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32" r:id="rId3"/>
    <p:sldId id="333" r:id="rId4"/>
    <p:sldId id="301" r:id="rId5"/>
    <p:sldId id="314" r:id="rId6"/>
    <p:sldId id="315" r:id="rId7"/>
    <p:sldId id="316" r:id="rId8"/>
    <p:sldId id="317" r:id="rId9"/>
    <p:sldId id="318" r:id="rId10"/>
    <p:sldId id="319" r:id="rId11"/>
    <p:sldId id="320" r:id="rId12"/>
    <p:sldId id="336" r:id="rId13"/>
    <p:sldId id="337" r:id="rId14"/>
    <p:sldId id="321" r:id="rId15"/>
    <p:sldId id="334" r:id="rId16"/>
    <p:sldId id="335" r:id="rId17"/>
    <p:sldId id="322" r:id="rId18"/>
    <p:sldId id="327" r:id="rId19"/>
    <p:sldId id="323" r:id="rId20"/>
    <p:sldId id="326" r:id="rId21"/>
    <p:sldId id="324" r:id="rId22"/>
    <p:sldId id="325" r:id="rId23"/>
    <p:sldId id="328" r:id="rId24"/>
    <p:sldId id="330" r:id="rId25"/>
    <p:sldId id="338" r:id="rId26"/>
    <p:sldId id="3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E9CB5-B09A-4655-AF97-8B35942EF7C8}"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4E42-BB2C-4AA2-96FE-E820699C2484}" type="slidenum">
              <a:rPr lang="en-US" smtClean="0"/>
              <a:t>‹#›</a:t>
            </a:fld>
            <a:endParaRPr lang="en-US"/>
          </a:p>
        </p:txBody>
      </p:sp>
    </p:spTree>
    <p:extLst>
      <p:ext uri="{BB962C8B-B14F-4D97-AF65-F5344CB8AC3E}">
        <p14:creationId xmlns:p14="http://schemas.microsoft.com/office/powerpoint/2010/main" val="135443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32815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0190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0929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48778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14212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341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198ED-B76D-4BA9-8378-44807AD7F640}"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23947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198ED-B76D-4BA9-8378-44807AD7F640}"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2558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198ED-B76D-4BA9-8378-44807AD7F640}"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44866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92096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72593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198ED-B76D-4BA9-8378-44807AD7F640}" type="datetimeFigureOut">
              <a:rPr lang="en-US" smtClean="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612C-91AF-48CF-9CFA-32AF07D55A59}" type="slidenum">
              <a:rPr lang="en-US" smtClean="0"/>
              <a:t>‹#›</a:t>
            </a:fld>
            <a:endParaRPr lang="en-US"/>
          </a:p>
        </p:txBody>
      </p:sp>
    </p:spTree>
    <p:extLst>
      <p:ext uri="{BB962C8B-B14F-4D97-AF65-F5344CB8AC3E}">
        <p14:creationId xmlns:p14="http://schemas.microsoft.com/office/powerpoint/2010/main" val="256467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3" y="1214438"/>
            <a:ext cx="9505950" cy="2387600"/>
          </a:xfrm>
        </p:spPr>
        <p:txBody>
          <a:bodyPr anchor="t">
            <a:normAutofit/>
          </a:bodyPr>
          <a:lstStyle/>
          <a:p>
            <a:pPr algn="l"/>
            <a:r>
              <a:rPr lang="en-US" sz="2800" dirty="0" smtClean="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smtClean="0">
                <a:ln w="0"/>
                <a:effectLst>
                  <a:outerShdw blurRad="38100" dist="19050" dir="2700000" algn="tl" rotWithShape="0">
                    <a:schemeClr val="dk1">
                      <a:alpha val="40000"/>
                    </a:schemeClr>
                  </a:outerShdw>
                </a:effectLst>
                <a:latin typeface="Arial Black" panose="020B0A04020102020204" pitchFamily="34" charset="0"/>
              </a:rPr>
            </a:br>
            <a:r>
              <a:rPr lang="en-US" sz="2800" dirty="0" smtClean="0">
                <a:ln w="0"/>
                <a:effectLst>
                  <a:outerShdw blurRad="38100" dist="19050" dir="2700000" algn="tl" rotWithShape="0">
                    <a:schemeClr val="dk1">
                      <a:alpha val="40000"/>
                    </a:schemeClr>
                  </a:outerShdw>
                </a:effectLst>
                <a:latin typeface="Arial Black" panose="020B0A04020102020204" pitchFamily="34" charset="0"/>
              </a:rPr>
              <a:t>              UNIVERSITY OF SARGODHA </a:t>
            </a:r>
            <a:r>
              <a:rPr lang="en-US" sz="2800" dirty="0" smtClean="0">
                <a:ln w="0"/>
                <a:effectLst>
                  <a:outerShdw blurRad="38100" dist="19050" dir="2700000" algn="tl" rotWithShape="0">
                    <a:schemeClr val="dk1">
                      <a:alpha val="40000"/>
                    </a:schemeClr>
                  </a:outerShdw>
                </a:effectLst>
              </a:rPr>
              <a:t/>
            </a:r>
            <a:br>
              <a:rPr lang="en-US" sz="2800" dirty="0" smtClean="0">
                <a:ln w="0"/>
                <a:effectLst>
                  <a:outerShdw blurRad="38100" dist="19050" dir="2700000" algn="tl" rotWithShape="0">
                    <a:schemeClr val="dk1">
                      <a:alpha val="40000"/>
                    </a:schemeClr>
                  </a:outerShdw>
                </a:effectLst>
              </a:rPr>
            </a:br>
            <a:r>
              <a:rPr lang="en-US" sz="2800" dirty="0" smtClean="0">
                <a:ln w="0"/>
                <a:effectLst>
                  <a:outerShdw blurRad="38100" dist="19050" dir="2700000" algn="tl" rotWithShape="0">
                    <a:schemeClr val="dk1">
                      <a:alpha val="40000"/>
                    </a:schemeClr>
                  </a:outerShdw>
                </a:effectLst>
              </a:rPr>
              <a:t/>
            </a:r>
            <a:br>
              <a:rPr lang="en-US" sz="2800" dirty="0" smtClean="0">
                <a:ln w="0"/>
                <a:effectLst>
                  <a:outerShdw blurRad="38100" dist="19050" dir="2700000" algn="tl" rotWithShape="0">
                    <a:schemeClr val="dk1">
                      <a:alpha val="40000"/>
                    </a:schemeClr>
                  </a:outerShdw>
                </a:effectLst>
              </a:rPr>
            </a:br>
            <a:r>
              <a:rPr lang="en-US" sz="2800" u="sng" dirty="0" smtClean="0">
                <a:ln w="0"/>
                <a:effectLst>
                  <a:outerShdw blurRad="38100" dist="19050" dir="2700000" algn="tl" rotWithShape="0">
                    <a:schemeClr val="dk1">
                      <a:alpha val="40000"/>
                    </a:schemeClr>
                  </a:outerShdw>
                </a:effectLst>
                <a:latin typeface="Arial Black" panose="020B0A04020102020204" pitchFamily="34" charset="0"/>
              </a:rPr>
              <a:t>DESIGN OF STRUCTURES (CE-409)</a:t>
            </a:r>
            <a:br>
              <a:rPr lang="en-US" sz="2800" u="sng" dirty="0" smtClean="0">
                <a:ln w="0"/>
                <a:effectLst>
                  <a:outerShdw blurRad="38100" dist="19050" dir="2700000" algn="tl" rotWithShape="0">
                    <a:schemeClr val="dk1">
                      <a:alpha val="40000"/>
                    </a:schemeClr>
                  </a:outerShdw>
                </a:effectLst>
                <a:latin typeface="Arial Black" panose="020B0A04020102020204" pitchFamily="34" charset="0"/>
              </a:rPr>
            </a:br>
            <a:r>
              <a:rPr lang="en-US" sz="2800" u="sng" dirty="0" smtClean="0">
                <a:ln w="0"/>
                <a:effectLst>
                  <a:outerShdw blurRad="38100" dist="19050" dir="2700000" algn="tl" rotWithShape="0">
                    <a:schemeClr val="dk1">
                      <a:alpha val="40000"/>
                    </a:schemeClr>
                  </a:outerShdw>
                </a:effectLst>
                <a:latin typeface="Arial Black" panose="020B0A04020102020204" pitchFamily="34" charset="0"/>
              </a:rPr>
              <a:t>01-Credit Hour</a:t>
            </a:r>
            <a:endParaRPr lang="en-US" sz="2800" u="sng"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3" name="Subtitle 2"/>
          <p:cNvSpPr>
            <a:spLocks noGrp="1"/>
          </p:cNvSpPr>
          <p:nvPr>
            <p:ph type="subTitle" idx="1"/>
          </p:nvPr>
        </p:nvSpPr>
        <p:spPr>
          <a:xfrm>
            <a:off x="1524000" y="3602038"/>
            <a:ext cx="9144000" cy="2584450"/>
          </a:xfrm>
        </p:spPr>
        <p:txBody>
          <a:bodyPr>
            <a:normAutofit/>
          </a:bodyPr>
          <a:lstStyle/>
          <a:p>
            <a:pPr algn="just"/>
            <a:r>
              <a:rPr lang="en-US" b="1" dirty="0" smtClean="0">
                <a:latin typeface="Bookman Old Style" panose="02050604050505020204" pitchFamily="18" charset="0"/>
              </a:rPr>
              <a:t>                         LECTURE-2</a:t>
            </a:r>
            <a:endParaRPr lang="en-US" b="1" dirty="0">
              <a:latin typeface="Bookman Old Style" panose="02050604050505020204" pitchFamily="18" charset="0"/>
            </a:endParaRPr>
          </a:p>
          <a:p>
            <a:pPr algn="just"/>
            <a:r>
              <a:rPr lang="en-US" b="1" dirty="0" smtClean="0">
                <a:latin typeface="Bookman Old Style" panose="02050604050505020204" pitchFamily="18" charset="0"/>
              </a:rPr>
              <a:t>                         </a:t>
            </a:r>
          </a:p>
          <a:p>
            <a:pPr algn="just"/>
            <a:r>
              <a:rPr lang="en-US" b="1" dirty="0">
                <a:latin typeface="Bookman Old Style" panose="02050604050505020204" pitchFamily="18" charset="0"/>
              </a:rPr>
              <a:t> </a:t>
            </a:r>
            <a:r>
              <a:rPr lang="en-US" b="1" dirty="0" smtClean="0">
                <a:latin typeface="Bookman Old Style" panose="02050604050505020204" pitchFamily="18" charset="0"/>
              </a:rPr>
              <a:t> </a:t>
            </a:r>
            <a:r>
              <a:rPr lang="en-US" b="1" u="sng" dirty="0" smtClean="0">
                <a:latin typeface="Bookman Old Style" panose="02050604050505020204" pitchFamily="18" charset="0"/>
              </a:rPr>
              <a:t>SPECIFICATIONS AND CODES OF PRACTICE   </a:t>
            </a:r>
          </a:p>
          <a:p>
            <a:pPr algn="l"/>
            <a:endParaRPr lang="en-US" b="1" dirty="0" smtClean="0">
              <a:latin typeface="Bookman Old Style" panose="02050604050505020204" pitchFamily="18" charset="0"/>
            </a:endParaRPr>
          </a:p>
          <a:p>
            <a:pPr algn="l">
              <a:lnSpc>
                <a:spcPct val="10000"/>
              </a:lnSpc>
            </a:pPr>
            <a:endParaRPr lang="en-US" b="1" dirty="0" smtClean="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364" y="1714508"/>
            <a:ext cx="3878574" cy="2571743"/>
          </a:xfrm>
          <a:prstGeom prst="rect">
            <a:avLst/>
          </a:prstGeom>
        </p:spPr>
      </p:pic>
    </p:spTree>
    <p:extLst>
      <p:ext uri="{BB962C8B-B14F-4D97-AF65-F5344CB8AC3E}">
        <p14:creationId xmlns:p14="http://schemas.microsoft.com/office/powerpoint/2010/main" val="302512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smtClean="0">
                <a:solidFill>
                  <a:schemeClr val="accent1"/>
                </a:solidFill>
              </a:rPr>
              <a:t>                                                      </a:t>
            </a:r>
          </a:p>
          <a:p>
            <a:pPr marL="0" indent="0" algn="just">
              <a:buNone/>
            </a:pPr>
            <a:r>
              <a:rPr lang="en-US" sz="2400" b="1" dirty="0">
                <a:solidFill>
                  <a:schemeClr val="accent1"/>
                </a:solidFill>
              </a:rPr>
              <a:t> </a:t>
            </a:r>
            <a:r>
              <a:rPr lang="en-US" sz="2400" b="1" dirty="0" smtClean="0">
                <a:solidFill>
                  <a:schemeClr val="accent1"/>
                </a:solidFill>
              </a:rPr>
              <a:t>                                                 </a:t>
            </a:r>
            <a:endParaRPr lang="en-US" b="1"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64481" y="812006"/>
            <a:ext cx="9105900" cy="4229100"/>
          </a:xfrm>
          <a:prstGeom prst="rect">
            <a:avLst/>
          </a:prstGeom>
        </p:spPr>
      </p:pic>
    </p:spTree>
    <p:extLst>
      <p:ext uri="{BB962C8B-B14F-4D97-AF65-F5344CB8AC3E}">
        <p14:creationId xmlns:p14="http://schemas.microsoft.com/office/powerpoint/2010/main" val="133938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343024" y="316706"/>
            <a:ext cx="9301163" cy="1200150"/>
          </a:xfrm>
          <a:prstGeom prst="rect">
            <a:avLst/>
          </a:prstGeom>
        </p:spPr>
      </p:pic>
      <p:pic>
        <p:nvPicPr>
          <p:cNvPr id="7" name="Picture 6"/>
          <p:cNvPicPr>
            <a:picLocks noChangeAspect="1"/>
          </p:cNvPicPr>
          <p:nvPr/>
        </p:nvPicPr>
        <p:blipFill>
          <a:blip r:embed="rId3"/>
          <a:stretch>
            <a:fillRect/>
          </a:stretch>
        </p:blipFill>
        <p:spPr>
          <a:xfrm>
            <a:off x="1790699" y="916781"/>
            <a:ext cx="8496301" cy="390525"/>
          </a:xfrm>
          <a:prstGeom prst="rect">
            <a:avLst/>
          </a:prstGeom>
        </p:spPr>
      </p:pic>
      <p:pic>
        <p:nvPicPr>
          <p:cNvPr id="9" name="Picture 8"/>
          <p:cNvPicPr>
            <a:picLocks noChangeAspect="1"/>
          </p:cNvPicPr>
          <p:nvPr/>
        </p:nvPicPr>
        <p:blipFill>
          <a:blip r:embed="rId4"/>
          <a:stretch>
            <a:fillRect/>
          </a:stretch>
        </p:blipFill>
        <p:spPr>
          <a:xfrm>
            <a:off x="1343024" y="1531143"/>
            <a:ext cx="9186864" cy="3883819"/>
          </a:xfrm>
          <a:prstGeom prst="rect">
            <a:avLst/>
          </a:prstGeom>
        </p:spPr>
      </p:pic>
      <p:pic>
        <p:nvPicPr>
          <p:cNvPr id="11" name="Picture 10"/>
          <p:cNvPicPr>
            <a:picLocks noChangeAspect="1"/>
          </p:cNvPicPr>
          <p:nvPr/>
        </p:nvPicPr>
        <p:blipFill>
          <a:blip r:embed="rId5"/>
          <a:stretch>
            <a:fillRect/>
          </a:stretch>
        </p:blipFill>
        <p:spPr>
          <a:xfrm>
            <a:off x="1638300" y="5626895"/>
            <a:ext cx="9248775" cy="371475"/>
          </a:xfrm>
          <a:prstGeom prst="rect">
            <a:avLst/>
          </a:prstGeom>
        </p:spPr>
      </p:pic>
    </p:spTree>
    <p:extLst>
      <p:ext uri="{BB962C8B-B14F-4D97-AF65-F5344CB8AC3E}">
        <p14:creationId xmlns:p14="http://schemas.microsoft.com/office/powerpoint/2010/main" val="246285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rotWithShape="1">
          <a:blip r:embed="rId2"/>
          <a:srcRect t="19358" b="11667"/>
          <a:stretch/>
        </p:blipFill>
        <p:spPr>
          <a:xfrm>
            <a:off x="277284" y="285750"/>
            <a:ext cx="11542183" cy="6199717"/>
          </a:xfrm>
          <a:prstGeom prst="rect">
            <a:avLst/>
          </a:prstGeom>
        </p:spPr>
      </p:pic>
    </p:spTree>
    <p:extLst>
      <p:ext uri="{BB962C8B-B14F-4D97-AF65-F5344CB8AC3E}">
        <p14:creationId xmlns:p14="http://schemas.microsoft.com/office/powerpoint/2010/main" val="404835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t="16966" b="7581"/>
          <a:stretch/>
        </p:blipFill>
        <p:spPr>
          <a:xfrm>
            <a:off x="152398" y="135467"/>
            <a:ext cx="11819467" cy="6536266"/>
          </a:xfrm>
          <a:prstGeom prst="rect">
            <a:avLst/>
          </a:prstGeom>
        </p:spPr>
      </p:pic>
    </p:spTree>
    <p:extLst>
      <p:ext uri="{BB962C8B-B14F-4D97-AF65-F5344CB8AC3E}">
        <p14:creationId xmlns:p14="http://schemas.microsoft.com/office/powerpoint/2010/main" val="4180655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smtClean="0">
                <a:solidFill>
                  <a:schemeClr val="accent1"/>
                </a:solidFill>
              </a:rPr>
              <a:t>                                                      </a:t>
            </a:r>
          </a:p>
          <a:p>
            <a:pPr marL="0" indent="0">
              <a:buNone/>
            </a:pPr>
            <a:r>
              <a:rPr lang="en-US" sz="2400" b="1" dirty="0">
                <a:solidFill>
                  <a:schemeClr val="accent1"/>
                </a:solidFill>
              </a:rPr>
              <a:t> </a:t>
            </a:r>
            <a:r>
              <a:rPr lang="en-US" sz="2400" b="1" dirty="0" smtClean="0">
                <a:solidFill>
                  <a:schemeClr val="accent1"/>
                </a:solidFill>
              </a:rPr>
              <a:t>  </a:t>
            </a:r>
            <a:r>
              <a:rPr lang="en-US" b="1" u="sng" dirty="0" smtClean="0">
                <a:solidFill>
                  <a:schemeClr val="tx1"/>
                </a:solidFill>
              </a:rPr>
              <a:t>PLASTIC DESIGN</a:t>
            </a:r>
          </a:p>
          <a:p>
            <a:pPr algn="just"/>
            <a:r>
              <a:rPr lang="en-US" sz="2400" dirty="0" smtClean="0">
                <a:solidFill>
                  <a:schemeClr val="tx1"/>
                </a:solidFill>
              </a:rPr>
              <a:t>Plastic design is based on a consideration of failure conditions rather than working load conditions.</a:t>
            </a:r>
            <a:endParaRPr lang="en-US" sz="2400" dirty="0">
              <a:solidFill>
                <a:schemeClr val="tx1"/>
              </a:solidFill>
            </a:endParaRPr>
          </a:p>
          <a:p>
            <a:pPr algn="just"/>
            <a:r>
              <a:rPr lang="en-US" sz="2400" dirty="0" smtClean="0">
                <a:solidFill>
                  <a:schemeClr val="tx1"/>
                </a:solidFill>
              </a:rPr>
              <a:t>Plastic design, also referred to as limit design (not to be confused with limit- states design) or capacity design, is a design process that considers the redistribution of moments as successive cross-sections yield, thereby forming plastic hinges that lead to a plastic mechanism.</a:t>
            </a:r>
          </a:p>
          <a:p>
            <a:pPr algn="just"/>
            <a:r>
              <a:rPr lang="en-US" sz="2400" dirty="0" smtClean="0">
                <a:solidFill>
                  <a:schemeClr val="tx1"/>
                </a:solidFill>
              </a:rPr>
              <a:t>These concepts are of considerable importance design, where the amount of ductility expected from a specific structural system leads to a decrease in the forces that must be resisted by the structure.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8101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471" b="11839"/>
          <a:stretch/>
        </p:blipFill>
        <p:spPr>
          <a:xfrm>
            <a:off x="711199" y="1288473"/>
            <a:ext cx="10600268" cy="5095393"/>
          </a:xfrm>
          <a:prstGeom prst="rect">
            <a:avLst/>
          </a:prstGeom>
        </p:spPr>
      </p:pic>
    </p:spTree>
    <p:extLst>
      <p:ext uri="{BB962C8B-B14F-4D97-AF65-F5344CB8AC3E}">
        <p14:creationId xmlns:p14="http://schemas.microsoft.com/office/powerpoint/2010/main" val="1472911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370"/>
          <a:stretch/>
        </p:blipFill>
        <p:spPr>
          <a:xfrm>
            <a:off x="307974" y="169334"/>
            <a:ext cx="11579225" cy="6146800"/>
          </a:xfrm>
          <a:prstGeom prst="rect">
            <a:avLst/>
          </a:prstGeom>
        </p:spPr>
      </p:pic>
    </p:spTree>
    <p:extLst>
      <p:ext uri="{BB962C8B-B14F-4D97-AF65-F5344CB8AC3E}">
        <p14:creationId xmlns:p14="http://schemas.microsoft.com/office/powerpoint/2010/main" val="3813446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357188"/>
            <a:ext cx="10272713" cy="6129337"/>
          </a:xfrm>
          <a:prstGeom prst="rect">
            <a:avLst/>
          </a:prstGeom>
        </p:spPr>
      </p:pic>
    </p:spTree>
    <p:extLst>
      <p:ext uri="{BB962C8B-B14F-4D97-AF65-F5344CB8AC3E}">
        <p14:creationId xmlns:p14="http://schemas.microsoft.com/office/powerpoint/2010/main" val="121599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smtClean="0">
                <a:solidFill>
                  <a:schemeClr val="accent1"/>
                </a:solidFill>
              </a:rPr>
              <a:t>                                                      </a:t>
            </a:r>
          </a:p>
          <a:p>
            <a:pPr>
              <a:buNone/>
            </a:pPr>
            <a:r>
              <a:rPr lang="en-US" sz="2400" b="1" dirty="0">
                <a:solidFill>
                  <a:schemeClr val="accent1"/>
                </a:solidFill>
              </a:rPr>
              <a:t> </a:t>
            </a:r>
            <a:r>
              <a:rPr lang="en-US" sz="2400" b="1" dirty="0" smtClean="0">
                <a:solidFill>
                  <a:schemeClr val="accent1"/>
                </a:solidFill>
              </a:rPr>
              <a:t>  </a:t>
            </a:r>
            <a:r>
              <a:rPr lang="en-US" sz="2400" b="1" u="sng" dirty="0" smtClean="0">
                <a:solidFill>
                  <a:schemeClr val="tx1"/>
                </a:solidFill>
              </a:rPr>
              <a:t>LOAD AND RESISTANCE FACTOR DESIGN (LRFD)/ ULTIMATE STRENGTH DESIGN/ </a:t>
            </a:r>
          </a:p>
          <a:p>
            <a:pPr>
              <a:buNone/>
            </a:pPr>
            <a:r>
              <a:rPr lang="en-US" sz="2400" b="1" dirty="0" smtClean="0">
                <a:solidFill>
                  <a:schemeClr val="tx1"/>
                </a:solidFill>
              </a:rPr>
              <a:t>   </a:t>
            </a:r>
            <a:r>
              <a:rPr lang="en-US" sz="2400" b="1" u="sng" dirty="0" smtClean="0">
                <a:solidFill>
                  <a:schemeClr val="tx1"/>
                </a:solidFill>
              </a:rPr>
              <a:t>STRENGTH DESIGN METHOD………………</a:t>
            </a:r>
          </a:p>
          <a:p>
            <a:pPr marL="0" indent="0">
              <a:buNone/>
            </a:pPr>
            <a:endParaRPr lang="en-US" sz="2400" b="1" u="sng" dirty="0" smtClean="0">
              <a:solidFill>
                <a:schemeClr val="tx1"/>
              </a:solidFill>
            </a:endParaRPr>
          </a:p>
          <a:p>
            <a:pPr marL="571500" indent="-342900" algn="just">
              <a:lnSpc>
                <a:spcPct val="100000"/>
              </a:lnSpc>
              <a:spcBef>
                <a:spcPts val="0"/>
              </a:spcBef>
            </a:pPr>
            <a:r>
              <a:rPr lang="en-US" sz="2400" dirty="0" smtClean="0">
                <a:solidFill>
                  <a:schemeClr val="tx1"/>
                </a:solidFill>
              </a:rPr>
              <a:t>The factored load is a failure load greater than the total actual service load, so the load factors are usually greater than the unity.</a:t>
            </a:r>
          </a:p>
          <a:p>
            <a:pPr marL="571500" indent="-342900" algn="just">
              <a:lnSpc>
                <a:spcPct val="100000"/>
              </a:lnSpc>
              <a:spcBef>
                <a:spcPts val="0"/>
              </a:spcBef>
            </a:pPr>
            <a:endParaRPr lang="en-US" sz="2400" dirty="0" smtClean="0">
              <a:solidFill>
                <a:schemeClr val="tx1"/>
              </a:solidFill>
            </a:endParaRPr>
          </a:p>
          <a:p>
            <a:pPr marL="571500" indent="-342900" algn="just">
              <a:lnSpc>
                <a:spcPct val="100000"/>
              </a:lnSpc>
              <a:spcBef>
                <a:spcPts val="0"/>
              </a:spcBef>
            </a:pPr>
            <a:r>
              <a:rPr lang="en-US" sz="2400" dirty="0" smtClean="0">
                <a:solidFill>
                  <a:schemeClr val="tx1"/>
                </a:solidFill>
              </a:rPr>
              <a:t>However, the factored strength is reduced, useable strength and the resistance factor is usually less than unity. </a:t>
            </a:r>
          </a:p>
          <a:p>
            <a:pPr marL="571500" indent="-342900" algn="just">
              <a:lnSpc>
                <a:spcPct val="100000"/>
              </a:lnSpc>
              <a:spcBef>
                <a:spcPts val="0"/>
              </a:spcBef>
            </a:pPr>
            <a:endParaRPr lang="en-US" sz="2400" dirty="0">
              <a:solidFill>
                <a:schemeClr val="tx1"/>
              </a:solidFill>
            </a:endParaRPr>
          </a:p>
          <a:p>
            <a:pPr marL="571500" indent="-342900" algn="just">
              <a:lnSpc>
                <a:spcPct val="100000"/>
              </a:lnSpc>
              <a:spcBef>
                <a:spcPts val="0"/>
              </a:spcBef>
            </a:pPr>
            <a:r>
              <a:rPr lang="en-US" sz="2400" dirty="0" smtClean="0">
                <a:solidFill>
                  <a:schemeClr val="tx1"/>
                </a:solidFill>
              </a:rPr>
              <a:t>Limit State Design is a further step in the Strength Design Method.</a:t>
            </a:r>
          </a:p>
          <a:p>
            <a:pPr marL="571500" indent="-342900" algn="just">
              <a:lnSpc>
                <a:spcPct val="100000"/>
              </a:lnSpc>
              <a:spcBef>
                <a:spcPts val="0"/>
              </a:spcBef>
            </a:pPr>
            <a:endParaRPr lang="en-US" sz="2400" dirty="0" smtClean="0">
              <a:solidFill>
                <a:schemeClr val="tx1"/>
              </a:solidFill>
            </a:endParaRPr>
          </a:p>
          <a:p>
            <a:pPr marL="571500" indent="-342900" algn="just">
              <a:lnSpc>
                <a:spcPct val="100000"/>
              </a:lnSpc>
              <a:spcBef>
                <a:spcPts val="0"/>
              </a:spcBef>
            </a:pPr>
            <a:r>
              <a:rPr lang="en-US" sz="2400" dirty="0" smtClean="0">
                <a:solidFill>
                  <a:schemeClr val="tx1"/>
                </a:solidFill>
              </a:rPr>
              <a:t> It indicates the state of the member in which it cease to meet the service requirements such as loosing its ability to withstand external loads or suffering excessive deformation, cracking, or local damage.</a:t>
            </a:r>
          </a:p>
          <a:p>
            <a:pPr marL="571500" indent="-342900" algn="just">
              <a:lnSpc>
                <a:spcPct val="100000"/>
              </a:lnSpc>
              <a:spcBef>
                <a:spcPts val="0"/>
              </a:spcBef>
            </a:pPr>
            <a:endParaRPr lang="en-US" sz="2400" dirty="0" smtClean="0">
              <a:solidFill>
                <a:schemeClr val="tx1"/>
              </a:solidFill>
            </a:endParaRPr>
          </a:p>
          <a:p>
            <a:pPr marL="571500" indent="-342900" algn="just">
              <a:lnSpc>
                <a:spcPct val="100000"/>
              </a:lnSpc>
              <a:spcBef>
                <a:spcPts val="0"/>
              </a:spcBef>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53317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a:buNone/>
            </a:pPr>
            <a:r>
              <a:rPr lang="en-US" sz="2400" b="1" dirty="0" smtClean="0">
                <a:solidFill>
                  <a:schemeClr val="accent1"/>
                </a:solidFill>
              </a:rPr>
              <a:t>                                                      </a:t>
            </a:r>
          </a:p>
          <a:p>
            <a:pPr>
              <a:buNone/>
            </a:pPr>
            <a:r>
              <a:rPr lang="en-US" sz="2400" b="1" dirty="0">
                <a:solidFill>
                  <a:schemeClr val="accent1"/>
                </a:solidFill>
              </a:rPr>
              <a:t> </a:t>
            </a:r>
            <a:r>
              <a:rPr lang="en-US" sz="2400" b="1" dirty="0" smtClean="0">
                <a:solidFill>
                  <a:schemeClr val="accent1"/>
                </a:solidFill>
              </a:rPr>
              <a:t>  </a:t>
            </a:r>
            <a:r>
              <a:rPr lang="en-US" sz="2400" b="1" u="sng" dirty="0" smtClean="0">
                <a:solidFill>
                  <a:schemeClr val="tx1"/>
                </a:solidFill>
              </a:rPr>
              <a:t>LOAD AND RESISTANCE FACTOR DESIGN (LRFD)/ ULTIMATE STRENGTH DESIGN/ </a:t>
            </a:r>
          </a:p>
          <a:p>
            <a:pPr>
              <a:buNone/>
            </a:pPr>
            <a:r>
              <a:rPr lang="en-US" sz="2400" b="1" dirty="0" smtClean="0">
                <a:solidFill>
                  <a:schemeClr val="tx1"/>
                </a:solidFill>
              </a:rPr>
              <a:t>   </a:t>
            </a:r>
            <a:r>
              <a:rPr lang="en-US" sz="2400" b="1" u="sng" dirty="0" smtClean="0">
                <a:solidFill>
                  <a:schemeClr val="tx1"/>
                </a:solidFill>
              </a:rPr>
              <a:t>STRENGTH DESIGN METHOD </a:t>
            </a:r>
          </a:p>
          <a:p>
            <a:pPr marL="0" indent="0">
              <a:buNone/>
            </a:pPr>
            <a:endParaRPr lang="en-US" sz="2400" b="1" u="sng" dirty="0" smtClean="0">
              <a:solidFill>
                <a:schemeClr val="tx1"/>
              </a:solidFill>
            </a:endParaRPr>
          </a:p>
          <a:p>
            <a:pPr marL="571500" indent="-342900" algn="just">
              <a:lnSpc>
                <a:spcPct val="120000"/>
              </a:lnSpc>
              <a:spcBef>
                <a:spcPts val="0"/>
              </a:spcBef>
            </a:pPr>
            <a:r>
              <a:rPr lang="en-US" sz="2400" dirty="0" smtClean="0">
                <a:solidFill>
                  <a:schemeClr val="tx1"/>
                </a:solidFill>
              </a:rPr>
              <a:t>According to the limit state design, reinforced concrete members have to be analyzed with regard to three limiting states </a:t>
            </a:r>
          </a:p>
          <a:p>
            <a:pPr marL="571500" indent="57150" algn="just">
              <a:lnSpc>
                <a:spcPct val="120000"/>
              </a:lnSpc>
              <a:spcBef>
                <a:spcPts val="0"/>
              </a:spcBef>
              <a:buFont typeface="Wingdings" panose="05000000000000000000" pitchFamily="2" charset="2"/>
              <a:buChar char="Ø"/>
            </a:pPr>
            <a:r>
              <a:rPr lang="en-US" sz="2400" dirty="0">
                <a:solidFill>
                  <a:schemeClr val="tx1"/>
                </a:solidFill>
              </a:rPr>
              <a:t> </a:t>
            </a:r>
            <a:r>
              <a:rPr lang="en-US" sz="2400" dirty="0" smtClean="0">
                <a:solidFill>
                  <a:schemeClr val="tx1"/>
                </a:solidFill>
              </a:rPr>
              <a:t>Load Carrying Capacity (safety, stability and durability)</a:t>
            </a:r>
          </a:p>
          <a:p>
            <a:pPr marL="571500" indent="57150" algn="just">
              <a:lnSpc>
                <a:spcPct val="120000"/>
              </a:lnSpc>
              <a:spcBef>
                <a:spcPts val="0"/>
              </a:spcBef>
              <a:buFont typeface="Wingdings" panose="05000000000000000000" pitchFamily="2" charset="2"/>
              <a:buChar char="Ø"/>
            </a:pPr>
            <a:r>
              <a:rPr lang="en-US" sz="2400" dirty="0" smtClean="0">
                <a:solidFill>
                  <a:schemeClr val="tx1"/>
                </a:solidFill>
              </a:rPr>
              <a:t>Deformations (deflections, vibrations and impact)</a:t>
            </a:r>
          </a:p>
          <a:p>
            <a:pPr marL="571500" indent="57150" algn="just">
              <a:lnSpc>
                <a:spcPct val="120000"/>
              </a:lnSpc>
              <a:spcBef>
                <a:spcPts val="0"/>
              </a:spcBef>
              <a:buFont typeface="Wingdings" panose="05000000000000000000" pitchFamily="2" charset="2"/>
              <a:buChar char="Ø"/>
            </a:pPr>
            <a:r>
              <a:rPr lang="en-US" sz="2400" dirty="0" smtClean="0">
                <a:solidFill>
                  <a:schemeClr val="tx1"/>
                </a:solidFill>
              </a:rPr>
              <a:t>The formation of cracks.</a:t>
            </a:r>
          </a:p>
          <a:p>
            <a:pPr marL="571500" indent="-285750" algn="just">
              <a:lnSpc>
                <a:spcPct val="120000"/>
              </a:lnSpc>
              <a:spcBef>
                <a:spcPts val="0"/>
              </a:spcBef>
            </a:pPr>
            <a:endParaRPr lang="en-US" sz="2400" dirty="0" smtClean="0">
              <a:solidFill>
                <a:schemeClr val="tx1"/>
              </a:solidFill>
            </a:endParaRPr>
          </a:p>
          <a:p>
            <a:pPr marL="571500" indent="-285750" algn="just">
              <a:lnSpc>
                <a:spcPct val="120000"/>
              </a:lnSpc>
              <a:spcBef>
                <a:spcPts val="0"/>
              </a:spcBef>
            </a:pPr>
            <a:r>
              <a:rPr lang="en-US" sz="2400" dirty="0" smtClean="0">
                <a:solidFill>
                  <a:schemeClr val="tx1"/>
                </a:solidFill>
              </a:rPr>
              <a:t>The aim of this analysis is to ensure that no limiting state will appear in the structural member during its service life.</a:t>
            </a:r>
          </a:p>
          <a:p>
            <a:pPr marL="571500" indent="-342900" algn="just">
              <a:lnSpc>
                <a:spcPct val="120000"/>
              </a:lnSpc>
              <a:spcBef>
                <a:spcPts val="0"/>
              </a:spcBef>
            </a:pPr>
            <a:endParaRPr lang="en-US" sz="2400" dirty="0" smtClean="0">
              <a:solidFill>
                <a:schemeClr val="tx1"/>
              </a:solidFill>
            </a:endParaRPr>
          </a:p>
          <a:p>
            <a:pPr marL="571500" indent="-342900" algn="just">
              <a:lnSpc>
                <a:spcPct val="120000"/>
              </a:lnSpc>
              <a:spcBef>
                <a:spcPts val="0"/>
              </a:spcBef>
            </a:pPr>
            <a:r>
              <a:rPr lang="en-US" sz="2400" dirty="0" smtClean="0">
                <a:solidFill>
                  <a:schemeClr val="tx1"/>
                </a:solidFill>
              </a:rPr>
              <a:t>In terms of safety, this limit state can be fracture, yielding, or buckling and the factored resistance is the useful strength of the member, reduced from the theoretical value by the resistance factor.</a:t>
            </a:r>
          </a:p>
          <a:p>
            <a:pPr marL="571500" indent="-342900" algn="just">
              <a:lnSpc>
                <a:spcPct val="120000"/>
              </a:lnSpc>
              <a:spcBef>
                <a:spcPts val="0"/>
              </a:spcBef>
            </a:pPr>
            <a:endParaRPr lang="en-US" sz="2400" dirty="0" smtClean="0">
              <a:solidFill>
                <a:schemeClr val="tx1"/>
              </a:solidFill>
            </a:endParaRPr>
          </a:p>
          <a:p>
            <a:pPr marL="571500" indent="-342900" algn="just">
              <a:lnSpc>
                <a:spcPct val="120000"/>
              </a:lnSpc>
              <a:spcBef>
                <a:spcPts val="0"/>
              </a:spcBef>
            </a:pPr>
            <a:r>
              <a:rPr lang="en-US" sz="2400" dirty="0" smtClean="0">
                <a:solidFill>
                  <a:schemeClr val="tx1"/>
                </a:solidFill>
              </a:rPr>
              <a:t>The limit state can also be one of the serviceability such as maximum acceptable deflection.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18835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2913" y="195262"/>
            <a:ext cx="11244262" cy="6534151"/>
          </a:xfrm>
          <a:prstGeom prst="rect">
            <a:avLst/>
          </a:prstGeom>
        </p:spPr>
      </p:pic>
    </p:spTree>
    <p:extLst>
      <p:ext uri="{BB962C8B-B14F-4D97-AF65-F5344CB8AC3E}">
        <p14:creationId xmlns:p14="http://schemas.microsoft.com/office/powerpoint/2010/main" val="58001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57" b="6842"/>
          <a:stretch/>
        </p:blipFill>
        <p:spPr>
          <a:xfrm>
            <a:off x="771525" y="200026"/>
            <a:ext cx="10344150" cy="6429374"/>
          </a:xfrm>
          <a:prstGeom prst="rect">
            <a:avLst/>
          </a:prstGeom>
        </p:spPr>
      </p:pic>
    </p:spTree>
    <p:extLst>
      <p:ext uri="{BB962C8B-B14F-4D97-AF65-F5344CB8AC3E}">
        <p14:creationId xmlns:p14="http://schemas.microsoft.com/office/powerpoint/2010/main" val="2700972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813" y="528639"/>
            <a:ext cx="10458450" cy="6000750"/>
          </a:xfrm>
          <a:prstGeom prst="rect">
            <a:avLst/>
          </a:prstGeom>
        </p:spPr>
      </p:pic>
    </p:spTree>
    <p:extLst>
      <p:ext uri="{BB962C8B-B14F-4D97-AF65-F5344CB8AC3E}">
        <p14:creationId xmlns:p14="http://schemas.microsoft.com/office/powerpoint/2010/main" val="232736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smtClean="0">
                <a:solidFill>
                  <a:schemeClr val="accent1"/>
                </a:solidFill>
              </a:rPr>
              <a:t>                                                      </a:t>
            </a:r>
          </a:p>
          <a:p>
            <a:pPr marL="0" indent="0" algn="just">
              <a:buNone/>
            </a:pPr>
            <a:r>
              <a:rPr lang="en-US" sz="2400" b="1" dirty="0">
                <a:solidFill>
                  <a:schemeClr val="accent1"/>
                </a:solidFill>
              </a:rPr>
              <a:t> </a:t>
            </a:r>
            <a:r>
              <a:rPr lang="en-US" sz="2400" b="1" dirty="0" smtClean="0">
                <a:solidFill>
                  <a:schemeClr val="accent1"/>
                </a:solidFill>
              </a:rPr>
              <a:t>                                                 </a:t>
            </a:r>
            <a:endParaRPr lang="en-US" b="1"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l="10379" t="1530"/>
          <a:stretch/>
        </p:blipFill>
        <p:spPr>
          <a:xfrm>
            <a:off x="1085841" y="371474"/>
            <a:ext cx="9129712" cy="5514975"/>
          </a:xfrm>
          <a:prstGeom prst="rect">
            <a:avLst/>
          </a:prstGeom>
        </p:spPr>
      </p:pic>
    </p:spTree>
    <p:extLst>
      <p:ext uri="{BB962C8B-B14F-4D97-AF65-F5344CB8AC3E}">
        <p14:creationId xmlns:p14="http://schemas.microsoft.com/office/powerpoint/2010/main" val="4210413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smtClean="0">
                <a:solidFill>
                  <a:schemeClr val="accent1"/>
                </a:solidFill>
              </a:rPr>
              <a:t>                                                      </a:t>
            </a:r>
          </a:p>
          <a:p>
            <a:pPr marL="0" indent="0" algn="just">
              <a:buNone/>
            </a:pPr>
            <a:r>
              <a:rPr lang="en-US" sz="2400" b="1" dirty="0">
                <a:solidFill>
                  <a:schemeClr val="accent1"/>
                </a:solidFill>
              </a:rPr>
              <a:t> </a:t>
            </a:r>
            <a:r>
              <a:rPr lang="en-US" sz="2400" b="1" dirty="0" smtClean="0">
                <a:solidFill>
                  <a:schemeClr val="accent1"/>
                </a:solidFill>
              </a:rPr>
              <a:t>                                                 </a:t>
            </a:r>
            <a:endParaRPr lang="en-US" b="1"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09637" y="142876"/>
            <a:ext cx="10487025" cy="5891213"/>
          </a:xfrm>
          <a:prstGeom prst="rect">
            <a:avLst/>
          </a:prstGeom>
        </p:spPr>
      </p:pic>
    </p:spTree>
    <p:extLst>
      <p:ext uri="{BB962C8B-B14F-4D97-AF65-F5344CB8AC3E}">
        <p14:creationId xmlns:p14="http://schemas.microsoft.com/office/powerpoint/2010/main" val="342893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smtClean="0">
                <a:solidFill>
                  <a:schemeClr val="accent1"/>
                </a:solidFill>
              </a:rPr>
              <a:t>                                                      </a:t>
            </a:r>
          </a:p>
          <a:p>
            <a:pPr marL="0" indent="0" algn="just">
              <a:buNone/>
            </a:pPr>
            <a:r>
              <a:rPr lang="en-US" sz="2400" b="1" dirty="0">
                <a:solidFill>
                  <a:schemeClr val="accent1"/>
                </a:solidFill>
              </a:rPr>
              <a:t> </a:t>
            </a:r>
            <a:r>
              <a:rPr lang="en-US" sz="2400" b="1" dirty="0" smtClean="0">
                <a:solidFill>
                  <a:schemeClr val="accent1"/>
                </a:solidFill>
              </a:rPr>
              <a:t>                                                 </a:t>
            </a:r>
            <a:endParaRPr lang="en-US" b="1"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63238" y="395287"/>
            <a:ext cx="9758362" cy="5172075"/>
          </a:xfrm>
          <a:prstGeom prst="rect">
            <a:avLst/>
          </a:prstGeom>
        </p:spPr>
      </p:pic>
    </p:spTree>
    <p:extLst>
      <p:ext uri="{BB962C8B-B14F-4D97-AF65-F5344CB8AC3E}">
        <p14:creationId xmlns:p14="http://schemas.microsoft.com/office/powerpoint/2010/main" val="1691989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rotWithShape="1">
          <a:blip r:embed="rId2"/>
          <a:srcRect t="20646" b="12735"/>
          <a:stretch/>
        </p:blipFill>
        <p:spPr>
          <a:xfrm>
            <a:off x="304800" y="285749"/>
            <a:ext cx="11751733" cy="5877983"/>
          </a:xfrm>
          <a:prstGeom prst="rect">
            <a:avLst/>
          </a:prstGeom>
        </p:spPr>
      </p:pic>
    </p:spTree>
    <p:extLst>
      <p:ext uri="{BB962C8B-B14F-4D97-AF65-F5344CB8AC3E}">
        <p14:creationId xmlns:p14="http://schemas.microsoft.com/office/powerpoint/2010/main" val="43661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525" y="142875"/>
            <a:ext cx="10858500" cy="6543675"/>
          </a:xfrm>
          <a:prstGeom prst="rect">
            <a:avLst/>
          </a:prstGeom>
        </p:spPr>
      </p:pic>
    </p:spTree>
    <p:extLst>
      <p:ext uri="{BB962C8B-B14F-4D97-AF65-F5344CB8AC3E}">
        <p14:creationId xmlns:p14="http://schemas.microsoft.com/office/powerpoint/2010/main" val="15286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351" y="128588"/>
            <a:ext cx="11472862" cy="6729411"/>
          </a:xfrm>
          <a:prstGeom prst="rect">
            <a:avLst/>
          </a:prstGeom>
        </p:spPr>
      </p:pic>
    </p:spTree>
    <p:extLst>
      <p:ext uri="{BB962C8B-B14F-4D97-AF65-F5344CB8AC3E}">
        <p14:creationId xmlns:p14="http://schemas.microsoft.com/office/powerpoint/2010/main" val="2563736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BUILDING CODES</a:t>
            </a:r>
            <a:endParaRPr lang="en-US" sz="2400" b="1" dirty="0" smtClean="0">
              <a:solidFill>
                <a:schemeClr val="accent1"/>
              </a:solidFill>
            </a:endParaRPr>
          </a:p>
          <a:p>
            <a:pPr algn="just"/>
            <a:r>
              <a:rPr lang="en-US" sz="2400" dirty="0" smtClean="0">
                <a:solidFill>
                  <a:schemeClr val="tx1"/>
                </a:solidFill>
              </a:rPr>
              <a:t>Buildings must be designed and constructed according to the provision of Building </a:t>
            </a:r>
            <a:r>
              <a:rPr lang="en-US" sz="2400" dirty="0">
                <a:solidFill>
                  <a:schemeClr val="tx1"/>
                </a:solidFill>
              </a:rPr>
              <a:t>C</a:t>
            </a:r>
            <a:r>
              <a:rPr lang="en-US" sz="2400" dirty="0" smtClean="0">
                <a:solidFill>
                  <a:schemeClr val="tx1"/>
                </a:solidFill>
              </a:rPr>
              <a:t>ode, which is a legal document containing requirements to such things as structural safety, fire safety, plumbing, ventilation and accessibility to the physically disabled.</a:t>
            </a:r>
          </a:p>
          <a:p>
            <a:pPr algn="just"/>
            <a:r>
              <a:rPr lang="en-US" sz="2400" dirty="0" smtClean="0">
                <a:solidFill>
                  <a:schemeClr val="tx1"/>
                </a:solidFill>
              </a:rPr>
              <a:t>A Building code has the force of law and is administrated by a governmental entity such as city or for some large metropolitan areas, a consolidated government.</a:t>
            </a:r>
          </a:p>
          <a:p>
            <a:pPr algn="just"/>
            <a:r>
              <a:rPr lang="en-US" sz="2400" dirty="0" smtClean="0">
                <a:solidFill>
                  <a:schemeClr val="tx1"/>
                </a:solidFill>
              </a:rPr>
              <a:t>Building Codes do not give design procedures, but they do specify the design requirements and constraints that must be satisfied.</a:t>
            </a:r>
          </a:p>
          <a:p>
            <a:pPr algn="just"/>
            <a:r>
              <a:rPr lang="en-US" sz="2400" dirty="0" smtClean="0">
                <a:solidFill>
                  <a:schemeClr val="tx1"/>
                </a:solidFill>
              </a:rPr>
              <a:t>Important information to Structural Engineer is the prescription of minimum live loads for buildings.  </a:t>
            </a: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046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smtClean="0"/>
          </a:p>
          <a:p>
            <a:pPr marL="0" indent="0" algn="ctr">
              <a:buNone/>
            </a:pPr>
            <a:r>
              <a:rPr lang="en-US" sz="3600" b="1" dirty="0" smtClean="0"/>
              <a:t>BUILDING CODES</a:t>
            </a:r>
            <a:endParaRPr lang="en-US" sz="2400" b="1" dirty="0" smtClean="0">
              <a:solidFill>
                <a:schemeClr val="accent1"/>
              </a:solidFill>
            </a:endParaRPr>
          </a:p>
          <a:p>
            <a:pPr algn="just"/>
            <a:r>
              <a:rPr lang="en-US" sz="2400" dirty="0" smtClean="0">
                <a:solidFill>
                  <a:schemeClr val="tx1"/>
                </a:solidFill>
              </a:rPr>
              <a:t>Although the Engineer is  encouraged to investigate the actual loading conditions and attempt to determine realistic values, the structure must be able to support these specified minimum loads.</a:t>
            </a:r>
          </a:p>
          <a:p>
            <a:pPr algn="just"/>
            <a:r>
              <a:rPr lang="en-US" sz="2400" dirty="0" smtClean="0">
                <a:solidFill>
                  <a:schemeClr val="tx1"/>
                </a:solidFill>
              </a:rPr>
              <a:t>Most codes specify </a:t>
            </a:r>
            <a:r>
              <a:rPr lang="en-US" sz="2400" b="1" dirty="0" smtClean="0">
                <a:solidFill>
                  <a:schemeClr val="tx1"/>
                </a:solidFill>
              </a:rPr>
              <a:t>design loads, allowable stresses, material quality, construction types a</a:t>
            </a:r>
            <a:r>
              <a:rPr lang="en-US" sz="2400" dirty="0" smtClean="0">
                <a:solidFill>
                  <a:schemeClr val="tx1"/>
                </a:solidFill>
              </a:rPr>
              <a:t>nd other requirements for building construction.</a:t>
            </a:r>
          </a:p>
          <a:p>
            <a:pPr algn="just"/>
            <a:r>
              <a:rPr lang="en-US" sz="2400" dirty="0" smtClean="0">
                <a:solidFill>
                  <a:schemeClr val="tx1"/>
                </a:solidFill>
              </a:rPr>
              <a:t>The most significant code for structural concrete design in the united states is the Building Code requirements for </a:t>
            </a:r>
            <a:r>
              <a:rPr lang="en-US" sz="2400" dirty="0">
                <a:solidFill>
                  <a:schemeClr val="tx1"/>
                </a:solidFill>
              </a:rPr>
              <a:t>S</a:t>
            </a:r>
            <a:r>
              <a:rPr lang="en-US" sz="2400" dirty="0" smtClean="0">
                <a:solidFill>
                  <a:schemeClr val="tx1"/>
                </a:solidFill>
              </a:rPr>
              <a:t>tructural Concrete, </a:t>
            </a:r>
            <a:r>
              <a:rPr lang="en-US" sz="2400" b="1" dirty="0" smtClean="0">
                <a:solidFill>
                  <a:schemeClr val="tx1"/>
                </a:solidFill>
              </a:rPr>
              <a:t>ACI 318, or the ACI Code.</a:t>
            </a:r>
          </a:p>
          <a:p>
            <a:pPr algn="just"/>
            <a:r>
              <a:rPr lang="en-US" sz="2400" dirty="0" smtClean="0">
                <a:solidFill>
                  <a:schemeClr val="tx1"/>
                </a:solidFill>
              </a:rPr>
              <a:t>Other codes of practice in </a:t>
            </a:r>
            <a:r>
              <a:rPr lang="en-US" sz="2400" dirty="0" err="1" smtClean="0">
                <a:solidFill>
                  <a:schemeClr val="tx1"/>
                </a:solidFill>
              </a:rPr>
              <a:t>usa</a:t>
            </a:r>
            <a:r>
              <a:rPr lang="en-US" sz="2400" dirty="0" smtClean="0">
                <a:solidFill>
                  <a:schemeClr val="tx1"/>
                </a:solidFill>
              </a:rPr>
              <a:t> include the </a:t>
            </a:r>
            <a:r>
              <a:rPr lang="en-US" sz="2400" b="1" dirty="0" smtClean="0">
                <a:solidFill>
                  <a:schemeClr val="tx1"/>
                </a:solidFill>
              </a:rPr>
              <a:t>International Code, the Uniform Building Code, Standard Building Code, National Building Code, Basic Building Code, South Florida Building Code.</a:t>
            </a:r>
          </a:p>
          <a:p>
            <a:pPr algn="just"/>
            <a:r>
              <a:rPr lang="en-US" sz="2400" dirty="0" smtClean="0">
                <a:solidFill>
                  <a:schemeClr val="tx1"/>
                </a:solidFill>
              </a:rPr>
              <a:t>Different codes other than those of the united states include the </a:t>
            </a:r>
            <a:r>
              <a:rPr lang="en-US" sz="2400" b="1" dirty="0" smtClean="0">
                <a:solidFill>
                  <a:schemeClr val="tx1"/>
                </a:solidFill>
              </a:rPr>
              <a:t>British Standard (BS) Code of Practice for Reinforced Concrete, CP 110 and BS 8110, the National Building Code of Canada and the German Code of  Practice for Reinforced Concrete, DIN 1045.</a:t>
            </a: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431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157163"/>
            <a:ext cx="10758488" cy="6429375"/>
          </a:xfrm>
          <a:prstGeom prst="rect">
            <a:avLst/>
          </a:prstGeom>
        </p:spPr>
      </p:pic>
    </p:spTree>
    <p:extLst>
      <p:ext uri="{BB962C8B-B14F-4D97-AF65-F5344CB8AC3E}">
        <p14:creationId xmlns:p14="http://schemas.microsoft.com/office/powerpoint/2010/main" val="3046091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
                  <a:buNone/>
                </a:pPr>
                <a:r>
                  <a:rPr lang="en-US" sz="2400" b="1" dirty="0" smtClean="0">
                    <a:solidFill>
                      <a:schemeClr val="accent1"/>
                    </a:solidFill>
                  </a:rPr>
                  <a:t>                                                      </a:t>
                </a:r>
              </a:p>
              <a:p>
                <a:pPr marL="171450" indent="-171450">
                  <a:buNone/>
                </a:pPr>
                <a:r>
                  <a:rPr lang="en-US" sz="2400" b="1" dirty="0">
                    <a:solidFill>
                      <a:schemeClr val="accent1"/>
                    </a:solidFill>
                  </a:rPr>
                  <a:t> </a:t>
                </a:r>
                <a:r>
                  <a:rPr lang="en-US" sz="2400" b="1" dirty="0" smtClean="0">
                    <a:solidFill>
                      <a:schemeClr val="accent1"/>
                    </a:solidFill>
                  </a:rPr>
                  <a:t>  </a:t>
                </a:r>
                <a:r>
                  <a:rPr lang="en-US" b="1" u="sng" dirty="0" smtClean="0">
                    <a:solidFill>
                      <a:schemeClr val="tx1"/>
                    </a:solidFill>
                  </a:rPr>
                  <a:t>ALLOWABLE STRESS DESIGN (ASD)/ WORKING STRESS DESIGN / ELASTIC DESIGN / Straight-Line Design</a:t>
                </a:r>
              </a:p>
              <a:p>
                <a:pPr algn="just"/>
                <a:r>
                  <a:rPr lang="en-US" sz="2400" dirty="0" smtClean="0">
                    <a:solidFill>
                      <a:schemeClr val="tx1"/>
                    </a:solidFill>
                  </a:rPr>
                  <a:t>In this method, a member is selected that has cross-sectional properties such as area and  moment of inertia that are large enough to prevent the maximum applied axial force, shear or bending moment from exceeding an allowable or permissible value.</a:t>
                </a:r>
              </a:p>
              <a:p>
                <a:pPr algn="just"/>
                <a:r>
                  <a:rPr lang="en-US" sz="2400" dirty="0" smtClean="0">
                    <a:solidFill>
                      <a:schemeClr val="tx1"/>
                    </a:solidFill>
                  </a:rPr>
                  <a:t>This allowable value is obtained by dividing the nominal or theoretical strength by a favor of safety. This can be expressed as </a:t>
                </a:r>
              </a:p>
              <a:p>
                <a:pPr marL="0" indent="0" algn="just">
                  <a:buNone/>
                </a:pPr>
                <a:r>
                  <a:rPr lang="en-US" sz="2400" dirty="0">
                    <a:solidFill>
                      <a:schemeClr val="tx1"/>
                    </a:solidFill>
                  </a:rPr>
                  <a:t> </a:t>
                </a:r>
                <a:r>
                  <a:rPr lang="en-US" sz="2400" dirty="0" smtClean="0">
                    <a:solidFill>
                      <a:schemeClr val="tx1"/>
                    </a:solidFill>
                  </a:rPr>
                  <a:t>                      </a:t>
                </a:r>
              </a:p>
              <a:p>
                <a:pPr marL="0" indent="0" algn="just">
                  <a:buNone/>
                </a:pPr>
                <a:r>
                  <a:rPr lang="en-US" sz="2400" dirty="0" smtClean="0">
                    <a:solidFill>
                      <a:schemeClr val="tx1"/>
                    </a:solidFill>
                  </a:rPr>
                  <a:t>                           required strength </a:t>
                </a:r>
                <a:r>
                  <a:rPr lang="en-US" sz="2400" u="sng" dirty="0" smtClean="0">
                    <a:solidFill>
                      <a:schemeClr val="tx1"/>
                    </a:solidFill>
                  </a:rPr>
                  <a:t>&lt;</a:t>
                </a:r>
                <a:r>
                  <a:rPr lang="en-US" sz="2400" dirty="0" smtClean="0">
                    <a:solidFill>
                      <a:schemeClr val="tx1"/>
                    </a:solidFill>
                  </a:rPr>
                  <a:t>  allowable strength          ……………… </a:t>
                </a:r>
                <a:r>
                  <a:rPr lang="en-US" sz="2400" b="1" dirty="0" smtClean="0">
                    <a:solidFill>
                      <a:schemeClr val="tx1"/>
                    </a:solidFill>
                  </a:rPr>
                  <a:t>(A)</a:t>
                </a:r>
              </a:p>
              <a:p>
                <a:pPr marL="0" indent="0" algn="just">
                  <a:buNone/>
                </a:pPr>
                <a:r>
                  <a:rPr lang="en-US" sz="2400" dirty="0" smtClean="0">
                    <a:solidFill>
                      <a:schemeClr val="tx1"/>
                    </a:solidFill>
                  </a:rPr>
                  <a:t>Where,  </a:t>
                </a:r>
              </a:p>
              <a:p>
                <a:pPr marL="0" indent="0" algn="just">
                  <a:buNone/>
                </a:pPr>
                <a:r>
                  <a:rPr lang="en-US" sz="2400" dirty="0">
                    <a:solidFill>
                      <a:schemeClr val="tx1"/>
                    </a:solidFill>
                  </a:rPr>
                  <a:t> </a:t>
                </a:r>
                <a:r>
                  <a:rPr lang="en-US" sz="2400" dirty="0" smtClean="0">
                    <a:solidFill>
                      <a:schemeClr val="tx1"/>
                    </a:solidFill>
                  </a:rPr>
                  <a:t>                                        allowable strength =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𝒏𝒐𝒎𝒊𝒏𝒂𝒍</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𝒔𝒕𝒓𝒆𝒏𝒈𝒕𝒉</m:t>
                        </m:r>
                      </m:num>
                      <m:den>
                        <m:r>
                          <a:rPr lang="en-US" sz="2400" b="1" i="1" smtClean="0">
                            <a:solidFill>
                              <a:schemeClr val="tx1"/>
                            </a:solidFill>
                            <a:latin typeface="Cambria Math" panose="02040503050406030204" pitchFamily="18" charset="0"/>
                          </a:rPr>
                          <m:t>𝒔𝒂𝒇𝒆𝒕𝒚</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𝒇𝒂𝒄𝒕𝒐𝒓</m:t>
                        </m:r>
                      </m:den>
                    </m:f>
                  </m:oMath>
                </a14:m>
                <a:endParaRPr lang="en-US" sz="2400" b="1" dirty="0" smtClean="0">
                  <a:solidFill>
                    <a:schemeClr val="tx1"/>
                  </a:solidFill>
                </a:endParaRPr>
              </a:p>
              <a:p>
                <a:pPr algn="just"/>
                <a:r>
                  <a:rPr lang="en-US" sz="2400" dirty="0" smtClean="0">
                    <a:solidFill>
                      <a:schemeClr val="tx1"/>
                    </a:solidFill>
                  </a:rPr>
                  <a:t>Strength can be an axial force strength (as in tension or compression members),  flexural strength (moment strength) or a shear strength.</a:t>
                </a:r>
              </a:p>
              <a:p>
                <a:pPr algn="just"/>
                <a:r>
                  <a:rPr lang="en-US" sz="2400" dirty="0" smtClean="0">
                    <a:solidFill>
                      <a:schemeClr val="tx1"/>
                    </a:solidFill>
                  </a:rPr>
                  <a:t>If stresses are used instead of forces or moments the relationship of equation ------  (A)   becomes</a:t>
                </a:r>
              </a:p>
              <a:p>
                <a:pPr marL="0" indent="0" algn="just">
                  <a:buNone/>
                </a:pPr>
                <a:r>
                  <a:rPr lang="en-US" sz="2400" dirty="0" smtClean="0">
                    <a:solidFill>
                      <a:schemeClr val="tx1"/>
                    </a:solidFill>
                  </a:rPr>
                  <a:t>                      maximum applied stress </a:t>
                </a:r>
                <a:r>
                  <a:rPr lang="en-US" sz="2400" u="sng" dirty="0">
                    <a:solidFill>
                      <a:schemeClr val="tx1"/>
                    </a:solidFill>
                  </a:rPr>
                  <a:t>&lt;</a:t>
                </a:r>
                <a:r>
                  <a:rPr lang="en-US" sz="2400" dirty="0">
                    <a:solidFill>
                      <a:schemeClr val="tx1"/>
                    </a:solidFill>
                  </a:rPr>
                  <a:t>  allowable </a:t>
                </a:r>
                <a:r>
                  <a:rPr lang="en-US" sz="2400" dirty="0" smtClean="0">
                    <a:solidFill>
                      <a:schemeClr val="tx1"/>
                    </a:solidFill>
                  </a:rPr>
                  <a:t>stress </a:t>
                </a:r>
              </a:p>
              <a:p>
                <a:pPr algn="just"/>
                <a:r>
                  <a:rPr lang="en-US" sz="2400" dirty="0" smtClean="0">
                    <a:solidFill>
                      <a:schemeClr val="tx1"/>
                    </a:solidFill>
                  </a:rPr>
                  <a:t>This approach is called allowable stress design. The allowable stress will be in the elastic range of material (See </a:t>
                </a:r>
                <a:r>
                  <a:rPr lang="en-US" sz="2400" b="1" dirty="0">
                    <a:solidFill>
                      <a:schemeClr val="tx1"/>
                    </a:solidFill>
                  </a:rPr>
                  <a:t>F</a:t>
                </a:r>
                <a:r>
                  <a:rPr lang="en-US" sz="2400" b="1" dirty="0" smtClean="0">
                    <a:solidFill>
                      <a:schemeClr val="tx1"/>
                    </a:solidFill>
                  </a:rPr>
                  <a:t>igure-1.3</a:t>
                </a:r>
                <a:r>
                  <a:rPr lang="en-US" sz="2400" dirty="0" smtClean="0">
                    <a:solidFill>
                      <a:schemeClr val="tx1"/>
                    </a:solidFill>
                  </a:rPr>
                  <a:t> in next slide). This approach to design also called elastic design or working stress design.</a:t>
                </a:r>
              </a:p>
              <a:p>
                <a:pPr algn="just"/>
                <a:r>
                  <a:rPr lang="en-US" sz="2400" dirty="0" smtClean="0">
                    <a:solidFill>
                      <a:schemeClr val="tx1"/>
                    </a:solidFill>
                  </a:rPr>
                  <a:t>Working stresses are those resulting from the working loads, which are the applied loads. Working loads are also known as service loads.  </a:t>
                </a:r>
              </a:p>
              <a:p>
                <a:pPr marL="0" indent="0" algn="just">
                  <a:buNone/>
                </a:pPr>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9631" y="142876"/>
                <a:ext cx="10515600" cy="5891213"/>
              </a:xfrm>
              <a:blipFill rotWithShape="0">
                <a:blip r:embed="rId2"/>
                <a:stretch>
                  <a:fillRect l="-348" r="-406"/>
                </a:stretch>
              </a:blipFill>
              <a:ln w="28575">
                <a:noFill/>
              </a:ln>
            </p:spPr>
            <p:txBody>
              <a:bodyPr/>
              <a:lstStyle/>
              <a:p>
                <a:r>
                  <a:rPr lang="en-US">
                    <a:noFill/>
                  </a:rPr>
                  <a:t> </a:t>
                </a:r>
              </a:p>
            </p:txBody>
          </p:sp>
        </mc:Fallback>
      </mc:AlternateContent>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363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3" y="128588"/>
            <a:ext cx="10644187" cy="6472237"/>
          </a:xfrm>
          <a:prstGeom prst="rect">
            <a:avLst/>
          </a:prstGeom>
        </p:spPr>
      </p:pic>
    </p:spTree>
    <p:extLst>
      <p:ext uri="{BB962C8B-B14F-4D97-AF65-F5344CB8AC3E}">
        <p14:creationId xmlns:p14="http://schemas.microsoft.com/office/powerpoint/2010/main" val="351484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762"/>
          <a:stretch/>
        </p:blipFill>
        <p:spPr>
          <a:xfrm>
            <a:off x="485775" y="428625"/>
            <a:ext cx="10615613" cy="6186488"/>
          </a:xfrm>
          <a:prstGeom prst="rect">
            <a:avLst/>
          </a:prstGeom>
        </p:spPr>
      </p:pic>
    </p:spTree>
    <p:extLst>
      <p:ext uri="{BB962C8B-B14F-4D97-AF65-F5344CB8AC3E}">
        <p14:creationId xmlns:p14="http://schemas.microsoft.com/office/powerpoint/2010/main" val="3084518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751</Words>
  <Application>Microsoft Office PowerPoint</Application>
  <PresentationFormat>Widescreen</PresentationFormat>
  <Paragraphs>69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Bookman Old Style</vt:lpstr>
      <vt:lpstr>Calibri</vt:lpstr>
      <vt:lpstr>Calibri Light</vt:lpstr>
      <vt:lpstr>Cambria Math</vt:lpstr>
      <vt:lpstr>Wingdings</vt:lpstr>
      <vt:lpstr>Office Theme</vt:lpstr>
      <vt:lpstr>COLLEGE OF ENGINEERING AND TECHNOLOGY                UNIVERSITY OF SARGODHA   DESIGN OF STRUCTURES (CE-409) 01-Credit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Dell</cp:lastModifiedBy>
  <cp:revision>347</cp:revision>
  <dcterms:created xsi:type="dcterms:W3CDTF">2018-08-25T12:15:03Z</dcterms:created>
  <dcterms:modified xsi:type="dcterms:W3CDTF">2020-04-30T11:11:13Z</dcterms:modified>
</cp:coreProperties>
</file>