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56" r:id="rId3"/>
    <p:sldId id="257" r:id="rId4"/>
    <p:sldId id="260" r:id="rId5"/>
    <p:sldId id="280" r:id="rId6"/>
    <p:sldId id="262" r:id="rId7"/>
    <p:sldId id="275" r:id="rId8"/>
    <p:sldId id="263" r:id="rId9"/>
    <p:sldId id="265" r:id="rId10"/>
    <p:sldId id="261" r:id="rId11"/>
    <p:sldId id="268" r:id="rId12"/>
    <p:sldId id="259" r:id="rId13"/>
    <p:sldId id="284" r:id="rId14"/>
    <p:sldId id="279" r:id="rId15"/>
    <p:sldId id="287" r:id="rId16"/>
    <p:sldId id="288" r:id="rId17"/>
    <p:sldId id="276" r:id="rId18"/>
    <p:sldId id="277" r:id="rId19"/>
    <p:sldId id="278" r:id="rId20"/>
    <p:sldId id="266" r:id="rId21"/>
    <p:sldId id="281" r:id="rId22"/>
    <p:sldId id="282" r:id="rId23"/>
    <p:sldId id="283" r:id="rId24"/>
    <p:sldId id="267" r:id="rId25"/>
    <p:sldId id="270" r:id="rId26"/>
    <p:sldId id="271" r:id="rId27"/>
    <p:sldId id="272" r:id="rId28"/>
    <p:sldId id="27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08EE2E-8A9E-4C16-A5B2-5407DAB0F996}"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066E9-1405-4373-98B2-2497E999DC1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08EE2E-8A9E-4C16-A5B2-5407DAB0F996}"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066E9-1405-4373-98B2-2497E999DC1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08EE2E-8A9E-4C16-A5B2-5407DAB0F996}"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066E9-1405-4373-98B2-2497E999DC1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08EE2E-8A9E-4C16-A5B2-5407DAB0F996}"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066E9-1405-4373-98B2-2497E999DC1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08EE2E-8A9E-4C16-A5B2-5407DAB0F996}" type="datetimeFigureOut">
              <a:rPr lang="en-US" smtClean="0"/>
              <a:pPr/>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066E9-1405-4373-98B2-2497E999DC1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08EE2E-8A9E-4C16-A5B2-5407DAB0F996}" type="datetimeFigureOut">
              <a:rPr lang="en-US" smtClean="0"/>
              <a:pPr/>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066E9-1405-4373-98B2-2497E999DC1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08EE2E-8A9E-4C16-A5B2-5407DAB0F996}" type="datetimeFigureOut">
              <a:rPr lang="en-US" smtClean="0"/>
              <a:pPr/>
              <a:t>4/18/2020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1066E9-1405-4373-98B2-2497E999DC1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08EE2E-8A9E-4C16-A5B2-5407DAB0F996}" type="datetimeFigureOut">
              <a:rPr lang="en-US" smtClean="0"/>
              <a:pPr/>
              <a:t>4/18/2020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1066E9-1405-4373-98B2-2497E999DC1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08EE2E-8A9E-4C16-A5B2-5407DAB0F996}" type="datetimeFigureOut">
              <a:rPr lang="en-US" smtClean="0"/>
              <a:pPr/>
              <a:t>4/18/2020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1066E9-1405-4373-98B2-2497E999DC1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08EE2E-8A9E-4C16-A5B2-5407DAB0F996}" type="datetimeFigureOut">
              <a:rPr lang="en-US" smtClean="0"/>
              <a:pPr/>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066E9-1405-4373-98B2-2497E999DC12}"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E08EE2E-8A9E-4C16-A5B2-5407DAB0F996}" type="datetimeFigureOut">
              <a:rPr lang="en-US" smtClean="0"/>
              <a:pPr/>
              <a:t>4/18/2020</a:t>
            </a:fld>
            <a:endParaRPr lang="en-US"/>
          </a:p>
        </p:txBody>
      </p:sp>
      <p:sp>
        <p:nvSpPr>
          <p:cNvPr id="9" name="Slide Number Placeholder 8"/>
          <p:cNvSpPr>
            <a:spLocks noGrp="1"/>
          </p:cNvSpPr>
          <p:nvPr>
            <p:ph type="sldNum" sz="quarter" idx="11"/>
          </p:nvPr>
        </p:nvSpPr>
        <p:spPr/>
        <p:txBody>
          <a:bodyPr/>
          <a:lstStyle/>
          <a:p>
            <a:fld id="{021066E9-1405-4373-98B2-2497E999DC12}"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21066E9-1405-4373-98B2-2497E999DC12}"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E08EE2E-8A9E-4C16-A5B2-5407DAB0F996}" type="datetimeFigureOut">
              <a:rPr lang="en-US" smtClean="0"/>
              <a:pPr/>
              <a:t>4/18/2020</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ocument\Ducoments Disktop\Bismillah-ArRahman-ArRaheem.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350" y="76200"/>
            <a:ext cx="9277350" cy="693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222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Seed &amp; Meal Composition</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43967153"/>
              </p:ext>
            </p:extLst>
          </p:nvPr>
        </p:nvGraphicFramePr>
        <p:xfrm>
          <a:off x="228600" y="1600200"/>
          <a:ext cx="7924800" cy="5105400"/>
        </p:xfrm>
        <a:graphic>
          <a:graphicData uri="http://schemas.openxmlformats.org/drawingml/2006/table">
            <a:tbl>
              <a:tblPr firstRow="1" bandRow="1">
                <a:tableStyleId>{5C22544A-7EE6-4342-B048-85BDC9FD1C3A}</a:tableStyleId>
              </a:tblPr>
              <a:tblGrid>
                <a:gridCol w="1584960"/>
                <a:gridCol w="1584960"/>
                <a:gridCol w="944880"/>
                <a:gridCol w="2667000"/>
                <a:gridCol w="1143000"/>
              </a:tblGrid>
              <a:tr h="1991372">
                <a:tc>
                  <a:txBody>
                    <a:bodyPr/>
                    <a:lstStyle/>
                    <a:p>
                      <a:pPr algn="ctr"/>
                      <a:endParaRPr lang="en-US" dirty="0"/>
                    </a:p>
                  </a:txBody>
                  <a:tcPr/>
                </a:tc>
                <a:tc>
                  <a:txBody>
                    <a:bodyPr/>
                    <a:lstStyle/>
                    <a:p>
                      <a:pPr algn="ctr"/>
                      <a:r>
                        <a:rPr lang="en-US" sz="2800" b="1" kern="1200" dirty="0" smtClean="0">
                          <a:solidFill>
                            <a:schemeClr val="lt1"/>
                          </a:solidFill>
                          <a:effectLst/>
                          <a:latin typeface="+mn-lt"/>
                          <a:ea typeface="+mn-ea"/>
                          <a:cs typeface="+mn-cs"/>
                        </a:rPr>
                        <a:t>Protein%</a:t>
                      </a:r>
                      <a:endParaRPr lang="en-US" sz="2800" dirty="0"/>
                    </a:p>
                  </a:txBody>
                  <a:tcPr/>
                </a:tc>
                <a:tc>
                  <a:txBody>
                    <a:bodyPr/>
                    <a:lstStyle/>
                    <a:p>
                      <a:pPr algn="ctr"/>
                      <a:r>
                        <a:rPr lang="en-US" sz="2800" b="1" kern="1200" dirty="0" smtClean="0">
                          <a:solidFill>
                            <a:schemeClr val="lt1"/>
                          </a:solidFill>
                          <a:effectLst/>
                          <a:latin typeface="+mn-lt"/>
                          <a:ea typeface="+mn-ea"/>
                          <a:cs typeface="+mn-cs"/>
                        </a:rPr>
                        <a:t>Oil%</a:t>
                      </a:r>
                      <a:r>
                        <a:rPr lang="en-US" sz="1800" b="1" kern="1200" dirty="0" smtClean="0">
                          <a:solidFill>
                            <a:schemeClr val="lt1"/>
                          </a:solidFill>
                          <a:effectLst/>
                          <a:latin typeface="+mn-lt"/>
                          <a:ea typeface="+mn-ea"/>
                          <a:cs typeface="+mn-cs"/>
                        </a:rPr>
                        <a:t>	</a:t>
                      </a:r>
                      <a:endParaRPr lang="en-US" dirty="0"/>
                    </a:p>
                  </a:txBody>
                  <a:tcPr/>
                </a:tc>
                <a:tc>
                  <a:txBody>
                    <a:bodyPr/>
                    <a:lstStyle/>
                    <a:p>
                      <a:pPr algn="ctr"/>
                      <a:r>
                        <a:rPr lang="en-US" sz="2800" b="1" kern="1200" dirty="0" smtClean="0">
                          <a:solidFill>
                            <a:schemeClr val="lt1"/>
                          </a:solidFill>
                          <a:effectLst/>
                          <a:latin typeface="+mn-lt"/>
                          <a:ea typeface="+mn-ea"/>
                          <a:cs typeface="+mn-cs"/>
                        </a:rPr>
                        <a:t>Carbohydrate%</a:t>
                      </a:r>
                      <a:r>
                        <a:rPr lang="en-US" sz="1800" b="1" kern="1200" dirty="0" smtClean="0">
                          <a:solidFill>
                            <a:schemeClr val="lt1"/>
                          </a:solidFill>
                          <a:effectLst/>
                          <a:latin typeface="+mn-lt"/>
                          <a:ea typeface="+mn-ea"/>
                          <a:cs typeface="+mn-cs"/>
                        </a:rPr>
                        <a:t>	</a:t>
                      </a:r>
                      <a:endParaRPr lang="en-US" dirty="0"/>
                    </a:p>
                  </a:txBody>
                  <a:tcPr/>
                </a:tc>
                <a:tc>
                  <a:txBody>
                    <a:bodyPr/>
                    <a:lstStyle/>
                    <a:p>
                      <a:pPr algn="ctr"/>
                      <a:r>
                        <a:rPr lang="en-US" sz="2800" b="1" kern="1200" dirty="0" smtClean="0">
                          <a:solidFill>
                            <a:schemeClr val="lt1"/>
                          </a:solidFill>
                          <a:effectLst/>
                          <a:latin typeface="+mn-lt"/>
                          <a:ea typeface="+mn-ea"/>
                          <a:cs typeface="+mn-cs"/>
                        </a:rPr>
                        <a:t>Ash%&amp; </a:t>
                      </a:r>
                    </a:p>
                    <a:p>
                      <a:pPr algn="ctr"/>
                      <a:r>
                        <a:rPr lang="en-US" sz="2800" b="1" kern="1200" dirty="0" smtClean="0">
                          <a:solidFill>
                            <a:schemeClr val="lt1"/>
                          </a:solidFill>
                          <a:effectLst/>
                          <a:latin typeface="+mn-lt"/>
                          <a:ea typeface="+mn-ea"/>
                          <a:cs typeface="+mn-cs"/>
                        </a:rPr>
                        <a:t>H</a:t>
                      </a:r>
                      <a:r>
                        <a:rPr lang="en-US" sz="1800" b="1" kern="1200" dirty="0" smtClean="0">
                          <a:solidFill>
                            <a:schemeClr val="lt1"/>
                          </a:solidFill>
                          <a:effectLst/>
                          <a:latin typeface="+mn-lt"/>
                          <a:ea typeface="+mn-ea"/>
                          <a:cs typeface="+mn-cs"/>
                        </a:rPr>
                        <a:t>2</a:t>
                      </a:r>
                      <a:r>
                        <a:rPr lang="en-US" sz="2800" b="1" kern="1200" dirty="0" smtClean="0">
                          <a:solidFill>
                            <a:schemeClr val="lt1"/>
                          </a:solidFill>
                          <a:effectLst/>
                          <a:latin typeface="+mn-lt"/>
                          <a:ea typeface="+mn-ea"/>
                          <a:cs typeface="+mn-cs"/>
                        </a:rPr>
                        <a:t>O</a:t>
                      </a:r>
                      <a:endParaRPr lang="en-US" sz="2800" dirty="0"/>
                    </a:p>
                  </a:txBody>
                  <a:tcPr/>
                </a:tc>
              </a:tr>
              <a:tr h="1609283">
                <a:tc>
                  <a:txBody>
                    <a:bodyPr/>
                    <a:lstStyle/>
                    <a:p>
                      <a:pPr algn="ctr"/>
                      <a:r>
                        <a:rPr lang="en-US" sz="1800" kern="1200" dirty="0" smtClean="0">
                          <a:solidFill>
                            <a:schemeClr val="dk1"/>
                          </a:solidFill>
                          <a:effectLst/>
                          <a:latin typeface="+mn-lt"/>
                          <a:ea typeface="+mn-ea"/>
                          <a:cs typeface="+mn-cs"/>
                        </a:rPr>
                        <a:t>Whole seed </a:t>
                      </a:r>
                      <a:endParaRPr lang="en-US" dirty="0"/>
                    </a:p>
                  </a:txBody>
                  <a:tcPr/>
                </a:tc>
                <a:tc>
                  <a:txBody>
                    <a:bodyPr/>
                    <a:lstStyle/>
                    <a:p>
                      <a:pPr algn="ctr"/>
                      <a:r>
                        <a:rPr lang="en-US" dirty="0" smtClean="0"/>
                        <a:t>22</a:t>
                      </a:r>
                      <a:endParaRPr lang="en-US" dirty="0"/>
                    </a:p>
                  </a:txBody>
                  <a:tcPr/>
                </a:tc>
                <a:tc>
                  <a:txBody>
                    <a:bodyPr/>
                    <a:lstStyle/>
                    <a:p>
                      <a:pPr algn="ctr"/>
                      <a:r>
                        <a:rPr lang="en-US" dirty="0" smtClean="0"/>
                        <a:t>43</a:t>
                      </a:r>
                      <a:endParaRPr lang="en-US" dirty="0"/>
                    </a:p>
                  </a:txBody>
                  <a:tcPr/>
                </a:tc>
                <a:tc>
                  <a:txBody>
                    <a:bodyPr/>
                    <a:lstStyle/>
                    <a:p>
                      <a:pPr algn="ctr"/>
                      <a:r>
                        <a:rPr lang="en-US" dirty="0" smtClean="0"/>
                        <a:t>11</a:t>
                      </a:r>
                      <a:endParaRPr lang="en-US" dirty="0"/>
                    </a:p>
                  </a:txBody>
                  <a:tcPr/>
                </a:tc>
                <a:tc>
                  <a:txBody>
                    <a:bodyPr/>
                    <a:lstStyle/>
                    <a:p>
                      <a:pPr algn="ctr"/>
                      <a:r>
                        <a:rPr lang="en-US" dirty="0" smtClean="0"/>
                        <a:t>24</a:t>
                      </a:r>
                      <a:endParaRPr lang="en-US" dirty="0"/>
                    </a:p>
                  </a:txBody>
                  <a:tcPr/>
                </a:tc>
              </a:tr>
              <a:tr h="1504745">
                <a:tc>
                  <a:txBody>
                    <a:bodyPr/>
                    <a:lstStyle/>
                    <a:p>
                      <a:pPr algn="ctr"/>
                      <a:r>
                        <a:rPr lang="en-US" sz="1800" kern="1200" dirty="0" smtClean="0">
                          <a:solidFill>
                            <a:schemeClr val="dk1"/>
                          </a:solidFill>
                          <a:effectLst/>
                          <a:latin typeface="+mn-lt"/>
                          <a:ea typeface="+mn-ea"/>
                          <a:cs typeface="+mn-cs"/>
                        </a:rPr>
                        <a:t>Meal</a:t>
                      </a:r>
                      <a:endParaRPr lang="en-US" dirty="0"/>
                    </a:p>
                  </a:txBody>
                  <a:tcPr/>
                </a:tc>
                <a:tc>
                  <a:txBody>
                    <a:bodyPr/>
                    <a:lstStyle/>
                    <a:p>
                      <a:pPr algn="ctr"/>
                      <a:r>
                        <a:rPr lang="en-US" dirty="0" smtClean="0"/>
                        <a:t>43</a:t>
                      </a:r>
                      <a:endParaRPr lang="en-US" dirty="0"/>
                    </a:p>
                  </a:txBody>
                  <a:tcPr/>
                </a:tc>
                <a:tc>
                  <a:txBody>
                    <a:bodyPr/>
                    <a:lstStyle/>
                    <a:p>
                      <a:pPr algn="ctr"/>
                      <a:r>
                        <a:rPr lang="en-US" dirty="0" smtClean="0"/>
                        <a:t>9</a:t>
                      </a:r>
                      <a:endParaRPr lang="en-US" dirty="0"/>
                    </a:p>
                  </a:txBody>
                  <a:tcPr/>
                </a:tc>
                <a:tc>
                  <a:txBody>
                    <a:bodyPr/>
                    <a:lstStyle/>
                    <a:p>
                      <a:pPr algn="ctr"/>
                      <a:r>
                        <a:rPr lang="en-US" dirty="0" smtClean="0"/>
                        <a:t>23</a:t>
                      </a:r>
                      <a:endParaRPr lang="en-US" dirty="0"/>
                    </a:p>
                  </a:txBody>
                  <a:tcPr/>
                </a:tc>
                <a:tc>
                  <a:txBody>
                    <a:bodyPr/>
                    <a:lstStyle/>
                    <a:p>
                      <a:pPr algn="ctr"/>
                      <a:r>
                        <a:rPr lang="en-US" dirty="0" smtClean="0"/>
                        <a:t>25</a:t>
                      </a:r>
                      <a:endParaRPr lang="en-US" dirty="0"/>
                    </a:p>
                  </a:txBody>
                  <a:tcPr/>
                </a:tc>
              </a:tr>
            </a:tbl>
          </a:graphicData>
        </a:graphic>
      </p:graphicFrame>
    </p:spTree>
    <p:extLst>
      <p:ext uri="{BB962C8B-B14F-4D97-AF65-F5344CB8AC3E}">
        <p14:creationId xmlns:p14="http://schemas.microsoft.com/office/powerpoint/2010/main" val="1738338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03165645"/>
              </p:ext>
            </p:extLst>
          </p:nvPr>
        </p:nvGraphicFramePr>
        <p:xfrm>
          <a:off x="0" y="0"/>
          <a:ext cx="9144000" cy="6858000"/>
        </p:xfrm>
        <a:graphic>
          <a:graphicData uri="http://schemas.openxmlformats.org/drawingml/2006/table">
            <a:tbl>
              <a:tblPr firstRow="1" bandRow="1">
                <a:tableStyleId>{5C22544A-7EE6-4342-B048-85BDC9FD1C3A}</a:tableStyleId>
              </a:tblPr>
              <a:tblGrid>
                <a:gridCol w="4572000"/>
                <a:gridCol w="4572000"/>
              </a:tblGrid>
              <a:tr h="887649">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Mineral elemental Composition of </a:t>
                      </a:r>
                      <a:r>
                        <a:rPr lang="en-US" sz="2400" i="1" dirty="0" err="1" smtClean="0">
                          <a:solidFill>
                            <a:schemeClr val="bg1"/>
                          </a:solidFill>
                        </a:rPr>
                        <a:t>Sesamum</a:t>
                      </a:r>
                      <a:r>
                        <a:rPr lang="en-US" sz="2400" i="1" dirty="0" smtClean="0">
                          <a:solidFill>
                            <a:schemeClr val="bg1"/>
                          </a:solidFill>
                        </a:rPr>
                        <a:t> </a:t>
                      </a:r>
                      <a:r>
                        <a:rPr lang="en-US" sz="2400" i="1" dirty="0" err="1" smtClean="0">
                          <a:solidFill>
                            <a:schemeClr val="bg1"/>
                          </a:solidFill>
                        </a:rPr>
                        <a:t>indicum</a:t>
                      </a:r>
                      <a:r>
                        <a:rPr lang="en-US" sz="2400" i="1" dirty="0" smtClean="0">
                          <a:solidFill>
                            <a:schemeClr val="bg1"/>
                          </a:solidFill>
                        </a:rPr>
                        <a:t> </a:t>
                      </a:r>
                      <a:r>
                        <a:rPr lang="en-US" sz="2400" dirty="0" smtClean="0">
                          <a:solidFill>
                            <a:schemeClr val="bg1"/>
                          </a:solidFill>
                        </a:rPr>
                        <a:t>L. seeds</a:t>
                      </a:r>
                    </a:p>
                  </a:txBody>
                  <a:tcPr/>
                </a:tc>
                <a:tc hMerge="1">
                  <a:txBody>
                    <a:bodyPr/>
                    <a:lstStyle/>
                    <a:p>
                      <a:endParaRPr lang="en-US"/>
                    </a:p>
                  </a:txBody>
                  <a:tcPr/>
                </a:tc>
              </a:tr>
              <a:tr h="1532106">
                <a:tc>
                  <a:txBody>
                    <a:bodyPr/>
                    <a:lstStyle/>
                    <a:p>
                      <a:r>
                        <a:rPr lang="en-US" sz="4000" dirty="0" smtClean="0"/>
                        <a:t>Mineral elements</a:t>
                      </a:r>
                      <a:endParaRPr lang="en-US" sz="4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Composition (mg/100g) of Seed</a:t>
                      </a:r>
                    </a:p>
                  </a:txBody>
                  <a:tcPr/>
                </a:tc>
              </a:tr>
              <a:tr h="887649">
                <a:tc>
                  <a:txBody>
                    <a:bodyPr/>
                    <a:lstStyle/>
                    <a:p>
                      <a:r>
                        <a:rPr lang="en-US" dirty="0" smtClean="0"/>
                        <a:t>Calcium, </a:t>
                      </a:r>
                      <a:r>
                        <a:rPr lang="en-US" dirty="0" err="1" smtClean="0"/>
                        <a:t>Ca</a:t>
                      </a:r>
                      <a:r>
                        <a:rPr lang="en-US"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415.38 ± 3.14</a:t>
                      </a:r>
                    </a:p>
                  </a:txBody>
                  <a:tcPr/>
                </a:tc>
              </a:tr>
              <a:tr h="887649">
                <a:tc>
                  <a:txBody>
                    <a:bodyPr/>
                    <a:lstStyle/>
                    <a:p>
                      <a:r>
                        <a:rPr lang="en-US" dirty="0" smtClean="0"/>
                        <a:t>Phosphorus , P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647.25± 3.52</a:t>
                      </a:r>
                    </a:p>
                  </a:txBody>
                  <a:tcPr/>
                </a:tc>
              </a:tr>
              <a:tr h="887649">
                <a:tc>
                  <a:txBody>
                    <a:bodyPr/>
                    <a:lstStyle/>
                    <a:p>
                      <a:r>
                        <a:rPr lang="en-US" dirty="0" smtClean="0"/>
                        <a:t>Magnesium, Mg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579.53 ± 0.42</a:t>
                      </a:r>
                    </a:p>
                  </a:txBody>
                  <a:tcPr/>
                </a:tc>
              </a:tr>
              <a:tr h="887649">
                <a:tc>
                  <a:txBody>
                    <a:bodyPr/>
                    <a:lstStyle/>
                    <a:p>
                      <a:r>
                        <a:rPr lang="en-US" dirty="0" smtClean="0"/>
                        <a:t>Potassium , K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851. 35 ± 3.44</a:t>
                      </a:r>
                    </a:p>
                  </a:txBody>
                  <a:tcPr/>
                </a:tc>
              </a:tr>
              <a:tr h="887649">
                <a:tc>
                  <a:txBody>
                    <a:bodyPr/>
                    <a:lstStyle/>
                    <a:p>
                      <a:r>
                        <a:rPr lang="en-US" dirty="0" smtClean="0"/>
                        <a:t>Sodium, Na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122.50 ± 4.21</a:t>
                      </a:r>
                    </a:p>
                  </a:txBody>
                  <a:tcPr/>
                </a:tc>
              </a:tr>
            </a:tbl>
          </a:graphicData>
        </a:graphic>
      </p:graphicFrame>
    </p:spTree>
    <p:extLst>
      <p:ext uri="{BB962C8B-B14F-4D97-AF65-F5344CB8AC3E}">
        <p14:creationId xmlns:p14="http://schemas.microsoft.com/office/powerpoint/2010/main" val="1133012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Constraints</a:t>
            </a:r>
            <a:endParaRPr lang="en-US" dirty="0"/>
          </a:p>
        </p:txBody>
      </p:sp>
      <p:sp>
        <p:nvSpPr>
          <p:cNvPr id="3" name="Content Placeholder 2"/>
          <p:cNvSpPr>
            <a:spLocks noGrp="1"/>
          </p:cNvSpPr>
          <p:nvPr>
            <p:ph idx="1"/>
          </p:nvPr>
        </p:nvSpPr>
        <p:spPr/>
        <p:txBody>
          <a:bodyPr>
            <a:normAutofit/>
          </a:bodyPr>
          <a:lstStyle/>
          <a:p>
            <a:pPr lvl="0"/>
            <a:r>
              <a:rPr lang="en-US" sz="2800" b="1" dirty="0"/>
              <a:t>Shattering losses </a:t>
            </a:r>
            <a:r>
              <a:rPr lang="en-US" sz="2800" dirty="0"/>
              <a:t>due to splitting of </a:t>
            </a:r>
            <a:r>
              <a:rPr lang="en-US" sz="2800" dirty="0" smtClean="0"/>
              <a:t>capsules.</a:t>
            </a:r>
            <a:endParaRPr lang="en-US" sz="2800" dirty="0"/>
          </a:p>
          <a:p>
            <a:pPr lvl="0"/>
            <a:r>
              <a:rPr lang="en-US" sz="2800" b="1" dirty="0" smtClean="0"/>
              <a:t>Uneven </a:t>
            </a:r>
            <a:r>
              <a:rPr lang="en-US" sz="2800" b="1" dirty="0"/>
              <a:t>maturity </a:t>
            </a:r>
            <a:r>
              <a:rPr lang="en-US" sz="2800" dirty="0"/>
              <a:t>of the pods of the </a:t>
            </a:r>
            <a:r>
              <a:rPr lang="en-US" sz="2800" dirty="0" smtClean="0"/>
              <a:t>plant.</a:t>
            </a:r>
            <a:endParaRPr lang="en-US" sz="2800" dirty="0"/>
          </a:p>
          <a:p>
            <a:pPr lvl="0"/>
            <a:r>
              <a:rPr lang="en-US" sz="2800" dirty="0"/>
              <a:t>Lack of </a:t>
            </a:r>
            <a:r>
              <a:rPr lang="en-US" sz="2800" b="1" dirty="0"/>
              <a:t>improved </a:t>
            </a:r>
            <a:r>
              <a:rPr lang="en-US" sz="2800" b="1" dirty="0" smtClean="0"/>
              <a:t>varieties</a:t>
            </a:r>
            <a:r>
              <a:rPr lang="en-US" sz="2800" dirty="0" smtClean="0"/>
              <a:t>.</a:t>
            </a:r>
            <a:endParaRPr lang="en-US" sz="2800" dirty="0"/>
          </a:p>
          <a:p>
            <a:pPr lvl="0"/>
            <a:r>
              <a:rPr lang="en-US" sz="2800" dirty="0"/>
              <a:t>Use of inferior quality seed as </a:t>
            </a:r>
            <a:r>
              <a:rPr lang="en-US" sz="2800" b="1" dirty="0"/>
              <a:t>certified seed </a:t>
            </a:r>
            <a:r>
              <a:rPr lang="en-US" sz="2800" dirty="0"/>
              <a:t>is not </a:t>
            </a:r>
            <a:r>
              <a:rPr lang="en-US" sz="2800" dirty="0" smtClean="0"/>
              <a:t>available.</a:t>
            </a:r>
            <a:endParaRPr lang="en-US" sz="2800" dirty="0"/>
          </a:p>
          <a:p>
            <a:pPr lvl="0"/>
            <a:r>
              <a:rPr lang="en-US" sz="2800" dirty="0"/>
              <a:t>Low level of </a:t>
            </a:r>
            <a:r>
              <a:rPr lang="en-US" sz="2800" b="1" dirty="0"/>
              <a:t>fertilizer</a:t>
            </a:r>
            <a:r>
              <a:rPr lang="en-US" sz="2800" dirty="0"/>
              <a:t> </a:t>
            </a:r>
            <a:r>
              <a:rPr lang="en-US" sz="2800" dirty="0" smtClean="0"/>
              <a:t>use.</a:t>
            </a:r>
            <a:endParaRPr lang="en-US" sz="2800" dirty="0"/>
          </a:p>
          <a:p>
            <a:pPr lvl="0"/>
            <a:r>
              <a:rPr lang="en-US" sz="2800" dirty="0" smtClean="0"/>
              <a:t>No </a:t>
            </a:r>
            <a:r>
              <a:rPr lang="en-US" sz="2800" dirty="0"/>
              <a:t>potential buyer/uncertain marketing </a:t>
            </a:r>
            <a:r>
              <a:rPr lang="en-US" sz="2800" dirty="0" smtClean="0"/>
              <a:t>system.</a:t>
            </a:r>
            <a:endParaRPr lang="en-US" sz="2800" dirty="0"/>
          </a:p>
          <a:p>
            <a:pPr lvl="0"/>
            <a:r>
              <a:rPr lang="en-US" sz="2800" dirty="0"/>
              <a:t>Damage by disease &amp; </a:t>
            </a:r>
            <a:r>
              <a:rPr lang="en-US" sz="2800" dirty="0" smtClean="0"/>
              <a:t>insects.</a:t>
            </a:r>
            <a:endParaRPr lang="en-US" sz="2800" dirty="0"/>
          </a:p>
          <a:p>
            <a:endParaRPr lang="en-US" dirty="0"/>
          </a:p>
        </p:txBody>
      </p:sp>
    </p:spTree>
    <p:extLst>
      <p:ext uri="{BB962C8B-B14F-4D97-AF65-F5344CB8AC3E}">
        <p14:creationId xmlns:p14="http://schemas.microsoft.com/office/powerpoint/2010/main" val="4201969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r>
              <a:rPr lang="en-US" dirty="0" smtClean="0"/>
              <a:t>Botany </a:t>
            </a:r>
            <a:endParaRPr lang="en-US" dirty="0"/>
          </a:p>
        </p:txBody>
      </p:sp>
      <p:sp>
        <p:nvSpPr>
          <p:cNvPr id="3" name="Content Placeholder 2"/>
          <p:cNvSpPr>
            <a:spLocks noGrp="1"/>
          </p:cNvSpPr>
          <p:nvPr>
            <p:ph idx="1"/>
          </p:nvPr>
        </p:nvSpPr>
        <p:spPr>
          <a:xfrm>
            <a:off x="457200" y="990600"/>
            <a:ext cx="8077200" cy="5638800"/>
          </a:xfrm>
        </p:spPr>
        <p:txBody>
          <a:bodyPr>
            <a:normAutofit fontScale="25000" lnSpcReduction="20000"/>
          </a:bodyPr>
          <a:lstStyle/>
          <a:p>
            <a:pPr marL="0" marR="0" algn="just">
              <a:lnSpc>
                <a:spcPct val="115000"/>
              </a:lnSpc>
              <a:spcBef>
                <a:spcPts val="600"/>
              </a:spcBef>
              <a:spcAft>
                <a:spcPts val="600"/>
              </a:spcAft>
            </a:pPr>
            <a:r>
              <a:rPr lang="en-US" sz="8800" dirty="0">
                <a:latin typeface="Times New Roman"/>
                <a:ea typeface="Calibri"/>
                <a:cs typeface="Times New Roman"/>
              </a:rPr>
              <a:t>Annual plant of the </a:t>
            </a:r>
            <a:r>
              <a:rPr lang="en-US" sz="8800" dirty="0" err="1">
                <a:latin typeface="Times New Roman"/>
                <a:ea typeface="Calibri"/>
                <a:cs typeface="Times New Roman"/>
              </a:rPr>
              <a:t>Pedaliaceae</a:t>
            </a:r>
            <a:r>
              <a:rPr lang="en-US" sz="8800" dirty="0">
                <a:latin typeface="Times New Roman"/>
                <a:ea typeface="Calibri"/>
                <a:cs typeface="Times New Roman"/>
              </a:rPr>
              <a:t> Family up to 1.5 meters height.</a:t>
            </a:r>
            <a:endParaRPr lang="en-US" sz="8800" dirty="0">
              <a:ea typeface="Calibri"/>
              <a:cs typeface="Times New Roman"/>
            </a:endParaRPr>
          </a:p>
          <a:p>
            <a:pPr marL="0" marR="0" algn="just">
              <a:lnSpc>
                <a:spcPct val="115000"/>
              </a:lnSpc>
              <a:spcBef>
                <a:spcPts val="600"/>
              </a:spcBef>
              <a:spcAft>
                <a:spcPts val="600"/>
              </a:spcAft>
            </a:pPr>
            <a:r>
              <a:rPr lang="en-US" sz="8800" b="1" dirty="0">
                <a:latin typeface="Times New Roman"/>
                <a:ea typeface="Calibri"/>
                <a:cs typeface="Times New Roman"/>
              </a:rPr>
              <a:t>Flower: </a:t>
            </a:r>
            <a:r>
              <a:rPr lang="en-US" sz="8800" dirty="0">
                <a:latin typeface="Times New Roman"/>
                <a:ea typeface="Calibri"/>
                <a:cs typeface="Times New Roman"/>
              </a:rPr>
              <a:t>hermaphrodite, solitary at the end of short stalk that arise from the axils of the leaves, with tubular 4-lobed mouth. Flowers are pink to red, white and yellow in color and up to 5 cm in length. It’s flowering during July. </a:t>
            </a:r>
            <a:endParaRPr lang="en-US" sz="8800" dirty="0">
              <a:ea typeface="Calibri"/>
              <a:cs typeface="Times New Roman"/>
            </a:endParaRPr>
          </a:p>
          <a:p>
            <a:pPr marL="0" marR="0" algn="just">
              <a:lnSpc>
                <a:spcPct val="115000"/>
              </a:lnSpc>
              <a:spcBef>
                <a:spcPts val="600"/>
              </a:spcBef>
              <a:spcAft>
                <a:spcPts val="600"/>
              </a:spcAft>
            </a:pPr>
            <a:r>
              <a:rPr lang="en-US" sz="8800" b="1" dirty="0">
                <a:latin typeface="Times New Roman"/>
                <a:ea typeface="Calibri"/>
                <a:cs typeface="Times New Roman"/>
              </a:rPr>
              <a:t>Leaves: </a:t>
            </a:r>
            <a:r>
              <a:rPr lang="en-US" sz="8800" dirty="0">
                <a:latin typeface="Times New Roman"/>
                <a:ea typeface="Calibri"/>
                <a:cs typeface="Times New Roman"/>
              </a:rPr>
              <a:t>opposite with three well defined lobed nerves. leaves are </a:t>
            </a:r>
            <a:r>
              <a:rPr lang="en-US" sz="8800" dirty="0" smtClean="0">
                <a:latin typeface="Times New Roman"/>
                <a:ea typeface="Calibri"/>
                <a:cs typeface="Times New Roman"/>
              </a:rPr>
              <a:t>up </a:t>
            </a:r>
            <a:r>
              <a:rPr lang="en-US" sz="8800" dirty="0">
                <a:latin typeface="Times New Roman"/>
                <a:ea typeface="Calibri"/>
                <a:cs typeface="Times New Roman"/>
              </a:rPr>
              <a:t>to 14 cm in length and about 5 cm in width. Upper leaves are </a:t>
            </a:r>
            <a:r>
              <a:rPr lang="en-US" sz="8800" dirty="0" smtClean="0">
                <a:latin typeface="Times New Roman"/>
                <a:ea typeface="Calibri"/>
                <a:cs typeface="Times New Roman"/>
              </a:rPr>
              <a:t>alternate.</a:t>
            </a:r>
            <a:endParaRPr lang="en-US" sz="8800" dirty="0">
              <a:ea typeface="Calibri"/>
              <a:cs typeface="Times New Roman"/>
            </a:endParaRPr>
          </a:p>
          <a:p>
            <a:pPr marL="0" marR="0" algn="just">
              <a:lnSpc>
                <a:spcPct val="115000"/>
              </a:lnSpc>
              <a:spcBef>
                <a:spcPts val="600"/>
              </a:spcBef>
              <a:spcAft>
                <a:spcPts val="600"/>
              </a:spcAft>
            </a:pPr>
            <a:r>
              <a:rPr lang="en-US" sz="8800" b="1" dirty="0">
                <a:latin typeface="Times New Roman"/>
                <a:ea typeface="Calibri"/>
                <a:cs typeface="Times New Roman"/>
              </a:rPr>
              <a:t>Flower symmetry:</a:t>
            </a:r>
            <a:r>
              <a:rPr lang="en-US" sz="8800" dirty="0">
                <a:latin typeface="Times New Roman"/>
                <a:ea typeface="Calibri"/>
                <a:cs typeface="Times New Roman"/>
              </a:rPr>
              <a:t> there is only one way to evenly divide the flower (the flower is bilaterally symmetrical)</a:t>
            </a:r>
            <a:endParaRPr lang="en-US" sz="8800" dirty="0">
              <a:ea typeface="Calibri"/>
              <a:cs typeface="Times New Roman"/>
            </a:endParaRPr>
          </a:p>
          <a:p>
            <a:pPr marL="0" marR="0" algn="just">
              <a:lnSpc>
                <a:spcPct val="115000"/>
              </a:lnSpc>
              <a:spcBef>
                <a:spcPts val="600"/>
              </a:spcBef>
              <a:spcAft>
                <a:spcPts val="600"/>
              </a:spcAft>
            </a:pPr>
            <a:r>
              <a:rPr lang="en-US" sz="8800" b="1" dirty="0">
                <a:latin typeface="Times New Roman"/>
                <a:ea typeface="Calibri"/>
                <a:cs typeface="Times New Roman"/>
              </a:rPr>
              <a:t>Fusion of petals:</a:t>
            </a:r>
            <a:r>
              <a:rPr lang="en-US" sz="8800" dirty="0">
                <a:latin typeface="Times New Roman"/>
                <a:ea typeface="Calibri"/>
                <a:cs typeface="Times New Roman"/>
              </a:rPr>
              <a:t> the petals are fused into a corolla tube	</a:t>
            </a:r>
            <a:endParaRPr lang="en-US" sz="8800" dirty="0">
              <a:ea typeface="Calibri"/>
              <a:cs typeface="Times New Roman"/>
            </a:endParaRPr>
          </a:p>
          <a:p>
            <a:pPr marL="0" marR="0" algn="just">
              <a:lnSpc>
                <a:spcPct val="115000"/>
              </a:lnSpc>
              <a:spcBef>
                <a:spcPts val="600"/>
              </a:spcBef>
              <a:spcAft>
                <a:spcPts val="600"/>
              </a:spcAft>
            </a:pPr>
            <a:r>
              <a:rPr lang="en-US" sz="8800" b="1" dirty="0">
                <a:latin typeface="Times New Roman"/>
                <a:ea typeface="Calibri"/>
                <a:cs typeface="Times New Roman"/>
              </a:rPr>
              <a:t>Stamen number:</a:t>
            </a:r>
            <a:r>
              <a:rPr lang="en-US" sz="8800" dirty="0">
                <a:latin typeface="Times New Roman"/>
                <a:ea typeface="Calibri"/>
                <a:cs typeface="Times New Roman"/>
              </a:rPr>
              <a:t> 4</a:t>
            </a:r>
            <a:endParaRPr lang="en-US" sz="8800" dirty="0">
              <a:ea typeface="Calibri"/>
              <a:cs typeface="Times New Roman"/>
            </a:endParaRPr>
          </a:p>
          <a:p>
            <a:pPr marL="0" marR="0" algn="just">
              <a:lnSpc>
                <a:spcPct val="115000"/>
              </a:lnSpc>
              <a:spcBef>
                <a:spcPts val="600"/>
              </a:spcBef>
              <a:spcAft>
                <a:spcPts val="600"/>
              </a:spcAft>
            </a:pPr>
            <a:r>
              <a:rPr lang="en-US" sz="8800" b="1" dirty="0">
                <a:latin typeface="Times New Roman"/>
                <a:ea typeface="Calibri"/>
                <a:cs typeface="Times New Roman"/>
              </a:rPr>
              <a:t>Fruit: </a:t>
            </a:r>
            <a:r>
              <a:rPr lang="en-US" sz="8800" dirty="0">
                <a:latin typeface="Times New Roman"/>
                <a:ea typeface="Calibri"/>
                <a:cs typeface="Times New Roman"/>
              </a:rPr>
              <a:t>is a capsule having 15-20 seed. Seeds are flattened, oval, black and white or yellow, very oily and sticky.</a:t>
            </a:r>
            <a:endParaRPr lang="en-US" sz="8800" dirty="0">
              <a:ea typeface="Calibri"/>
              <a:cs typeface="Times New Roman"/>
            </a:endParaRPr>
          </a:p>
          <a:p>
            <a:pPr algn="just"/>
            <a:endParaRPr lang="en-US" dirty="0"/>
          </a:p>
        </p:txBody>
      </p:sp>
    </p:spTree>
    <p:extLst>
      <p:ext uri="{BB962C8B-B14F-4D97-AF65-F5344CB8AC3E}">
        <p14:creationId xmlns:p14="http://schemas.microsoft.com/office/powerpoint/2010/main" val="3082072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 Bros\Desktop\Botanical-Kohlers-Mediznar-Pflanzen-Sesam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84582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849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304800"/>
            <a:ext cx="2438400" cy="584775"/>
          </a:xfrm>
          <a:prstGeom prst="rect">
            <a:avLst/>
          </a:prstGeom>
        </p:spPr>
        <p:txBody>
          <a:bodyPr wrap="square">
            <a:spAutoFit/>
          </a:bodyPr>
          <a:lstStyle/>
          <a:p>
            <a:r>
              <a:rPr lang="en-US" sz="3200" dirty="0" smtClean="0"/>
              <a:t>FLOWER</a:t>
            </a:r>
            <a:endParaRPr lang="en-SG" sz="3200" dirty="0"/>
          </a:p>
        </p:txBody>
      </p:sp>
      <p:pic>
        <p:nvPicPr>
          <p:cNvPr id="3" name="Picture 2" descr="C:\Users\Shehzad Ahmad Kang\Desktop\passifloracitrinaside.jpg"/>
          <p:cNvPicPr>
            <a:picLocks noChangeAspect="1" noChangeArrowheads="1"/>
          </p:cNvPicPr>
          <p:nvPr/>
        </p:nvPicPr>
        <p:blipFill>
          <a:blip r:embed="rId2" cstate="print"/>
          <a:srcRect/>
          <a:stretch>
            <a:fillRect/>
          </a:stretch>
        </p:blipFill>
        <p:spPr bwMode="auto">
          <a:xfrm>
            <a:off x="762000" y="1066800"/>
            <a:ext cx="7239000" cy="5334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hehzad Ahmad Kang\Desktop\flowerlabel.gif"/>
          <p:cNvPicPr>
            <a:picLocks noChangeAspect="1" noChangeArrowheads="1"/>
          </p:cNvPicPr>
          <p:nvPr/>
        </p:nvPicPr>
        <p:blipFill>
          <a:blip r:embed="rId2" cstate="print"/>
          <a:srcRect/>
          <a:stretch>
            <a:fillRect/>
          </a:stretch>
        </p:blipFill>
        <p:spPr bwMode="auto">
          <a:xfrm>
            <a:off x="1066800" y="990600"/>
            <a:ext cx="6477000" cy="518159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4" descr="F:\PICTURE\PICTURES OF SESAME\06-09-07\P10100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914400"/>
            <a:ext cx="4286250" cy="5715000"/>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457200" y="274638"/>
            <a:ext cx="7620000" cy="1143000"/>
          </a:xfrm>
          <a:prstGeom prst="rect">
            <a:avLst/>
          </a:prstGeom>
        </p:spPr>
        <p:txBody>
          <a:bodyPr>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dirty="0" smtClean="0"/>
              <a:t>Pods</a:t>
            </a:r>
            <a:endParaRPr lang="en-US" dirty="0"/>
          </a:p>
        </p:txBody>
      </p:sp>
    </p:spTree>
    <p:extLst>
      <p:ext uri="{BB962C8B-B14F-4D97-AF65-F5344CB8AC3E}">
        <p14:creationId xmlns:p14="http://schemas.microsoft.com/office/powerpoint/2010/main" val="219183141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Picture 08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81400"/>
            <a:ext cx="4343400" cy="3257550"/>
          </a:xfrm>
          <a:prstGeom prst="rect">
            <a:avLst/>
          </a:prstGeom>
          <a:noFill/>
          <a:extLst>
            <a:ext uri="{909E8E84-426E-40DD-AFC4-6F175D3DCCD1}">
              <a14:hiddenFill xmlns:a14="http://schemas.microsoft.com/office/drawing/2010/main">
                <a:solidFill>
                  <a:srgbClr val="FFFFFF"/>
                </a:solidFill>
              </a14:hiddenFill>
            </a:ext>
          </a:extLst>
        </p:spPr>
      </p:pic>
      <p:pic>
        <p:nvPicPr>
          <p:cNvPr id="76803" name="Picture 3" descr="Picture 08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619500"/>
            <a:ext cx="4267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76804" name="Picture 4" descr="Picture 1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0"/>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6805" name="Picture 5" descr="Picture 0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76806" name="Text Box 6"/>
          <p:cNvSpPr txBox="1">
            <a:spLocks noChangeArrowheads="1"/>
          </p:cNvSpPr>
          <p:nvPr/>
        </p:nvSpPr>
        <p:spPr bwMode="auto">
          <a:xfrm>
            <a:off x="1447800" y="61722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0066"/>
                </a:solidFill>
              </a:rPr>
              <a:t>  (8 L)</a:t>
            </a:r>
          </a:p>
        </p:txBody>
      </p:sp>
      <p:sp>
        <p:nvSpPr>
          <p:cNvPr id="76807" name="Text Box 7"/>
          <p:cNvSpPr txBox="1">
            <a:spLocks noChangeArrowheads="1"/>
          </p:cNvSpPr>
          <p:nvPr/>
        </p:nvSpPr>
        <p:spPr bwMode="auto">
          <a:xfrm>
            <a:off x="5334000" y="60960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0066"/>
                </a:solidFill>
              </a:rPr>
              <a:t>  (8 L)</a:t>
            </a:r>
          </a:p>
        </p:txBody>
      </p:sp>
      <p:sp>
        <p:nvSpPr>
          <p:cNvPr id="76808" name="Text Box 8"/>
          <p:cNvSpPr txBox="1">
            <a:spLocks noChangeArrowheads="1"/>
          </p:cNvSpPr>
          <p:nvPr/>
        </p:nvSpPr>
        <p:spPr bwMode="auto">
          <a:xfrm>
            <a:off x="7467600" y="60960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0066"/>
                </a:solidFill>
              </a:rPr>
              <a:t>  (4 L)</a:t>
            </a:r>
          </a:p>
        </p:txBody>
      </p:sp>
      <p:sp>
        <p:nvSpPr>
          <p:cNvPr id="76809" name="Text Box 9"/>
          <p:cNvSpPr txBox="1">
            <a:spLocks noChangeArrowheads="1"/>
          </p:cNvSpPr>
          <p:nvPr/>
        </p:nvSpPr>
        <p:spPr bwMode="auto">
          <a:xfrm>
            <a:off x="6324600" y="60960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0066"/>
                </a:solidFill>
              </a:rPr>
              <a:t>  (6 L)</a:t>
            </a:r>
          </a:p>
        </p:txBody>
      </p:sp>
      <p:sp>
        <p:nvSpPr>
          <p:cNvPr id="76810" name="Text Box 10"/>
          <p:cNvSpPr txBox="1">
            <a:spLocks noChangeArrowheads="1"/>
          </p:cNvSpPr>
          <p:nvPr/>
        </p:nvSpPr>
        <p:spPr bwMode="auto">
          <a:xfrm>
            <a:off x="1752600" y="2895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0066"/>
                </a:solidFill>
              </a:rPr>
              <a:t>(8 L)</a:t>
            </a:r>
          </a:p>
        </p:txBody>
      </p:sp>
      <p:sp>
        <p:nvSpPr>
          <p:cNvPr id="76811" name="Text Box 11"/>
          <p:cNvSpPr txBox="1">
            <a:spLocks noChangeArrowheads="1"/>
          </p:cNvSpPr>
          <p:nvPr/>
        </p:nvSpPr>
        <p:spPr bwMode="auto">
          <a:xfrm>
            <a:off x="4724400" y="1828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76812" name="Text Box 12"/>
          <p:cNvSpPr txBox="1">
            <a:spLocks noChangeArrowheads="1"/>
          </p:cNvSpPr>
          <p:nvPr/>
        </p:nvSpPr>
        <p:spPr bwMode="auto">
          <a:xfrm>
            <a:off x="4724400" y="29718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rgbClr val="FF0066"/>
                </a:solidFill>
              </a:rPr>
              <a:t>       (New line)</a:t>
            </a:r>
          </a:p>
        </p:txBody>
      </p:sp>
      <p:sp>
        <p:nvSpPr>
          <p:cNvPr id="76813" name="Text Box 13"/>
          <p:cNvSpPr txBox="1">
            <a:spLocks noChangeArrowheads="1"/>
          </p:cNvSpPr>
          <p:nvPr/>
        </p:nvSpPr>
        <p:spPr bwMode="auto">
          <a:xfrm>
            <a:off x="6477000" y="29718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rgbClr val="FF0066"/>
                </a:solidFill>
              </a:rPr>
              <a:t>(TH-6)</a:t>
            </a:r>
          </a:p>
        </p:txBody>
      </p:sp>
      <p:sp>
        <p:nvSpPr>
          <p:cNvPr id="76814" name="Text Box 14"/>
          <p:cNvSpPr txBox="1">
            <a:spLocks noChangeArrowheads="1"/>
          </p:cNvSpPr>
          <p:nvPr/>
        </p:nvSpPr>
        <p:spPr bwMode="auto">
          <a:xfrm>
            <a:off x="7620000" y="29718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a:solidFill>
                  <a:srgbClr val="FF0066"/>
                </a:solidFill>
              </a:rPr>
              <a:t>   (TS-3)</a:t>
            </a:r>
          </a:p>
        </p:txBody>
      </p:sp>
      <p:sp>
        <p:nvSpPr>
          <p:cNvPr id="16" name="Title 1"/>
          <p:cNvSpPr txBox="1">
            <a:spLocks/>
          </p:cNvSpPr>
          <p:nvPr/>
        </p:nvSpPr>
        <p:spPr>
          <a:xfrm>
            <a:off x="457200" y="274638"/>
            <a:ext cx="7620000" cy="1143000"/>
          </a:xfrm>
          <a:prstGeom prst="rect">
            <a:avLst/>
          </a:prstGeom>
        </p:spPr>
        <p:txBody>
          <a:bodyPr>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dirty="0" smtClean="0">
                <a:solidFill>
                  <a:srgbClr val="FF0000"/>
                </a:solidFill>
              </a:rPr>
              <a:t>Pod Variations</a:t>
            </a:r>
            <a:endParaRPr lang="en-US" dirty="0">
              <a:solidFill>
                <a:srgbClr val="FF0000"/>
              </a:solidFill>
            </a:endParaRPr>
          </a:p>
        </p:txBody>
      </p:sp>
    </p:spTree>
    <p:extLst>
      <p:ext uri="{BB962C8B-B14F-4D97-AF65-F5344CB8AC3E}">
        <p14:creationId xmlns:p14="http://schemas.microsoft.com/office/powerpoint/2010/main" val="42888922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ysha"/>
          <p:cNvPicPr>
            <a:picLocks noChangeAspect="1" noChangeArrowheads="1"/>
          </p:cNvPicPr>
          <p:nvPr/>
        </p:nvPicPr>
        <p:blipFill>
          <a:blip r:embed="rId2" cstate="print">
            <a:lum bright="6000"/>
            <a:extLst>
              <a:ext uri="{28A0092B-C50C-407E-A947-70E740481C1C}">
                <a14:useLocalDpi xmlns:a14="http://schemas.microsoft.com/office/drawing/2010/main" val="0"/>
              </a:ext>
            </a:extLst>
          </a:blip>
          <a:srcRect/>
          <a:stretch>
            <a:fillRect/>
          </a:stretch>
        </p:blipFill>
        <p:spPr bwMode="auto">
          <a:xfrm>
            <a:off x="395288" y="457200"/>
            <a:ext cx="3997325" cy="5867400"/>
          </a:xfrm>
          <a:prstGeom prst="rect">
            <a:avLst/>
          </a:prstGeom>
          <a:noFill/>
          <a:extLst>
            <a:ext uri="{909E8E84-426E-40DD-AFC4-6F175D3DCCD1}">
              <a14:hiddenFill xmlns:a14="http://schemas.microsoft.com/office/drawing/2010/main">
                <a:solidFill>
                  <a:srgbClr val="FFFFFF"/>
                </a:solidFill>
              </a14:hiddenFill>
            </a:ext>
          </a:extLst>
        </p:spPr>
      </p:pic>
      <p:pic>
        <p:nvPicPr>
          <p:cNvPr id="71683" name="Picture 3" descr="cps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7400" y="457200"/>
            <a:ext cx="3952875" cy="5943600"/>
          </a:xfrm>
          <a:prstGeom prst="rect">
            <a:avLst/>
          </a:prstGeom>
          <a:noFill/>
          <a:extLst>
            <a:ext uri="{909E8E84-426E-40DD-AFC4-6F175D3DCCD1}">
              <a14:hiddenFill xmlns:a14="http://schemas.microsoft.com/office/drawing/2010/main">
                <a:solidFill>
                  <a:srgbClr val="FFFFFF"/>
                </a:solidFill>
              </a14:hiddenFill>
            </a:ext>
          </a:extLst>
        </p:spPr>
      </p:pic>
      <p:sp>
        <p:nvSpPr>
          <p:cNvPr id="71684" name="Text Box 4"/>
          <p:cNvSpPr txBox="1">
            <a:spLocks noChangeArrowheads="1"/>
          </p:cNvSpPr>
          <p:nvPr/>
        </p:nvSpPr>
        <p:spPr bwMode="auto">
          <a:xfrm>
            <a:off x="1447800" y="640080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0066"/>
                </a:solidFill>
              </a:rPr>
              <a:t>Dehiscent Sesame</a:t>
            </a:r>
          </a:p>
        </p:txBody>
      </p:sp>
      <p:sp>
        <p:nvSpPr>
          <p:cNvPr id="71685" name="Text Box 5"/>
          <p:cNvSpPr txBox="1">
            <a:spLocks noChangeArrowheads="1"/>
          </p:cNvSpPr>
          <p:nvPr/>
        </p:nvSpPr>
        <p:spPr bwMode="auto">
          <a:xfrm>
            <a:off x="4953000" y="64008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0066"/>
                </a:solidFill>
              </a:rPr>
              <a:t>Non-Dehiscent Sesame</a:t>
            </a:r>
          </a:p>
        </p:txBody>
      </p:sp>
    </p:spTree>
    <p:extLst>
      <p:ext uri="{BB962C8B-B14F-4D97-AF65-F5344CB8AC3E}">
        <p14:creationId xmlns:p14="http://schemas.microsoft.com/office/powerpoint/2010/main" val="1366161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014"/>
          <p:cNvPicPr>
            <a:picLocks noChangeAspect="1" noChangeArrowheads="1"/>
          </p:cNvPicPr>
          <p:nvPr/>
        </p:nvPicPr>
        <p:blipFill>
          <a:blip r:embed="rId2" cstate="print">
            <a:lum contrast="24000"/>
            <a:extLst>
              <a:ext uri="{28A0092B-C50C-407E-A947-70E740481C1C}">
                <a14:useLocalDpi xmlns:a14="http://schemas.microsoft.com/office/drawing/2010/main" val="0"/>
              </a:ext>
            </a:extLst>
          </a:blip>
          <a:srcRect/>
          <a:stretch>
            <a:fillRect/>
          </a:stretch>
        </p:blipFill>
        <p:spPr bwMode="auto">
          <a:xfrm>
            <a:off x="-2177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39643" y="2810470"/>
            <a:ext cx="8347157" cy="923330"/>
          </a:xfrm>
          <a:prstGeom prst="rect">
            <a:avLst/>
          </a:prstGeom>
        </p:spPr>
        <p:txBody>
          <a:bodyPr wrap="none">
            <a:spAutoFit/>
          </a:bodyPr>
          <a:lstStyle/>
          <a:p>
            <a:r>
              <a:rPr lang="en-US" sz="5400" b="1" dirty="0">
                <a:solidFill>
                  <a:schemeClr val="bg1"/>
                </a:solidFill>
              </a:rPr>
              <a:t>Sesame (</a:t>
            </a:r>
            <a:r>
              <a:rPr lang="en-US" sz="5400" b="1" i="1" dirty="0" err="1">
                <a:solidFill>
                  <a:schemeClr val="bg1"/>
                </a:solidFill>
              </a:rPr>
              <a:t>Sesamum</a:t>
            </a:r>
            <a:r>
              <a:rPr lang="en-US" sz="5400" b="1" i="1" dirty="0">
                <a:solidFill>
                  <a:schemeClr val="bg1"/>
                </a:solidFill>
              </a:rPr>
              <a:t> </a:t>
            </a:r>
            <a:r>
              <a:rPr lang="en-US" sz="5400" b="1" i="1" dirty="0" err="1">
                <a:solidFill>
                  <a:schemeClr val="bg1"/>
                </a:solidFill>
              </a:rPr>
              <a:t>indicum</a:t>
            </a:r>
            <a:r>
              <a:rPr lang="en-US" sz="5400" b="1" dirty="0">
                <a:solidFill>
                  <a:schemeClr val="bg1"/>
                </a:solidFill>
              </a:rPr>
              <a:t>) </a:t>
            </a:r>
            <a:endParaRPr lang="en-US" sz="5400" dirty="0">
              <a:solidFill>
                <a:schemeClr val="bg1"/>
              </a:solidFill>
            </a:endParaRPr>
          </a:p>
        </p:txBody>
      </p:sp>
    </p:spTree>
    <p:extLst>
      <p:ext uri="{BB962C8B-B14F-4D97-AF65-F5344CB8AC3E}">
        <p14:creationId xmlns:p14="http://schemas.microsoft.com/office/powerpoint/2010/main" val="1213883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Strategies</a:t>
            </a:r>
            <a:endParaRPr lang="en-US" dirty="0"/>
          </a:p>
        </p:txBody>
      </p:sp>
      <p:sp>
        <p:nvSpPr>
          <p:cNvPr id="3" name="Content Placeholder 2"/>
          <p:cNvSpPr>
            <a:spLocks noGrp="1"/>
          </p:cNvSpPr>
          <p:nvPr>
            <p:ph idx="1"/>
          </p:nvPr>
        </p:nvSpPr>
        <p:spPr/>
        <p:txBody>
          <a:bodyPr>
            <a:noAutofit/>
          </a:bodyPr>
          <a:lstStyle/>
          <a:p>
            <a:pPr lvl="0" algn="just"/>
            <a:r>
              <a:rPr lang="en-US" sz="3200" b="1" dirty="0"/>
              <a:t>Non dehiscent </a:t>
            </a:r>
            <a:r>
              <a:rPr lang="en-US" sz="3200" dirty="0"/>
              <a:t>type capsules. It may be possible through mutation breeding</a:t>
            </a:r>
          </a:p>
          <a:p>
            <a:pPr lvl="0" algn="just"/>
            <a:r>
              <a:rPr lang="en-US" sz="3200" b="1" dirty="0"/>
              <a:t>Uniformly maturing </a:t>
            </a:r>
            <a:r>
              <a:rPr lang="en-US" sz="3200" dirty="0"/>
              <a:t>plant types.</a:t>
            </a:r>
          </a:p>
          <a:p>
            <a:pPr lvl="0" algn="just"/>
            <a:r>
              <a:rPr lang="en-US" sz="3200" dirty="0"/>
              <a:t>Plants with large </a:t>
            </a:r>
            <a:r>
              <a:rPr lang="en-US" sz="3200" b="1" dirty="0"/>
              <a:t>no. of fertile capsule</a:t>
            </a:r>
            <a:r>
              <a:rPr lang="en-US" sz="3200" dirty="0"/>
              <a:t>.</a:t>
            </a:r>
          </a:p>
          <a:p>
            <a:pPr lvl="0" algn="just"/>
            <a:r>
              <a:rPr lang="en-US" sz="3200" dirty="0"/>
              <a:t>Varieties resistant of </a:t>
            </a:r>
            <a:r>
              <a:rPr lang="en-US" sz="3200" b="1" dirty="0"/>
              <a:t>diseases and insect pest</a:t>
            </a:r>
            <a:r>
              <a:rPr lang="en-US" sz="3200" dirty="0"/>
              <a:t>s.</a:t>
            </a:r>
          </a:p>
          <a:p>
            <a:pPr algn="just"/>
            <a:r>
              <a:rPr lang="en-US" sz="3200" dirty="0"/>
              <a:t>Development of </a:t>
            </a:r>
            <a:r>
              <a:rPr lang="en-US" sz="3200" b="1" dirty="0"/>
              <a:t>production technology </a:t>
            </a:r>
            <a:r>
              <a:rPr lang="en-US" sz="3200" dirty="0"/>
              <a:t>suitable for different areas.</a:t>
            </a:r>
          </a:p>
        </p:txBody>
      </p:sp>
    </p:spTree>
    <p:extLst>
      <p:ext uri="{BB962C8B-B14F-4D97-AF65-F5344CB8AC3E}">
        <p14:creationId xmlns:p14="http://schemas.microsoft.com/office/powerpoint/2010/main" val="2633818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r>
              <a:rPr lang="en-US" sz="3200" b="1" dirty="0"/>
              <a:t>Flower and </a:t>
            </a:r>
            <a:r>
              <a:rPr lang="en-US" sz="3200" b="1" dirty="0" err="1"/>
              <a:t>Selfing</a:t>
            </a:r>
            <a:r>
              <a:rPr lang="en-US" sz="3200" b="1" dirty="0"/>
              <a:t> Crossing techniques:</a:t>
            </a:r>
            <a:r>
              <a:rPr lang="en-US" dirty="0"/>
              <a:t/>
            </a:r>
            <a:br>
              <a:rPr lang="en-US" dirty="0"/>
            </a:br>
            <a:endParaRPr lang="en-US" dirty="0"/>
          </a:p>
        </p:txBody>
      </p:sp>
      <p:sp>
        <p:nvSpPr>
          <p:cNvPr id="3" name="Content Placeholder 2"/>
          <p:cNvSpPr>
            <a:spLocks noGrp="1"/>
          </p:cNvSpPr>
          <p:nvPr>
            <p:ph idx="1"/>
          </p:nvPr>
        </p:nvSpPr>
        <p:spPr>
          <a:xfrm>
            <a:off x="457200" y="685800"/>
            <a:ext cx="7620000" cy="5867400"/>
          </a:xfrm>
        </p:spPr>
        <p:txBody>
          <a:bodyPr>
            <a:noAutofit/>
          </a:bodyPr>
          <a:lstStyle/>
          <a:p>
            <a:pPr algn="just"/>
            <a:r>
              <a:rPr lang="en-US" sz="2500" dirty="0"/>
              <a:t>SESAME is a self pollinated (</a:t>
            </a:r>
            <a:r>
              <a:rPr lang="en-US" sz="2500" dirty="0" err="1"/>
              <a:t>Autogamous</a:t>
            </a:r>
            <a:r>
              <a:rPr lang="en-US" sz="2500" dirty="0"/>
              <a:t>) crop. In some varieties cross pollination also takes place to a limited extend of 5-6 per cent. Very high cross pollination between 14 and 65 per cent has been recorded in a few varieties in India. Hence, the crop can be classified as often cross pollinated. Cross pollination may occur due to wind and bee activities. On a bright clear day, the flowers open between 5 and 7 am.  In the mature flower bud, just before the flower opens, the four unripe anthers are much below the stigma which at this stage is not receptive.  The anthers begin to burst longitudinally after 4am in the next day and commence to liberate their pollen.  At this time, the stigma becomes receptive.  The plant comes to flowering 4 weeks after sowing</a:t>
            </a:r>
          </a:p>
        </p:txBody>
      </p:sp>
    </p:spTree>
    <p:extLst>
      <p:ext uri="{BB962C8B-B14F-4D97-AF65-F5344CB8AC3E}">
        <p14:creationId xmlns:p14="http://schemas.microsoft.com/office/powerpoint/2010/main" val="3241773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0838"/>
            <a:ext cx="7620000" cy="563562"/>
          </a:xfrm>
        </p:spPr>
        <p:txBody>
          <a:bodyPr/>
          <a:lstStyle/>
          <a:p>
            <a:r>
              <a:rPr lang="en-US" b="1" dirty="0" err="1"/>
              <a:t>Selfing</a:t>
            </a:r>
            <a:r>
              <a:rPr lang="en-US" b="1" dirty="0"/>
              <a:t> </a:t>
            </a:r>
            <a:r>
              <a:rPr lang="en-US" dirty="0"/>
              <a:t/>
            </a:r>
            <a:br>
              <a:rPr lang="en-US" dirty="0"/>
            </a:br>
            <a:endParaRPr lang="en-US" dirty="0"/>
          </a:p>
        </p:txBody>
      </p:sp>
      <p:sp>
        <p:nvSpPr>
          <p:cNvPr id="3" name="Content Placeholder 2"/>
          <p:cNvSpPr>
            <a:spLocks noGrp="1"/>
          </p:cNvSpPr>
          <p:nvPr>
            <p:ph idx="1"/>
          </p:nvPr>
        </p:nvSpPr>
        <p:spPr>
          <a:xfrm>
            <a:off x="457200" y="762000"/>
            <a:ext cx="7620000" cy="5638800"/>
          </a:xfrm>
        </p:spPr>
        <p:txBody>
          <a:bodyPr>
            <a:normAutofit fontScale="62500" lnSpcReduction="20000"/>
          </a:bodyPr>
          <a:lstStyle/>
          <a:p>
            <a:pPr lvl="0" algn="just"/>
            <a:r>
              <a:rPr lang="en-US" sz="4600" dirty="0" err="1"/>
              <a:t>Tieing</a:t>
            </a:r>
            <a:r>
              <a:rPr lang="en-US" sz="4600" dirty="0"/>
              <a:t> with thread: </a:t>
            </a:r>
            <a:r>
              <a:rPr lang="en-US" sz="4600" dirty="0" err="1"/>
              <a:t>Selfing</a:t>
            </a:r>
            <a:r>
              <a:rPr lang="en-US" sz="4600" dirty="0"/>
              <a:t> can be effected by </a:t>
            </a:r>
            <a:r>
              <a:rPr lang="en-US" sz="4600" dirty="0" err="1"/>
              <a:t>tieing</a:t>
            </a:r>
            <a:r>
              <a:rPr lang="en-US" sz="4600" dirty="0"/>
              <a:t> the corolla of the unopened flower which is selected in the previous day evening itself.</a:t>
            </a:r>
          </a:p>
          <a:p>
            <a:pPr lvl="0" algn="just"/>
            <a:r>
              <a:rPr lang="en-US" sz="4600" dirty="0"/>
              <a:t>Smearing of semi-solid clay: </a:t>
            </a:r>
            <a:r>
              <a:rPr lang="en-US" sz="4600" dirty="0" err="1"/>
              <a:t>Selfing</a:t>
            </a:r>
            <a:r>
              <a:rPr lang="en-US" sz="4600" dirty="0"/>
              <a:t> can be done by smearing a speck of semi-solid clay, on the upper portion of tubular petals of unopened flowers.  The clay while on drying does not allow the tubular petals to open and hence self pollination is the rule. This method is cheap and less time consuming one.   This method is </a:t>
            </a:r>
            <a:r>
              <a:rPr lang="en-US" sz="4600" dirty="0" err="1"/>
              <a:t>noat</a:t>
            </a:r>
            <a:r>
              <a:rPr lang="en-US" sz="4600" dirty="0"/>
              <a:t> effective during rainy days.  During rainy days, </a:t>
            </a:r>
            <a:r>
              <a:rPr lang="en-US" sz="4600" dirty="0" err="1"/>
              <a:t>fevicol</a:t>
            </a:r>
            <a:r>
              <a:rPr lang="en-US" sz="4600" dirty="0"/>
              <a:t> may be applied on young flower bud to ensure </a:t>
            </a:r>
            <a:r>
              <a:rPr lang="en-US" sz="4600" dirty="0" err="1"/>
              <a:t>selfing</a:t>
            </a:r>
            <a:r>
              <a:rPr lang="en-US" sz="4600" dirty="0"/>
              <a:t>.</a:t>
            </a:r>
          </a:p>
          <a:p>
            <a:endParaRPr lang="en-US" dirty="0"/>
          </a:p>
        </p:txBody>
      </p:sp>
    </p:spTree>
    <p:extLst>
      <p:ext uri="{BB962C8B-B14F-4D97-AF65-F5344CB8AC3E}">
        <p14:creationId xmlns:p14="http://schemas.microsoft.com/office/powerpoint/2010/main" val="2752556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lstStyle/>
          <a:p>
            <a:r>
              <a:rPr lang="en-US" b="1" dirty="0"/>
              <a:t>Crossing</a:t>
            </a:r>
            <a:r>
              <a:rPr lang="en-US" dirty="0"/>
              <a:t/>
            </a:r>
            <a:br>
              <a:rPr lang="en-US" dirty="0"/>
            </a:br>
            <a:endParaRPr lang="en-US" dirty="0"/>
          </a:p>
        </p:txBody>
      </p:sp>
      <p:sp>
        <p:nvSpPr>
          <p:cNvPr id="3" name="Content Placeholder 2"/>
          <p:cNvSpPr>
            <a:spLocks noGrp="1"/>
          </p:cNvSpPr>
          <p:nvPr>
            <p:ph idx="1"/>
          </p:nvPr>
        </p:nvSpPr>
        <p:spPr>
          <a:xfrm>
            <a:off x="457200" y="685800"/>
            <a:ext cx="7620000" cy="5715000"/>
          </a:xfrm>
        </p:spPr>
        <p:txBody>
          <a:bodyPr>
            <a:normAutofit lnSpcReduction="10000"/>
          </a:bodyPr>
          <a:lstStyle/>
          <a:p>
            <a:pPr algn="just"/>
            <a:r>
              <a:rPr lang="en-US" b="1" dirty="0"/>
              <a:t>Soda- straw method</a:t>
            </a:r>
            <a:endParaRPr lang="en-US" dirty="0"/>
          </a:p>
          <a:p>
            <a:pPr algn="just"/>
            <a:r>
              <a:rPr lang="en-US" dirty="0"/>
              <a:t>The emasculation technique in sesame is easy for crossing due to epipetalous nature of the stamens. The flower bud which is expected to open in the next day morning is selected in the previous day evening between 3 P.M. and 6 P.M. and emasculated by just removing the corolla tube in which the stamens are attached. Then, the emasculated flower buds are covered with a piece of soda-straw tube, bent at the top in order to avoid contamination from foreign pollens. During the next day morning, between 7 A.M. and 9.A.M., pollen from the desired male parents were dusted gently on the surface of the stigmas of the emasculated flower buds after removing the soda-straw and again covered.  The </a:t>
            </a:r>
            <a:r>
              <a:rPr lang="en-US" dirty="0" err="1"/>
              <a:t>unemasculated</a:t>
            </a:r>
            <a:r>
              <a:rPr lang="en-US" dirty="0"/>
              <a:t> flowers are removed in the female parent.</a:t>
            </a:r>
          </a:p>
          <a:p>
            <a:pPr algn="just"/>
            <a:r>
              <a:rPr lang="en-US" dirty="0"/>
              <a:t>Individual crossed flowers are tagged with </a:t>
            </a:r>
            <a:r>
              <a:rPr lang="en-US" dirty="0" err="1"/>
              <a:t>coloured</a:t>
            </a:r>
            <a:r>
              <a:rPr lang="en-US" dirty="0"/>
              <a:t> thread for the identification of crossed capsules.  Different </a:t>
            </a:r>
            <a:r>
              <a:rPr lang="en-US" dirty="0" err="1"/>
              <a:t>coloured</a:t>
            </a:r>
            <a:r>
              <a:rPr lang="en-US" dirty="0"/>
              <a:t> threads are used for different type of </a:t>
            </a:r>
            <a:r>
              <a:rPr lang="en-US" dirty="0" smtClean="0"/>
              <a:t>crosses</a:t>
            </a:r>
            <a:r>
              <a:rPr lang="en-US" dirty="0"/>
              <a:t>.</a:t>
            </a:r>
          </a:p>
        </p:txBody>
      </p:sp>
    </p:spTree>
    <p:extLst>
      <p:ext uri="{BB962C8B-B14F-4D97-AF65-F5344CB8AC3E}">
        <p14:creationId xmlns:p14="http://schemas.microsoft.com/office/powerpoint/2010/main" val="1857465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Approved Verities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046768123"/>
              </p:ext>
            </p:extLst>
          </p:nvPr>
        </p:nvGraphicFramePr>
        <p:xfrm>
          <a:off x="533400" y="1524002"/>
          <a:ext cx="8153400" cy="4876800"/>
        </p:xfrm>
        <a:graphic>
          <a:graphicData uri="http://schemas.openxmlformats.org/drawingml/2006/table">
            <a:tbl>
              <a:tblPr firstRow="1" firstCol="1" bandRow="1">
                <a:tableStyleId>{5C22544A-7EE6-4342-B048-85BDC9FD1C3A}</a:tableStyleId>
              </a:tblPr>
              <a:tblGrid>
                <a:gridCol w="1714107"/>
                <a:gridCol w="2095893"/>
                <a:gridCol w="1752600"/>
                <a:gridCol w="2590800"/>
              </a:tblGrid>
              <a:tr h="975360">
                <a:tc>
                  <a:txBody>
                    <a:bodyPr/>
                    <a:lstStyle/>
                    <a:p>
                      <a:pPr marL="0" marR="0">
                        <a:lnSpc>
                          <a:spcPct val="115000"/>
                        </a:lnSpc>
                        <a:spcBef>
                          <a:spcPts val="0"/>
                        </a:spcBef>
                        <a:spcAft>
                          <a:spcPts val="0"/>
                        </a:spcAft>
                      </a:pPr>
                      <a:r>
                        <a:rPr lang="en-US" sz="2400" dirty="0">
                          <a:effectLst/>
                        </a:rPr>
                        <a:t>Variety</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effectLst/>
                        </a:rPr>
                        <a:t>Institute</a:t>
                      </a:r>
                      <a:endParaRPr lang="en-US" sz="20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2400">
                          <a:effectLst/>
                        </a:rPr>
                        <a:t>Year of release</a:t>
                      </a:r>
                      <a:endParaRPr lang="en-US" sz="20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2400" dirty="0" smtClean="0">
                          <a:effectLst/>
                        </a:rPr>
                        <a:t>Yield</a:t>
                      </a:r>
                      <a:r>
                        <a:rPr lang="en-US" sz="2400" baseline="0" dirty="0" smtClean="0">
                          <a:effectLst/>
                        </a:rPr>
                        <a:t> P</a:t>
                      </a:r>
                      <a:r>
                        <a:rPr lang="en-US" sz="2400" dirty="0" smtClean="0">
                          <a:effectLst/>
                        </a:rPr>
                        <a:t>otential </a:t>
                      </a:r>
                      <a:r>
                        <a:rPr lang="en-US" sz="2400" dirty="0">
                          <a:effectLst/>
                        </a:rPr>
                        <a:t>(kg/ha)</a:t>
                      </a:r>
                      <a:endParaRPr lang="en-US" sz="2000" dirty="0">
                        <a:effectLst/>
                        <a:latin typeface="Calibri"/>
                        <a:ea typeface="Calibri"/>
                        <a:cs typeface="Times New Roman"/>
                      </a:endParaRPr>
                    </a:p>
                  </a:txBody>
                  <a:tcPr marL="68580" marR="68580" marT="0" marB="0"/>
                </a:tc>
              </a:tr>
              <a:tr h="975360">
                <a:tc>
                  <a:txBody>
                    <a:bodyPr/>
                    <a:lstStyle/>
                    <a:p>
                      <a:pPr marL="0" marR="0">
                        <a:lnSpc>
                          <a:spcPct val="115000"/>
                        </a:lnSpc>
                        <a:spcBef>
                          <a:spcPts val="0"/>
                        </a:spcBef>
                        <a:spcAft>
                          <a:spcPts val="0"/>
                        </a:spcAft>
                      </a:pPr>
                      <a:r>
                        <a:rPr lang="en-US" sz="2400">
                          <a:effectLst/>
                        </a:rPr>
                        <a:t>Til-89</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effectLst/>
                        </a:rPr>
                        <a:t>ORI, Faisalabad</a:t>
                      </a:r>
                      <a:endParaRPr lang="en-US" sz="20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2400">
                          <a:effectLst/>
                        </a:rPr>
                        <a:t>1990</a:t>
                      </a:r>
                      <a:endParaRPr lang="en-US" sz="20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2400">
                          <a:effectLst/>
                        </a:rPr>
                        <a:t>500-600</a:t>
                      </a:r>
                      <a:endParaRPr lang="en-US" sz="2000">
                        <a:effectLst/>
                        <a:latin typeface="Calibri"/>
                        <a:ea typeface="Calibri"/>
                        <a:cs typeface="Times New Roman"/>
                      </a:endParaRPr>
                    </a:p>
                  </a:txBody>
                  <a:tcPr marL="68580" marR="68580" marT="0" marB="0"/>
                </a:tc>
              </a:tr>
              <a:tr h="975360">
                <a:tc>
                  <a:txBody>
                    <a:bodyPr/>
                    <a:lstStyle/>
                    <a:p>
                      <a:pPr marL="0" marR="0">
                        <a:lnSpc>
                          <a:spcPct val="115000"/>
                        </a:lnSpc>
                        <a:spcBef>
                          <a:spcPts val="0"/>
                        </a:spcBef>
                        <a:spcAft>
                          <a:spcPts val="0"/>
                        </a:spcAft>
                      </a:pPr>
                      <a:r>
                        <a:rPr lang="en-US" sz="2400">
                          <a:effectLst/>
                        </a:rPr>
                        <a:t>TS-3</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effectLst/>
                        </a:rPr>
                        <a:t>ORI, Faisalabad</a:t>
                      </a:r>
                      <a:endParaRPr lang="en-US" sz="20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2400">
                          <a:effectLst/>
                        </a:rPr>
                        <a:t>2000</a:t>
                      </a:r>
                      <a:endParaRPr lang="en-US" sz="20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2400">
                          <a:effectLst/>
                        </a:rPr>
                        <a:t>700-800</a:t>
                      </a:r>
                      <a:endParaRPr lang="en-US" sz="2000">
                        <a:effectLst/>
                        <a:latin typeface="Calibri"/>
                        <a:ea typeface="Calibri"/>
                        <a:cs typeface="Times New Roman"/>
                      </a:endParaRPr>
                    </a:p>
                  </a:txBody>
                  <a:tcPr marL="68580" marR="68580" marT="0" marB="0"/>
                </a:tc>
              </a:tr>
              <a:tr h="975360">
                <a:tc>
                  <a:txBody>
                    <a:bodyPr/>
                    <a:lstStyle/>
                    <a:p>
                      <a:pPr marL="0" marR="0">
                        <a:lnSpc>
                          <a:spcPct val="115000"/>
                        </a:lnSpc>
                        <a:spcBef>
                          <a:spcPts val="0"/>
                        </a:spcBef>
                        <a:spcAft>
                          <a:spcPts val="0"/>
                        </a:spcAft>
                      </a:pPr>
                      <a:r>
                        <a:rPr lang="en-US" sz="2400">
                          <a:effectLst/>
                        </a:rPr>
                        <a:t>TH-6</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effectLst/>
                        </a:rPr>
                        <a:t>ORI, Faisalabad</a:t>
                      </a:r>
                      <a:endParaRPr lang="en-US" sz="20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2400">
                          <a:effectLst/>
                        </a:rPr>
                        <a:t>2009</a:t>
                      </a:r>
                      <a:endParaRPr lang="en-US" sz="20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2400">
                          <a:effectLst/>
                        </a:rPr>
                        <a:t>800-900</a:t>
                      </a:r>
                      <a:endParaRPr lang="en-US" sz="2000">
                        <a:effectLst/>
                        <a:latin typeface="Calibri"/>
                        <a:ea typeface="Calibri"/>
                        <a:cs typeface="Times New Roman"/>
                      </a:endParaRPr>
                    </a:p>
                  </a:txBody>
                  <a:tcPr marL="68580" marR="68580" marT="0" marB="0"/>
                </a:tc>
              </a:tr>
              <a:tr h="975360">
                <a:tc>
                  <a:txBody>
                    <a:bodyPr/>
                    <a:lstStyle/>
                    <a:p>
                      <a:pPr marL="0" marR="0">
                        <a:lnSpc>
                          <a:spcPct val="115000"/>
                        </a:lnSpc>
                        <a:spcBef>
                          <a:spcPts val="0"/>
                        </a:spcBef>
                        <a:spcAft>
                          <a:spcPts val="0"/>
                        </a:spcAft>
                      </a:pPr>
                      <a:r>
                        <a:rPr lang="en-US" sz="2400">
                          <a:effectLst/>
                        </a:rPr>
                        <a:t>TS-5</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effectLst/>
                        </a:rPr>
                        <a:t>ORI, Faisalabad</a:t>
                      </a:r>
                      <a:endParaRPr lang="en-US" sz="20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2400">
                          <a:effectLst/>
                        </a:rPr>
                        <a:t>2011</a:t>
                      </a:r>
                      <a:endParaRPr lang="en-US" sz="20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US" sz="2400" dirty="0">
                          <a:effectLst/>
                        </a:rPr>
                        <a:t>850-950</a:t>
                      </a:r>
                      <a:endParaRPr lang="en-US" sz="2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863178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a:t>
            </a:r>
            <a:endParaRPr lang="en-US" dirty="0"/>
          </a:p>
        </p:txBody>
      </p:sp>
      <p:sp>
        <p:nvSpPr>
          <p:cNvPr id="3" name="Content Placeholder 2"/>
          <p:cNvSpPr>
            <a:spLocks noGrp="1"/>
          </p:cNvSpPr>
          <p:nvPr>
            <p:ph idx="1"/>
          </p:nvPr>
        </p:nvSpPr>
        <p:spPr/>
        <p:txBody>
          <a:bodyPr>
            <a:normAutofit/>
          </a:bodyPr>
          <a:lstStyle/>
          <a:p>
            <a:pPr algn="just"/>
            <a:r>
              <a:rPr lang="en-US" sz="2400" dirty="0"/>
              <a:t>In most of Asia the primary use of sesame is as a </a:t>
            </a:r>
            <a:r>
              <a:rPr lang="en-US" sz="2400" b="1" dirty="0"/>
              <a:t>cooking oil</a:t>
            </a:r>
            <a:r>
              <a:rPr lang="en-US" sz="2400" dirty="0"/>
              <a:t>. </a:t>
            </a:r>
            <a:endParaRPr lang="en-US" sz="2400" dirty="0" smtClean="0"/>
          </a:p>
          <a:p>
            <a:pPr algn="just"/>
            <a:r>
              <a:rPr lang="en-US" sz="2400" dirty="0" smtClean="0"/>
              <a:t>The </a:t>
            </a:r>
            <a:r>
              <a:rPr lang="en-US" sz="2400" dirty="0"/>
              <a:t>oil is very stable oil is known as the </a:t>
            </a:r>
            <a:r>
              <a:rPr lang="en-US" sz="2400" b="1" dirty="0"/>
              <a:t>King </a:t>
            </a:r>
            <a:r>
              <a:rPr lang="en-US" sz="2400" dirty="0"/>
              <a:t>of the vegetables oils in the east and </a:t>
            </a:r>
            <a:r>
              <a:rPr lang="en-US" sz="2400" b="1" dirty="0"/>
              <a:t>Queen</a:t>
            </a:r>
            <a:r>
              <a:rPr lang="en-US" sz="2400" dirty="0"/>
              <a:t> of the vegetable oils in the west. </a:t>
            </a:r>
          </a:p>
          <a:p>
            <a:pPr algn="just"/>
            <a:r>
              <a:rPr lang="en-US" sz="2400" dirty="0"/>
              <a:t>Foods fried in sesame oil have </a:t>
            </a:r>
            <a:r>
              <a:rPr lang="en-US" sz="2400" b="1" dirty="0"/>
              <a:t>longer shelf-life</a:t>
            </a:r>
            <a:r>
              <a:rPr lang="en-US" sz="2400" dirty="0"/>
              <a:t>.</a:t>
            </a:r>
          </a:p>
          <a:p>
            <a:pPr algn="just"/>
            <a:r>
              <a:rPr lang="en-US" sz="2400" dirty="0"/>
              <a:t>In Japan the seed is toasted prior to oil extraction resulting in a </a:t>
            </a:r>
            <a:r>
              <a:rPr lang="en-US" sz="2400" b="1" dirty="0"/>
              <a:t>toasted oil </a:t>
            </a:r>
            <a:r>
              <a:rPr lang="en-US" sz="2400" dirty="0"/>
              <a:t>that is extremely stable and provides flavor to the foods.</a:t>
            </a:r>
          </a:p>
          <a:p>
            <a:pPr algn="just"/>
            <a:r>
              <a:rPr lang="en-US" sz="2400" dirty="0" smtClean="0"/>
              <a:t>As </a:t>
            </a:r>
            <a:r>
              <a:rPr lang="en-US" sz="2400" dirty="0"/>
              <a:t>with other vegetable oils, sesame oil has been used to make </a:t>
            </a:r>
            <a:r>
              <a:rPr lang="en-US" sz="2400" b="1" dirty="0"/>
              <a:t>soap and </a:t>
            </a:r>
            <a:r>
              <a:rPr lang="en-US" sz="2400" b="1" dirty="0" smtClean="0"/>
              <a:t>margarine</a:t>
            </a:r>
            <a:endParaRPr lang="en-US" sz="2400" dirty="0"/>
          </a:p>
          <a:p>
            <a:pPr algn="just"/>
            <a:endParaRPr lang="en-US" sz="2400" dirty="0"/>
          </a:p>
        </p:txBody>
      </p:sp>
    </p:spTree>
    <p:extLst>
      <p:ext uri="{BB962C8B-B14F-4D97-AF65-F5344CB8AC3E}">
        <p14:creationId xmlns:p14="http://schemas.microsoft.com/office/powerpoint/2010/main" val="14141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Uses </a:t>
            </a:r>
          </a:p>
        </p:txBody>
      </p:sp>
      <p:sp>
        <p:nvSpPr>
          <p:cNvPr id="3" name="Content Placeholder 2"/>
          <p:cNvSpPr>
            <a:spLocks noGrp="1"/>
          </p:cNvSpPr>
          <p:nvPr>
            <p:ph idx="1"/>
          </p:nvPr>
        </p:nvSpPr>
        <p:spPr/>
        <p:txBody>
          <a:bodyPr>
            <a:normAutofit/>
          </a:bodyPr>
          <a:lstStyle/>
          <a:p>
            <a:pPr algn="just"/>
            <a:r>
              <a:rPr lang="en-US" dirty="0"/>
              <a:t>In the past sesame oil was used in </a:t>
            </a:r>
            <a:r>
              <a:rPr lang="en-US" b="1" dirty="0"/>
              <a:t>lanterns</a:t>
            </a:r>
            <a:r>
              <a:rPr lang="en-US" dirty="0"/>
              <a:t>. </a:t>
            </a:r>
            <a:endParaRPr lang="en-US" dirty="0" smtClean="0"/>
          </a:p>
          <a:p>
            <a:pPr algn="just"/>
            <a:r>
              <a:rPr lang="en-US" dirty="0" smtClean="0"/>
              <a:t>The </a:t>
            </a:r>
            <a:r>
              <a:rPr lang="en-US" dirty="0"/>
              <a:t>oil is used in many </a:t>
            </a:r>
            <a:r>
              <a:rPr lang="en-US" b="1" dirty="0"/>
              <a:t>intra-muscular injections</a:t>
            </a:r>
            <a:r>
              <a:rPr lang="en-US" dirty="0"/>
              <a:t> as a carrier to spread the medicine faster. </a:t>
            </a:r>
          </a:p>
          <a:p>
            <a:pPr algn="just"/>
            <a:r>
              <a:rPr lang="en-US" dirty="0"/>
              <a:t>Many </a:t>
            </a:r>
            <a:r>
              <a:rPr lang="en-US" b="1" dirty="0"/>
              <a:t>insecticides</a:t>
            </a:r>
            <a:r>
              <a:rPr lang="en-US" dirty="0"/>
              <a:t> use sesame oil as a synergist for the active agent. </a:t>
            </a:r>
          </a:p>
          <a:p>
            <a:pPr algn="just"/>
            <a:r>
              <a:rPr lang="en-US" dirty="0"/>
              <a:t>Sesame is used as a garnish with black sesame </a:t>
            </a:r>
            <a:r>
              <a:rPr lang="en-US" b="1" dirty="0"/>
              <a:t>decorating</a:t>
            </a:r>
            <a:r>
              <a:rPr lang="en-US" dirty="0"/>
              <a:t> light foods such as fish and light sesame decorating dark foods.</a:t>
            </a:r>
          </a:p>
          <a:p>
            <a:pPr algn="just"/>
            <a:r>
              <a:rPr lang="en-US" dirty="0"/>
              <a:t>In Japan sesame sits on most tables and is </a:t>
            </a:r>
            <a:r>
              <a:rPr lang="en-US" b="1" dirty="0"/>
              <a:t>used as a flavoring</a:t>
            </a:r>
            <a:r>
              <a:rPr lang="en-US" dirty="0"/>
              <a:t> much as salt and pepper are used in the West.</a:t>
            </a:r>
          </a:p>
          <a:p>
            <a:pPr algn="just"/>
            <a:r>
              <a:rPr lang="en-US" dirty="0" smtClean="0"/>
              <a:t>In </a:t>
            </a:r>
            <a:r>
              <a:rPr lang="en-US" dirty="0"/>
              <a:t>the Middle East the sesame is ground into a paste known as </a:t>
            </a:r>
            <a:r>
              <a:rPr lang="en-US" b="1" dirty="0"/>
              <a:t>tahini.</a:t>
            </a:r>
          </a:p>
          <a:p>
            <a:pPr algn="just"/>
            <a:endParaRPr lang="en-US" dirty="0"/>
          </a:p>
        </p:txBody>
      </p:sp>
    </p:spTree>
    <p:extLst>
      <p:ext uri="{BB962C8B-B14F-4D97-AF65-F5344CB8AC3E}">
        <p14:creationId xmlns:p14="http://schemas.microsoft.com/office/powerpoint/2010/main" val="2291011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Uses </a:t>
            </a:r>
          </a:p>
        </p:txBody>
      </p:sp>
      <p:sp>
        <p:nvSpPr>
          <p:cNvPr id="3" name="Content Placeholder 2"/>
          <p:cNvSpPr>
            <a:spLocks noGrp="1"/>
          </p:cNvSpPr>
          <p:nvPr>
            <p:ph idx="1"/>
          </p:nvPr>
        </p:nvSpPr>
        <p:spPr/>
        <p:txBody>
          <a:bodyPr>
            <a:normAutofit lnSpcReduction="10000"/>
          </a:bodyPr>
          <a:lstStyle/>
          <a:p>
            <a:pPr algn="just"/>
            <a:r>
              <a:rPr lang="en-US" sz="2800" dirty="0"/>
              <a:t>In Saudi Arabia in the </a:t>
            </a:r>
            <a:r>
              <a:rPr lang="en-US" sz="2800" b="1" dirty="0"/>
              <a:t>desert the tahini</a:t>
            </a:r>
            <a:r>
              <a:rPr lang="en-US" sz="2800" dirty="0"/>
              <a:t> is very stable and is a staple in the </a:t>
            </a:r>
            <a:r>
              <a:rPr lang="en-US" sz="2800" dirty="0" smtClean="0"/>
              <a:t>diet. </a:t>
            </a:r>
            <a:endParaRPr lang="en-US" sz="2800" dirty="0"/>
          </a:p>
          <a:p>
            <a:pPr algn="just"/>
            <a:r>
              <a:rPr lang="en-US" sz="2800" dirty="0"/>
              <a:t>Sesame paste is mixed with </a:t>
            </a:r>
            <a:r>
              <a:rPr lang="en-US" sz="2800" b="1" dirty="0"/>
              <a:t>peanut butter</a:t>
            </a:r>
            <a:r>
              <a:rPr lang="en-US" sz="2800" dirty="0"/>
              <a:t> to enhance the flavor and the extend the shelf-life. </a:t>
            </a:r>
          </a:p>
          <a:p>
            <a:pPr algn="just"/>
            <a:r>
              <a:rPr lang="en-US" sz="2800" dirty="0"/>
              <a:t>Sesame is made into a sweet known as </a:t>
            </a:r>
            <a:r>
              <a:rPr lang="en-US" sz="2800" b="1" dirty="0"/>
              <a:t>halva, </a:t>
            </a:r>
            <a:r>
              <a:rPr lang="en-US" sz="2800" dirty="0"/>
              <a:t>which is considered as a high energy food. Similarly, sesame is used in many sweets throughout Asia.</a:t>
            </a:r>
          </a:p>
          <a:p>
            <a:pPr algn="just"/>
            <a:r>
              <a:rPr lang="en-US" sz="2800" dirty="0" smtClean="0"/>
              <a:t>In </a:t>
            </a:r>
            <a:r>
              <a:rPr lang="en-US" sz="2800" dirty="0"/>
              <a:t>the western world sesame is primarily used as a </a:t>
            </a:r>
            <a:r>
              <a:rPr lang="en-US" sz="2800" b="1" dirty="0"/>
              <a:t>confectionary</a:t>
            </a:r>
            <a:r>
              <a:rPr lang="en-US" sz="2800" dirty="0"/>
              <a:t>. The seed is </a:t>
            </a:r>
            <a:r>
              <a:rPr lang="en-US" sz="2800" dirty="0" err="1"/>
              <a:t>dehulled</a:t>
            </a:r>
            <a:r>
              <a:rPr lang="en-US" sz="2800" dirty="0"/>
              <a:t> and placed on top of buns and breads</a:t>
            </a:r>
          </a:p>
          <a:p>
            <a:pPr algn="just"/>
            <a:endParaRPr lang="en-US" dirty="0"/>
          </a:p>
        </p:txBody>
      </p:sp>
    </p:spTree>
    <p:extLst>
      <p:ext uri="{BB962C8B-B14F-4D97-AF65-F5344CB8AC3E}">
        <p14:creationId xmlns:p14="http://schemas.microsoft.com/office/powerpoint/2010/main" val="3124265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Uses </a:t>
            </a:r>
          </a:p>
        </p:txBody>
      </p:sp>
      <p:sp>
        <p:nvSpPr>
          <p:cNvPr id="3" name="Content Placeholder 2"/>
          <p:cNvSpPr>
            <a:spLocks noGrp="1"/>
          </p:cNvSpPr>
          <p:nvPr>
            <p:ph idx="1"/>
          </p:nvPr>
        </p:nvSpPr>
        <p:spPr/>
        <p:txBody>
          <a:bodyPr>
            <a:normAutofit lnSpcReduction="10000"/>
          </a:bodyPr>
          <a:lstStyle/>
          <a:p>
            <a:pPr algn="just"/>
            <a:r>
              <a:rPr lang="en-US" dirty="0"/>
              <a:t>Sesame oil is further refined and used extensively </a:t>
            </a:r>
            <a:r>
              <a:rPr lang="en-US" dirty="0" smtClean="0"/>
              <a:t>in cosmetics</a:t>
            </a:r>
            <a:r>
              <a:rPr lang="en-US" dirty="0"/>
              <a:t>. In looking at labels, particularly on facial crèmes, sesame oil is one of the ingredients.</a:t>
            </a:r>
          </a:p>
          <a:p>
            <a:pPr algn="just"/>
            <a:r>
              <a:rPr lang="en-US" dirty="0"/>
              <a:t>One Japanese company puts the </a:t>
            </a:r>
            <a:r>
              <a:rPr lang="en-US" dirty="0" err="1"/>
              <a:t>sesamin</a:t>
            </a:r>
            <a:r>
              <a:rPr lang="en-US" dirty="0"/>
              <a:t> in pills and markets them for reducing hangovers after drinking alcohol.</a:t>
            </a:r>
          </a:p>
          <a:p>
            <a:pPr algn="just"/>
            <a:r>
              <a:rPr lang="en-US" dirty="0"/>
              <a:t>In India sesame is used in religious ceremonies and is used in festivals. In the </a:t>
            </a:r>
            <a:r>
              <a:rPr lang="en-US" dirty="0" err="1"/>
              <a:t>Sandarn</a:t>
            </a:r>
            <a:r>
              <a:rPr lang="en-US" dirty="0"/>
              <a:t> </a:t>
            </a:r>
            <a:r>
              <a:rPr lang="en-US" dirty="0" err="1"/>
              <a:t>Koil</a:t>
            </a:r>
            <a:r>
              <a:rPr lang="en-US" dirty="0"/>
              <a:t> </a:t>
            </a:r>
            <a:r>
              <a:rPr lang="en-US" dirty="0" err="1"/>
              <a:t>Tapasu</a:t>
            </a:r>
            <a:r>
              <a:rPr lang="en-US" dirty="0"/>
              <a:t> Festival, sesame seeds are cooked very slowly in sugar creating a sugar coating around the individual seed. </a:t>
            </a:r>
          </a:p>
          <a:p>
            <a:pPr algn="just"/>
            <a:r>
              <a:rPr lang="en-US" dirty="0" smtClean="0"/>
              <a:t>In </a:t>
            </a:r>
            <a:r>
              <a:rPr lang="en-US" dirty="0"/>
              <a:t>China sesame is sprinkled over rice and red beans and served at the exchange of wedding presents. </a:t>
            </a:r>
          </a:p>
          <a:p>
            <a:pPr algn="just"/>
            <a:r>
              <a:rPr lang="en-US" dirty="0"/>
              <a:t>Sesame is used in flower gardens because they provide flowers over a 30-40 day </a:t>
            </a:r>
            <a:r>
              <a:rPr lang="en-US" dirty="0" smtClean="0"/>
              <a:t>period.</a:t>
            </a:r>
            <a:endParaRPr lang="en-US" dirty="0"/>
          </a:p>
          <a:p>
            <a:pPr algn="just"/>
            <a:r>
              <a:rPr lang="en-US" dirty="0"/>
              <a:t>In the US sesame is used to attract and feed game birds. </a:t>
            </a:r>
          </a:p>
        </p:txBody>
      </p:sp>
      <p:pic>
        <p:nvPicPr>
          <p:cNvPr id="4" name="Picture 5" descr="Picture 045"/>
          <p:cNvPicPr>
            <a:picLocks noChangeAspect="1" noChangeArrowheads="1"/>
          </p:cNvPicPr>
          <p:nvPr/>
        </p:nvPicPr>
        <p:blipFill>
          <a:blip r:embed="rId2" cstate="print">
            <a:lum contras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19200" y="1947952"/>
            <a:ext cx="6321410" cy="1862048"/>
          </a:xfrm>
          <a:prstGeom prst="rect">
            <a:avLst/>
          </a:prstGeom>
          <a:noFill/>
        </p:spPr>
        <p:txBody>
          <a:bodyPr wrap="none" rtlCol="0">
            <a:spAutoFit/>
          </a:bodyPr>
          <a:lstStyle/>
          <a:p>
            <a:r>
              <a:rPr lang="en-US" sz="11500" dirty="0" smtClean="0">
                <a:solidFill>
                  <a:schemeClr val="bg1"/>
                </a:solidFill>
              </a:rPr>
              <a:t>Thank You</a:t>
            </a:r>
            <a:endParaRPr lang="en-US" sz="11500" dirty="0">
              <a:solidFill>
                <a:schemeClr val="bg1"/>
              </a:solidFill>
            </a:endParaRPr>
          </a:p>
        </p:txBody>
      </p:sp>
    </p:spTree>
    <p:extLst>
      <p:ext uri="{BB962C8B-B14F-4D97-AF65-F5344CB8AC3E}">
        <p14:creationId xmlns:p14="http://schemas.microsoft.com/office/powerpoint/2010/main" val="3708382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pPr algn="just"/>
            <a:r>
              <a:rPr lang="en-US" sz="2800" dirty="0"/>
              <a:t>Common </a:t>
            </a:r>
            <a:r>
              <a:rPr lang="en-US" sz="2800" dirty="0" smtClean="0"/>
              <a:t>Name </a:t>
            </a:r>
            <a:r>
              <a:rPr lang="en-US" sz="2800" b="1" dirty="0"/>
              <a:t>is </a:t>
            </a:r>
            <a:r>
              <a:rPr lang="en-US" sz="2800" b="1" dirty="0" err="1"/>
              <a:t>Til</a:t>
            </a:r>
            <a:r>
              <a:rPr lang="en-US" sz="2800" b="1" dirty="0"/>
              <a:t>, </a:t>
            </a:r>
            <a:r>
              <a:rPr lang="en-US" sz="2800" b="1" dirty="0" err="1" smtClean="0"/>
              <a:t>Gingilli</a:t>
            </a:r>
            <a:r>
              <a:rPr lang="en-US" sz="2800" dirty="0" smtClean="0"/>
              <a:t>.</a:t>
            </a:r>
            <a:endParaRPr lang="en-US" sz="2800" dirty="0"/>
          </a:p>
          <a:p>
            <a:pPr algn="just"/>
            <a:r>
              <a:rPr lang="en-US" sz="2800" dirty="0"/>
              <a:t>B.N  </a:t>
            </a:r>
            <a:r>
              <a:rPr lang="en-US" sz="2800" i="1" dirty="0" err="1"/>
              <a:t>Sesamum</a:t>
            </a:r>
            <a:r>
              <a:rPr lang="en-US" sz="2800" i="1" dirty="0"/>
              <a:t> </a:t>
            </a:r>
            <a:r>
              <a:rPr lang="en-US" sz="2800" i="1" dirty="0" err="1"/>
              <a:t>indicum</a:t>
            </a:r>
            <a:r>
              <a:rPr lang="en-US" sz="2800" i="1" dirty="0"/>
              <a:t> </a:t>
            </a:r>
            <a:r>
              <a:rPr lang="en-US" sz="2800" i="1" dirty="0" smtClean="0"/>
              <a:t>.</a:t>
            </a:r>
          </a:p>
          <a:p>
            <a:pPr algn="just"/>
            <a:r>
              <a:rPr lang="en-US" sz="2800" dirty="0" smtClean="0"/>
              <a:t>2n=</a:t>
            </a:r>
            <a:r>
              <a:rPr lang="en-US" sz="2800" b="1" dirty="0" smtClean="0"/>
              <a:t>26</a:t>
            </a:r>
            <a:r>
              <a:rPr lang="en-US" sz="2800" dirty="0" smtClean="0"/>
              <a:t>.</a:t>
            </a:r>
            <a:endParaRPr lang="en-US" sz="2800" dirty="0"/>
          </a:p>
          <a:p>
            <a:pPr algn="just"/>
            <a:r>
              <a:rPr lang="en-US" sz="2800" dirty="0"/>
              <a:t>It is </a:t>
            </a:r>
            <a:r>
              <a:rPr lang="en-US" sz="2800" b="1" dirty="0" smtClean="0"/>
              <a:t>self-pollinated</a:t>
            </a:r>
            <a:r>
              <a:rPr lang="en-US" sz="2800" dirty="0" smtClean="0"/>
              <a:t> crop.</a:t>
            </a:r>
          </a:p>
          <a:p>
            <a:pPr algn="just"/>
            <a:r>
              <a:rPr lang="en-US" sz="2800" dirty="0"/>
              <a:t>C</a:t>
            </a:r>
            <a:r>
              <a:rPr lang="en-US" sz="2800" dirty="0" smtClean="0"/>
              <a:t>rossing </a:t>
            </a:r>
            <a:r>
              <a:rPr lang="en-US" sz="2800" dirty="0"/>
              <a:t>is </a:t>
            </a:r>
            <a:r>
              <a:rPr lang="en-US" sz="2800" b="1" dirty="0"/>
              <a:t>5 %</a:t>
            </a:r>
            <a:r>
              <a:rPr lang="en-US" sz="2800" dirty="0"/>
              <a:t> due to </a:t>
            </a:r>
            <a:r>
              <a:rPr lang="en-US" sz="2800" dirty="0" smtClean="0"/>
              <a:t>insects.</a:t>
            </a:r>
          </a:p>
          <a:p>
            <a:pPr algn="just"/>
            <a:r>
              <a:rPr lang="en-US" sz="2800" dirty="0"/>
              <a:t>O</a:t>
            </a:r>
            <a:r>
              <a:rPr lang="en-US" sz="2800" dirty="0" smtClean="0"/>
              <a:t>il </a:t>
            </a:r>
            <a:r>
              <a:rPr lang="en-US" sz="2800" dirty="0"/>
              <a:t>contents </a:t>
            </a:r>
            <a:r>
              <a:rPr lang="en-US" sz="2800" b="1" dirty="0"/>
              <a:t>40-60 </a:t>
            </a:r>
            <a:r>
              <a:rPr lang="en-US" sz="2800" b="1" dirty="0" smtClean="0"/>
              <a:t>%</a:t>
            </a:r>
            <a:r>
              <a:rPr lang="en-US" sz="2800" dirty="0" smtClean="0"/>
              <a:t>.</a:t>
            </a:r>
          </a:p>
          <a:p>
            <a:pPr algn="just"/>
            <a:r>
              <a:rPr lang="en-US" sz="2800" dirty="0" smtClean="0"/>
              <a:t>Meal </a:t>
            </a:r>
            <a:r>
              <a:rPr lang="en-US" sz="2800" dirty="0"/>
              <a:t>has </a:t>
            </a:r>
            <a:r>
              <a:rPr lang="en-US" sz="2800" b="1" dirty="0"/>
              <a:t>40 </a:t>
            </a:r>
            <a:r>
              <a:rPr lang="en-US" sz="2800" b="1" dirty="0" smtClean="0"/>
              <a:t>% proteins </a:t>
            </a:r>
            <a:r>
              <a:rPr lang="en-US" sz="2800" dirty="0" smtClean="0"/>
              <a:t>.</a:t>
            </a:r>
          </a:p>
          <a:p>
            <a:pPr algn="just"/>
            <a:r>
              <a:rPr lang="en-US" sz="2800" dirty="0"/>
              <a:t>C</a:t>
            </a:r>
            <a:r>
              <a:rPr lang="en-US" sz="2800" dirty="0" smtClean="0"/>
              <a:t>ontains </a:t>
            </a:r>
            <a:r>
              <a:rPr lang="en-US" sz="2800" dirty="0"/>
              <a:t>amino acid </a:t>
            </a:r>
            <a:r>
              <a:rPr lang="en-US" sz="2800" b="1" dirty="0"/>
              <a:t>methionine</a:t>
            </a:r>
            <a:r>
              <a:rPr lang="en-US" sz="2800" dirty="0"/>
              <a:t> &amp; </a:t>
            </a:r>
            <a:r>
              <a:rPr lang="en-US" sz="2800" b="1" dirty="0" smtClean="0"/>
              <a:t>cysteine</a:t>
            </a:r>
            <a:r>
              <a:rPr lang="en-US" sz="2800" dirty="0" smtClean="0"/>
              <a:t> </a:t>
            </a:r>
            <a:r>
              <a:rPr lang="en-US" sz="2800" dirty="0"/>
              <a:t>but little deficient in </a:t>
            </a:r>
            <a:r>
              <a:rPr lang="en-US" sz="2800" b="1" dirty="0" smtClean="0"/>
              <a:t>lysine</a:t>
            </a:r>
            <a:r>
              <a:rPr lang="en-US" sz="2800" dirty="0" smtClean="0"/>
              <a:t>.</a:t>
            </a:r>
            <a:endParaRPr lang="en-US" sz="2800" dirty="0"/>
          </a:p>
          <a:p>
            <a:endParaRPr lang="en-US" dirty="0"/>
          </a:p>
        </p:txBody>
      </p:sp>
    </p:spTree>
    <p:extLst>
      <p:ext uri="{BB962C8B-B14F-4D97-AF65-F5344CB8AC3E}">
        <p14:creationId xmlns:p14="http://schemas.microsoft.com/office/powerpoint/2010/main" val="2248203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 &amp; Cultivation</a:t>
            </a:r>
            <a:endParaRPr lang="en-US" dirty="0"/>
          </a:p>
        </p:txBody>
      </p:sp>
      <p:sp>
        <p:nvSpPr>
          <p:cNvPr id="3" name="Content Placeholder 2"/>
          <p:cNvSpPr>
            <a:spLocks noGrp="1"/>
          </p:cNvSpPr>
          <p:nvPr>
            <p:ph idx="1"/>
          </p:nvPr>
        </p:nvSpPr>
        <p:spPr/>
        <p:txBody>
          <a:bodyPr>
            <a:normAutofit/>
          </a:bodyPr>
          <a:lstStyle/>
          <a:p>
            <a:pPr algn="just"/>
            <a:r>
              <a:rPr lang="en-US" sz="2800" dirty="0" smtClean="0"/>
              <a:t>It </a:t>
            </a:r>
            <a:r>
              <a:rPr lang="en-US" sz="2800" dirty="0"/>
              <a:t>originated in </a:t>
            </a:r>
            <a:r>
              <a:rPr lang="en-US" sz="2800" b="1" dirty="0"/>
              <a:t>Ethiopia</a:t>
            </a:r>
            <a:r>
              <a:rPr lang="en-US" sz="2800" dirty="0"/>
              <a:t> &amp; </a:t>
            </a:r>
            <a:r>
              <a:rPr lang="en-US" sz="2800" b="1" dirty="0" smtClean="0"/>
              <a:t>India.</a:t>
            </a:r>
            <a:endParaRPr lang="en-US" sz="2800" dirty="0" smtClean="0"/>
          </a:p>
          <a:p>
            <a:pPr algn="just"/>
            <a:r>
              <a:rPr lang="en-US" sz="2800" dirty="0" smtClean="0"/>
              <a:t>It </a:t>
            </a:r>
            <a:r>
              <a:rPr lang="en-US" sz="2800" dirty="0"/>
              <a:t>is grown in tropical &amp; sub-tropical throughout the world. </a:t>
            </a:r>
            <a:endParaRPr lang="en-US" sz="2800" dirty="0" smtClean="0"/>
          </a:p>
          <a:p>
            <a:pPr algn="just"/>
            <a:r>
              <a:rPr lang="en-US" sz="2800" dirty="0" smtClean="0"/>
              <a:t>It </a:t>
            </a:r>
            <a:r>
              <a:rPr lang="en-US" sz="2800" dirty="0"/>
              <a:t>is grown in </a:t>
            </a:r>
            <a:r>
              <a:rPr lang="en-US" sz="2800" b="1" dirty="0"/>
              <a:t>India, </a:t>
            </a:r>
            <a:r>
              <a:rPr lang="en-US" sz="2800" b="1" dirty="0" smtClean="0"/>
              <a:t>USA, China</a:t>
            </a:r>
            <a:r>
              <a:rPr lang="en-US" sz="2800" b="1" dirty="0"/>
              <a:t>, </a:t>
            </a:r>
            <a:r>
              <a:rPr lang="en-US" sz="2800" b="1" dirty="0" smtClean="0"/>
              <a:t>Sudan</a:t>
            </a:r>
            <a:r>
              <a:rPr lang="en-US" sz="2800" b="1" dirty="0"/>
              <a:t>, Egypt, </a:t>
            </a:r>
            <a:r>
              <a:rPr lang="en-US" sz="2800" b="1" dirty="0" smtClean="0"/>
              <a:t>Turkey</a:t>
            </a:r>
            <a:r>
              <a:rPr lang="en-US" sz="2800" b="1" dirty="0"/>
              <a:t>, Burma, </a:t>
            </a:r>
            <a:r>
              <a:rPr lang="en-US" sz="2800" b="1" dirty="0" smtClean="0"/>
              <a:t>Mexico, </a:t>
            </a:r>
            <a:r>
              <a:rPr lang="en-US" sz="2800" b="1" dirty="0" err="1" smtClean="0"/>
              <a:t>Venezvela</a:t>
            </a:r>
            <a:r>
              <a:rPr lang="en-US" sz="2800" b="1" dirty="0" smtClean="0"/>
              <a:t> </a:t>
            </a:r>
            <a:r>
              <a:rPr lang="en-US" sz="2800" b="1" dirty="0"/>
              <a:t>&amp; </a:t>
            </a:r>
            <a:r>
              <a:rPr lang="en-US" sz="2800" b="1" dirty="0" smtClean="0"/>
              <a:t>Pakistan</a:t>
            </a:r>
            <a:r>
              <a:rPr lang="en-US" sz="2800" dirty="0" smtClean="0"/>
              <a:t>.</a:t>
            </a:r>
          </a:p>
          <a:p>
            <a:pPr algn="just"/>
            <a:r>
              <a:rPr lang="en-US" sz="2800" dirty="0" smtClean="0"/>
              <a:t>India </a:t>
            </a:r>
            <a:r>
              <a:rPr lang="en-US" sz="2800" dirty="0"/>
              <a:t>is major </a:t>
            </a:r>
            <a:r>
              <a:rPr lang="en-US" sz="2800" dirty="0" smtClean="0"/>
              <a:t>exporting country. </a:t>
            </a:r>
          </a:p>
          <a:p>
            <a:pPr algn="just"/>
            <a:r>
              <a:rPr lang="en-US" sz="2800" dirty="0" smtClean="0"/>
              <a:t>In Pakistan </a:t>
            </a:r>
            <a:r>
              <a:rPr lang="en-US" sz="2800" dirty="0"/>
              <a:t>mostly used for cakes cookies &amp; </a:t>
            </a:r>
            <a:r>
              <a:rPr lang="en-US" sz="2800" dirty="0" smtClean="0"/>
              <a:t>bread. Oil </a:t>
            </a:r>
            <a:r>
              <a:rPr lang="en-US" sz="2800" dirty="0"/>
              <a:t>&amp; leaves have medicinal values.</a:t>
            </a:r>
          </a:p>
        </p:txBody>
      </p:sp>
    </p:spTree>
    <p:extLst>
      <p:ext uri="{BB962C8B-B14F-4D97-AF65-F5344CB8AC3E}">
        <p14:creationId xmlns:p14="http://schemas.microsoft.com/office/powerpoint/2010/main" val="2520892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Prospects In Pakistan</a:t>
            </a:r>
            <a:endParaRPr lang="en-US" dirty="0"/>
          </a:p>
        </p:txBody>
      </p:sp>
      <p:sp>
        <p:nvSpPr>
          <p:cNvPr id="3" name="Content Placeholder 2"/>
          <p:cNvSpPr>
            <a:spLocks noGrp="1"/>
          </p:cNvSpPr>
          <p:nvPr>
            <p:ph idx="1"/>
          </p:nvPr>
        </p:nvSpPr>
        <p:spPr/>
        <p:txBody>
          <a:bodyPr>
            <a:normAutofit lnSpcReduction="10000"/>
          </a:bodyPr>
          <a:lstStyle/>
          <a:p>
            <a:pPr algn="just"/>
            <a:r>
              <a:rPr lang="en-US" sz="4000" dirty="0" smtClean="0"/>
              <a:t>In </a:t>
            </a:r>
            <a:r>
              <a:rPr lang="en-US" sz="4000" dirty="0"/>
              <a:t>Pakistan it can be easily grown as cultivated in June-July &amp; harvested in the month of October so short duration &amp; not competing with cereals. Oil is high quality, most ancient crop of the area; scope for export of oil is there.</a:t>
            </a:r>
          </a:p>
          <a:p>
            <a:endParaRPr lang="en-US" dirty="0"/>
          </a:p>
        </p:txBody>
      </p:sp>
    </p:spTree>
    <p:extLst>
      <p:ext uri="{BB962C8B-B14F-4D97-AF65-F5344CB8AC3E}">
        <p14:creationId xmlns:p14="http://schemas.microsoft.com/office/powerpoint/2010/main" val="784724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Sesame Production</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35450668"/>
              </p:ext>
            </p:extLst>
          </p:nvPr>
        </p:nvGraphicFramePr>
        <p:xfrm>
          <a:off x="685800" y="1447801"/>
          <a:ext cx="7391400" cy="4038601"/>
        </p:xfrm>
        <a:graphic>
          <a:graphicData uri="http://schemas.openxmlformats.org/drawingml/2006/table">
            <a:tbl>
              <a:tblPr firstRow="1" bandRow="1">
                <a:tableStyleId>{5C22544A-7EE6-4342-B048-85BDC9FD1C3A}</a:tableStyleId>
              </a:tblPr>
              <a:tblGrid>
                <a:gridCol w="2463800"/>
                <a:gridCol w="2463800"/>
                <a:gridCol w="2463800"/>
              </a:tblGrid>
              <a:tr h="576943">
                <a:tc>
                  <a:txBody>
                    <a:bodyPr/>
                    <a:lstStyle/>
                    <a:p>
                      <a:endParaRPr lang="en-US" dirty="0"/>
                    </a:p>
                  </a:txBody>
                  <a:tcPr/>
                </a:tc>
                <a:tc>
                  <a:txBody>
                    <a:bodyPr/>
                    <a:lstStyle/>
                    <a:p>
                      <a:r>
                        <a:rPr lang="en-US" sz="1800" b="1" kern="1200" dirty="0" smtClean="0">
                          <a:solidFill>
                            <a:schemeClr val="lt1"/>
                          </a:solidFill>
                          <a:effectLst/>
                          <a:latin typeface="+mn-lt"/>
                          <a:ea typeface="+mn-ea"/>
                          <a:cs typeface="+mn-cs"/>
                        </a:rPr>
                        <a:t>Country</a:t>
                      </a:r>
                      <a:endParaRPr lang="en-US" dirty="0"/>
                    </a:p>
                  </a:txBody>
                  <a:tcPr/>
                </a:tc>
                <a:tc>
                  <a:txBody>
                    <a:bodyPr/>
                    <a:lstStyle/>
                    <a:p>
                      <a:r>
                        <a:rPr lang="en-US" sz="1800" b="1" kern="1200" dirty="0" smtClean="0">
                          <a:solidFill>
                            <a:schemeClr val="lt1"/>
                          </a:solidFill>
                          <a:effectLst/>
                          <a:latin typeface="+mn-lt"/>
                          <a:ea typeface="+mn-ea"/>
                          <a:cs typeface="+mn-cs"/>
                        </a:rPr>
                        <a:t>Yield Kg/ ha</a:t>
                      </a:r>
                      <a:endParaRPr lang="en-US" dirty="0"/>
                    </a:p>
                  </a:txBody>
                  <a:tcPr/>
                </a:tc>
              </a:tr>
              <a:tr h="576943">
                <a:tc>
                  <a:txBody>
                    <a:bodyPr/>
                    <a:lstStyle/>
                    <a:p>
                      <a:r>
                        <a:rPr lang="en-US" dirty="0" smtClean="0"/>
                        <a:t>1</a:t>
                      </a:r>
                      <a:endParaRPr lang="en-US" dirty="0"/>
                    </a:p>
                  </a:txBody>
                  <a:tcPr/>
                </a:tc>
                <a:tc>
                  <a:txBody>
                    <a:bodyPr/>
                    <a:lstStyle/>
                    <a:p>
                      <a:pPr algn="l"/>
                      <a:r>
                        <a:rPr lang="en-US" sz="1800" kern="1200" dirty="0" smtClean="0">
                          <a:solidFill>
                            <a:schemeClr val="dk1"/>
                          </a:solidFill>
                          <a:effectLst/>
                          <a:latin typeface="+mn-lt"/>
                          <a:ea typeface="+mn-ea"/>
                          <a:cs typeface="+mn-cs"/>
                        </a:rPr>
                        <a:t>Egypt</a:t>
                      </a:r>
                      <a:endParaRPr lang="en-US" dirty="0"/>
                    </a:p>
                  </a:txBody>
                  <a:tcPr/>
                </a:tc>
                <a:tc>
                  <a:txBody>
                    <a:bodyPr/>
                    <a:lstStyle/>
                    <a:p>
                      <a:pPr algn="l"/>
                      <a:r>
                        <a:rPr lang="en-US" dirty="0" smtClean="0"/>
                        <a:t>955</a:t>
                      </a:r>
                      <a:endParaRPr lang="en-US" dirty="0"/>
                    </a:p>
                  </a:txBody>
                  <a:tcPr/>
                </a:tc>
              </a:tr>
              <a:tr h="576943">
                <a:tc>
                  <a:txBody>
                    <a:bodyPr/>
                    <a:lstStyle/>
                    <a:p>
                      <a:r>
                        <a:rPr lang="en-US" dirty="0" smtClean="0"/>
                        <a:t>2</a:t>
                      </a:r>
                      <a:endParaRPr lang="en-US" dirty="0"/>
                    </a:p>
                  </a:txBody>
                  <a:tcPr/>
                </a:tc>
                <a:tc>
                  <a:txBody>
                    <a:bodyPr/>
                    <a:lstStyle/>
                    <a:p>
                      <a:pPr algn="l"/>
                      <a:r>
                        <a:rPr lang="en-US" sz="1800" kern="1200" dirty="0" smtClean="0">
                          <a:solidFill>
                            <a:schemeClr val="dk1"/>
                          </a:solidFill>
                          <a:effectLst/>
                          <a:latin typeface="+mn-lt"/>
                          <a:ea typeface="+mn-ea"/>
                          <a:cs typeface="+mn-cs"/>
                        </a:rPr>
                        <a:t>China</a:t>
                      </a:r>
                      <a:endParaRPr lang="en-US" dirty="0"/>
                    </a:p>
                  </a:txBody>
                  <a:tcPr/>
                </a:tc>
                <a:tc>
                  <a:txBody>
                    <a:bodyPr/>
                    <a:lstStyle/>
                    <a:p>
                      <a:pPr algn="l"/>
                      <a:r>
                        <a:rPr lang="en-US" dirty="0" smtClean="0"/>
                        <a:t>768</a:t>
                      </a:r>
                      <a:endParaRPr lang="en-US" dirty="0"/>
                    </a:p>
                  </a:txBody>
                  <a:tcPr/>
                </a:tc>
              </a:tr>
              <a:tr h="576943">
                <a:tc>
                  <a:txBody>
                    <a:bodyPr/>
                    <a:lstStyle/>
                    <a:p>
                      <a:r>
                        <a:rPr lang="en-US" dirty="0" smtClean="0"/>
                        <a:t>3</a:t>
                      </a:r>
                      <a:endParaRPr lang="en-US" dirty="0"/>
                    </a:p>
                  </a:txBody>
                  <a:tcPr/>
                </a:tc>
                <a:tc>
                  <a:txBody>
                    <a:bodyPr/>
                    <a:lstStyle/>
                    <a:p>
                      <a:pPr algn="l"/>
                      <a:r>
                        <a:rPr lang="en-US" sz="1800" kern="1200" dirty="0" smtClean="0">
                          <a:solidFill>
                            <a:schemeClr val="dk1"/>
                          </a:solidFill>
                          <a:effectLst/>
                          <a:latin typeface="+mn-lt"/>
                          <a:ea typeface="+mn-ea"/>
                          <a:cs typeface="+mn-cs"/>
                        </a:rPr>
                        <a:t>USA	</a:t>
                      </a:r>
                      <a:endParaRPr lang="en-US" dirty="0"/>
                    </a:p>
                  </a:txBody>
                  <a:tcPr/>
                </a:tc>
                <a:tc>
                  <a:txBody>
                    <a:bodyPr/>
                    <a:lstStyle/>
                    <a:p>
                      <a:pPr algn="l"/>
                      <a:r>
                        <a:rPr lang="en-US" dirty="0" smtClean="0"/>
                        <a:t>730</a:t>
                      </a:r>
                      <a:endParaRPr lang="en-US" dirty="0"/>
                    </a:p>
                  </a:txBody>
                  <a:tcPr/>
                </a:tc>
              </a:tr>
              <a:tr h="576943">
                <a:tc>
                  <a:txBody>
                    <a:bodyPr/>
                    <a:lstStyle/>
                    <a:p>
                      <a:r>
                        <a:rPr lang="en-US" dirty="0" smtClean="0"/>
                        <a:t>4</a:t>
                      </a:r>
                      <a:endParaRPr lang="en-US" dirty="0"/>
                    </a:p>
                  </a:txBody>
                  <a:tcPr/>
                </a:tc>
                <a:tc>
                  <a:txBody>
                    <a:bodyPr/>
                    <a:lstStyle/>
                    <a:p>
                      <a:pPr algn="l"/>
                      <a:r>
                        <a:rPr lang="en-US" sz="1800" kern="1200" dirty="0" smtClean="0">
                          <a:solidFill>
                            <a:schemeClr val="dk1"/>
                          </a:solidFill>
                          <a:effectLst/>
                          <a:latin typeface="+mn-lt"/>
                          <a:ea typeface="+mn-ea"/>
                          <a:cs typeface="+mn-cs"/>
                        </a:rPr>
                        <a:t>Mexico</a:t>
                      </a:r>
                      <a:endParaRPr lang="en-US" dirty="0"/>
                    </a:p>
                  </a:txBody>
                  <a:tcPr/>
                </a:tc>
                <a:tc>
                  <a:txBody>
                    <a:bodyPr/>
                    <a:lstStyle/>
                    <a:p>
                      <a:pPr algn="l"/>
                      <a:r>
                        <a:rPr lang="en-US" dirty="0" smtClean="0"/>
                        <a:t>528</a:t>
                      </a:r>
                      <a:endParaRPr lang="en-US" dirty="0"/>
                    </a:p>
                  </a:txBody>
                  <a:tcPr/>
                </a:tc>
              </a:tr>
              <a:tr h="576943">
                <a:tc>
                  <a:txBody>
                    <a:bodyPr/>
                    <a:lstStyle/>
                    <a:p>
                      <a:r>
                        <a:rPr lang="en-US" dirty="0" smtClean="0"/>
                        <a:t>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Pakistan</a:t>
                      </a:r>
                      <a:endParaRPr lang="en-US" dirty="0" smtClean="0"/>
                    </a:p>
                  </a:txBody>
                  <a:tcPr/>
                </a:tc>
                <a:tc>
                  <a:txBody>
                    <a:bodyPr/>
                    <a:lstStyle/>
                    <a:p>
                      <a:pPr algn="l"/>
                      <a:r>
                        <a:rPr lang="en-US" dirty="0" smtClean="0"/>
                        <a:t>396</a:t>
                      </a:r>
                      <a:endParaRPr lang="en-US" dirty="0"/>
                    </a:p>
                  </a:txBody>
                  <a:tcPr/>
                </a:tc>
              </a:tr>
              <a:tr h="576943">
                <a:tc>
                  <a:txBody>
                    <a:bodyPr/>
                    <a:lstStyle/>
                    <a:p>
                      <a:r>
                        <a:rPr lang="en-US" dirty="0" smtClean="0"/>
                        <a:t>6</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India</a:t>
                      </a:r>
                      <a:endParaRPr lang="en-US" dirty="0" smtClean="0"/>
                    </a:p>
                  </a:txBody>
                  <a:tcPr/>
                </a:tc>
                <a:tc>
                  <a:txBody>
                    <a:bodyPr/>
                    <a:lstStyle/>
                    <a:p>
                      <a:pPr algn="l"/>
                      <a:r>
                        <a:rPr lang="en-US" dirty="0" smtClean="0"/>
                        <a:t>205</a:t>
                      </a:r>
                      <a:endParaRPr lang="en-US" dirty="0"/>
                    </a:p>
                  </a:txBody>
                  <a:tcPr/>
                </a:tc>
              </a:tr>
            </a:tbl>
          </a:graphicData>
        </a:graphic>
      </p:graphicFrame>
      <p:sp>
        <p:nvSpPr>
          <p:cNvPr id="4" name="Rectangle 3"/>
          <p:cNvSpPr/>
          <p:nvPr/>
        </p:nvSpPr>
        <p:spPr>
          <a:xfrm>
            <a:off x="685800" y="5486400"/>
            <a:ext cx="6553200" cy="369332"/>
          </a:xfrm>
          <a:prstGeom prst="rect">
            <a:avLst/>
          </a:prstGeom>
        </p:spPr>
        <p:txBody>
          <a:bodyPr wrap="square">
            <a:spAutoFit/>
          </a:bodyPr>
          <a:lstStyle/>
          <a:p>
            <a:r>
              <a:rPr lang="en-US" dirty="0"/>
              <a:t>In Egypt highest potential was recorded i.e. 2200 Kg/ha.</a:t>
            </a:r>
          </a:p>
        </p:txBody>
      </p:sp>
    </p:spTree>
    <p:extLst>
      <p:ext uri="{BB962C8B-B14F-4D97-AF65-F5344CB8AC3E}">
        <p14:creationId xmlns:p14="http://schemas.microsoft.com/office/powerpoint/2010/main" val="2058066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060" name="Group 1124"/>
          <p:cNvGraphicFramePr>
            <a:graphicFrameLocks noGrp="1"/>
          </p:cNvGraphicFramePr>
          <p:nvPr>
            <p:extLst>
              <p:ext uri="{D42A27DB-BD31-4B8C-83A1-F6EECF244321}">
                <p14:modId xmlns:p14="http://schemas.microsoft.com/office/powerpoint/2010/main" val="2085255352"/>
              </p:ext>
            </p:extLst>
          </p:nvPr>
        </p:nvGraphicFramePr>
        <p:xfrm>
          <a:off x="914400" y="1600200"/>
          <a:ext cx="7239000" cy="3581400"/>
        </p:xfrm>
        <a:graphic>
          <a:graphicData uri="http://schemas.openxmlformats.org/drawingml/2006/table">
            <a:tbl>
              <a:tblPr firstRow="1">
                <a:tableStyleId>{5C22544A-7EE6-4342-B048-85BDC9FD1C3A}</a:tableStyleId>
              </a:tblPr>
              <a:tblGrid>
                <a:gridCol w="1366838"/>
                <a:gridCol w="5872162"/>
              </a:tblGrid>
              <a:tr h="596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u="none" strike="noStrike" cap="none" normalizeH="0" baseline="0" dirty="0" smtClean="0">
                          <a:ln>
                            <a:noFill/>
                          </a:ln>
                          <a:effectLst/>
                        </a:rPr>
                        <a:t>YEAR</a:t>
                      </a:r>
                      <a:endParaRPr kumimoji="0" lang="en-US" sz="2600" b="1" i="0"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u="none" strike="noStrike" cap="none" normalizeH="0" baseline="0" dirty="0" smtClean="0">
                          <a:ln>
                            <a:noFill/>
                          </a:ln>
                          <a:effectLst/>
                        </a:rPr>
                        <a:t>VALUE (RS. IN MILLIONS)</a:t>
                      </a:r>
                      <a:endParaRPr kumimoji="0" lang="en-US" sz="2600" b="1" i="0"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tc>
              </a:tr>
              <a:tr h="596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u="none" strike="noStrike" cap="none" normalizeH="0" baseline="0" smtClean="0">
                          <a:ln>
                            <a:noFill/>
                          </a:ln>
                          <a:effectLst/>
                        </a:rPr>
                        <a:t>2005-06</a:t>
                      </a:r>
                      <a:endParaRPr kumimoji="0" lang="en-US" sz="2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u="none" strike="noStrike" cap="none" normalizeH="0" baseline="0" dirty="0" smtClean="0">
                          <a:ln>
                            <a:noFill/>
                          </a:ln>
                          <a:effectLst/>
                        </a:rPr>
                        <a:t>664.9</a:t>
                      </a:r>
                      <a:endParaRPr kumimoji="0" lang="en-US" sz="26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r>
              <a:tr h="596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u="none" strike="noStrike" cap="none" normalizeH="0" baseline="0" smtClean="0">
                          <a:ln>
                            <a:noFill/>
                          </a:ln>
                          <a:effectLst/>
                        </a:rPr>
                        <a:t>2006-07</a:t>
                      </a:r>
                      <a:endParaRPr kumimoji="0" lang="en-US" sz="2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u="none" strike="noStrike" cap="none" normalizeH="0" baseline="0" dirty="0" smtClean="0">
                          <a:ln>
                            <a:noFill/>
                          </a:ln>
                          <a:effectLst/>
                        </a:rPr>
                        <a:t>1074.2</a:t>
                      </a:r>
                      <a:endParaRPr kumimoji="0" lang="en-US" sz="26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r>
              <a:tr h="596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u="none" strike="noStrike" cap="none" normalizeH="0" baseline="0" smtClean="0">
                          <a:ln>
                            <a:noFill/>
                          </a:ln>
                          <a:effectLst/>
                        </a:rPr>
                        <a:t>2007-08</a:t>
                      </a:r>
                      <a:endParaRPr kumimoji="0" lang="en-US" sz="2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u="none" strike="noStrike" cap="none" normalizeH="0" baseline="0" smtClean="0">
                          <a:ln>
                            <a:noFill/>
                          </a:ln>
                          <a:effectLst/>
                        </a:rPr>
                        <a:t>2460.7</a:t>
                      </a:r>
                      <a:endParaRPr kumimoji="0" lang="en-US" sz="2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tc>
              </a:tr>
              <a:tr h="596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u="none" strike="noStrike" cap="none" normalizeH="0" baseline="0" smtClean="0">
                          <a:ln>
                            <a:noFill/>
                          </a:ln>
                          <a:effectLst/>
                        </a:rPr>
                        <a:t>2008-09</a:t>
                      </a:r>
                      <a:endParaRPr kumimoji="0" lang="en-US" sz="2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u="none" strike="noStrike" cap="none" normalizeH="0" baseline="0" smtClean="0">
                          <a:ln>
                            <a:noFill/>
                          </a:ln>
                          <a:effectLst/>
                        </a:rPr>
                        <a:t>3317.8</a:t>
                      </a:r>
                      <a:endParaRPr kumimoji="0" lang="en-US" sz="2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tc>
              </a:tr>
              <a:tr h="596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u="none" strike="noStrike" cap="none" normalizeH="0" baseline="0" smtClean="0">
                          <a:ln>
                            <a:noFill/>
                          </a:ln>
                          <a:effectLst/>
                        </a:rPr>
                        <a:t>2009-10</a:t>
                      </a:r>
                      <a:endParaRPr kumimoji="0" lang="en-US" sz="2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u="none" strike="noStrike" cap="none" normalizeH="0" baseline="0" dirty="0" smtClean="0">
                          <a:ln>
                            <a:noFill/>
                          </a:ln>
                          <a:effectLst/>
                        </a:rPr>
                        <a:t>1599.6</a:t>
                      </a:r>
                      <a:endParaRPr kumimoji="0" lang="en-US" sz="26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tc>
              </a:tr>
            </a:tbl>
          </a:graphicData>
        </a:graphic>
      </p:graphicFrame>
      <p:sp>
        <p:nvSpPr>
          <p:cNvPr id="41048" name="Text Box 1112"/>
          <p:cNvSpPr txBox="1">
            <a:spLocks noChangeArrowheads="1"/>
          </p:cNvSpPr>
          <p:nvPr/>
        </p:nvSpPr>
        <p:spPr bwMode="auto">
          <a:xfrm>
            <a:off x="457200" y="5943600"/>
            <a:ext cx="807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30000"/>
              </a:spcBef>
            </a:pPr>
            <a:r>
              <a:rPr lang="en-US" sz="2000" b="1" i="1">
                <a:solidFill>
                  <a:schemeClr val="accent2"/>
                </a:solidFill>
                <a:latin typeface="Arial" charset="0"/>
                <a:cs typeface="Arial" charset="0"/>
              </a:rPr>
              <a:t>Source: Govt. of  Pakistan, Federal Bureau of Statistics, Karachi</a:t>
            </a:r>
            <a:endParaRPr lang="en-US" sz="2000" b="1">
              <a:solidFill>
                <a:schemeClr val="accent2"/>
              </a:solidFill>
            </a:endParaRPr>
          </a:p>
        </p:txBody>
      </p:sp>
      <p:sp>
        <p:nvSpPr>
          <p:cNvPr id="6" name="Title 1"/>
          <p:cNvSpPr txBox="1">
            <a:spLocks/>
          </p:cNvSpPr>
          <p:nvPr/>
        </p:nvSpPr>
        <p:spPr>
          <a:xfrm>
            <a:off x="457200" y="274638"/>
            <a:ext cx="76200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dirty="0" smtClean="0"/>
              <a:t>Export of sesame seed</a:t>
            </a:r>
            <a:endParaRPr lang="en-US" dirty="0"/>
          </a:p>
        </p:txBody>
      </p:sp>
    </p:spTree>
    <p:extLst>
      <p:ext uri="{BB962C8B-B14F-4D97-AF65-F5344CB8AC3E}">
        <p14:creationId xmlns:p14="http://schemas.microsoft.com/office/powerpoint/2010/main" val="2971263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Sesame Situation In Pakistan</a:t>
            </a:r>
            <a:endParaRPr lang="en-US" dirty="0"/>
          </a:p>
        </p:txBody>
      </p:sp>
      <p:sp>
        <p:nvSpPr>
          <p:cNvPr id="3" name="Content Placeholder 2"/>
          <p:cNvSpPr>
            <a:spLocks noGrp="1"/>
          </p:cNvSpPr>
          <p:nvPr>
            <p:ph idx="1"/>
          </p:nvPr>
        </p:nvSpPr>
        <p:spPr/>
        <p:txBody>
          <a:bodyPr>
            <a:normAutofit/>
          </a:bodyPr>
          <a:lstStyle/>
          <a:p>
            <a:r>
              <a:rPr lang="en-US" dirty="0" smtClean="0"/>
              <a:t>Total </a:t>
            </a:r>
            <a:r>
              <a:rPr lang="en-US" b="1" dirty="0" smtClean="0"/>
              <a:t>90700 </a:t>
            </a:r>
            <a:r>
              <a:rPr lang="en-US" dirty="0"/>
              <a:t>hectares with </a:t>
            </a:r>
            <a:r>
              <a:rPr lang="en-US" b="1" dirty="0" smtClean="0"/>
              <a:t>41000</a:t>
            </a:r>
            <a:r>
              <a:rPr lang="en-US" dirty="0" smtClean="0"/>
              <a:t> tons seed Area </a:t>
            </a:r>
            <a:r>
              <a:rPr lang="en-US" dirty="0"/>
              <a:t>under cultivation in </a:t>
            </a:r>
            <a:r>
              <a:rPr lang="en-US" dirty="0" smtClean="0"/>
              <a:t>Pakistan.</a:t>
            </a:r>
          </a:p>
          <a:p>
            <a:r>
              <a:rPr lang="en-US" b="1" dirty="0" smtClean="0"/>
              <a:t>Punjab</a:t>
            </a:r>
            <a:r>
              <a:rPr lang="en-US" dirty="0" smtClean="0"/>
              <a:t> </a:t>
            </a:r>
            <a:r>
              <a:rPr lang="en-US" dirty="0"/>
              <a:t>59.7 </a:t>
            </a:r>
            <a:r>
              <a:rPr lang="en-US" dirty="0" smtClean="0"/>
              <a:t>%</a:t>
            </a:r>
          </a:p>
          <a:p>
            <a:r>
              <a:rPr lang="en-US" b="1" dirty="0" smtClean="0"/>
              <a:t>Sindh </a:t>
            </a:r>
            <a:r>
              <a:rPr lang="en-US" dirty="0"/>
              <a:t>31 </a:t>
            </a:r>
            <a:r>
              <a:rPr lang="en-US" dirty="0" smtClean="0"/>
              <a:t>% </a:t>
            </a:r>
          </a:p>
          <a:p>
            <a:r>
              <a:rPr lang="en-US" b="1" dirty="0" smtClean="0"/>
              <a:t>KPK</a:t>
            </a:r>
            <a:r>
              <a:rPr lang="en-US" dirty="0" smtClean="0"/>
              <a:t> </a:t>
            </a:r>
            <a:r>
              <a:rPr lang="en-US" dirty="0"/>
              <a:t>6.7 % </a:t>
            </a:r>
          </a:p>
          <a:p>
            <a:r>
              <a:rPr lang="en-US" b="1" dirty="0" smtClean="0"/>
              <a:t>NWFP</a:t>
            </a:r>
            <a:r>
              <a:rPr lang="en-US" dirty="0" smtClean="0"/>
              <a:t> </a:t>
            </a:r>
            <a:r>
              <a:rPr lang="en-US" dirty="0"/>
              <a:t>2.6 </a:t>
            </a:r>
            <a:r>
              <a:rPr lang="en-US" dirty="0" smtClean="0"/>
              <a:t>%.</a:t>
            </a:r>
          </a:p>
          <a:p>
            <a:r>
              <a:rPr lang="en-US" dirty="0" smtClean="0"/>
              <a:t>In </a:t>
            </a:r>
            <a:r>
              <a:rPr lang="en-US" dirty="0"/>
              <a:t>Punjab </a:t>
            </a:r>
            <a:r>
              <a:rPr lang="en-US" dirty="0" err="1" smtClean="0"/>
              <a:t>Gujraat</a:t>
            </a:r>
            <a:r>
              <a:rPr lang="en-US" dirty="0"/>
              <a:t>, </a:t>
            </a:r>
            <a:r>
              <a:rPr lang="en-US" dirty="0" err="1"/>
              <a:t>Bhakkar</a:t>
            </a:r>
            <a:r>
              <a:rPr lang="en-US" dirty="0"/>
              <a:t>, </a:t>
            </a:r>
            <a:r>
              <a:rPr lang="en-US" dirty="0" err="1"/>
              <a:t>Attock</a:t>
            </a:r>
            <a:r>
              <a:rPr lang="en-US" dirty="0"/>
              <a:t>, </a:t>
            </a:r>
            <a:r>
              <a:rPr lang="en-US" dirty="0" err="1"/>
              <a:t>Leiah</a:t>
            </a:r>
            <a:r>
              <a:rPr lang="en-US" dirty="0"/>
              <a:t>, </a:t>
            </a:r>
            <a:r>
              <a:rPr lang="en-US" dirty="0" err="1"/>
              <a:t>Bahawal</a:t>
            </a:r>
            <a:r>
              <a:rPr lang="en-US" dirty="0"/>
              <a:t> Nagar</a:t>
            </a:r>
            <a:r>
              <a:rPr lang="en-US" dirty="0" smtClean="0"/>
              <a:t>.</a:t>
            </a:r>
          </a:p>
          <a:p>
            <a:r>
              <a:rPr lang="en-US" dirty="0" smtClean="0"/>
              <a:t>62 </a:t>
            </a:r>
            <a:r>
              <a:rPr lang="en-US" dirty="0"/>
              <a:t>% of total production in Punjab comes from </a:t>
            </a:r>
            <a:r>
              <a:rPr lang="en-US" dirty="0" err="1" smtClean="0"/>
              <a:t>Gujraat</a:t>
            </a:r>
            <a:r>
              <a:rPr lang="en-US" dirty="0" smtClean="0"/>
              <a:t> &amp; </a:t>
            </a:r>
            <a:r>
              <a:rPr lang="en-US" dirty="0"/>
              <a:t>Sialkot</a:t>
            </a:r>
            <a:r>
              <a:rPr lang="en-US" dirty="0" smtClean="0"/>
              <a:t>.</a:t>
            </a:r>
          </a:p>
          <a:p>
            <a:r>
              <a:rPr lang="en-US" dirty="0" smtClean="0"/>
              <a:t>9 </a:t>
            </a:r>
            <a:r>
              <a:rPr lang="en-US" dirty="0"/>
              <a:t>% of Sindh in </a:t>
            </a:r>
            <a:r>
              <a:rPr lang="en-US" dirty="0" err="1"/>
              <a:t>Tharparker</a:t>
            </a:r>
            <a:r>
              <a:rPr lang="en-US" dirty="0"/>
              <a:t> &amp; </a:t>
            </a:r>
            <a:r>
              <a:rPr lang="en-US" dirty="0" err="1"/>
              <a:t>Sangher</a:t>
            </a:r>
            <a:r>
              <a:rPr lang="en-US" dirty="0" smtClean="0"/>
              <a:t>,</a:t>
            </a:r>
          </a:p>
          <a:p>
            <a:r>
              <a:rPr lang="en-US" dirty="0" smtClean="0"/>
              <a:t>76 </a:t>
            </a:r>
            <a:r>
              <a:rPr lang="en-US" dirty="0"/>
              <a:t>% of </a:t>
            </a:r>
            <a:r>
              <a:rPr lang="en-US" dirty="0" smtClean="0"/>
              <a:t>KPK from </a:t>
            </a:r>
            <a:r>
              <a:rPr lang="en-US" dirty="0" err="1"/>
              <a:t>Nasirabad</a:t>
            </a:r>
            <a:r>
              <a:rPr lang="en-US" dirty="0"/>
              <a:t>.</a:t>
            </a:r>
          </a:p>
          <a:p>
            <a:endParaRPr lang="en-US" dirty="0"/>
          </a:p>
        </p:txBody>
      </p:sp>
    </p:spTree>
    <p:extLst>
      <p:ext uri="{BB962C8B-B14F-4D97-AF65-F5344CB8AC3E}">
        <p14:creationId xmlns:p14="http://schemas.microsoft.com/office/powerpoint/2010/main" val="639569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Oil Composition &amp; Properties</a:t>
            </a:r>
            <a:endParaRPr lang="en-US" dirty="0"/>
          </a:p>
        </p:txBody>
      </p:sp>
      <p:sp>
        <p:nvSpPr>
          <p:cNvPr id="3" name="Content Placeholder 2"/>
          <p:cNvSpPr>
            <a:spLocks noGrp="1"/>
          </p:cNvSpPr>
          <p:nvPr>
            <p:ph idx="1"/>
          </p:nvPr>
        </p:nvSpPr>
        <p:spPr/>
        <p:txBody>
          <a:bodyPr>
            <a:normAutofit/>
          </a:bodyPr>
          <a:lstStyle/>
          <a:p>
            <a:pPr algn="just"/>
            <a:r>
              <a:rPr lang="en-US" sz="3600" dirty="0" smtClean="0"/>
              <a:t>45-49</a:t>
            </a:r>
            <a:r>
              <a:rPr lang="en-US" sz="3600" dirty="0"/>
              <a:t>% </a:t>
            </a:r>
            <a:r>
              <a:rPr lang="en-US" sz="3600" b="1" dirty="0"/>
              <a:t>oleic </a:t>
            </a:r>
            <a:r>
              <a:rPr lang="en-US" sz="3600" b="1" dirty="0" smtClean="0"/>
              <a:t>acid</a:t>
            </a:r>
            <a:r>
              <a:rPr lang="en-US" sz="3600" dirty="0" smtClean="0"/>
              <a:t>. </a:t>
            </a:r>
          </a:p>
          <a:p>
            <a:pPr algn="just"/>
            <a:r>
              <a:rPr lang="en-US" sz="3600" dirty="0" smtClean="0"/>
              <a:t>37-41</a:t>
            </a:r>
            <a:r>
              <a:rPr lang="en-US" sz="3600" dirty="0"/>
              <a:t>% </a:t>
            </a:r>
            <a:r>
              <a:rPr lang="en-US" sz="3600" b="1" dirty="0"/>
              <a:t>linoleic acid</a:t>
            </a:r>
            <a:r>
              <a:rPr lang="en-US" sz="3600" dirty="0" smtClean="0"/>
              <a:t>.</a:t>
            </a:r>
          </a:p>
          <a:p>
            <a:pPr algn="just"/>
            <a:r>
              <a:rPr lang="en-US" sz="3600" dirty="0" smtClean="0"/>
              <a:t>It </a:t>
            </a:r>
            <a:r>
              <a:rPr lang="en-US" sz="3600" dirty="0"/>
              <a:t>does not contain </a:t>
            </a:r>
            <a:r>
              <a:rPr lang="en-US" sz="3600" dirty="0" err="1" smtClean="0"/>
              <a:t>linolenic</a:t>
            </a:r>
            <a:r>
              <a:rPr lang="en-US" sz="3600" dirty="0" smtClean="0"/>
              <a:t> acid.</a:t>
            </a:r>
          </a:p>
          <a:p>
            <a:pPr algn="just"/>
            <a:r>
              <a:rPr lang="en-US" sz="3600" dirty="0" smtClean="0"/>
              <a:t>The </a:t>
            </a:r>
            <a:r>
              <a:rPr lang="en-US" sz="3600" dirty="0"/>
              <a:t>oil has long shelf life as it contain antioxidant called </a:t>
            </a:r>
            <a:r>
              <a:rPr lang="en-US" sz="3600" b="1" dirty="0" err="1"/>
              <a:t>sesamol</a:t>
            </a:r>
            <a:r>
              <a:rPr lang="en-US" sz="3600" dirty="0"/>
              <a:t> </a:t>
            </a:r>
            <a:r>
              <a:rPr lang="en-US" sz="3600" dirty="0" smtClean="0"/>
              <a:t>which </a:t>
            </a:r>
            <a:r>
              <a:rPr lang="en-US" sz="3600" dirty="0"/>
              <a:t>is derived from </a:t>
            </a:r>
            <a:r>
              <a:rPr lang="en-US" sz="3600" b="1" dirty="0" err="1"/>
              <a:t>sesamolin</a:t>
            </a:r>
            <a:r>
              <a:rPr lang="en-US" sz="3600" dirty="0"/>
              <a:t> during processing of seed. </a:t>
            </a:r>
            <a:endParaRPr lang="en-US" sz="3600" dirty="0" smtClean="0"/>
          </a:p>
          <a:p>
            <a:pPr marL="0" indent="0">
              <a:buNone/>
            </a:pPr>
            <a:endParaRPr lang="en-US" dirty="0"/>
          </a:p>
        </p:txBody>
      </p:sp>
    </p:spTree>
    <p:extLst>
      <p:ext uri="{BB962C8B-B14F-4D97-AF65-F5344CB8AC3E}">
        <p14:creationId xmlns:p14="http://schemas.microsoft.com/office/powerpoint/2010/main" val="16280609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327</TotalTime>
  <Words>1241</Words>
  <Application>Microsoft Office PowerPoint</Application>
  <PresentationFormat>On-screen Show (4:3)</PresentationFormat>
  <Paragraphs>189</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Cambria</vt:lpstr>
      <vt:lpstr>Times New Roman</vt:lpstr>
      <vt:lpstr>Adjacency</vt:lpstr>
      <vt:lpstr>PowerPoint Presentation</vt:lpstr>
      <vt:lpstr>PowerPoint Presentation</vt:lpstr>
      <vt:lpstr>Introduction</vt:lpstr>
      <vt:lpstr>Origin &amp; Cultivation</vt:lpstr>
      <vt:lpstr>Prospects In Pakistan</vt:lpstr>
      <vt:lpstr>World Sesame Production</vt:lpstr>
      <vt:lpstr>PowerPoint Presentation</vt:lpstr>
      <vt:lpstr>Sesame Situation In Pakistan</vt:lpstr>
      <vt:lpstr>Oil Composition &amp; Properties</vt:lpstr>
      <vt:lpstr>Seed &amp; Meal Composition</vt:lpstr>
      <vt:lpstr>PowerPoint Presentation</vt:lpstr>
      <vt:lpstr>Constraints</vt:lpstr>
      <vt:lpstr>Botany </vt:lpstr>
      <vt:lpstr>PowerPoint Presentation</vt:lpstr>
      <vt:lpstr>PowerPoint Presentation</vt:lpstr>
      <vt:lpstr>PowerPoint Presentation</vt:lpstr>
      <vt:lpstr>PowerPoint Presentation</vt:lpstr>
      <vt:lpstr>PowerPoint Presentation</vt:lpstr>
      <vt:lpstr>PowerPoint Presentation</vt:lpstr>
      <vt:lpstr>Future Strategies</vt:lpstr>
      <vt:lpstr>Flower and Selfing Crossing techniques: </vt:lpstr>
      <vt:lpstr>Selfing  </vt:lpstr>
      <vt:lpstr>Crossing </vt:lpstr>
      <vt:lpstr>Approved Verities </vt:lpstr>
      <vt:lpstr>Uses </vt:lpstr>
      <vt:lpstr>Uses </vt:lpstr>
      <vt:lpstr>Uses </vt:lpstr>
      <vt:lpstr>Uses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 Bros</dc:creator>
  <cp:lastModifiedBy>Usman Saleem</cp:lastModifiedBy>
  <cp:revision>40</cp:revision>
  <dcterms:created xsi:type="dcterms:W3CDTF">2013-11-26T06:47:03Z</dcterms:created>
  <dcterms:modified xsi:type="dcterms:W3CDTF">2020-04-18T18:41:31Z</dcterms:modified>
</cp:coreProperties>
</file>