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2496074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225902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91426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2538937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9643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3476989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3153452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167947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188669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9D309-62BD-475B-A4B1-67F2AF94126C}"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3496643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9D309-62BD-475B-A4B1-67F2AF94126C}"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178417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9D309-62BD-475B-A4B1-67F2AF94126C}" type="datetimeFigureOut">
              <a:rPr lang="en-GB" smtClean="0"/>
              <a:t>23/04/2020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334571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9D309-62BD-475B-A4B1-67F2AF94126C}" type="datetimeFigureOut">
              <a:rPr lang="en-GB" smtClean="0"/>
              <a:t>23/04/2020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38955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9D309-62BD-475B-A4B1-67F2AF94126C}" type="datetimeFigureOut">
              <a:rPr lang="en-GB" smtClean="0"/>
              <a:t>23/04/2020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6642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9D309-62BD-475B-A4B1-67F2AF94126C}"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2704341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79D309-62BD-475B-A4B1-67F2AF94126C}"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FBA737-15A9-488C-AC51-76CC2E12995C}" type="slidenum">
              <a:rPr lang="en-GB" smtClean="0"/>
              <a:t>‹#›</a:t>
            </a:fld>
            <a:endParaRPr lang="en-GB"/>
          </a:p>
        </p:txBody>
      </p:sp>
    </p:spTree>
    <p:extLst>
      <p:ext uri="{BB962C8B-B14F-4D97-AF65-F5344CB8AC3E}">
        <p14:creationId xmlns:p14="http://schemas.microsoft.com/office/powerpoint/2010/main" val="9670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A79D309-62BD-475B-A4B1-67F2AF94126C}" type="datetimeFigureOut">
              <a:rPr lang="en-GB" smtClean="0"/>
              <a:t>23/04/2020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DFBA737-15A9-488C-AC51-76CC2E12995C}" type="slidenum">
              <a:rPr lang="en-GB" smtClean="0"/>
              <a:t>‹#›</a:t>
            </a:fld>
            <a:endParaRPr lang="en-GB"/>
          </a:p>
        </p:txBody>
      </p:sp>
    </p:spTree>
    <p:extLst>
      <p:ext uri="{BB962C8B-B14F-4D97-AF65-F5344CB8AC3E}">
        <p14:creationId xmlns:p14="http://schemas.microsoft.com/office/powerpoint/2010/main" val="2082191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D466BE-B0E2-4D05-A553-0B87B35E0183}"/>
              </a:ext>
            </a:extLst>
          </p:cNvPr>
          <p:cNvSpPr>
            <a:spLocks noGrp="1"/>
          </p:cNvSpPr>
          <p:nvPr>
            <p:ph type="ctrTitle"/>
          </p:nvPr>
        </p:nvSpPr>
        <p:spPr>
          <a:xfrm>
            <a:off x="4419136" y="1020871"/>
            <a:ext cx="6960759" cy="2849671"/>
          </a:xfrm>
        </p:spPr>
        <p:txBody>
          <a:bodyPr>
            <a:normAutofit/>
          </a:bodyPr>
          <a:lstStyle/>
          <a:p>
            <a:pPr algn="l">
              <a:lnSpc>
                <a:spcPct val="90000"/>
              </a:lnSpc>
            </a:pPr>
            <a:r>
              <a:rPr lang="en-US" sz="4700" dirty="0">
                <a:solidFill>
                  <a:srgbClr val="FFFFFF"/>
                </a:solidFill>
              </a:rPr>
              <a:t>Program Evaluation and Evaluating</a:t>
            </a:r>
            <a:br>
              <a:rPr lang="en-US" sz="4700" dirty="0">
                <a:solidFill>
                  <a:srgbClr val="FFFFFF"/>
                </a:solidFill>
              </a:rPr>
            </a:br>
            <a:r>
              <a:rPr lang="en-US" sz="4700" dirty="0">
                <a:solidFill>
                  <a:srgbClr val="FFFFFF"/>
                </a:solidFill>
              </a:rPr>
              <a:t>Community Engagement</a:t>
            </a:r>
            <a:endParaRPr lang="en-GB" sz="4700" dirty="0">
              <a:solidFill>
                <a:srgbClr val="FFFFFF"/>
              </a:solidFill>
            </a:endParaRPr>
          </a:p>
        </p:txBody>
      </p:sp>
      <p:sp>
        <p:nvSpPr>
          <p:cNvPr id="3" name="Subtitle 2">
            <a:extLst>
              <a:ext uri="{FF2B5EF4-FFF2-40B4-BE49-F238E27FC236}">
                <a16:creationId xmlns:a16="http://schemas.microsoft.com/office/drawing/2014/main" id="{9EF23BC7-E423-4650-A846-45D49E5D822D}"/>
              </a:ext>
            </a:extLst>
          </p:cNvPr>
          <p:cNvSpPr>
            <a:spLocks noGrp="1"/>
          </p:cNvSpPr>
          <p:nvPr>
            <p:ph type="subTitle" idx="1"/>
          </p:nvPr>
        </p:nvSpPr>
        <p:spPr>
          <a:xfrm>
            <a:off x="4548104" y="3962088"/>
            <a:ext cx="6112077" cy="1186108"/>
          </a:xfrm>
        </p:spPr>
        <p:txBody>
          <a:bodyPr>
            <a:normAutofit/>
          </a:bodyPr>
          <a:lstStyle/>
          <a:p>
            <a:pPr algn="just"/>
            <a:endParaRPr lang="en-GB">
              <a:solidFill>
                <a:srgbClr val="FFFFFF">
                  <a:alpha val="70000"/>
                </a:srgbClr>
              </a:solidFill>
            </a:endParaRP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814189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30E55-BF24-4AE2-AE39-3794D5D39120}"/>
              </a:ext>
            </a:extLst>
          </p:cNvPr>
          <p:cNvSpPr>
            <a:spLocks noGrp="1"/>
          </p:cNvSpPr>
          <p:nvPr>
            <p:ph type="title"/>
          </p:nvPr>
        </p:nvSpPr>
        <p:spPr/>
        <p:txBody>
          <a:bodyPr/>
          <a:lstStyle/>
          <a:p>
            <a:r>
              <a:rPr lang="en-US" dirty="0"/>
              <a:t>Completion — Summative, Outcome, and Impact Evaluation</a:t>
            </a:r>
            <a:endParaRPr lang="en-GB" dirty="0"/>
          </a:p>
        </p:txBody>
      </p:sp>
      <p:sp>
        <p:nvSpPr>
          <p:cNvPr id="3" name="Content Placeholder 2">
            <a:extLst>
              <a:ext uri="{FF2B5EF4-FFF2-40B4-BE49-F238E27FC236}">
                <a16:creationId xmlns:a16="http://schemas.microsoft.com/office/drawing/2014/main" id="{97D2902A-51D5-4844-B18E-957B216509B9}"/>
              </a:ext>
            </a:extLst>
          </p:cNvPr>
          <p:cNvSpPr>
            <a:spLocks noGrp="1"/>
          </p:cNvSpPr>
          <p:nvPr>
            <p:ph idx="1"/>
          </p:nvPr>
        </p:nvSpPr>
        <p:spPr/>
        <p:txBody>
          <a:bodyPr>
            <a:normAutofit/>
          </a:bodyPr>
          <a:lstStyle/>
          <a:p>
            <a:pPr algn="just"/>
            <a:r>
              <a:rPr lang="en-US" dirty="0"/>
              <a:t>Following completion of the program, evaluation may examine its immediate outcomes or long-term impact or summarize its overall performance, including, for example, its efficiency and sustainability</a:t>
            </a:r>
          </a:p>
          <a:p>
            <a:pPr algn="just"/>
            <a:r>
              <a:rPr lang="en-US" dirty="0"/>
              <a:t> A program’s outcome can be defined as “the state of the target population or the social conditions that a program is expected to have changed.</a:t>
            </a:r>
            <a:endParaRPr lang="en-GB" dirty="0"/>
          </a:p>
        </p:txBody>
      </p:sp>
    </p:spTree>
    <p:extLst>
      <p:ext uri="{BB962C8B-B14F-4D97-AF65-F5344CB8AC3E}">
        <p14:creationId xmlns:p14="http://schemas.microsoft.com/office/powerpoint/2010/main" val="3970062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E33D4-C61C-4D82-BD2A-030B5A1CAA75}"/>
              </a:ext>
            </a:extLst>
          </p:cNvPr>
          <p:cNvSpPr>
            <a:spLocks noGrp="1"/>
          </p:cNvSpPr>
          <p:nvPr>
            <p:ph type="title"/>
          </p:nvPr>
        </p:nvSpPr>
        <p:spPr/>
        <p:txBody>
          <a:bodyPr/>
          <a:lstStyle/>
          <a:p>
            <a:r>
              <a:rPr lang="en-GB" dirty="0"/>
              <a:t>Dissemination and Reporting</a:t>
            </a:r>
          </a:p>
        </p:txBody>
      </p:sp>
      <p:sp>
        <p:nvSpPr>
          <p:cNvPr id="3" name="Content Placeholder 2">
            <a:extLst>
              <a:ext uri="{FF2B5EF4-FFF2-40B4-BE49-F238E27FC236}">
                <a16:creationId xmlns:a16="http://schemas.microsoft.com/office/drawing/2014/main" id="{6465BE14-5E97-4956-99CC-ED9F85B5E696}"/>
              </a:ext>
            </a:extLst>
          </p:cNvPr>
          <p:cNvSpPr>
            <a:spLocks noGrp="1"/>
          </p:cNvSpPr>
          <p:nvPr>
            <p:ph idx="1"/>
          </p:nvPr>
        </p:nvSpPr>
        <p:spPr/>
        <p:txBody>
          <a:bodyPr/>
          <a:lstStyle/>
          <a:p>
            <a:pPr algn="just"/>
            <a:r>
              <a:rPr lang="en-US" dirty="0"/>
              <a:t>To ensure that the dissemination and reporting of results to all appropriate audiences is accomplished in a comprehensive and systematic manner, one needs to develop a dissemination plan during the planning stage of the evaluation </a:t>
            </a:r>
          </a:p>
          <a:p>
            <a:pPr algn="just"/>
            <a:r>
              <a:rPr lang="en-US" dirty="0"/>
              <a:t>This plan should include guidelines on who will present results, which audiences will receive the results, and who will be included as a coauthor on manuscripts and presentations</a:t>
            </a:r>
          </a:p>
          <a:p>
            <a:endParaRPr lang="en-US" dirty="0"/>
          </a:p>
          <a:p>
            <a:endParaRPr lang="en-GB" dirty="0"/>
          </a:p>
        </p:txBody>
      </p:sp>
    </p:spTree>
    <p:extLst>
      <p:ext uri="{BB962C8B-B14F-4D97-AF65-F5344CB8AC3E}">
        <p14:creationId xmlns:p14="http://schemas.microsoft.com/office/powerpoint/2010/main" val="186394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CB6BE-E01E-4EB1-A74E-E622EBE526BA}"/>
              </a:ext>
            </a:extLst>
          </p:cNvPr>
          <p:cNvSpPr>
            <a:spLocks noGrp="1"/>
          </p:cNvSpPr>
          <p:nvPr>
            <p:ph type="title"/>
          </p:nvPr>
        </p:nvSpPr>
        <p:spPr/>
        <p:txBody>
          <a:bodyPr/>
          <a:lstStyle/>
          <a:p>
            <a:r>
              <a:rPr lang="en-US" dirty="0"/>
              <a:t>Program Evaluation </a:t>
            </a:r>
            <a:br>
              <a:rPr lang="en-US" dirty="0"/>
            </a:br>
            <a:endParaRPr lang="en-GB" dirty="0"/>
          </a:p>
        </p:txBody>
      </p:sp>
      <p:sp>
        <p:nvSpPr>
          <p:cNvPr id="3" name="Content Placeholder 2">
            <a:extLst>
              <a:ext uri="{FF2B5EF4-FFF2-40B4-BE49-F238E27FC236}">
                <a16:creationId xmlns:a16="http://schemas.microsoft.com/office/drawing/2014/main" id="{F5DFA67D-D34E-44D3-A96E-8D04CB97F9F2}"/>
              </a:ext>
            </a:extLst>
          </p:cNvPr>
          <p:cNvSpPr>
            <a:spLocks noGrp="1"/>
          </p:cNvSpPr>
          <p:nvPr>
            <p:ph idx="1"/>
          </p:nvPr>
        </p:nvSpPr>
        <p:spPr/>
        <p:txBody>
          <a:bodyPr>
            <a:normAutofit/>
          </a:bodyPr>
          <a:lstStyle/>
          <a:p>
            <a:pPr algn="just"/>
            <a:r>
              <a:rPr lang="en-US" dirty="0"/>
              <a:t>Program evaluation can be defined as “the systematic collection of information about the activities, characteristics, and outcomes of programs, for use by people to reduce uncertainties, improve effectiveness, and make decisions”</a:t>
            </a:r>
          </a:p>
          <a:p>
            <a:pPr algn="just"/>
            <a:r>
              <a:rPr lang="en-US" dirty="0"/>
              <a:t>The results of evaluation are often used by stakeholders to improve or increase capacity of the program or activity. stakeholders can identify program priorities, what constitutes “success,” and the data sources that could serve to answer questions about the acceptability, possible participation levels, and short- and long-term impact of proposed programs</a:t>
            </a:r>
          </a:p>
        </p:txBody>
      </p:sp>
    </p:spTree>
    <p:extLst>
      <p:ext uri="{BB962C8B-B14F-4D97-AF65-F5344CB8AC3E}">
        <p14:creationId xmlns:p14="http://schemas.microsoft.com/office/powerpoint/2010/main" val="1055438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951EA-8B6A-4911-914E-F67EC0170BCF}"/>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22CD9209-7946-4F9F-A1C8-7045BA0BC46C}"/>
              </a:ext>
            </a:extLst>
          </p:cNvPr>
          <p:cNvSpPr>
            <a:spLocks noGrp="1"/>
          </p:cNvSpPr>
          <p:nvPr>
            <p:ph idx="1"/>
          </p:nvPr>
        </p:nvSpPr>
        <p:spPr/>
        <p:txBody>
          <a:bodyPr/>
          <a:lstStyle/>
          <a:p>
            <a:pPr algn="just"/>
            <a:r>
              <a:rPr lang="en-US" dirty="0"/>
              <a:t>The community as a whole and individual community groups are both key stakeholders for the evaluation of a community engagement program</a:t>
            </a:r>
          </a:p>
          <a:p>
            <a:pPr algn="just"/>
            <a:r>
              <a:rPr lang="en-US" dirty="0"/>
              <a:t>This approach includes determining whether the appropriate persons or organizations are involved; the activities they are involved in; whether participants feel they have significant input; and how engagement develops, matures, and is sustained</a:t>
            </a:r>
          </a:p>
          <a:p>
            <a:pPr algn="just"/>
            <a:r>
              <a:rPr lang="en-US" dirty="0"/>
              <a:t>Evaluation can be classified into five types by intended use: formative, process, summative, outcome, and impact.</a:t>
            </a:r>
            <a:endParaRPr lang="en-GB" dirty="0"/>
          </a:p>
        </p:txBody>
      </p:sp>
    </p:spTree>
    <p:extLst>
      <p:ext uri="{BB962C8B-B14F-4D97-AF65-F5344CB8AC3E}">
        <p14:creationId xmlns:p14="http://schemas.microsoft.com/office/powerpoint/2010/main" val="373570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3DCFB-CEC9-4DBE-9BE4-C0CF42E771D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FE4DC7C5-B4F5-455C-BF10-8AFB576D9F14}"/>
              </a:ext>
            </a:extLst>
          </p:cNvPr>
          <p:cNvSpPr>
            <a:spLocks noGrp="1"/>
          </p:cNvSpPr>
          <p:nvPr>
            <p:ph idx="1"/>
          </p:nvPr>
        </p:nvSpPr>
        <p:spPr/>
        <p:txBody>
          <a:bodyPr/>
          <a:lstStyle/>
          <a:p>
            <a:pPr algn="just"/>
            <a:r>
              <a:rPr lang="en-GB" dirty="0"/>
              <a:t>Formative evaluation provides information to guide program improvement.</a:t>
            </a:r>
          </a:p>
          <a:p>
            <a:pPr algn="just"/>
            <a:r>
              <a:rPr lang="en-US" dirty="0"/>
              <a:t>process evaluation determines whether a program is delivered as intended to the targeted recipients.</a:t>
            </a:r>
          </a:p>
          <a:p>
            <a:pPr algn="just"/>
            <a:r>
              <a:rPr lang="en-US" dirty="0"/>
              <a:t>Formative and process evaluations are appropriate to conduct during the implementation of a program.</a:t>
            </a:r>
          </a:p>
          <a:p>
            <a:pPr algn="just"/>
            <a:r>
              <a:rPr lang="en-US" dirty="0"/>
              <a:t>Summative evaluation informs judgments about whether the program worked , whether the goals and objectives were met) and requires making explicit the criteria and evidence being used to make “summary” judgments</a:t>
            </a:r>
            <a:endParaRPr lang="en-GB" dirty="0"/>
          </a:p>
        </p:txBody>
      </p:sp>
    </p:spTree>
    <p:extLst>
      <p:ext uri="{BB962C8B-B14F-4D97-AF65-F5344CB8AC3E}">
        <p14:creationId xmlns:p14="http://schemas.microsoft.com/office/powerpoint/2010/main" val="318658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DD2D-D4DA-4ED7-93D0-C6944B11433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FD9AC69-8FD4-42C1-986D-48979B2BA447}"/>
              </a:ext>
            </a:extLst>
          </p:cNvPr>
          <p:cNvSpPr>
            <a:spLocks noGrp="1"/>
          </p:cNvSpPr>
          <p:nvPr>
            <p:ph idx="1"/>
          </p:nvPr>
        </p:nvSpPr>
        <p:spPr/>
        <p:txBody>
          <a:bodyPr/>
          <a:lstStyle/>
          <a:p>
            <a:pPr algn="just"/>
            <a:r>
              <a:rPr lang="en-US" dirty="0"/>
              <a:t>Outcome evaluation focuses on the observable conditions of a specific population, organizational attribute, or social condition that a program is expected to have changed Whereas outcome evaluation tends to focus on conditions or behaviors that the program was expected to affect most directly and immediately.</a:t>
            </a:r>
          </a:p>
          <a:p>
            <a:pPr algn="just"/>
            <a:r>
              <a:rPr lang="en-US" dirty="0"/>
              <a:t>impact evaluation examines the program’s long-term goals</a:t>
            </a:r>
          </a:p>
          <a:p>
            <a:pPr algn="just"/>
            <a:r>
              <a:rPr lang="en-US" dirty="0"/>
              <a:t>Summative, outcome, and impact evaluation are appropriate to conduct when the program either has been completed or has been ongoing for a substantial period of time .</a:t>
            </a:r>
          </a:p>
          <a:p>
            <a:endParaRPr lang="en-GB" dirty="0"/>
          </a:p>
        </p:txBody>
      </p:sp>
    </p:spTree>
    <p:extLst>
      <p:ext uri="{BB962C8B-B14F-4D97-AF65-F5344CB8AC3E}">
        <p14:creationId xmlns:p14="http://schemas.microsoft.com/office/powerpoint/2010/main" val="75312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EE9A-170A-4293-A8AE-47C71DC7CA0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C3679ED-81DD-465D-B977-2A05859879D1}"/>
              </a:ext>
            </a:extLst>
          </p:cNvPr>
          <p:cNvSpPr>
            <a:spLocks noGrp="1"/>
          </p:cNvSpPr>
          <p:nvPr>
            <p:ph idx="1"/>
          </p:nvPr>
        </p:nvSpPr>
        <p:spPr/>
        <p:txBody>
          <a:bodyPr/>
          <a:lstStyle/>
          <a:p>
            <a:pPr algn="just"/>
            <a:r>
              <a:rPr lang="en-US" dirty="0"/>
              <a:t>For example, assessing the strategies used to implement a smoking cessation program and determining the degree to which it reached the target population are process evaluations </a:t>
            </a:r>
          </a:p>
          <a:p>
            <a:pPr algn="just"/>
            <a:r>
              <a:rPr lang="en-US" dirty="0"/>
              <a:t>In contrast, an outcome evaluation of a smoking cessation program might examine how many of the program’s participants stopped smoking as compared with persons who did not participate </a:t>
            </a:r>
          </a:p>
          <a:p>
            <a:pPr algn="just"/>
            <a:r>
              <a:rPr lang="en-US" dirty="0"/>
              <a:t>Reduction in morbidity and mortality associated with cardiovascular disease may represent an impact goal for a smoking cessation program</a:t>
            </a:r>
          </a:p>
          <a:p>
            <a:endParaRPr lang="en-GB" dirty="0"/>
          </a:p>
        </p:txBody>
      </p:sp>
    </p:spTree>
    <p:extLst>
      <p:ext uri="{BB962C8B-B14F-4D97-AF65-F5344CB8AC3E}">
        <p14:creationId xmlns:p14="http://schemas.microsoft.com/office/powerpoint/2010/main" val="413678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2E08-E5C6-4E10-B55B-2E6ECF19B700}"/>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82D4712A-9B2C-4FE6-9896-04E17F0F7046}"/>
              </a:ext>
            </a:extLst>
          </p:cNvPr>
          <p:cNvSpPr>
            <a:spLocks noGrp="1"/>
          </p:cNvSpPr>
          <p:nvPr>
            <p:ph idx="1"/>
          </p:nvPr>
        </p:nvSpPr>
        <p:spPr/>
        <p:txBody>
          <a:bodyPr>
            <a:normAutofit fontScale="92500" lnSpcReduction="10000"/>
          </a:bodyPr>
          <a:lstStyle/>
          <a:p>
            <a:r>
              <a:rPr lang="en-US" dirty="0"/>
              <a:t>Engage	stakeholders	to	ensure	that	all	partners	invested	in	what will be learned from the evaluation become engaged early in the evaluation process</a:t>
            </a:r>
          </a:p>
          <a:p>
            <a:r>
              <a:rPr lang="en-US" dirty="0"/>
              <a:t>Describe	the	program	to	clearly	identify	its	goals	and	objectives. This	 description should include the program’s needs, expected outcomes, activities, resources, stage of development, context, and logic model</a:t>
            </a:r>
          </a:p>
          <a:p>
            <a:r>
              <a:rPr lang="en-US" dirty="0"/>
              <a:t>Design	the	evaluation	design	to	be	useful,	feasible,	ethical,	an accurate Gather	credible	evidence	that	strengthens	the	results	of the	evaluation	and	 its recommendations Sources of evidence could include people, documents, and observations</a:t>
            </a:r>
          </a:p>
          <a:p>
            <a:r>
              <a:rPr lang="en-US" dirty="0"/>
              <a:t>Justify	conclusions	that	are	linked	to	the	results	and	judged	against	standards or values of the stakeholders</a:t>
            </a:r>
          </a:p>
          <a:p>
            <a:r>
              <a:rPr lang="en-US" dirty="0"/>
              <a:t>Deliberately	ensure	use	of	the	evaluation	and	share	lessons	learned	from it.</a:t>
            </a:r>
            <a:endParaRPr lang="en-GB" dirty="0"/>
          </a:p>
        </p:txBody>
      </p:sp>
    </p:spTree>
    <p:extLst>
      <p:ext uri="{BB962C8B-B14F-4D97-AF65-F5344CB8AC3E}">
        <p14:creationId xmlns:p14="http://schemas.microsoft.com/office/powerpoint/2010/main" val="49696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450C-2B41-4721-9845-368EEDBEBC79}"/>
              </a:ext>
            </a:extLst>
          </p:cNvPr>
          <p:cNvSpPr>
            <a:spLocks noGrp="1"/>
          </p:cNvSpPr>
          <p:nvPr>
            <p:ph type="title"/>
          </p:nvPr>
        </p:nvSpPr>
        <p:spPr/>
        <p:txBody>
          <a:bodyPr/>
          <a:lstStyle/>
          <a:p>
            <a:r>
              <a:rPr lang="en-GB" dirty="0"/>
              <a:t>EVALUATION PHASES AND PROCESSES</a:t>
            </a:r>
          </a:p>
        </p:txBody>
      </p:sp>
      <p:sp>
        <p:nvSpPr>
          <p:cNvPr id="3" name="Content Placeholder 2">
            <a:extLst>
              <a:ext uri="{FF2B5EF4-FFF2-40B4-BE49-F238E27FC236}">
                <a16:creationId xmlns:a16="http://schemas.microsoft.com/office/drawing/2014/main" id="{97DCDADA-5C3A-4C25-9603-667CEBD15F6F}"/>
              </a:ext>
            </a:extLst>
          </p:cNvPr>
          <p:cNvSpPr>
            <a:spLocks noGrp="1"/>
          </p:cNvSpPr>
          <p:nvPr>
            <p:ph idx="1"/>
          </p:nvPr>
        </p:nvSpPr>
        <p:spPr/>
        <p:txBody>
          <a:bodyPr/>
          <a:lstStyle/>
          <a:p>
            <a:pPr algn="just"/>
            <a:r>
              <a:rPr lang="en-US" dirty="0"/>
              <a:t>The program evaluation process goes through four phases — planning, implementation, completion, and dissemination and reporting </a:t>
            </a:r>
          </a:p>
          <a:p>
            <a:pPr marL="0" indent="0" algn="just">
              <a:buNone/>
            </a:pPr>
            <a:r>
              <a:rPr lang="en-GB" b="1" dirty="0"/>
              <a:t> Planning.</a:t>
            </a:r>
          </a:p>
          <a:p>
            <a:pPr algn="just"/>
            <a:r>
              <a:rPr lang="en-US" dirty="0"/>
              <a:t>The relevant questions during evaluation planning and implementation involve determining the feasibility of the evaluation, identifying stakeholders, and specifying short- and long-term goals</a:t>
            </a:r>
          </a:p>
          <a:p>
            <a:pPr algn="just"/>
            <a:r>
              <a:rPr lang="en-US" dirty="0"/>
              <a:t> For example, does the program have the clarity of objectives or transparency in its methods required for evaluation? What criteria were used to determine the need for the program?</a:t>
            </a:r>
          </a:p>
          <a:p>
            <a:pPr algn="just"/>
            <a:r>
              <a:rPr lang="en-US" dirty="0"/>
              <a:t>Defining and identifying stakeholders is a significant component of the planning stage.</a:t>
            </a:r>
            <a:endParaRPr lang="en-GB" dirty="0"/>
          </a:p>
        </p:txBody>
      </p:sp>
    </p:spTree>
    <p:extLst>
      <p:ext uri="{BB962C8B-B14F-4D97-AF65-F5344CB8AC3E}">
        <p14:creationId xmlns:p14="http://schemas.microsoft.com/office/powerpoint/2010/main" val="2730274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2BA62-210D-4920-9773-11BBA063CFDF}"/>
              </a:ext>
            </a:extLst>
          </p:cNvPr>
          <p:cNvSpPr>
            <a:spLocks noGrp="1"/>
          </p:cNvSpPr>
          <p:nvPr>
            <p:ph type="title"/>
          </p:nvPr>
        </p:nvSpPr>
        <p:spPr/>
        <p:txBody>
          <a:bodyPr/>
          <a:lstStyle/>
          <a:p>
            <a:r>
              <a:rPr lang="en-US" dirty="0"/>
              <a:t>Implementation — Formative and Process Evaluation</a:t>
            </a:r>
            <a:endParaRPr lang="en-GB" dirty="0"/>
          </a:p>
        </p:txBody>
      </p:sp>
      <p:sp>
        <p:nvSpPr>
          <p:cNvPr id="3" name="Content Placeholder 2">
            <a:extLst>
              <a:ext uri="{FF2B5EF4-FFF2-40B4-BE49-F238E27FC236}">
                <a16:creationId xmlns:a16="http://schemas.microsoft.com/office/drawing/2014/main" id="{DE1DB70D-B505-438F-BC1F-6A5C207835D9}"/>
              </a:ext>
            </a:extLst>
          </p:cNvPr>
          <p:cNvSpPr>
            <a:spLocks noGrp="1"/>
          </p:cNvSpPr>
          <p:nvPr>
            <p:ph idx="1"/>
          </p:nvPr>
        </p:nvSpPr>
        <p:spPr/>
        <p:txBody>
          <a:bodyPr>
            <a:normAutofit/>
          </a:bodyPr>
          <a:lstStyle/>
          <a:p>
            <a:pPr algn="just"/>
            <a:r>
              <a:rPr lang="en-US" dirty="0"/>
              <a:t>Evaluation during a program’s implementation may examine whether the</a:t>
            </a:r>
          </a:p>
          <a:p>
            <a:pPr algn="just"/>
            <a:r>
              <a:rPr lang="en-US" dirty="0"/>
              <a:t>program is successfully recruiting and retaining its intended participants, using training materials that meet standards for accuracy and clarity, maintaining its projected timelines, coordinating efficiently with other ongoing programs and activities, and meeting applicable legal standards</a:t>
            </a:r>
          </a:p>
          <a:p>
            <a:pPr algn="just"/>
            <a:r>
              <a:rPr lang="en-US" dirty="0"/>
              <a:t> Evaluation during program implementation could be used to inform mid-course corrections to program implementation (formative evaluation) or to shed light on implementation processes (process evaluation)</a:t>
            </a:r>
          </a:p>
          <a:p>
            <a:pPr algn="just"/>
            <a:r>
              <a:rPr lang="en-US" dirty="0"/>
              <a:t>For community-engaged initiatives, formative and process evaluation can include evaluation of the process by which partnerships are created and maintained and ultimately succeed in functioning</a:t>
            </a:r>
          </a:p>
          <a:p>
            <a:endParaRPr lang="en-US" dirty="0"/>
          </a:p>
          <a:p>
            <a:endParaRPr lang="en-GB" dirty="0"/>
          </a:p>
        </p:txBody>
      </p:sp>
    </p:spTree>
    <p:extLst>
      <p:ext uri="{BB962C8B-B14F-4D97-AF65-F5344CB8AC3E}">
        <p14:creationId xmlns:p14="http://schemas.microsoft.com/office/powerpoint/2010/main" val="19787216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1377</TotalTime>
  <Words>968</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Program Evaluation and Evaluating Community Engagement</vt:lpstr>
      <vt:lpstr>Program Evaluation  </vt:lpstr>
      <vt:lpstr>Continue….</vt:lpstr>
      <vt:lpstr>Continue….</vt:lpstr>
      <vt:lpstr>PowerPoint Presentation</vt:lpstr>
      <vt:lpstr>PowerPoint Presentation</vt:lpstr>
      <vt:lpstr>Continue….</vt:lpstr>
      <vt:lpstr>EVALUATION PHASES AND PROCESSES</vt:lpstr>
      <vt:lpstr>Implementation — Formative and Process Evaluation</vt:lpstr>
      <vt:lpstr>Completion — Summative, Outcome, and Impact Evaluation</vt:lpstr>
      <vt:lpstr>Dissemination and Reporting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Evaluation and Evaluating Community Engagement</dc:title>
  <dc:creator>Windows User</dc:creator>
  <cp:lastModifiedBy>Windows User</cp:lastModifiedBy>
  <cp:revision>4</cp:revision>
  <dcterms:created xsi:type="dcterms:W3CDTF">2020-04-23T15:26:41Z</dcterms:created>
  <dcterms:modified xsi:type="dcterms:W3CDTF">2020-04-24T14:24:10Z</dcterms:modified>
</cp:coreProperties>
</file>