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1" r:id="rId7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77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9078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907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9080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908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9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Notes Placeholder 1048656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3683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649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30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8650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51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4/26/2020</a:t>
            </a:fld>
            <a:endParaRPr lang="en-US"/>
          </a:p>
        </p:txBody>
      </p:sp>
      <p:sp>
        <p:nvSpPr>
          <p:cNvPr id="1048652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Holder 2"/>
          <p:cNvSpPr>
            <a:spLocks noGrp="1"/>
          </p:cNvSpPr>
          <p:nvPr>
            <p:ph type="title"/>
          </p:nvPr>
        </p:nvSpPr>
        <p:spPr>
          <a:xfrm>
            <a:off x="528167" y="10127"/>
            <a:ext cx="8087664" cy="368300"/>
          </a:xfrm>
        </p:spPr>
        <p:txBody>
          <a:bodyPr lIns="0" tIns="0" rIns="0" bIns="0"/>
          <a:lstStyle>
            <a:lvl1pPr>
              <a:defRPr sz="2550" b="1" i="0">
                <a:solidFill>
                  <a:srgbClr val="6F2F9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1048588" name="Holder 3"/>
          <p:cNvSpPr>
            <a:spLocks noGrp="1"/>
          </p:cNvSpPr>
          <p:nvPr>
            <p:ph type="body" idx="1"/>
          </p:nvPr>
        </p:nvSpPr>
        <p:spPr>
          <a:xfrm>
            <a:off x="603834" y="1880362"/>
            <a:ext cx="7936331" cy="304800"/>
          </a:xfrm>
        </p:spPr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589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90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4/26/2020</a:t>
            </a:fld>
            <a:endParaRPr lang="en-US"/>
          </a:p>
        </p:txBody>
      </p:sp>
      <p:sp>
        <p:nvSpPr>
          <p:cNvPr id="1048591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3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54" name="bg object 17"/>
          <p:cNvSpPr/>
          <p:nvPr/>
        </p:nvSpPr>
        <p:spPr>
          <a:xfrm>
            <a:off x="381000" y="0"/>
            <a:ext cx="445134" cy="6858000"/>
          </a:xfrm>
          <a:custGeom>
            <a:avLst/>
            <a:gdLst/>
            <a:ahLst/>
            <a:cxnLst/>
            <a:rect l="l" t="t" r="r" b="b"/>
            <a:pathLst>
              <a:path w="445134" h="6858000">
                <a:moveTo>
                  <a:pt x="0" y="6858000"/>
                </a:moveTo>
                <a:lnTo>
                  <a:pt x="444538" y="6858000"/>
                </a:lnTo>
                <a:lnTo>
                  <a:pt x="44453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55" name="bg object 18"/>
          <p:cNvSpPr/>
          <p:nvPr/>
        </p:nvSpPr>
        <p:spPr>
          <a:xfrm>
            <a:off x="882688" y="0"/>
            <a:ext cx="3175" cy="6858000"/>
          </a:xfrm>
          <a:custGeom>
            <a:avLst/>
            <a:gdLst/>
            <a:ahLst/>
            <a:cxnLst/>
            <a:rect l="l" t="t" r="r" b="b"/>
            <a:pathLst>
              <a:path w="3175" h="6858000">
                <a:moveTo>
                  <a:pt x="0" y="6858000"/>
                </a:moveTo>
                <a:lnTo>
                  <a:pt x="3136" y="6858000"/>
                </a:lnTo>
                <a:lnTo>
                  <a:pt x="31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56" name="bg object 19"/>
          <p:cNvSpPr/>
          <p:nvPr/>
        </p:nvSpPr>
        <p:spPr>
          <a:xfrm>
            <a:off x="942975" y="0"/>
            <a:ext cx="47625" cy="6858000"/>
          </a:xfrm>
          <a:custGeom>
            <a:avLst/>
            <a:gdLst/>
            <a:ahLst/>
            <a:cxnLst/>
            <a:rect l="l" t="t" r="r" b="b"/>
            <a:pathLst>
              <a:path w="47625" h="6858000">
                <a:moveTo>
                  <a:pt x="0" y="6858000"/>
                </a:moveTo>
                <a:lnTo>
                  <a:pt x="47625" y="6858000"/>
                </a:lnTo>
                <a:lnTo>
                  <a:pt x="4762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57" name="bg object 20"/>
          <p:cNvSpPr/>
          <p:nvPr/>
        </p:nvSpPr>
        <p:spPr>
          <a:xfrm>
            <a:off x="276339" y="0"/>
            <a:ext cx="104775" cy="6858000"/>
          </a:xfrm>
          <a:custGeom>
            <a:avLst/>
            <a:gdLst/>
            <a:ahLst/>
            <a:cxnLst/>
            <a:rect l="l" t="t" r="r" b="b"/>
            <a:pathLst>
              <a:path w="104775" h="6858000">
                <a:moveTo>
                  <a:pt x="104664" y="0"/>
                </a:moveTo>
                <a:lnTo>
                  <a:pt x="0" y="0"/>
                </a:lnTo>
                <a:lnTo>
                  <a:pt x="0" y="6858000"/>
                </a:lnTo>
                <a:lnTo>
                  <a:pt x="104664" y="6858000"/>
                </a:lnTo>
                <a:lnTo>
                  <a:pt x="104664" y="0"/>
                </a:lnTo>
                <a:close/>
              </a:path>
            </a:pathLst>
          </a:custGeom>
          <a:solidFill>
            <a:srgbClr val="FFD9C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58" name="bg object 21"/>
          <p:cNvSpPr/>
          <p:nvPr/>
        </p:nvSpPr>
        <p:spPr>
          <a:xfrm>
            <a:off x="990600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30" h="6858000">
                <a:moveTo>
                  <a:pt x="0" y="6858000"/>
                </a:moveTo>
                <a:lnTo>
                  <a:pt x="150723" y="6858000"/>
                </a:lnTo>
                <a:lnTo>
                  <a:pt x="15072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D9C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59" name="bg object 22"/>
          <p:cNvSpPr/>
          <p:nvPr/>
        </p:nvSpPr>
        <p:spPr>
          <a:xfrm>
            <a:off x="1141323" y="0"/>
            <a:ext cx="78105" cy="6858000"/>
          </a:xfrm>
          <a:custGeom>
            <a:avLst/>
            <a:gdLst/>
            <a:ahLst/>
            <a:cxnLst/>
            <a:rect l="l" t="t" r="r" b="b"/>
            <a:pathLst>
              <a:path w="78105" h="6858000">
                <a:moveTo>
                  <a:pt x="0" y="6858000"/>
                </a:moveTo>
                <a:lnTo>
                  <a:pt x="77876" y="6858000"/>
                </a:lnTo>
                <a:lnTo>
                  <a:pt x="7787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60" name="bg object 23"/>
          <p:cNvSpPr/>
          <p:nvPr/>
        </p:nvSpPr>
        <p:spPr>
          <a:xfrm>
            <a:off x="12954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61" name="bg object 24"/>
          <p:cNvSpPr/>
          <p:nvPr/>
        </p:nvSpPr>
        <p:spPr>
          <a:xfrm>
            <a:off x="106343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5715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62" name="bg object 25"/>
          <p:cNvSpPr/>
          <p:nvPr/>
        </p:nvSpPr>
        <p:spPr>
          <a:xfrm>
            <a:off x="885824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0" y="6857999"/>
                </a:moveTo>
                <a:lnTo>
                  <a:pt x="57150" y="6857999"/>
                </a:lnTo>
                <a:lnTo>
                  <a:pt x="5715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EC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63" name="bg object 26"/>
          <p:cNvSpPr/>
          <p:nvPr/>
        </p:nvSpPr>
        <p:spPr>
          <a:xfrm>
            <a:off x="825538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0" y="6857999"/>
                </a:moveTo>
                <a:lnTo>
                  <a:pt x="57150" y="6857999"/>
                </a:lnTo>
                <a:lnTo>
                  <a:pt x="5715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64" name="bg object 27"/>
          <p:cNvSpPr/>
          <p:nvPr/>
        </p:nvSpPr>
        <p:spPr>
          <a:xfrm>
            <a:off x="1726692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28575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65" name="bg object 28"/>
          <p:cNvSpPr/>
          <p:nvPr/>
        </p:nvSpPr>
        <p:spPr>
          <a:xfrm>
            <a:off x="1066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66" name="bg object 29"/>
          <p:cNvSpPr/>
          <p:nvPr/>
        </p:nvSpPr>
        <p:spPr>
          <a:xfrm>
            <a:off x="9085326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67" name="bg object 30"/>
          <p:cNvSpPr/>
          <p:nvPr/>
        </p:nvSpPr>
        <p:spPr>
          <a:xfrm>
            <a:off x="12192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76200" y="0"/>
                </a:moveTo>
                <a:lnTo>
                  <a:pt x="0" y="0"/>
                </a:lnTo>
                <a:lnTo>
                  <a:pt x="0" y="6858000"/>
                </a:lnTo>
                <a:lnTo>
                  <a:pt x="76200" y="6858000"/>
                </a:lnTo>
                <a:lnTo>
                  <a:pt x="76200" y="0"/>
                </a:lnTo>
                <a:close/>
              </a:path>
            </a:pathLst>
          </a:custGeom>
          <a:solidFill>
            <a:srgbClr val="FDC3AD">
              <a:alpha val="5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68" name="bg object 31"/>
          <p:cNvSpPr/>
          <p:nvPr/>
        </p:nvSpPr>
        <p:spPr>
          <a:xfrm>
            <a:off x="609600" y="3428999"/>
            <a:ext cx="1341755" cy="2079625"/>
          </a:xfrm>
          <a:custGeom>
            <a:avLst/>
            <a:gdLst/>
            <a:ahLst/>
            <a:cxnLst/>
            <a:rect l="l" t="t" r="r" b="b"/>
            <a:pathLst>
              <a:path w="1341755" h="2079625">
                <a:moveTo>
                  <a:pt x="1295400" y="647700"/>
                </a:moveTo>
                <a:lnTo>
                  <a:pt x="1293622" y="599363"/>
                </a:lnTo>
                <a:lnTo>
                  <a:pt x="1288376" y="551980"/>
                </a:lnTo>
                <a:lnTo>
                  <a:pt x="1279779" y="505701"/>
                </a:lnTo>
                <a:lnTo>
                  <a:pt x="1267968" y="460629"/>
                </a:lnTo>
                <a:lnTo>
                  <a:pt x="1253070" y="416890"/>
                </a:lnTo>
                <a:lnTo>
                  <a:pt x="1235202" y="374637"/>
                </a:lnTo>
                <a:lnTo>
                  <a:pt x="1214488" y="333959"/>
                </a:lnTo>
                <a:lnTo>
                  <a:pt x="1191056" y="295008"/>
                </a:lnTo>
                <a:lnTo>
                  <a:pt x="1165034" y="257898"/>
                </a:lnTo>
                <a:lnTo>
                  <a:pt x="1136535" y="222745"/>
                </a:lnTo>
                <a:lnTo>
                  <a:pt x="1105700" y="189699"/>
                </a:lnTo>
                <a:lnTo>
                  <a:pt x="1072654" y="158864"/>
                </a:lnTo>
                <a:lnTo>
                  <a:pt x="1037501" y="130365"/>
                </a:lnTo>
                <a:lnTo>
                  <a:pt x="1000391" y="104343"/>
                </a:lnTo>
                <a:lnTo>
                  <a:pt x="961440" y="80911"/>
                </a:lnTo>
                <a:lnTo>
                  <a:pt x="920762" y="60198"/>
                </a:lnTo>
                <a:lnTo>
                  <a:pt x="878509" y="42329"/>
                </a:lnTo>
                <a:lnTo>
                  <a:pt x="834771" y="27432"/>
                </a:lnTo>
                <a:lnTo>
                  <a:pt x="789698" y="15621"/>
                </a:lnTo>
                <a:lnTo>
                  <a:pt x="743419" y="7023"/>
                </a:lnTo>
                <a:lnTo>
                  <a:pt x="696036" y="1778"/>
                </a:lnTo>
                <a:lnTo>
                  <a:pt x="647700" y="0"/>
                </a:lnTo>
                <a:lnTo>
                  <a:pt x="599351" y="1778"/>
                </a:lnTo>
                <a:lnTo>
                  <a:pt x="551980" y="7023"/>
                </a:lnTo>
                <a:lnTo>
                  <a:pt x="505701" y="15621"/>
                </a:lnTo>
                <a:lnTo>
                  <a:pt x="460629" y="27432"/>
                </a:lnTo>
                <a:lnTo>
                  <a:pt x="416902" y="42329"/>
                </a:lnTo>
                <a:lnTo>
                  <a:pt x="374637" y="60198"/>
                </a:lnTo>
                <a:lnTo>
                  <a:pt x="333971" y="80911"/>
                </a:lnTo>
                <a:lnTo>
                  <a:pt x="295008" y="104343"/>
                </a:lnTo>
                <a:lnTo>
                  <a:pt x="257898" y="130365"/>
                </a:lnTo>
                <a:lnTo>
                  <a:pt x="222758" y="158864"/>
                </a:lnTo>
                <a:lnTo>
                  <a:pt x="189699" y="189699"/>
                </a:lnTo>
                <a:lnTo>
                  <a:pt x="158864" y="222745"/>
                </a:lnTo>
                <a:lnTo>
                  <a:pt x="130365" y="257898"/>
                </a:lnTo>
                <a:lnTo>
                  <a:pt x="104343" y="295008"/>
                </a:lnTo>
                <a:lnTo>
                  <a:pt x="80911" y="333959"/>
                </a:lnTo>
                <a:lnTo>
                  <a:pt x="60185" y="374637"/>
                </a:lnTo>
                <a:lnTo>
                  <a:pt x="42316" y="416890"/>
                </a:lnTo>
                <a:lnTo>
                  <a:pt x="27419" y="460629"/>
                </a:lnTo>
                <a:lnTo>
                  <a:pt x="15608" y="505701"/>
                </a:lnTo>
                <a:lnTo>
                  <a:pt x="7010" y="551980"/>
                </a:lnTo>
                <a:lnTo>
                  <a:pt x="1765" y="599363"/>
                </a:lnTo>
                <a:lnTo>
                  <a:pt x="0" y="647700"/>
                </a:lnTo>
                <a:lnTo>
                  <a:pt x="1765" y="696048"/>
                </a:lnTo>
                <a:lnTo>
                  <a:pt x="7010" y="743432"/>
                </a:lnTo>
                <a:lnTo>
                  <a:pt x="15608" y="789711"/>
                </a:lnTo>
                <a:lnTo>
                  <a:pt x="27419" y="834783"/>
                </a:lnTo>
                <a:lnTo>
                  <a:pt x="42316" y="878522"/>
                </a:lnTo>
                <a:lnTo>
                  <a:pt x="60185" y="920775"/>
                </a:lnTo>
                <a:lnTo>
                  <a:pt x="80911" y="961453"/>
                </a:lnTo>
                <a:lnTo>
                  <a:pt x="104343" y="1000404"/>
                </a:lnTo>
                <a:lnTo>
                  <a:pt x="130365" y="1037513"/>
                </a:lnTo>
                <a:lnTo>
                  <a:pt x="158864" y="1072667"/>
                </a:lnTo>
                <a:lnTo>
                  <a:pt x="189699" y="1105712"/>
                </a:lnTo>
                <a:lnTo>
                  <a:pt x="222758" y="1136548"/>
                </a:lnTo>
                <a:lnTo>
                  <a:pt x="257898" y="1165047"/>
                </a:lnTo>
                <a:lnTo>
                  <a:pt x="295008" y="1191069"/>
                </a:lnTo>
                <a:lnTo>
                  <a:pt x="333971" y="1214501"/>
                </a:lnTo>
                <a:lnTo>
                  <a:pt x="374637" y="1235214"/>
                </a:lnTo>
                <a:lnTo>
                  <a:pt x="416902" y="1253083"/>
                </a:lnTo>
                <a:lnTo>
                  <a:pt x="460629" y="1267980"/>
                </a:lnTo>
                <a:lnTo>
                  <a:pt x="505701" y="1279791"/>
                </a:lnTo>
                <a:lnTo>
                  <a:pt x="551980" y="1288389"/>
                </a:lnTo>
                <a:lnTo>
                  <a:pt x="599351" y="1293634"/>
                </a:lnTo>
                <a:lnTo>
                  <a:pt x="647700" y="1295400"/>
                </a:lnTo>
                <a:lnTo>
                  <a:pt x="696036" y="1293634"/>
                </a:lnTo>
                <a:lnTo>
                  <a:pt x="743419" y="1288389"/>
                </a:lnTo>
                <a:lnTo>
                  <a:pt x="789698" y="1279791"/>
                </a:lnTo>
                <a:lnTo>
                  <a:pt x="834771" y="1267980"/>
                </a:lnTo>
                <a:lnTo>
                  <a:pt x="878509" y="1253083"/>
                </a:lnTo>
                <a:lnTo>
                  <a:pt x="920762" y="1235214"/>
                </a:lnTo>
                <a:lnTo>
                  <a:pt x="961440" y="1214501"/>
                </a:lnTo>
                <a:lnTo>
                  <a:pt x="1000391" y="1191069"/>
                </a:lnTo>
                <a:lnTo>
                  <a:pt x="1037501" y="1165047"/>
                </a:lnTo>
                <a:lnTo>
                  <a:pt x="1072654" y="1136548"/>
                </a:lnTo>
                <a:lnTo>
                  <a:pt x="1105700" y="1105712"/>
                </a:lnTo>
                <a:lnTo>
                  <a:pt x="1136535" y="1072667"/>
                </a:lnTo>
                <a:lnTo>
                  <a:pt x="1165034" y="1037513"/>
                </a:lnTo>
                <a:lnTo>
                  <a:pt x="1191056" y="1000404"/>
                </a:lnTo>
                <a:lnTo>
                  <a:pt x="1214488" y="961453"/>
                </a:lnTo>
                <a:lnTo>
                  <a:pt x="1235202" y="920775"/>
                </a:lnTo>
                <a:lnTo>
                  <a:pt x="1253070" y="878522"/>
                </a:lnTo>
                <a:lnTo>
                  <a:pt x="1267968" y="834783"/>
                </a:lnTo>
                <a:lnTo>
                  <a:pt x="1279779" y="789711"/>
                </a:lnTo>
                <a:lnTo>
                  <a:pt x="1288376" y="743432"/>
                </a:lnTo>
                <a:lnTo>
                  <a:pt x="1293622" y="696048"/>
                </a:lnTo>
                <a:lnTo>
                  <a:pt x="1295400" y="647700"/>
                </a:lnTo>
                <a:close/>
              </a:path>
              <a:path w="1341755" h="2079625">
                <a:moveTo>
                  <a:pt x="1341501" y="1758442"/>
                </a:moveTo>
                <a:lnTo>
                  <a:pt x="1338021" y="1711045"/>
                </a:lnTo>
                <a:lnTo>
                  <a:pt x="1327912" y="1665808"/>
                </a:lnTo>
                <a:lnTo>
                  <a:pt x="1311681" y="1623237"/>
                </a:lnTo>
                <a:lnTo>
                  <a:pt x="1289812" y="1583804"/>
                </a:lnTo>
                <a:lnTo>
                  <a:pt x="1262799" y="1548041"/>
                </a:lnTo>
                <a:lnTo>
                  <a:pt x="1231163" y="1516405"/>
                </a:lnTo>
                <a:lnTo>
                  <a:pt x="1195374" y="1489417"/>
                </a:lnTo>
                <a:lnTo>
                  <a:pt x="1155928" y="1467573"/>
                </a:lnTo>
                <a:lnTo>
                  <a:pt x="1113345" y="1451343"/>
                </a:lnTo>
                <a:lnTo>
                  <a:pt x="1068095" y="1441246"/>
                </a:lnTo>
                <a:lnTo>
                  <a:pt x="1020699" y="1437767"/>
                </a:lnTo>
                <a:lnTo>
                  <a:pt x="973315" y="1441246"/>
                </a:lnTo>
                <a:lnTo>
                  <a:pt x="928103" y="1451343"/>
                </a:lnTo>
                <a:lnTo>
                  <a:pt x="885532" y="1467573"/>
                </a:lnTo>
                <a:lnTo>
                  <a:pt x="846112" y="1489417"/>
                </a:lnTo>
                <a:lnTo>
                  <a:pt x="810336" y="1516405"/>
                </a:lnTo>
                <a:lnTo>
                  <a:pt x="778700" y="1548041"/>
                </a:lnTo>
                <a:lnTo>
                  <a:pt x="751700" y="1583804"/>
                </a:lnTo>
                <a:lnTo>
                  <a:pt x="729830" y="1623237"/>
                </a:lnTo>
                <a:lnTo>
                  <a:pt x="713600" y="1665808"/>
                </a:lnTo>
                <a:lnTo>
                  <a:pt x="703491" y="1711045"/>
                </a:lnTo>
                <a:lnTo>
                  <a:pt x="700024" y="1758442"/>
                </a:lnTo>
                <a:lnTo>
                  <a:pt x="703491" y="1805851"/>
                </a:lnTo>
                <a:lnTo>
                  <a:pt x="713600" y="1851088"/>
                </a:lnTo>
                <a:lnTo>
                  <a:pt x="729830" y="1893658"/>
                </a:lnTo>
                <a:lnTo>
                  <a:pt x="751700" y="1933092"/>
                </a:lnTo>
                <a:lnTo>
                  <a:pt x="778700" y="1968855"/>
                </a:lnTo>
                <a:lnTo>
                  <a:pt x="810336" y="2000491"/>
                </a:lnTo>
                <a:lnTo>
                  <a:pt x="846112" y="2027478"/>
                </a:lnTo>
                <a:lnTo>
                  <a:pt x="885532" y="2049322"/>
                </a:lnTo>
                <a:lnTo>
                  <a:pt x="928103" y="2065553"/>
                </a:lnTo>
                <a:lnTo>
                  <a:pt x="973315" y="2075649"/>
                </a:lnTo>
                <a:lnTo>
                  <a:pt x="1020699" y="2079117"/>
                </a:lnTo>
                <a:lnTo>
                  <a:pt x="1068095" y="2075649"/>
                </a:lnTo>
                <a:lnTo>
                  <a:pt x="1113345" y="2065553"/>
                </a:lnTo>
                <a:lnTo>
                  <a:pt x="1155928" y="2049322"/>
                </a:lnTo>
                <a:lnTo>
                  <a:pt x="1195374" y="2027478"/>
                </a:lnTo>
                <a:lnTo>
                  <a:pt x="1231163" y="2000491"/>
                </a:lnTo>
                <a:lnTo>
                  <a:pt x="1262799" y="1968855"/>
                </a:lnTo>
                <a:lnTo>
                  <a:pt x="1289812" y="1933092"/>
                </a:lnTo>
                <a:lnTo>
                  <a:pt x="1311681" y="1893658"/>
                </a:lnTo>
                <a:lnTo>
                  <a:pt x="1327912" y="1851088"/>
                </a:lnTo>
                <a:lnTo>
                  <a:pt x="1338021" y="1805851"/>
                </a:lnTo>
                <a:lnTo>
                  <a:pt x="1341501" y="1758442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69" name="bg object 32"/>
          <p:cNvSpPr/>
          <p:nvPr/>
        </p:nvSpPr>
        <p:spPr>
          <a:xfrm>
            <a:off x="1091082" y="5500623"/>
            <a:ext cx="137159" cy="137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70" name="bg object 33"/>
          <p:cNvSpPr/>
          <p:nvPr/>
        </p:nvSpPr>
        <p:spPr>
          <a:xfrm>
            <a:off x="1664195" y="4495799"/>
            <a:ext cx="607060" cy="1567180"/>
          </a:xfrm>
          <a:custGeom>
            <a:avLst/>
            <a:gdLst/>
            <a:ahLst/>
            <a:cxnLst/>
            <a:rect l="l" t="t" r="r" b="b"/>
            <a:pathLst>
              <a:path w="607060" h="1567179">
                <a:moveTo>
                  <a:pt x="274332" y="1429512"/>
                </a:moveTo>
                <a:lnTo>
                  <a:pt x="267322" y="1386166"/>
                </a:lnTo>
                <a:lnTo>
                  <a:pt x="247840" y="1348511"/>
                </a:lnTo>
                <a:lnTo>
                  <a:pt x="218147" y="1318818"/>
                </a:lnTo>
                <a:lnTo>
                  <a:pt x="180492" y="1299349"/>
                </a:lnTo>
                <a:lnTo>
                  <a:pt x="137172" y="1292352"/>
                </a:lnTo>
                <a:lnTo>
                  <a:pt x="93840" y="1299349"/>
                </a:lnTo>
                <a:lnTo>
                  <a:pt x="56184" y="1318818"/>
                </a:lnTo>
                <a:lnTo>
                  <a:pt x="26492" y="1348511"/>
                </a:lnTo>
                <a:lnTo>
                  <a:pt x="7010" y="1386166"/>
                </a:lnTo>
                <a:lnTo>
                  <a:pt x="0" y="1429512"/>
                </a:lnTo>
                <a:lnTo>
                  <a:pt x="7010" y="1472869"/>
                </a:lnTo>
                <a:lnTo>
                  <a:pt x="26492" y="1510525"/>
                </a:lnTo>
                <a:lnTo>
                  <a:pt x="56184" y="1540217"/>
                </a:lnTo>
                <a:lnTo>
                  <a:pt x="93840" y="1559687"/>
                </a:lnTo>
                <a:lnTo>
                  <a:pt x="137172" y="1566672"/>
                </a:lnTo>
                <a:lnTo>
                  <a:pt x="180492" y="1559687"/>
                </a:lnTo>
                <a:lnTo>
                  <a:pt x="218147" y="1540217"/>
                </a:lnTo>
                <a:lnTo>
                  <a:pt x="247840" y="1510525"/>
                </a:lnTo>
                <a:lnTo>
                  <a:pt x="267322" y="1472869"/>
                </a:lnTo>
                <a:lnTo>
                  <a:pt x="274332" y="1429512"/>
                </a:lnTo>
                <a:close/>
              </a:path>
              <a:path w="607060" h="1567179">
                <a:moveTo>
                  <a:pt x="606564" y="182880"/>
                </a:moveTo>
                <a:lnTo>
                  <a:pt x="600024" y="134277"/>
                </a:lnTo>
                <a:lnTo>
                  <a:pt x="581583" y="90601"/>
                </a:lnTo>
                <a:lnTo>
                  <a:pt x="552983" y="53581"/>
                </a:lnTo>
                <a:lnTo>
                  <a:pt x="515962" y="24980"/>
                </a:lnTo>
                <a:lnTo>
                  <a:pt x="472287" y="6540"/>
                </a:lnTo>
                <a:lnTo>
                  <a:pt x="423684" y="0"/>
                </a:lnTo>
                <a:lnTo>
                  <a:pt x="375069" y="6540"/>
                </a:lnTo>
                <a:lnTo>
                  <a:pt x="331393" y="24980"/>
                </a:lnTo>
                <a:lnTo>
                  <a:pt x="294373" y="53581"/>
                </a:lnTo>
                <a:lnTo>
                  <a:pt x="265772" y="90601"/>
                </a:lnTo>
                <a:lnTo>
                  <a:pt x="247332" y="134277"/>
                </a:lnTo>
                <a:lnTo>
                  <a:pt x="240804" y="182880"/>
                </a:lnTo>
                <a:lnTo>
                  <a:pt x="247332" y="231495"/>
                </a:lnTo>
                <a:lnTo>
                  <a:pt x="265772" y="275170"/>
                </a:lnTo>
                <a:lnTo>
                  <a:pt x="294373" y="312191"/>
                </a:lnTo>
                <a:lnTo>
                  <a:pt x="331393" y="340791"/>
                </a:lnTo>
                <a:lnTo>
                  <a:pt x="375069" y="359232"/>
                </a:lnTo>
                <a:lnTo>
                  <a:pt x="423684" y="365760"/>
                </a:lnTo>
                <a:lnTo>
                  <a:pt x="472287" y="359232"/>
                </a:lnTo>
                <a:lnTo>
                  <a:pt x="515962" y="340791"/>
                </a:lnTo>
                <a:lnTo>
                  <a:pt x="552983" y="312191"/>
                </a:lnTo>
                <a:lnTo>
                  <a:pt x="581583" y="275170"/>
                </a:lnTo>
                <a:lnTo>
                  <a:pt x="600024" y="231495"/>
                </a:lnTo>
                <a:lnTo>
                  <a:pt x="606564" y="18288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71" name="Holder 2"/>
          <p:cNvSpPr>
            <a:spLocks noGrp="1"/>
          </p:cNvSpPr>
          <p:nvPr>
            <p:ph type="title"/>
          </p:nvPr>
        </p:nvSpPr>
        <p:spPr>
          <a:xfrm>
            <a:off x="528167" y="10127"/>
            <a:ext cx="8087664" cy="368300"/>
          </a:xfrm>
        </p:spPr>
        <p:txBody>
          <a:bodyPr lIns="0" tIns="0" rIns="0" bIns="0"/>
          <a:lstStyle>
            <a:lvl1pPr>
              <a:defRPr sz="2550" b="1" i="0">
                <a:solidFill>
                  <a:srgbClr val="6F2F9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1049072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0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9073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04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1049074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9075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4/26/2020</a:t>
            </a:fld>
            <a:endParaRPr lang="en-US"/>
          </a:p>
        </p:txBody>
      </p:sp>
      <p:sp>
        <p:nvSpPr>
          <p:cNvPr id="1049076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17" name="bg object 17"/>
          <p:cNvSpPr/>
          <p:nvPr/>
        </p:nvSpPr>
        <p:spPr>
          <a:xfrm>
            <a:off x="381000" y="0"/>
            <a:ext cx="445134" cy="6858000"/>
          </a:xfrm>
          <a:custGeom>
            <a:avLst/>
            <a:gdLst/>
            <a:ahLst/>
            <a:cxnLst/>
            <a:rect l="l" t="t" r="r" b="b"/>
            <a:pathLst>
              <a:path w="445134" h="6858000">
                <a:moveTo>
                  <a:pt x="0" y="6858000"/>
                </a:moveTo>
                <a:lnTo>
                  <a:pt x="444538" y="6858000"/>
                </a:lnTo>
                <a:lnTo>
                  <a:pt x="444538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18" name="bg object 18"/>
          <p:cNvSpPr/>
          <p:nvPr/>
        </p:nvSpPr>
        <p:spPr>
          <a:xfrm>
            <a:off x="882688" y="0"/>
            <a:ext cx="3175" cy="6858000"/>
          </a:xfrm>
          <a:custGeom>
            <a:avLst/>
            <a:gdLst/>
            <a:ahLst/>
            <a:cxnLst/>
            <a:rect l="l" t="t" r="r" b="b"/>
            <a:pathLst>
              <a:path w="3175" h="6858000">
                <a:moveTo>
                  <a:pt x="0" y="6858000"/>
                </a:moveTo>
                <a:lnTo>
                  <a:pt x="3136" y="6858000"/>
                </a:lnTo>
                <a:lnTo>
                  <a:pt x="313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19" name="bg object 19"/>
          <p:cNvSpPr/>
          <p:nvPr/>
        </p:nvSpPr>
        <p:spPr>
          <a:xfrm>
            <a:off x="942975" y="0"/>
            <a:ext cx="47625" cy="6858000"/>
          </a:xfrm>
          <a:custGeom>
            <a:avLst/>
            <a:gdLst/>
            <a:ahLst/>
            <a:cxnLst/>
            <a:rect l="l" t="t" r="r" b="b"/>
            <a:pathLst>
              <a:path w="47625" h="6858000">
                <a:moveTo>
                  <a:pt x="0" y="6858000"/>
                </a:moveTo>
                <a:lnTo>
                  <a:pt x="47625" y="6858000"/>
                </a:lnTo>
                <a:lnTo>
                  <a:pt x="4762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DC3AD">
              <a:alpha val="5411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20" name="bg object 20"/>
          <p:cNvSpPr/>
          <p:nvPr/>
        </p:nvSpPr>
        <p:spPr>
          <a:xfrm>
            <a:off x="276339" y="0"/>
            <a:ext cx="104775" cy="6858000"/>
          </a:xfrm>
          <a:custGeom>
            <a:avLst/>
            <a:gdLst/>
            <a:ahLst/>
            <a:cxnLst/>
            <a:rect l="l" t="t" r="r" b="b"/>
            <a:pathLst>
              <a:path w="104775" h="6858000">
                <a:moveTo>
                  <a:pt x="104664" y="0"/>
                </a:moveTo>
                <a:lnTo>
                  <a:pt x="0" y="0"/>
                </a:lnTo>
                <a:lnTo>
                  <a:pt x="0" y="6858000"/>
                </a:lnTo>
                <a:lnTo>
                  <a:pt x="104664" y="6858000"/>
                </a:lnTo>
                <a:lnTo>
                  <a:pt x="104664" y="0"/>
                </a:lnTo>
                <a:close/>
              </a:path>
            </a:pathLst>
          </a:custGeom>
          <a:solidFill>
            <a:srgbClr val="FFD9CE">
              <a:alpha val="3607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21" name="bg object 21"/>
          <p:cNvSpPr/>
          <p:nvPr/>
        </p:nvSpPr>
        <p:spPr>
          <a:xfrm>
            <a:off x="990600" y="0"/>
            <a:ext cx="151130" cy="6858000"/>
          </a:xfrm>
          <a:custGeom>
            <a:avLst/>
            <a:gdLst/>
            <a:ahLst/>
            <a:cxnLst/>
            <a:rect l="l" t="t" r="r" b="b"/>
            <a:pathLst>
              <a:path w="151130" h="6858000">
                <a:moveTo>
                  <a:pt x="0" y="6858000"/>
                </a:moveTo>
                <a:lnTo>
                  <a:pt x="150723" y="6858000"/>
                </a:lnTo>
                <a:lnTo>
                  <a:pt x="150723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D9CE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22" name="bg object 22"/>
          <p:cNvSpPr/>
          <p:nvPr/>
        </p:nvSpPr>
        <p:spPr>
          <a:xfrm>
            <a:off x="1141323" y="0"/>
            <a:ext cx="78105" cy="6858000"/>
          </a:xfrm>
          <a:custGeom>
            <a:avLst/>
            <a:gdLst/>
            <a:ahLst/>
            <a:cxnLst/>
            <a:rect l="l" t="t" r="r" b="b"/>
            <a:pathLst>
              <a:path w="78105" h="6858000">
                <a:moveTo>
                  <a:pt x="0" y="6858000"/>
                </a:moveTo>
                <a:lnTo>
                  <a:pt x="77876" y="6858000"/>
                </a:lnTo>
                <a:lnTo>
                  <a:pt x="77876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23" name="bg object 23"/>
          <p:cNvSpPr/>
          <p:nvPr/>
        </p:nvSpPr>
        <p:spPr>
          <a:xfrm>
            <a:off x="1295400" y="0"/>
            <a:ext cx="76200" cy="6858000"/>
          </a:xfrm>
          <a:custGeom>
            <a:avLst/>
            <a:gdLst/>
            <a:ahLst/>
            <a:cxnLst/>
            <a:rect l="l" t="t" r="r" b="b"/>
            <a:pathLst>
              <a:path w="76200" h="6858000">
                <a:moveTo>
                  <a:pt x="0" y="6858000"/>
                </a:moveTo>
                <a:lnTo>
                  <a:pt x="76200" y="6858000"/>
                </a:lnTo>
                <a:lnTo>
                  <a:pt x="762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ECE8">
              <a:alpha val="7097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24" name="bg object 24"/>
          <p:cNvSpPr/>
          <p:nvPr/>
        </p:nvSpPr>
        <p:spPr>
          <a:xfrm>
            <a:off x="106343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5715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25" name="bg object 25"/>
          <p:cNvSpPr/>
          <p:nvPr/>
        </p:nvSpPr>
        <p:spPr>
          <a:xfrm>
            <a:off x="885824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0" y="6857999"/>
                </a:moveTo>
                <a:lnTo>
                  <a:pt x="57150" y="6857999"/>
                </a:lnTo>
                <a:lnTo>
                  <a:pt x="5715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FEC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26" name="bg object 26"/>
          <p:cNvSpPr/>
          <p:nvPr/>
        </p:nvSpPr>
        <p:spPr>
          <a:xfrm>
            <a:off x="825538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0" y="6857999"/>
                </a:moveTo>
                <a:lnTo>
                  <a:pt x="57150" y="6857999"/>
                </a:lnTo>
                <a:lnTo>
                  <a:pt x="57150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27" name="bg object 27"/>
          <p:cNvSpPr/>
          <p:nvPr/>
        </p:nvSpPr>
        <p:spPr>
          <a:xfrm>
            <a:off x="1726692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28575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28" name="bg object 28"/>
          <p:cNvSpPr/>
          <p:nvPr/>
        </p:nvSpPr>
        <p:spPr>
          <a:xfrm>
            <a:off x="10668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29" name="Holder 2"/>
          <p:cNvSpPr>
            <a:spLocks noGrp="1"/>
          </p:cNvSpPr>
          <p:nvPr>
            <p:ph type="title"/>
          </p:nvPr>
        </p:nvSpPr>
        <p:spPr>
          <a:xfrm>
            <a:off x="528167" y="10127"/>
            <a:ext cx="8087664" cy="368300"/>
          </a:xfrm>
        </p:spPr>
        <p:txBody>
          <a:bodyPr lIns="0" tIns="0" rIns="0" bIns="0"/>
          <a:lstStyle>
            <a:lvl1pPr>
              <a:defRPr sz="2550" b="1" i="0">
                <a:solidFill>
                  <a:srgbClr val="6F2F9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1048630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631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4/26/2020</a:t>
            </a:fld>
            <a:endParaRPr lang="en-US"/>
          </a:p>
        </p:txBody>
      </p:sp>
      <p:sp>
        <p:nvSpPr>
          <p:cNvPr id="1048632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766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4/26/2020</a:t>
            </a:fld>
            <a:endParaRPr lang="en-US"/>
          </a:p>
        </p:txBody>
      </p:sp>
      <p:sp>
        <p:nvSpPr>
          <p:cNvPr id="1048767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77" name="bg object 17"/>
          <p:cNvSpPr/>
          <p:nvPr/>
        </p:nvSpPr>
        <p:spPr>
          <a:xfrm>
            <a:off x="8763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78" name="bg object 18"/>
          <p:cNvSpPr/>
          <p:nvPr/>
        </p:nvSpPr>
        <p:spPr>
          <a:xfrm>
            <a:off x="47625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79" name="bg object 19"/>
          <p:cNvSpPr/>
          <p:nvPr/>
        </p:nvSpPr>
        <p:spPr>
          <a:xfrm>
            <a:off x="8839200" y="0"/>
            <a:ext cx="304800" cy="6858000"/>
          </a:xfrm>
          <a:custGeom>
            <a:avLst/>
            <a:gdLst/>
            <a:ahLst/>
            <a:cxnLst/>
            <a:rect l="l" t="t" r="r" b="b"/>
            <a:pathLst>
              <a:path w="304800" h="6858000">
                <a:moveTo>
                  <a:pt x="304800" y="0"/>
                </a:moveTo>
                <a:lnTo>
                  <a:pt x="0" y="0"/>
                </a:lnTo>
                <a:lnTo>
                  <a:pt x="0" y="6858000"/>
                </a:lnTo>
                <a:lnTo>
                  <a:pt x="304800" y="6858000"/>
                </a:lnTo>
                <a:lnTo>
                  <a:pt x="304800" y="0"/>
                </a:lnTo>
                <a:close/>
              </a:path>
            </a:pathLst>
          </a:custGeom>
          <a:solidFill>
            <a:srgbClr val="FDC3AD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80" name="bg object 20"/>
          <p:cNvSpPr/>
          <p:nvPr/>
        </p:nvSpPr>
        <p:spPr>
          <a:xfrm>
            <a:off x="89154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FD85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81" name="bg object 21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82" name="Holder 2"/>
          <p:cNvSpPr>
            <a:spLocks noGrp="1"/>
          </p:cNvSpPr>
          <p:nvPr>
            <p:ph type="title"/>
          </p:nvPr>
        </p:nvSpPr>
        <p:spPr>
          <a:xfrm>
            <a:off x="528167" y="10127"/>
            <a:ext cx="8087664" cy="1350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1" i="0">
                <a:solidFill>
                  <a:srgbClr val="6F2F9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1048583" name="Holder 3"/>
          <p:cNvSpPr>
            <a:spLocks noGrp="1"/>
          </p:cNvSpPr>
          <p:nvPr>
            <p:ph type="body" idx="1"/>
          </p:nvPr>
        </p:nvSpPr>
        <p:spPr>
          <a:xfrm>
            <a:off x="603834" y="1880362"/>
            <a:ext cx="7936331" cy="2145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4858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04858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4/26/2020</a:t>
            </a:fld>
            <a:endParaRPr lang="en-US"/>
          </a:p>
        </p:txBody>
      </p:sp>
      <p:sp>
        <p:nvSpPr>
          <p:cNvPr id="104858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048652"/>
          <p:cNvSpPr>
            <a:spLocks noGrp="1"/>
          </p:cNvSpPr>
          <p:nvPr>
            <p:ph type="ctrTitle"/>
          </p:nvPr>
        </p:nvSpPr>
        <p:spPr>
          <a:xfrm>
            <a:off x="952500" y="2438400"/>
            <a:ext cx="7239000" cy="3693319"/>
          </a:xfrm>
        </p:spPr>
        <p:txBody>
          <a:bodyPr/>
          <a:lstStyle/>
          <a:p>
            <a:r>
              <a:rPr lang="en-US" sz="12000" dirty="0">
                <a:latin typeface="Algerian" panose="04020705040A02060702" pitchFamily="82" charset="0"/>
              </a:rPr>
              <a:t>Enzymes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object 2"/>
          <p:cNvSpPr txBox="1"/>
          <p:nvPr/>
        </p:nvSpPr>
        <p:spPr>
          <a:xfrm>
            <a:off x="535940" y="1150365"/>
            <a:ext cx="7310120" cy="1948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  <a:tab pos="770255" algn="l"/>
                <a:tab pos="1831975" algn="l"/>
                <a:tab pos="2456815" algn="l"/>
                <a:tab pos="2936240" algn="l"/>
                <a:tab pos="4095750" algn="l"/>
                <a:tab pos="5257165" algn="l"/>
                <a:tab pos="5614035" algn="l"/>
                <a:tab pos="7030084" algn="l"/>
              </a:tabLst>
            </a:pP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	en</a:t>
            </a:r>
            <a:r>
              <a:rPr sz="2000" spc="5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	with	</a:t>
            </a:r>
            <a:r>
              <a:rPr sz="2000" spc="-220" dirty="0">
                <a:latin typeface="Arial"/>
                <a:cs typeface="Arial"/>
              </a:rPr>
              <a:t>it</a:t>
            </a:r>
            <a:r>
              <a:rPr sz="2000" spc="-890" dirty="0">
                <a:latin typeface="Arial"/>
                <a:cs typeface="Arial"/>
              </a:rPr>
              <a:t>‟</a:t>
            </a:r>
            <a:r>
              <a:rPr sz="2000" dirty="0">
                <a:latin typeface="Arial"/>
                <a:cs typeface="Arial"/>
              </a:rPr>
              <a:t>s	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o-</a:t>
            </a:r>
            <a:r>
              <a:rPr sz="2000" spc="-2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20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	re</a:t>
            </a:r>
            <a:r>
              <a:rPr sz="2000" spc="-1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oved	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	de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nated	</a:t>
            </a:r>
            <a:r>
              <a:rPr sz="2000" spc="-15" dirty="0">
                <a:latin typeface="Arial"/>
                <a:cs typeface="Arial"/>
              </a:rPr>
              <a:t>as</a:t>
            </a:r>
            <a:endParaRPr sz="20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apoenzyme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complete </a:t>
            </a:r>
            <a:r>
              <a:rPr sz="2000" dirty="0">
                <a:latin typeface="Arial"/>
                <a:cs typeface="Arial"/>
              </a:rPr>
              <a:t>complex of a protein with all </a:t>
            </a:r>
            <a:r>
              <a:rPr sz="2000" spc="-5" dirty="0">
                <a:latin typeface="Arial"/>
                <a:cs typeface="Arial"/>
              </a:rPr>
              <a:t>necessary small  </a:t>
            </a:r>
            <a:r>
              <a:rPr sz="2000" dirty="0">
                <a:latin typeface="Arial"/>
                <a:cs typeface="Arial"/>
              </a:rPr>
              <a:t>organic </a:t>
            </a:r>
            <a:r>
              <a:rPr sz="2000" spc="-5" dirty="0">
                <a:latin typeface="Arial"/>
                <a:cs typeface="Arial"/>
              </a:rPr>
              <a:t>molecules, metal </a:t>
            </a:r>
            <a:r>
              <a:rPr sz="2000" dirty="0">
                <a:latin typeface="Arial"/>
                <a:cs typeface="Arial"/>
              </a:rPr>
              <a:t>ions and </a:t>
            </a:r>
            <a:r>
              <a:rPr sz="2000" spc="-5" dirty="0">
                <a:latin typeface="Arial"/>
                <a:cs typeface="Arial"/>
              </a:rPr>
              <a:t>other components is  </a:t>
            </a:r>
            <a:r>
              <a:rPr sz="2000" dirty="0">
                <a:latin typeface="Arial"/>
                <a:cs typeface="Arial"/>
              </a:rPr>
              <a:t>termed as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holoenzyme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holoprotein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715" name="object 3"/>
          <p:cNvSpPr/>
          <p:nvPr/>
        </p:nvSpPr>
        <p:spPr>
          <a:xfrm>
            <a:off x="0" y="3552825"/>
            <a:ext cx="7972425" cy="2924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6" name="object 4"/>
          <p:cNvSpPr txBox="1">
            <a:spLocks noGrp="1"/>
          </p:cNvSpPr>
          <p:nvPr>
            <p:ph type="title"/>
          </p:nvPr>
        </p:nvSpPr>
        <p:spPr>
          <a:xfrm>
            <a:off x="2881376" y="286003"/>
            <a:ext cx="1863725" cy="5460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/>
              <a:t>Types </a:t>
            </a:r>
            <a:r>
              <a:rPr sz="1800" dirty="0"/>
              <a:t>of</a:t>
            </a:r>
            <a:r>
              <a:rPr sz="1800" spc="-60" dirty="0"/>
              <a:t> </a:t>
            </a:r>
            <a:r>
              <a:rPr sz="1800" dirty="0"/>
              <a:t>co-factors</a:t>
            </a:r>
            <a:endParaRPr sz="1800"/>
          </a:p>
        </p:txBody>
      </p:sp>
      <p:sp>
        <p:nvSpPr>
          <p:cNvPr id="1048717" name="object 5"/>
          <p:cNvSpPr txBox="1"/>
          <p:nvPr/>
        </p:nvSpPr>
        <p:spPr>
          <a:xfrm>
            <a:off x="5805042" y="286003"/>
            <a:ext cx="1292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C00000"/>
                </a:solidFill>
                <a:latin typeface="Arial"/>
                <a:cs typeface="Arial"/>
              </a:rPr>
              <a:t>Continued…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object 2"/>
          <p:cNvGrpSpPr/>
          <p:nvPr/>
        </p:nvGrpSpPr>
        <p:grpSpPr>
          <a:xfrm>
            <a:off x="4655820" y="4186428"/>
            <a:ext cx="4110354" cy="2467610"/>
            <a:chOff x="4655820" y="4186428"/>
            <a:chExt cx="4110354" cy="2467610"/>
          </a:xfrm>
        </p:grpSpPr>
        <p:sp>
          <p:nvSpPr>
            <p:cNvPr id="1048718" name="object 3"/>
            <p:cNvSpPr/>
            <p:nvPr/>
          </p:nvSpPr>
          <p:spPr>
            <a:xfrm>
              <a:off x="4655820" y="4186428"/>
              <a:ext cx="4110228" cy="246735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19" name="object 4"/>
            <p:cNvSpPr/>
            <p:nvPr/>
          </p:nvSpPr>
          <p:spPr>
            <a:xfrm>
              <a:off x="4716018" y="4221099"/>
              <a:ext cx="3989959" cy="23473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20" name="object 5"/>
            <p:cNvSpPr/>
            <p:nvPr/>
          </p:nvSpPr>
          <p:spPr>
            <a:xfrm>
              <a:off x="4716018" y="4221099"/>
              <a:ext cx="3990340" cy="2347595"/>
            </a:xfrm>
            <a:custGeom>
              <a:avLst/>
              <a:gdLst/>
              <a:ahLst/>
              <a:cxnLst/>
              <a:rect l="l" t="t" r="r" b="b"/>
              <a:pathLst>
                <a:path w="3990340" h="2347595">
                  <a:moveTo>
                    <a:pt x="273939" y="469519"/>
                  </a:moveTo>
                  <a:lnTo>
                    <a:pt x="325374" y="469519"/>
                  </a:lnTo>
                  <a:lnTo>
                    <a:pt x="376682" y="483743"/>
                  </a:lnTo>
                  <a:lnTo>
                    <a:pt x="428117" y="483743"/>
                  </a:lnTo>
                  <a:lnTo>
                    <a:pt x="479425" y="483743"/>
                  </a:lnTo>
                  <a:lnTo>
                    <a:pt x="530860" y="497967"/>
                  </a:lnTo>
                  <a:lnTo>
                    <a:pt x="582168" y="497967"/>
                  </a:lnTo>
                  <a:lnTo>
                    <a:pt x="633603" y="512190"/>
                  </a:lnTo>
                  <a:lnTo>
                    <a:pt x="702056" y="512190"/>
                  </a:lnTo>
                  <a:lnTo>
                    <a:pt x="753491" y="512190"/>
                  </a:lnTo>
                  <a:lnTo>
                    <a:pt x="804799" y="512190"/>
                  </a:lnTo>
                  <a:lnTo>
                    <a:pt x="856234" y="512190"/>
                  </a:lnTo>
                  <a:lnTo>
                    <a:pt x="924687" y="526414"/>
                  </a:lnTo>
                  <a:lnTo>
                    <a:pt x="976122" y="526414"/>
                  </a:lnTo>
                  <a:lnTo>
                    <a:pt x="1010285" y="569087"/>
                  </a:lnTo>
                  <a:lnTo>
                    <a:pt x="1027430" y="611758"/>
                  </a:lnTo>
                  <a:lnTo>
                    <a:pt x="1027430" y="654431"/>
                  </a:lnTo>
                  <a:lnTo>
                    <a:pt x="1027430" y="697102"/>
                  </a:lnTo>
                  <a:lnTo>
                    <a:pt x="1027430" y="1180845"/>
                  </a:lnTo>
                  <a:lnTo>
                    <a:pt x="1010285" y="1223517"/>
                  </a:lnTo>
                  <a:lnTo>
                    <a:pt x="958977" y="1251966"/>
                  </a:lnTo>
                  <a:lnTo>
                    <a:pt x="907542" y="1251966"/>
                  </a:lnTo>
                  <a:lnTo>
                    <a:pt x="839089" y="1251966"/>
                  </a:lnTo>
                  <a:lnTo>
                    <a:pt x="308229" y="1251966"/>
                  </a:lnTo>
                  <a:lnTo>
                    <a:pt x="256921" y="1266189"/>
                  </a:lnTo>
                  <a:lnTo>
                    <a:pt x="205486" y="1294638"/>
                  </a:lnTo>
                  <a:lnTo>
                    <a:pt x="154178" y="1351534"/>
                  </a:lnTo>
                  <a:lnTo>
                    <a:pt x="137033" y="1394180"/>
                  </a:lnTo>
                  <a:lnTo>
                    <a:pt x="119887" y="1479550"/>
                  </a:lnTo>
                  <a:lnTo>
                    <a:pt x="102743" y="1536445"/>
                  </a:lnTo>
                  <a:lnTo>
                    <a:pt x="102743" y="1593354"/>
                  </a:lnTo>
                  <a:lnTo>
                    <a:pt x="102743" y="1650263"/>
                  </a:lnTo>
                  <a:lnTo>
                    <a:pt x="137033" y="1707172"/>
                  </a:lnTo>
                  <a:lnTo>
                    <a:pt x="205486" y="1735620"/>
                  </a:lnTo>
                  <a:lnTo>
                    <a:pt x="256921" y="1778304"/>
                  </a:lnTo>
                  <a:lnTo>
                    <a:pt x="308229" y="1820976"/>
                  </a:lnTo>
                  <a:lnTo>
                    <a:pt x="359664" y="1877885"/>
                  </a:lnTo>
                  <a:lnTo>
                    <a:pt x="393827" y="1934794"/>
                  </a:lnTo>
                  <a:lnTo>
                    <a:pt x="393827" y="1991702"/>
                  </a:lnTo>
                  <a:lnTo>
                    <a:pt x="410972" y="2048598"/>
                  </a:lnTo>
                  <a:lnTo>
                    <a:pt x="428117" y="2105507"/>
                  </a:lnTo>
                  <a:lnTo>
                    <a:pt x="462407" y="2148192"/>
                  </a:lnTo>
                  <a:lnTo>
                    <a:pt x="565150" y="2162416"/>
                  </a:lnTo>
                  <a:lnTo>
                    <a:pt x="667893" y="2190864"/>
                  </a:lnTo>
                  <a:lnTo>
                    <a:pt x="804799" y="2190864"/>
                  </a:lnTo>
                  <a:lnTo>
                    <a:pt x="907542" y="2205101"/>
                  </a:lnTo>
                  <a:lnTo>
                    <a:pt x="958977" y="2205101"/>
                  </a:lnTo>
                  <a:lnTo>
                    <a:pt x="1027430" y="2162416"/>
                  </a:lnTo>
                  <a:lnTo>
                    <a:pt x="1061720" y="2077059"/>
                  </a:lnTo>
                  <a:lnTo>
                    <a:pt x="1113028" y="2020150"/>
                  </a:lnTo>
                  <a:lnTo>
                    <a:pt x="1164463" y="1991702"/>
                  </a:lnTo>
                  <a:lnTo>
                    <a:pt x="1284351" y="1977466"/>
                  </a:lnTo>
                  <a:lnTo>
                    <a:pt x="1387094" y="1991702"/>
                  </a:lnTo>
                  <a:lnTo>
                    <a:pt x="1524127" y="2005926"/>
                  </a:lnTo>
                  <a:lnTo>
                    <a:pt x="1592580" y="2062835"/>
                  </a:lnTo>
                  <a:lnTo>
                    <a:pt x="1626870" y="2119731"/>
                  </a:lnTo>
                  <a:lnTo>
                    <a:pt x="1643888" y="2162416"/>
                  </a:lnTo>
                  <a:lnTo>
                    <a:pt x="1695323" y="2219325"/>
                  </a:lnTo>
                  <a:lnTo>
                    <a:pt x="1763776" y="2233549"/>
                  </a:lnTo>
                  <a:lnTo>
                    <a:pt x="1866518" y="2233549"/>
                  </a:lnTo>
                  <a:lnTo>
                    <a:pt x="1969262" y="2233549"/>
                  </a:lnTo>
                  <a:lnTo>
                    <a:pt x="2106295" y="2233549"/>
                  </a:lnTo>
                  <a:lnTo>
                    <a:pt x="2174748" y="2247773"/>
                  </a:lnTo>
                  <a:lnTo>
                    <a:pt x="2277491" y="2233549"/>
                  </a:lnTo>
                  <a:lnTo>
                    <a:pt x="2414524" y="2205101"/>
                  </a:lnTo>
                  <a:lnTo>
                    <a:pt x="2551557" y="2190864"/>
                  </a:lnTo>
                  <a:lnTo>
                    <a:pt x="2722753" y="2190864"/>
                  </a:lnTo>
                  <a:lnTo>
                    <a:pt x="2894076" y="2219325"/>
                  </a:lnTo>
                  <a:lnTo>
                    <a:pt x="3065272" y="2233549"/>
                  </a:lnTo>
                  <a:lnTo>
                    <a:pt x="3236467" y="2261997"/>
                  </a:lnTo>
                  <a:lnTo>
                    <a:pt x="3373501" y="2276233"/>
                  </a:lnTo>
                  <a:lnTo>
                    <a:pt x="3476243" y="2290457"/>
                  </a:lnTo>
                  <a:lnTo>
                    <a:pt x="3578987" y="2318905"/>
                  </a:lnTo>
                  <a:lnTo>
                    <a:pt x="3630422" y="2333129"/>
                  </a:lnTo>
                  <a:lnTo>
                    <a:pt x="3698875" y="2347366"/>
                  </a:lnTo>
                  <a:lnTo>
                    <a:pt x="3767328" y="2318905"/>
                  </a:lnTo>
                  <a:lnTo>
                    <a:pt x="3835908" y="2290457"/>
                  </a:lnTo>
                  <a:lnTo>
                    <a:pt x="3904361" y="2233549"/>
                  </a:lnTo>
                  <a:lnTo>
                    <a:pt x="3921506" y="2148192"/>
                  </a:lnTo>
                  <a:lnTo>
                    <a:pt x="3955796" y="2034374"/>
                  </a:lnTo>
                  <a:lnTo>
                    <a:pt x="3972814" y="1949018"/>
                  </a:lnTo>
                  <a:lnTo>
                    <a:pt x="3972814" y="1863661"/>
                  </a:lnTo>
                  <a:lnTo>
                    <a:pt x="3989959" y="1778304"/>
                  </a:lnTo>
                  <a:lnTo>
                    <a:pt x="3989959" y="1664487"/>
                  </a:lnTo>
                  <a:lnTo>
                    <a:pt x="3972814" y="1550682"/>
                  </a:lnTo>
                  <a:lnTo>
                    <a:pt x="3938651" y="1493773"/>
                  </a:lnTo>
                  <a:lnTo>
                    <a:pt x="3921506" y="1408417"/>
                  </a:lnTo>
                  <a:lnTo>
                    <a:pt x="3887216" y="1323086"/>
                  </a:lnTo>
                  <a:lnTo>
                    <a:pt x="3870071" y="1237742"/>
                  </a:lnTo>
                  <a:lnTo>
                    <a:pt x="3853053" y="1123823"/>
                  </a:lnTo>
                  <a:lnTo>
                    <a:pt x="3835908" y="1038479"/>
                  </a:lnTo>
                  <a:lnTo>
                    <a:pt x="3818763" y="924687"/>
                  </a:lnTo>
                  <a:lnTo>
                    <a:pt x="3818763" y="839343"/>
                  </a:lnTo>
                  <a:lnTo>
                    <a:pt x="3818763" y="753999"/>
                  </a:lnTo>
                  <a:lnTo>
                    <a:pt x="3818763" y="668655"/>
                  </a:lnTo>
                  <a:lnTo>
                    <a:pt x="3818763" y="583311"/>
                  </a:lnTo>
                  <a:lnTo>
                    <a:pt x="3835908" y="469519"/>
                  </a:lnTo>
                  <a:lnTo>
                    <a:pt x="3853053" y="412495"/>
                  </a:lnTo>
                  <a:lnTo>
                    <a:pt x="3870071" y="298703"/>
                  </a:lnTo>
                  <a:lnTo>
                    <a:pt x="3870071" y="241807"/>
                  </a:lnTo>
                  <a:lnTo>
                    <a:pt x="3835908" y="199136"/>
                  </a:lnTo>
                  <a:lnTo>
                    <a:pt x="3784473" y="170687"/>
                  </a:lnTo>
                  <a:lnTo>
                    <a:pt x="3733165" y="156463"/>
                  </a:lnTo>
                  <a:lnTo>
                    <a:pt x="3681730" y="156463"/>
                  </a:lnTo>
                  <a:lnTo>
                    <a:pt x="3578987" y="156463"/>
                  </a:lnTo>
                  <a:lnTo>
                    <a:pt x="3476243" y="142239"/>
                  </a:lnTo>
                  <a:lnTo>
                    <a:pt x="3373501" y="142239"/>
                  </a:lnTo>
                  <a:lnTo>
                    <a:pt x="3202305" y="142239"/>
                  </a:lnTo>
                  <a:lnTo>
                    <a:pt x="3065272" y="142239"/>
                  </a:lnTo>
                  <a:lnTo>
                    <a:pt x="2962529" y="142239"/>
                  </a:lnTo>
                  <a:lnTo>
                    <a:pt x="2859786" y="128015"/>
                  </a:lnTo>
                  <a:lnTo>
                    <a:pt x="2277491" y="128015"/>
                  </a:lnTo>
                  <a:lnTo>
                    <a:pt x="2140585" y="113792"/>
                  </a:lnTo>
                  <a:lnTo>
                    <a:pt x="2003552" y="99568"/>
                  </a:lnTo>
                  <a:lnTo>
                    <a:pt x="1866518" y="85343"/>
                  </a:lnTo>
                  <a:lnTo>
                    <a:pt x="1763776" y="71119"/>
                  </a:lnTo>
                  <a:lnTo>
                    <a:pt x="1661033" y="71119"/>
                  </a:lnTo>
                  <a:lnTo>
                    <a:pt x="1558290" y="56895"/>
                  </a:lnTo>
                  <a:lnTo>
                    <a:pt x="1421384" y="56895"/>
                  </a:lnTo>
                  <a:lnTo>
                    <a:pt x="1369949" y="56895"/>
                  </a:lnTo>
                  <a:lnTo>
                    <a:pt x="1318641" y="56895"/>
                  </a:lnTo>
                  <a:lnTo>
                    <a:pt x="1267206" y="71119"/>
                  </a:lnTo>
                  <a:lnTo>
                    <a:pt x="1198753" y="71119"/>
                  </a:lnTo>
                  <a:lnTo>
                    <a:pt x="1130173" y="71119"/>
                  </a:lnTo>
                  <a:lnTo>
                    <a:pt x="1078865" y="42671"/>
                  </a:lnTo>
                  <a:lnTo>
                    <a:pt x="1010285" y="28448"/>
                  </a:lnTo>
                  <a:lnTo>
                    <a:pt x="890524" y="14224"/>
                  </a:lnTo>
                  <a:lnTo>
                    <a:pt x="787781" y="14224"/>
                  </a:lnTo>
                  <a:lnTo>
                    <a:pt x="685038" y="14224"/>
                  </a:lnTo>
                  <a:lnTo>
                    <a:pt x="616458" y="0"/>
                  </a:lnTo>
                  <a:lnTo>
                    <a:pt x="565150" y="0"/>
                  </a:lnTo>
                  <a:lnTo>
                    <a:pt x="513715" y="14224"/>
                  </a:lnTo>
                  <a:lnTo>
                    <a:pt x="462407" y="14224"/>
                  </a:lnTo>
                  <a:lnTo>
                    <a:pt x="410972" y="28448"/>
                  </a:lnTo>
                  <a:lnTo>
                    <a:pt x="359664" y="28448"/>
                  </a:lnTo>
                  <a:lnTo>
                    <a:pt x="308229" y="42671"/>
                  </a:lnTo>
                  <a:lnTo>
                    <a:pt x="256921" y="71119"/>
                  </a:lnTo>
                  <a:lnTo>
                    <a:pt x="205486" y="99568"/>
                  </a:lnTo>
                  <a:lnTo>
                    <a:pt x="154178" y="142239"/>
                  </a:lnTo>
                  <a:lnTo>
                    <a:pt x="102743" y="199136"/>
                  </a:lnTo>
                  <a:lnTo>
                    <a:pt x="51308" y="241807"/>
                  </a:lnTo>
                  <a:lnTo>
                    <a:pt x="17145" y="284480"/>
                  </a:lnTo>
                  <a:lnTo>
                    <a:pt x="0" y="327151"/>
                  </a:lnTo>
                  <a:lnTo>
                    <a:pt x="0" y="369824"/>
                  </a:lnTo>
                  <a:lnTo>
                    <a:pt x="0" y="412495"/>
                  </a:lnTo>
                  <a:lnTo>
                    <a:pt x="0" y="455294"/>
                  </a:lnTo>
                  <a:lnTo>
                    <a:pt x="51308" y="469519"/>
                  </a:lnTo>
                  <a:lnTo>
                    <a:pt x="102743" y="483743"/>
                  </a:lnTo>
                  <a:lnTo>
                    <a:pt x="154178" y="497967"/>
                  </a:lnTo>
                  <a:lnTo>
                    <a:pt x="205486" y="512190"/>
                  </a:lnTo>
                  <a:lnTo>
                    <a:pt x="256921" y="497967"/>
                  </a:lnTo>
                  <a:lnTo>
                    <a:pt x="273939" y="469519"/>
                  </a:lnTo>
                </a:path>
              </a:pathLst>
            </a:custGeom>
            <a:ln w="12700">
              <a:solidFill>
                <a:srgbClr val="B90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21" name="object 6"/>
            <p:cNvSpPr/>
            <p:nvPr/>
          </p:nvSpPr>
          <p:spPr>
            <a:xfrm>
              <a:off x="6169152" y="4762500"/>
              <a:ext cx="1918716" cy="7010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22" name="object 7"/>
            <p:cNvSpPr/>
            <p:nvPr/>
          </p:nvSpPr>
          <p:spPr>
            <a:xfrm>
              <a:off x="6021324" y="4690872"/>
              <a:ext cx="2031492" cy="71627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23" name="object 8"/>
            <p:cNvSpPr/>
            <p:nvPr/>
          </p:nvSpPr>
          <p:spPr>
            <a:xfrm>
              <a:off x="6228715" y="4797234"/>
              <a:ext cx="1799463" cy="5821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24" name="object 9"/>
          <p:cNvSpPr txBox="1">
            <a:spLocks noGrp="1"/>
          </p:cNvSpPr>
          <p:nvPr>
            <p:ph type="title"/>
          </p:nvPr>
        </p:nvSpPr>
        <p:spPr>
          <a:xfrm>
            <a:off x="2313177" y="833755"/>
            <a:ext cx="24142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800080"/>
                </a:solidFill>
              </a:rPr>
              <a:t>SUBS</a:t>
            </a:r>
            <a:r>
              <a:rPr sz="3200" spc="-10" dirty="0">
                <a:solidFill>
                  <a:srgbClr val="800080"/>
                </a:solidFill>
              </a:rPr>
              <a:t>T</a:t>
            </a:r>
            <a:r>
              <a:rPr sz="3200" dirty="0">
                <a:solidFill>
                  <a:srgbClr val="800080"/>
                </a:solidFill>
              </a:rPr>
              <a:t>R</a:t>
            </a:r>
            <a:r>
              <a:rPr sz="3200" spc="-235" dirty="0">
                <a:solidFill>
                  <a:srgbClr val="800080"/>
                </a:solidFill>
              </a:rPr>
              <a:t>A</a:t>
            </a:r>
            <a:r>
              <a:rPr sz="3200" dirty="0">
                <a:solidFill>
                  <a:srgbClr val="800080"/>
                </a:solidFill>
              </a:rPr>
              <a:t>TE</a:t>
            </a:r>
            <a:endParaRPr sz="3200"/>
          </a:p>
        </p:txBody>
      </p:sp>
      <p:sp>
        <p:nvSpPr>
          <p:cNvPr id="1048725" name="object 10"/>
          <p:cNvSpPr txBox="1"/>
          <p:nvPr/>
        </p:nvSpPr>
        <p:spPr>
          <a:xfrm>
            <a:off x="535940" y="2006854"/>
            <a:ext cx="7311390" cy="13639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The reactant </a:t>
            </a: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biochemical reaction </a:t>
            </a:r>
            <a:r>
              <a:rPr sz="2000" spc="-5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termed as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substrate.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D8537"/>
              </a:buClr>
              <a:buFont typeface="Wingdings"/>
              <a:buChar char=""/>
            </a:pPr>
            <a:endParaRPr sz="31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When a </a:t>
            </a:r>
            <a:r>
              <a:rPr sz="2000" spc="-5" dirty="0">
                <a:latin typeface="Arial"/>
                <a:cs typeface="Arial"/>
              </a:rPr>
              <a:t>substrate binds </a:t>
            </a:r>
            <a:r>
              <a:rPr sz="2000" spc="-10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an enzyme </a:t>
            </a:r>
            <a:r>
              <a:rPr sz="2000" spc="-5" dirty="0">
                <a:latin typeface="Arial"/>
                <a:cs typeface="Arial"/>
              </a:rPr>
              <a:t>it forms </a:t>
            </a:r>
            <a:r>
              <a:rPr sz="2000" dirty="0">
                <a:latin typeface="Arial"/>
                <a:cs typeface="Arial"/>
              </a:rPr>
              <a:t>an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enzyme-  substrate</a:t>
            </a:r>
            <a:r>
              <a:rPr sz="2000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complex.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726" name="object 11"/>
          <p:cNvSpPr txBox="1"/>
          <p:nvPr/>
        </p:nvSpPr>
        <p:spPr>
          <a:xfrm>
            <a:off x="6228715" y="4797234"/>
            <a:ext cx="1799589" cy="506730"/>
          </a:xfrm>
          <a:prstGeom prst="rect">
            <a:avLst/>
          </a:prstGeom>
          <a:ln w="12700">
            <a:solidFill>
              <a:srgbClr val="B90C00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90"/>
              </a:spcBef>
            </a:pPr>
            <a:r>
              <a:rPr sz="3200" dirty="0">
                <a:latin typeface="Comic Sans MS"/>
                <a:cs typeface="Comic Sans MS"/>
              </a:rPr>
              <a:t>Enzyme</a:t>
            </a:r>
            <a:endParaRPr sz="3200">
              <a:latin typeface="Comic Sans MS"/>
              <a:cs typeface="Comic Sans MS"/>
            </a:endParaRPr>
          </a:p>
        </p:txBody>
      </p:sp>
      <p:grpSp>
        <p:nvGrpSpPr>
          <p:cNvPr id="120" name="object 12"/>
          <p:cNvGrpSpPr/>
          <p:nvPr/>
        </p:nvGrpSpPr>
        <p:grpSpPr>
          <a:xfrm>
            <a:off x="3360420" y="4610100"/>
            <a:ext cx="1798320" cy="975360"/>
            <a:chOff x="3360420" y="4610100"/>
            <a:chExt cx="1798320" cy="975360"/>
          </a:xfrm>
        </p:grpSpPr>
        <p:sp>
          <p:nvSpPr>
            <p:cNvPr id="1048727" name="object 13"/>
            <p:cNvSpPr/>
            <p:nvPr/>
          </p:nvSpPr>
          <p:spPr>
            <a:xfrm>
              <a:off x="3360420" y="4610100"/>
              <a:ext cx="1798320" cy="9753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28" name="object 14"/>
            <p:cNvSpPr/>
            <p:nvPr/>
          </p:nvSpPr>
          <p:spPr>
            <a:xfrm>
              <a:off x="3445764" y="4724400"/>
              <a:ext cx="1414272" cy="64008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29" name="object 15"/>
            <p:cNvSpPr/>
            <p:nvPr/>
          </p:nvSpPr>
          <p:spPr>
            <a:xfrm>
              <a:off x="3419856" y="4653153"/>
              <a:ext cx="1676400" cy="8382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30" name="object 16"/>
            <p:cNvSpPr/>
            <p:nvPr/>
          </p:nvSpPr>
          <p:spPr>
            <a:xfrm>
              <a:off x="3419856" y="4653153"/>
              <a:ext cx="1676400" cy="838200"/>
            </a:xfrm>
            <a:custGeom>
              <a:avLst/>
              <a:gdLst/>
              <a:ahLst/>
              <a:cxnLst/>
              <a:rect l="l" t="t" r="r" b="b"/>
              <a:pathLst>
                <a:path w="1676400" h="838200">
                  <a:moveTo>
                    <a:pt x="0" y="209550"/>
                  </a:moveTo>
                  <a:lnTo>
                    <a:pt x="1257300" y="209550"/>
                  </a:lnTo>
                  <a:lnTo>
                    <a:pt x="1257300" y="0"/>
                  </a:lnTo>
                  <a:lnTo>
                    <a:pt x="1676400" y="419100"/>
                  </a:lnTo>
                  <a:lnTo>
                    <a:pt x="1257300" y="838200"/>
                  </a:lnTo>
                  <a:lnTo>
                    <a:pt x="1257300" y="628650"/>
                  </a:lnTo>
                  <a:lnTo>
                    <a:pt x="0" y="628650"/>
                  </a:lnTo>
                  <a:lnTo>
                    <a:pt x="0" y="20955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31" name="object 17"/>
          <p:cNvSpPr txBox="1"/>
          <p:nvPr/>
        </p:nvSpPr>
        <p:spPr>
          <a:xfrm>
            <a:off x="3701034" y="4828743"/>
            <a:ext cx="9074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omic Sans MS"/>
                <a:cs typeface="Comic Sans MS"/>
              </a:rPr>
              <a:t>Joins</a:t>
            </a:r>
            <a:endParaRPr sz="2800">
              <a:latin typeface="Comic Sans MS"/>
              <a:cs typeface="Comic Sans MS"/>
            </a:endParaRPr>
          </a:p>
        </p:txBody>
      </p:sp>
      <p:grpSp>
        <p:nvGrpSpPr>
          <p:cNvPr id="121" name="object 18"/>
          <p:cNvGrpSpPr/>
          <p:nvPr/>
        </p:nvGrpSpPr>
        <p:grpSpPr>
          <a:xfrm>
            <a:off x="757427" y="4730496"/>
            <a:ext cx="2230120" cy="715010"/>
            <a:chOff x="757427" y="4730496"/>
            <a:chExt cx="2230120" cy="715010"/>
          </a:xfrm>
        </p:grpSpPr>
        <p:sp>
          <p:nvSpPr>
            <p:cNvPr id="1048732" name="object 19"/>
            <p:cNvSpPr/>
            <p:nvPr/>
          </p:nvSpPr>
          <p:spPr>
            <a:xfrm>
              <a:off x="911351" y="4762500"/>
              <a:ext cx="1920239" cy="68275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33" name="object 20"/>
            <p:cNvSpPr/>
            <p:nvPr/>
          </p:nvSpPr>
          <p:spPr>
            <a:xfrm>
              <a:off x="757427" y="4730496"/>
              <a:ext cx="2229612" cy="64008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34" name="object 21"/>
            <p:cNvSpPr/>
            <p:nvPr/>
          </p:nvSpPr>
          <p:spPr>
            <a:xfrm>
              <a:off x="971600" y="4797158"/>
              <a:ext cx="1800225" cy="56274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35" name="object 22"/>
          <p:cNvSpPr txBox="1"/>
          <p:nvPr/>
        </p:nvSpPr>
        <p:spPr>
          <a:xfrm>
            <a:off x="971600" y="4797158"/>
            <a:ext cx="1800225" cy="469265"/>
          </a:xfrm>
          <a:prstGeom prst="rect">
            <a:avLst/>
          </a:prstGeom>
          <a:ln w="12700">
            <a:solidFill>
              <a:srgbClr val="FF6903"/>
            </a:solidFill>
          </a:ln>
        </p:spPr>
        <p:txBody>
          <a:bodyPr vert="horz" wrap="square" lIns="0" tIns="5016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395"/>
              </a:spcBef>
            </a:pPr>
            <a:r>
              <a:rPr sz="2800" spc="-10" dirty="0">
                <a:latin typeface="Comic Sans MS"/>
                <a:cs typeface="Comic Sans MS"/>
              </a:rPr>
              <a:t>Substrate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object 2"/>
          <p:cNvSpPr txBox="1">
            <a:spLocks noGrp="1"/>
          </p:cNvSpPr>
          <p:nvPr>
            <p:ph type="title"/>
          </p:nvPr>
        </p:nvSpPr>
        <p:spPr>
          <a:xfrm>
            <a:off x="915416" y="733171"/>
            <a:ext cx="6236335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800080"/>
                </a:solidFill>
              </a:rPr>
              <a:t>S</a:t>
            </a:r>
            <a:r>
              <a:rPr sz="3200" dirty="0">
                <a:solidFill>
                  <a:srgbClr val="800080"/>
                </a:solidFill>
              </a:rPr>
              <a:t>ITES OF ENZYME</a:t>
            </a:r>
            <a:r>
              <a:rPr sz="3200" spc="415" dirty="0">
                <a:solidFill>
                  <a:srgbClr val="800080"/>
                </a:solidFill>
              </a:rPr>
              <a:t> </a:t>
            </a:r>
            <a:r>
              <a:rPr sz="3200" dirty="0">
                <a:solidFill>
                  <a:srgbClr val="800080"/>
                </a:solidFill>
              </a:rPr>
              <a:t>SYNTHESIS</a:t>
            </a:r>
            <a:endParaRPr sz="3200"/>
          </a:p>
        </p:txBody>
      </p:sp>
      <p:sp>
        <p:nvSpPr>
          <p:cNvPr id="1048737" name="object 3"/>
          <p:cNvSpPr txBox="1"/>
          <p:nvPr/>
        </p:nvSpPr>
        <p:spPr>
          <a:xfrm>
            <a:off x="535940" y="1625854"/>
            <a:ext cx="7310755" cy="2423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6350" indent="-27432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Courier New"/>
              <a:buChar char="o"/>
              <a:tabLst>
                <a:tab pos="286385" algn="l"/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Enzymes </a:t>
            </a:r>
            <a:r>
              <a:rPr sz="2000" spc="-5" dirty="0">
                <a:latin typeface="Arial"/>
                <a:cs typeface="Arial"/>
              </a:rPr>
              <a:t>are </a:t>
            </a:r>
            <a:r>
              <a:rPr sz="2000" dirty="0">
                <a:latin typeface="Arial"/>
                <a:cs typeface="Arial"/>
              </a:rPr>
              <a:t>synthesized by </a:t>
            </a:r>
            <a:r>
              <a:rPr sz="2000" i="1" spc="-5" dirty="0">
                <a:solidFill>
                  <a:srgbClr val="C00000"/>
                </a:solidFill>
                <a:latin typeface="Arial"/>
                <a:cs typeface="Arial"/>
              </a:rPr>
              <a:t>ribosomes </a:t>
            </a:r>
            <a:r>
              <a:rPr sz="2000" spc="-5" dirty="0">
                <a:latin typeface="Arial"/>
                <a:cs typeface="Arial"/>
              </a:rPr>
              <a:t>which are attached </a:t>
            </a:r>
            <a:r>
              <a:rPr sz="2000" spc="-10" dirty="0">
                <a:latin typeface="Arial"/>
                <a:cs typeface="Arial"/>
              </a:rPr>
              <a:t>to  </a:t>
            </a:r>
            <a:r>
              <a:rPr sz="2000" dirty="0">
                <a:latin typeface="Arial"/>
                <a:cs typeface="Arial"/>
              </a:rPr>
              <a:t>the rough endoplasmic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reticulum.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D8537"/>
              </a:buClr>
              <a:buFont typeface="Courier New"/>
              <a:buChar char="o"/>
            </a:pPr>
            <a:endParaRPr sz="31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FD8537"/>
              </a:buClr>
              <a:buSzPct val="70000"/>
              <a:buFont typeface="Courier New"/>
              <a:buChar char="o"/>
              <a:tabLst>
                <a:tab pos="286385" algn="l"/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Information for the synthesis of enzyme </a:t>
            </a:r>
            <a:r>
              <a:rPr sz="2000" spc="-5" dirty="0">
                <a:latin typeface="Arial"/>
                <a:cs typeface="Arial"/>
              </a:rPr>
              <a:t>is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carried by</a:t>
            </a:r>
            <a:r>
              <a:rPr sz="2000" i="1" spc="-19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DNA.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D8537"/>
              </a:buClr>
              <a:buFont typeface="Courier New"/>
              <a:buChar char="o"/>
            </a:pPr>
            <a:endParaRPr sz="31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FD8537"/>
              </a:buClr>
              <a:buSzPct val="70000"/>
              <a:buFont typeface="Courier New"/>
              <a:buChar char="o"/>
              <a:tabLst>
                <a:tab pos="286385" algn="l"/>
                <a:tab pos="287020" algn="l"/>
                <a:tab pos="1144905" algn="l"/>
                <a:tab pos="1875155" algn="l"/>
                <a:tab pos="2379345" algn="l"/>
                <a:tab pos="3364229" algn="l"/>
                <a:tab pos="4432300" algn="l"/>
                <a:tab pos="4780280" algn="l"/>
                <a:tab pos="5423535" algn="l"/>
                <a:tab pos="6407785" algn="l"/>
              </a:tabLst>
            </a:pPr>
            <a:r>
              <a:rPr sz="2000" dirty="0">
                <a:latin typeface="Arial"/>
                <a:cs typeface="Arial"/>
              </a:rPr>
              <a:t>Amino	</a:t>
            </a:r>
            <a:r>
              <a:rPr sz="2000" spc="-5" dirty="0">
                <a:latin typeface="Arial"/>
                <a:cs typeface="Arial"/>
              </a:rPr>
              <a:t>acids	</a:t>
            </a:r>
            <a:r>
              <a:rPr sz="2000" dirty="0">
                <a:latin typeface="Arial"/>
                <a:cs typeface="Arial"/>
              </a:rPr>
              <a:t>are	bonded	</a:t>
            </a:r>
            <a:r>
              <a:rPr sz="2000" spc="-5" dirty="0">
                <a:latin typeface="Arial"/>
                <a:cs typeface="Arial"/>
              </a:rPr>
              <a:t>together	to	form	</a:t>
            </a:r>
            <a:r>
              <a:rPr sz="2000" dirty="0">
                <a:latin typeface="Arial"/>
                <a:cs typeface="Arial"/>
              </a:rPr>
              <a:t>specific	</a:t>
            </a:r>
            <a:r>
              <a:rPr sz="2000" spc="-5" dirty="0">
                <a:latin typeface="Arial"/>
                <a:cs typeface="Arial"/>
              </a:rPr>
              <a:t>enzyme</a:t>
            </a:r>
            <a:endParaRPr sz="20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according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-320" dirty="0">
                <a:latin typeface="Arial"/>
                <a:cs typeface="Arial"/>
              </a:rPr>
              <a:t>DNA‟s </a:t>
            </a:r>
            <a:r>
              <a:rPr sz="2000" dirty="0">
                <a:latin typeface="Arial"/>
                <a:cs typeface="Arial"/>
              </a:rPr>
              <a:t>codes.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738" name="object 4"/>
          <p:cNvSpPr/>
          <p:nvPr/>
        </p:nvSpPr>
        <p:spPr>
          <a:xfrm>
            <a:off x="1657350" y="4124325"/>
            <a:ext cx="5162550" cy="2495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object 2"/>
          <p:cNvSpPr txBox="1">
            <a:spLocks noGrp="1"/>
          </p:cNvSpPr>
          <p:nvPr>
            <p:ph type="title"/>
          </p:nvPr>
        </p:nvSpPr>
        <p:spPr>
          <a:xfrm>
            <a:off x="528167" y="10127"/>
            <a:ext cx="8087664" cy="129413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751205" marR="5080" indent="615315">
              <a:lnSpc>
                <a:spcPct val="116700"/>
              </a:lnSpc>
              <a:spcBef>
                <a:spcPts val="290"/>
              </a:spcBef>
            </a:pPr>
            <a:r>
              <a:rPr sz="4000" dirty="0"/>
              <a:t>I</a:t>
            </a:r>
            <a:r>
              <a:rPr sz="3200" dirty="0"/>
              <a:t>NTRACELLULAR </a:t>
            </a:r>
            <a:r>
              <a:rPr sz="3200" spc="5" dirty="0"/>
              <a:t>AND  </a:t>
            </a:r>
            <a:r>
              <a:rPr sz="3200" dirty="0"/>
              <a:t>EXTRACELLULAR</a:t>
            </a:r>
            <a:r>
              <a:rPr sz="3200" spc="135" dirty="0"/>
              <a:t> </a:t>
            </a:r>
            <a:r>
              <a:rPr sz="3200" dirty="0"/>
              <a:t>ENZYMES</a:t>
            </a:r>
            <a:endParaRPr sz="3200"/>
          </a:p>
        </p:txBody>
      </p:sp>
      <p:sp>
        <p:nvSpPr>
          <p:cNvPr id="1048740" name="object 3"/>
          <p:cNvSpPr txBox="1"/>
          <p:nvPr/>
        </p:nvSpPr>
        <p:spPr>
          <a:xfrm>
            <a:off x="535940" y="1595374"/>
            <a:ext cx="7311390" cy="224599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86385" marR="5715" indent="-274320">
              <a:lnSpc>
                <a:spcPts val="2160"/>
              </a:lnSpc>
              <a:spcBef>
                <a:spcPts val="375"/>
              </a:spcBef>
              <a:buClr>
                <a:srgbClr val="FD8537"/>
              </a:buClr>
              <a:buSzPct val="70000"/>
              <a:buFont typeface="Courier New"/>
              <a:buChar char="o"/>
              <a:tabLst>
                <a:tab pos="286385" algn="l"/>
                <a:tab pos="287020" algn="l"/>
              </a:tabLst>
            </a:pP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Intracellular </a:t>
            </a:r>
            <a:r>
              <a:rPr sz="2000" dirty="0">
                <a:latin typeface="Arial"/>
                <a:cs typeface="Arial"/>
              </a:rPr>
              <a:t>enzymes are </a:t>
            </a:r>
            <a:r>
              <a:rPr sz="2000" i="1" dirty="0">
                <a:solidFill>
                  <a:srgbClr val="0D0D0D"/>
                </a:solidFill>
                <a:latin typeface="Arial"/>
                <a:cs typeface="Arial"/>
              </a:rPr>
              <a:t>synthesized </a:t>
            </a:r>
            <a:r>
              <a:rPr sz="2000" i="1" spc="-5" dirty="0">
                <a:solidFill>
                  <a:srgbClr val="0D0D0D"/>
                </a:solidFill>
                <a:latin typeface="Arial"/>
                <a:cs typeface="Arial"/>
              </a:rPr>
              <a:t>and </a:t>
            </a:r>
            <a:r>
              <a:rPr sz="2000" i="1" dirty="0">
                <a:solidFill>
                  <a:srgbClr val="0D0D0D"/>
                </a:solidFill>
                <a:latin typeface="Arial"/>
                <a:cs typeface="Arial"/>
              </a:rPr>
              <a:t>retained </a:t>
            </a:r>
            <a:r>
              <a:rPr sz="2000" i="1" spc="-5" dirty="0">
                <a:solidFill>
                  <a:srgbClr val="0D0D0D"/>
                </a:solidFill>
                <a:latin typeface="Arial"/>
                <a:cs typeface="Arial"/>
              </a:rPr>
              <a:t>in </a:t>
            </a:r>
            <a:r>
              <a:rPr sz="2000" i="1" dirty="0">
                <a:solidFill>
                  <a:srgbClr val="0D0D0D"/>
                </a:solidFill>
                <a:latin typeface="Arial"/>
                <a:cs typeface="Arial"/>
              </a:rPr>
              <a:t>the cell  for the use of cell</a:t>
            </a:r>
            <a:r>
              <a:rPr sz="2000" i="1" spc="-9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D0D0D"/>
                </a:solidFill>
                <a:latin typeface="Arial"/>
                <a:cs typeface="Arial"/>
              </a:rPr>
              <a:t>itself.</a:t>
            </a:r>
            <a:endParaRPr sz="2000">
              <a:latin typeface="Arial"/>
              <a:cs typeface="Arial"/>
            </a:endParaRPr>
          </a:p>
          <a:p>
            <a:pPr marL="352425" indent="-340360">
              <a:lnSpc>
                <a:spcPts val="2280"/>
              </a:lnSpc>
              <a:spcBef>
                <a:spcPts val="330"/>
              </a:spcBef>
              <a:buClr>
                <a:srgbClr val="FD8537"/>
              </a:buClr>
              <a:buSzPct val="70000"/>
              <a:buFont typeface="Courier New"/>
              <a:buChar char="o"/>
              <a:tabLst>
                <a:tab pos="352425" algn="l"/>
                <a:tab pos="353060" algn="l"/>
              </a:tabLst>
            </a:pPr>
            <a:r>
              <a:rPr sz="2000" dirty="0">
                <a:latin typeface="Arial"/>
                <a:cs typeface="Arial"/>
              </a:rPr>
              <a:t>They</a:t>
            </a:r>
            <a:r>
              <a:rPr sz="2000" spc="2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are</a:t>
            </a:r>
            <a:r>
              <a:rPr sz="2000" spc="2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found</a:t>
            </a:r>
            <a:r>
              <a:rPr sz="2000" spc="2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</a:t>
            </a:r>
            <a:r>
              <a:rPr sz="2000" spc="2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spc="2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cytoplasm,</a:t>
            </a:r>
            <a:r>
              <a:rPr sz="2000" spc="2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nucleus,</a:t>
            </a:r>
            <a:r>
              <a:rPr sz="2000" spc="2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mitochondria</a:t>
            </a:r>
            <a:r>
              <a:rPr sz="2000" spc="2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endParaRPr sz="2000">
              <a:latin typeface="Arial"/>
              <a:cs typeface="Arial"/>
            </a:endParaRPr>
          </a:p>
          <a:p>
            <a:pPr marL="286385">
              <a:lnSpc>
                <a:spcPts val="2280"/>
              </a:lnSpc>
            </a:pPr>
            <a:r>
              <a:rPr sz="2000" dirty="0">
                <a:latin typeface="Arial"/>
                <a:cs typeface="Arial"/>
              </a:rPr>
              <a:t>chloroplast.</a:t>
            </a:r>
            <a:endParaRPr sz="2000">
              <a:latin typeface="Arial"/>
              <a:cs typeface="Arial"/>
            </a:endParaRPr>
          </a:p>
          <a:p>
            <a:pPr marL="709295">
              <a:lnSpc>
                <a:spcPct val="100000"/>
              </a:lnSpc>
              <a:spcBef>
                <a:spcPts val="360"/>
              </a:spcBef>
            </a:pPr>
            <a:r>
              <a:rPr sz="2000" i="1" u="heavy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Arial"/>
                <a:cs typeface="Arial"/>
              </a:rPr>
              <a:t>Example</a:t>
            </a:r>
            <a:r>
              <a:rPr sz="2000" i="1" spc="-1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Clr>
                <a:srgbClr val="FD8537"/>
              </a:buClr>
              <a:buSzPct val="7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Oxydoreductase catalyses biological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oxidation.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Clr>
                <a:srgbClr val="FD8537"/>
              </a:buClr>
              <a:buSzPct val="7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Enzymes involved </a:t>
            </a: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reduction </a:t>
            </a: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mitochondria.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741" name="object 4"/>
          <p:cNvSpPr txBox="1"/>
          <p:nvPr/>
        </p:nvSpPr>
        <p:spPr>
          <a:xfrm>
            <a:off x="5902833" y="4247769"/>
            <a:ext cx="1945639" cy="304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2275" algn="l"/>
                <a:tab pos="984885" algn="l"/>
                <a:tab pos="1577975" algn="l"/>
              </a:tabLst>
            </a:pPr>
            <a:r>
              <a:rPr sz="2000" i="1" spc="-5" dirty="0">
                <a:solidFill>
                  <a:srgbClr val="0D0D0D"/>
                </a:solidFill>
                <a:latin typeface="Arial"/>
                <a:cs typeface="Arial"/>
              </a:rPr>
              <a:t>i</a:t>
            </a:r>
            <a:r>
              <a:rPr sz="2000" i="1" dirty="0">
                <a:solidFill>
                  <a:srgbClr val="0D0D0D"/>
                </a:solidFill>
                <a:latin typeface="Arial"/>
                <a:cs typeface="Arial"/>
              </a:rPr>
              <a:t>n	</a:t>
            </a:r>
            <a:r>
              <a:rPr sz="2000" i="1" spc="-20" dirty="0">
                <a:solidFill>
                  <a:srgbClr val="0D0D0D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0D0D0D"/>
                </a:solidFill>
                <a:latin typeface="Arial"/>
                <a:cs typeface="Arial"/>
              </a:rPr>
              <a:t>he	cell	but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742" name="object 5"/>
          <p:cNvSpPr txBox="1"/>
          <p:nvPr/>
        </p:nvSpPr>
        <p:spPr>
          <a:xfrm>
            <a:off x="535940" y="4247769"/>
            <a:ext cx="5181600" cy="9556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86385" marR="5080" indent="-274320">
              <a:lnSpc>
                <a:spcPts val="2160"/>
              </a:lnSpc>
              <a:spcBef>
                <a:spcPts val="375"/>
              </a:spcBef>
              <a:tabLst>
                <a:tab pos="286385" algn="l"/>
                <a:tab pos="2021205" algn="l"/>
                <a:tab pos="3248660" algn="l"/>
                <a:tab pos="3737610" algn="l"/>
                <a:tab pos="3825875" algn="l"/>
              </a:tabLst>
            </a:pPr>
            <a:r>
              <a:rPr sz="1400" dirty="0">
                <a:solidFill>
                  <a:srgbClr val="FD8537"/>
                </a:solidFill>
                <a:latin typeface="Courier New"/>
                <a:cs typeface="Courier New"/>
              </a:rPr>
              <a:t>o	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Extr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cel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000" b="1" spc="-2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ar	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zym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	are		</a:t>
            </a:r>
            <a:r>
              <a:rPr sz="2000" i="1" dirty="0">
                <a:solidFill>
                  <a:srgbClr val="0D0D0D"/>
                </a:solidFill>
                <a:latin typeface="Arial"/>
                <a:cs typeface="Arial"/>
              </a:rPr>
              <a:t>synth</a:t>
            </a:r>
            <a:r>
              <a:rPr sz="2000" i="1" spc="-15" dirty="0">
                <a:solidFill>
                  <a:srgbClr val="0D0D0D"/>
                </a:solidFill>
                <a:latin typeface="Arial"/>
                <a:cs typeface="Arial"/>
              </a:rPr>
              <a:t>e</a:t>
            </a:r>
            <a:r>
              <a:rPr sz="2000" i="1" dirty="0">
                <a:solidFill>
                  <a:srgbClr val="0D0D0D"/>
                </a:solidFill>
                <a:latin typeface="Arial"/>
                <a:cs typeface="Arial"/>
              </a:rPr>
              <a:t>s</a:t>
            </a:r>
            <a:r>
              <a:rPr sz="2000" i="1" spc="-10" dirty="0">
                <a:solidFill>
                  <a:srgbClr val="0D0D0D"/>
                </a:solidFill>
                <a:latin typeface="Arial"/>
                <a:cs typeface="Arial"/>
              </a:rPr>
              <a:t>i</a:t>
            </a:r>
            <a:r>
              <a:rPr sz="2000" i="1" dirty="0">
                <a:solidFill>
                  <a:srgbClr val="0D0D0D"/>
                </a:solidFill>
                <a:latin typeface="Arial"/>
                <a:cs typeface="Arial"/>
              </a:rPr>
              <a:t>z</a:t>
            </a:r>
            <a:r>
              <a:rPr sz="2000" i="1" spc="5" dirty="0">
                <a:solidFill>
                  <a:srgbClr val="0D0D0D"/>
                </a:solidFill>
                <a:latin typeface="Arial"/>
                <a:cs typeface="Arial"/>
              </a:rPr>
              <a:t>e</a:t>
            </a:r>
            <a:r>
              <a:rPr sz="2000" i="1" dirty="0">
                <a:solidFill>
                  <a:srgbClr val="0D0D0D"/>
                </a:solidFill>
                <a:latin typeface="Arial"/>
                <a:cs typeface="Arial"/>
              </a:rPr>
              <a:t>d  secreted from the cell</a:t>
            </a:r>
            <a:r>
              <a:rPr sz="2000" i="1" spc="-70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000" i="1" spc="-5" dirty="0">
                <a:solidFill>
                  <a:srgbClr val="0D0D0D"/>
                </a:solidFill>
                <a:latin typeface="Arial"/>
                <a:cs typeface="Arial"/>
              </a:rPr>
              <a:t>to</a:t>
            </a:r>
            <a:r>
              <a:rPr sz="2000" i="1" spc="5" dirty="0">
                <a:solidFill>
                  <a:srgbClr val="0D0D0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0D0D0D"/>
                </a:solidFill>
                <a:latin typeface="Arial"/>
                <a:cs typeface="Arial"/>
              </a:rPr>
              <a:t>work	</a:t>
            </a:r>
            <a:r>
              <a:rPr sz="2000" i="1" spc="-15" dirty="0">
                <a:solidFill>
                  <a:srgbClr val="0D0D0D"/>
                </a:solidFill>
                <a:latin typeface="Arial"/>
                <a:cs typeface="Arial"/>
              </a:rPr>
              <a:t>externally</a:t>
            </a:r>
            <a:r>
              <a:rPr sz="2000" i="1" spc="-15" dirty="0">
                <a:solidFill>
                  <a:srgbClr val="D2601C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779145">
              <a:lnSpc>
                <a:spcPct val="100000"/>
              </a:lnSpc>
              <a:spcBef>
                <a:spcPts val="330"/>
              </a:spcBef>
            </a:pPr>
            <a:r>
              <a:rPr sz="2000" i="1" u="heavy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Arial"/>
                <a:cs typeface="Arial"/>
              </a:rPr>
              <a:t>Example</a:t>
            </a:r>
            <a:r>
              <a:rPr sz="2000" i="1" spc="-1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800080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743" name="object 6"/>
          <p:cNvSpPr txBox="1"/>
          <p:nvPr/>
        </p:nvSpPr>
        <p:spPr>
          <a:xfrm>
            <a:off x="535940" y="5223509"/>
            <a:ext cx="7312025" cy="60642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86385" marR="5080" indent="-274320" algn="just">
              <a:lnSpc>
                <a:spcPts val="2160"/>
              </a:lnSpc>
              <a:spcBef>
                <a:spcPts val="375"/>
              </a:spcBef>
              <a:buClr>
                <a:srgbClr val="FD8537"/>
              </a:buClr>
              <a:buSzPct val="70000"/>
              <a:buFont typeface="Wingdings"/>
              <a:buChar char="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Digestive enzyme produced by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pancreas, </a:t>
            </a:r>
            <a:r>
              <a:rPr sz="2000" spc="-5" dirty="0">
                <a:latin typeface="Arial"/>
                <a:cs typeface="Arial"/>
              </a:rPr>
              <a:t>are </a:t>
            </a:r>
            <a:r>
              <a:rPr sz="2000" dirty="0">
                <a:latin typeface="Arial"/>
                <a:cs typeface="Arial"/>
              </a:rPr>
              <a:t>not </a:t>
            </a:r>
            <a:r>
              <a:rPr sz="2000" spc="-5" dirty="0">
                <a:latin typeface="Arial"/>
                <a:cs typeface="Arial"/>
              </a:rPr>
              <a:t>used  </a:t>
            </a:r>
            <a:r>
              <a:rPr sz="2000" dirty="0">
                <a:latin typeface="Arial"/>
                <a:cs typeface="Arial"/>
              </a:rPr>
              <a:t>by the cells </a:t>
            </a: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pancreas but are transported to </a:t>
            </a:r>
            <a:r>
              <a:rPr sz="2000" dirty="0">
                <a:latin typeface="Arial"/>
                <a:cs typeface="Arial"/>
              </a:rPr>
              <a:t>the  duodenum.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object 2"/>
          <p:cNvSpPr txBox="1">
            <a:spLocks noGrp="1"/>
          </p:cNvSpPr>
          <p:nvPr>
            <p:ph type="title"/>
          </p:nvPr>
        </p:nvSpPr>
        <p:spPr>
          <a:xfrm>
            <a:off x="1561591" y="689609"/>
            <a:ext cx="398335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800080"/>
                </a:solidFill>
              </a:rPr>
              <a:t>CHARACTERISTICS</a:t>
            </a:r>
            <a:endParaRPr sz="3200"/>
          </a:p>
        </p:txBody>
      </p:sp>
      <p:grpSp>
        <p:nvGrpSpPr>
          <p:cNvPr id="125" name="object 3"/>
          <p:cNvGrpSpPr/>
          <p:nvPr/>
        </p:nvGrpSpPr>
        <p:grpSpPr>
          <a:xfrm>
            <a:off x="1037259" y="5726900"/>
            <a:ext cx="6637655" cy="732790"/>
            <a:chOff x="1037259" y="5726900"/>
            <a:chExt cx="6637655" cy="732790"/>
          </a:xfrm>
        </p:grpSpPr>
        <p:sp>
          <p:nvSpPr>
            <p:cNvPr id="1048745" name="object 4"/>
            <p:cNvSpPr/>
            <p:nvPr/>
          </p:nvSpPr>
          <p:spPr>
            <a:xfrm>
              <a:off x="1042416" y="5731764"/>
              <a:ext cx="6627876" cy="7223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46" name="object 5"/>
            <p:cNvSpPr/>
            <p:nvPr/>
          </p:nvSpPr>
          <p:spPr>
            <a:xfrm>
              <a:off x="1043609" y="5733250"/>
              <a:ext cx="6624955" cy="720090"/>
            </a:xfrm>
            <a:custGeom>
              <a:avLst/>
              <a:gdLst/>
              <a:ahLst/>
              <a:cxnLst/>
              <a:rect l="l" t="t" r="r" b="b"/>
              <a:pathLst>
                <a:path w="6624955" h="720089">
                  <a:moveTo>
                    <a:pt x="0" y="120027"/>
                  </a:moveTo>
                  <a:lnTo>
                    <a:pt x="9431" y="73305"/>
                  </a:lnTo>
                  <a:lnTo>
                    <a:pt x="35152" y="35153"/>
                  </a:lnTo>
                  <a:lnTo>
                    <a:pt x="73300" y="9431"/>
                  </a:lnTo>
                  <a:lnTo>
                    <a:pt x="120014" y="0"/>
                  </a:lnTo>
                  <a:lnTo>
                    <a:pt x="6504762" y="0"/>
                  </a:lnTo>
                  <a:lnTo>
                    <a:pt x="6551482" y="9431"/>
                  </a:lnTo>
                  <a:lnTo>
                    <a:pt x="6589629" y="35153"/>
                  </a:lnTo>
                  <a:lnTo>
                    <a:pt x="6615347" y="73305"/>
                  </a:lnTo>
                  <a:lnTo>
                    <a:pt x="6624777" y="120027"/>
                  </a:lnTo>
                  <a:lnTo>
                    <a:pt x="6624777" y="600074"/>
                  </a:lnTo>
                  <a:lnTo>
                    <a:pt x="6615347" y="646789"/>
                  </a:lnTo>
                  <a:lnTo>
                    <a:pt x="6589629" y="684937"/>
                  </a:lnTo>
                  <a:lnTo>
                    <a:pt x="6551482" y="710658"/>
                  </a:lnTo>
                  <a:lnTo>
                    <a:pt x="6504762" y="720089"/>
                  </a:lnTo>
                  <a:lnTo>
                    <a:pt x="120014" y="720089"/>
                  </a:lnTo>
                  <a:lnTo>
                    <a:pt x="73300" y="710658"/>
                  </a:lnTo>
                  <a:lnTo>
                    <a:pt x="35152" y="684937"/>
                  </a:lnTo>
                  <a:lnTo>
                    <a:pt x="9431" y="646789"/>
                  </a:lnTo>
                  <a:lnTo>
                    <a:pt x="0" y="600074"/>
                  </a:lnTo>
                  <a:lnTo>
                    <a:pt x="0" y="120027"/>
                  </a:lnTo>
                  <a:close/>
                </a:path>
              </a:pathLst>
            </a:custGeom>
            <a:ln w="12699">
              <a:solidFill>
                <a:srgbClr val="FF69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47" name="object 6"/>
          <p:cNvSpPr txBox="1"/>
          <p:nvPr/>
        </p:nvSpPr>
        <p:spPr>
          <a:xfrm>
            <a:off x="535940" y="1510411"/>
            <a:ext cx="7312659" cy="457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6350" indent="-27432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  <a:tab pos="1468120" algn="l"/>
                <a:tab pos="2296795" algn="l"/>
                <a:tab pos="2717800" algn="l"/>
                <a:tab pos="3205480" algn="l"/>
                <a:tab pos="4246880" algn="l"/>
                <a:tab pos="4652010" algn="l"/>
                <a:tab pos="5735955" algn="l"/>
                <a:tab pos="6224905" algn="l"/>
              </a:tabLst>
            </a:pPr>
            <a:r>
              <a:rPr sz="2000" dirty="0">
                <a:latin typeface="Arial"/>
                <a:cs typeface="Arial"/>
              </a:rPr>
              <a:t>Enzym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	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speed	up	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	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ti</a:t>
            </a:r>
            <a:r>
              <a:rPr sz="2000" spc="-20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	by	l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wering	t</a:t>
            </a:r>
            <a:r>
              <a:rPr sz="2000" spc="-20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	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ctiva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ion  energy of the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reaction.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Their </a:t>
            </a:r>
            <a:r>
              <a:rPr sz="2000" spc="-5" dirty="0">
                <a:latin typeface="Arial"/>
                <a:cs typeface="Arial"/>
              </a:rPr>
              <a:t>presence </a:t>
            </a:r>
            <a:r>
              <a:rPr sz="2000" i="1" spc="-5" dirty="0">
                <a:solidFill>
                  <a:srgbClr val="C00000"/>
                </a:solidFill>
                <a:latin typeface="Arial"/>
                <a:cs typeface="Arial"/>
              </a:rPr>
              <a:t>does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not </a:t>
            </a:r>
            <a:r>
              <a:rPr sz="2000" i="1" spc="-5" dirty="0">
                <a:solidFill>
                  <a:srgbClr val="C00000"/>
                </a:solidFill>
                <a:latin typeface="Arial"/>
                <a:cs typeface="Arial"/>
              </a:rPr>
              <a:t>effect </a:t>
            </a:r>
            <a:r>
              <a:rPr sz="2000" spc="-5" dirty="0">
                <a:latin typeface="Arial"/>
                <a:cs typeface="Arial"/>
              </a:rPr>
              <a:t>the nature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properties</a:t>
            </a:r>
            <a:r>
              <a:rPr sz="2000" spc="3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end</a:t>
            </a:r>
            <a:r>
              <a:rPr sz="2000" i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product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They are </a:t>
            </a:r>
            <a:r>
              <a:rPr sz="2000" i="1" spc="-5" dirty="0">
                <a:solidFill>
                  <a:srgbClr val="C00000"/>
                </a:solidFill>
                <a:latin typeface="Arial"/>
                <a:cs typeface="Arial"/>
              </a:rPr>
              <a:t>highly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specific </a:t>
            </a: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their</a:t>
            </a:r>
            <a:r>
              <a:rPr sz="2000" spc="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action that </a:t>
            </a:r>
            <a:r>
              <a:rPr sz="2000" spc="-5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each enzyme</a:t>
            </a:r>
            <a:endParaRPr sz="20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can catalyze one kind of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substrate.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Small amount of enzymes can accelerate chemical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reactions.</a:t>
            </a:r>
            <a:endParaRPr sz="2000">
              <a:latin typeface="Arial"/>
              <a:cs typeface="Arial"/>
            </a:endParaRPr>
          </a:p>
          <a:p>
            <a:pPr marL="286385" marR="76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  <a:tab pos="1480185" algn="l"/>
                <a:tab pos="1993900" algn="l"/>
                <a:tab pos="3131185" algn="l"/>
                <a:tab pos="3489325" algn="l"/>
                <a:tab pos="4470400" algn="l"/>
                <a:tab pos="4815205" algn="l"/>
                <a:tab pos="5359400" algn="l"/>
                <a:tab pos="6873240" algn="l"/>
              </a:tabLst>
            </a:pPr>
            <a:r>
              <a:rPr sz="2000" dirty="0">
                <a:latin typeface="Arial"/>
                <a:cs typeface="Arial"/>
              </a:rPr>
              <a:t>Enzym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	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re	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000" i="1" spc="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i="1" spc="-1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sitive	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	c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nge	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	pH,	t</a:t>
            </a:r>
            <a:r>
              <a:rPr sz="2000" spc="-2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mp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ra</a:t>
            </a:r>
            <a:r>
              <a:rPr sz="2000" spc="-2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ure	a</a:t>
            </a:r>
            <a:r>
              <a:rPr sz="2000" spc="-1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d  substrate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concentration.</a:t>
            </a:r>
            <a:endParaRPr sz="20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  <a:tab pos="1460500" algn="l"/>
                <a:tab pos="2494915" algn="l"/>
                <a:tab pos="2853690" algn="l"/>
                <a:tab pos="3862704" algn="l"/>
                <a:tab pos="4304665" algn="l"/>
                <a:tab pos="4832350" algn="l"/>
                <a:tab pos="5868670" algn="l"/>
                <a:tab pos="6254115" algn="l"/>
              </a:tabLst>
            </a:pPr>
            <a:r>
              <a:rPr sz="2000" i="1" spc="-14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urn</a:t>
            </a:r>
            <a:r>
              <a:rPr sz="2000" i="1" spc="-1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ver	</a:t>
            </a:r>
            <a:r>
              <a:rPr sz="2000" i="1" spc="-10" dirty="0">
                <a:solidFill>
                  <a:srgbClr val="C00000"/>
                </a:solidFill>
                <a:latin typeface="Arial"/>
                <a:cs typeface="Arial"/>
              </a:rPr>
              <a:t>nu</a:t>
            </a:r>
            <a:r>
              <a:rPr sz="2000" i="1" spc="-1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ber	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	def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ned	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s	the	nu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	of	subs</a:t>
            </a:r>
            <a:r>
              <a:rPr sz="2000" spc="-1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  molecules</a:t>
            </a:r>
            <a:r>
              <a:rPr sz="2000" spc="2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transformed</a:t>
            </a:r>
            <a:r>
              <a:rPr sz="2000" spc="2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per</a:t>
            </a:r>
            <a:r>
              <a:rPr sz="2000" spc="2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minute</a:t>
            </a:r>
            <a:r>
              <a:rPr sz="2000" spc="2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</a:t>
            </a:r>
            <a:r>
              <a:rPr sz="2000" spc="2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one</a:t>
            </a:r>
            <a:r>
              <a:rPr sz="2000" spc="2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enzyme</a:t>
            </a:r>
            <a:r>
              <a:rPr sz="2000" spc="2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molecule.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Arial"/>
              <a:cs typeface="Arial"/>
            </a:endParaRPr>
          </a:p>
          <a:p>
            <a:pPr marL="325755"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Arial"/>
                <a:cs typeface="Arial"/>
              </a:rPr>
              <a:t>Catalase </a:t>
            </a:r>
            <a:r>
              <a:rPr sz="2000" b="1" spc="-5" dirty="0">
                <a:latin typeface="Arial"/>
                <a:cs typeface="Arial"/>
              </a:rPr>
              <a:t>turnover </a:t>
            </a:r>
            <a:r>
              <a:rPr sz="2000" b="1" dirty="0">
                <a:latin typeface="Arial"/>
                <a:cs typeface="Arial"/>
              </a:rPr>
              <a:t>number = 6</a:t>
            </a:r>
            <a:r>
              <a:rPr sz="2000" b="1" spc="-9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x106/min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748" name="object 7"/>
          <p:cNvSpPr/>
          <p:nvPr/>
        </p:nvSpPr>
        <p:spPr>
          <a:xfrm>
            <a:off x="1834895" y="5862828"/>
            <a:ext cx="5039867" cy="384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object 2"/>
          <p:cNvSpPr txBox="1">
            <a:spLocks noGrp="1"/>
          </p:cNvSpPr>
          <p:nvPr>
            <p:ph type="title"/>
          </p:nvPr>
        </p:nvSpPr>
        <p:spPr>
          <a:xfrm>
            <a:off x="975766" y="733171"/>
            <a:ext cx="6431915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>
                <a:solidFill>
                  <a:srgbClr val="800080"/>
                </a:solidFill>
              </a:rPr>
              <a:t>N</a:t>
            </a:r>
            <a:r>
              <a:rPr sz="3200" spc="-20" dirty="0">
                <a:solidFill>
                  <a:srgbClr val="800080"/>
                </a:solidFill>
              </a:rPr>
              <a:t>OMENCLATURE </a:t>
            </a:r>
            <a:r>
              <a:rPr sz="3200" spc="5" dirty="0">
                <a:solidFill>
                  <a:srgbClr val="800080"/>
                </a:solidFill>
              </a:rPr>
              <a:t>OF</a:t>
            </a:r>
            <a:r>
              <a:rPr sz="3200" spc="204" dirty="0">
                <a:solidFill>
                  <a:srgbClr val="800080"/>
                </a:solidFill>
              </a:rPr>
              <a:t> </a:t>
            </a:r>
            <a:r>
              <a:rPr sz="3200" dirty="0">
                <a:solidFill>
                  <a:srgbClr val="800080"/>
                </a:solidFill>
              </a:rPr>
              <a:t>ENZYMES</a:t>
            </a:r>
            <a:endParaRPr sz="3200"/>
          </a:p>
        </p:txBody>
      </p:sp>
      <p:sp>
        <p:nvSpPr>
          <p:cNvPr id="1048750" name="object 3"/>
          <p:cNvSpPr txBox="1"/>
          <p:nvPr/>
        </p:nvSpPr>
        <p:spPr>
          <a:xfrm>
            <a:off x="535940" y="1625854"/>
            <a:ext cx="7312659" cy="30238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Courier New"/>
              <a:buChar char="o"/>
              <a:tabLst>
                <a:tab pos="286385" algn="l"/>
                <a:tab pos="287020" algn="l"/>
              </a:tabLst>
            </a:pPr>
            <a:r>
              <a:rPr sz="2000" spc="-5" dirty="0">
                <a:latin typeface="Arial"/>
                <a:cs typeface="Arial"/>
              </a:rPr>
              <a:t>An </a:t>
            </a:r>
            <a:r>
              <a:rPr sz="2000" dirty="0">
                <a:latin typeface="Arial"/>
                <a:cs typeface="Arial"/>
              </a:rPr>
              <a:t>enzyme </a:t>
            </a:r>
            <a:r>
              <a:rPr sz="2000" spc="-10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named </a:t>
            </a:r>
            <a:r>
              <a:rPr sz="2000" spc="-5" dirty="0">
                <a:latin typeface="Arial"/>
                <a:cs typeface="Arial"/>
              </a:rPr>
              <a:t>according to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name </a:t>
            </a:r>
            <a:r>
              <a:rPr sz="2000" spc="-1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the substrate it  </a:t>
            </a:r>
            <a:r>
              <a:rPr sz="2000" dirty="0">
                <a:latin typeface="Arial"/>
                <a:cs typeface="Arial"/>
              </a:rPr>
              <a:t>catalyses.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Courier New"/>
              <a:buChar char="o"/>
              <a:tabLst>
                <a:tab pos="286385" algn="l"/>
                <a:tab pos="287020" algn="l"/>
                <a:tab pos="1111250" algn="l"/>
                <a:tab pos="2286635" algn="l"/>
                <a:tab pos="2998470" algn="l"/>
                <a:tab pos="3934460" algn="l"/>
                <a:tab pos="4812030" algn="l"/>
                <a:tab pos="5114290" algn="l"/>
                <a:tab pos="6473190" algn="l"/>
                <a:tab pos="7086600" algn="l"/>
              </a:tabLst>
            </a:pP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ome	e</a:t>
            </a:r>
            <a:r>
              <a:rPr sz="2000" spc="-1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z</a:t>
            </a:r>
            <a:r>
              <a:rPr sz="2000" spc="-15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mes	w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re	</a:t>
            </a:r>
            <a:r>
              <a:rPr sz="2000" spc="-1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amed	bef</a:t>
            </a:r>
            <a:r>
              <a:rPr sz="2000" spc="-2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	a	sy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te</a:t>
            </a:r>
            <a:r>
              <a:rPr sz="2000" spc="-2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c	way	of</a:t>
            </a:r>
            <a:endParaRPr sz="20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naming enzyme was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formed.</a:t>
            </a:r>
            <a:endParaRPr sz="2000">
              <a:latin typeface="Arial"/>
              <a:cs typeface="Arial"/>
            </a:endParaRPr>
          </a:p>
          <a:p>
            <a:pPr marL="638810">
              <a:lnSpc>
                <a:spcPct val="100000"/>
              </a:lnSpc>
              <a:spcBef>
                <a:spcPts val="600"/>
              </a:spcBef>
              <a:tabLst>
                <a:tab pos="1838325" algn="l"/>
              </a:tabLst>
            </a:pPr>
            <a:r>
              <a:rPr sz="2000" i="1" u="heavy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Arial"/>
                <a:cs typeface="Arial"/>
              </a:rPr>
              <a:t>Example</a:t>
            </a:r>
            <a:r>
              <a:rPr sz="2000" i="1" dirty="0">
                <a:latin typeface="Arial"/>
                <a:cs typeface="Arial"/>
              </a:rPr>
              <a:t>:	</a:t>
            </a:r>
            <a:r>
              <a:rPr sz="2000" dirty="0">
                <a:latin typeface="Arial"/>
                <a:cs typeface="Arial"/>
              </a:rPr>
              <a:t>pepsin, trypsin and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rennin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Courier New"/>
              <a:buChar char="o"/>
              <a:tabLst>
                <a:tab pos="286385" algn="l"/>
                <a:tab pos="287020" algn="l"/>
                <a:tab pos="744220" algn="l"/>
                <a:tab pos="1670685" algn="l"/>
                <a:tab pos="2581910" algn="l"/>
                <a:tab pos="3414395" algn="l"/>
                <a:tab pos="3787775" algn="l"/>
                <a:tab pos="4302760" algn="l"/>
                <a:tab pos="4886960" algn="l"/>
                <a:tab pos="5260340" algn="l"/>
                <a:tab pos="5775325" algn="l"/>
                <a:tab pos="6570980" algn="l"/>
                <a:tab pos="6944995" algn="l"/>
              </a:tabLst>
            </a:pPr>
            <a:r>
              <a:rPr sz="2000" spc="-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y	adding	s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spc="-4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fix	</a:t>
            </a:r>
            <a:r>
              <a:rPr sz="2000" b="1" i="1" spc="5" dirty="0">
                <a:latin typeface="Arial"/>
                <a:cs typeface="Arial"/>
              </a:rPr>
              <a:t>-</a:t>
            </a:r>
            <a:r>
              <a:rPr sz="2000" b="1" i="1" dirty="0">
                <a:latin typeface="Arial"/>
                <a:cs typeface="Arial"/>
              </a:rPr>
              <a:t>ase	</a:t>
            </a:r>
            <a:r>
              <a:rPr sz="2000" dirty="0">
                <a:latin typeface="Arial"/>
                <a:cs typeface="Arial"/>
              </a:rPr>
              <a:t>at	the	e</a:t>
            </a:r>
            <a:r>
              <a:rPr sz="2000" spc="-1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d	of	the	n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spc="-1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	of	the</a:t>
            </a:r>
            <a:endParaRPr sz="20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substrate, enzymes are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named.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Courier New"/>
              <a:buChar char="o"/>
              <a:tabLst>
                <a:tab pos="286385" algn="l"/>
                <a:tab pos="287020" algn="l"/>
                <a:tab pos="5982970" algn="l"/>
              </a:tabLst>
            </a:pPr>
            <a:r>
              <a:rPr sz="2000" dirty="0">
                <a:latin typeface="Arial"/>
                <a:cs typeface="Arial"/>
              </a:rPr>
              <a:t>Enzyme for catalyzing the hydrolysis </a:t>
            </a:r>
            <a:r>
              <a:rPr sz="2000" spc="-5" dirty="0">
                <a:latin typeface="Arial"/>
                <a:cs typeface="Arial"/>
              </a:rPr>
              <a:t>is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termed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	hydrolase.</a:t>
            </a:r>
            <a:endParaRPr sz="2000">
              <a:latin typeface="Arial"/>
              <a:cs typeface="Arial"/>
            </a:endParaRPr>
          </a:p>
          <a:p>
            <a:pPr marL="709295">
              <a:lnSpc>
                <a:spcPct val="100000"/>
              </a:lnSpc>
              <a:spcBef>
                <a:spcPts val="600"/>
              </a:spcBef>
            </a:pPr>
            <a:r>
              <a:rPr sz="2000" i="1" u="heavy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Arial"/>
                <a:cs typeface="Arial"/>
              </a:rPr>
              <a:t>Example</a:t>
            </a:r>
            <a:r>
              <a:rPr sz="2000" i="1" spc="-10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751" name="object 4"/>
          <p:cNvSpPr txBox="1"/>
          <p:nvPr/>
        </p:nvSpPr>
        <p:spPr>
          <a:xfrm>
            <a:off x="618540" y="5679744"/>
            <a:ext cx="22656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  <a:latin typeface="Comic Sans MS"/>
                <a:cs typeface="Comic Sans MS"/>
              </a:rPr>
              <a:t>maltose </a:t>
            </a:r>
            <a:r>
              <a:rPr sz="2400" dirty="0">
                <a:solidFill>
                  <a:srgbClr val="C00000"/>
                </a:solidFill>
                <a:latin typeface="Comic Sans MS"/>
                <a:cs typeface="Comic Sans MS"/>
              </a:rPr>
              <a:t>+</a:t>
            </a:r>
            <a:r>
              <a:rPr sz="2400" spc="-100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omic Sans MS"/>
                <a:cs typeface="Comic Sans MS"/>
              </a:rPr>
              <a:t>water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1048752" name="object 5"/>
          <p:cNvSpPr txBox="1"/>
          <p:nvPr/>
        </p:nvSpPr>
        <p:spPr>
          <a:xfrm>
            <a:off x="5731890" y="5679744"/>
            <a:ext cx="2424430" cy="7238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C00000"/>
                </a:solidFill>
                <a:latin typeface="Comic Sans MS"/>
                <a:cs typeface="Comic Sans MS"/>
              </a:rPr>
              <a:t>glucose </a:t>
            </a:r>
            <a:r>
              <a:rPr sz="2400" dirty="0">
                <a:solidFill>
                  <a:srgbClr val="C00000"/>
                </a:solidFill>
                <a:latin typeface="Comic Sans MS"/>
                <a:cs typeface="Comic Sans MS"/>
              </a:rPr>
              <a:t>+</a:t>
            </a:r>
            <a:r>
              <a:rPr sz="2400" spc="-55" dirty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Comic Sans MS"/>
                <a:cs typeface="Comic Sans MS"/>
              </a:rPr>
              <a:t>glucose</a:t>
            </a:r>
            <a:endParaRPr sz="2400">
              <a:latin typeface="Comic Sans MS"/>
              <a:cs typeface="Comic Sans MS"/>
            </a:endParaRPr>
          </a:p>
        </p:txBody>
      </p:sp>
      <p:grpSp>
        <p:nvGrpSpPr>
          <p:cNvPr id="127" name="object 6"/>
          <p:cNvGrpSpPr/>
          <p:nvPr/>
        </p:nvGrpSpPr>
        <p:grpSpPr>
          <a:xfrm>
            <a:off x="3078479" y="5736335"/>
            <a:ext cx="2380615" cy="332740"/>
            <a:chOff x="3078479" y="5736335"/>
            <a:chExt cx="2380615" cy="332740"/>
          </a:xfrm>
        </p:grpSpPr>
        <p:sp>
          <p:nvSpPr>
            <p:cNvPr id="1048753" name="object 7"/>
            <p:cNvSpPr/>
            <p:nvPr/>
          </p:nvSpPr>
          <p:spPr>
            <a:xfrm>
              <a:off x="3078479" y="5736335"/>
              <a:ext cx="2380488" cy="3322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54" name="object 8"/>
            <p:cNvSpPr/>
            <p:nvPr/>
          </p:nvSpPr>
          <p:spPr>
            <a:xfrm>
              <a:off x="3131819" y="5818314"/>
              <a:ext cx="2160270" cy="118110"/>
            </a:xfrm>
            <a:custGeom>
              <a:avLst/>
              <a:gdLst/>
              <a:ahLst/>
              <a:cxnLst/>
              <a:rect l="l" t="t" r="r" b="b"/>
              <a:pathLst>
                <a:path w="2160270" h="118110">
                  <a:moveTo>
                    <a:pt x="2109960" y="58951"/>
                  </a:moveTo>
                  <a:lnTo>
                    <a:pt x="2046478" y="95973"/>
                  </a:lnTo>
                  <a:lnTo>
                    <a:pt x="2044445" y="103746"/>
                  </a:lnTo>
                  <a:lnTo>
                    <a:pt x="2048002" y="109804"/>
                  </a:lnTo>
                  <a:lnTo>
                    <a:pt x="2051431" y="115862"/>
                  </a:lnTo>
                  <a:lnTo>
                    <a:pt x="2059305" y="117906"/>
                  </a:lnTo>
                  <a:lnTo>
                    <a:pt x="2138501" y="71653"/>
                  </a:lnTo>
                  <a:lnTo>
                    <a:pt x="2135124" y="71653"/>
                  </a:lnTo>
                  <a:lnTo>
                    <a:pt x="2135124" y="69926"/>
                  </a:lnTo>
                  <a:lnTo>
                    <a:pt x="2128774" y="69926"/>
                  </a:lnTo>
                  <a:lnTo>
                    <a:pt x="2109960" y="58951"/>
                  </a:lnTo>
                  <a:close/>
                </a:path>
                <a:path w="2160270" h="118110">
                  <a:moveTo>
                    <a:pt x="2088192" y="46253"/>
                  </a:moveTo>
                  <a:lnTo>
                    <a:pt x="0" y="46253"/>
                  </a:lnTo>
                  <a:lnTo>
                    <a:pt x="0" y="71653"/>
                  </a:lnTo>
                  <a:lnTo>
                    <a:pt x="2088181" y="71653"/>
                  </a:lnTo>
                  <a:lnTo>
                    <a:pt x="2109960" y="58951"/>
                  </a:lnTo>
                  <a:lnTo>
                    <a:pt x="2088192" y="46253"/>
                  </a:lnTo>
                  <a:close/>
                </a:path>
                <a:path w="2160270" h="118110">
                  <a:moveTo>
                    <a:pt x="2138501" y="46253"/>
                  </a:moveTo>
                  <a:lnTo>
                    <a:pt x="2135124" y="46253"/>
                  </a:lnTo>
                  <a:lnTo>
                    <a:pt x="2135124" y="71653"/>
                  </a:lnTo>
                  <a:lnTo>
                    <a:pt x="2138501" y="71653"/>
                  </a:lnTo>
                  <a:lnTo>
                    <a:pt x="2160270" y="58953"/>
                  </a:lnTo>
                  <a:lnTo>
                    <a:pt x="2138501" y="46253"/>
                  </a:lnTo>
                  <a:close/>
                </a:path>
                <a:path w="2160270" h="118110">
                  <a:moveTo>
                    <a:pt x="2128774" y="47980"/>
                  </a:moveTo>
                  <a:lnTo>
                    <a:pt x="2109960" y="58951"/>
                  </a:lnTo>
                  <a:lnTo>
                    <a:pt x="2128774" y="69926"/>
                  </a:lnTo>
                  <a:lnTo>
                    <a:pt x="2128774" y="47980"/>
                  </a:lnTo>
                  <a:close/>
                </a:path>
                <a:path w="2160270" h="118110">
                  <a:moveTo>
                    <a:pt x="2135124" y="47980"/>
                  </a:moveTo>
                  <a:lnTo>
                    <a:pt x="2128774" y="47980"/>
                  </a:lnTo>
                  <a:lnTo>
                    <a:pt x="2128774" y="69926"/>
                  </a:lnTo>
                  <a:lnTo>
                    <a:pt x="2135124" y="69926"/>
                  </a:lnTo>
                  <a:lnTo>
                    <a:pt x="2135124" y="47980"/>
                  </a:lnTo>
                  <a:close/>
                </a:path>
                <a:path w="2160270" h="118110">
                  <a:moveTo>
                    <a:pt x="2059305" y="0"/>
                  </a:moveTo>
                  <a:lnTo>
                    <a:pt x="2051431" y="2044"/>
                  </a:lnTo>
                  <a:lnTo>
                    <a:pt x="2048002" y="8102"/>
                  </a:lnTo>
                  <a:lnTo>
                    <a:pt x="2044445" y="14160"/>
                  </a:lnTo>
                  <a:lnTo>
                    <a:pt x="2046478" y="21945"/>
                  </a:lnTo>
                  <a:lnTo>
                    <a:pt x="2109960" y="58951"/>
                  </a:lnTo>
                  <a:lnTo>
                    <a:pt x="2128774" y="47980"/>
                  </a:lnTo>
                  <a:lnTo>
                    <a:pt x="2135124" y="47980"/>
                  </a:lnTo>
                  <a:lnTo>
                    <a:pt x="2135124" y="46253"/>
                  </a:lnTo>
                  <a:lnTo>
                    <a:pt x="2138501" y="46253"/>
                  </a:lnTo>
                  <a:lnTo>
                    <a:pt x="2059305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55" name="object 9"/>
          <p:cNvSpPr txBox="1"/>
          <p:nvPr/>
        </p:nvSpPr>
        <p:spPr>
          <a:xfrm>
            <a:off x="3355085" y="5757773"/>
            <a:ext cx="11156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800080"/>
                </a:solidFill>
                <a:latin typeface="Comic Sans MS"/>
                <a:cs typeface="Comic Sans MS"/>
              </a:rPr>
              <a:t>m</a:t>
            </a:r>
            <a:r>
              <a:rPr sz="2400" spc="-15" dirty="0">
                <a:solidFill>
                  <a:srgbClr val="800080"/>
                </a:solidFill>
                <a:latin typeface="Comic Sans MS"/>
                <a:cs typeface="Comic Sans MS"/>
              </a:rPr>
              <a:t>a</a:t>
            </a:r>
            <a:r>
              <a:rPr sz="2400" dirty="0">
                <a:solidFill>
                  <a:srgbClr val="800080"/>
                </a:solidFill>
                <a:latin typeface="Comic Sans MS"/>
                <a:cs typeface="Comic Sans MS"/>
              </a:rPr>
              <a:t>lt</a:t>
            </a:r>
            <a:r>
              <a:rPr sz="2400" spc="-10" dirty="0">
                <a:solidFill>
                  <a:srgbClr val="800080"/>
                </a:solidFill>
                <a:latin typeface="Comic Sans MS"/>
                <a:cs typeface="Comic Sans MS"/>
              </a:rPr>
              <a:t>a</a:t>
            </a:r>
            <a:r>
              <a:rPr sz="2400" dirty="0">
                <a:solidFill>
                  <a:srgbClr val="800080"/>
                </a:solidFill>
                <a:latin typeface="Comic Sans MS"/>
                <a:cs typeface="Comic Sans MS"/>
              </a:rPr>
              <a:t>se</a:t>
            </a:r>
            <a:endParaRPr sz="24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object 2"/>
          <p:cNvSpPr txBox="1">
            <a:spLocks noGrp="1"/>
          </p:cNvSpPr>
          <p:nvPr>
            <p:ph type="title"/>
          </p:nvPr>
        </p:nvSpPr>
        <p:spPr>
          <a:xfrm>
            <a:off x="2058670" y="733171"/>
            <a:ext cx="2353310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E</a:t>
            </a:r>
            <a:r>
              <a:rPr sz="3200" dirty="0"/>
              <a:t>XAMPLES</a:t>
            </a:r>
            <a:endParaRPr sz="3200"/>
          </a:p>
        </p:txBody>
      </p:sp>
      <p:graphicFrame>
        <p:nvGraphicFramePr>
          <p:cNvPr id="4194304" name="object 3"/>
          <p:cNvGraphicFramePr>
            <a:graphicFrameLocks noGrp="1"/>
          </p:cNvGraphicFramePr>
          <p:nvPr/>
        </p:nvGraphicFramePr>
        <p:xfrm>
          <a:off x="450850" y="1593850"/>
          <a:ext cx="7467600" cy="32003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44386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substrate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495934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enzymes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products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361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lactose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lact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ase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glucose +</a:t>
                      </a:r>
                      <a:r>
                        <a:rPr sz="20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galactose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maltose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malt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ase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Glucose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cellulose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cellul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ase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Glucose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lipid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spc="-5" dirty="0">
                          <a:latin typeface="Arial"/>
                          <a:cs typeface="Arial"/>
                        </a:rPr>
                        <a:t>lip</a:t>
                      </a:r>
                      <a:r>
                        <a:rPr sz="2000" b="1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ase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Glycerol +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fatty</a:t>
                      </a:r>
                      <a:r>
                        <a:rPr sz="20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acid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starch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amyl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ase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Maltose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0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protein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prote</a:t>
                      </a:r>
                      <a:r>
                        <a:rPr sz="20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ase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8775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Peptides +  polypeptide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object 2"/>
          <p:cNvGrpSpPr/>
          <p:nvPr/>
        </p:nvGrpSpPr>
        <p:grpSpPr>
          <a:xfrm>
            <a:off x="609600" y="0"/>
            <a:ext cx="1635760" cy="6858000"/>
            <a:chOff x="609600" y="0"/>
            <a:chExt cx="1635760" cy="6858000"/>
          </a:xfrm>
        </p:grpSpPr>
        <p:sp>
          <p:nvSpPr>
            <p:cNvPr id="1048757" name="object 3"/>
            <p:cNvSpPr/>
            <p:nvPr/>
          </p:nvSpPr>
          <p:spPr>
            <a:xfrm>
              <a:off x="1219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" y="68580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DC3AD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58" name="object 4"/>
            <p:cNvSpPr/>
            <p:nvPr/>
          </p:nvSpPr>
          <p:spPr>
            <a:xfrm>
              <a:off x="609600" y="3428999"/>
              <a:ext cx="1356995" cy="2079625"/>
            </a:xfrm>
            <a:custGeom>
              <a:avLst/>
              <a:gdLst/>
              <a:ahLst/>
              <a:cxnLst/>
              <a:rect l="l" t="t" r="r" b="b"/>
              <a:pathLst>
                <a:path w="1356995" h="2079625">
                  <a:moveTo>
                    <a:pt x="1295400" y="647700"/>
                  </a:moveTo>
                  <a:lnTo>
                    <a:pt x="1293622" y="599363"/>
                  </a:lnTo>
                  <a:lnTo>
                    <a:pt x="1288376" y="551980"/>
                  </a:lnTo>
                  <a:lnTo>
                    <a:pt x="1279779" y="505701"/>
                  </a:lnTo>
                  <a:lnTo>
                    <a:pt x="1267968" y="460629"/>
                  </a:lnTo>
                  <a:lnTo>
                    <a:pt x="1253070" y="416890"/>
                  </a:lnTo>
                  <a:lnTo>
                    <a:pt x="1235202" y="374637"/>
                  </a:lnTo>
                  <a:lnTo>
                    <a:pt x="1214488" y="333959"/>
                  </a:lnTo>
                  <a:lnTo>
                    <a:pt x="1191056" y="295008"/>
                  </a:lnTo>
                  <a:lnTo>
                    <a:pt x="1165034" y="257898"/>
                  </a:lnTo>
                  <a:lnTo>
                    <a:pt x="1136535" y="222745"/>
                  </a:lnTo>
                  <a:lnTo>
                    <a:pt x="1105700" y="189699"/>
                  </a:lnTo>
                  <a:lnTo>
                    <a:pt x="1072654" y="158864"/>
                  </a:lnTo>
                  <a:lnTo>
                    <a:pt x="1037501" y="130365"/>
                  </a:lnTo>
                  <a:lnTo>
                    <a:pt x="1000391" y="104343"/>
                  </a:lnTo>
                  <a:lnTo>
                    <a:pt x="961440" y="80911"/>
                  </a:lnTo>
                  <a:lnTo>
                    <a:pt x="920762" y="60198"/>
                  </a:lnTo>
                  <a:lnTo>
                    <a:pt x="878509" y="42329"/>
                  </a:lnTo>
                  <a:lnTo>
                    <a:pt x="834771" y="27432"/>
                  </a:lnTo>
                  <a:lnTo>
                    <a:pt x="789698" y="15621"/>
                  </a:lnTo>
                  <a:lnTo>
                    <a:pt x="743419" y="7023"/>
                  </a:lnTo>
                  <a:lnTo>
                    <a:pt x="696036" y="1778"/>
                  </a:lnTo>
                  <a:lnTo>
                    <a:pt x="647700" y="0"/>
                  </a:lnTo>
                  <a:lnTo>
                    <a:pt x="599351" y="1778"/>
                  </a:lnTo>
                  <a:lnTo>
                    <a:pt x="551980" y="7023"/>
                  </a:lnTo>
                  <a:lnTo>
                    <a:pt x="505701" y="15621"/>
                  </a:lnTo>
                  <a:lnTo>
                    <a:pt x="460629" y="27432"/>
                  </a:lnTo>
                  <a:lnTo>
                    <a:pt x="416902" y="42329"/>
                  </a:lnTo>
                  <a:lnTo>
                    <a:pt x="374637" y="60198"/>
                  </a:lnTo>
                  <a:lnTo>
                    <a:pt x="333971" y="80911"/>
                  </a:lnTo>
                  <a:lnTo>
                    <a:pt x="295008" y="104343"/>
                  </a:lnTo>
                  <a:lnTo>
                    <a:pt x="257898" y="130365"/>
                  </a:lnTo>
                  <a:lnTo>
                    <a:pt x="222758" y="158864"/>
                  </a:lnTo>
                  <a:lnTo>
                    <a:pt x="189699" y="189699"/>
                  </a:lnTo>
                  <a:lnTo>
                    <a:pt x="158864" y="222745"/>
                  </a:lnTo>
                  <a:lnTo>
                    <a:pt x="130365" y="257898"/>
                  </a:lnTo>
                  <a:lnTo>
                    <a:pt x="104343" y="295008"/>
                  </a:lnTo>
                  <a:lnTo>
                    <a:pt x="80911" y="333959"/>
                  </a:lnTo>
                  <a:lnTo>
                    <a:pt x="60185" y="374637"/>
                  </a:lnTo>
                  <a:lnTo>
                    <a:pt x="42316" y="416890"/>
                  </a:lnTo>
                  <a:lnTo>
                    <a:pt x="27419" y="460629"/>
                  </a:lnTo>
                  <a:lnTo>
                    <a:pt x="15608" y="505701"/>
                  </a:lnTo>
                  <a:lnTo>
                    <a:pt x="7010" y="551980"/>
                  </a:lnTo>
                  <a:lnTo>
                    <a:pt x="1765" y="599363"/>
                  </a:lnTo>
                  <a:lnTo>
                    <a:pt x="0" y="647700"/>
                  </a:lnTo>
                  <a:lnTo>
                    <a:pt x="1765" y="696048"/>
                  </a:lnTo>
                  <a:lnTo>
                    <a:pt x="7010" y="743432"/>
                  </a:lnTo>
                  <a:lnTo>
                    <a:pt x="15608" y="789711"/>
                  </a:lnTo>
                  <a:lnTo>
                    <a:pt x="27419" y="834783"/>
                  </a:lnTo>
                  <a:lnTo>
                    <a:pt x="42316" y="878522"/>
                  </a:lnTo>
                  <a:lnTo>
                    <a:pt x="60185" y="920775"/>
                  </a:lnTo>
                  <a:lnTo>
                    <a:pt x="80911" y="961453"/>
                  </a:lnTo>
                  <a:lnTo>
                    <a:pt x="104343" y="1000404"/>
                  </a:lnTo>
                  <a:lnTo>
                    <a:pt x="130365" y="1037513"/>
                  </a:lnTo>
                  <a:lnTo>
                    <a:pt x="158864" y="1072667"/>
                  </a:lnTo>
                  <a:lnTo>
                    <a:pt x="189699" y="1105712"/>
                  </a:lnTo>
                  <a:lnTo>
                    <a:pt x="222758" y="1136548"/>
                  </a:lnTo>
                  <a:lnTo>
                    <a:pt x="257898" y="1165047"/>
                  </a:lnTo>
                  <a:lnTo>
                    <a:pt x="295008" y="1191069"/>
                  </a:lnTo>
                  <a:lnTo>
                    <a:pt x="333971" y="1214501"/>
                  </a:lnTo>
                  <a:lnTo>
                    <a:pt x="374637" y="1235214"/>
                  </a:lnTo>
                  <a:lnTo>
                    <a:pt x="416902" y="1253083"/>
                  </a:lnTo>
                  <a:lnTo>
                    <a:pt x="460629" y="1267980"/>
                  </a:lnTo>
                  <a:lnTo>
                    <a:pt x="505701" y="1279791"/>
                  </a:lnTo>
                  <a:lnTo>
                    <a:pt x="551980" y="1288389"/>
                  </a:lnTo>
                  <a:lnTo>
                    <a:pt x="599351" y="1293634"/>
                  </a:lnTo>
                  <a:lnTo>
                    <a:pt x="647700" y="1295400"/>
                  </a:lnTo>
                  <a:lnTo>
                    <a:pt x="696036" y="1293634"/>
                  </a:lnTo>
                  <a:lnTo>
                    <a:pt x="743419" y="1288389"/>
                  </a:lnTo>
                  <a:lnTo>
                    <a:pt x="789698" y="1279791"/>
                  </a:lnTo>
                  <a:lnTo>
                    <a:pt x="834771" y="1267980"/>
                  </a:lnTo>
                  <a:lnTo>
                    <a:pt x="878509" y="1253083"/>
                  </a:lnTo>
                  <a:lnTo>
                    <a:pt x="920762" y="1235214"/>
                  </a:lnTo>
                  <a:lnTo>
                    <a:pt x="961440" y="1214501"/>
                  </a:lnTo>
                  <a:lnTo>
                    <a:pt x="1000391" y="1191069"/>
                  </a:lnTo>
                  <a:lnTo>
                    <a:pt x="1037501" y="1165047"/>
                  </a:lnTo>
                  <a:lnTo>
                    <a:pt x="1072654" y="1136548"/>
                  </a:lnTo>
                  <a:lnTo>
                    <a:pt x="1105700" y="1105712"/>
                  </a:lnTo>
                  <a:lnTo>
                    <a:pt x="1136535" y="1072667"/>
                  </a:lnTo>
                  <a:lnTo>
                    <a:pt x="1165034" y="1037513"/>
                  </a:lnTo>
                  <a:lnTo>
                    <a:pt x="1191056" y="1000404"/>
                  </a:lnTo>
                  <a:lnTo>
                    <a:pt x="1214488" y="961453"/>
                  </a:lnTo>
                  <a:lnTo>
                    <a:pt x="1235202" y="920775"/>
                  </a:lnTo>
                  <a:lnTo>
                    <a:pt x="1253070" y="878522"/>
                  </a:lnTo>
                  <a:lnTo>
                    <a:pt x="1267968" y="834783"/>
                  </a:lnTo>
                  <a:lnTo>
                    <a:pt x="1279779" y="789711"/>
                  </a:lnTo>
                  <a:lnTo>
                    <a:pt x="1288376" y="743432"/>
                  </a:lnTo>
                  <a:lnTo>
                    <a:pt x="1293622" y="696048"/>
                  </a:lnTo>
                  <a:lnTo>
                    <a:pt x="1295400" y="647700"/>
                  </a:lnTo>
                  <a:close/>
                </a:path>
                <a:path w="1356995" h="2079625">
                  <a:moveTo>
                    <a:pt x="1356487" y="1758442"/>
                  </a:moveTo>
                  <a:lnTo>
                    <a:pt x="1353007" y="1711045"/>
                  </a:lnTo>
                  <a:lnTo>
                    <a:pt x="1342910" y="1665808"/>
                  </a:lnTo>
                  <a:lnTo>
                    <a:pt x="1326680" y="1623237"/>
                  </a:lnTo>
                  <a:lnTo>
                    <a:pt x="1304836" y="1583804"/>
                  </a:lnTo>
                  <a:lnTo>
                    <a:pt x="1277848" y="1548041"/>
                  </a:lnTo>
                  <a:lnTo>
                    <a:pt x="1246212" y="1516405"/>
                  </a:lnTo>
                  <a:lnTo>
                    <a:pt x="1210449" y="1489417"/>
                  </a:lnTo>
                  <a:lnTo>
                    <a:pt x="1171016" y="1467573"/>
                  </a:lnTo>
                  <a:lnTo>
                    <a:pt x="1128445" y="1451343"/>
                  </a:lnTo>
                  <a:lnTo>
                    <a:pt x="1083208" y="1441246"/>
                  </a:lnTo>
                  <a:lnTo>
                    <a:pt x="1035812" y="1437767"/>
                  </a:lnTo>
                  <a:lnTo>
                    <a:pt x="988402" y="1441246"/>
                  </a:lnTo>
                  <a:lnTo>
                    <a:pt x="943165" y="1451343"/>
                  </a:lnTo>
                  <a:lnTo>
                    <a:pt x="900595" y="1467573"/>
                  </a:lnTo>
                  <a:lnTo>
                    <a:pt x="861161" y="1489417"/>
                  </a:lnTo>
                  <a:lnTo>
                    <a:pt x="825398" y="1516405"/>
                  </a:lnTo>
                  <a:lnTo>
                    <a:pt x="793762" y="1548041"/>
                  </a:lnTo>
                  <a:lnTo>
                    <a:pt x="766775" y="1583804"/>
                  </a:lnTo>
                  <a:lnTo>
                    <a:pt x="744931" y="1623237"/>
                  </a:lnTo>
                  <a:lnTo>
                    <a:pt x="728700" y="1665808"/>
                  </a:lnTo>
                  <a:lnTo>
                    <a:pt x="718604" y="1711045"/>
                  </a:lnTo>
                  <a:lnTo>
                    <a:pt x="715137" y="1758442"/>
                  </a:lnTo>
                  <a:lnTo>
                    <a:pt x="718604" y="1805851"/>
                  </a:lnTo>
                  <a:lnTo>
                    <a:pt x="728700" y="1851088"/>
                  </a:lnTo>
                  <a:lnTo>
                    <a:pt x="744931" y="1893658"/>
                  </a:lnTo>
                  <a:lnTo>
                    <a:pt x="766775" y="1933092"/>
                  </a:lnTo>
                  <a:lnTo>
                    <a:pt x="793762" y="1968855"/>
                  </a:lnTo>
                  <a:lnTo>
                    <a:pt x="825398" y="2000491"/>
                  </a:lnTo>
                  <a:lnTo>
                    <a:pt x="861161" y="2027478"/>
                  </a:lnTo>
                  <a:lnTo>
                    <a:pt x="900595" y="2049322"/>
                  </a:lnTo>
                  <a:lnTo>
                    <a:pt x="943165" y="2065553"/>
                  </a:lnTo>
                  <a:lnTo>
                    <a:pt x="988402" y="2075649"/>
                  </a:lnTo>
                  <a:lnTo>
                    <a:pt x="1035812" y="2079117"/>
                  </a:lnTo>
                  <a:lnTo>
                    <a:pt x="1083208" y="2075649"/>
                  </a:lnTo>
                  <a:lnTo>
                    <a:pt x="1128445" y="2065553"/>
                  </a:lnTo>
                  <a:lnTo>
                    <a:pt x="1171016" y="2049322"/>
                  </a:lnTo>
                  <a:lnTo>
                    <a:pt x="1210449" y="2027478"/>
                  </a:lnTo>
                  <a:lnTo>
                    <a:pt x="1246212" y="2000491"/>
                  </a:lnTo>
                  <a:lnTo>
                    <a:pt x="1277848" y="1968855"/>
                  </a:lnTo>
                  <a:lnTo>
                    <a:pt x="1304836" y="1933092"/>
                  </a:lnTo>
                  <a:lnTo>
                    <a:pt x="1326680" y="1893658"/>
                  </a:lnTo>
                  <a:lnTo>
                    <a:pt x="1342910" y="1851088"/>
                  </a:lnTo>
                  <a:lnTo>
                    <a:pt x="1353007" y="1805851"/>
                  </a:lnTo>
                  <a:lnTo>
                    <a:pt x="1356487" y="1758442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59" name="object 5"/>
            <p:cNvSpPr/>
            <p:nvPr/>
          </p:nvSpPr>
          <p:spPr>
            <a:xfrm>
              <a:off x="1091082" y="5500623"/>
              <a:ext cx="137159" cy="1371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60" name="object 6"/>
            <p:cNvSpPr/>
            <p:nvPr/>
          </p:nvSpPr>
          <p:spPr>
            <a:xfrm>
              <a:off x="1664195" y="4479924"/>
              <a:ext cx="581025" cy="1585595"/>
            </a:xfrm>
            <a:custGeom>
              <a:avLst/>
              <a:gdLst/>
              <a:ahLst/>
              <a:cxnLst/>
              <a:rect l="l" t="t" r="r" b="b"/>
              <a:pathLst>
                <a:path w="581025" h="1585595">
                  <a:moveTo>
                    <a:pt x="274332" y="1448435"/>
                  </a:moveTo>
                  <a:lnTo>
                    <a:pt x="267322" y="1405089"/>
                  </a:lnTo>
                  <a:lnTo>
                    <a:pt x="247840" y="1367434"/>
                  </a:lnTo>
                  <a:lnTo>
                    <a:pt x="218147" y="1337741"/>
                  </a:lnTo>
                  <a:lnTo>
                    <a:pt x="180492" y="1318272"/>
                  </a:lnTo>
                  <a:lnTo>
                    <a:pt x="137172" y="1311275"/>
                  </a:lnTo>
                  <a:lnTo>
                    <a:pt x="93840" y="1318272"/>
                  </a:lnTo>
                  <a:lnTo>
                    <a:pt x="56184" y="1337741"/>
                  </a:lnTo>
                  <a:lnTo>
                    <a:pt x="26492" y="1367434"/>
                  </a:lnTo>
                  <a:lnTo>
                    <a:pt x="7010" y="1405089"/>
                  </a:lnTo>
                  <a:lnTo>
                    <a:pt x="0" y="1448435"/>
                  </a:lnTo>
                  <a:lnTo>
                    <a:pt x="7010" y="1491792"/>
                  </a:lnTo>
                  <a:lnTo>
                    <a:pt x="26492" y="1529448"/>
                  </a:lnTo>
                  <a:lnTo>
                    <a:pt x="56184" y="1559140"/>
                  </a:lnTo>
                  <a:lnTo>
                    <a:pt x="93840" y="1578610"/>
                  </a:lnTo>
                  <a:lnTo>
                    <a:pt x="137172" y="1585595"/>
                  </a:lnTo>
                  <a:lnTo>
                    <a:pt x="180492" y="1578610"/>
                  </a:lnTo>
                  <a:lnTo>
                    <a:pt x="218147" y="1559140"/>
                  </a:lnTo>
                  <a:lnTo>
                    <a:pt x="247840" y="1529448"/>
                  </a:lnTo>
                  <a:lnTo>
                    <a:pt x="267322" y="1491792"/>
                  </a:lnTo>
                  <a:lnTo>
                    <a:pt x="274332" y="1448435"/>
                  </a:lnTo>
                  <a:close/>
                </a:path>
                <a:path w="581025" h="1585595">
                  <a:moveTo>
                    <a:pt x="580656" y="182880"/>
                  </a:moveTo>
                  <a:lnTo>
                    <a:pt x="574116" y="134239"/>
                  </a:lnTo>
                  <a:lnTo>
                    <a:pt x="555675" y="90538"/>
                  </a:lnTo>
                  <a:lnTo>
                    <a:pt x="527075" y="53530"/>
                  </a:lnTo>
                  <a:lnTo>
                    <a:pt x="490054" y="24955"/>
                  </a:lnTo>
                  <a:lnTo>
                    <a:pt x="446379" y="6527"/>
                  </a:lnTo>
                  <a:lnTo>
                    <a:pt x="397776" y="0"/>
                  </a:lnTo>
                  <a:lnTo>
                    <a:pt x="349123" y="6527"/>
                  </a:lnTo>
                  <a:lnTo>
                    <a:pt x="305422" y="24955"/>
                  </a:lnTo>
                  <a:lnTo>
                    <a:pt x="268427" y="53530"/>
                  </a:lnTo>
                  <a:lnTo>
                    <a:pt x="239839" y="90538"/>
                  </a:lnTo>
                  <a:lnTo>
                    <a:pt x="221411" y="134239"/>
                  </a:lnTo>
                  <a:lnTo>
                    <a:pt x="214896" y="182880"/>
                  </a:lnTo>
                  <a:lnTo>
                    <a:pt x="221411" y="231495"/>
                  </a:lnTo>
                  <a:lnTo>
                    <a:pt x="239839" y="275170"/>
                  </a:lnTo>
                  <a:lnTo>
                    <a:pt x="268427" y="312191"/>
                  </a:lnTo>
                  <a:lnTo>
                    <a:pt x="305422" y="340791"/>
                  </a:lnTo>
                  <a:lnTo>
                    <a:pt x="349123" y="359232"/>
                  </a:lnTo>
                  <a:lnTo>
                    <a:pt x="397776" y="365760"/>
                  </a:lnTo>
                  <a:lnTo>
                    <a:pt x="446379" y="359232"/>
                  </a:lnTo>
                  <a:lnTo>
                    <a:pt x="490054" y="340791"/>
                  </a:lnTo>
                  <a:lnTo>
                    <a:pt x="527075" y="312191"/>
                  </a:lnTo>
                  <a:lnTo>
                    <a:pt x="555675" y="275170"/>
                  </a:lnTo>
                  <a:lnTo>
                    <a:pt x="574116" y="231495"/>
                  </a:lnTo>
                  <a:lnTo>
                    <a:pt x="580656" y="18288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61" name="object 7"/>
          <p:cNvSpPr/>
          <p:nvPr/>
        </p:nvSpPr>
        <p:spPr>
          <a:xfrm>
            <a:off x="9069324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62" name="object 8"/>
          <p:cNvSpPr txBox="1">
            <a:spLocks noGrp="1"/>
          </p:cNvSpPr>
          <p:nvPr>
            <p:ph type="title"/>
          </p:nvPr>
        </p:nvSpPr>
        <p:spPr>
          <a:xfrm>
            <a:off x="2364994" y="3756101"/>
            <a:ext cx="570293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60" dirty="0">
                <a:solidFill>
                  <a:srgbClr val="C00000"/>
                </a:solidFill>
                <a:latin typeface="Trebuchet MS"/>
                <a:cs typeface="Trebuchet MS"/>
              </a:rPr>
              <a:t>C</a:t>
            </a:r>
            <a:r>
              <a:rPr sz="5750" spc="60" dirty="0">
                <a:solidFill>
                  <a:srgbClr val="C00000"/>
                </a:solidFill>
                <a:latin typeface="Trebuchet MS"/>
                <a:cs typeface="Trebuchet MS"/>
              </a:rPr>
              <a:t>LASSIFICATION</a:t>
            </a:r>
            <a:endParaRPr sz="5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object 2"/>
          <p:cNvSpPr txBox="1">
            <a:spLocks noGrp="1"/>
          </p:cNvSpPr>
          <p:nvPr>
            <p:ph type="title"/>
          </p:nvPr>
        </p:nvSpPr>
        <p:spPr>
          <a:xfrm>
            <a:off x="998626" y="733171"/>
            <a:ext cx="6386195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C</a:t>
            </a:r>
            <a:r>
              <a:rPr sz="3200" spc="-20" dirty="0"/>
              <a:t>LASSIFICATION </a:t>
            </a:r>
            <a:r>
              <a:rPr sz="3200" spc="5" dirty="0"/>
              <a:t>OF</a:t>
            </a:r>
            <a:r>
              <a:rPr sz="3200" spc="235" dirty="0"/>
              <a:t> </a:t>
            </a:r>
            <a:r>
              <a:rPr sz="3200" dirty="0"/>
              <a:t>ENZYMES</a:t>
            </a:r>
            <a:endParaRPr sz="3200"/>
          </a:p>
        </p:txBody>
      </p:sp>
      <p:sp>
        <p:nvSpPr>
          <p:cNvPr id="1048764" name="object 3"/>
          <p:cNvSpPr txBox="1"/>
          <p:nvPr/>
        </p:nvSpPr>
        <p:spPr>
          <a:xfrm>
            <a:off x="535940" y="1625854"/>
            <a:ext cx="7312659" cy="37738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systematic </a:t>
            </a:r>
            <a:r>
              <a:rPr sz="2000" dirty="0">
                <a:latin typeface="Arial"/>
                <a:cs typeface="Arial"/>
              </a:rPr>
              <a:t>classification of </a:t>
            </a:r>
            <a:r>
              <a:rPr sz="2000" spc="-5" dirty="0">
                <a:latin typeface="Arial"/>
                <a:cs typeface="Arial"/>
              </a:rPr>
              <a:t>enzymes has </a:t>
            </a:r>
            <a:r>
              <a:rPr sz="2000" dirty="0">
                <a:latin typeface="Arial"/>
                <a:cs typeface="Arial"/>
              </a:rPr>
              <a:t>been developed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by</a:t>
            </a:r>
            <a:endParaRPr sz="20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International Enzyme</a:t>
            </a:r>
            <a:r>
              <a:rPr sz="2000" i="1" spc="-6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Commission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Arial"/>
              <a:cs typeface="Arial"/>
            </a:endParaRPr>
          </a:p>
          <a:p>
            <a:pPr marL="286385" marR="6350" indent="-274320" algn="just">
              <a:lnSpc>
                <a:spcPct val="100000"/>
              </a:lnSpc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This classification </a:t>
            </a:r>
            <a:r>
              <a:rPr sz="2000" spc="-5" dirty="0">
                <a:latin typeface="Arial"/>
                <a:cs typeface="Arial"/>
              </a:rPr>
              <a:t>is based </a:t>
            </a:r>
            <a:r>
              <a:rPr sz="2000" dirty="0">
                <a:latin typeface="Arial"/>
                <a:cs typeface="Arial"/>
              </a:rPr>
              <a:t>on </a:t>
            </a:r>
            <a:r>
              <a:rPr sz="2000" spc="-5" dirty="0">
                <a:latin typeface="Arial"/>
                <a:cs typeface="Arial"/>
              </a:rPr>
              <a:t>the type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reactions catalyzed  </a:t>
            </a:r>
            <a:r>
              <a:rPr sz="2000" dirty="0">
                <a:latin typeface="Arial"/>
                <a:cs typeface="Arial"/>
              </a:rPr>
              <a:t>by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enzymes.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D8537"/>
              </a:buClr>
              <a:buFont typeface="Wingdings"/>
              <a:buChar char=""/>
            </a:pPr>
            <a:endParaRPr sz="31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There are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six </a:t>
            </a:r>
            <a:r>
              <a:rPr sz="2000" dirty="0">
                <a:latin typeface="Arial"/>
                <a:cs typeface="Arial"/>
              </a:rPr>
              <a:t>major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classes.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D8537"/>
              </a:buClr>
              <a:buFont typeface="Wingdings"/>
              <a:buChar char=""/>
            </a:pPr>
            <a:endParaRPr sz="310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Each class </a:t>
            </a:r>
            <a:r>
              <a:rPr sz="2000" spc="-5" dirty="0">
                <a:latin typeface="Arial"/>
                <a:cs typeface="Arial"/>
              </a:rPr>
              <a:t>is further divided </a:t>
            </a:r>
            <a:r>
              <a:rPr sz="2000" dirty="0">
                <a:latin typeface="Arial"/>
                <a:cs typeface="Arial"/>
              </a:rPr>
              <a:t>into sub classes, sub </a:t>
            </a:r>
            <a:r>
              <a:rPr sz="2000" spc="-5" dirty="0">
                <a:latin typeface="Arial"/>
                <a:cs typeface="Arial"/>
              </a:rPr>
              <a:t>sub-classes 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so </a:t>
            </a:r>
            <a:r>
              <a:rPr sz="2000" dirty="0">
                <a:latin typeface="Arial"/>
                <a:cs typeface="Arial"/>
              </a:rPr>
              <a:t>on,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describe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huge </a:t>
            </a:r>
            <a:r>
              <a:rPr sz="2000" spc="-5" dirty="0">
                <a:latin typeface="Arial"/>
                <a:cs typeface="Arial"/>
              </a:rPr>
              <a:t>number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10" dirty="0">
                <a:latin typeface="Arial"/>
                <a:cs typeface="Arial"/>
              </a:rPr>
              <a:t>different </a:t>
            </a:r>
            <a:r>
              <a:rPr sz="2000" dirty="0">
                <a:latin typeface="Arial"/>
                <a:cs typeface="Arial"/>
              </a:rPr>
              <a:t>enzyme-  catalyzed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reactions.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5" name="object 2"/>
          <p:cNvGraphicFramePr>
            <a:graphicFrameLocks noGrp="1"/>
          </p:cNvGraphicFramePr>
          <p:nvPr/>
        </p:nvGraphicFramePr>
        <p:xfrm>
          <a:off x="605205" y="1046352"/>
          <a:ext cx="7467600" cy="53137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ENZYME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CLASS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REACTION</a:t>
                      </a:r>
                      <a:r>
                        <a:rPr sz="18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TYPE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EXAMPLES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Oxidoreductases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725805" marR="376555" indent="-6343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ctio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-o</a:t>
                      </a:r>
                      <a:r>
                        <a:rPr sz="1800" spc="-2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ati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 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(redox)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82105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Lactate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dr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Transferases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Move chemical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group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Hexokinase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2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Hydrolases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689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Hydrolysis;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bond  cleavage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transfer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functional group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 </a:t>
                      </a:r>
                      <a:r>
                        <a:rPr sz="1800" spc="-15" dirty="0">
                          <a:latin typeface="Arial"/>
                          <a:cs typeface="Arial"/>
                        </a:rPr>
                        <a:t>water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Lysozyme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20" dirty="0">
                          <a:latin typeface="Arial"/>
                          <a:cs typeface="Arial"/>
                        </a:rPr>
                        <a:t>Lysases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594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Non-hydrolytic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bond  cleavage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Fumarase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Isomerases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959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Intramolecular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group  transfer  (isomerization)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356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5" dirty="0">
                          <a:latin typeface="Arial"/>
                          <a:cs typeface="Arial"/>
                        </a:rPr>
                        <a:t>Triose</a:t>
                      </a:r>
                      <a:r>
                        <a:rPr sz="18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phosphate  isomerase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D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875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Ligases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965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Synthesis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of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new  covalent bond 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between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substrates,  using 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ATP</a:t>
                      </a:r>
                      <a:r>
                        <a:rPr sz="1800" spc="-1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hydrolysis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RNA</a:t>
                      </a:r>
                      <a:r>
                        <a:rPr sz="18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polymerase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EC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48768" name="object 3"/>
          <p:cNvSpPr txBox="1"/>
          <p:nvPr/>
        </p:nvSpPr>
        <p:spPr>
          <a:xfrm>
            <a:off x="6739890" y="359790"/>
            <a:ext cx="1648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C00000"/>
                </a:solidFill>
                <a:latin typeface="Arial"/>
                <a:cs typeface="Arial"/>
              </a:rPr>
              <a:t>Continued……..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8769" name="object 4"/>
          <p:cNvSpPr txBox="1"/>
          <p:nvPr/>
        </p:nvSpPr>
        <p:spPr>
          <a:xfrm>
            <a:off x="2398522" y="358266"/>
            <a:ext cx="2473960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Classification </a:t>
            </a:r>
            <a:r>
              <a:rPr sz="1800" b="1" dirty="0">
                <a:solidFill>
                  <a:srgbClr val="6F2F9F"/>
                </a:solidFill>
                <a:latin typeface="Times New Roman"/>
                <a:cs typeface="Times New Roman"/>
              </a:rPr>
              <a:t>of</a:t>
            </a:r>
            <a:r>
              <a:rPr sz="18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enzymes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object 2"/>
          <p:cNvSpPr txBox="1">
            <a:spLocks noGrp="1"/>
          </p:cNvSpPr>
          <p:nvPr>
            <p:ph type="title"/>
          </p:nvPr>
        </p:nvSpPr>
        <p:spPr>
          <a:xfrm>
            <a:off x="2992373" y="318338"/>
            <a:ext cx="3310890" cy="176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195" dirty="0">
                <a:solidFill>
                  <a:srgbClr val="C00000"/>
                </a:solidFill>
                <a:latin typeface="Trebuchet MS"/>
                <a:cs typeface="Trebuchet MS"/>
              </a:rPr>
              <a:t>C</a:t>
            </a:r>
            <a:r>
              <a:rPr sz="5250" spc="-390" dirty="0">
                <a:solidFill>
                  <a:srgbClr val="C00000"/>
                </a:solidFill>
                <a:latin typeface="Trebuchet MS"/>
                <a:cs typeface="Trebuchet MS"/>
              </a:rPr>
              <a:t>O</a:t>
            </a:r>
            <a:r>
              <a:rPr sz="5250" spc="-254" dirty="0">
                <a:solidFill>
                  <a:srgbClr val="C00000"/>
                </a:solidFill>
                <a:latin typeface="Trebuchet MS"/>
                <a:cs typeface="Trebuchet MS"/>
              </a:rPr>
              <a:t>N</a:t>
            </a:r>
            <a:r>
              <a:rPr sz="5250" spc="-220" dirty="0">
                <a:solidFill>
                  <a:srgbClr val="C00000"/>
                </a:solidFill>
                <a:latin typeface="Trebuchet MS"/>
                <a:cs typeface="Trebuchet MS"/>
              </a:rPr>
              <a:t>T</a:t>
            </a:r>
            <a:r>
              <a:rPr sz="5250" spc="-65" dirty="0">
                <a:solidFill>
                  <a:srgbClr val="C00000"/>
                </a:solidFill>
                <a:latin typeface="Trebuchet MS"/>
                <a:cs typeface="Trebuchet MS"/>
              </a:rPr>
              <a:t>EN</a:t>
            </a:r>
            <a:r>
              <a:rPr sz="5250" spc="-55" dirty="0">
                <a:solidFill>
                  <a:srgbClr val="C00000"/>
                </a:solidFill>
                <a:latin typeface="Trebuchet MS"/>
                <a:cs typeface="Trebuchet MS"/>
              </a:rPr>
              <a:t>T</a:t>
            </a:r>
            <a:r>
              <a:rPr sz="5250" spc="245" dirty="0">
                <a:solidFill>
                  <a:srgbClr val="C00000"/>
                </a:solidFill>
                <a:latin typeface="Trebuchet MS"/>
                <a:cs typeface="Trebuchet MS"/>
              </a:rPr>
              <a:t>S</a:t>
            </a:r>
            <a:endParaRPr sz="5250">
              <a:latin typeface="Trebuchet MS"/>
              <a:cs typeface="Trebuchet MS"/>
            </a:endParaRPr>
          </a:p>
        </p:txBody>
      </p:sp>
      <p:sp>
        <p:nvSpPr>
          <p:cNvPr id="1048656" name="object 3"/>
          <p:cNvSpPr txBox="1"/>
          <p:nvPr/>
        </p:nvSpPr>
        <p:spPr>
          <a:xfrm>
            <a:off x="535940" y="1544147"/>
            <a:ext cx="5255895" cy="44075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FD8537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dirty="0">
                <a:latin typeface="Times New Roman"/>
                <a:cs typeface="Times New Roman"/>
              </a:rPr>
              <a:t>Chemistry</a:t>
            </a:r>
            <a:endParaRPr sz="3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dirty="0">
                <a:latin typeface="Times New Roman"/>
                <a:cs typeface="Times New Roman"/>
              </a:rPr>
              <a:t>Classification</a:t>
            </a:r>
            <a:endParaRPr sz="3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dirty="0">
                <a:latin typeface="Times New Roman"/>
                <a:cs typeface="Times New Roman"/>
              </a:rPr>
              <a:t>Mechanism of Enzyme</a:t>
            </a:r>
            <a:r>
              <a:rPr sz="3200" spc="-2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Action</a:t>
            </a:r>
            <a:endParaRPr sz="3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dirty="0">
                <a:latin typeface="Times New Roman"/>
                <a:cs typeface="Times New Roman"/>
              </a:rPr>
              <a:t>Enzyme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Kinetics</a:t>
            </a:r>
            <a:endParaRPr sz="3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dirty="0">
                <a:latin typeface="Times New Roman"/>
                <a:cs typeface="Times New Roman"/>
              </a:rPr>
              <a:t>Inhibition</a:t>
            </a:r>
            <a:endParaRPr sz="3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dirty="0">
                <a:latin typeface="Times New Roman"/>
                <a:cs typeface="Times New Roman"/>
              </a:rPr>
              <a:t>Activation</a:t>
            </a:r>
            <a:endParaRPr sz="3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dirty="0">
                <a:latin typeface="Times New Roman"/>
                <a:cs typeface="Times New Roman"/>
              </a:rPr>
              <a:t>Specificity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object 2"/>
          <p:cNvSpPr/>
          <p:nvPr/>
        </p:nvSpPr>
        <p:spPr>
          <a:xfrm>
            <a:off x="9085326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5" name="object 3"/>
          <p:cNvGrpSpPr/>
          <p:nvPr/>
        </p:nvGrpSpPr>
        <p:grpSpPr>
          <a:xfrm>
            <a:off x="609600" y="0"/>
            <a:ext cx="1661160" cy="6858000"/>
            <a:chOff x="609600" y="0"/>
            <a:chExt cx="1661160" cy="6858000"/>
          </a:xfrm>
        </p:grpSpPr>
        <p:sp>
          <p:nvSpPr>
            <p:cNvPr id="1048771" name="object 4"/>
            <p:cNvSpPr/>
            <p:nvPr/>
          </p:nvSpPr>
          <p:spPr>
            <a:xfrm>
              <a:off x="1219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" y="68580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DC3AD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72" name="object 5"/>
            <p:cNvSpPr/>
            <p:nvPr/>
          </p:nvSpPr>
          <p:spPr>
            <a:xfrm>
              <a:off x="609600" y="3428999"/>
              <a:ext cx="1341755" cy="2079625"/>
            </a:xfrm>
            <a:custGeom>
              <a:avLst/>
              <a:gdLst/>
              <a:ahLst/>
              <a:cxnLst/>
              <a:rect l="l" t="t" r="r" b="b"/>
              <a:pathLst>
                <a:path w="1341755" h="2079625">
                  <a:moveTo>
                    <a:pt x="1295400" y="647700"/>
                  </a:moveTo>
                  <a:lnTo>
                    <a:pt x="1293622" y="599363"/>
                  </a:lnTo>
                  <a:lnTo>
                    <a:pt x="1288376" y="551980"/>
                  </a:lnTo>
                  <a:lnTo>
                    <a:pt x="1279779" y="505701"/>
                  </a:lnTo>
                  <a:lnTo>
                    <a:pt x="1267968" y="460629"/>
                  </a:lnTo>
                  <a:lnTo>
                    <a:pt x="1253070" y="416890"/>
                  </a:lnTo>
                  <a:lnTo>
                    <a:pt x="1235202" y="374637"/>
                  </a:lnTo>
                  <a:lnTo>
                    <a:pt x="1214488" y="333959"/>
                  </a:lnTo>
                  <a:lnTo>
                    <a:pt x="1191056" y="295008"/>
                  </a:lnTo>
                  <a:lnTo>
                    <a:pt x="1165034" y="257898"/>
                  </a:lnTo>
                  <a:lnTo>
                    <a:pt x="1136535" y="222745"/>
                  </a:lnTo>
                  <a:lnTo>
                    <a:pt x="1105700" y="189699"/>
                  </a:lnTo>
                  <a:lnTo>
                    <a:pt x="1072654" y="158864"/>
                  </a:lnTo>
                  <a:lnTo>
                    <a:pt x="1037501" y="130365"/>
                  </a:lnTo>
                  <a:lnTo>
                    <a:pt x="1000391" y="104343"/>
                  </a:lnTo>
                  <a:lnTo>
                    <a:pt x="961440" y="80911"/>
                  </a:lnTo>
                  <a:lnTo>
                    <a:pt x="920762" y="60198"/>
                  </a:lnTo>
                  <a:lnTo>
                    <a:pt x="878509" y="42329"/>
                  </a:lnTo>
                  <a:lnTo>
                    <a:pt x="834771" y="27432"/>
                  </a:lnTo>
                  <a:lnTo>
                    <a:pt x="789698" y="15621"/>
                  </a:lnTo>
                  <a:lnTo>
                    <a:pt x="743419" y="7023"/>
                  </a:lnTo>
                  <a:lnTo>
                    <a:pt x="696036" y="1778"/>
                  </a:lnTo>
                  <a:lnTo>
                    <a:pt x="647700" y="0"/>
                  </a:lnTo>
                  <a:lnTo>
                    <a:pt x="599351" y="1778"/>
                  </a:lnTo>
                  <a:lnTo>
                    <a:pt x="551980" y="7023"/>
                  </a:lnTo>
                  <a:lnTo>
                    <a:pt x="505701" y="15621"/>
                  </a:lnTo>
                  <a:lnTo>
                    <a:pt x="460629" y="27432"/>
                  </a:lnTo>
                  <a:lnTo>
                    <a:pt x="416902" y="42329"/>
                  </a:lnTo>
                  <a:lnTo>
                    <a:pt x="374637" y="60198"/>
                  </a:lnTo>
                  <a:lnTo>
                    <a:pt x="333971" y="80911"/>
                  </a:lnTo>
                  <a:lnTo>
                    <a:pt x="295008" y="104343"/>
                  </a:lnTo>
                  <a:lnTo>
                    <a:pt x="257898" y="130365"/>
                  </a:lnTo>
                  <a:lnTo>
                    <a:pt x="222758" y="158864"/>
                  </a:lnTo>
                  <a:lnTo>
                    <a:pt x="189699" y="189699"/>
                  </a:lnTo>
                  <a:lnTo>
                    <a:pt x="158864" y="222745"/>
                  </a:lnTo>
                  <a:lnTo>
                    <a:pt x="130365" y="257898"/>
                  </a:lnTo>
                  <a:lnTo>
                    <a:pt x="104343" y="295008"/>
                  </a:lnTo>
                  <a:lnTo>
                    <a:pt x="80911" y="333959"/>
                  </a:lnTo>
                  <a:lnTo>
                    <a:pt x="60185" y="374637"/>
                  </a:lnTo>
                  <a:lnTo>
                    <a:pt x="42316" y="416890"/>
                  </a:lnTo>
                  <a:lnTo>
                    <a:pt x="27419" y="460629"/>
                  </a:lnTo>
                  <a:lnTo>
                    <a:pt x="15608" y="505701"/>
                  </a:lnTo>
                  <a:lnTo>
                    <a:pt x="7010" y="551980"/>
                  </a:lnTo>
                  <a:lnTo>
                    <a:pt x="1765" y="599363"/>
                  </a:lnTo>
                  <a:lnTo>
                    <a:pt x="0" y="647700"/>
                  </a:lnTo>
                  <a:lnTo>
                    <a:pt x="1765" y="696048"/>
                  </a:lnTo>
                  <a:lnTo>
                    <a:pt x="7010" y="743432"/>
                  </a:lnTo>
                  <a:lnTo>
                    <a:pt x="15608" y="789711"/>
                  </a:lnTo>
                  <a:lnTo>
                    <a:pt x="27419" y="834783"/>
                  </a:lnTo>
                  <a:lnTo>
                    <a:pt x="42316" y="878522"/>
                  </a:lnTo>
                  <a:lnTo>
                    <a:pt x="60185" y="920775"/>
                  </a:lnTo>
                  <a:lnTo>
                    <a:pt x="80911" y="961453"/>
                  </a:lnTo>
                  <a:lnTo>
                    <a:pt x="104343" y="1000404"/>
                  </a:lnTo>
                  <a:lnTo>
                    <a:pt x="130365" y="1037513"/>
                  </a:lnTo>
                  <a:lnTo>
                    <a:pt x="158864" y="1072667"/>
                  </a:lnTo>
                  <a:lnTo>
                    <a:pt x="189699" y="1105712"/>
                  </a:lnTo>
                  <a:lnTo>
                    <a:pt x="222758" y="1136548"/>
                  </a:lnTo>
                  <a:lnTo>
                    <a:pt x="257898" y="1165047"/>
                  </a:lnTo>
                  <a:lnTo>
                    <a:pt x="295008" y="1191069"/>
                  </a:lnTo>
                  <a:lnTo>
                    <a:pt x="333971" y="1214501"/>
                  </a:lnTo>
                  <a:lnTo>
                    <a:pt x="374637" y="1235214"/>
                  </a:lnTo>
                  <a:lnTo>
                    <a:pt x="416902" y="1253083"/>
                  </a:lnTo>
                  <a:lnTo>
                    <a:pt x="460629" y="1267980"/>
                  </a:lnTo>
                  <a:lnTo>
                    <a:pt x="505701" y="1279791"/>
                  </a:lnTo>
                  <a:lnTo>
                    <a:pt x="551980" y="1288389"/>
                  </a:lnTo>
                  <a:lnTo>
                    <a:pt x="599351" y="1293634"/>
                  </a:lnTo>
                  <a:lnTo>
                    <a:pt x="647700" y="1295400"/>
                  </a:lnTo>
                  <a:lnTo>
                    <a:pt x="696036" y="1293634"/>
                  </a:lnTo>
                  <a:lnTo>
                    <a:pt x="743419" y="1288389"/>
                  </a:lnTo>
                  <a:lnTo>
                    <a:pt x="789698" y="1279791"/>
                  </a:lnTo>
                  <a:lnTo>
                    <a:pt x="834771" y="1267980"/>
                  </a:lnTo>
                  <a:lnTo>
                    <a:pt x="878509" y="1253083"/>
                  </a:lnTo>
                  <a:lnTo>
                    <a:pt x="920762" y="1235214"/>
                  </a:lnTo>
                  <a:lnTo>
                    <a:pt x="961440" y="1214501"/>
                  </a:lnTo>
                  <a:lnTo>
                    <a:pt x="1000391" y="1191069"/>
                  </a:lnTo>
                  <a:lnTo>
                    <a:pt x="1037501" y="1165047"/>
                  </a:lnTo>
                  <a:lnTo>
                    <a:pt x="1072654" y="1136548"/>
                  </a:lnTo>
                  <a:lnTo>
                    <a:pt x="1105700" y="1105712"/>
                  </a:lnTo>
                  <a:lnTo>
                    <a:pt x="1136535" y="1072667"/>
                  </a:lnTo>
                  <a:lnTo>
                    <a:pt x="1165034" y="1037513"/>
                  </a:lnTo>
                  <a:lnTo>
                    <a:pt x="1191056" y="1000404"/>
                  </a:lnTo>
                  <a:lnTo>
                    <a:pt x="1214488" y="961453"/>
                  </a:lnTo>
                  <a:lnTo>
                    <a:pt x="1235202" y="920775"/>
                  </a:lnTo>
                  <a:lnTo>
                    <a:pt x="1253070" y="878522"/>
                  </a:lnTo>
                  <a:lnTo>
                    <a:pt x="1267968" y="834783"/>
                  </a:lnTo>
                  <a:lnTo>
                    <a:pt x="1279779" y="789711"/>
                  </a:lnTo>
                  <a:lnTo>
                    <a:pt x="1288376" y="743432"/>
                  </a:lnTo>
                  <a:lnTo>
                    <a:pt x="1293622" y="696048"/>
                  </a:lnTo>
                  <a:lnTo>
                    <a:pt x="1295400" y="647700"/>
                  </a:lnTo>
                  <a:close/>
                </a:path>
                <a:path w="1341755" h="2079625">
                  <a:moveTo>
                    <a:pt x="1341501" y="1758442"/>
                  </a:moveTo>
                  <a:lnTo>
                    <a:pt x="1338021" y="1711045"/>
                  </a:lnTo>
                  <a:lnTo>
                    <a:pt x="1327912" y="1665808"/>
                  </a:lnTo>
                  <a:lnTo>
                    <a:pt x="1311681" y="1623237"/>
                  </a:lnTo>
                  <a:lnTo>
                    <a:pt x="1289812" y="1583804"/>
                  </a:lnTo>
                  <a:lnTo>
                    <a:pt x="1262799" y="1548041"/>
                  </a:lnTo>
                  <a:lnTo>
                    <a:pt x="1231163" y="1516405"/>
                  </a:lnTo>
                  <a:lnTo>
                    <a:pt x="1195374" y="1489417"/>
                  </a:lnTo>
                  <a:lnTo>
                    <a:pt x="1155928" y="1467573"/>
                  </a:lnTo>
                  <a:lnTo>
                    <a:pt x="1113345" y="1451343"/>
                  </a:lnTo>
                  <a:lnTo>
                    <a:pt x="1068095" y="1441246"/>
                  </a:lnTo>
                  <a:lnTo>
                    <a:pt x="1020699" y="1437767"/>
                  </a:lnTo>
                  <a:lnTo>
                    <a:pt x="973315" y="1441246"/>
                  </a:lnTo>
                  <a:lnTo>
                    <a:pt x="928103" y="1451343"/>
                  </a:lnTo>
                  <a:lnTo>
                    <a:pt x="885532" y="1467573"/>
                  </a:lnTo>
                  <a:lnTo>
                    <a:pt x="846112" y="1489417"/>
                  </a:lnTo>
                  <a:lnTo>
                    <a:pt x="810336" y="1516405"/>
                  </a:lnTo>
                  <a:lnTo>
                    <a:pt x="778700" y="1548041"/>
                  </a:lnTo>
                  <a:lnTo>
                    <a:pt x="751700" y="1583804"/>
                  </a:lnTo>
                  <a:lnTo>
                    <a:pt x="729830" y="1623237"/>
                  </a:lnTo>
                  <a:lnTo>
                    <a:pt x="713600" y="1665808"/>
                  </a:lnTo>
                  <a:lnTo>
                    <a:pt x="703491" y="1711045"/>
                  </a:lnTo>
                  <a:lnTo>
                    <a:pt x="700024" y="1758442"/>
                  </a:lnTo>
                  <a:lnTo>
                    <a:pt x="703491" y="1805851"/>
                  </a:lnTo>
                  <a:lnTo>
                    <a:pt x="713600" y="1851088"/>
                  </a:lnTo>
                  <a:lnTo>
                    <a:pt x="729830" y="1893658"/>
                  </a:lnTo>
                  <a:lnTo>
                    <a:pt x="751700" y="1933092"/>
                  </a:lnTo>
                  <a:lnTo>
                    <a:pt x="778700" y="1968855"/>
                  </a:lnTo>
                  <a:lnTo>
                    <a:pt x="810336" y="2000491"/>
                  </a:lnTo>
                  <a:lnTo>
                    <a:pt x="846112" y="2027478"/>
                  </a:lnTo>
                  <a:lnTo>
                    <a:pt x="885532" y="2049322"/>
                  </a:lnTo>
                  <a:lnTo>
                    <a:pt x="928103" y="2065553"/>
                  </a:lnTo>
                  <a:lnTo>
                    <a:pt x="973315" y="2075649"/>
                  </a:lnTo>
                  <a:lnTo>
                    <a:pt x="1020699" y="2079117"/>
                  </a:lnTo>
                  <a:lnTo>
                    <a:pt x="1068095" y="2075649"/>
                  </a:lnTo>
                  <a:lnTo>
                    <a:pt x="1113345" y="2065553"/>
                  </a:lnTo>
                  <a:lnTo>
                    <a:pt x="1155928" y="2049322"/>
                  </a:lnTo>
                  <a:lnTo>
                    <a:pt x="1195374" y="2027478"/>
                  </a:lnTo>
                  <a:lnTo>
                    <a:pt x="1231163" y="2000491"/>
                  </a:lnTo>
                  <a:lnTo>
                    <a:pt x="1262799" y="1968855"/>
                  </a:lnTo>
                  <a:lnTo>
                    <a:pt x="1289812" y="1933092"/>
                  </a:lnTo>
                  <a:lnTo>
                    <a:pt x="1311681" y="1893658"/>
                  </a:lnTo>
                  <a:lnTo>
                    <a:pt x="1327912" y="1851088"/>
                  </a:lnTo>
                  <a:lnTo>
                    <a:pt x="1338021" y="1805851"/>
                  </a:lnTo>
                  <a:lnTo>
                    <a:pt x="1341501" y="1758442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73" name="object 6"/>
            <p:cNvSpPr/>
            <p:nvPr/>
          </p:nvSpPr>
          <p:spPr>
            <a:xfrm>
              <a:off x="1091082" y="5500623"/>
              <a:ext cx="137159" cy="1371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74" name="object 7"/>
            <p:cNvSpPr/>
            <p:nvPr/>
          </p:nvSpPr>
          <p:spPr>
            <a:xfrm>
              <a:off x="1664195" y="4495799"/>
              <a:ext cx="607060" cy="1567180"/>
            </a:xfrm>
            <a:custGeom>
              <a:avLst/>
              <a:gdLst/>
              <a:ahLst/>
              <a:cxnLst/>
              <a:rect l="l" t="t" r="r" b="b"/>
              <a:pathLst>
                <a:path w="607060" h="1567179">
                  <a:moveTo>
                    <a:pt x="274332" y="1429512"/>
                  </a:moveTo>
                  <a:lnTo>
                    <a:pt x="267322" y="1386166"/>
                  </a:lnTo>
                  <a:lnTo>
                    <a:pt x="247840" y="1348511"/>
                  </a:lnTo>
                  <a:lnTo>
                    <a:pt x="218147" y="1318818"/>
                  </a:lnTo>
                  <a:lnTo>
                    <a:pt x="180492" y="1299349"/>
                  </a:lnTo>
                  <a:lnTo>
                    <a:pt x="137172" y="1292352"/>
                  </a:lnTo>
                  <a:lnTo>
                    <a:pt x="93840" y="1299349"/>
                  </a:lnTo>
                  <a:lnTo>
                    <a:pt x="56184" y="1318818"/>
                  </a:lnTo>
                  <a:lnTo>
                    <a:pt x="26492" y="1348511"/>
                  </a:lnTo>
                  <a:lnTo>
                    <a:pt x="7010" y="1386166"/>
                  </a:lnTo>
                  <a:lnTo>
                    <a:pt x="0" y="1429512"/>
                  </a:lnTo>
                  <a:lnTo>
                    <a:pt x="7010" y="1472869"/>
                  </a:lnTo>
                  <a:lnTo>
                    <a:pt x="26492" y="1510525"/>
                  </a:lnTo>
                  <a:lnTo>
                    <a:pt x="56184" y="1540217"/>
                  </a:lnTo>
                  <a:lnTo>
                    <a:pt x="93840" y="1559687"/>
                  </a:lnTo>
                  <a:lnTo>
                    <a:pt x="137172" y="1566672"/>
                  </a:lnTo>
                  <a:lnTo>
                    <a:pt x="180492" y="1559687"/>
                  </a:lnTo>
                  <a:lnTo>
                    <a:pt x="218147" y="1540217"/>
                  </a:lnTo>
                  <a:lnTo>
                    <a:pt x="247840" y="1510525"/>
                  </a:lnTo>
                  <a:lnTo>
                    <a:pt x="267322" y="1472869"/>
                  </a:lnTo>
                  <a:lnTo>
                    <a:pt x="274332" y="1429512"/>
                  </a:lnTo>
                  <a:close/>
                </a:path>
                <a:path w="607060" h="1567179">
                  <a:moveTo>
                    <a:pt x="606564" y="182880"/>
                  </a:moveTo>
                  <a:lnTo>
                    <a:pt x="600024" y="134277"/>
                  </a:lnTo>
                  <a:lnTo>
                    <a:pt x="581583" y="90601"/>
                  </a:lnTo>
                  <a:lnTo>
                    <a:pt x="552983" y="53581"/>
                  </a:lnTo>
                  <a:lnTo>
                    <a:pt x="515962" y="24980"/>
                  </a:lnTo>
                  <a:lnTo>
                    <a:pt x="472287" y="6540"/>
                  </a:lnTo>
                  <a:lnTo>
                    <a:pt x="423684" y="0"/>
                  </a:lnTo>
                  <a:lnTo>
                    <a:pt x="375069" y="6540"/>
                  </a:lnTo>
                  <a:lnTo>
                    <a:pt x="331393" y="24980"/>
                  </a:lnTo>
                  <a:lnTo>
                    <a:pt x="294373" y="53581"/>
                  </a:lnTo>
                  <a:lnTo>
                    <a:pt x="265772" y="90601"/>
                  </a:lnTo>
                  <a:lnTo>
                    <a:pt x="247332" y="134277"/>
                  </a:lnTo>
                  <a:lnTo>
                    <a:pt x="240804" y="182880"/>
                  </a:lnTo>
                  <a:lnTo>
                    <a:pt x="247332" y="231495"/>
                  </a:lnTo>
                  <a:lnTo>
                    <a:pt x="265772" y="275170"/>
                  </a:lnTo>
                  <a:lnTo>
                    <a:pt x="294373" y="312191"/>
                  </a:lnTo>
                  <a:lnTo>
                    <a:pt x="331393" y="340791"/>
                  </a:lnTo>
                  <a:lnTo>
                    <a:pt x="375069" y="359232"/>
                  </a:lnTo>
                  <a:lnTo>
                    <a:pt x="423684" y="365760"/>
                  </a:lnTo>
                  <a:lnTo>
                    <a:pt x="472287" y="359232"/>
                  </a:lnTo>
                  <a:lnTo>
                    <a:pt x="515962" y="340791"/>
                  </a:lnTo>
                  <a:lnTo>
                    <a:pt x="552983" y="312191"/>
                  </a:lnTo>
                  <a:lnTo>
                    <a:pt x="581583" y="275170"/>
                  </a:lnTo>
                  <a:lnTo>
                    <a:pt x="600024" y="231495"/>
                  </a:lnTo>
                  <a:lnTo>
                    <a:pt x="606564" y="18288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75" name="object 8"/>
          <p:cNvSpPr txBox="1">
            <a:spLocks noGrp="1"/>
          </p:cNvSpPr>
          <p:nvPr>
            <p:ph type="title"/>
          </p:nvPr>
        </p:nvSpPr>
        <p:spPr>
          <a:xfrm>
            <a:off x="2249170" y="3468655"/>
            <a:ext cx="6264275" cy="2394584"/>
          </a:xfrm>
          <a:prstGeom prst="rect">
            <a:avLst/>
          </a:prstGeom>
        </p:spPr>
        <p:txBody>
          <a:bodyPr vert="horz" wrap="square" lIns="0" tIns="184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50"/>
              </a:spcBef>
            </a:pPr>
            <a:r>
              <a:rPr sz="5400" spc="40" dirty="0">
                <a:solidFill>
                  <a:srgbClr val="C00000"/>
                </a:solidFill>
                <a:latin typeface="Trebuchet MS"/>
                <a:cs typeface="Trebuchet MS"/>
              </a:rPr>
              <a:t>M</a:t>
            </a:r>
            <a:r>
              <a:rPr sz="4300" spc="40" dirty="0">
                <a:solidFill>
                  <a:srgbClr val="C00000"/>
                </a:solidFill>
                <a:latin typeface="Trebuchet MS"/>
                <a:cs typeface="Trebuchet MS"/>
              </a:rPr>
              <a:t>ECHANISM </a:t>
            </a:r>
            <a:r>
              <a:rPr sz="4300" spc="-225" dirty="0">
                <a:solidFill>
                  <a:srgbClr val="C00000"/>
                </a:solidFill>
                <a:latin typeface="Trebuchet MS"/>
                <a:cs typeface="Trebuchet MS"/>
              </a:rPr>
              <a:t>OF</a:t>
            </a:r>
            <a:r>
              <a:rPr sz="4300" spc="-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4300" spc="114" dirty="0">
                <a:solidFill>
                  <a:srgbClr val="C00000"/>
                </a:solidFill>
                <a:latin typeface="Trebuchet MS"/>
                <a:cs typeface="Trebuchet MS"/>
              </a:rPr>
              <a:t>ENZYME</a:t>
            </a:r>
            <a:endParaRPr sz="4300">
              <a:latin typeface="Trebuchet MS"/>
              <a:cs typeface="Trebuchet MS"/>
            </a:endParaRPr>
          </a:p>
          <a:p>
            <a:pPr marL="167640" algn="ctr">
              <a:lnSpc>
                <a:spcPct val="100000"/>
              </a:lnSpc>
              <a:spcBef>
                <a:spcPts val="1105"/>
              </a:spcBef>
            </a:pPr>
            <a:r>
              <a:rPr sz="4300" spc="-25" dirty="0">
                <a:solidFill>
                  <a:srgbClr val="C00000"/>
                </a:solidFill>
                <a:latin typeface="Trebuchet MS"/>
                <a:cs typeface="Trebuchet MS"/>
              </a:rPr>
              <a:t>ACTION</a:t>
            </a:r>
            <a:endParaRPr sz="4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6" name="object 2"/>
          <p:cNvSpPr txBox="1">
            <a:spLocks noGrp="1"/>
          </p:cNvSpPr>
          <p:nvPr>
            <p:ph type="title"/>
          </p:nvPr>
        </p:nvSpPr>
        <p:spPr>
          <a:xfrm>
            <a:off x="671880" y="935228"/>
            <a:ext cx="7057390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M</a:t>
            </a:r>
            <a:r>
              <a:rPr sz="3200" dirty="0"/>
              <a:t>ECHANISM </a:t>
            </a:r>
            <a:r>
              <a:rPr sz="3200" spc="5" dirty="0"/>
              <a:t>OF </a:t>
            </a:r>
            <a:r>
              <a:rPr sz="3200" dirty="0"/>
              <a:t>ENZYME</a:t>
            </a:r>
            <a:r>
              <a:rPr sz="3200" spc="165" dirty="0"/>
              <a:t> </a:t>
            </a:r>
            <a:r>
              <a:rPr sz="3200" dirty="0"/>
              <a:t>ACTION</a:t>
            </a:r>
            <a:endParaRPr sz="3200"/>
          </a:p>
        </p:txBody>
      </p:sp>
      <p:sp>
        <p:nvSpPr>
          <p:cNvPr id="1048777" name="object 3"/>
          <p:cNvSpPr txBox="1"/>
          <p:nvPr/>
        </p:nvSpPr>
        <p:spPr>
          <a:xfrm>
            <a:off x="535940" y="2014550"/>
            <a:ext cx="7312025" cy="5975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  <a:tab pos="905510" algn="l"/>
                <a:tab pos="2001520" algn="l"/>
                <a:tab pos="3235960" algn="l"/>
                <a:tab pos="3626485" algn="l"/>
                <a:tab pos="4822825" algn="l"/>
                <a:tab pos="5185410" algn="l"/>
                <a:tab pos="6453505" algn="l"/>
                <a:tab pos="6901815" algn="l"/>
              </a:tabLst>
            </a:pPr>
            <a:r>
              <a:rPr sz="2000" dirty="0">
                <a:latin typeface="Arial"/>
                <a:cs typeface="Arial"/>
              </a:rPr>
              <a:t>The	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ata</a:t>
            </a:r>
            <a:r>
              <a:rPr sz="2000" spc="-10" dirty="0">
                <a:latin typeface="Arial"/>
                <a:cs typeface="Arial"/>
              </a:rPr>
              <a:t>ly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c	e</a:t>
            </a:r>
            <a:r>
              <a:rPr sz="2000" spc="-4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cie</a:t>
            </a:r>
            <a:r>
              <a:rPr sz="2000" spc="-1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cy	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f	e</a:t>
            </a:r>
            <a:r>
              <a:rPr sz="2000" spc="-1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zym</a:t>
            </a:r>
            <a:r>
              <a:rPr sz="2000" spc="-2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	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	e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plained	by	two</a:t>
            </a:r>
            <a:endParaRPr sz="20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perspectives: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37" name="object 4"/>
          <p:cNvGrpSpPr/>
          <p:nvPr/>
        </p:nvGrpSpPr>
        <p:grpSpPr>
          <a:xfrm>
            <a:off x="1060450" y="3041650"/>
            <a:ext cx="2374900" cy="2603500"/>
            <a:chOff x="1060450" y="3041650"/>
            <a:chExt cx="2374900" cy="2603500"/>
          </a:xfrm>
        </p:grpSpPr>
        <p:sp>
          <p:nvSpPr>
            <p:cNvPr id="1048778" name="object 5"/>
            <p:cNvSpPr/>
            <p:nvPr/>
          </p:nvSpPr>
          <p:spPr>
            <a:xfrm>
              <a:off x="1066800" y="3048000"/>
              <a:ext cx="2362200" cy="2590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79" name="object 6"/>
            <p:cNvSpPr/>
            <p:nvPr/>
          </p:nvSpPr>
          <p:spPr>
            <a:xfrm>
              <a:off x="1065275" y="3046475"/>
              <a:ext cx="2365248" cy="25938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80" name="object 7"/>
            <p:cNvSpPr/>
            <p:nvPr/>
          </p:nvSpPr>
          <p:spPr>
            <a:xfrm>
              <a:off x="1066800" y="3048000"/>
              <a:ext cx="2362200" cy="2590800"/>
            </a:xfrm>
            <a:custGeom>
              <a:avLst/>
              <a:gdLst/>
              <a:ahLst/>
              <a:cxnLst/>
              <a:rect l="l" t="t" r="r" b="b"/>
              <a:pathLst>
                <a:path w="2362200" h="2590800">
                  <a:moveTo>
                    <a:pt x="1968500" y="2590800"/>
                  </a:moveTo>
                  <a:lnTo>
                    <a:pt x="2047239" y="2275840"/>
                  </a:lnTo>
                  <a:lnTo>
                    <a:pt x="2362200" y="2197100"/>
                  </a:lnTo>
                  <a:lnTo>
                    <a:pt x="1968500" y="2590800"/>
                  </a:lnTo>
                  <a:lnTo>
                    <a:pt x="0" y="2590800"/>
                  </a:lnTo>
                  <a:lnTo>
                    <a:pt x="0" y="0"/>
                  </a:lnTo>
                  <a:lnTo>
                    <a:pt x="2362200" y="0"/>
                  </a:lnTo>
                  <a:lnTo>
                    <a:pt x="2362200" y="2197100"/>
                  </a:lnTo>
                </a:path>
              </a:pathLst>
            </a:custGeom>
            <a:ln w="12700">
              <a:solidFill>
                <a:srgbClr val="FF69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81" name="object 8"/>
          <p:cNvSpPr txBox="1"/>
          <p:nvPr/>
        </p:nvSpPr>
        <p:spPr>
          <a:xfrm>
            <a:off x="1321688" y="3822319"/>
            <a:ext cx="1851025" cy="5969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3865" marR="5080" indent="-4318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The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modynamic  changes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38" name="object 9"/>
          <p:cNvGrpSpPr/>
          <p:nvPr/>
        </p:nvGrpSpPr>
        <p:grpSpPr>
          <a:xfrm>
            <a:off x="4260850" y="3041650"/>
            <a:ext cx="2374900" cy="2603500"/>
            <a:chOff x="4260850" y="3041650"/>
            <a:chExt cx="2374900" cy="2603500"/>
          </a:xfrm>
        </p:grpSpPr>
        <p:sp>
          <p:nvSpPr>
            <p:cNvPr id="1048782" name="object 10"/>
            <p:cNvSpPr/>
            <p:nvPr/>
          </p:nvSpPr>
          <p:spPr>
            <a:xfrm>
              <a:off x="4267200" y="3048000"/>
              <a:ext cx="2362200" cy="2590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83" name="object 11"/>
            <p:cNvSpPr/>
            <p:nvPr/>
          </p:nvSpPr>
          <p:spPr>
            <a:xfrm>
              <a:off x="4265675" y="3046475"/>
              <a:ext cx="2365248" cy="25938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84" name="object 12"/>
            <p:cNvSpPr/>
            <p:nvPr/>
          </p:nvSpPr>
          <p:spPr>
            <a:xfrm>
              <a:off x="4267200" y="3048000"/>
              <a:ext cx="2362200" cy="2590800"/>
            </a:xfrm>
            <a:custGeom>
              <a:avLst/>
              <a:gdLst/>
              <a:ahLst/>
              <a:cxnLst/>
              <a:rect l="l" t="t" r="r" b="b"/>
              <a:pathLst>
                <a:path w="2362200" h="2590800">
                  <a:moveTo>
                    <a:pt x="1968500" y="2590800"/>
                  </a:moveTo>
                  <a:lnTo>
                    <a:pt x="2047239" y="2275840"/>
                  </a:lnTo>
                  <a:lnTo>
                    <a:pt x="2362200" y="2197100"/>
                  </a:lnTo>
                  <a:lnTo>
                    <a:pt x="1968500" y="2590800"/>
                  </a:lnTo>
                  <a:lnTo>
                    <a:pt x="0" y="2590800"/>
                  </a:lnTo>
                  <a:lnTo>
                    <a:pt x="0" y="0"/>
                  </a:lnTo>
                  <a:lnTo>
                    <a:pt x="2362200" y="0"/>
                  </a:lnTo>
                  <a:lnTo>
                    <a:pt x="2362200" y="2197100"/>
                  </a:lnTo>
                </a:path>
              </a:pathLst>
            </a:custGeom>
            <a:ln w="12700">
              <a:solidFill>
                <a:srgbClr val="FF69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85" name="object 13"/>
          <p:cNvSpPr txBox="1"/>
          <p:nvPr/>
        </p:nvSpPr>
        <p:spPr>
          <a:xfrm>
            <a:off x="4491990" y="3822319"/>
            <a:ext cx="1913889" cy="5969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1795" marR="5080" indent="-37973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Processes at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  active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site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6" name="object 2"/>
          <p:cNvSpPr txBox="1">
            <a:spLocks noGrp="1"/>
          </p:cNvSpPr>
          <p:nvPr>
            <p:ph type="title"/>
          </p:nvPr>
        </p:nvSpPr>
        <p:spPr>
          <a:xfrm>
            <a:off x="1143406" y="733171"/>
            <a:ext cx="6097270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T</a:t>
            </a:r>
            <a:r>
              <a:rPr sz="3200" dirty="0"/>
              <a:t>HERMODYNAMIC</a:t>
            </a:r>
            <a:r>
              <a:rPr sz="3200" spc="130" dirty="0"/>
              <a:t> </a:t>
            </a:r>
            <a:r>
              <a:rPr sz="3200" dirty="0"/>
              <a:t>CHANGES</a:t>
            </a:r>
            <a:endParaRPr sz="3200"/>
          </a:p>
        </p:txBody>
      </p:sp>
      <p:sp>
        <p:nvSpPr>
          <p:cNvPr id="1048787" name="object 3"/>
          <p:cNvSpPr txBox="1"/>
          <p:nvPr/>
        </p:nvSpPr>
        <p:spPr>
          <a:xfrm>
            <a:off x="535940" y="1625854"/>
            <a:ext cx="7310120" cy="1656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All chemical </a:t>
            </a:r>
            <a:r>
              <a:rPr sz="2000" spc="-5" dirty="0">
                <a:latin typeface="Arial"/>
                <a:cs typeface="Arial"/>
              </a:rPr>
              <a:t>reactions have </a:t>
            </a:r>
            <a:r>
              <a:rPr sz="2000" dirty="0">
                <a:latin typeface="Arial"/>
                <a:cs typeface="Arial"/>
              </a:rPr>
              <a:t>energy </a:t>
            </a:r>
            <a:r>
              <a:rPr sz="2000" spc="-5" dirty="0">
                <a:latin typeface="Arial"/>
                <a:cs typeface="Arial"/>
              </a:rPr>
              <a:t>barriers </a:t>
            </a:r>
            <a:r>
              <a:rPr sz="2000" dirty="0">
                <a:latin typeface="Arial"/>
                <a:cs typeface="Arial"/>
              </a:rPr>
              <a:t>between </a:t>
            </a:r>
            <a:r>
              <a:rPr sz="2000" spc="-5" dirty="0">
                <a:latin typeface="Arial"/>
                <a:cs typeface="Arial"/>
              </a:rPr>
              <a:t>reactants 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products.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D8537"/>
              </a:buClr>
              <a:buFont typeface="Wingdings"/>
              <a:buChar char=""/>
            </a:pPr>
            <a:endParaRPr sz="31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  <a:tab pos="871855" algn="l"/>
                <a:tab pos="2127885" algn="l"/>
                <a:tab pos="2472055" algn="l"/>
                <a:tab pos="3847465" algn="l"/>
                <a:tab pos="4544060" algn="l"/>
                <a:tab pos="5112385" algn="l"/>
                <a:tab pos="6303010" algn="l"/>
                <a:tab pos="6630670" algn="l"/>
              </a:tabLst>
            </a:pPr>
            <a:r>
              <a:rPr sz="2000" dirty="0">
                <a:latin typeface="Arial"/>
                <a:cs typeface="Arial"/>
              </a:rPr>
              <a:t>The	di</a:t>
            </a:r>
            <a:r>
              <a:rPr sz="2000" spc="-4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-2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-1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ce	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	t</a:t>
            </a:r>
            <a:r>
              <a:rPr sz="2000" spc="-1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sitional	st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te	</a:t>
            </a:r>
            <a:r>
              <a:rPr sz="2000" spc="-15" dirty="0">
                <a:latin typeface="Arial"/>
                <a:cs typeface="Arial"/>
              </a:rPr>
              <a:t>an</a:t>
            </a:r>
            <a:r>
              <a:rPr sz="2000" dirty="0">
                <a:latin typeface="Arial"/>
                <a:cs typeface="Arial"/>
              </a:rPr>
              <a:t>d	sub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1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ate	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	c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lled</a:t>
            </a:r>
            <a:endParaRPr sz="20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activational</a:t>
            </a:r>
            <a:r>
              <a:rPr sz="2000" i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barrier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788" name="object 4"/>
          <p:cNvSpPr/>
          <p:nvPr/>
        </p:nvSpPr>
        <p:spPr>
          <a:xfrm>
            <a:off x="0" y="3333748"/>
            <a:ext cx="8162925" cy="346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object 2"/>
          <p:cNvSpPr txBox="1">
            <a:spLocks noGrp="1"/>
          </p:cNvSpPr>
          <p:nvPr>
            <p:ph type="title"/>
          </p:nvPr>
        </p:nvSpPr>
        <p:spPr>
          <a:xfrm>
            <a:off x="1143406" y="733171"/>
            <a:ext cx="6097270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T</a:t>
            </a:r>
            <a:r>
              <a:rPr sz="3200" dirty="0"/>
              <a:t>HERMODYNAMIC</a:t>
            </a:r>
            <a:r>
              <a:rPr sz="3200" spc="130" dirty="0"/>
              <a:t> </a:t>
            </a:r>
            <a:r>
              <a:rPr sz="3200" dirty="0"/>
              <a:t>CHANGES</a:t>
            </a:r>
            <a:endParaRPr sz="3200"/>
          </a:p>
        </p:txBody>
      </p:sp>
      <p:sp>
        <p:nvSpPr>
          <p:cNvPr id="1048647" name="object 3"/>
          <p:cNvSpPr txBox="1"/>
          <p:nvPr/>
        </p:nvSpPr>
        <p:spPr>
          <a:xfrm>
            <a:off x="535940" y="1625854"/>
            <a:ext cx="7312659" cy="3582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7620" indent="-27432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Only a few </a:t>
            </a:r>
            <a:r>
              <a:rPr sz="2000" spc="-5" dirty="0">
                <a:latin typeface="Arial"/>
                <a:cs typeface="Arial"/>
              </a:rPr>
              <a:t>substances cross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activation barrier and </a:t>
            </a:r>
            <a:r>
              <a:rPr sz="2000" dirty="0">
                <a:latin typeface="Arial"/>
                <a:cs typeface="Arial"/>
              </a:rPr>
              <a:t>change  into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products.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That </a:t>
            </a:r>
            <a:r>
              <a:rPr sz="2000" spc="-5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why rate of uncatalyzed reactions </a:t>
            </a:r>
            <a:r>
              <a:rPr sz="2000" spc="-5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much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slow.</a:t>
            </a:r>
            <a:endParaRPr sz="20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356870" algn="l"/>
                <a:tab pos="357505" algn="l"/>
                <a:tab pos="1560830" algn="l"/>
                <a:tab pos="2551430" algn="l"/>
                <a:tab pos="2994025" algn="l"/>
                <a:tab pos="4140200" algn="l"/>
                <a:tab pos="5243830" algn="l"/>
                <a:tab pos="5697855" algn="l"/>
                <a:tab pos="7086600" algn="l"/>
              </a:tabLst>
            </a:pPr>
            <a:r>
              <a:rPr dirty="0"/>
              <a:t>	</a:t>
            </a:r>
            <a:r>
              <a:rPr sz="2000" dirty="0">
                <a:latin typeface="Arial"/>
                <a:cs typeface="Arial"/>
              </a:rPr>
              <a:t>Enzym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	</a:t>
            </a:r>
            <a:r>
              <a:rPr sz="2000" spc="-10" dirty="0">
                <a:latin typeface="Arial"/>
                <a:cs typeface="Arial"/>
              </a:rPr>
              <a:t>pr</a:t>
            </a:r>
            <a:r>
              <a:rPr sz="2000" dirty="0">
                <a:latin typeface="Arial"/>
                <a:cs typeface="Arial"/>
              </a:rPr>
              <a:t>ovide	an	al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1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ate	</a:t>
            </a:r>
            <a:r>
              <a:rPr sz="2000" spc="-10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ath</a:t>
            </a:r>
            <a:r>
              <a:rPr sz="2000" spc="-10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ay	for	c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nv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	of  substrate into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products.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  <a:tab pos="1496695" algn="l"/>
                <a:tab pos="2830830" algn="l"/>
                <a:tab pos="3898900" algn="l"/>
                <a:tab pos="4625975" algn="l"/>
                <a:tab pos="5059045" algn="l"/>
                <a:tab pos="6069330" algn="l"/>
              </a:tabLst>
            </a:pPr>
            <a:r>
              <a:rPr sz="2000" dirty="0">
                <a:latin typeface="Arial"/>
                <a:cs typeface="Arial"/>
              </a:rPr>
              <a:t>Enzymes	</a:t>
            </a:r>
            <a:r>
              <a:rPr sz="2000" spc="-5" dirty="0">
                <a:latin typeface="Arial"/>
                <a:cs typeface="Arial"/>
              </a:rPr>
              <a:t>accelerate	</a:t>
            </a:r>
            <a:r>
              <a:rPr sz="2000" dirty="0">
                <a:latin typeface="Arial"/>
                <a:cs typeface="Arial"/>
              </a:rPr>
              <a:t>reaction	</a:t>
            </a:r>
            <a:r>
              <a:rPr sz="2000" spc="-5" dirty="0">
                <a:latin typeface="Arial"/>
                <a:cs typeface="Arial"/>
              </a:rPr>
              <a:t>rates	</a:t>
            </a:r>
            <a:r>
              <a:rPr sz="2000" dirty="0">
                <a:latin typeface="Arial"/>
                <a:cs typeface="Arial"/>
              </a:rPr>
              <a:t>by	</a:t>
            </a:r>
            <a:r>
              <a:rPr sz="2000" spc="-5" dirty="0">
                <a:latin typeface="Arial"/>
                <a:cs typeface="Arial"/>
              </a:rPr>
              <a:t>forming	transitional</a:t>
            </a:r>
            <a:endParaRPr sz="20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Arial"/>
                <a:cs typeface="Arial"/>
              </a:rPr>
              <a:t>state having low activational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energy.</a:t>
            </a:r>
            <a:endParaRPr sz="2000">
              <a:latin typeface="Arial"/>
              <a:cs typeface="Arial"/>
            </a:endParaRPr>
          </a:p>
          <a:p>
            <a:pPr marL="286385" marR="635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  <a:tab pos="1262380" algn="l"/>
                <a:tab pos="1781810" algn="l"/>
                <a:tab pos="2854960" algn="l"/>
                <a:tab pos="3460115" algn="l"/>
                <a:tab pos="3813810" algn="l"/>
                <a:tab pos="5083810" algn="l"/>
                <a:tab pos="5873115" algn="l"/>
                <a:tab pos="6578600" algn="l"/>
                <a:tab pos="6946265" algn="l"/>
              </a:tabLst>
            </a:pPr>
            <a:r>
              <a:rPr sz="2000" dirty="0">
                <a:latin typeface="Arial"/>
                <a:cs typeface="Arial"/>
              </a:rPr>
              <a:t>Hence,	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	re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ction	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ate	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	incr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d	m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ny	fol</a:t>
            </a:r>
            <a:r>
              <a:rPr sz="2000" spc="-1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s	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	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  presence of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enzymes.</a:t>
            </a:r>
            <a:endParaRPr sz="2000">
              <a:latin typeface="Arial"/>
              <a:cs typeface="Arial"/>
            </a:endParaRPr>
          </a:p>
          <a:p>
            <a:pPr marL="286385" marR="635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  <a:tab pos="908685" algn="l"/>
                <a:tab pos="1571625" algn="l"/>
                <a:tab pos="2530475" algn="l"/>
                <a:tab pos="2925445" algn="l"/>
                <a:tab pos="3460115" algn="l"/>
                <a:tab pos="4446270" algn="l"/>
                <a:tab pos="5534660" algn="l"/>
                <a:tab pos="6069330" algn="l"/>
                <a:tab pos="6874509" algn="l"/>
              </a:tabLst>
            </a:pPr>
            <a:r>
              <a:rPr sz="2000" dirty="0">
                <a:latin typeface="Arial"/>
                <a:cs typeface="Arial"/>
              </a:rPr>
              <a:t>The	to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al	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nergy	of	t</a:t>
            </a:r>
            <a:r>
              <a:rPr sz="2000" spc="-20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	sys</a:t>
            </a:r>
            <a:r>
              <a:rPr sz="2000" spc="-1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em	re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ains	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	same	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nd  equilibrium state </a:t>
            </a:r>
            <a:r>
              <a:rPr sz="2000" spc="-5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not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disturbed.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34" name="object 3"/>
          <p:cNvSpPr/>
          <p:nvPr/>
        </p:nvSpPr>
        <p:spPr>
          <a:xfrm>
            <a:off x="8763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35" name="object 4"/>
          <p:cNvSpPr/>
          <p:nvPr/>
        </p:nvSpPr>
        <p:spPr>
          <a:xfrm>
            <a:off x="47625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4" name="object 5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1048636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DC3AD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37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12700">
              <a:solidFill>
                <a:srgbClr val="FD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38" name="object 8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39" name="object 9"/>
          <p:cNvSpPr txBox="1">
            <a:spLocks noGrp="1"/>
          </p:cNvSpPr>
          <p:nvPr>
            <p:ph type="title"/>
          </p:nvPr>
        </p:nvSpPr>
        <p:spPr>
          <a:xfrm>
            <a:off x="1058062" y="285983"/>
            <a:ext cx="6266815" cy="129413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986280" marR="5080" indent="-1974214">
              <a:lnSpc>
                <a:spcPct val="116700"/>
              </a:lnSpc>
              <a:spcBef>
                <a:spcPts val="290"/>
              </a:spcBef>
            </a:pPr>
            <a:r>
              <a:rPr sz="4000" dirty="0"/>
              <a:t>T</a:t>
            </a:r>
            <a:r>
              <a:rPr sz="3200" dirty="0"/>
              <a:t>HERMO</a:t>
            </a:r>
            <a:r>
              <a:rPr sz="4000" dirty="0"/>
              <a:t>-</a:t>
            </a:r>
            <a:r>
              <a:rPr sz="3200" dirty="0"/>
              <a:t>DYNAMIC CHANGES  </a:t>
            </a:r>
            <a:r>
              <a:rPr sz="3200" spc="-10" dirty="0"/>
              <a:t>OVERVIEW</a:t>
            </a:r>
            <a:endParaRPr sz="3200"/>
          </a:p>
        </p:txBody>
      </p:sp>
      <p:sp>
        <p:nvSpPr>
          <p:cNvPr id="1048640" name="object 10"/>
          <p:cNvSpPr/>
          <p:nvPr/>
        </p:nvSpPr>
        <p:spPr>
          <a:xfrm>
            <a:off x="0" y="1809750"/>
            <a:ext cx="7248525" cy="4533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object 2"/>
          <p:cNvSpPr txBox="1">
            <a:spLocks noGrp="1"/>
          </p:cNvSpPr>
          <p:nvPr>
            <p:ph type="title"/>
          </p:nvPr>
        </p:nvSpPr>
        <p:spPr>
          <a:xfrm>
            <a:off x="792581" y="733171"/>
            <a:ext cx="6797040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P</a:t>
            </a:r>
            <a:r>
              <a:rPr sz="3200" dirty="0"/>
              <a:t>ROCESSES </a:t>
            </a:r>
            <a:r>
              <a:rPr sz="3200" spc="-114" dirty="0"/>
              <a:t>AT </a:t>
            </a:r>
            <a:r>
              <a:rPr sz="3200" dirty="0"/>
              <a:t>THE ACTIVE</a:t>
            </a:r>
            <a:r>
              <a:rPr sz="3200" spc="240" dirty="0"/>
              <a:t> </a:t>
            </a:r>
            <a:r>
              <a:rPr sz="3200" dirty="0"/>
              <a:t>SITE</a:t>
            </a:r>
            <a:endParaRPr sz="3200"/>
          </a:p>
        </p:txBody>
      </p:sp>
      <p:grpSp>
        <p:nvGrpSpPr>
          <p:cNvPr id="87" name="object 3"/>
          <p:cNvGrpSpPr/>
          <p:nvPr/>
        </p:nvGrpSpPr>
        <p:grpSpPr>
          <a:xfrm>
            <a:off x="3041650" y="1593850"/>
            <a:ext cx="1765300" cy="1689100"/>
            <a:chOff x="3041650" y="1593850"/>
            <a:chExt cx="1765300" cy="1689100"/>
          </a:xfrm>
        </p:grpSpPr>
        <p:sp>
          <p:nvSpPr>
            <p:cNvPr id="1048599" name="object 4"/>
            <p:cNvSpPr/>
            <p:nvPr/>
          </p:nvSpPr>
          <p:spPr>
            <a:xfrm>
              <a:off x="3046475" y="1598675"/>
              <a:ext cx="1755648" cy="16794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00" name="object 5"/>
            <p:cNvSpPr/>
            <p:nvPr/>
          </p:nvSpPr>
          <p:spPr>
            <a:xfrm>
              <a:off x="3048000" y="1600200"/>
              <a:ext cx="1752600" cy="1676400"/>
            </a:xfrm>
            <a:custGeom>
              <a:avLst/>
              <a:gdLst/>
              <a:ahLst/>
              <a:cxnLst/>
              <a:rect l="l" t="t" r="r" b="b"/>
              <a:pathLst>
                <a:path w="1752600" h="1676400">
                  <a:moveTo>
                    <a:pt x="0" y="838200"/>
                  </a:moveTo>
                  <a:lnTo>
                    <a:pt x="1387" y="790636"/>
                  </a:lnTo>
                  <a:lnTo>
                    <a:pt x="5499" y="743769"/>
                  </a:lnTo>
                  <a:lnTo>
                    <a:pt x="12261" y="697668"/>
                  </a:lnTo>
                  <a:lnTo>
                    <a:pt x="21601" y="652405"/>
                  </a:lnTo>
                  <a:lnTo>
                    <a:pt x="33444" y="608050"/>
                  </a:lnTo>
                  <a:lnTo>
                    <a:pt x="47716" y="564674"/>
                  </a:lnTo>
                  <a:lnTo>
                    <a:pt x="64343" y="522348"/>
                  </a:lnTo>
                  <a:lnTo>
                    <a:pt x="83251" y="481142"/>
                  </a:lnTo>
                  <a:lnTo>
                    <a:pt x="104367" y="441128"/>
                  </a:lnTo>
                  <a:lnTo>
                    <a:pt x="127616" y="402376"/>
                  </a:lnTo>
                  <a:lnTo>
                    <a:pt x="152923" y="364956"/>
                  </a:lnTo>
                  <a:lnTo>
                    <a:pt x="180217" y="328940"/>
                  </a:lnTo>
                  <a:lnTo>
                    <a:pt x="209421" y="294399"/>
                  </a:lnTo>
                  <a:lnTo>
                    <a:pt x="240464" y="261403"/>
                  </a:lnTo>
                  <a:lnTo>
                    <a:pt x="273269" y="230023"/>
                  </a:lnTo>
                  <a:lnTo>
                    <a:pt x="307764" y="200329"/>
                  </a:lnTo>
                  <a:lnTo>
                    <a:pt x="343875" y="172393"/>
                  </a:lnTo>
                  <a:lnTo>
                    <a:pt x="381527" y="146285"/>
                  </a:lnTo>
                  <a:lnTo>
                    <a:pt x="420647" y="122076"/>
                  </a:lnTo>
                  <a:lnTo>
                    <a:pt x="461161" y="99837"/>
                  </a:lnTo>
                  <a:lnTo>
                    <a:pt x="502995" y="79638"/>
                  </a:lnTo>
                  <a:lnTo>
                    <a:pt x="546074" y="61551"/>
                  </a:lnTo>
                  <a:lnTo>
                    <a:pt x="590325" y="45645"/>
                  </a:lnTo>
                  <a:lnTo>
                    <a:pt x="635674" y="31993"/>
                  </a:lnTo>
                  <a:lnTo>
                    <a:pt x="682047" y="20664"/>
                  </a:lnTo>
                  <a:lnTo>
                    <a:pt x="729370" y="11729"/>
                  </a:lnTo>
                  <a:lnTo>
                    <a:pt x="777569" y="5260"/>
                  </a:lnTo>
                  <a:lnTo>
                    <a:pt x="826570" y="1326"/>
                  </a:lnTo>
                  <a:lnTo>
                    <a:pt x="876300" y="0"/>
                  </a:lnTo>
                  <a:lnTo>
                    <a:pt x="926029" y="1326"/>
                  </a:lnTo>
                  <a:lnTo>
                    <a:pt x="975030" y="5260"/>
                  </a:lnTo>
                  <a:lnTo>
                    <a:pt x="1023229" y="11729"/>
                  </a:lnTo>
                  <a:lnTo>
                    <a:pt x="1070552" y="20664"/>
                  </a:lnTo>
                  <a:lnTo>
                    <a:pt x="1116925" y="31993"/>
                  </a:lnTo>
                  <a:lnTo>
                    <a:pt x="1162274" y="45645"/>
                  </a:lnTo>
                  <a:lnTo>
                    <a:pt x="1206525" y="61551"/>
                  </a:lnTo>
                  <a:lnTo>
                    <a:pt x="1249604" y="79638"/>
                  </a:lnTo>
                  <a:lnTo>
                    <a:pt x="1291438" y="99837"/>
                  </a:lnTo>
                  <a:lnTo>
                    <a:pt x="1331952" y="122076"/>
                  </a:lnTo>
                  <a:lnTo>
                    <a:pt x="1371072" y="146285"/>
                  </a:lnTo>
                  <a:lnTo>
                    <a:pt x="1408724" y="172393"/>
                  </a:lnTo>
                  <a:lnTo>
                    <a:pt x="1444835" y="200329"/>
                  </a:lnTo>
                  <a:lnTo>
                    <a:pt x="1479330" y="230023"/>
                  </a:lnTo>
                  <a:lnTo>
                    <a:pt x="1512135" y="261403"/>
                  </a:lnTo>
                  <a:lnTo>
                    <a:pt x="1543178" y="294399"/>
                  </a:lnTo>
                  <a:lnTo>
                    <a:pt x="1572382" y="328940"/>
                  </a:lnTo>
                  <a:lnTo>
                    <a:pt x="1599676" y="364956"/>
                  </a:lnTo>
                  <a:lnTo>
                    <a:pt x="1624983" y="402376"/>
                  </a:lnTo>
                  <a:lnTo>
                    <a:pt x="1648232" y="441128"/>
                  </a:lnTo>
                  <a:lnTo>
                    <a:pt x="1669348" y="481142"/>
                  </a:lnTo>
                  <a:lnTo>
                    <a:pt x="1688256" y="522348"/>
                  </a:lnTo>
                  <a:lnTo>
                    <a:pt x="1704883" y="564674"/>
                  </a:lnTo>
                  <a:lnTo>
                    <a:pt x="1719155" y="608050"/>
                  </a:lnTo>
                  <a:lnTo>
                    <a:pt x="1730998" y="652405"/>
                  </a:lnTo>
                  <a:lnTo>
                    <a:pt x="1740338" y="697668"/>
                  </a:lnTo>
                  <a:lnTo>
                    <a:pt x="1747100" y="743769"/>
                  </a:lnTo>
                  <a:lnTo>
                    <a:pt x="1751212" y="790636"/>
                  </a:lnTo>
                  <a:lnTo>
                    <a:pt x="1752600" y="838200"/>
                  </a:lnTo>
                  <a:lnTo>
                    <a:pt x="1751212" y="885763"/>
                  </a:lnTo>
                  <a:lnTo>
                    <a:pt x="1747100" y="932630"/>
                  </a:lnTo>
                  <a:lnTo>
                    <a:pt x="1740338" y="978731"/>
                  </a:lnTo>
                  <a:lnTo>
                    <a:pt x="1730998" y="1023994"/>
                  </a:lnTo>
                  <a:lnTo>
                    <a:pt x="1719155" y="1068349"/>
                  </a:lnTo>
                  <a:lnTo>
                    <a:pt x="1704883" y="1111725"/>
                  </a:lnTo>
                  <a:lnTo>
                    <a:pt x="1688256" y="1154051"/>
                  </a:lnTo>
                  <a:lnTo>
                    <a:pt x="1669348" y="1195257"/>
                  </a:lnTo>
                  <a:lnTo>
                    <a:pt x="1648232" y="1235271"/>
                  </a:lnTo>
                  <a:lnTo>
                    <a:pt x="1624983" y="1274023"/>
                  </a:lnTo>
                  <a:lnTo>
                    <a:pt x="1599676" y="1311443"/>
                  </a:lnTo>
                  <a:lnTo>
                    <a:pt x="1572382" y="1347459"/>
                  </a:lnTo>
                  <a:lnTo>
                    <a:pt x="1543178" y="1382000"/>
                  </a:lnTo>
                  <a:lnTo>
                    <a:pt x="1512135" y="1414996"/>
                  </a:lnTo>
                  <a:lnTo>
                    <a:pt x="1479330" y="1446376"/>
                  </a:lnTo>
                  <a:lnTo>
                    <a:pt x="1444835" y="1476070"/>
                  </a:lnTo>
                  <a:lnTo>
                    <a:pt x="1408724" y="1504006"/>
                  </a:lnTo>
                  <a:lnTo>
                    <a:pt x="1371072" y="1530114"/>
                  </a:lnTo>
                  <a:lnTo>
                    <a:pt x="1331952" y="1554323"/>
                  </a:lnTo>
                  <a:lnTo>
                    <a:pt x="1291438" y="1576562"/>
                  </a:lnTo>
                  <a:lnTo>
                    <a:pt x="1249604" y="1596761"/>
                  </a:lnTo>
                  <a:lnTo>
                    <a:pt x="1206525" y="1614848"/>
                  </a:lnTo>
                  <a:lnTo>
                    <a:pt x="1162274" y="1630754"/>
                  </a:lnTo>
                  <a:lnTo>
                    <a:pt x="1116925" y="1644406"/>
                  </a:lnTo>
                  <a:lnTo>
                    <a:pt x="1070552" y="1655735"/>
                  </a:lnTo>
                  <a:lnTo>
                    <a:pt x="1023229" y="1664670"/>
                  </a:lnTo>
                  <a:lnTo>
                    <a:pt x="975030" y="1671139"/>
                  </a:lnTo>
                  <a:lnTo>
                    <a:pt x="926029" y="1675073"/>
                  </a:lnTo>
                  <a:lnTo>
                    <a:pt x="876300" y="1676400"/>
                  </a:lnTo>
                  <a:lnTo>
                    <a:pt x="826570" y="1675073"/>
                  </a:lnTo>
                  <a:lnTo>
                    <a:pt x="777569" y="1671139"/>
                  </a:lnTo>
                  <a:lnTo>
                    <a:pt x="729370" y="1664670"/>
                  </a:lnTo>
                  <a:lnTo>
                    <a:pt x="682047" y="1655735"/>
                  </a:lnTo>
                  <a:lnTo>
                    <a:pt x="635674" y="1644406"/>
                  </a:lnTo>
                  <a:lnTo>
                    <a:pt x="590325" y="1630754"/>
                  </a:lnTo>
                  <a:lnTo>
                    <a:pt x="546074" y="1614848"/>
                  </a:lnTo>
                  <a:lnTo>
                    <a:pt x="502995" y="1596761"/>
                  </a:lnTo>
                  <a:lnTo>
                    <a:pt x="461161" y="1576562"/>
                  </a:lnTo>
                  <a:lnTo>
                    <a:pt x="420647" y="1554323"/>
                  </a:lnTo>
                  <a:lnTo>
                    <a:pt x="381527" y="1530114"/>
                  </a:lnTo>
                  <a:lnTo>
                    <a:pt x="343875" y="1504006"/>
                  </a:lnTo>
                  <a:lnTo>
                    <a:pt x="307764" y="1476070"/>
                  </a:lnTo>
                  <a:lnTo>
                    <a:pt x="273269" y="1446376"/>
                  </a:lnTo>
                  <a:lnTo>
                    <a:pt x="240464" y="1414996"/>
                  </a:lnTo>
                  <a:lnTo>
                    <a:pt x="209421" y="1382000"/>
                  </a:lnTo>
                  <a:lnTo>
                    <a:pt x="180217" y="1347459"/>
                  </a:lnTo>
                  <a:lnTo>
                    <a:pt x="152923" y="1311443"/>
                  </a:lnTo>
                  <a:lnTo>
                    <a:pt x="127616" y="1274023"/>
                  </a:lnTo>
                  <a:lnTo>
                    <a:pt x="104367" y="1235271"/>
                  </a:lnTo>
                  <a:lnTo>
                    <a:pt x="83251" y="1195257"/>
                  </a:lnTo>
                  <a:lnTo>
                    <a:pt x="64343" y="1154051"/>
                  </a:lnTo>
                  <a:lnTo>
                    <a:pt x="47716" y="1111725"/>
                  </a:lnTo>
                  <a:lnTo>
                    <a:pt x="33444" y="1068349"/>
                  </a:lnTo>
                  <a:lnTo>
                    <a:pt x="21601" y="1023994"/>
                  </a:lnTo>
                  <a:lnTo>
                    <a:pt x="12261" y="978731"/>
                  </a:lnTo>
                  <a:lnTo>
                    <a:pt x="5499" y="932630"/>
                  </a:lnTo>
                  <a:lnTo>
                    <a:pt x="1387" y="885763"/>
                  </a:lnTo>
                  <a:lnTo>
                    <a:pt x="0" y="838200"/>
                  </a:lnTo>
                  <a:close/>
                </a:path>
              </a:pathLst>
            </a:custGeom>
            <a:ln w="12700">
              <a:solidFill>
                <a:srgbClr val="FF69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01" name="object 6"/>
          <p:cNvSpPr txBox="1"/>
          <p:nvPr/>
        </p:nvSpPr>
        <p:spPr>
          <a:xfrm>
            <a:off x="3461765" y="2145614"/>
            <a:ext cx="924560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Covalent</a:t>
            </a:r>
            <a:endParaRPr sz="1800">
              <a:latin typeface="Arial"/>
              <a:cs typeface="Arial"/>
            </a:endParaRPr>
          </a:p>
          <a:p>
            <a:pPr marL="26034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catalysis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8" name="object 7"/>
          <p:cNvGrpSpPr/>
          <p:nvPr/>
        </p:nvGrpSpPr>
        <p:grpSpPr>
          <a:xfrm>
            <a:off x="4565650" y="2432050"/>
            <a:ext cx="1765300" cy="1689100"/>
            <a:chOff x="4565650" y="2432050"/>
            <a:chExt cx="1765300" cy="1689100"/>
          </a:xfrm>
        </p:grpSpPr>
        <p:sp>
          <p:nvSpPr>
            <p:cNvPr id="1048602" name="object 8"/>
            <p:cNvSpPr/>
            <p:nvPr/>
          </p:nvSpPr>
          <p:spPr>
            <a:xfrm>
              <a:off x="4570475" y="2436875"/>
              <a:ext cx="1755648" cy="16794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03" name="object 9"/>
            <p:cNvSpPr/>
            <p:nvPr/>
          </p:nvSpPr>
          <p:spPr>
            <a:xfrm>
              <a:off x="4572000" y="2438400"/>
              <a:ext cx="1752600" cy="1676400"/>
            </a:xfrm>
            <a:custGeom>
              <a:avLst/>
              <a:gdLst/>
              <a:ahLst/>
              <a:cxnLst/>
              <a:rect l="l" t="t" r="r" b="b"/>
              <a:pathLst>
                <a:path w="1752600" h="1676400">
                  <a:moveTo>
                    <a:pt x="0" y="838200"/>
                  </a:moveTo>
                  <a:lnTo>
                    <a:pt x="1387" y="790636"/>
                  </a:lnTo>
                  <a:lnTo>
                    <a:pt x="5499" y="743769"/>
                  </a:lnTo>
                  <a:lnTo>
                    <a:pt x="12261" y="697668"/>
                  </a:lnTo>
                  <a:lnTo>
                    <a:pt x="21601" y="652405"/>
                  </a:lnTo>
                  <a:lnTo>
                    <a:pt x="33444" y="608050"/>
                  </a:lnTo>
                  <a:lnTo>
                    <a:pt x="47716" y="564674"/>
                  </a:lnTo>
                  <a:lnTo>
                    <a:pt x="64343" y="522348"/>
                  </a:lnTo>
                  <a:lnTo>
                    <a:pt x="83251" y="481142"/>
                  </a:lnTo>
                  <a:lnTo>
                    <a:pt x="104367" y="441128"/>
                  </a:lnTo>
                  <a:lnTo>
                    <a:pt x="127616" y="402376"/>
                  </a:lnTo>
                  <a:lnTo>
                    <a:pt x="152923" y="364956"/>
                  </a:lnTo>
                  <a:lnTo>
                    <a:pt x="180217" y="328940"/>
                  </a:lnTo>
                  <a:lnTo>
                    <a:pt x="209421" y="294399"/>
                  </a:lnTo>
                  <a:lnTo>
                    <a:pt x="240464" y="261403"/>
                  </a:lnTo>
                  <a:lnTo>
                    <a:pt x="273269" y="230023"/>
                  </a:lnTo>
                  <a:lnTo>
                    <a:pt x="307764" y="200329"/>
                  </a:lnTo>
                  <a:lnTo>
                    <a:pt x="343875" y="172393"/>
                  </a:lnTo>
                  <a:lnTo>
                    <a:pt x="381527" y="146285"/>
                  </a:lnTo>
                  <a:lnTo>
                    <a:pt x="420647" y="122076"/>
                  </a:lnTo>
                  <a:lnTo>
                    <a:pt x="461161" y="99837"/>
                  </a:lnTo>
                  <a:lnTo>
                    <a:pt x="502995" y="79638"/>
                  </a:lnTo>
                  <a:lnTo>
                    <a:pt x="546074" y="61551"/>
                  </a:lnTo>
                  <a:lnTo>
                    <a:pt x="590325" y="45645"/>
                  </a:lnTo>
                  <a:lnTo>
                    <a:pt x="635674" y="31993"/>
                  </a:lnTo>
                  <a:lnTo>
                    <a:pt x="682047" y="20664"/>
                  </a:lnTo>
                  <a:lnTo>
                    <a:pt x="729370" y="11729"/>
                  </a:lnTo>
                  <a:lnTo>
                    <a:pt x="777569" y="5260"/>
                  </a:lnTo>
                  <a:lnTo>
                    <a:pt x="826570" y="1326"/>
                  </a:lnTo>
                  <a:lnTo>
                    <a:pt x="876300" y="0"/>
                  </a:lnTo>
                  <a:lnTo>
                    <a:pt x="926029" y="1326"/>
                  </a:lnTo>
                  <a:lnTo>
                    <a:pt x="975030" y="5260"/>
                  </a:lnTo>
                  <a:lnTo>
                    <a:pt x="1023229" y="11729"/>
                  </a:lnTo>
                  <a:lnTo>
                    <a:pt x="1070552" y="20664"/>
                  </a:lnTo>
                  <a:lnTo>
                    <a:pt x="1116925" y="31993"/>
                  </a:lnTo>
                  <a:lnTo>
                    <a:pt x="1162274" y="45645"/>
                  </a:lnTo>
                  <a:lnTo>
                    <a:pt x="1206525" y="61551"/>
                  </a:lnTo>
                  <a:lnTo>
                    <a:pt x="1249604" y="79638"/>
                  </a:lnTo>
                  <a:lnTo>
                    <a:pt x="1291438" y="99837"/>
                  </a:lnTo>
                  <a:lnTo>
                    <a:pt x="1331952" y="122076"/>
                  </a:lnTo>
                  <a:lnTo>
                    <a:pt x="1371072" y="146285"/>
                  </a:lnTo>
                  <a:lnTo>
                    <a:pt x="1408724" y="172393"/>
                  </a:lnTo>
                  <a:lnTo>
                    <a:pt x="1444835" y="200329"/>
                  </a:lnTo>
                  <a:lnTo>
                    <a:pt x="1479330" y="230023"/>
                  </a:lnTo>
                  <a:lnTo>
                    <a:pt x="1512135" y="261403"/>
                  </a:lnTo>
                  <a:lnTo>
                    <a:pt x="1543178" y="294399"/>
                  </a:lnTo>
                  <a:lnTo>
                    <a:pt x="1572382" y="328940"/>
                  </a:lnTo>
                  <a:lnTo>
                    <a:pt x="1599676" y="364956"/>
                  </a:lnTo>
                  <a:lnTo>
                    <a:pt x="1624983" y="402376"/>
                  </a:lnTo>
                  <a:lnTo>
                    <a:pt x="1648232" y="441128"/>
                  </a:lnTo>
                  <a:lnTo>
                    <a:pt x="1669348" y="481142"/>
                  </a:lnTo>
                  <a:lnTo>
                    <a:pt x="1688256" y="522348"/>
                  </a:lnTo>
                  <a:lnTo>
                    <a:pt x="1704883" y="564674"/>
                  </a:lnTo>
                  <a:lnTo>
                    <a:pt x="1719155" y="608050"/>
                  </a:lnTo>
                  <a:lnTo>
                    <a:pt x="1730998" y="652405"/>
                  </a:lnTo>
                  <a:lnTo>
                    <a:pt x="1740338" y="697668"/>
                  </a:lnTo>
                  <a:lnTo>
                    <a:pt x="1747100" y="743769"/>
                  </a:lnTo>
                  <a:lnTo>
                    <a:pt x="1751212" y="790636"/>
                  </a:lnTo>
                  <a:lnTo>
                    <a:pt x="1752600" y="838200"/>
                  </a:lnTo>
                  <a:lnTo>
                    <a:pt x="1751212" y="885763"/>
                  </a:lnTo>
                  <a:lnTo>
                    <a:pt x="1747100" y="932630"/>
                  </a:lnTo>
                  <a:lnTo>
                    <a:pt x="1740338" y="978731"/>
                  </a:lnTo>
                  <a:lnTo>
                    <a:pt x="1730998" y="1023994"/>
                  </a:lnTo>
                  <a:lnTo>
                    <a:pt x="1719155" y="1068349"/>
                  </a:lnTo>
                  <a:lnTo>
                    <a:pt x="1704883" y="1111725"/>
                  </a:lnTo>
                  <a:lnTo>
                    <a:pt x="1688256" y="1154051"/>
                  </a:lnTo>
                  <a:lnTo>
                    <a:pt x="1669348" y="1195257"/>
                  </a:lnTo>
                  <a:lnTo>
                    <a:pt x="1648232" y="1235271"/>
                  </a:lnTo>
                  <a:lnTo>
                    <a:pt x="1624983" y="1274023"/>
                  </a:lnTo>
                  <a:lnTo>
                    <a:pt x="1599676" y="1311443"/>
                  </a:lnTo>
                  <a:lnTo>
                    <a:pt x="1572382" y="1347459"/>
                  </a:lnTo>
                  <a:lnTo>
                    <a:pt x="1543178" y="1382000"/>
                  </a:lnTo>
                  <a:lnTo>
                    <a:pt x="1512135" y="1414996"/>
                  </a:lnTo>
                  <a:lnTo>
                    <a:pt x="1479330" y="1446376"/>
                  </a:lnTo>
                  <a:lnTo>
                    <a:pt x="1444835" y="1476070"/>
                  </a:lnTo>
                  <a:lnTo>
                    <a:pt x="1408724" y="1504006"/>
                  </a:lnTo>
                  <a:lnTo>
                    <a:pt x="1371072" y="1530114"/>
                  </a:lnTo>
                  <a:lnTo>
                    <a:pt x="1331952" y="1554323"/>
                  </a:lnTo>
                  <a:lnTo>
                    <a:pt x="1291438" y="1576562"/>
                  </a:lnTo>
                  <a:lnTo>
                    <a:pt x="1249604" y="1596761"/>
                  </a:lnTo>
                  <a:lnTo>
                    <a:pt x="1206525" y="1614848"/>
                  </a:lnTo>
                  <a:lnTo>
                    <a:pt x="1162274" y="1630754"/>
                  </a:lnTo>
                  <a:lnTo>
                    <a:pt x="1116925" y="1644406"/>
                  </a:lnTo>
                  <a:lnTo>
                    <a:pt x="1070552" y="1655735"/>
                  </a:lnTo>
                  <a:lnTo>
                    <a:pt x="1023229" y="1664670"/>
                  </a:lnTo>
                  <a:lnTo>
                    <a:pt x="975030" y="1671139"/>
                  </a:lnTo>
                  <a:lnTo>
                    <a:pt x="926029" y="1675073"/>
                  </a:lnTo>
                  <a:lnTo>
                    <a:pt x="876300" y="1676400"/>
                  </a:lnTo>
                  <a:lnTo>
                    <a:pt x="826570" y="1675073"/>
                  </a:lnTo>
                  <a:lnTo>
                    <a:pt x="777569" y="1671139"/>
                  </a:lnTo>
                  <a:lnTo>
                    <a:pt x="729370" y="1664670"/>
                  </a:lnTo>
                  <a:lnTo>
                    <a:pt x="682047" y="1655735"/>
                  </a:lnTo>
                  <a:lnTo>
                    <a:pt x="635674" y="1644406"/>
                  </a:lnTo>
                  <a:lnTo>
                    <a:pt x="590325" y="1630754"/>
                  </a:lnTo>
                  <a:lnTo>
                    <a:pt x="546074" y="1614848"/>
                  </a:lnTo>
                  <a:lnTo>
                    <a:pt x="502995" y="1596761"/>
                  </a:lnTo>
                  <a:lnTo>
                    <a:pt x="461161" y="1576562"/>
                  </a:lnTo>
                  <a:lnTo>
                    <a:pt x="420647" y="1554323"/>
                  </a:lnTo>
                  <a:lnTo>
                    <a:pt x="381527" y="1530114"/>
                  </a:lnTo>
                  <a:lnTo>
                    <a:pt x="343875" y="1504006"/>
                  </a:lnTo>
                  <a:lnTo>
                    <a:pt x="307764" y="1476070"/>
                  </a:lnTo>
                  <a:lnTo>
                    <a:pt x="273269" y="1446376"/>
                  </a:lnTo>
                  <a:lnTo>
                    <a:pt x="240464" y="1414996"/>
                  </a:lnTo>
                  <a:lnTo>
                    <a:pt x="209421" y="1382000"/>
                  </a:lnTo>
                  <a:lnTo>
                    <a:pt x="180217" y="1347459"/>
                  </a:lnTo>
                  <a:lnTo>
                    <a:pt x="152923" y="1311443"/>
                  </a:lnTo>
                  <a:lnTo>
                    <a:pt x="127616" y="1274023"/>
                  </a:lnTo>
                  <a:lnTo>
                    <a:pt x="104367" y="1235271"/>
                  </a:lnTo>
                  <a:lnTo>
                    <a:pt x="83251" y="1195257"/>
                  </a:lnTo>
                  <a:lnTo>
                    <a:pt x="64343" y="1154051"/>
                  </a:lnTo>
                  <a:lnTo>
                    <a:pt x="47716" y="1111725"/>
                  </a:lnTo>
                  <a:lnTo>
                    <a:pt x="33444" y="1068349"/>
                  </a:lnTo>
                  <a:lnTo>
                    <a:pt x="21601" y="1023994"/>
                  </a:lnTo>
                  <a:lnTo>
                    <a:pt x="12261" y="978731"/>
                  </a:lnTo>
                  <a:lnTo>
                    <a:pt x="5499" y="932630"/>
                  </a:lnTo>
                  <a:lnTo>
                    <a:pt x="1387" y="885763"/>
                  </a:lnTo>
                  <a:lnTo>
                    <a:pt x="0" y="838200"/>
                  </a:lnTo>
                  <a:close/>
                </a:path>
              </a:pathLst>
            </a:custGeom>
            <a:ln w="12700">
              <a:solidFill>
                <a:srgbClr val="FF69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04" name="object 10"/>
          <p:cNvSpPr txBox="1"/>
          <p:nvPr/>
        </p:nvSpPr>
        <p:spPr>
          <a:xfrm>
            <a:off x="4935728" y="2984119"/>
            <a:ext cx="1026160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5080" indent="-6413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Acid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base  catalysis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9" name="object 11"/>
          <p:cNvGrpSpPr/>
          <p:nvPr/>
        </p:nvGrpSpPr>
        <p:grpSpPr>
          <a:xfrm>
            <a:off x="1822450" y="2813050"/>
            <a:ext cx="1765300" cy="1689100"/>
            <a:chOff x="1822450" y="2813050"/>
            <a:chExt cx="1765300" cy="1689100"/>
          </a:xfrm>
        </p:grpSpPr>
        <p:sp>
          <p:nvSpPr>
            <p:cNvPr id="1048605" name="object 12"/>
            <p:cNvSpPr/>
            <p:nvPr/>
          </p:nvSpPr>
          <p:spPr>
            <a:xfrm>
              <a:off x="1827275" y="2817875"/>
              <a:ext cx="1755648" cy="16794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06" name="object 13"/>
            <p:cNvSpPr/>
            <p:nvPr/>
          </p:nvSpPr>
          <p:spPr>
            <a:xfrm>
              <a:off x="1828800" y="2819400"/>
              <a:ext cx="1752600" cy="1676400"/>
            </a:xfrm>
            <a:custGeom>
              <a:avLst/>
              <a:gdLst/>
              <a:ahLst/>
              <a:cxnLst/>
              <a:rect l="l" t="t" r="r" b="b"/>
              <a:pathLst>
                <a:path w="1752600" h="1676400">
                  <a:moveTo>
                    <a:pt x="0" y="838200"/>
                  </a:moveTo>
                  <a:lnTo>
                    <a:pt x="1387" y="790636"/>
                  </a:lnTo>
                  <a:lnTo>
                    <a:pt x="5499" y="743769"/>
                  </a:lnTo>
                  <a:lnTo>
                    <a:pt x="12261" y="697668"/>
                  </a:lnTo>
                  <a:lnTo>
                    <a:pt x="21601" y="652405"/>
                  </a:lnTo>
                  <a:lnTo>
                    <a:pt x="33444" y="608050"/>
                  </a:lnTo>
                  <a:lnTo>
                    <a:pt x="47716" y="564674"/>
                  </a:lnTo>
                  <a:lnTo>
                    <a:pt x="64343" y="522348"/>
                  </a:lnTo>
                  <a:lnTo>
                    <a:pt x="83251" y="481142"/>
                  </a:lnTo>
                  <a:lnTo>
                    <a:pt x="104367" y="441128"/>
                  </a:lnTo>
                  <a:lnTo>
                    <a:pt x="127616" y="402376"/>
                  </a:lnTo>
                  <a:lnTo>
                    <a:pt x="152923" y="364956"/>
                  </a:lnTo>
                  <a:lnTo>
                    <a:pt x="180217" y="328940"/>
                  </a:lnTo>
                  <a:lnTo>
                    <a:pt x="209421" y="294399"/>
                  </a:lnTo>
                  <a:lnTo>
                    <a:pt x="240464" y="261403"/>
                  </a:lnTo>
                  <a:lnTo>
                    <a:pt x="273269" y="230023"/>
                  </a:lnTo>
                  <a:lnTo>
                    <a:pt x="307764" y="200329"/>
                  </a:lnTo>
                  <a:lnTo>
                    <a:pt x="343875" y="172393"/>
                  </a:lnTo>
                  <a:lnTo>
                    <a:pt x="381527" y="146285"/>
                  </a:lnTo>
                  <a:lnTo>
                    <a:pt x="420647" y="122076"/>
                  </a:lnTo>
                  <a:lnTo>
                    <a:pt x="461161" y="99837"/>
                  </a:lnTo>
                  <a:lnTo>
                    <a:pt x="502995" y="79638"/>
                  </a:lnTo>
                  <a:lnTo>
                    <a:pt x="546074" y="61551"/>
                  </a:lnTo>
                  <a:lnTo>
                    <a:pt x="590325" y="45645"/>
                  </a:lnTo>
                  <a:lnTo>
                    <a:pt x="635674" y="31993"/>
                  </a:lnTo>
                  <a:lnTo>
                    <a:pt x="682047" y="20664"/>
                  </a:lnTo>
                  <a:lnTo>
                    <a:pt x="729370" y="11729"/>
                  </a:lnTo>
                  <a:lnTo>
                    <a:pt x="777569" y="5260"/>
                  </a:lnTo>
                  <a:lnTo>
                    <a:pt x="826570" y="1326"/>
                  </a:lnTo>
                  <a:lnTo>
                    <a:pt x="876300" y="0"/>
                  </a:lnTo>
                  <a:lnTo>
                    <a:pt x="926029" y="1326"/>
                  </a:lnTo>
                  <a:lnTo>
                    <a:pt x="975030" y="5260"/>
                  </a:lnTo>
                  <a:lnTo>
                    <a:pt x="1023229" y="11729"/>
                  </a:lnTo>
                  <a:lnTo>
                    <a:pt x="1070552" y="20664"/>
                  </a:lnTo>
                  <a:lnTo>
                    <a:pt x="1116925" y="31993"/>
                  </a:lnTo>
                  <a:lnTo>
                    <a:pt x="1162274" y="45645"/>
                  </a:lnTo>
                  <a:lnTo>
                    <a:pt x="1206525" y="61551"/>
                  </a:lnTo>
                  <a:lnTo>
                    <a:pt x="1249604" y="79638"/>
                  </a:lnTo>
                  <a:lnTo>
                    <a:pt x="1291438" y="99837"/>
                  </a:lnTo>
                  <a:lnTo>
                    <a:pt x="1331952" y="122076"/>
                  </a:lnTo>
                  <a:lnTo>
                    <a:pt x="1371072" y="146285"/>
                  </a:lnTo>
                  <a:lnTo>
                    <a:pt x="1408724" y="172393"/>
                  </a:lnTo>
                  <a:lnTo>
                    <a:pt x="1444835" y="200329"/>
                  </a:lnTo>
                  <a:lnTo>
                    <a:pt x="1479330" y="230023"/>
                  </a:lnTo>
                  <a:lnTo>
                    <a:pt x="1512135" y="261403"/>
                  </a:lnTo>
                  <a:lnTo>
                    <a:pt x="1543178" y="294399"/>
                  </a:lnTo>
                  <a:lnTo>
                    <a:pt x="1572382" y="328940"/>
                  </a:lnTo>
                  <a:lnTo>
                    <a:pt x="1599676" y="364956"/>
                  </a:lnTo>
                  <a:lnTo>
                    <a:pt x="1624983" y="402376"/>
                  </a:lnTo>
                  <a:lnTo>
                    <a:pt x="1648232" y="441128"/>
                  </a:lnTo>
                  <a:lnTo>
                    <a:pt x="1669348" y="481142"/>
                  </a:lnTo>
                  <a:lnTo>
                    <a:pt x="1688256" y="522348"/>
                  </a:lnTo>
                  <a:lnTo>
                    <a:pt x="1704883" y="564674"/>
                  </a:lnTo>
                  <a:lnTo>
                    <a:pt x="1719155" y="608050"/>
                  </a:lnTo>
                  <a:lnTo>
                    <a:pt x="1730998" y="652405"/>
                  </a:lnTo>
                  <a:lnTo>
                    <a:pt x="1740338" y="697668"/>
                  </a:lnTo>
                  <a:lnTo>
                    <a:pt x="1747100" y="743769"/>
                  </a:lnTo>
                  <a:lnTo>
                    <a:pt x="1751212" y="790636"/>
                  </a:lnTo>
                  <a:lnTo>
                    <a:pt x="1752600" y="838200"/>
                  </a:lnTo>
                  <a:lnTo>
                    <a:pt x="1751212" y="885763"/>
                  </a:lnTo>
                  <a:lnTo>
                    <a:pt x="1747100" y="932630"/>
                  </a:lnTo>
                  <a:lnTo>
                    <a:pt x="1740338" y="978731"/>
                  </a:lnTo>
                  <a:lnTo>
                    <a:pt x="1730998" y="1023994"/>
                  </a:lnTo>
                  <a:lnTo>
                    <a:pt x="1719155" y="1068349"/>
                  </a:lnTo>
                  <a:lnTo>
                    <a:pt x="1704883" y="1111725"/>
                  </a:lnTo>
                  <a:lnTo>
                    <a:pt x="1688256" y="1154051"/>
                  </a:lnTo>
                  <a:lnTo>
                    <a:pt x="1669348" y="1195257"/>
                  </a:lnTo>
                  <a:lnTo>
                    <a:pt x="1648232" y="1235271"/>
                  </a:lnTo>
                  <a:lnTo>
                    <a:pt x="1624983" y="1274023"/>
                  </a:lnTo>
                  <a:lnTo>
                    <a:pt x="1599676" y="1311443"/>
                  </a:lnTo>
                  <a:lnTo>
                    <a:pt x="1572382" y="1347459"/>
                  </a:lnTo>
                  <a:lnTo>
                    <a:pt x="1543178" y="1382000"/>
                  </a:lnTo>
                  <a:lnTo>
                    <a:pt x="1512135" y="1414996"/>
                  </a:lnTo>
                  <a:lnTo>
                    <a:pt x="1479330" y="1446376"/>
                  </a:lnTo>
                  <a:lnTo>
                    <a:pt x="1444835" y="1476070"/>
                  </a:lnTo>
                  <a:lnTo>
                    <a:pt x="1408724" y="1504006"/>
                  </a:lnTo>
                  <a:lnTo>
                    <a:pt x="1371072" y="1530114"/>
                  </a:lnTo>
                  <a:lnTo>
                    <a:pt x="1331952" y="1554323"/>
                  </a:lnTo>
                  <a:lnTo>
                    <a:pt x="1291438" y="1576562"/>
                  </a:lnTo>
                  <a:lnTo>
                    <a:pt x="1249604" y="1596761"/>
                  </a:lnTo>
                  <a:lnTo>
                    <a:pt x="1206525" y="1614848"/>
                  </a:lnTo>
                  <a:lnTo>
                    <a:pt x="1162274" y="1630754"/>
                  </a:lnTo>
                  <a:lnTo>
                    <a:pt x="1116925" y="1644406"/>
                  </a:lnTo>
                  <a:lnTo>
                    <a:pt x="1070552" y="1655735"/>
                  </a:lnTo>
                  <a:lnTo>
                    <a:pt x="1023229" y="1664670"/>
                  </a:lnTo>
                  <a:lnTo>
                    <a:pt x="975030" y="1671139"/>
                  </a:lnTo>
                  <a:lnTo>
                    <a:pt x="926029" y="1675073"/>
                  </a:lnTo>
                  <a:lnTo>
                    <a:pt x="876300" y="1676400"/>
                  </a:lnTo>
                  <a:lnTo>
                    <a:pt x="826570" y="1675073"/>
                  </a:lnTo>
                  <a:lnTo>
                    <a:pt x="777569" y="1671139"/>
                  </a:lnTo>
                  <a:lnTo>
                    <a:pt x="729370" y="1664670"/>
                  </a:lnTo>
                  <a:lnTo>
                    <a:pt x="682047" y="1655735"/>
                  </a:lnTo>
                  <a:lnTo>
                    <a:pt x="635674" y="1644406"/>
                  </a:lnTo>
                  <a:lnTo>
                    <a:pt x="590325" y="1630754"/>
                  </a:lnTo>
                  <a:lnTo>
                    <a:pt x="546074" y="1614848"/>
                  </a:lnTo>
                  <a:lnTo>
                    <a:pt x="502995" y="1596761"/>
                  </a:lnTo>
                  <a:lnTo>
                    <a:pt x="461161" y="1576562"/>
                  </a:lnTo>
                  <a:lnTo>
                    <a:pt x="420647" y="1554323"/>
                  </a:lnTo>
                  <a:lnTo>
                    <a:pt x="381527" y="1530114"/>
                  </a:lnTo>
                  <a:lnTo>
                    <a:pt x="343875" y="1504006"/>
                  </a:lnTo>
                  <a:lnTo>
                    <a:pt x="307764" y="1476070"/>
                  </a:lnTo>
                  <a:lnTo>
                    <a:pt x="273269" y="1446376"/>
                  </a:lnTo>
                  <a:lnTo>
                    <a:pt x="240464" y="1414996"/>
                  </a:lnTo>
                  <a:lnTo>
                    <a:pt x="209421" y="1382000"/>
                  </a:lnTo>
                  <a:lnTo>
                    <a:pt x="180217" y="1347459"/>
                  </a:lnTo>
                  <a:lnTo>
                    <a:pt x="152923" y="1311443"/>
                  </a:lnTo>
                  <a:lnTo>
                    <a:pt x="127616" y="1274023"/>
                  </a:lnTo>
                  <a:lnTo>
                    <a:pt x="104367" y="1235271"/>
                  </a:lnTo>
                  <a:lnTo>
                    <a:pt x="83251" y="1195257"/>
                  </a:lnTo>
                  <a:lnTo>
                    <a:pt x="64343" y="1154051"/>
                  </a:lnTo>
                  <a:lnTo>
                    <a:pt x="47716" y="1111725"/>
                  </a:lnTo>
                  <a:lnTo>
                    <a:pt x="33444" y="1068349"/>
                  </a:lnTo>
                  <a:lnTo>
                    <a:pt x="21601" y="1023994"/>
                  </a:lnTo>
                  <a:lnTo>
                    <a:pt x="12261" y="978731"/>
                  </a:lnTo>
                  <a:lnTo>
                    <a:pt x="5499" y="932630"/>
                  </a:lnTo>
                  <a:lnTo>
                    <a:pt x="1387" y="885763"/>
                  </a:lnTo>
                  <a:lnTo>
                    <a:pt x="0" y="838200"/>
                  </a:lnTo>
                  <a:close/>
                </a:path>
              </a:pathLst>
            </a:custGeom>
            <a:ln w="12700">
              <a:solidFill>
                <a:srgbClr val="FF69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07" name="object 14"/>
          <p:cNvSpPr txBox="1"/>
          <p:nvPr/>
        </p:nvSpPr>
        <p:spPr>
          <a:xfrm>
            <a:off x="2231898" y="3365119"/>
            <a:ext cx="948055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tal</a:t>
            </a:r>
            <a:r>
              <a:rPr sz="1800" spc="-35" dirty="0">
                <a:latin typeface="Arial"/>
                <a:cs typeface="Arial"/>
              </a:rPr>
              <a:t>y</a:t>
            </a:r>
            <a:r>
              <a:rPr sz="1800" spc="-5" dirty="0">
                <a:latin typeface="Arial"/>
                <a:cs typeface="Arial"/>
              </a:rPr>
              <a:t>sis</a:t>
            </a:r>
            <a:endParaRPr sz="1800">
              <a:latin typeface="Arial"/>
              <a:cs typeface="Arial"/>
            </a:endParaRPr>
          </a:p>
          <a:p>
            <a:pPr marL="4254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by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strain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0" name="object 15"/>
          <p:cNvGrpSpPr/>
          <p:nvPr/>
        </p:nvGrpSpPr>
        <p:grpSpPr>
          <a:xfrm>
            <a:off x="3346450" y="3651250"/>
            <a:ext cx="1765300" cy="1689100"/>
            <a:chOff x="3346450" y="3651250"/>
            <a:chExt cx="1765300" cy="1689100"/>
          </a:xfrm>
        </p:grpSpPr>
        <p:sp>
          <p:nvSpPr>
            <p:cNvPr id="1048608" name="object 16"/>
            <p:cNvSpPr/>
            <p:nvPr/>
          </p:nvSpPr>
          <p:spPr>
            <a:xfrm>
              <a:off x="3351275" y="3656075"/>
              <a:ext cx="1755648" cy="16794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09" name="object 17"/>
            <p:cNvSpPr/>
            <p:nvPr/>
          </p:nvSpPr>
          <p:spPr>
            <a:xfrm>
              <a:off x="3352800" y="3657600"/>
              <a:ext cx="1752600" cy="1676400"/>
            </a:xfrm>
            <a:custGeom>
              <a:avLst/>
              <a:gdLst/>
              <a:ahLst/>
              <a:cxnLst/>
              <a:rect l="l" t="t" r="r" b="b"/>
              <a:pathLst>
                <a:path w="1752600" h="1676400">
                  <a:moveTo>
                    <a:pt x="0" y="838200"/>
                  </a:moveTo>
                  <a:lnTo>
                    <a:pt x="1387" y="790636"/>
                  </a:lnTo>
                  <a:lnTo>
                    <a:pt x="5499" y="743769"/>
                  </a:lnTo>
                  <a:lnTo>
                    <a:pt x="12261" y="697668"/>
                  </a:lnTo>
                  <a:lnTo>
                    <a:pt x="21601" y="652405"/>
                  </a:lnTo>
                  <a:lnTo>
                    <a:pt x="33444" y="608050"/>
                  </a:lnTo>
                  <a:lnTo>
                    <a:pt x="47716" y="564674"/>
                  </a:lnTo>
                  <a:lnTo>
                    <a:pt x="64343" y="522348"/>
                  </a:lnTo>
                  <a:lnTo>
                    <a:pt x="83251" y="481142"/>
                  </a:lnTo>
                  <a:lnTo>
                    <a:pt x="104367" y="441128"/>
                  </a:lnTo>
                  <a:lnTo>
                    <a:pt x="127616" y="402376"/>
                  </a:lnTo>
                  <a:lnTo>
                    <a:pt x="152923" y="364956"/>
                  </a:lnTo>
                  <a:lnTo>
                    <a:pt x="180217" y="328940"/>
                  </a:lnTo>
                  <a:lnTo>
                    <a:pt x="209421" y="294399"/>
                  </a:lnTo>
                  <a:lnTo>
                    <a:pt x="240464" y="261403"/>
                  </a:lnTo>
                  <a:lnTo>
                    <a:pt x="273269" y="230023"/>
                  </a:lnTo>
                  <a:lnTo>
                    <a:pt x="307764" y="200329"/>
                  </a:lnTo>
                  <a:lnTo>
                    <a:pt x="343875" y="172393"/>
                  </a:lnTo>
                  <a:lnTo>
                    <a:pt x="381527" y="146285"/>
                  </a:lnTo>
                  <a:lnTo>
                    <a:pt x="420647" y="122076"/>
                  </a:lnTo>
                  <a:lnTo>
                    <a:pt x="461161" y="99837"/>
                  </a:lnTo>
                  <a:lnTo>
                    <a:pt x="502995" y="79638"/>
                  </a:lnTo>
                  <a:lnTo>
                    <a:pt x="546074" y="61551"/>
                  </a:lnTo>
                  <a:lnTo>
                    <a:pt x="590325" y="45645"/>
                  </a:lnTo>
                  <a:lnTo>
                    <a:pt x="635674" y="31993"/>
                  </a:lnTo>
                  <a:lnTo>
                    <a:pt x="682047" y="20664"/>
                  </a:lnTo>
                  <a:lnTo>
                    <a:pt x="729370" y="11729"/>
                  </a:lnTo>
                  <a:lnTo>
                    <a:pt x="777569" y="5260"/>
                  </a:lnTo>
                  <a:lnTo>
                    <a:pt x="826570" y="1326"/>
                  </a:lnTo>
                  <a:lnTo>
                    <a:pt x="876300" y="0"/>
                  </a:lnTo>
                  <a:lnTo>
                    <a:pt x="926029" y="1326"/>
                  </a:lnTo>
                  <a:lnTo>
                    <a:pt x="975030" y="5260"/>
                  </a:lnTo>
                  <a:lnTo>
                    <a:pt x="1023229" y="11729"/>
                  </a:lnTo>
                  <a:lnTo>
                    <a:pt x="1070552" y="20664"/>
                  </a:lnTo>
                  <a:lnTo>
                    <a:pt x="1116925" y="31993"/>
                  </a:lnTo>
                  <a:lnTo>
                    <a:pt x="1162274" y="45645"/>
                  </a:lnTo>
                  <a:lnTo>
                    <a:pt x="1206525" y="61551"/>
                  </a:lnTo>
                  <a:lnTo>
                    <a:pt x="1249604" y="79638"/>
                  </a:lnTo>
                  <a:lnTo>
                    <a:pt x="1291438" y="99837"/>
                  </a:lnTo>
                  <a:lnTo>
                    <a:pt x="1331952" y="122076"/>
                  </a:lnTo>
                  <a:lnTo>
                    <a:pt x="1371072" y="146285"/>
                  </a:lnTo>
                  <a:lnTo>
                    <a:pt x="1408724" y="172393"/>
                  </a:lnTo>
                  <a:lnTo>
                    <a:pt x="1444835" y="200329"/>
                  </a:lnTo>
                  <a:lnTo>
                    <a:pt x="1479330" y="230023"/>
                  </a:lnTo>
                  <a:lnTo>
                    <a:pt x="1512135" y="261403"/>
                  </a:lnTo>
                  <a:lnTo>
                    <a:pt x="1543178" y="294399"/>
                  </a:lnTo>
                  <a:lnTo>
                    <a:pt x="1572382" y="328940"/>
                  </a:lnTo>
                  <a:lnTo>
                    <a:pt x="1599676" y="364956"/>
                  </a:lnTo>
                  <a:lnTo>
                    <a:pt x="1624983" y="402376"/>
                  </a:lnTo>
                  <a:lnTo>
                    <a:pt x="1648232" y="441128"/>
                  </a:lnTo>
                  <a:lnTo>
                    <a:pt x="1669348" y="481142"/>
                  </a:lnTo>
                  <a:lnTo>
                    <a:pt x="1688256" y="522348"/>
                  </a:lnTo>
                  <a:lnTo>
                    <a:pt x="1704883" y="564674"/>
                  </a:lnTo>
                  <a:lnTo>
                    <a:pt x="1719155" y="608050"/>
                  </a:lnTo>
                  <a:lnTo>
                    <a:pt x="1730998" y="652405"/>
                  </a:lnTo>
                  <a:lnTo>
                    <a:pt x="1740338" y="697668"/>
                  </a:lnTo>
                  <a:lnTo>
                    <a:pt x="1747100" y="743769"/>
                  </a:lnTo>
                  <a:lnTo>
                    <a:pt x="1751212" y="790636"/>
                  </a:lnTo>
                  <a:lnTo>
                    <a:pt x="1752600" y="838200"/>
                  </a:lnTo>
                  <a:lnTo>
                    <a:pt x="1751212" y="885763"/>
                  </a:lnTo>
                  <a:lnTo>
                    <a:pt x="1747100" y="932630"/>
                  </a:lnTo>
                  <a:lnTo>
                    <a:pt x="1740338" y="978731"/>
                  </a:lnTo>
                  <a:lnTo>
                    <a:pt x="1730998" y="1023994"/>
                  </a:lnTo>
                  <a:lnTo>
                    <a:pt x="1719155" y="1068349"/>
                  </a:lnTo>
                  <a:lnTo>
                    <a:pt x="1704883" y="1111725"/>
                  </a:lnTo>
                  <a:lnTo>
                    <a:pt x="1688256" y="1154051"/>
                  </a:lnTo>
                  <a:lnTo>
                    <a:pt x="1669348" y="1195257"/>
                  </a:lnTo>
                  <a:lnTo>
                    <a:pt x="1648232" y="1235271"/>
                  </a:lnTo>
                  <a:lnTo>
                    <a:pt x="1624983" y="1274023"/>
                  </a:lnTo>
                  <a:lnTo>
                    <a:pt x="1599676" y="1311443"/>
                  </a:lnTo>
                  <a:lnTo>
                    <a:pt x="1572382" y="1347459"/>
                  </a:lnTo>
                  <a:lnTo>
                    <a:pt x="1543178" y="1382000"/>
                  </a:lnTo>
                  <a:lnTo>
                    <a:pt x="1512135" y="1414996"/>
                  </a:lnTo>
                  <a:lnTo>
                    <a:pt x="1479330" y="1446376"/>
                  </a:lnTo>
                  <a:lnTo>
                    <a:pt x="1444835" y="1476070"/>
                  </a:lnTo>
                  <a:lnTo>
                    <a:pt x="1408724" y="1504006"/>
                  </a:lnTo>
                  <a:lnTo>
                    <a:pt x="1371072" y="1530114"/>
                  </a:lnTo>
                  <a:lnTo>
                    <a:pt x="1331952" y="1554323"/>
                  </a:lnTo>
                  <a:lnTo>
                    <a:pt x="1291438" y="1576562"/>
                  </a:lnTo>
                  <a:lnTo>
                    <a:pt x="1249604" y="1596761"/>
                  </a:lnTo>
                  <a:lnTo>
                    <a:pt x="1206525" y="1614848"/>
                  </a:lnTo>
                  <a:lnTo>
                    <a:pt x="1162274" y="1630754"/>
                  </a:lnTo>
                  <a:lnTo>
                    <a:pt x="1116925" y="1644406"/>
                  </a:lnTo>
                  <a:lnTo>
                    <a:pt x="1070552" y="1655735"/>
                  </a:lnTo>
                  <a:lnTo>
                    <a:pt x="1023229" y="1664670"/>
                  </a:lnTo>
                  <a:lnTo>
                    <a:pt x="975030" y="1671139"/>
                  </a:lnTo>
                  <a:lnTo>
                    <a:pt x="926029" y="1675073"/>
                  </a:lnTo>
                  <a:lnTo>
                    <a:pt x="876300" y="1676400"/>
                  </a:lnTo>
                  <a:lnTo>
                    <a:pt x="826570" y="1675073"/>
                  </a:lnTo>
                  <a:lnTo>
                    <a:pt x="777569" y="1671139"/>
                  </a:lnTo>
                  <a:lnTo>
                    <a:pt x="729370" y="1664670"/>
                  </a:lnTo>
                  <a:lnTo>
                    <a:pt x="682047" y="1655735"/>
                  </a:lnTo>
                  <a:lnTo>
                    <a:pt x="635674" y="1644406"/>
                  </a:lnTo>
                  <a:lnTo>
                    <a:pt x="590325" y="1630754"/>
                  </a:lnTo>
                  <a:lnTo>
                    <a:pt x="546074" y="1614848"/>
                  </a:lnTo>
                  <a:lnTo>
                    <a:pt x="502995" y="1596761"/>
                  </a:lnTo>
                  <a:lnTo>
                    <a:pt x="461161" y="1576562"/>
                  </a:lnTo>
                  <a:lnTo>
                    <a:pt x="420647" y="1554323"/>
                  </a:lnTo>
                  <a:lnTo>
                    <a:pt x="381527" y="1530114"/>
                  </a:lnTo>
                  <a:lnTo>
                    <a:pt x="343875" y="1504006"/>
                  </a:lnTo>
                  <a:lnTo>
                    <a:pt x="307764" y="1476070"/>
                  </a:lnTo>
                  <a:lnTo>
                    <a:pt x="273269" y="1446376"/>
                  </a:lnTo>
                  <a:lnTo>
                    <a:pt x="240464" y="1414996"/>
                  </a:lnTo>
                  <a:lnTo>
                    <a:pt x="209421" y="1382000"/>
                  </a:lnTo>
                  <a:lnTo>
                    <a:pt x="180217" y="1347459"/>
                  </a:lnTo>
                  <a:lnTo>
                    <a:pt x="152923" y="1311443"/>
                  </a:lnTo>
                  <a:lnTo>
                    <a:pt x="127616" y="1274023"/>
                  </a:lnTo>
                  <a:lnTo>
                    <a:pt x="104367" y="1235271"/>
                  </a:lnTo>
                  <a:lnTo>
                    <a:pt x="83251" y="1195257"/>
                  </a:lnTo>
                  <a:lnTo>
                    <a:pt x="64343" y="1154051"/>
                  </a:lnTo>
                  <a:lnTo>
                    <a:pt x="47716" y="1111725"/>
                  </a:lnTo>
                  <a:lnTo>
                    <a:pt x="33444" y="1068349"/>
                  </a:lnTo>
                  <a:lnTo>
                    <a:pt x="21601" y="1023994"/>
                  </a:lnTo>
                  <a:lnTo>
                    <a:pt x="12261" y="978731"/>
                  </a:lnTo>
                  <a:lnTo>
                    <a:pt x="5499" y="932630"/>
                  </a:lnTo>
                  <a:lnTo>
                    <a:pt x="1387" y="885763"/>
                  </a:lnTo>
                  <a:lnTo>
                    <a:pt x="0" y="838200"/>
                  </a:lnTo>
                  <a:close/>
                </a:path>
              </a:pathLst>
            </a:custGeom>
            <a:ln w="12700">
              <a:solidFill>
                <a:srgbClr val="FF69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10" name="object 18"/>
          <p:cNvSpPr txBox="1"/>
          <p:nvPr/>
        </p:nvSpPr>
        <p:spPr>
          <a:xfrm>
            <a:off x="3756152" y="4066413"/>
            <a:ext cx="948055" cy="812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tal</a:t>
            </a:r>
            <a:r>
              <a:rPr sz="1800" spc="-35" dirty="0">
                <a:latin typeface="Arial"/>
                <a:cs typeface="Arial"/>
              </a:rPr>
              <a:t>y</a:t>
            </a:r>
            <a:r>
              <a:rPr sz="1800" spc="-5" dirty="0">
                <a:latin typeface="Arial"/>
                <a:cs typeface="Arial"/>
              </a:rPr>
              <a:t>sis  by   pr</a:t>
            </a:r>
            <a:r>
              <a:rPr sz="1800" spc="-15" dirty="0">
                <a:latin typeface="Arial"/>
                <a:cs typeface="Arial"/>
              </a:rPr>
              <a:t>ox</a:t>
            </a:r>
            <a:r>
              <a:rPr sz="1800" spc="-5" dirty="0">
                <a:latin typeface="Arial"/>
                <a:cs typeface="Arial"/>
              </a:rPr>
              <a:t>im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ty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object 2"/>
          <p:cNvSpPr txBox="1">
            <a:spLocks noGrp="1"/>
          </p:cNvSpPr>
          <p:nvPr>
            <p:ph type="title"/>
          </p:nvPr>
        </p:nvSpPr>
        <p:spPr>
          <a:xfrm>
            <a:off x="1839848" y="733171"/>
            <a:ext cx="4704080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0" dirty="0"/>
              <a:t>C</a:t>
            </a:r>
            <a:r>
              <a:rPr sz="3200" spc="-50" dirty="0"/>
              <a:t>OVALENT</a:t>
            </a:r>
            <a:r>
              <a:rPr sz="3200" spc="55" dirty="0"/>
              <a:t> </a:t>
            </a:r>
            <a:r>
              <a:rPr sz="3200" spc="-85" dirty="0"/>
              <a:t>CATALYSIS</a:t>
            </a:r>
            <a:endParaRPr sz="3200"/>
          </a:p>
        </p:txBody>
      </p:sp>
      <p:sp>
        <p:nvSpPr>
          <p:cNvPr id="1048593" name="object 3"/>
          <p:cNvSpPr txBox="1"/>
          <p:nvPr/>
        </p:nvSpPr>
        <p:spPr>
          <a:xfrm>
            <a:off x="535940" y="1625854"/>
            <a:ext cx="7310755" cy="13841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Courier New"/>
              <a:buChar char="o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Enzymes </a:t>
            </a:r>
            <a:r>
              <a:rPr sz="2000" spc="-10" dirty="0">
                <a:latin typeface="Arial"/>
                <a:cs typeface="Arial"/>
              </a:rPr>
              <a:t>form </a:t>
            </a:r>
            <a:r>
              <a:rPr sz="2000" dirty="0">
                <a:latin typeface="Arial"/>
                <a:cs typeface="Arial"/>
              </a:rPr>
              <a:t>covalent linkages </a:t>
            </a:r>
            <a:r>
              <a:rPr sz="2000" spc="-5" dirty="0">
                <a:latin typeface="Arial"/>
                <a:cs typeface="Arial"/>
              </a:rPr>
              <a:t>with substrate forming  </a:t>
            </a:r>
            <a:r>
              <a:rPr sz="2000" dirty="0">
                <a:latin typeface="Arial"/>
                <a:cs typeface="Arial"/>
              </a:rPr>
              <a:t>transient </a:t>
            </a:r>
            <a:r>
              <a:rPr sz="2000" spc="-5" dirty="0">
                <a:latin typeface="Arial"/>
                <a:cs typeface="Arial"/>
              </a:rPr>
              <a:t>enzyme-substrate </a:t>
            </a:r>
            <a:r>
              <a:rPr sz="2000" dirty="0">
                <a:latin typeface="Arial"/>
                <a:cs typeface="Arial"/>
              </a:rPr>
              <a:t>complex with very low </a:t>
            </a:r>
            <a:r>
              <a:rPr sz="2000" spc="-5" dirty="0">
                <a:latin typeface="Arial"/>
                <a:cs typeface="Arial"/>
              </a:rPr>
              <a:t>activation  </a:t>
            </a:r>
            <a:r>
              <a:rPr sz="2000" dirty="0">
                <a:latin typeface="Arial"/>
                <a:cs typeface="Arial"/>
              </a:rPr>
              <a:t>energy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287020" indent="-274320" algn="just">
              <a:lnSpc>
                <a:spcPct val="100000"/>
              </a:lnSpc>
              <a:spcBef>
                <a:spcPts val="994"/>
              </a:spcBef>
              <a:buClr>
                <a:srgbClr val="FD8537"/>
              </a:buClr>
              <a:buSzPct val="70000"/>
              <a:buFont typeface="Courier New"/>
              <a:buChar char="o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Enzyme </a:t>
            </a:r>
            <a:r>
              <a:rPr sz="2000" spc="-5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released unaltered </a:t>
            </a:r>
            <a:r>
              <a:rPr sz="2000" spc="-5" dirty="0">
                <a:latin typeface="Arial"/>
                <a:cs typeface="Arial"/>
              </a:rPr>
              <a:t>after </a:t>
            </a:r>
            <a:r>
              <a:rPr sz="2000" dirty="0">
                <a:latin typeface="Arial"/>
                <a:cs typeface="Arial"/>
              </a:rPr>
              <a:t>completion of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reaction.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594" name="object 4"/>
          <p:cNvSpPr/>
          <p:nvPr/>
        </p:nvSpPr>
        <p:spPr>
          <a:xfrm>
            <a:off x="0" y="3028950"/>
            <a:ext cx="8162925" cy="323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object 2"/>
          <p:cNvSpPr txBox="1">
            <a:spLocks noGrp="1"/>
          </p:cNvSpPr>
          <p:nvPr>
            <p:ph type="title"/>
          </p:nvPr>
        </p:nvSpPr>
        <p:spPr>
          <a:xfrm>
            <a:off x="1864232" y="733171"/>
            <a:ext cx="4657090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dirty="0"/>
              <a:t>ACID</a:t>
            </a:r>
            <a:r>
              <a:rPr sz="4000" dirty="0"/>
              <a:t>-</a:t>
            </a:r>
            <a:r>
              <a:rPr sz="3200" dirty="0"/>
              <a:t>BASE</a:t>
            </a:r>
            <a:r>
              <a:rPr sz="3200" spc="130" dirty="0"/>
              <a:t> </a:t>
            </a:r>
            <a:r>
              <a:rPr sz="3200" spc="-85" dirty="0"/>
              <a:t>CATALYSIS</a:t>
            </a:r>
            <a:endParaRPr sz="3200"/>
          </a:p>
        </p:txBody>
      </p:sp>
      <p:sp>
        <p:nvSpPr>
          <p:cNvPr id="1048596" name="object 3"/>
          <p:cNvSpPr txBox="1"/>
          <p:nvPr/>
        </p:nvSpPr>
        <p:spPr>
          <a:xfrm>
            <a:off x="535940" y="1625854"/>
            <a:ext cx="7311390" cy="13639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Mostly undertaken by oxido- reductases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enzyme.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D8537"/>
              </a:buClr>
              <a:buFont typeface="Wingdings"/>
              <a:buChar char=""/>
            </a:pPr>
            <a:endParaRPr sz="31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Mostly at the active site, </a:t>
            </a:r>
            <a:r>
              <a:rPr sz="2000" spc="-5" dirty="0">
                <a:latin typeface="Arial"/>
                <a:cs typeface="Arial"/>
              </a:rPr>
              <a:t>histdine is present </a:t>
            </a:r>
            <a:r>
              <a:rPr sz="2000" dirty="0">
                <a:latin typeface="Arial"/>
                <a:cs typeface="Arial"/>
              </a:rPr>
              <a:t>which </a:t>
            </a:r>
            <a:r>
              <a:rPr sz="2000" spc="-5" dirty="0">
                <a:latin typeface="Arial"/>
                <a:cs typeface="Arial"/>
              </a:rPr>
              <a:t>act </a:t>
            </a:r>
            <a:r>
              <a:rPr sz="2000" dirty="0">
                <a:latin typeface="Arial"/>
                <a:cs typeface="Arial"/>
              </a:rPr>
              <a:t>as </a:t>
            </a:r>
            <a:r>
              <a:rPr sz="2000" spc="-5" dirty="0">
                <a:latin typeface="Arial"/>
                <a:cs typeface="Arial"/>
              </a:rPr>
              <a:t>both  </a:t>
            </a:r>
            <a:r>
              <a:rPr sz="2000" dirty="0">
                <a:latin typeface="Arial"/>
                <a:cs typeface="Arial"/>
              </a:rPr>
              <a:t>proton donor and proton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acceptor.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597" name="object 4"/>
          <p:cNvSpPr/>
          <p:nvPr/>
        </p:nvSpPr>
        <p:spPr>
          <a:xfrm>
            <a:off x="257175" y="3486150"/>
            <a:ext cx="6534150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object 2"/>
          <p:cNvSpPr txBox="1">
            <a:spLocks noGrp="1"/>
          </p:cNvSpPr>
          <p:nvPr>
            <p:ph type="title"/>
          </p:nvPr>
        </p:nvSpPr>
        <p:spPr>
          <a:xfrm>
            <a:off x="1414652" y="733171"/>
            <a:ext cx="5552440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C</a:t>
            </a:r>
            <a:r>
              <a:rPr sz="3200" spc="-85" dirty="0"/>
              <a:t>ATALYSIS </a:t>
            </a:r>
            <a:r>
              <a:rPr sz="3200" dirty="0"/>
              <a:t>BY</a:t>
            </a:r>
            <a:r>
              <a:rPr sz="3200" spc="280" dirty="0"/>
              <a:t> </a:t>
            </a:r>
            <a:r>
              <a:rPr sz="3200" dirty="0"/>
              <a:t>PROXIMITY</a:t>
            </a:r>
            <a:endParaRPr sz="3200"/>
          </a:p>
        </p:txBody>
      </p:sp>
      <p:sp>
        <p:nvSpPr>
          <p:cNvPr id="1048612" name="object 3"/>
          <p:cNvSpPr txBox="1"/>
          <p:nvPr/>
        </p:nvSpPr>
        <p:spPr>
          <a:xfrm>
            <a:off x="6974205" y="1625854"/>
            <a:ext cx="872490" cy="305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Arial"/>
                <a:cs typeface="Arial"/>
              </a:rPr>
              <a:t>forming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613" name="object 4"/>
          <p:cNvSpPr txBox="1"/>
          <p:nvPr/>
        </p:nvSpPr>
        <p:spPr>
          <a:xfrm>
            <a:off x="535940" y="1625854"/>
            <a:ext cx="6278245" cy="597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  <a:tab pos="686435" algn="l"/>
                <a:tab pos="1270000" algn="l"/>
                <a:tab pos="2432685" algn="l"/>
                <a:tab pos="3766820" algn="l"/>
                <a:tab pos="4502785" algn="l"/>
                <a:tab pos="5312410" algn="l"/>
                <a:tab pos="5697855" algn="l"/>
              </a:tabLst>
            </a:pP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	this	ca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alysis	molecules	m</a:t>
            </a:r>
            <a:r>
              <a:rPr sz="2000" spc="-1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st	come	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	bond  distance.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614" name="object 5"/>
          <p:cNvSpPr txBox="1"/>
          <p:nvPr/>
        </p:nvSpPr>
        <p:spPr>
          <a:xfrm>
            <a:off x="535940" y="2617444"/>
            <a:ext cx="7311390" cy="17018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When enzyme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binds:</a:t>
            </a:r>
            <a:endParaRPr sz="2000">
              <a:latin typeface="Arial"/>
              <a:cs typeface="Arial"/>
            </a:endParaRPr>
          </a:p>
          <a:p>
            <a:pPr marL="286385" marR="5715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A region of high </a:t>
            </a:r>
            <a:r>
              <a:rPr sz="2000" spc="-5" dirty="0">
                <a:latin typeface="Arial"/>
                <a:cs typeface="Arial"/>
              </a:rPr>
              <a:t>substrate concentration is </a:t>
            </a:r>
            <a:r>
              <a:rPr sz="2000" dirty="0">
                <a:latin typeface="Arial"/>
                <a:cs typeface="Arial"/>
              </a:rPr>
              <a:t>produced at active  site.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"/>
              <a:tabLst>
                <a:tab pos="286385" algn="l"/>
                <a:tab pos="287020" algn="l"/>
                <a:tab pos="896619" algn="l"/>
                <a:tab pos="1377950" algn="l"/>
                <a:tab pos="4583430" algn="l"/>
                <a:tab pos="6419850" algn="l"/>
              </a:tabLst>
            </a:pPr>
            <a:r>
              <a:rPr sz="2000" dirty="0">
                <a:latin typeface="Arial"/>
                <a:cs typeface="Arial"/>
              </a:rPr>
              <a:t>This	will	ori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nt 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</a:t>
            </a:r>
            <a:r>
              <a:rPr sz="2000" spc="-10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ra</a:t>
            </a:r>
            <a:r>
              <a:rPr sz="2000" spc="-1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 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mole</a:t>
            </a:r>
            <a:r>
              <a:rPr sz="2000" spc="-1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ules	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pecially 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 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	position</a:t>
            </a:r>
            <a:endParaRPr sz="20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ideal for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615" name="object 6"/>
          <p:cNvSpPr/>
          <p:nvPr/>
        </p:nvSpPr>
        <p:spPr>
          <a:xfrm>
            <a:off x="781050" y="4552950"/>
            <a:ext cx="6238875" cy="2143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object 2"/>
          <p:cNvGrpSpPr/>
          <p:nvPr/>
        </p:nvGrpSpPr>
        <p:grpSpPr>
          <a:xfrm>
            <a:off x="0" y="3962398"/>
            <a:ext cx="8705215" cy="2895600"/>
            <a:chOff x="0" y="3962398"/>
            <a:chExt cx="8705215" cy="2895600"/>
          </a:xfrm>
        </p:grpSpPr>
        <p:sp>
          <p:nvSpPr>
            <p:cNvPr id="1048641" name="object 3"/>
            <p:cNvSpPr/>
            <p:nvPr/>
          </p:nvSpPr>
          <p:spPr>
            <a:xfrm>
              <a:off x="0" y="6056374"/>
              <a:ext cx="8220456" cy="8016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42" name="object 4"/>
            <p:cNvSpPr/>
            <p:nvPr/>
          </p:nvSpPr>
          <p:spPr>
            <a:xfrm>
              <a:off x="457199" y="4038600"/>
              <a:ext cx="7620000" cy="2667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43" name="object 5"/>
            <p:cNvSpPr/>
            <p:nvPr/>
          </p:nvSpPr>
          <p:spPr>
            <a:xfrm>
              <a:off x="419099" y="4000498"/>
              <a:ext cx="7696200" cy="2743200"/>
            </a:xfrm>
            <a:custGeom>
              <a:avLst/>
              <a:gdLst/>
              <a:ahLst/>
              <a:cxnLst/>
              <a:rect l="l" t="t" r="r" b="b"/>
              <a:pathLst>
                <a:path w="7696200" h="2743200">
                  <a:moveTo>
                    <a:pt x="0" y="2743199"/>
                  </a:moveTo>
                  <a:lnTo>
                    <a:pt x="7696200" y="2743199"/>
                  </a:lnTo>
                  <a:lnTo>
                    <a:pt x="7696200" y="0"/>
                  </a:lnTo>
                  <a:lnTo>
                    <a:pt x="0" y="0"/>
                  </a:lnTo>
                  <a:lnTo>
                    <a:pt x="0" y="2743199"/>
                  </a:lnTo>
                  <a:close/>
                </a:path>
              </a:pathLst>
            </a:custGeom>
            <a:ln w="76200">
              <a:solidFill>
                <a:srgbClr val="FDB68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44" name="object 6"/>
          <p:cNvSpPr txBox="1">
            <a:spLocks noGrp="1"/>
          </p:cNvSpPr>
          <p:nvPr>
            <p:ph type="title"/>
          </p:nvPr>
        </p:nvSpPr>
        <p:spPr>
          <a:xfrm>
            <a:off x="1216253" y="458165"/>
            <a:ext cx="5972175" cy="6089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85" dirty="0"/>
              <a:t>C</a:t>
            </a:r>
            <a:r>
              <a:rPr sz="3200" spc="-85" dirty="0"/>
              <a:t>ATALYSIS </a:t>
            </a:r>
            <a:r>
              <a:rPr sz="3200" dirty="0"/>
              <a:t>BY BOND</a:t>
            </a:r>
            <a:r>
              <a:rPr sz="3200" spc="475" dirty="0"/>
              <a:t> </a:t>
            </a:r>
            <a:r>
              <a:rPr sz="3200" dirty="0"/>
              <a:t>STRAIN</a:t>
            </a:r>
            <a:endParaRPr sz="3200"/>
          </a:p>
        </p:txBody>
      </p:sp>
      <p:sp>
        <p:nvSpPr>
          <p:cNvPr id="1048645" name="object 7"/>
          <p:cNvSpPr txBox="1"/>
          <p:nvPr/>
        </p:nvSpPr>
        <p:spPr>
          <a:xfrm>
            <a:off x="535940" y="1362811"/>
            <a:ext cx="7311390" cy="23628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Mostly undertaken by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lyases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86385" marR="635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  <a:tab pos="885825" algn="l"/>
                <a:tab pos="3060700" algn="l"/>
                <a:tab pos="4039235" algn="l"/>
                <a:tab pos="5002530" algn="l"/>
                <a:tab pos="6574155" algn="l"/>
                <a:tab pos="6944995" algn="l"/>
              </a:tabLst>
            </a:pPr>
            <a:r>
              <a:rPr sz="2000" dirty="0">
                <a:latin typeface="Arial"/>
                <a:cs typeface="Arial"/>
              </a:rPr>
              <a:t>The	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z</a:t>
            </a:r>
            <a:r>
              <a:rPr sz="2000" spc="-2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-su</a:t>
            </a:r>
            <a:r>
              <a:rPr sz="2000" spc="-1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rate	b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nding	cau</a:t>
            </a:r>
            <a:r>
              <a:rPr sz="2000" spc="-10" dirty="0">
                <a:latin typeface="Arial"/>
                <a:cs typeface="Arial"/>
              </a:rPr>
              <a:t>se</a:t>
            </a:r>
            <a:r>
              <a:rPr sz="2000" dirty="0">
                <a:latin typeface="Arial"/>
                <a:cs typeface="Arial"/>
              </a:rPr>
              <a:t>s	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reori</a:t>
            </a:r>
            <a:r>
              <a:rPr sz="2000" i="1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nta</a:t>
            </a:r>
            <a:r>
              <a:rPr sz="2000" i="1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000" i="1" spc="-1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n	</a:t>
            </a:r>
            <a:r>
              <a:rPr sz="2000" dirty="0">
                <a:latin typeface="Arial"/>
                <a:cs typeface="Arial"/>
              </a:rPr>
              <a:t>of	t</a:t>
            </a:r>
            <a:r>
              <a:rPr sz="2000" spc="-20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  structure of site due </a:t>
            </a:r>
            <a:r>
              <a:rPr sz="2000" spc="-5" dirty="0">
                <a:latin typeface="Arial"/>
                <a:cs typeface="Arial"/>
              </a:rPr>
              <a:t>to in </a:t>
            </a:r>
            <a:r>
              <a:rPr sz="2000" dirty="0">
                <a:latin typeface="Arial"/>
                <a:cs typeface="Arial"/>
              </a:rPr>
              <a:t>a strain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condition.</a:t>
            </a:r>
            <a:endParaRPr sz="2000">
              <a:latin typeface="Arial"/>
              <a:cs typeface="Arial"/>
            </a:endParaRPr>
          </a:p>
          <a:p>
            <a:pPr marL="286385" marR="6985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Thus </a:t>
            </a:r>
            <a:r>
              <a:rPr sz="2000" i="1" spc="-5" dirty="0">
                <a:solidFill>
                  <a:srgbClr val="C00000"/>
                </a:solidFill>
                <a:latin typeface="Arial"/>
                <a:cs typeface="Arial"/>
              </a:rPr>
              <a:t>transitional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state </a:t>
            </a:r>
            <a:r>
              <a:rPr sz="2000" spc="-5" dirty="0">
                <a:latin typeface="Arial"/>
                <a:cs typeface="Arial"/>
              </a:rPr>
              <a:t>is required </a:t>
            </a:r>
            <a:r>
              <a:rPr sz="2000" dirty="0">
                <a:latin typeface="Arial"/>
                <a:cs typeface="Arial"/>
              </a:rPr>
              <a:t>and here </a:t>
            </a:r>
            <a:r>
              <a:rPr sz="2000" spc="-5" dirty="0">
                <a:latin typeface="Arial"/>
                <a:cs typeface="Arial"/>
              </a:rPr>
              <a:t>bond is unstable  </a:t>
            </a:r>
            <a:r>
              <a:rPr sz="2000" dirty="0">
                <a:latin typeface="Arial"/>
                <a:cs typeface="Arial"/>
              </a:rPr>
              <a:t>and eventually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broken.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spc="-5" dirty="0">
                <a:latin typeface="Arial"/>
                <a:cs typeface="Arial"/>
              </a:rPr>
              <a:t>In</a:t>
            </a:r>
            <a:r>
              <a:rPr sz="2000" spc="2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this</a:t>
            </a:r>
            <a:r>
              <a:rPr sz="2000" spc="2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way</a:t>
            </a:r>
            <a:r>
              <a:rPr sz="2000" spc="2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bond</a:t>
            </a:r>
            <a:r>
              <a:rPr sz="2000" spc="2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between</a:t>
            </a:r>
            <a:r>
              <a:rPr sz="2000" spc="2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substrate</a:t>
            </a:r>
            <a:r>
              <a:rPr sz="2000" spc="2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is</a:t>
            </a:r>
            <a:r>
              <a:rPr sz="2000" spc="210" dirty="0"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broken</a:t>
            </a:r>
            <a:r>
              <a:rPr sz="2000" i="1" spc="21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2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converted</a:t>
            </a:r>
            <a:endParaRPr sz="20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000" spc="-5" dirty="0">
                <a:latin typeface="Arial"/>
                <a:cs typeface="Arial"/>
              </a:rPr>
              <a:t>into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products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object 2"/>
          <p:cNvGrpSpPr/>
          <p:nvPr/>
        </p:nvGrpSpPr>
        <p:grpSpPr>
          <a:xfrm>
            <a:off x="609600" y="0"/>
            <a:ext cx="1635760" cy="6858000"/>
            <a:chOff x="609600" y="0"/>
            <a:chExt cx="1635760" cy="6858000"/>
          </a:xfrm>
        </p:grpSpPr>
        <p:sp>
          <p:nvSpPr>
            <p:cNvPr id="1048658" name="object 3"/>
            <p:cNvSpPr/>
            <p:nvPr/>
          </p:nvSpPr>
          <p:spPr>
            <a:xfrm>
              <a:off x="1219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" y="68580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DC3AD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59" name="object 4"/>
            <p:cNvSpPr/>
            <p:nvPr/>
          </p:nvSpPr>
          <p:spPr>
            <a:xfrm>
              <a:off x="609600" y="3428999"/>
              <a:ext cx="1356995" cy="2079625"/>
            </a:xfrm>
            <a:custGeom>
              <a:avLst/>
              <a:gdLst/>
              <a:ahLst/>
              <a:cxnLst/>
              <a:rect l="l" t="t" r="r" b="b"/>
              <a:pathLst>
                <a:path w="1356995" h="2079625">
                  <a:moveTo>
                    <a:pt x="1295400" y="647700"/>
                  </a:moveTo>
                  <a:lnTo>
                    <a:pt x="1293622" y="599363"/>
                  </a:lnTo>
                  <a:lnTo>
                    <a:pt x="1288376" y="551980"/>
                  </a:lnTo>
                  <a:lnTo>
                    <a:pt x="1279779" y="505701"/>
                  </a:lnTo>
                  <a:lnTo>
                    <a:pt x="1267968" y="460629"/>
                  </a:lnTo>
                  <a:lnTo>
                    <a:pt x="1253070" y="416890"/>
                  </a:lnTo>
                  <a:lnTo>
                    <a:pt x="1235202" y="374637"/>
                  </a:lnTo>
                  <a:lnTo>
                    <a:pt x="1214488" y="333959"/>
                  </a:lnTo>
                  <a:lnTo>
                    <a:pt x="1191056" y="295008"/>
                  </a:lnTo>
                  <a:lnTo>
                    <a:pt x="1165034" y="257898"/>
                  </a:lnTo>
                  <a:lnTo>
                    <a:pt x="1136535" y="222745"/>
                  </a:lnTo>
                  <a:lnTo>
                    <a:pt x="1105700" y="189699"/>
                  </a:lnTo>
                  <a:lnTo>
                    <a:pt x="1072654" y="158864"/>
                  </a:lnTo>
                  <a:lnTo>
                    <a:pt x="1037501" y="130365"/>
                  </a:lnTo>
                  <a:lnTo>
                    <a:pt x="1000391" y="104343"/>
                  </a:lnTo>
                  <a:lnTo>
                    <a:pt x="961440" y="80911"/>
                  </a:lnTo>
                  <a:lnTo>
                    <a:pt x="920762" y="60198"/>
                  </a:lnTo>
                  <a:lnTo>
                    <a:pt x="878509" y="42329"/>
                  </a:lnTo>
                  <a:lnTo>
                    <a:pt x="834771" y="27432"/>
                  </a:lnTo>
                  <a:lnTo>
                    <a:pt x="789698" y="15621"/>
                  </a:lnTo>
                  <a:lnTo>
                    <a:pt x="743419" y="7023"/>
                  </a:lnTo>
                  <a:lnTo>
                    <a:pt x="696036" y="1778"/>
                  </a:lnTo>
                  <a:lnTo>
                    <a:pt x="647700" y="0"/>
                  </a:lnTo>
                  <a:lnTo>
                    <a:pt x="599351" y="1778"/>
                  </a:lnTo>
                  <a:lnTo>
                    <a:pt x="551980" y="7023"/>
                  </a:lnTo>
                  <a:lnTo>
                    <a:pt x="505701" y="15621"/>
                  </a:lnTo>
                  <a:lnTo>
                    <a:pt x="460629" y="27432"/>
                  </a:lnTo>
                  <a:lnTo>
                    <a:pt x="416902" y="42329"/>
                  </a:lnTo>
                  <a:lnTo>
                    <a:pt x="374637" y="60198"/>
                  </a:lnTo>
                  <a:lnTo>
                    <a:pt x="333971" y="80911"/>
                  </a:lnTo>
                  <a:lnTo>
                    <a:pt x="295008" y="104343"/>
                  </a:lnTo>
                  <a:lnTo>
                    <a:pt x="257898" y="130365"/>
                  </a:lnTo>
                  <a:lnTo>
                    <a:pt x="222758" y="158864"/>
                  </a:lnTo>
                  <a:lnTo>
                    <a:pt x="189699" y="189699"/>
                  </a:lnTo>
                  <a:lnTo>
                    <a:pt x="158864" y="222745"/>
                  </a:lnTo>
                  <a:lnTo>
                    <a:pt x="130365" y="257898"/>
                  </a:lnTo>
                  <a:lnTo>
                    <a:pt x="104343" y="295008"/>
                  </a:lnTo>
                  <a:lnTo>
                    <a:pt x="80911" y="333959"/>
                  </a:lnTo>
                  <a:lnTo>
                    <a:pt x="60185" y="374637"/>
                  </a:lnTo>
                  <a:lnTo>
                    <a:pt x="42316" y="416890"/>
                  </a:lnTo>
                  <a:lnTo>
                    <a:pt x="27419" y="460629"/>
                  </a:lnTo>
                  <a:lnTo>
                    <a:pt x="15608" y="505701"/>
                  </a:lnTo>
                  <a:lnTo>
                    <a:pt x="7010" y="551980"/>
                  </a:lnTo>
                  <a:lnTo>
                    <a:pt x="1765" y="599363"/>
                  </a:lnTo>
                  <a:lnTo>
                    <a:pt x="0" y="647700"/>
                  </a:lnTo>
                  <a:lnTo>
                    <a:pt x="1765" y="696048"/>
                  </a:lnTo>
                  <a:lnTo>
                    <a:pt x="7010" y="743432"/>
                  </a:lnTo>
                  <a:lnTo>
                    <a:pt x="15608" y="789711"/>
                  </a:lnTo>
                  <a:lnTo>
                    <a:pt x="27419" y="834783"/>
                  </a:lnTo>
                  <a:lnTo>
                    <a:pt x="42316" y="878522"/>
                  </a:lnTo>
                  <a:lnTo>
                    <a:pt x="60185" y="920775"/>
                  </a:lnTo>
                  <a:lnTo>
                    <a:pt x="80911" y="961453"/>
                  </a:lnTo>
                  <a:lnTo>
                    <a:pt x="104343" y="1000404"/>
                  </a:lnTo>
                  <a:lnTo>
                    <a:pt x="130365" y="1037513"/>
                  </a:lnTo>
                  <a:lnTo>
                    <a:pt x="158864" y="1072667"/>
                  </a:lnTo>
                  <a:lnTo>
                    <a:pt x="189699" y="1105712"/>
                  </a:lnTo>
                  <a:lnTo>
                    <a:pt x="222758" y="1136548"/>
                  </a:lnTo>
                  <a:lnTo>
                    <a:pt x="257898" y="1165047"/>
                  </a:lnTo>
                  <a:lnTo>
                    <a:pt x="295008" y="1191069"/>
                  </a:lnTo>
                  <a:lnTo>
                    <a:pt x="333971" y="1214501"/>
                  </a:lnTo>
                  <a:lnTo>
                    <a:pt x="374637" y="1235214"/>
                  </a:lnTo>
                  <a:lnTo>
                    <a:pt x="416902" y="1253083"/>
                  </a:lnTo>
                  <a:lnTo>
                    <a:pt x="460629" y="1267980"/>
                  </a:lnTo>
                  <a:lnTo>
                    <a:pt x="505701" y="1279791"/>
                  </a:lnTo>
                  <a:lnTo>
                    <a:pt x="551980" y="1288389"/>
                  </a:lnTo>
                  <a:lnTo>
                    <a:pt x="599351" y="1293634"/>
                  </a:lnTo>
                  <a:lnTo>
                    <a:pt x="647700" y="1295400"/>
                  </a:lnTo>
                  <a:lnTo>
                    <a:pt x="696036" y="1293634"/>
                  </a:lnTo>
                  <a:lnTo>
                    <a:pt x="743419" y="1288389"/>
                  </a:lnTo>
                  <a:lnTo>
                    <a:pt x="789698" y="1279791"/>
                  </a:lnTo>
                  <a:lnTo>
                    <a:pt x="834771" y="1267980"/>
                  </a:lnTo>
                  <a:lnTo>
                    <a:pt x="878509" y="1253083"/>
                  </a:lnTo>
                  <a:lnTo>
                    <a:pt x="920762" y="1235214"/>
                  </a:lnTo>
                  <a:lnTo>
                    <a:pt x="961440" y="1214501"/>
                  </a:lnTo>
                  <a:lnTo>
                    <a:pt x="1000391" y="1191069"/>
                  </a:lnTo>
                  <a:lnTo>
                    <a:pt x="1037501" y="1165047"/>
                  </a:lnTo>
                  <a:lnTo>
                    <a:pt x="1072654" y="1136548"/>
                  </a:lnTo>
                  <a:lnTo>
                    <a:pt x="1105700" y="1105712"/>
                  </a:lnTo>
                  <a:lnTo>
                    <a:pt x="1136535" y="1072667"/>
                  </a:lnTo>
                  <a:lnTo>
                    <a:pt x="1165034" y="1037513"/>
                  </a:lnTo>
                  <a:lnTo>
                    <a:pt x="1191056" y="1000404"/>
                  </a:lnTo>
                  <a:lnTo>
                    <a:pt x="1214488" y="961453"/>
                  </a:lnTo>
                  <a:lnTo>
                    <a:pt x="1235202" y="920775"/>
                  </a:lnTo>
                  <a:lnTo>
                    <a:pt x="1253070" y="878522"/>
                  </a:lnTo>
                  <a:lnTo>
                    <a:pt x="1267968" y="834783"/>
                  </a:lnTo>
                  <a:lnTo>
                    <a:pt x="1279779" y="789711"/>
                  </a:lnTo>
                  <a:lnTo>
                    <a:pt x="1288376" y="743432"/>
                  </a:lnTo>
                  <a:lnTo>
                    <a:pt x="1293622" y="696048"/>
                  </a:lnTo>
                  <a:lnTo>
                    <a:pt x="1295400" y="647700"/>
                  </a:lnTo>
                  <a:close/>
                </a:path>
                <a:path w="1356995" h="2079625">
                  <a:moveTo>
                    <a:pt x="1356487" y="1758442"/>
                  </a:moveTo>
                  <a:lnTo>
                    <a:pt x="1353007" y="1711045"/>
                  </a:lnTo>
                  <a:lnTo>
                    <a:pt x="1342910" y="1665808"/>
                  </a:lnTo>
                  <a:lnTo>
                    <a:pt x="1326680" y="1623237"/>
                  </a:lnTo>
                  <a:lnTo>
                    <a:pt x="1304836" y="1583804"/>
                  </a:lnTo>
                  <a:lnTo>
                    <a:pt x="1277848" y="1548041"/>
                  </a:lnTo>
                  <a:lnTo>
                    <a:pt x="1246212" y="1516405"/>
                  </a:lnTo>
                  <a:lnTo>
                    <a:pt x="1210449" y="1489417"/>
                  </a:lnTo>
                  <a:lnTo>
                    <a:pt x="1171016" y="1467573"/>
                  </a:lnTo>
                  <a:lnTo>
                    <a:pt x="1128445" y="1451343"/>
                  </a:lnTo>
                  <a:lnTo>
                    <a:pt x="1083208" y="1441246"/>
                  </a:lnTo>
                  <a:lnTo>
                    <a:pt x="1035812" y="1437767"/>
                  </a:lnTo>
                  <a:lnTo>
                    <a:pt x="988402" y="1441246"/>
                  </a:lnTo>
                  <a:lnTo>
                    <a:pt x="943165" y="1451343"/>
                  </a:lnTo>
                  <a:lnTo>
                    <a:pt x="900595" y="1467573"/>
                  </a:lnTo>
                  <a:lnTo>
                    <a:pt x="861161" y="1489417"/>
                  </a:lnTo>
                  <a:lnTo>
                    <a:pt x="825398" y="1516405"/>
                  </a:lnTo>
                  <a:lnTo>
                    <a:pt x="793762" y="1548041"/>
                  </a:lnTo>
                  <a:lnTo>
                    <a:pt x="766775" y="1583804"/>
                  </a:lnTo>
                  <a:lnTo>
                    <a:pt x="744931" y="1623237"/>
                  </a:lnTo>
                  <a:lnTo>
                    <a:pt x="728700" y="1665808"/>
                  </a:lnTo>
                  <a:lnTo>
                    <a:pt x="718604" y="1711045"/>
                  </a:lnTo>
                  <a:lnTo>
                    <a:pt x="715137" y="1758442"/>
                  </a:lnTo>
                  <a:lnTo>
                    <a:pt x="718604" y="1805851"/>
                  </a:lnTo>
                  <a:lnTo>
                    <a:pt x="728700" y="1851088"/>
                  </a:lnTo>
                  <a:lnTo>
                    <a:pt x="744931" y="1893658"/>
                  </a:lnTo>
                  <a:lnTo>
                    <a:pt x="766775" y="1933092"/>
                  </a:lnTo>
                  <a:lnTo>
                    <a:pt x="793762" y="1968855"/>
                  </a:lnTo>
                  <a:lnTo>
                    <a:pt x="825398" y="2000491"/>
                  </a:lnTo>
                  <a:lnTo>
                    <a:pt x="861161" y="2027478"/>
                  </a:lnTo>
                  <a:lnTo>
                    <a:pt x="900595" y="2049322"/>
                  </a:lnTo>
                  <a:lnTo>
                    <a:pt x="943165" y="2065553"/>
                  </a:lnTo>
                  <a:lnTo>
                    <a:pt x="988402" y="2075649"/>
                  </a:lnTo>
                  <a:lnTo>
                    <a:pt x="1035812" y="2079117"/>
                  </a:lnTo>
                  <a:lnTo>
                    <a:pt x="1083208" y="2075649"/>
                  </a:lnTo>
                  <a:lnTo>
                    <a:pt x="1128445" y="2065553"/>
                  </a:lnTo>
                  <a:lnTo>
                    <a:pt x="1171016" y="2049322"/>
                  </a:lnTo>
                  <a:lnTo>
                    <a:pt x="1210449" y="2027478"/>
                  </a:lnTo>
                  <a:lnTo>
                    <a:pt x="1246212" y="2000491"/>
                  </a:lnTo>
                  <a:lnTo>
                    <a:pt x="1277848" y="1968855"/>
                  </a:lnTo>
                  <a:lnTo>
                    <a:pt x="1304836" y="1933092"/>
                  </a:lnTo>
                  <a:lnTo>
                    <a:pt x="1326680" y="1893658"/>
                  </a:lnTo>
                  <a:lnTo>
                    <a:pt x="1342910" y="1851088"/>
                  </a:lnTo>
                  <a:lnTo>
                    <a:pt x="1353007" y="1805851"/>
                  </a:lnTo>
                  <a:lnTo>
                    <a:pt x="1356487" y="1758442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60" name="object 5"/>
            <p:cNvSpPr/>
            <p:nvPr/>
          </p:nvSpPr>
          <p:spPr>
            <a:xfrm>
              <a:off x="1091082" y="5500623"/>
              <a:ext cx="137159" cy="1371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61" name="object 6"/>
            <p:cNvSpPr/>
            <p:nvPr/>
          </p:nvSpPr>
          <p:spPr>
            <a:xfrm>
              <a:off x="1664195" y="4479924"/>
              <a:ext cx="581025" cy="1585595"/>
            </a:xfrm>
            <a:custGeom>
              <a:avLst/>
              <a:gdLst/>
              <a:ahLst/>
              <a:cxnLst/>
              <a:rect l="l" t="t" r="r" b="b"/>
              <a:pathLst>
                <a:path w="581025" h="1585595">
                  <a:moveTo>
                    <a:pt x="274332" y="1448435"/>
                  </a:moveTo>
                  <a:lnTo>
                    <a:pt x="267322" y="1405089"/>
                  </a:lnTo>
                  <a:lnTo>
                    <a:pt x="247840" y="1367434"/>
                  </a:lnTo>
                  <a:lnTo>
                    <a:pt x="218147" y="1337741"/>
                  </a:lnTo>
                  <a:lnTo>
                    <a:pt x="180492" y="1318272"/>
                  </a:lnTo>
                  <a:lnTo>
                    <a:pt x="137172" y="1311275"/>
                  </a:lnTo>
                  <a:lnTo>
                    <a:pt x="93840" y="1318272"/>
                  </a:lnTo>
                  <a:lnTo>
                    <a:pt x="56184" y="1337741"/>
                  </a:lnTo>
                  <a:lnTo>
                    <a:pt x="26492" y="1367434"/>
                  </a:lnTo>
                  <a:lnTo>
                    <a:pt x="7010" y="1405089"/>
                  </a:lnTo>
                  <a:lnTo>
                    <a:pt x="0" y="1448435"/>
                  </a:lnTo>
                  <a:lnTo>
                    <a:pt x="7010" y="1491792"/>
                  </a:lnTo>
                  <a:lnTo>
                    <a:pt x="26492" y="1529448"/>
                  </a:lnTo>
                  <a:lnTo>
                    <a:pt x="56184" y="1559140"/>
                  </a:lnTo>
                  <a:lnTo>
                    <a:pt x="93840" y="1578610"/>
                  </a:lnTo>
                  <a:lnTo>
                    <a:pt x="137172" y="1585595"/>
                  </a:lnTo>
                  <a:lnTo>
                    <a:pt x="180492" y="1578610"/>
                  </a:lnTo>
                  <a:lnTo>
                    <a:pt x="218147" y="1559140"/>
                  </a:lnTo>
                  <a:lnTo>
                    <a:pt x="247840" y="1529448"/>
                  </a:lnTo>
                  <a:lnTo>
                    <a:pt x="267322" y="1491792"/>
                  </a:lnTo>
                  <a:lnTo>
                    <a:pt x="274332" y="1448435"/>
                  </a:lnTo>
                  <a:close/>
                </a:path>
                <a:path w="581025" h="1585595">
                  <a:moveTo>
                    <a:pt x="580656" y="182880"/>
                  </a:moveTo>
                  <a:lnTo>
                    <a:pt x="574116" y="134239"/>
                  </a:lnTo>
                  <a:lnTo>
                    <a:pt x="555675" y="90538"/>
                  </a:lnTo>
                  <a:lnTo>
                    <a:pt x="527075" y="53530"/>
                  </a:lnTo>
                  <a:lnTo>
                    <a:pt x="490054" y="24955"/>
                  </a:lnTo>
                  <a:lnTo>
                    <a:pt x="446379" y="6527"/>
                  </a:lnTo>
                  <a:lnTo>
                    <a:pt x="397776" y="0"/>
                  </a:lnTo>
                  <a:lnTo>
                    <a:pt x="349123" y="6527"/>
                  </a:lnTo>
                  <a:lnTo>
                    <a:pt x="305422" y="24955"/>
                  </a:lnTo>
                  <a:lnTo>
                    <a:pt x="268427" y="53530"/>
                  </a:lnTo>
                  <a:lnTo>
                    <a:pt x="239839" y="90538"/>
                  </a:lnTo>
                  <a:lnTo>
                    <a:pt x="221411" y="134239"/>
                  </a:lnTo>
                  <a:lnTo>
                    <a:pt x="214896" y="182880"/>
                  </a:lnTo>
                  <a:lnTo>
                    <a:pt x="221411" y="231495"/>
                  </a:lnTo>
                  <a:lnTo>
                    <a:pt x="239839" y="275170"/>
                  </a:lnTo>
                  <a:lnTo>
                    <a:pt x="268427" y="312191"/>
                  </a:lnTo>
                  <a:lnTo>
                    <a:pt x="305422" y="340791"/>
                  </a:lnTo>
                  <a:lnTo>
                    <a:pt x="349123" y="359232"/>
                  </a:lnTo>
                  <a:lnTo>
                    <a:pt x="397776" y="365760"/>
                  </a:lnTo>
                  <a:lnTo>
                    <a:pt x="446379" y="359232"/>
                  </a:lnTo>
                  <a:lnTo>
                    <a:pt x="490054" y="340791"/>
                  </a:lnTo>
                  <a:lnTo>
                    <a:pt x="527075" y="312191"/>
                  </a:lnTo>
                  <a:lnTo>
                    <a:pt x="555675" y="275170"/>
                  </a:lnTo>
                  <a:lnTo>
                    <a:pt x="574116" y="231495"/>
                  </a:lnTo>
                  <a:lnTo>
                    <a:pt x="580656" y="18288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62" name="object 7"/>
          <p:cNvSpPr/>
          <p:nvPr/>
        </p:nvSpPr>
        <p:spPr>
          <a:xfrm>
            <a:off x="9069324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3" name="object 8"/>
          <p:cNvSpPr txBox="1">
            <a:spLocks noGrp="1"/>
          </p:cNvSpPr>
          <p:nvPr>
            <p:ph type="title"/>
          </p:nvPr>
        </p:nvSpPr>
        <p:spPr>
          <a:xfrm>
            <a:off x="2364994" y="3378200"/>
            <a:ext cx="5320030" cy="25780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spc="45" dirty="0">
                <a:solidFill>
                  <a:srgbClr val="C00000"/>
                </a:solidFill>
                <a:latin typeface="Trebuchet MS"/>
                <a:cs typeface="Trebuchet MS"/>
              </a:rPr>
              <a:t>C</a:t>
            </a:r>
            <a:r>
              <a:rPr sz="7650" spc="45" dirty="0">
                <a:solidFill>
                  <a:srgbClr val="C00000"/>
                </a:solidFill>
                <a:latin typeface="Trebuchet MS"/>
                <a:cs typeface="Trebuchet MS"/>
              </a:rPr>
              <a:t>HEMISTRY</a:t>
            </a:r>
            <a:endParaRPr sz="7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object 2"/>
          <p:cNvSpPr txBox="1">
            <a:spLocks noGrp="1"/>
          </p:cNvSpPr>
          <p:nvPr>
            <p:ph type="title"/>
          </p:nvPr>
        </p:nvSpPr>
        <p:spPr>
          <a:xfrm>
            <a:off x="1728597" y="733171"/>
            <a:ext cx="4926965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L</a:t>
            </a:r>
            <a:r>
              <a:rPr sz="3200" dirty="0"/>
              <a:t>OCK </a:t>
            </a:r>
            <a:r>
              <a:rPr sz="3200" spc="5" dirty="0"/>
              <a:t>AND </a:t>
            </a:r>
            <a:r>
              <a:rPr sz="3200" dirty="0"/>
              <a:t>KEY</a:t>
            </a:r>
            <a:r>
              <a:rPr sz="3200" spc="140" dirty="0"/>
              <a:t> </a:t>
            </a:r>
            <a:r>
              <a:rPr sz="3200" dirty="0"/>
              <a:t>MODEL</a:t>
            </a:r>
            <a:endParaRPr sz="3200"/>
          </a:p>
        </p:txBody>
      </p:sp>
      <p:sp>
        <p:nvSpPr>
          <p:cNvPr id="1048790" name="object 3"/>
          <p:cNvSpPr txBox="1"/>
          <p:nvPr/>
        </p:nvSpPr>
        <p:spPr>
          <a:xfrm>
            <a:off x="535940" y="1550263"/>
            <a:ext cx="7311390" cy="1701801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Proposed by </a:t>
            </a:r>
            <a:r>
              <a:rPr sz="2000" spc="-5" dirty="0">
                <a:latin typeface="Arial"/>
                <a:cs typeface="Arial"/>
              </a:rPr>
              <a:t>EMIL </a:t>
            </a:r>
            <a:r>
              <a:rPr sz="2000" dirty="0">
                <a:latin typeface="Arial"/>
                <a:cs typeface="Arial"/>
              </a:rPr>
              <a:t>FISCHER </a:t>
            </a:r>
            <a:r>
              <a:rPr sz="2000" spc="-5" dirty="0">
                <a:latin typeface="Arial"/>
                <a:cs typeface="Arial"/>
              </a:rPr>
              <a:t>in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1894.</a:t>
            </a:r>
            <a:endParaRPr sz="20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  <a:tab pos="992505" algn="l"/>
                <a:tab pos="1585595" algn="l"/>
                <a:tab pos="2149475" algn="l"/>
                <a:tab pos="3533140" algn="l"/>
                <a:tab pos="4718050" algn="l"/>
                <a:tab pos="5238750" algn="l"/>
                <a:tab pos="6069330" algn="l"/>
                <a:tab pos="6635115" algn="l"/>
                <a:tab pos="7014845" algn="l"/>
              </a:tabLst>
            </a:pPr>
            <a:r>
              <a:rPr sz="2000" dirty="0">
                <a:latin typeface="Arial"/>
                <a:cs typeface="Arial"/>
              </a:rPr>
              <a:t>Lock	and	key	hypot</a:t>
            </a:r>
            <a:r>
              <a:rPr sz="2000" spc="-20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	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ssu</a:t>
            </a:r>
            <a:r>
              <a:rPr sz="2000" spc="-1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es	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	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ctive	site	of	an  enzymes are rigid </a:t>
            </a: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its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shape.</a:t>
            </a:r>
            <a:endParaRPr sz="20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  <a:tab pos="1100455" algn="l"/>
                <a:tab pos="1434465" algn="l"/>
                <a:tab pos="1865630" algn="l"/>
                <a:tab pos="2850515" algn="l"/>
                <a:tab pos="3197860" algn="l"/>
                <a:tab pos="3699510" algn="l"/>
                <a:tab pos="4511675" algn="l"/>
                <a:tab pos="5057775" algn="l"/>
                <a:tab pos="5927725" algn="l"/>
                <a:tab pos="6499225" algn="l"/>
                <a:tab pos="7156450" algn="l"/>
              </a:tabLst>
            </a:pPr>
            <a:r>
              <a:rPr sz="2000" dirty="0">
                <a:latin typeface="Arial"/>
                <a:cs typeface="Arial"/>
              </a:rPr>
              <a:t>There	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	no	c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ge	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	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	ac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	site	bef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re	</a:t>
            </a:r>
            <a:r>
              <a:rPr sz="2000" spc="-15" dirty="0">
                <a:latin typeface="Arial"/>
                <a:cs typeface="Arial"/>
              </a:rPr>
              <a:t>an</a:t>
            </a:r>
            <a:r>
              <a:rPr sz="2000" dirty="0">
                <a:latin typeface="Arial"/>
                <a:cs typeface="Arial"/>
              </a:rPr>
              <a:t>d	af</a:t>
            </a:r>
            <a:r>
              <a:rPr sz="2000" spc="-10" dirty="0">
                <a:latin typeface="Arial"/>
                <a:cs typeface="Arial"/>
              </a:rPr>
              <a:t>te</a:t>
            </a:r>
            <a:r>
              <a:rPr sz="2000" dirty="0">
                <a:latin typeface="Arial"/>
                <a:cs typeface="Arial"/>
              </a:rPr>
              <a:t>r	a  chemical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reaction.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41" name="object 4"/>
          <p:cNvGrpSpPr/>
          <p:nvPr/>
        </p:nvGrpSpPr>
        <p:grpSpPr>
          <a:xfrm>
            <a:off x="3053460" y="4293044"/>
            <a:ext cx="2605405" cy="1807210"/>
            <a:chOff x="3053460" y="4293044"/>
            <a:chExt cx="2605405" cy="1807210"/>
          </a:xfrm>
        </p:grpSpPr>
        <p:sp>
          <p:nvSpPr>
            <p:cNvPr id="1048791" name="object 5"/>
            <p:cNvSpPr/>
            <p:nvPr/>
          </p:nvSpPr>
          <p:spPr>
            <a:xfrm>
              <a:off x="3059810" y="4869307"/>
              <a:ext cx="2592705" cy="1224280"/>
            </a:xfrm>
            <a:custGeom>
              <a:avLst/>
              <a:gdLst/>
              <a:ahLst/>
              <a:cxnLst/>
              <a:rect l="l" t="t" r="r" b="b"/>
              <a:pathLst>
                <a:path w="2592704" h="1224279">
                  <a:moveTo>
                    <a:pt x="2388362" y="0"/>
                  </a:moveTo>
                  <a:lnTo>
                    <a:pt x="203962" y="0"/>
                  </a:lnTo>
                  <a:lnTo>
                    <a:pt x="157194" y="5393"/>
                  </a:lnTo>
                  <a:lnTo>
                    <a:pt x="114262" y="20755"/>
                  </a:lnTo>
                  <a:lnTo>
                    <a:pt x="76392" y="44856"/>
                  </a:lnTo>
                  <a:lnTo>
                    <a:pt x="44806" y="76469"/>
                  </a:lnTo>
                  <a:lnTo>
                    <a:pt x="20730" y="114364"/>
                  </a:lnTo>
                  <a:lnTo>
                    <a:pt x="5386" y="157314"/>
                  </a:lnTo>
                  <a:lnTo>
                    <a:pt x="0" y="204089"/>
                  </a:lnTo>
                  <a:lnTo>
                    <a:pt x="0" y="1020013"/>
                  </a:lnTo>
                  <a:lnTo>
                    <a:pt x="5386" y="1066791"/>
                  </a:lnTo>
                  <a:lnTo>
                    <a:pt x="20730" y="1109730"/>
                  </a:lnTo>
                  <a:lnTo>
                    <a:pt x="44806" y="1147608"/>
                  </a:lnTo>
                  <a:lnTo>
                    <a:pt x="76392" y="1179199"/>
                  </a:lnTo>
                  <a:lnTo>
                    <a:pt x="114262" y="1203279"/>
                  </a:lnTo>
                  <a:lnTo>
                    <a:pt x="157194" y="1218625"/>
                  </a:lnTo>
                  <a:lnTo>
                    <a:pt x="203962" y="1224013"/>
                  </a:lnTo>
                  <a:lnTo>
                    <a:pt x="2388362" y="1224013"/>
                  </a:lnTo>
                  <a:lnTo>
                    <a:pt x="2435176" y="1218625"/>
                  </a:lnTo>
                  <a:lnTo>
                    <a:pt x="2478141" y="1203279"/>
                  </a:lnTo>
                  <a:lnTo>
                    <a:pt x="2516034" y="1179199"/>
                  </a:lnTo>
                  <a:lnTo>
                    <a:pt x="2547634" y="1147608"/>
                  </a:lnTo>
                  <a:lnTo>
                    <a:pt x="2571717" y="1109730"/>
                  </a:lnTo>
                  <a:lnTo>
                    <a:pt x="2587064" y="1066791"/>
                  </a:lnTo>
                  <a:lnTo>
                    <a:pt x="2592451" y="1020013"/>
                  </a:lnTo>
                  <a:lnTo>
                    <a:pt x="2592451" y="204089"/>
                  </a:lnTo>
                  <a:lnTo>
                    <a:pt x="2587064" y="157314"/>
                  </a:lnTo>
                  <a:lnTo>
                    <a:pt x="2571717" y="114364"/>
                  </a:lnTo>
                  <a:lnTo>
                    <a:pt x="2547634" y="76469"/>
                  </a:lnTo>
                  <a:lnTo>
                    <a:pt x="2516034" y="44856"/>
                  </a:lnTo>
                  <a:lnTo>
                    <a:pt x="2478141" y="20755"/>
                  </a:lnTo>
                  <a:lnTo>
                    <a:pt x="2435176" y="5393"/>
                  </a:lnTo>
                  <a:lnTo>
                    <a:pt x="2388362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92" name="object 6"/>
            <p:cNvSpPr/>
            <p:nvPr/>
          </p:nvSpPr>
          <p:spPr>
            <a:xfrm>
              <a:off x="3059810" y="4869307"/>
              <a:ext cx="2592705" cy="1224280"/>
            </a:xfrm>
            <a:custGeom>
              <a:avLst/>
              <a:gdLst/>
              <a:ahLst/>
              <a:cxnLst/>
              <a:rect l="l" t="t" r="r" b="b"/>
              <a:pathLst>
                <a:path w="2592704" h="1224279">
                  <a:moveTo>
                    <a:pt x="0" y="204089"/>
                  </a:moveTo>
                  <a:lnTo>
                    <a:pt x="5386" y="157314"/>
                  </a:lnTo>
                  <a:lnTo>
                    <a:pt x="20730" y="114364"/>
                  </a:lnTo>
                  <a:lnTo>
                    <a:pt x="44806" y="76469"/>
                  </a:lnTo>
                  <a:lnTo>
                    <a:pt x="76392" y="44856"/>
                  </a:lnTo>
                  <a:lnTo>
                    <a:pt x="114262" y="20755"/>
                  </a:lnTo>
                  <a:lnTo>
                    <a:pt x="157194" y="5393"/>
                  </a:lnTo>
                  <a:lnTo>
                    <a:pt x="203962" y="0"/>
                  </a:lnTo>
                  <a:lnTo>
                    <a:pt x="2388362" y="0"/>
                  </a:lnTo>
                  <a:lnTo>
                    <a:pt x="2435176" y="5393"/>
                  </a:lnTo>
                  <a:lnTo>
                    <a:pt x="2478141" y="20755"/>
                  </a:lnTo>
                  <a:lnTo>
                    <a:pt x="2516034" y="44856"/>
                  </a:lnTo>
                  <a:lnTo>
                    <a:pt x="2547634" y="76469"/>
                  </a:lnTo>
                  <a:lnTo>
                    <a:pt x="2571717" y="114364"/>
                  </a:lnTo>
                  <a:lnTo>
                    <a:pt x="2587064" y="157314"/>
                  </a:lnTo>
                  <a:lnTo>
                    <a:pt x="2592451" y="204089"/>
                  </a:lnTo>
                  <a:lnTo>
                    <a:pt x="2592451" y="1020013"/>
                  </a:lnTo>
                  <a:lnTo>
                    <a:pt x="2587064" y="1066791"/>
                  </a:lnTo>
                  <a:lnTo>
                    <a:pt x="2571717" y="1109730"/>
                  </a:lnTo>
                  <a:lnTo>
                    <a:pt x="2547634" y="1147608"/>
                  </a:lnTo>
                  <a:lnTo>
                    <a:pt x="2516034" y="1179199"/>
                  </a:lnTo>
                  <a:lnTo>
                    <a:pt x="2478141" y="1203279"/>
                  </a:lnTo>
                  <a:lnTo>
                    <a:pt x="2435176" y="1218625"/>
                  </a:lnTo>
                  <a:lnTo>
                    <a:pt x="2388362" y="1224013"/>
                  </a:lnTo>
                  <a:lnTo>
                    <a:pt x="203962" y="1224013"/>
                  </a:lnTo>
                  <a:lnTo>
                    <a:pt x="157194" y="1218625"/>
                  </a:lnTo>
                  <a:lnTo>
                    <a:pt x="114262" y="1203279"/>
                  </a:lnTo>
                  <a:lnTo>
                    <a:pt x="76392" y="1179199"/>
                  </a:lnTo>
                  <a:lnTo>
                    <a:pt x="44806" y="1147608"/>
                  </a:lnTo>
                  <a:lnTo>
                    <a:pt x="20730" y="1109730"/>
                  </a:lnTo>
                  <a:lnTo>
                    <a:pt x="5386" y="1066791"/>
                  </a:lnTo>
                  <a:lnTo>
                    <a:pt x="0" y="1020013"/>
                  </a:lnTo>
                  <a:lnTo>
                    <a:pt x="0" y="20408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93" name="object 7"/>
            <p:cNvSpPr/>
            <p:nvPr/>
          </p:nvSpPr>
          <p:spPr>
            <a:xfrm>
              <a:off x="3564635" y="4366133"/>
              <a:ext cx="647700" cy="792480"/>
            </a:xfrm>
            <a:custGeom>
              <a:avLst/>
              <a:gdLst/>
              <a:ahLst/>
              <a:cxnLst/>
              <a:rect l="l" t="t" r="r" b="b"/>
              <a:pathLst>
                <a:path w="647700" h="792479">
                  <a:moveTo>
                    <a:pt x="458088" y="0"/>
                  </a:moveTo>
                  <a:lnTo>
                    <a:pt x="189737" y="0"/>
                  </a:lnTo>
                  <a:lnTo>
                    <a:pt x="0" y="189738"/>
                  </a:lnTo>
                  <a:lnTo>
                    <a:pt x="0" y="602488"/>
                  </a:lnTo>
                  <a:lnTo>
                    <a:pt x="189737" y="792099"/>
                  </a:lnTo>
                  <a:lnTo>
                    <a:pt x="458088" y="792099"/>
                  </a:lnTo>
                  <a:lnTo>
                    <a:pt x="647700" y="602488"/>
                  </a:lnTo>
                  <a:lnTo>
                    <a:pt x="647700" y="189738"/>
                  </a:lnTo>
                  <a:lnTo>
                    <a:pt x="458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94" name="object 8"/>
            <p:cNvSpPr/>
            <p:nvPr/>
          </p:nvSpPr>
          <p:spPr>
            <a:xfrm>
              <a:off x="3564635" y="4366133"/>
              <a:ext cx="647700" cy="792480"/>
            </a:xfrm>
            <a:custGeom>
              <a:avLst/>
              <a:gdLst/>
              <a:ahLst/>
              <a:cxnLst/>
              <a:rect l="l" t="t" r="r" b="b"/>
              <a:pathLst>
                <a:path w="647700" h="792479">
                  <a:moveTo>
                    <a:pt x="0" y="189738"/>
                  </a:moveTo>
                  <a:lnTo>
                    <a:pt x="189737" y="0"/>
                  </a:lnTo>
                  <a:lnTo>
                    <a:pt x="458088" y="0"/>
                  </a:lnTo>
                  <a:lnTo>
                    <a:pt x="647700" y="189738"/>
                  </a:lnTo>
                  <a:lnTo>
                    <a:pt x="647700" y="602488"/>
                  </a:lnTo>
                  <a:lnTo>
                    <a:pt x="458088" y="792099"/>
                  </a:lnTo>
                  <a:lnTo>
                    <a:pt x="189737" y="792099"/>
                  </a:lnTo>
                  <a:lnTo>
                    <a:pt x="0" y="602488"/>
                  </a:lnTo>
                  <a:lnTo>
                    <a:pt x="0" y="18973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95" name="object 9"/>
            <p:cNvSpPr/>
            <p:nvPr/>
          </p:nvSpPr>
          <p:spPr>
            <a:xfrm>
              <a:off x="4428235" y="4366133"/>
              <a:ext cx="647700" cy="792480"/>
            </a:xfrm>
            <a:custGeom>
              <a:avLst/>
              <a:gdLst/>
              <a:ahLst/>
              <a:cxnLst/>
              <a:rect l="l" t="t" r="r" b="b"/>
              <a:pathLst>
                <a:path w="647700" h="792479">
                  <a:moveTo>
                    <a:pt x="458088" y="0"/>
                  </a:moveTo>
                  <a:lnTo>
                    <a:pt x="189737" y="0"/>
                  </a:lnTo>
                  <a:lnTo>
                    <a:pt x="0" y="189738"/>
                  </a:lnTo>
                  <a:lnTo>
                    <a:pt x="0" y="602488"/>
                  </a:lnTo>
                  <a:lnTo>
                    <a:pt x="189737" y="792099"/>
                  </a:lnTo>
                  <a:lnTo>
                    <a:pt x="458088" y="792099"/>
                  </a:lnTo>
                  <a:lnTo>
                    <a:pt x="647700" y="602488"/>
                  </a:lnTo>
                  <a:lnTo>
                    <a:pt x="647700" y="189738"/>
                  </a:lnTo>
                  <a:lnTo>
                    <a:pt x="4580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96" name="object 10"/>
            <p:cNvSpPr/>
            <p:nvPr/>
          </p:nvSpPr>
          <p:spPr>
            <a:xfrm>
              <a:off x="4428235" y="4366133"/>
              <a:ext cx="647700" cy="792480"/>
            </a:xfrm>
            <a:custGeom>
              <a:avLst/>
              <a:gdLst/>
              <a:ahLst/>
              <a:cxnLst/>
              <a:rect l="l" t="t" r="r" b="b"/>
              <a:pathLst>
                <a:path w="647700" h="792479">
                  <a:moveTo>
                    <a:pt x="0" y="189738"/>
                  </a:moveTo>
                  <a:lnTo>
                    <a:pt x="189737" y="0"/>
                  </a:lnTo>
                  <a:lnTo>
                    <a:pt x="458088" y="0"/>
                  </a:lnTo>
                  <a:lnTo>
                    <a:pt x="647700" y="189738"/>
                  </a:lnTo>
                  <a:lnTo>
                    <a:pt x="647700" y="602488"/>
                  </a:lnTo>
                  <a:lnTo>
                    <a:pt x="458088" y="792099"/>
                  </a:lnTo>
                  <a:lnTo>
                    <a:pt x="189737" y="792099"/>
                  </a:lnTo>
                  <a:lnTo>
                    <a:pt x="0" y="602488"/>
                  </a:lnTo>
                  <a:lnTo>
                    <a:pt x="0" y="18973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97" name="object 11"/>
            <p:cNvSpPr/>
            <p:nvPr/>
          </p:nvSpPr>
          <p:spPr>
            <a:xfrm>
              <a:off x="3204336" y="4293044"/>
              <a:ext cx="2232025" cy="576580"/>
            </a:xfrm>
            <a:custGeom>
              <a:avLst/>
              <a:gdLst/>
              <a:ahLst/>
              <a:cxnLst/>
              <a:rect l="l" t="t" r="r" b="b"/>
              <a:pathLst>
                <a:path w="2232025" h="576579">
                  <a:moveTo>
                    <a:pt x="2232025" y="0"/>
                  </a:moveTo>
                  <a:lnTo>
                    <a:pt x="0" y="0"/>
                  </a:lnTo>
                  <a:lnTo>
                    <a:pt x="0" y="576262"/>
                  </a:lnTo>
                  <a:lnTo>
                    <a:pt x="2232025" y="576262"/>
                  </a:lnTo>
                  <a:lnTo>
                    <a:pt x="22320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98" name="object 12"/>
            <p:cNvSpPr/>
            <p:nvPr/>
          </p:nvSpPr>
          <p:spPr>
            <a:xfrm>
              <a:off x="3563873" y="4365117"/>
              <a:ext cx="647700" cy="792480"/>
            </a:xfrm>
            <a:custGeom>
              <a:avLst/>
              <a:gdLst/>
              <a:ahLst/>
              <a:cxnLst/>
              <a:rect l="l" t="t" r="r" b="b"/>
              <a:pathLst>
                <a:path w="647700" h="792479">
                  <a:moveTo>
                    <a:pt x="457962" y="0"/>
                  </a:moveTo>
                  <a:lnTo>
                    <a:pt x="189737" y="0"/>
                  </a:lnTo>
                  <a:lnTo>
                    <a:pt x="0" y="189737"/>
                  </a:lnTo>
                  <a:lnTo>
                    <a:pt x="0" y="602487"/>
                  </a:lnTo>
                  <a:lnTo>
                    <a:pt x="189737" y="792098"/>
                  </a:lnTo>
                  <a:lnTo>
                    <a:pt x="457962" y="792098"/>
                  </a:lnTo>
                  <a:lnTo>
                    <a:pt x="647700" y="602487"/>
                  </a:lnTo>
                  <a:lnTo>
                    <a:pt x="647700" y="189737"/>
                  </a:lnTo>
                  <a:lnTo>
                    <a:pt x="457962" y="0"/>
                  </a:lnTo>
                  <a:close/>
                </a:path>
              </a:pathLst>
            </a:custGeom>
            <a:solidFill>
              <a:srgbClr val="C8C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99" name="object 13"/>
            <p:cNvSpPr/>
            <p:nvPr/>
          </p:nvSpPr>
          <p:spPr>
            <a:xfrm>
              <a:off x="3563873" y="4365117"/>
              <a:ext cx="647700" cy="792480"/>
            </a:xfrm>
            <a:custGeom>
              <a:avLst/>
              <a:gdLst/>
              <a:ahLst/>
              <a:cxnLst/>
              <a:rect l="l" t="t" r="r" b="b"/>
              <a:pathLst>
                <a:path w="647700" h="792479">
                  <a:moveTo>
                    <a:pt x="0" y="189737"/>
                  </a:moveTo>
                  <a:lnTo>
                    <a:pt x="189737" y="0"/>
                  </a:lnTo>
                  <a:lnTo>
                    <a:pt x="457962" y="0"/>
                  </a:lnTo>
                  <a:lnTo>
                    <a:pt x="647700" y="189737"/>
                  </a:lnTo>
                  <a:lnTo>
                    <a:pt x="647700" y="602487"/>
                  </a:lnTo>
                  <a:lnTo>
                    <a:pt x="457962" y="792098"/>
                  </a:lnTo>
                  <a:lnTo>
                    <a:pt x="189737" y="792098"/>
                  </a:lnTo>
                  <a:lnTo>
                    <a:pt x="0" y="602487"/>
                  </a:lnTo>
                  <a:lnTo>
                    <a:pt x="0" y="1897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00" name="object 14"/>
            <p:cNvSpPr/>
            <p:nvPr/>
          </p:nvSpPr>
          <p:spPr>
            <a:xfrm>
              <a:off x="4427981" y="4365117"/>
              <a:ext cx="647700" cy="792480"/>
            </a:xfrm>
            <a:custGeom>
              <a:avLst/>
              <a:gdLst/>
              <a:ahLst/>
              <a:cxnLst/>
              <a:rect l="l" t="t" r="r" b="b"/>
              <a:pathLst>
                <a:path w="647700" h="792479">
                  <a:moveTo>
                    <a:pt x="457962" y="0"/>
                  </a:moveTo>
                  <a:lnTo>
                    <a:pt x="189737" y="0"/>
                  </a:lnTo>
                  <a:lnTo>
                    <a:pt x="0" y="189737"/>
                  </a:lnTo>
                  <a:lnTo>
                    <a:pt x="0" y="602487"/>
                  </a:lnTo>
                  <a:lnTo>
                    <a:pt x="189737" y="792098"/>
                  </a:lnTo>
                  <a:lnTo>
                    <a:pt x="457962" y="792098"/>
                  </a:lnTo>
                  <a:lnTo>
                    <a:pt x="647700" y="602487"/>
                  </a:lnTo>
                  <a:lnTo>
                    <a:pt x="647700" y="189737"/>
                  </a:lnTo>
                  <a:lnTo>
                    <a:pt x="457962" y="0"/>
                  </a:lnTo>
                  <a:close/>
                </a:path>
              </a:pathLst>
            </a:custGeom>
            <a:solidFill>
              <a:srgbClr val="C8CA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01" name="object 15"/>
            <p:cNvSpPr/>
            <p:nvPr/>
          </p:nvSpPr>
          <p:spPr>
            <a:xfrm>
              <a:off x="4427981" y="4365117"/>
              <a:ext cx="647700" cy="792480"/>
            </a:xfrm>
            <a:custGeom>
              <a:avLst/>
              <a:gdLst/>
              <a:ahLst/>
              <a:cxnLst/>
              <a:rect l="l" t="t" r="r" b="b"/>
              <a:pathLst>
                <a:path w="647700" h="792479">
                  <a:moveTo>
                    <a:pt x="0" y="189737"/>
                  </a:moveTo>
                  <a:lnTo>
                    <a:pt x="189737" y="0"/>
                  </a:lnTo>
                  <a:lnTo>
                    <a:pt x="457962" y="0"/>
                  </a:lnTo>
                  <a:lnTo>
                    <a:pt x="647700" y="189737"/>
                  </a:lnTo>
                  <a:lnTo>
                    <a:pt x="647700" y="602487"/>
                  </a:lnTo>
                  <a:lnTo>
                    <a:pt x="457962" y="792098"/>
                  </a:lnTo>
                  <a:lnTo>
                    <a:pt x="189737" y="792098"/>
                  </a:lnTo>
                  <a:lnTo>
                    <a:pt x="0" y="602487"/>
                  </a:lnTo>
                  <a:lnTo>
                    <a:pt x="0" y="1897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02" name="object 16"/>
            <p:cNvSpPr/>
            <p:nvPr/>
          </p:nvSpPr>
          <p:spPr>
            <a:xfrm>
              <a:off x="4133849" y="4791075"/>
              <a:ext cx="361950" cy="304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object 2"/>
          <p:cNvSpPr/>
          <p:nvPr/>
        </p:nvSpPr>
        <p:spPr>
          <a:xfrm>
            <a:off x="0" y="3943350"/>
            <a:ext cx="8239125" cy="255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04" name="object 3"/>
          <p:cNvSpPr txBox="1">
            <a:spLocks noGrp="1"/>
          </p:cNvSpPr>
          <p:nvPr>
            <p:ph type="title"/>
          </p:nvPr>
        </p:nvSpPr>
        <p:spPr>
          <a:xfrm>
            <a:off x="1978532" y="733171"/>
            <a:ext cx="4426585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I</a:t>
            </a:r>
            <a:r>
              <a:rPr sz="3200" dirty="0"/>
              <a:t>NDUCED FIT</a:t>
            </a:r>
            <a:r>
              <a:rPr sz="3200" spc="270" dirty="0"/>
              <a:t> </a:t>
            </a:r>
            <a:r>
              <a:rPr sz="3200" dirty="0"/>
              <a:t>MODEL</a:t>
            </a:r>
            <a:endParaRPr sz="3200"/>
          </a:p>
        </p:txBody>
      </p:sp>
      <p:sp>
        <p:nvSpPr>
          <p:cNvPr id="1048805" name="object 4"/>
          <p:cNvSpPr txBox="1"/>
          <p:nvPr/>
        </p:nvSpPr>
        <p:spPr>
          <a:xfrm>
            <a:off x="535940" y="1625854"/>
            <a:ext cx="7312659" cy="18421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spc="-5" dirty="0">
                <a:latin typeface="Arial"/>
                <a:cs typeface="Arial"/>
              </a:rPr>
              <a:t>More </a:t>
            </a:r>
            <a:r>
              <a:rPr sz="2000" dirty="0">
                <a:latin typeface="Arial"/>
                <a:cs typeface="Arial"/>
              </a:rPr>
              <a:t>recent studies have </a:t>
            </a:r>
            <a:r>
              <a:rPr sz="2000" spc="-5" dirty="0">
                <a:latin typeface="Arial"/>
                <a:cs typeface="Arial"/>
              </a:rPr>
              <a:t>revealed </a:t>
            </a:r>
            <a:r>
              <a:rPr sz="2000" spc="-10" dirty="0">
                <a:latin typeface="Arial"/>
                <a:cs typeface="Arial"/>
              </a:rPr>
              <a:t>that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process is much  more </a:t>
            </a:r>
            <a:r>
              <a:rPr sz="2000" dirty="0">
                <a:latin typeface="Arial"/>
                <a:cs typeface="Arial"/>
              </a:rPr>
              <a:t>likely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involve an induced </a:t>
            </a:r>
            <a:r>
              <a:rPr sz="2000" spc="-10" dirty="0">
                <a:latin typeface="Arial"/>
                <a:cs typeface="Arial"/>
              </a:rPr>
              <a:t>fit </a:t>
            </a:r>
            <a:r>
              <a:rPr sz="2000" spc="-5" dirty="0">
                <a:latin typeface="Arial"/>
                <a:cs typeface="Arial"/>
              </a:rPr>
              <a:t>model(proposed </a:t>
            </a:r>
            <a:r>
              <a:rPr sz="2000" dirty="0">
                <a:latin typeface="Arial"/>
                <a:cs typeface="Arial"/>
              </a:rPr>
              <a:t>by  DANIAL </a:t>
            </a:r>
            <a:r>
              <a:rPr sz="2000" spc="-5" dirty="0">
                <a:latin typeface="Arial"/>
                <a:cs typeface="Arial"/>
              </a:rPr>
              <a:t>KOSH </a:t>
            </a:r>
            <a:r>
              <a:rPr sz="2000" dirty="0">
                <a:latin typeface="Arial"/>
                <a:cs typeface="Arial"/>
              </a:rPr>
              <a:t>LAND </a:t>
            </a:r>
            <a:r>
              <a:rPr sz="2000" spc="-5" dirty="0">
                <a:latin typeface="Arial"/>
                <a:cs typeface="Arial"/>
              </a:rPr>
              <a:t>in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1958).</a:t>
            </a:r>
            <a:endParaRPr sz="2000">
              <a:latin typeface="Arial"/>
              <a:cs typeface="Arial"/>
            </a:endParaRPr>
          </a:p>
          <a:p>
            <a:pPr marL="286385" marR="7620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According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this </a:t>
            </a:r>
            <a:r>
              <a:rPr sz="2000" spc="-5" dirty="0">
                <a:latin typeface="Arial"/>
                <a:cs typeface="Arial"/>
              </a:rPr>
              <a:t>exposure </a:t>
            </a:r>
            <a:r>
              <a:rPr sz="2000" dirty="0">
                <a:latin typeface="Arial"/>
                <a:cs typeface="Arial"/>
              </a:rPr>
              <a:t>of an </a:t>
            </a:r>
            <a:r>
              <a:rPr sz="2000" spc="-5" dirty="0">
                <a:latin typeface="Arial"/>
                <a:cs typeface="Arial"/>
              </a:rPr>
              <a:t>enzyme to substrate </a:t>
            </a:r>
            <a:r>
              <a:rPr sz="2000" dirty="0">
                <a:latin typeface="Arial"/>
                <a:cs typeface="Arial"/>
              </a:rPr>
              <a:t>cause a  change </a:t>
            </a:r>
            <a:r>
              <a:rPr sz="2000" spc="-5" dirty="0">
                <a:latin typeface="Arial"/>
                <a:cs typeface="Arial"/>
              </a:rPr>
              <a:t>in enzyme, which </a:t>
            </a:r>
            <a:r>
              <a:rPr sz="2000" dirty="0">
                <a:latin typeface="Arial"/>
                <a:cs typeface="Arial"/>
              </a:rPr>
              <a:t>causes the active site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change </a:t>
            </a:r>
            <a:r>
              <a:rPr sz="2000" spc="-400" dirty="0">
                <a:latin typeface="Arial"/>
                <a:cs typeface="Arial"/>
              </a:rPr>
              <a:t>it‟s  </a:t>
            </a:r>
            <a:r>
              <a:rPr sz="2000" dirty="0">
                <a:latin typeface="Arial"/>
                <a:cs typeface="Arial"/>
              </a:rPr>
              <a:t>shape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allow enzyme and substrate </a:t>
            </a:r>
            <a:r>
              <a:rPr sz="2000" spc="-5" dirty="0">
                <a:latin typeface="Arial"/>
                <a:cs typeface="Arial"/>
              </a:rPr>
              <a:t>to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bind.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6" name="object 2"/>
          <p:cNvSpPr txBox="1"/>
          <p:nvPr/>
        </p:nvSpPr>
        <p:spPr>
          <a:xfrm>
            <a:off x="8841485" y="6657543"/>
            <a:ext cx="2235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32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44" name="object 3"/>
          <p:cNvGrpSpPr/>
          <p:nvPr/>
        </p:nvGrpSpPr>
        <p:grpSpPr>
          <a:xfrm>
            <a:off x="234695" y="600455"/>
            <a:ext cx="5161915" cy="820419"/>
            <a:chOff x="234695" y="600455"/>
            <a:chExt cx="5161915" cy="820419"/>
          </a:xfrm>
        </p:grpSpPr>
        <p:sp>
          <p:nvSpPr>
            <p:cNvPr id="1048807" name="object 4"/>
            <p:cNvSpPr/>
            <p:nvPr/>
          </p:nvSpPr>
          <p:spPr>
            <a:xfrm>
              <a:off x="234695" y="600455"/>
              <a:ext cx="865632" cy="8199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08" name="object 5"/>
            <p:cNvSpPr/>
            <p:nvPr/>
          </p:nvSpPr>
          <p:spPr>
            <a:xfrm>
              <a:off x="493775" y="729995"/>
              <a:ext cx="2287524" cy="6903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09" name="object 6"/>
            <p:cNvSpPr/>
            <p:nvPr/>
          </p:nvSpPr>
          <p:spPr>
            <a:xfrm>
              <a:off x="2298191" y="600455"/>
              <a:ext cx="976883" cy="81991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10" name="object 7"/>
            <p:cNvSpPr/>
            <p:nvPr/>
          </p:nvSpPr>
          <p:spPr>
            <a:xfrm>
              <a:off x="2668523" y="729995"/>
              <a:ext cx="967739" cy="6903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11" name="object 8"/>
            <p:cNvSpPr/>
            <p:nvPr/>
          </p:nvSpPr>
          <p:spPr>
            <a:xfrm>
              <a:off x="3157728" y="600455"/>
              <a:ext cx="1146048" cy="8199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12" name="object 9"/>
            <p:cNvSpPr/>
            <p:nvPr/>
          </p:nvSpPr>
          <p:spPr>
            <a:xfrm>
              <a:off x="3697224" y="729995"/>
              <a:ext cx="1699260" cy="6903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13" name="object 10"/>
          <p:cNvSpPr txBox="1">
            <a:spLocks noGrp="1"/>
          </p:cNvSpPr>
          <p:nvPr>
            <p:ph type="title"/>
          </p:nvPr>
        </p:nvSpPr>
        <p:spPr>
          <a:xfrm>
            <a:off x="535940" y="733171"/>
            <a:ext cx="4580890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I</a:t>
            </a:r>
            <a:r>
              <a:rPr sz="3200" dirty="0"/>
              <a:t>NDUCED </a:t>
            </a:r>
            <a:r>
              <a:rPr sz="4000" spc="-5" dirty="0"/>
              <a:t>F</a:t>
            </a:r>
            <a:r>
              <a:rPr sz="3200" spc="-5" dirty="0"/>
              <a:t>IT</a:t>
            </a:r>
            <a:r>
              <a:rPr sz="3200" spc="265" dirty="0"/>
              <a:t> </a:t>
            </a:r>
            <a:r>
              <a:rPr sz="4000" dirty="0"/>
              <a:t>M</a:t>
            </a:r>
            <a:r>
              <a:rPr sz="3200" dirty="0"/>
              <a:t>ODEL</a:t>
            </a:r>
            <a:endParaRPr sz="3200"/>
          </a:p>
        </p:txBody>
      </p:sp>
      <p:sp>
        <p:nvSpPr>
          <p:cNvPr id="1048814" name="object 11"/>
          <p:cNvSpPr/>
          <p:nvPr/>
        </p:nvSpPr>
        <p:spPr>
          <a:xfrm>
            <a:off x="2357373" y="2143112"/>
            <a:ext cx="3771900" cy="35591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5" name="object 2"/>
          <p:cNvSpPr/>
          <p:nvPr/>
        </p:nvSpPr>
        <p:spPr>
          <a:xfrm>
            <a:off x="9085326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6" name="object 3"/>
          <p:cNvGrpSpPr/>
          <p:nvPr/>
        </p:nvGrpSpPr>
        <p:grpSpPr>
          <a:xfrm>
            <a:off x="609600" y="0"/>
            <a:ext cx="1661160" cy="6858000"/>
            <a:chOff x="609600" y="0"/>
            <a:chExt cx="1661160" cy="6858000"/>
          </a:xfrm>
        </p:grpSpPr>
        <p:sp>
          <p:nvSpPr>
            <p:cNvPr id="1048816" name="object 4"/>
            <p:cNvSpPr/>
            <p:nvPr/>
          </p:nvSpPr>
          <p:spPr>
            <a:xfrm>
              <a:off x="1219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" y="68580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DC3AD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17" name="object 5"/>
            <p:cNvSpPr/>
            <p:nvPr/>
          </p:nvSpPr>
          <p:spPr>
            <a:xfrm>
              <a:off x="609600" y="3428999"/>
              <a:ext cx="1341755" cy="2079625"/>
            </a:xfrm>
            <a:custGeom>
              <a:avLst/>
              <a:gdLst/>
              <a:ahLst/>
              <a:cxnLst/>
              <a:rect l="l" t="t" r="r" b="b"/>
              <a:pathLst>
                <a:path w="1341755" h="2079625">
                  <a:moveTo>
                    <a:pt x="1295400" y="647700"/>
                  </a:moveTo>
                  <a:lnTo>
                    <a:pt x="1293622" y="599363"/>
                  </a:lnTo>
                  <a:lnTo>
                    <a:pt x="1288376" y="551980"/>
                  </a:lnTo>
                  <a:lnTo>
                    <a:pt x="1279779" y="505701"/>
                  </a:lnTo>
                  <a:lnTo>
                    <a:pt x="1267968" y="460629"/>
                  </a:lnTo>
                  <a:lnTo>
                    <a:pt x="1253070" y="416890"/>
                  </a:lnTo>
                  <a:lnTo>
                    <a:pt x="1235202" y="374637"/>
                  </a:lnTo>
                  <a:lnTo>
                    <a:pt x="1214488" y="333959"/>
                  </a:lnTo>
                  <a:lnTo>
                    <a:pt x="1191056" y="295008"/>
                  </a:lnTo>
                  <a:lnTo>
                    <a:pt x="1165034" y="257898"/>
                  </a:lnTo>
                  <a:lnTo>
                    <a:pt x="1136535" y="222745"/>
                  </a:lnTo>
                  <a:lnTo>
                    <a:pt x="1105700" y="189699"/>
                  </a:lnTo>
                  <a:lnTo>
                    <a:pt x="1072654" y="158864"/>
                  </a:lnTo>
                  <a:lnTo>
                    <a:pt x="1037501" y="130365"/>
                  </a:lnTo>
                  <a:lnTo>
                    <a:pt x="1000391" y="104343"/>
                  </a:lnTo>
                  <a:lnTo>
                    <a:pt x="961440" y="80911"/>
                  </a:lnTo>
                  <a:lnTo>
                    <a:pt x="920762" y="60198"/>
                  </a:lnTo>
                  <a:lnTo>
                    <a:pt x="878509" y="42329"/>
                  </a:lnTo>
                  <a:lnTo>
                    <a:pt x="834771" y="27432"/>
                  </a:lnTo>
                  <a:lnTo>
                    <a:pt x="789698" y="15621"/>
                  </a:lnTo>
                  <a:lnTo>
                    <a:pt x="743419" y="7023"/>
                  </a:lnTo>
                  <a:lnTo>
                    <a:pt x="696036" y="1778"/>
                  </a:lnTo>
                  <a:lnTo>
                    <a:pt x="647700" y="0"/>
                  </a:lnTo>
                  <a:lnTo>
                    <a:pt x="599351" y="1778"/>
                  </a:lnTo>
                  <a:lnTo>
                    <a:pt x="551980" y="7023"/>
                  </a:lnTo>
                  <a:lnTo>
                    <a:pt x="505701" y="15621"/>
                  </a:lnTo>
                  <a:lnTo>
                    <a:pt x="460629" y="27432"/>
                  </a:lnTo>
                  <a:lnTo>
                    <a:pt x="416902" y="42329"/>
                  </a:lnTo>
                  <a:lnTo>
                    <a:pt x="374637" y="60198"/>
                  </a:lnTo>
                  <a:lnTo>
                    <a:pt x="333971" y="80911"/>
                  </a:lnTo>
                  <a:lnTo>
                    <a:pt x="295008" y="104343"/>
                  </a:lnTo>
                  <a:lnTo>
                    <a:pt x="257898" y="130365"/>
                  </a:lnTo>
                  <a:lnTo>
                    <a:pt x="222758" y="158864"/>
                  </a:lnTo>
                  <a:lnTo>
                    <a:pt x="189699" y="189699"/>
                  </a:lnTo>
                  <a:lnTo>
                    <a:pt x="158864" y="222745"/>
                  </a:lnTo>
                  <a:lnTo>
                    <a:pt x="130365" y="257898"/>
                  </a:lnTo>
                  <a:lnTo>
                    <a:pt x="104343" y="295008"/>
                  </a:lnTo>
                  <a:lnTo>
                    <a:pt x="80911" y="333959"/>
                  </a:lnTo>
                  <a:lnTo>
                    <a:pt x="60185" y="374637"/>
                  </a:lnTo>
                  <a:lnTo>
                    <a:pt x="42316" y="416890"/>
                  </a:lnTo>
                  <a:lnTo>
                    <a:pt x="27419" y="460629"/>
                  </a:lnTo>
                  <a:lnTo>
                    <a:pt x="15608" y="505701"/>
                  </a:lnTo>
                  <a:lnTo>
                    <a:pt x="7010" y="551980"/>
                  </a:lnTo>
                  <a:lnTo>
                    <a:pt x="1765" y="599363"/>
                  </a:lnTo>
                  <a:lnTo>
                    <a:pt x="0" y="647700"/>
                  </a:lnTo>
                  <a:lnTo>
                    <a:pt x="1765" y="696048"/>
                  </a:lnTo>
                  <a:lnTo>
                    <a:pt x="7010" y="743432"/>
                  </a:lnTo>
                  <a:lnTo>
                    <a:pt x="15608" y="789711"/>
                  </a:lnTo>
                  <a:lnTo>
                    <a:pt x="27419" y="834783"/>
                  </a:lnTo>
                  <a:lnTo>
                    <a:pt x="42316" y="878522"/>
                  </a:lnTo>
                  <a:lnTo>
                    <a:pt x="60185" y="920775"/>
                  </a:lnTo>
                  <a:lnTo>
                    <a:pt x="80911" y="961453"/>
                  </a:lnTo>
                  <a:lnTo>
                    <a:pt x="104343" y="1000404"/>
                  </a:lnTo>
                  <a:lnTo>
                    <a:pt x="130365" y="1037513"/>
                  </a:lnTo>
                  <a:lnTo>
                    <a:pt x="158864" y="1072667"/>
                  </a:lnTo>
                  <a:lnTo>
                    <a:pt x="189699" y="1105712"/>
                  </a:lnTo>
                  <a:lnTo>
                    <a:pt x="222758" y="1136548"/>
                  </a:lnTo>
                  <a:lnTo>
                    <a:pt x="257898" y="1165047"/>
                  </a:lnTo>
                  <a:lnTo>
                    <a:pt x="295008" y="1191069"/>
                  </a:lnTo>
                  <a:lnTo>
                    <a:pt x="333971" y="1214501"/>
                  </a:lnTo>
                  <a:lnTo>
                    <a:pt x="374637" y="1235214"/>
                  </a:lnTo>
                  <a:lnTo>
                    <a:pt x="416902" y="1253083"/>
                  </a:lnTo>
                  <a:lnTo>
                    <a:pt x="460629" y="1267980"/>
                  </a:lnTo>
                  <a:lnTo>
                    <a:pt x="505701" y="1279791"/>
                  </a:lnTo>
                  <a:lnTo>
                    <a:pt x="551980" y="1288389"/>
                  </a:lnTo>
                  <a:lnTo>
                    <a:pt x="599351" y="1293634"/>
                  </a:lnTo>
                  <a:lnTo>
                    <a:pt x="647700" y="1295400"/>
                  </a:lnTo>
                  <a:lnTo>
                    <a:pt x="696036" y="1293634"/>
                  </a:lnTo>
                  <a:lnTo>
                    <a:pt x="743419" y="1288389"/>
                  </a:lnTo>
                  <a:lnTo>
                    <a:pt x="789698" y="1279791"/>
                  </a:lnTo>
                  <a:lnTo>
                    <a:pt x="834771" y="1267980"/>
                  </a:lnTo>
                  <a:lnTo>
                    <a:pt x="878509" y="1253083"/>
                  </a:lnTo>
                  <a:lnTo>
                    <a:pt x="920762" y="1235214"/>
                  </a:lnTo>
                  <a:lnTo>
                    <a:pt x="961440" y="1214501"/>
                  </a:lnTo>
                  <a:lnTo>
                    <a:pt x="1000391" y="1191069"/>
                  </a:lnTo>
                  <a:lnTo>
                    <a:pt x="1037501" y="1165047"/>
                  </a:lnTo>
                  <a:lnTo>
                    <a:pt x="1072654" y="1136548"/>
                  </a:lnTo>
                  <a:lnTo>
                    <a:pt x="1105700" y="1105712"/>
                  </a:lnTo>
                  <a:lnTo>
                    <a:pt x="1136535" y="1072667"/>
                  </a:lnTo>
                  <a:lnTo>
                    <a:pt x="1165034" y="1037513"/>
                  </a:lnTo>
                  <a:lnTo>
                    <a:pt x="1191056" y="1000404"/>
                  </a:lnTo>
                  <a:lnTo>
                    <a:pt x="1214488" y="961453"/>
                  </a:lnTo>
                  <a:lnTo>
                    <a:pt x="1235202" y="920775"/>
                  </a:lnTo>
                  <a:lnTo>
                    <a:pt x="1253070" y="878522"/>
                  </a:lnTo>
                  <a:lnTo>
                    <a:pt x="1267968" y="834783"/>
                  </a:lnTo>
                  <a:lnTo>
                    <a:pt x="1279779" y="789711"/>
                  </a:lnTo>
                  <a:lnTo>
                    <a:pt x="1288376" y="743432"/>
                  </a:lnTo>
                  <a:lnTo>
                    <a:pt x="1293622" y="696048"/>
                  </a:lnTo>
                  <a:lnTo>
                    <a:pt x="1295400" y="647700"/>
                  </a:lnTo>
                  <a:close/>
                </a:path>
                <a:path w="1341755" h="2079625">
                  <a:moveTo>
                    <a:pt x="1341501" y="1758442"/>
                  </a:moveTo>
                  <a:lnTo>
                    <a:pt x="1338021" y="1711045"/>
                  </a:lnTo>
                  <a:lnTo>
                    <a:pt x="1327912" y="1665808"/>
                  </a:lnTo>
                  <a:lnTo>
                    <a:pt x="1311681" y="1623237"/>
                  </a:lnTo>
                  <a:lnTo>
                    <a:pt x="1289812" y="1583804"/>
                  </a:lnTo>
                  <a:lnTo>
                    <a:pt x="1262799" y="1548041"/>
                  </a:lnTo>
                  <a:lnTo>
                    <a:pt x="1231163" y="1516405"/>
                  </a:lnTo>
                  <a:lnTo>
                    <a:pt x="1195374" y="1489417"/>
                  </a:lnTo>
                  <a:lnTo>
                    <a:pt x="1155928" y="1467573"/>
                  </a:lnTo>
                  <a:lnTo>
                    <a:pt x="1113345" y="1451343"/>
                  </a:lnTo>
                  <a:lnTo>
                    <a:pt x="1068095" y="1441246"/>
                  </a:lnTo>
                  <a:lnTo>
                    <a:pt x="1020699" y="1437767"/>
                  </a:lnTo>
                  <a:lnTo>
                    <a:pt x="973315" y="1441246"/>
                  </a:lnTo>
                  <a:lnTo>
                    <a:pt x="928103" y="1451343"/>
                  </a:lnTo>
                  <a:lnTo>
                    <a:pt x="885532" y="1467573"/>
                  </a:lnTo>
                  <a:lnTo>
                    <a:pt x="846112" y="1489417"/>
                  </a:lnTo>
                  <a:lnTo>
                    <a:pt x="810336" y="1516405"/>
                  </a:lnTo>
                  <a:lnTo>
                    <a:pt x="778700" y="1548041"/>
                  </a:lnTo>
                  <a:lnTo>
                    <a:pt x="751700" y="1583804"/>
                  </a:lnTo>
                  <a:lnTo>
                    <a:pt x="729830" y="1623237"/>
                  </a:lnTo>
                  <a:lnTo>
                    <a:pt x="713600" y="1665808"/>
                  </a:lnTo>
                  <a:lnTo>
                    <a:pt x="703491" y="1711045"/>
                  </a:lnTo>
                  <a:lnTo>
                    <a:pt x="700024" y="1758442"/>
                  </a:lnTo>
                  <a:lnTo>
                    <a:pt x="703491" y="1805851"/>
                  </a:lnTo>
                  <a:lnTo>
                    <a:pt x="713600" y="1851088"/>
                  </a:lnTo>
                  <a:lnTo>
                    <a:pt x="729830" y="1893658"/>
                  </a:lnTo>
                  <a:lnTo>
                    <a:pt x="751700" y="1933092"/>
                  </a:lnTo>
                  <a:lnTo>
                    <a:pt x="778700" y="1968855"/>
                  </a:lnTo>
                  <a:lnTo>
                    <a:pt x="810336" y="2000491"/>
                  </a:lnTo>
                  <a:lnTo>
                    <a:pt x="846112" y="2027478"/>
                  </a:lnTo>
                  <a:lnTo>
                    <a:pt x="885532" y="2049322"/>
                  </a:lnTo>
                  <a:lnTo>
                    <a:pt x="928103" y="2065553"/>
                  </a:lnTo>
                  <a:lnTo>
                    <a:pt x="973315" y="2075649"/>
                  </a:lnTo>
                  <a:lnTo>
                    <a:pt x="1020699" y="2079117"/>
                  </a:lnTo>
                  <a:lnTo>
                    <a:pt x="1068095" y="2075649"/>
                  </a:lnTo>
                  <a:lnTo>
                    <a:pt x="1113345" y="2065553"/>
                  </a:lnTo>
                  <a:lnTo>
                    <a:pt x="1155928" y="2049322"/>
                  </a:lnTo>
                  <a:lnTo>
                    <a:pt x="1195374" y="2027478"/>
                  </a:lnTo>
                  <a:lnTo>
                    <a:pt x="1231163" y="2000491"/>
                  </a:lnTo>
                  <a:lnTo>
                    <a:pt x="1262799" y="1968855"/>
                  </a:lnTo>
                  <a:lnTo>
                    <a:pt x="1289812" y="1933092"/>
                  </a:lnTo>
                  <a:lnTo>
                    <a:pt x="1311681" y="1893658"/>
                  </a:lnTo>
                  <a:lnTo>
                    <a:pt x="1327912" y="1851088"/>
                  </a:lnTo>
                  <a:lnTo>
                    <a:pt x="1338021" y="1805851"/>
                  </a:lnTo>
                  <a:lnTo>
                    <a:pt x="1341501" y="1758442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18" name="object 6"/>
            <p:cNvSpPr/>
            <p:nvPr/>
          </p:nvSpPr>
          <p:spPr>
            <a:xfrm>
              <a:off x="1091082" y="5500623"/>
              <a:ext cx="137159" cy="1371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19" name="object 7"/>
            <p:cNvSpPr/>
            <p:nvPr/>
          </p:nvSpPr>
          <p:spPr>
            <a:xfrm>
              <a:off x="1664195" y="4495799"/>
              <a:ext cx="607060" cy="1567180"/>
            </a:xfrm>
            <a:custGeom>
              <a:avLst/>
              <a:gdLst/>
              <a:ahLst/>
              <a:cxnLst/>
              <a:rect l="l" t="t" r="r" b="b"/>
              <a:pathLst>
                <a:path w="607060" h="1567179">
                  <a:moveTo>
                    <a:pt x="274332" y="1429512"/>
                  </a:moveTo>
                  <a:lnTo>
                    <a:pt x="267322" y="1386166"/>
                  </a:lnTo>
                  <a:lnTo>
                    <a:pt x="247840" y="1348511"/>
                  </a:lnTo>
                  <a:lnTo>
                    <a:pt x="218147" y="1318818"/>
                  </a:lnTo>
                  <a:lnTo>
                    <a:pt x="180492" y="1299349"/>
                  </a:lnTo>
                  <a:lnTo>
                    <a:pt x="137172" y="1292352"/>
                  </a:lnTo>
                  <a:lnTo>
                    <a:pt x="93840" y="1299349"/>
                  </a:lnTo>
                  <a:lnTo>
                    <a:pt x="56184" y="1318818"/>
                  </a:lnTo>
                  <a:lnTo>
                    <a:pt x="26492" y="1348511"/>
                  </a:lnTo>
                  <a:lnTo>
                    <a:pt x="7010" y="1386166"/>
                  </a:lnTo>
                  <a:lnTo>
                    <a:pt x="0" y="1429512"/>
                  </a:lnTo>
                  <a:lnTo>
                    <a:pt x="7010" y="1472869"/>
                  </a:lnTo>
                  <a:lnTo>
                    <a:pt x="26492" y="1510525"/>
                  </a:lnTo>
                  <a:lnTo>
                    <a:pt x="56184" y="1540217"/>
                  </a:lnTo>
                  <a:lnTo>
                    <a:pt x="93840" y="1559687"/>
                  </a:lnTo>
                  <a:lnTo>
                    <a:pt x="137172" y="1566672"/>
                  </a:lnTo>
                  <a:lnTo>
                    <a:pt x="180492" y="1559687"/>
                  </a:lnTo>
                  <a:lnTo>
                    <a:pt x="218147" y="1540217"/>
                  </a:lnTo>
                  <a:lnTo>
                    <a:pt x="247840" y="1510525"/>
                  </a:lnTo>
                  <a:lnTo>
                    <a:pt x="267322" y="1472869"/>
                  </a:lnTo>
                  <a:lnTo>
                    <a:pt x="274332" y="1429512"/>
                  </a:lnTo>
                  <a:close/>
                </a:path>
                <a:path w="607060" h="1567179">
                  <a:moveTo>
                    <a:pt x="606564" y="182880"/>
                  </a:moveTo>
                  <a:lnTo>
                    <a:pt x="600024" y="134277"/>
                  </a:lnTo>
                  <a:lnTo>
                    <a:pt x="581583" y="90601"/>
                  </a:lnTo>
                  <a:lnTo>
                    <a:pt x="552983" y="53581"/>
                  </a:lnTo>
                  <a:lnTo>
                    <a:pt x="515962" y="24980"/>
                  </a:lnTo>
                  <a:lnTo>
                    <a:pt x="472287" y="6540"/>
                  </a:lnTo>
                  <a:lnTo>
                    <a:pt x="423684" y="0"/>
                  </a:lnTo>
                  <a:lnTo>
                    <a:pt x="375069" y="6540"/>
                  </a:lnTo>
                  <a:lnTo>
                    <a:pt x="331393" y="24980"/>
                  </a:lnTo>
                  <a:lnTo>
                    <a:pt x="294373" y="53581"/>
                  </a:lnTo>
                  <a:lnTo>
                    <a:pt x="265772" y="90601"/>
                  </a:lnTo>
                  <a:lnTo>
                    <a:pt x="247332" y="134277"/>
                  </a:lnTo>
                  <a:lnTo>
                    <a:pt x="240804" y="182880"/>
                  </a:lnTo>
                  <a:lnTo>
                    <a:pt x="247332" y="231495"/>
                  </a:lnTo>
                  <a:lnTo>
                    <a:pt x="265772" y="275170"/>
                  </a:lnTo>
                  <a:lnTo>
                    <a:pt x="294373" y="312191"/>
                  </a:lnTo>
                  <a:lnTo>
                    <a:pt x="331393" y="340791"/>
                  </a:lnTo>
                  <a:lnTo>
                    <a:pt x="375069" y="359232"/>
                  </a:lnTo>
                  <a:lnTo>
                    <a:pt x="423684" y="365760"/>
                  </a:lnTo>
                  <a:lnTo>
                    <a:pt x="472287" y="359232"/>
                  </a:lnTo>
                  <a:lnTo>
                    <a:pt x="515962" y="340791"/>
                  </a:lnTo>
                  <a:lnTo>
                    <a:pt x="552983" y="312191"/>
                  </a:lnTo>
                  <a:lnTo>
                    <a:pt x="581583" y="275170"/>
                  </a:lnTo>
                  <a:lnTo>
                    <a:pt x="600024" y="231495"/>
                  </a:lnTo>
                  <a:lnTo>
                    <a:pt x="606564" y="18288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20" name="object 8"/>
          <p:cNvSpPr txBox="1">
            <a:spLocks noGrp="1"/>
          </p:cNvSpPr>
          <p:nvPr>
            <p:ph type="title"/>
          </p:nvPr>
        </p:nvSpPr>
        <p:spPr>
          <a:xfrm>
            <a:off x="2364994" y="4014596"/>
            <a:ext cx="5586095" cy="163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135" dirty="0">
                <a:solidFill>
                  <a:srgbClr val="C00000"/>
                </a:solidFill>
                <a:latin typeface="Trebuchet MS"/>
                <a:cs typeface="Trebuchet MS"/>
              </a:rPr>
              <a:t>E</a:t>
            </a:r>
            <a:r>
              <a:rPr sz="4800" spc="135" dirty="0">
                <a:solidFill>
                  <a:srgbClr val="C00000"/>
                </a:solidFill>
                <a:latin typeface="Trebuchet MS"/>
                <a:cs typeface="Trebuchet MS"/>
              </a:rPr>
              <a:t>NZYMES</a:t>
            </a:r>
            <a:r>
              <a:rPr sz="4800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4800" spc="50" dirty="0">
                <a:solidFill>
                  <a:srgbClr val="C00000"/>
                </a:solidFill>
                <a:latin typeface="Trebuchet MS"/>
                <a:cs typeface="Trebuchet MS"/>
              </a:rPr>
              <a:t>KINETICS</a:t>
            </a:r>
            <a:endParaRPr sz="4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1" name="object 2"/>
          <p:cNvSpPr txBox="1">
            <a:spLocks noGrp="1"/>
          </p:cNvSpPr>
          <p:nvPr>
            <p:ph type="title"/>
          </p:nvPr>
        </p:nvSpPr>
        <p:spPr>
          <a:xfrm>
            <a:off x="2528697" y="733171"/>
            <a:ext cx="3324860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I</a:t>
            </a:r>
            <a:r>
              <a:rPr sz="3200" dirty="0"/>
              <a:t>NTRODUCTION</a:t>
            </a:r>
            <a:endParaRPr sz="3200"/>
          </a:p>
        </p:txBody>
      </p:sp>
      <p:sp>
        <p:nvSpPr>
          <p:cNvPr id="1048822" name="object 3"/>
          <p:cNvSpPr txBox="1"/>
          <p:nvPr/>
        </p:nvSpPr>
        <p:spPr>
          <a:xfrm>
            <a:off x="535940" y="2086737"/>
            <a:ext cx="7312025" cy="3298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09139" marR="358775" indent="-164655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“It </a:t>
            </a:r>
            <a:r>
              <a:rPr sz="2000" spc="-5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branch of biochemistry in </a:t>
            </a:r>
            <a:r>
              <a:rPr sz="2000" dirty="0">
                <a:latin typeface="Arial"/>
                <a:cs typeface="Arial"/>
              </a:rPr>
              <a:t>which we study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the rate</a:t>
            </a:r>
            <a:r>
              <a:rPr sz="2000" i="1" spc="-1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of  enzyme catalyzed</a:t>
            </a:r>
            <a:r>
              <a:rPr sz="2000" i="1" spc="-8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reactions</a:t>
            </a:r>
            <a:r>
              <a:rPr sz="2000" dirty="0">
                <a:latin typeface="Arial"/>
                <a:cs typeface="Arial"/>
              </a:rPr>
              <a:t>.”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Arial"/>
              <a:cs typeface="Arial"/>
            </a:endParaRPr>
          </a:p>
          <a:p>
            <a:pPr marL="286385" marR="6985" indent="-274320" algn="just">
              <a:lnSpc>
                <a:spcPct val="100000"/>
              </a:lnSpc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Kinetic analysis </a:t>
            </a:r>
            <a:r>
              <a:rPr sz="2000" spc="-5" dirty="0">
                <a:latin typeface="Arial"/>
                <a:cs typeface="Arial"/>
              </a:rPr>
              <a:t>reveals </a:t>
            </a:r>
            <a:r>
              <a:rPr sz="2000" spc="-1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number and order </a:t>
            </a:r>
            <a:r>
              <a:rPr sz="2000" dirty="0">
                <a:latin typeface="Arial"/>
                <a:cs typeface="Arial"/>
              </a:rPr>
              <a:t>of the individual  steps by which enzymes transform substrate into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products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D8537"/>
              </a:buClr>
              <a:buFont typeface="Wingdings"/>
              <a:buChar char=""/>
            </a:pPr>
            <a:endParaRPr sz="310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Studying an enzyme's kinetics </a:t>
            </a:r>
            <a:r>
              <a:rPr sz="2000" spc="-5" dirty="0">
                <a:latin typeface="Arial"/>
                <a:cs typeface="Arial"/>
              </a:rPr>
              <a:t>in this </a:t>
            </a:r>
            <a:r>
              <a:rPr sz="2000" dirty="0">
                <a:latin typeface="Arial"/>
                <a:cs typeface="Arial"/>
              </a:rPr>
              <a:t>way can </a:t>
            </a:r>
            <a:r>
              <a:rPr sz="2000" spc="-5" dirty="0">
                <a:latin typeface="Arial"/>
                <a:cs typeface="Arial"/>
              </a:rPr>
              <a:t>reveal </a:t>
            </a:r>
            <a:r>
              <a:rPr sz="2000" dirty="0">
                <a:latin typeface="Arial"/>
                <a:cs typeface="Arial"/>
              </a:rPr>
              <a:t>the  catalytic mechanism of that </a:t>
            </a:r>
            <a:r>
              <a:rPr sz="2000" spc="-5" dirty="0">
                <a:latin typeface="Arial"/>
                <a:cs typeface="Arial"/>
              </a:rPr>
              <a:t>enzyme, </a:t>
            </a:r>
            <a:r>
              <a:rPr sz="2000" spc="-10" dirty="0">
                <a:latin typeface="Arial"/>
                <a:cs typeface="Arial"/>
              </a:rPr>
              <a:t>its </a:t>
            </a:r>
            <a:r>
              <a:rPr sz="2000" dirty="0">
                <a:latin typeface="Arial"/>
                <a:cs typeface="Arial"/>
              </a:rPr>
              <a:t>role  </a:t>
            </a: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metabolism, how </a:t>
            </a:r>
            <a:r>
              <a:rPr sz="2000" spc="-5" dirty="0">
                <a:latin typeface="Arial"/>
                <a:cs typeface="Arial"/>
              </a:rPr>
              <a:t>its activity is </a:t>
            </a:r>
            <a:r>
              <a:rPr sz="2000" dirty="0">
                <a:latin typeface="Arial"/>
                <a:cs typeface="Arial"/>
              </a:rPr>
              <a:t>controlled, and how a drug </a:t>
            </a:r>
            <a:r>
              <a:rPr sz="2000" spc="-15" dirty="0">
                <a:latin typeface="Arial"/>
                <a:cs typeface="Arial"/>
              </a:rPr>
              <a:t>or  </a:t>
            </a:r>
            <a:r>
              <a:rPr sz="2000" dirty="0">
                <a:latin typeface="Arial"/>
                <a:cs typeface="Arial"/>
              </a:rPr>
              <a:t>an agonist might inhibit the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enzyme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3" name="object 2"/>
          <p:cNvSpPr txBox="1">
            <a:spLocks noGrp="1"/>
          </p:cNvSpPr>
          <p:nvPr>
            <p:ph type="title"/>
          </p:nvPr>
        </p:nvSpPr>
        <p:spPr>
          <a:xfrm>
            <a:off x="528167" y="10127"/>
            <a:ext cx="8087664" cy="1296813"/>
          </a:xfrm>
          <a:prstGeom prst="rect">
            <a:avLst/>
          </a:prstGeom>
        </p:spPr>
        <p:txBody>
          <a:bodyPr vert="horz" wrap="square" lIns="0" tIns="318913" rIns="0" bIns="0" rtlCol="0">
            <a:spAutoFit/>
          </a:bodyPr>
          <a:lstStyle/>
          <a:p>
            <a:pPr marL="545465" marR="5080" indent="485775">
              <a:lnSpc>
                <a:spcPct val="117800"/>
              </a:lnSpc>
              <a:spcBef>
                <a:spcPts val="219"/>
              </a:spcBef>
            </a:pPr>
            <a:r>
              <a:rPr sz="3100" spc="-25" dirty="0"/>
              <a:t>R</a:t>
            </a:r>
            <a:r>
              <a:rPr sz="2450" spc="-25" dirty="0"/>
              <a:t>ATES </a:t>
            </a:r>
            <a:r>
              <a:rPr sz="2450" spc="20" dirty="0"/>
              <a:t>OF REACTION </a:t>
            </a:r>
            <a:r>
              <a:rPr sz="2450" spc="15" dirty="0"/>
              <a:t>AND </a:t>
            </a:r>
            <a:r>
              <a:rPr sz="2450" spc="20" dirty="0"/>
              <a:t>THEIR  </a:t>
            </a:r>
            <a:r>
              <a:rPr sz="2450" spc="15" dirty="0"/>
              <a:t>DEPENDENCE </a:t>
            </a:r>
            <a:r>
              <a:rPr sz="2450" spc="20" dirty="0"/>
              <a:t>ON </a:t>
            </a:r>
            <a:r>
              <a:rPr sz="2450" spc="-35" dirty="0"/>
              <a:t>ACTIVATION</a:t>
            </a:r>
            <a:r>
              <a:rPr sz="2450" spc="175" dirty="0"/>
              <a:t> </a:t>
            </a:r>
            <a:r>
              <a:rPr sz="2450" spc="20" dirty="0"/>
              <a:t>ENERGY</a:t>
            </a:r>
            <a:endParaRPr sz="2450"/>
          </a:p>
        </p:txBody>
      </p:sp>
      <p:sp>
        <p:nvSpPr>
          <p:cNvPr id="1048824" name="object 3"/>
          <p:cNvSpPr txBox="1"/>
          <p:nvPr/>
        </p:nvSpPr>
        <p:spPr>
          <a:xfrm>
            <a:off x="535940" y="1550263"/>
            <a:ext cx="7312659" cy="428053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 algn="just">
              <a:lnSpc>
                <a:spcPct val="100000"/>
              </a:lnSpc>
              <a:spcBef>
                <a:spcPts val="7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Activation Energy</a:t>
            </a:r>
            <a:r>
              <a:rPr sz="2000" u="heavy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(Ea):</a:t>
            </a:r>
            <a:endParaRPr sz="2000">
              <a:latin typeface="Arial"/>
              <a:cs typeface="Arial"/>
            </a:endParaRPr>
          </a:p>
          <a:p>
            <a:pPr marL="156845" algn="just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latin typeface="Arial"/>
                <a:cs typeface="Arial"/>
              </a:rPr>
              <a:t>“The </a:t>
            </a:r>
            <a:r>
              <a:rPr sz="2000" spc="-5" dirty="0">
                <a:latin typeface="Arial"/>
                <a:cs typeface="Arial"/>
              </a:rPr>
              <a:t>least amount of energy needed </a:t>
            </a:r>
            <a:r>
              <a:rPr sz="2000" dirty="0">
                <a:latin typeface="Arial"/>
                <a:cs typeface="Arial"/>
              </a:rPr>
              <a:t>for a chemical reaction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3135630" algn="just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take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place.”</a:t>
            </a:r>
            <a:endParaRPr sz="200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Enzyme </a:t>
            </a:r>
            <a:r>
              <a:rPr sz="2000" spc="-5" dirty="0">
                <a:latin typeface="Arial"/>
                <a:cs typeface="Arial"/>
              </a:rPr>
              <a:t>(as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catalyst) acts </a:t>
            </a:r>
            <a:r>
              <a:rPr sz="2000" dirty="0">
                <a:latin typeface="Arial"/>
                <a:cs typeface="Arial"/>
              </a:rPr>
              <a:t>on </a:t>
            </a:r>
            <a:r>
              <a:rPr sz="2000" spc="-5" dirty="0">
                <a:latin typeface="Arial"/>
                <a:cs typeface="Arial"/>
              </a:rPr>
              <a:t>substrate in </a:t>
            </a:r>
            <a:r>
              <a:rPr sz="2000" dirty="0">
                <a:latin typeface="Arial"/>
                <a:cs typeface="Arial"/>
              </a:rPr>
              <a:t>such a way that  they lower </a:t>
            </a:r>
            <a:r>
              <a:rPr sz="2000" spc="-5" dirty="0">
                <a:latin typeface="Arial"/>
                <a:cs typeface="Arial"/>
              </a:rPr>
              <a:t>the activation </a:t>
            </a:r>
            <a:r>
              <a:rPr sz="2000" dirty="0">
                <a:latin typeface="Arial"/>
                <a:cs typeface="Arial"/>
              </a:rPr>
              <a:t>energy by </a:t>
            </a:r>
            <a:r>
              <a:rPr sz="2000" spc="-5" dirty="0">
                <a:latin typeface="Arial"/>
                <a:cs typeface="Arial"/>
              </a:rPr>
              <a:t>changing the route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the  </a:t>
            </a:r>
            <a:r>
              <a:rPr sz="2000" dirty="0">
                <a:latin typeface="Arial"/>
                <a:cs typeface="Arial"/>
              </a:rPr>
              <a:t>reaction.</a:t>
            </a:r>
            <a:endParaRPr sz="200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reduction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activation energy (Ea) increases the amount 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reactant </a:t>
            </a:r>
            <a:r>
              <a:rPr sz="2000" dirty="0">
                <a:latin typeface="Arial"/>
                <a:cs typeface="Arial"/>
              </a:rPr>
              <a:t>molecules </a:t>
            </a:r>
            <a:r>
              <a:rPr sz="2000" spc="-5" dirty="0">
                <a:latin typeface="Arial"/>
                <a:cs typeface="Arial"/>
              </a:rPr>
              <a:t>that </a:t>
            </a:r>
            <a:r>
              <a:rPr sz="2000" dirty="0">
                <a:latin typeface="Arial"/>
                <a:cs typeface="Arial"/>
              </a:rPr>
              <a:t>achieve a </a:t>
            </a:r>
            <a:r>
              <a:rPr sz="2000" spc="-5" dirty="0">
                <a:latin typeface="Arial"/>
                <a:cs typeface="Arial"/>
              </a:rPr>
              <a:t>sufficient </a:t>
            </a:r>
            <a:r>
              <a:rPr sz="2000" dirty="0">
                <a:latin typeface="Arial"/>
                <a:cs typeface="Arial"/>
              </a:rPr>
              <a:t>level of  </a:t>
            </a:r>
            <a:r>
              <a:rPr sz="2000" spc="-25" dirty="0">
                <a:latin typeface="Arial"/>
                <a:cs typeface="Arial"/>
              </a:rPr>
              <a:t>energy, </a:t>
            </a:r>
            <a:r>
              <a:rPr sz="2000" spc="-5" dirty="0">
                <a:latin typeface="Arial"/>
                <a:cs typeface="Arial"/>
              </a:rPr>
              <a:t>so </a:t>
            </a:r>
            <a:r>
              <a:rPr sz="2000" spc="-10" dirty="0">
                <a:latin typeface="Arial"/>
                <a:cs typeface="Arial"/>
              </a:rPr>
              <a:t>that </a:t>
            </a:r>
            <a:r>
              <a:rPr sz="2000" spc="-5" dirty="0">
                <a:latin typeface="Arial"/>
                <a:cs typeface="Arial"/>
              </a:rPr>
              <a:t>they reach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activation </a:t>
            </a:r>
            <a:r>
              <a:rPr sz="2000" dirty="0">
                <a:latin typeface="Arial"/>
                <a:cs typeface="Arial"/>
              </a:rPr>
              <a:t>energy </a:t>
            </a:r>
            <a:r>
              <a:rPr sz="2000" spc="-5" dirty="0">
                <a:latin typeface="Arial"/>
                <a:cs typeface="Arial"/>
              </a:rPr>
              <a:t>and form </a:t>
            </a:r>
            <a:r>
              <a:rPr sz="2000" dirty="0">
                <a:latin typeface="Arial"/>
                <a:cs typeface="Arial"/>
              </a:rPr>
              <a:t>the  product.</a:t>
            </a:r>
            <a:endParaRPr sz="2000">
              <a:latin typeface="Arial"/>
              <a:cs typeface="Arial"/>
            </a:endParaRPr>
          </a:p>
          <a:p>
            <a:pPr marL="848994">
              <a:lnSpc>
                <a:spcPct val="100000"/>
              </a:lnSpc>
              <a:spcBef>
                <a:spcPts val="600"/>
              </a:spcBef>
            </a:pPr>
            <a:r>
              <a:rPr sz="2000" i="1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Example:</a:t>
            </a:r>
            <a:endParaRPr sz="2000">
              <a:latin typeface="Arial"/>
              <a:cs typeface="Arial"/>
            </a:endParaRPr>
          </a:p>
          <a:p>
            <a:pPr marL="286385" marR="5715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Carbonic </a:t>
            </a:r>
            <a:r>
              <a:rPr sz="2000" i="1" spc="-5" dirty="0">
                <a:solidFill>
                  <a:srgbClr val="C00000"/>
                </a:solidFill>
                <a:latin typeface="Arial"/>
                <a:cs typeface="Arial"/>
              </a:rPr>
              <a:t>anhydrase </a:t>
            </a:r>
            <a:r>
              <a:rPr sz="2000" spc="-5" dirty="0">
                <a:latin typeface="Arial"/>
                <a:cs typeface="Arial"/>
              </a:rPr>
              <a:t>catalyses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hydration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5" dirty="0">
                <a:latin typeface="Arial"/>
                <a:cs typeface="Arial"/>
              </a:rPr>
              <a:t>10</a:t>
            </a:r>
            <a:r>
              <a:rPr sz="2000" spc="5" dirty="0">
                <a:latin typeface="DejaVu Sans"/>
                <a:cs typeface="DejaVu Sans"/>
              </a:rPr>
              <a:t>⁶ </a:t>
            </a:r>
            <a:r>
              <a:rPr sz="2000" dirty="0">
                <a:latin typeface="Arial"/>
                <a:cs typeface="Arial"/>
              </a:rPr>
              <a:t>CO</a:t>
            </a:r>
            <a:r>
              <a:rPr sz="2000" dirty="0">
                <a:latin typeface="DejaVu Sans"/>
                <a:cs typeface="DejaVu Sans"/>
              </a:rPr>
              <a:t>₂  </a:t>
            </a:r>
            <a:r>
              <a:rPr sz="2000" dirty="0">
                <a:latin typeface="Arial"/>
                <a:cs typeface="Arial"/>
              </a:rPr>
              <a:t>molecules </a:t>
            </a:r>
            <a:r>
              <a:rPr sz="2000" spc="-5" dirty="0">
                <a:latin typeface="Arial"/>
                <a:cs typeface="Arial"/>
              </a:rPr>
              <a:t>per </a:t>
            </a:r>
            <a:r>
              <a:rPr sz="2000" dirty="0">
                <a:latin typeface="Arial"/>
                <a:cs typeface="Arial"/>
              </a:rPr>
              <a:t>second which </a:t>
            </a:r>
            <a:r>
              <a:rPr sz="2000" spc="-10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10</a:t>
            </a:r>
            <a:r>
              <a:rPr sz="2000" dirty="0">
                <a:latin typeface="DejaVu Sans"/>
                <a:cs typeface="DejaVu Sans"/>
              </a:rPr>
              <a:t>⁷</a:t>
            </a:r>
            <a:r>
              <a:rPr sz="2000" dirty="0">
                <a:latin typeface="Arial"/>
                <a:cs typeface="Arial"/>
              </a:rPr>
              <a:t>x </a:t>
            </a:r>
            <a:r>
              <a:rPr sz="2000" spc="-5" dirty="0">
                <a:latin typeface="Arial"/>
                <a:cs typeface="Arial"/>
              </a:rPr>
              <a:t>faster </a:t>
            </a:r>
            <a:r>
              <a:rPr sz="2000" dirty="0">
                <a:latin typeface="Arial"/>
                <a:cs typeface="Arial"/>
              </a:rPr>
              <a:t>than </a:t>
            </a:r>
            <a:r>
              <a:rPr sz="2000" spc="-5" dirty="0">
                <a:latin typeface="Arial"/>
                <a:cs typeface="Arial"/>
              </a:rPr>
              <a:t>spontaneous  </a:t>
            </a:r>
            <a:r>
              <a:rPr sz="2000" dirty="0">
                <a:latin typeface="Arial"/>
                <a:cs typeface="Arial"/>
              </a:rPr>
              <a:t>hydration.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5" name="object 2"/>
          <p:cNvSpPr txBox="1">
            <a:spLocks noGrp="1"/>
          </p:cNvSpPr>
          <p:nvPr>
            <p:ph type="title"/>
          </p:nvPr>
        </p:nvSpPr>
        <p:spPr>
          <a:xfrm>
            <a:off x="528167" y="10127"/>
            <a:ext cx="8087664" cy="1099882"/>
          </a:xfrm>
          <a:prstGeom prst="rect">
            <a:avLst/>
          </a:prstGeom>
        </p:spPr>
        <p:txBody>
          <a:bodyPr vert="horz" wrap="square" lIns="0" tIns="248982" rIns="0" bIns="0" rtlCol="0">
            <a:spAutoFit/>
          </a:bodyPr>
          <a:lstStyle/>
          <a:p>
            <a:pPr marL="3357245" marR="5080" indent="-2834005">
              <a:lnSpc>
                <a:spcPct val="116399"/>
              </a:lnSpc>
              <a:spcBef>
                <a:spcPts val="235"/>
              </a:spcBef>
            </a:pPr>
            <a:r>
              <a:rPr sz="2800" spc="-15" dirty="0"/>
              <a:t>E</a:t>
            </a:r>
            <a:r>
              <a:rPr sz="2250" spc="-15" dirty="0"/>
              <a:t>NZYMES </a:t>
            </a:r>
            <a:r>
              <a:rPr sz="2250" spc="-5" dirty="0"/>
              <a:t>LOWER THE </a:t>
            </a:r>
            <a:r>
              <a:rPr sz="2250" spc="-50" dirty="0"/>
              <a:t>ACTIVATION </a:t>
            </a:r>
            <a:r>
              <a:rPr sz="2250" spc="-5" dirty="0"/>
              <a:t>ENERGY </a:t>
            </a:r>
            <a:r>
              <a:rPr sz="2250" spc="-10" dirty="0"/>
              <a:t>OF </a:t>
            </a:r>
            <a:r>
              <a:rPr sz="2250" spc="-5" dirty="0"/>
              <a:t>A  REACTION</a:t>
            </a:r>
            <a:endParaRPr sz="2250"/>
          </a:p>
        </p:txBody>
      </p:sp>
      <p:grpSp>
        <p:nvGrpSpPr>
          <p:cNvPr id="150" name="object 3"/>
          <p:cNvGrpSpPr/>
          <p:nvPr/>
        </p:nvGrpSpPr>
        <p:grpSpPr>
          <a:xfrm>
            <a:off x="341312" y="1866900"/>
            <a:ext cx="8535035" cy="3495675"/>
            <a:chOff x="341312" y="1866900"/>
            <a:chExt cx="8535035" cy="3495675"/>
          </a:xfrm>
        </p:grpSpPr>
        <p:sp>
          <p:nvSpPr>
            <p:cNvPr id="1048826" name="object 4"/>
            <p:cNvSpPr/>
            <p:nvPr/>
          </p:nvSpPr>
          <p:spPr>
            <a:xfrm>
              <a:off x="360362" y="1885950"/>
              <a:ext cx="8496935" cy="3457575"/>
            </a:xfrm>
            <a:custGeom>
              <a:avLst/>
              <a:gdLst/>
              <a:ahLst/>
              <a:cxnLst/>
              <a:rect l="l" t="t" r="r" b="b"/>
              <a:pathLst>
                <a:path w="8496935" h="3457575">
                  <a:moveTo>
                    <a:pt x="0" y="3349625"/>
                  </a:moveTo>
                  <a:lnTo>
                    <a:pt x="8496363" y="3349625"/>
                  </a:lnTo>
                </a:path>
                <a:path w="8496935" h="3457575">
                  <a:moveTo>
                    <a:pt x="230187" y="0"/>
                  </a:moveTo>
                  <a:lnTo>
                    <a:pt x="230187" y="3457575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27" name="object 5"/>
            <p:cNvSpPr/>
            <p:nvPr/>
          </p:nvSpPr>
          <p:spPr>
            <a:xfrm>
              <a:off x="2551176" y="3075781"/>
              <a:ext cx="1945005" cy="323215"/>
            </a:xfrm>
            <a:custGeom>
              <a:avLst/>
              <a:gdLst/>
              <a:ahLst/>
              <a:cxnLst/>
              <a:rect l="l" t="t" r="r" b="b"/>
              <a:pathLst>
                <a:path w="1945004" h="323214">
                  <a:moveTo>
                    <a:pt x="0" y="323119"/>
                  </a:moveTo>
                  <a:lnTo>
                    <a:pt x="47804" y="299008"/>
                  </a:lnTo>
                  <a:lnTo>
                    <a:pt x="95612" y="275068"/>
                  </a:lnTo>
                  <a:lnTo>
                    <a:pt x="143422" y="251423"/>
                  </a:lnTo>
                  <a:lnTo>
                    <a:pt x="191235" y="228197"/>
                  </a:lnTo>
                  <a:lnTo>
                    <a:pt x="239051" y="205513"/>
                  </a:lnTo>
                  <a:lnTo>
                    <a:pt x="286869" y="183494"/>
                  </a:lnTo>
                  <a:lnTo>
                    <a:pt x="334689" y="162266"/>
                  </a:lnTo>
                  <a:lnTo>
                    <a:pt x="382511" y="141951"/>
                  </a:lnTo>
                  <a:lnTo>
                    <a:pt x="430334" y="122674"/>
                  </a:lnTo>
                  <a:lnTo>
                    <a:pt x="478159" y="104557"/>
                  </a:lnTo>
                  <a:lnTo>
                    <a:pt x="525985" y="87725"/>
                  </a:lnTo>
                  <a:lnTo>
                    <a:pt x="573812" y="72301"/>
                  </a:lnTo>
                  <a:lnTo>
                    <a:pt x="621639" y="58410"/>
                  </a:lnTo>
                  <a:lnTo>
                    <a:pt x="669467" y="46174"/>
                  </a:lnTo>
                  <a:lnTo>
                    <a:pt x="717296" y="35718"/>
                  </a:lnTo>
                  <a:lnTo>
                    <a:pt x="768989" y="26242"/>
                  </a:lnTo>
                  <a:lnTo>
                    <a:pt x="821438" y="18223"/>
                  </a:lnTo>
                  <a:lnTo>
                    <a:pt x="874431" y="11663"/>
                  </a:lnTo>
                  <a:lnTo>
                    <a:pt x="927755" y="6560"/>
                  </a:lnTo>
                  <a:lnTo>
                    <a:pt x="981199" y="2915"/>
                  </a:lnTo>
                  <a:lnTo>
                    <a:pt x="1034550" y="728"/>
                  </a:lnTo>
                  <a:lnTo>
                    <a:pt x="1087596" y="0"/>
                  </a:lnTo>
                  <a:lnTo>
                    <a:pt x="1140125" y="728"/>
                  </a:lnTo>
                  <a:lnTo>
                    <a:pt x="1191925" y="2915"/>
                  </a:lnTo>
                  <a:lnTo>
                    <a:pt x="1242783" y="6560"/>
                  </a:lnTo>
                  <a:lnTo>
                    <a:pt x="1292488" y="11663"/>
                  </a:lnTo>
                  <a:lnTo>
                    <a:pt x="1340827" y="18223"/>
                  </a:lnTo>
                  <a:lnTo>
                    <a:pt x="1387588" y="26242"/>
                  </a:lnTo>
                  <a:lnTo>
                    <a:pt x="1432560" y="35718"/>
                  </a:lnTo>
                  <a:lnTo>
                    <a:pt x="1482818" y="49071"/>
                  </a:lnTo>
                  <a:lnTo>
                    <a:pt x="1531097" y="65156"/>
                  </a:lnTo>
                  <a:lnTo>
                    <a:pt x="1577578" y="83732"/>
                  </a:lnTo>
                  <a:lnTo>
                    <a:pt x="1622439" y="104557"/>
                  </a:lnTo>
                  <a:lnTo>
                    <a:pt x="1665860" y="127389"/>
                  </a:lnTo>
                  <a:lnTo>
                    <a:pt x="1708023" y="151987"/>
                  </a:lnTo>
                  <a:lnTo>
                    <a:pt x="1749105" y="178108"/>
                  </a:lnTo>
                  <a:lnTo>
                    <a:pt x="1789288" y="205513"/>
                  </a:lnTo>
                  <a:lnTo>
                    <a:pt x="1828752" y="233957"/>
                  </a:lnTo>
                  <a:lnTo>
                    <a:pt x="1867676" y="263201"/>
                  </a:lnTo>
                  <a:lnTo>
                    <a:pt x="1906240" y="293002"/>
                  </a:lnTo>
                  <a:lnTo>
                    <a:pt x="1944624" y="323119"/>
                  </a:lnTo>
                </a:path>
              </a:pathLst>
            </a:custGeom>
            <a:ln w="38100">
              <a:solidFill>
                <a:srgbClr val="7597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28" name="object 6"/>
          <p:cNvSpPr txBox="1"/>
          <p:nvPr/>
        </p:nvSpPr>
        <p:spPr>
          <a:xfrm>
            <a:off x="6661531" y="4299661"/>
            <a:ext cx="2093595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Final </a:t>
            </a:r>
            <a:r>
              <a:rPr sz="1800" spc="-10" dirty="0">
                <a:latin typeface="Arial"/>
                <a:cs typeface="Arial"/>
              </a:rPr>
              <a:t>energy </a:t>
            </a:r>
            <a:r>
              <a:rPr sz="1800" dirty="0">
                <a:latin typeface="Arial"/>
                <a:cs typeface="Arial"/>
              </a:rPr>
              <a:t>state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products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8829" name="object 7"/>
          <p:cNvSpPr txBox="1"/>
          <p:nvPr/>
        </p:nvSpPr>
        <p:spPr>
          <a:xfrm>
            <a:off x="763016" y="2778633"/>
            <a:ext cx="18789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Initial energy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8830" name="object 8"/>
          <p:cNvSpPr txBox="1"/>
          <p:nvPr/>
        </p:nvSpPr>
        <p:spPr>
          <a:xfrm>
            <a:off x="763016" y="3052953"/>
            <a:ext cx="13322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of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substrates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1" name="object 9"/>
          <p:cNvGrpSpPr/>
          <p:nvPr/>
        </p:nvGrpSpPr>
        <p:grpSpPr>
          <a:xfrm>
            <a:off x="592137" y="2016188"/>
            <a:ext cx="6673850" cy="1402080"/>
            <a:chOff x="592137" y="2016188"/>
            <a:chExt cx="6673850" cy="1402080"/>
          </a:xfrm>
        </p:grpSpPr>
        <p:sp>
          <p:nvSpPr>
            <p:cNvPr id="1048831" name="object 10"/>
            <p:cNvSpPr/>
            <p:nvPr/>
          </p:nvSpPr>
          <p:spPr>
            <a:xfrm>
              <a:off x="611187" y="3398901"/>
              <a:ext cx="1945005" cy="0"/>
            </a:xfrm>
            <a:custGeom>
              <a:avLst/>
              <a:gdLst/>
              <a:ahLst/>
              <a:cxnLst/>
              <a:rect l="l" t="t" r="r" b="b"/>
              <a:pathLst>
                <a:path w="1945005">
                  <a:moveTo>
                    <a:pt x="1944687" y="0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7597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32" name="object 11"/>
            <p:cNvSpPr/>
            <p:nvPr/>
          </p:nvSpPr>
          <p:spPr>
            <a:xfrm>
              <a:off x="3535426" y="2059051"/>
              <a:ext cx="3240405" cy="0"/>
            </a:xfrm>
            <a:custGeom>
              <a:avLst/>
              <a:gdLst/>
              <a:ahLst/>
              <a:cxnLst/>
              <a:rect l="l" t="t" r="r" b="b"/>
              <a:pathLst>
                <a:path w="3240404">
                  <a:moveTo>
                    <a:pt x="0" y="0"/>
                  </a:moveTo>
                  <a:lnTo>
                    <a:pt x="3240024" y="0"/>
                  </a:lnTo>
                </a:path>
              </a:pathLst>
            </a:custGeom>
            <a:ln w="285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33" name="object 12"/>
            <p:cNvSpPr/>
            <p:nvPr/>
          </p:nvSpPr>
          <p:spPr>
            <a:xfrm>
              <a:off x="6891401" y="2030476"/>
              <a:ext cx="360680" cy="1368425"/>
            </a:xfrm>
            <a:custGeom>
              <a:avLst/>
              <a:gdLst/>
              <a:ahLst/>
              <a:cxnLst/>
              <a:rect l="l" t="t" r="r" b="b"/>
              <a:pathLst>
                <a:path w="360679" h="1368425">
                  <a:moveTo>
                    <a:pt x="0" y="0"/>
                  </a:moveTo>
                  <a:lnTo>
                    <a:pt x="56914" y="5812"/>
                  </a:lnTo>
                  <a:lnTo>
                    <a:pt x="106348" y="21994"/>
                  </a:lnTo>
                  <a:lnTo>
                    <a:pt x="145334" y="46661"/>
                  </a:lnTo>
                  <a:lnTo>
                    <a:pt x="170903" y="77931"/>
                  </a:lnTo>
                  <a:lnTo>
                    <a:pt x="180085" y="113919"/>
                  </a:lnTo>
                  <a:lnTo>
                    <a:pt x="180085" y="570102"/>
                  </a:lnTo>
                  <a:lnTo>
                    <a:pt x="189269" y="606152"/>
                  </a:lnTo>
                  <a:lnTo>
                    <a:pt x="214845" y="637459"/>
                  </a:lnTo>
                  <a:lnTo>
                    <a:pt x="253850" y="662146"/>
                  </a:lnTo>
                  <a:lnTo>
                    <a:pt x="303322" y="678335"/>
                  </a:lnTo>
                  <a:lnTo>
                    <a:pt x="360299" y="684149"/>
                  </a:lnTo>
                  <a:lnTo>
                    <a:pt x="303322" y="689962"/>
                  </a:lnTo>
                  <a:lnTo>
                    <a:pt x="253850" y="706151"/>
                  </a:lnTo>
                  <a:lnTo>
                    <a:pt x="214845" y="730838"/>
                  </a:lnTo>
                  <a:lnTo>
                    <a:pt x="189269" y="762145"/>
                  </a:lnTo>
                  <a:lnTo>
                    <a:pt x="180085" y="798195"/>
                  </a:lnTo>
                  <a:lnTo>
                    <a:pt x="180085" y="1254378"/>
                  </a:lnTo>
                  <a:lnTo>
                    <a:pt x="170903" y="1290379"/>
                  </a:lnTo>
                  <a:lnTo>
                    <a:pt x="145334" y="1321680"/>
                  </a:lnTo>
                  <a:lnTo>
                    <a:pt x="106348" y="1346385"/>
                  </a:lnTo>
                  <a:lnTo>
                    <a:pt x="56914" y="1362599"/>
                  </a:lnTo>
                  <a:lnTo>
                    <a:pt x="0" y="136842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34" name="object 13"/>
          <p:cNvSpPr txBox="1"/>
          <p:nvPr/>
        </p:nvSpPr>
        <p:spPr>
          <a:xfrm>
            <a:off x="7287006" y="2410205"/>
            <a:ext cx="1580515" cy="2406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Activation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energy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48835" name="object 14"/>
          <p:cNvSpPr txBox="1"/>
          <p:nvPr/>
        </p:nvSpPr>
        <p:spPr>
          <a:xfrm>
            <a:off x="7287006" y="2654045"/>
            <a:ext cx="1332865" cy="469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of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uncatalysed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reactions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52" name="object 15"/>
          <p:cNvGrpSpPr/>
          <p:nvPr/>
        </p:nvGrpSpPr>
        <p:grpSpPr>
          <a:xfrm>
            <a:off x="3544887" y="3028950"/>
            <a:ext cx="1324610" cy="379730"/>
            <a:chOff x="3544887" y="3028950"/>
            <a:chExt cx="1324610" cy="379730"/>
          </a:xfrm>
        </p:grpSpPr>
        <p:sp>
          <p:nvSpPr>
            <p:cNvPr id="1048836" name="object 16"/>
            <p:cNvSpPr/>
            <p:nvPr/>
          </p:nvSpPr>
          <p:spPr>
            <a:xfrm>
              <a:off x="3559175" y="3057525"/>
              <a:ext cx="1224280" cy="0"/>
            </a:xfrm>
            <a:custGeom>
              <a:avLst/>
              <a:gdLst/>
              <a:ahLst/>
              <a:cxnLst/>
              <a:rect l="l" t="t" r="r" b="b"/>
              <a:pathLst>
                <a:path w="1224279">
                  <a:moveTo>
                    <a:pt x="0" y="0"/>
                  </a:moveTo>
                  <a:lnTo>
                    <a:pt x="1224026" y="0"/>
                  </a:lnTo>
                </a:path>
              </a:pathLst>
            </a:custGeom>
            <a:ln w="28575">
              <a:solidFill>
                <a:srgbClr val="00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37" name="object 17"/>
            <p:cNvSpPr/>
            <p:nvPr/>
          </p:nvSpPr>
          <p:spPr>
            <a:xfrm>
              <a:off x="4787900" y="3038475"/>
              <a:ext cx="71755" cy="360680"/>
            </a:xfrm>
            <a:custGeom>
              <a:avLst/>
              <a:gdLst/>
              <a:ahLst/>
              <a:cxnLst/>
              <a:rect l="l" t="t" r="r" b="b"/>
              <a:pathLst>
                <a:path w="71754" h="360679">
                  <a:moveTo>
                    <a:pt x="0" y="0"/>
                  </a:moveTo>
                  <a:lnTo>
                    <a:pt x="13880" y="2361"/>
                  </a:lnTo>
                  <a:lnTo>
                    <a:pt x="25225" y="8794"/>
                  </a:lnTo>
                  <a:lnTo>
                    <a:pt x="32879" y="18323"/>
                  </a:lnTo>
                  <a:lnTo>
                    <a:pt x="35687" y="29972"/>
                  </a:lnTo>
                  <a:lnTo>
                    <a:pt x="35687" y="150113"/>
                  </a:lnTo>
                  <a:lnTo>
                    <a:pt x="38496" y="161835"/>
                  </a:lnTo>
                  <a:lnTo>
                    <a:pt x="46164" y="171402"/>
                  </a:lnTo>
                  <a:lnTo>
                    <a:pt x="57546" y="177849"/>
                  </a:lnTo>
                  <a:lnTo>
                    <a:pt x="71500" y="180212"/>
                  </a:lnTo>
                  <a:lnTo>
                    <a:pt x="57546" y="182574"/>
                  </a:lnTo>
                  <a:lnTo>
                    <a:pt x="46164" y="189007"/>
                  </a:lnTo>
                  <a:lnTo>
                    <a:pt x="38496" y="198536"/>
                  </a:lnTo>
                  <a:lnTo>
                    <a:pt x="35687" y="210185"/>
                  </a:lnTo>
                  <a:lnTo>
                    <a:pt x="35687" y="330326"/>
                  </a:lnTo>
                  <a:lnTo>
                    <a:pt x="32879" y="342048"/>
                  </a:lnTo>
                  <a:lnTo>
                    <a:pt x="25225" y="351615"/>
                  </a:lnTo>
                  <a:lnTo>
                    <a:pt x="13880" y="358062"/>
                  </a:lnTo>
                  <a:lnTo>
                    <a:pt x="0" y="3604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38" name="object 18"/>
          <p:cNvSpPr txBox="1"/>
          <p:nvPr/>
        </p:nvSpPr>
        <p:spPr>
          <a:xfrm>
            <a:off x="4938776" y="2895980"/>
            <a:ext cx="1580515" cy="2406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Activation</a:t>
            </a:r>
            <a:r>
              <a:rPr sz="16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energy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48839" name="object 19"/>
          <p:cNvSpPr txBox="1"/>
          <p:nvPr/>
        </p:nvSpPr>
        <p:spPr>
          <a:xfrm>
            <a:off x="2552700" y="3139820"/>
            <a:ext cx="4418330" cy="4699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98395" algn="l"/>
                <a:tab pos="4404995" algn="l"/>
              </a:tabLst>
            </a:pPr>
            <a:r>
              <a:rPr sz="1600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of enzyme</a:t>
            </a:r>
            <a:r>
              <a:rPr sz="1600" u="heavy" spc="-6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catalysed	</a:t>
            </a:r>
            <a:endParaRPr sz="1600">
              <a:latin typeface="Arial"/>
              <a:cs typeface="Arial"/>
            </a:endParaRPr>
          </a:p>
          <a:p>
            <a:pPr marL="239839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reaction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48840" name="object 20"/>
          <p:cNvSpPr txBox="1"/>
          <p:nvPr/>
        </p:nvSpPr>
        <p:spPr>
          <a:xfrm>
            <a:off x="3287648" y="5417616"/>
            <a:ext cx="42164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Progress of reaction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(time)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48841" name="object 21"/>
          <p:cNvSpPr txBox="1"/>
          <p:nvPr/>
        </p:nvSpPr>
        <p:spPr>
          <a:xfrm>
            <a:off x="228105" y="2220086"/>
            <a:ext cx="281305" cy="27381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latin typeface="Arial"/>
                <a:cs typeface="Arial"/>
              </a:rPr>
              <a:t>Energy levels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molecules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8842" name="object 22"/>
          <p:cNvSpPr/>
          <p:nvPr/>
        </p:nvSpPr>
        <p:spPr>
          <a:xfrm>
            <a:off x="2548001" y="2071507"/>
            <a:ext cx="6272530" cy="2922270"/>
          </a:xfrm>
          <a:custGeom>
            <a:avLst/>
            <a:gdLst/>
            <a:ahLst/>
            <a:cxnLst/>
            <a:rect l="l" t="t" r="r" b="b"/>
            <a:pathLst>
              <a:path w="6272530" h="2922270">
                <a:moveTo>
                  <a:pt x="0" y="1327393"/>
                </a:moveTo>
                <a:lnTo>
                  <a:pt x="23691" y="1274220"/>
                </a:lnTo>
                <a:lnTo>
                  <a:pt x="47400" y="1221124"/>
                </a:lnTo>
                <a:lnTo>
                  <a:pt x="71138" y="1168179"/>
                </a:lnTo>
                <a:lnTo>
                  <a:pt x="94914" y="1115462"/>
                </a:lnTo>
                <a:lnTo>
                  <a:pt x="118739" y="1063050"/>
                </a:lnTo>
                <a:lnTo>
                  <a:pt x="142621" y="1011016"/>
                </a:lnTo>
                <a:lnTo>
                  <a:pt x="166572" y="959438"/>
                </a:lnTo>
                <a:lnTo>
                  <a:pt x="190602" y="908392"/>
                </a:lnTo>
                <a:lnTo>
                  <a:pt x="214720" y="857952"/>
                </a:lnTo>
                <a:lnTo>
                  <a:pt x="238936" y="808196"/>
                </a:lnTo>
                <a:lnTo>
                  <a:pt x="263261" y="759198"/>
                </a:lnTo>
                <a:lnTo>
                  <a:pt x="287704" y="711034"/>
                </a:lnTo>
                <a:lnTo>
                  <a:pt x="312276" y="663782"/>
                </a:lnTo>
                <a:lnTo>
                  <a:pt x="336987" y="617515"/>
                </a:lnTo>
                <a:lnTo>
                  <a:pt x="361846" y="572310"/>
                </a:lnTo>
                <a:lnTo>
                  <a:pt x="386864" y="528244"/>
                </a:lnTo>
                <a:lnTo>
                  <a:pt x="412050" y="485391"/>
                </a:lnTo>
                <a:lnTo>
                  <a:pt x="437415" y="443828"/>
                </a:lnTo>
                <a:lnTo>
                  <a:pt x="462969" y="403630"/>
                </a:lnTo>
                <a:lnTo>
                  <a:pt x="488722" y="364873"/>
                </a:lnTo>
                <a:lnTo>
                  <a:pt x="514683" y="327633"/>
                </a:lnTo>
                <a:lnTo>
                  <a:pt x="540863" y="291987"/>
                </a:lnTo>
                <a:lnTo>
                  <a:pt x="567272" y="258009"/>
                </a:lnTo>
                <a:lnTo>
                  <a:pt x="593920" y="225775"/>
                </a:lnTo>
                <a:lnTo>
                  <a:pt x="620816" y="195362"/>
                </a:lnTo>
                <a:lnTo>
                  <a:pt x="647972" y="166845"/>
                </a:lnTo>
                <a:lnTo>
                  <a:pt x="675396" y="140301"/>
                </a:lnTo>
                <a:lnTo>
                  <a:pt x="731092" y="93431"/>
                </a:lnTo>
                <a:lnTo>
                  <a:pt x="787984" y="55359"/>
                </a:lnTo>
                <a:lnTo>
                  <a:pt x="846152" y="26692"/>
                </a:lnTo>
                <a:lnTo>
                  <a:pt x="905677" y="8037"/>
                </a:lnTo>
                <a:lnTo>
                  <a:pt x="966639" y="0"/>
                </a:lnTo>
                <a:lnTo>
                  <a:pt x="997683" y="152"/>
                </a:lnTo>
                <a:lnTo>
                  <a:pt x="1060950" y="9180"/>
                </a:lnTo>
                <a:lnTo>
                  <a:pt x="1125854" y="30342"/>
                </a:lnTo>
                <a:lnTo>
                  <a:pt x="1169760" y="53344"/>
                </a:lnTo>
                <a:lnTo>
                  <a:pt x="1213814" y="85382"/>
                </a:lnTo>
                <a:lnTo>
                  <a:pt x="1258053" y="125900"/>
                </a:lnTo>
                <a:lnTo>
                  <a:pt x="1302518" y="174346"/>
                </a:lnTo>
                <a:lnTo>
                  <a:pt x="1347247" y="230166"/>
                </a:lnTo>
                <a:lnTo>
                  <a:pt x="1392280" y="292807"/>
                </a:lnTo>
                <a:lnTo>
                  <a:pt x="1414922" y="326512"/>
                </a:lnTo>
                <a:lnTo>
                  <a:pt x="1437655" y="361714"/>
                </a:lnTo>
                <a:lnTo>
                  <a:pt x="1460484" y="398345"/>
                </a:lnTo>
                <a:lnTo>
                  <a:pt x="1483412" y="436334"/>
                </a:lnTo>
                <a:lnTo>
                  <a:pt x="1506446" y="475614"/>
                </a:lnTo>
                <a:lnTo>
                  <a:pt x="1529589" y="516114"/>
                </a:lnTo>
                <a:lnTo>
                  <a:pt x="1552848" y="557765"/>
                </a:lnTo>
                <a:lnTo>
                  <a:pt x="1576226" y="600499"/>
                </a:lnTo>
                <a:lnTo>
                  <a:pt x="1599729" y="644246"/>
                </a:lnTo>
                <a:lnTo>
                  <a:pt x="1623362" y="688937"/>
                </a:lnTo>
                <a:lnTo>
                  <a:pt x="1647128" y="734502"/>
                </a:lnTo>
                <a:lnTo>
                  <a:pt x="1671035" y="780873"/>
                </a:lnTo>
                <a:lnTo>
                  <a:pt x="1695085" y="827979"/>
                </a:lnTo>
                <a:lnTo>
                  <a:pt x="1719284" y="875753"/>
                </a:lnTo>
                <a:lnTo>
                  <a:pt x="1743638" y="924125"/>
                </a:lnTo>
                <a:lnTo>
                  <a:pt x="1768150" y="973025"/>
                </a:lnTo>
                <a:lnTo>
                  <a:pt x="1792826" y="1022385"/>
                </a:lnTo>
                <a:lnTo>
                  <a:pt x="1817670" y="1072134"/>
                </a:lnTo>
                <a:lnTo>
                  <a:pt x="1842688" y="1122205"/>
                </a:lnTo>
                <a:lnTo>
                  <a:pt x="1867884" y="1172527"/>
                </a:lnTo>
                <a:lnTo>
                  <a:pt x="1893263" y="1223032"/>
                </a:lnTo>
                <a:lnTo>
                  <a:pt x="1918830" y="1273650"/>
                </a:lnTo>
                <a:lnTo>
                  <a:pt x="1944591" y="1324313"/>
                </a:lnTo>
                <a:lnTo>
                  <a:pt x="1970549" y="1374950"/>
                </a:lnTo>
                <a:lnTo>
                  <a:pt x="1996710" y="1425493"/>
                </a:lnTo>
                <a:lnTo>
                  <a:pt x="2023078" y="1475873"/>
                </a:lnTo>
                <a:lnTo>
                  <a:pt x="2049659" y="1526019"/>
                </a:lnTo>
                <a:lnTo>
                  <a:pt x="2076457" y="1575864"/>
                </a:lnTo>
                <a:lnTo>
                  <a:pt x="2103478" y="1625338"/>
                </a:lnTo>
                <a:lnTo>
                  <a:pt x="2130726" y="1674371"/>
                </a:lnTo>
                <a:lnTo>
                  <a:pt x="2158205" y="1722895"/>
                </a:lnTo>
                <a:lnTo>
                  <a:pt x="2185922" y="1770840"/>
                </a:lnTo>
                <a:lnTo>
                  <a:pt x="2213880" y="1818138"/>
                </a:lnTo>
                <a:lnTo>
                  <a:pt x="2242085" y="1864718"/>
                </a:lnTo>
                <a:lnTo>
                  <a:pt x="2270541" y="1910511"/>
                </a:lnTo>
                <a:lnTo>
                  <a:pt x="2299254" y="1955449"/>
                </a:lnTo>
                <a:lnTo>
                  <a:pt x="2328228" y="1999463"/>
                </a:lnTo>
                <a:lnTo>
                  <a:pt x="2357468" y="2042482"/>
                </a:lnTo>
                <a:lnTo>
                  <a:pt x="2386979" y="2084438"/>
                </a:lnTo>
                <a:lnTo>
                  <a:pt x="2416766" y="2125262"/>
                </a:lnTo>
                <a:lnTo>
                  <a:pt x="2446834" y="2164884"/>
                </a:lnTo>
                <a:lnTo>
                  <a:pt x="2477187" y="2203235"/>
                </a:lnTo>
                <a:lnTo>
                  <a:pt x="2507831" y="2240247"/>
                </a:lnTo>
                <a:lnTo>
                  <a:pt x="2538770" y="2275849"/>
                </a:lnTo>
                <a:lnTo>
                  <a:pt x="2570010" y="2309972"/>
                </a:lnTo>
                <a:lnTo>
                  <a:pt x="2601555" y="2342548"/>
                </a:lnTo>
                <a:lnTo>
                  <a:pt x="2633410" y="2373507"/>
                </a:lnTo>
                <a:lnTo>
                  <a:pt x="2665580" y="2402780"/>
                </a:lnTo>
                <a:lnTo>
                  <a:pt x="2698069" y="2430298"/>
                </a:lnTo>
                <a:lnTo>
                  <a:pt x="2730884" y="2455992"/>
                </a:lnTo>
                <a:lnTo>
                  <a:pt x="2764028" y="2479791"/>
                </a:lnTo>
                <a:lnTo>
                  <a:pt x="2803867" y="2506394"/>
                </a:lnTo>
                <a:lnTo>
                  <a:pt x="2844189" y="2531943"/>
                </a:lnTo>
                <a:lnTo>
                  <a:pt x="2884983" y="2556458"/>
                </a:lnTo>
                <a:lnTo>
                  <a:pt x="2926242" y="2579958"/>
                </a:lnTo>
                <a:lnTo>
                  <a:pt x="2967955" y="2602465"/>
                </a:lnTo>
                <a:lnTo>
                  <a:pt x="3010113" y="2623999"/>
                </a:lnTo>
                <a:lnTo>
                  <a:pt x="3052707" y="2644579"/>
                </a:lnTo>
                <a:lnTo>
                  <a:pt x="3095727" y="2664227"/>
                </a:lnTo>
                <a:lnTo>
                  <a:pt x="3139165" y="2682961"/>
                </a:lnTo>
                <a:lnTo>
                  <a:pt x="3183011" y="2700804"/>
                </a:lnTo>
                <a:lnTo>
                  <a:pt x="3227256" y="2717775"/>
                </a:lnTo>
                <a:lnTo>
                  <a:pt x="3271891" y="2733893"/>
                </a:lnTo>
                <a:lnTo>
                  <a:pt x="3316905" y="2749181"/>
                </a:lnTo>
                <a:lnTo>
                  <a:pt x="3362291" y="2763657"/>
                </a:lnTo>
                <a:lnTo>
                  <a:pt x="3408038" y="2777342"/>
                </a:lnTo>
                <a:lnTo>
                  <a:pt x="3454138" y="2790256"/>
                </a:lnTo>
                <a:lnTo>
                  <a:pt x="3500580" y="2802420"/>
                </a:lnTo>
                <a:lnTo>
                  <a:pt x="3547357" y="2813854"/>
                </a:lnTo>
                <a:lnTo>
                  <a:pt x="3594458" y="2824578"/>
                </a:lnTo>
                <a:lnTo>
                  <a:pt x="3641875" y="2834613"/>
                </a:lnTo>
                <a:lnTo>
                  <a:pt x="3689598" y="2843978"/>
                </a:lnTo>
                <a:lnTo>
                  <a:pt x="3737617" y="2852694"/>
                </a:lnTo>
                <a:lnTo>
                  <a:pt x="3785924" y="2860782"/>
                </a:lnTo>
                <a:lnTo>
                  <a:pt x="3834510" y="2868261"/>
                </a:lnTo>
                <a:lnTo>
                  <a:pt x="3883364" y="2875152"/>
                </a:lnTo>
                <a:lnTo>
                  <a:pt x="3932478" y="2881474"/>
                </a:lnTo>
                <a:lnTo>
                  <a:pt x="3981842" y="2887249"/>
                </a:lnTo>
                <a:lnTo>
                  <a:pt x="4031447" y="2892497"/>
                </a:lnTo>
                <a:lnTo>
                  <a:pt x="4081285" y="2897238"/>
                </a:lnTo>
                <a:lnTo>
                  <a:pt x="4131344" y="2901492"/>
                </a:lnTo>
                <a:lnTo>
                  <a:pt x="4181618" y="2905279"/>
                </a:lnTo>
                <a:lnTo>
                  <a:pt x="4232095" y="2908620"/>
                </a:lnTo>
                <a:lnTo>
                  <a:pt x="4282767" y="2911535"/>
                </a:lnTo>
                <a:lnTo>
                  <a:pt x="4333624" y="2914044"/>
                </a:lnTo>
                <a:lnTo>
                  <a:pt x="4384658" y="2916168"/>
                </a:lnTo>
                <a:lnTo>
                  <a:pt x="4435858" y="2917926"/>
                </a:lnTo>
                <a:lnTo>
                  <a:pt x="4487217" y="2919340"/>
                </a:lnTo>
                <a:lnTo>
                  <a:pt x="4538723" y="2920429"/>
                </a:lnTo>
                <a:lnTo>
                  <a:pt x="4590369" y="2921213"/>
                </a:lnTo>
                <a:lnTo>
                  <a:pt x="4642145" y="2921714"/>
                </a:lnTo>
                <a:lnTo>
                  <a:pt x="4694041" y="2921951"/>
                </a:lnTo>
                <a:lnTo>
                  <a:pt x="4746048" y="2921944"/>
                </a:lnTo>
                <a:lnTo>
                  <a:pt x="4798158" y="2921713"/>
                </a:lnTo>
                <a:lnTo>
                  <a:pt x="4850360" y="2921280"/>
                </a:lnTo>
                <a:lnTo>
                  <a:pt x="4902646" y="2920664"/>
                </a:lnTo>
                <a:lnTo>
                  <a:pt x="4955006" y="2919886"/>
                </a:lnTo>
                <a:lnTo>
                  <a:pt x="5007431" y="2918965"/>
                </a:lnTo>
                <a:lnTo>
                  <a:pt x="5059911" y="2917923"/>
                </a:lnTo>
                <a:lnTo>
                  <a:pt x="5112438" y="2916779"/>
                </a:lnTo>
                <a:lnTo>
                  <a:pt x="5165002" y="2915553"/>
                </a:lnTo>
                <a:lnTo>
                  <a:pt x="5217594" y="2914267"/>
                </a:lnTo>
                <a:lnTo>
                  <a:pt x="5270204" y="2912939"/>
                </a:lnTo>
                <a:lnTo>
                  <a:pt x="5322824" y="2911591"/>
                </a:lnTo>
              </a:path>
              <a:path w="6272530" h="2922270">
                <a:moveTo>
                  <a:pt x="5192649" y="2913242"/>
                </a:moveTo>
                <a:lnTo>
                  <a:pt x="6272149" y="2913242"/>
                </a:lnTo>
              </a:path>
            </a:pathLst>
          </a:custGeom>
          <a:ln w="38100">
            <a:solidFill>
              <a:srgbClr val="7597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3" name="object 2"/>
          <p:cNvSpPr txBox="1">
            <a:spLocks noGrp="1"/>
          </p:cNvSpPr>
          <p:nvPr>
            <p:ph type="title"/>
          </p:nvPr>
        </p:nvSpPr>
        <p:spPr>
          <a:xfrm>
            <a:off x="925474" y="795654"/>
            <a:ext cx="6534150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0" dirty="0"/>
              <a:t>K</a:t>
            </a:r>
            <a:r>
              <a:rPr sz="2850" spc="10" dirty="0"/>
              <a:t>INETICS </a:t>
            </a:r>
            <a:r>
              <a:rPr sz="2850" spc="20" dirty="0"/>
              <a:t>OF ENZYMES</a:t>
            </a:r>
            <a:r>
              <a:rPr sz="2850" spc="395" dirty="0"/>
              <a:t> </a:t>
            </a:r>
            <a:r>
              <a:rPr sz="2850" spc="-65" dirty="0"/>
              <a:t>CATALYSIS</a:t>
            </a:r>
            <a:endParaRPr sz="2850"/>
          </a:p>
        </p:txBody>
      </p:sp>
      <p:sp>
        <p:nvSpPr>
          <p:cNvPr id="1048844" name="object 3"/>
          <p:cNvSpPr txBox="1"/>
          <p:nvPr/>
        </p:nvSpPr>
        <p:spPr>
          <a:xfrm>
            <a:off x="535940" y="1589969"/>
            <a:ext cx="7093584" cy="1154430"/>
          </a:xfrm>
          <a:prstGeom prst="rect">
            <a:avLst/>
          </a:prstGeom>
        </p:spPr>
        <p:txBody>
          <a:bodyPr vert="horz" wrap="square" lIns="0" tIns="14478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14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Enzymes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catalysis:</a:t>
            </a:r>
            <a:endParaRPr sz="2000">
              <a:latin typeface="Arial"/>
              <a:cs typeface="Arial"/>
            </a:endParaRPr>
          </a:p>
          <a:p>
            <a:pPr marL="922655">
              <a:lnSpc>
                <a:spcPct val="100000"/>
              </a:lnSpc>
              <a:spcBef>
                <a:spcPts val="1050"/>
              </a:spcBef>
            </a:pPr>
            <a:r>
              <a:rPr sz="2000" dirty="0">
                <a:latin typeface="Arial"/>
                <a:cs typeface="Arial"/>
              </a:rPr>
              <a:t>“ It </a:t>
            </a:r>
            <a:r>
              <a:rPr sz="2000" spc="-5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an </a:t>
            </a:r>
            <a:r>
              <a:rPr sz="2000" spc="-5" dirty="0">
                <a:latin typeface="Arial"/>
                <a:cs typeface="Arial"/>
              </a:rPr>
              <a:t>increase </a:t>
            </a:r>
            <a:r>
              <a:rPr sz="2000" dirty="0">
                <a:latin typeface="Arial"/>
                <a:cs typeface="Arial"/>
              </a:rPr>
              <a:t>in the rate of reaction </a:t>
            </a:r>
            <a:r>
              <a:rPr sz="2000" spc="-5" dirty="0">
                <a:latin typeface="Arial"/>
                <a:cs typeface="Arial"/>
              </a:rPr>
              <a:t>with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help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2447925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enzyme(as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catalyst).”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845" name="object 4"/>
          <p:cNvSpPr txBox="1"/>
          <p:nvPr/>
        </p:nvSpPr>
        <p:spPr>
          <a:xfrm>
            <a:off x="535940" y="3226435"/>
            <a:ext cx="3006090" cy="5975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  <a:tab pos="1513840" algn="l"/>
                <a:tab pos="1976755" algn="l"/>
              </a:tabLst>
            </a:pPr>
            <a:r>
              <a:rPr sz="2000" dirty="0">
                <a:latin typeface="Arial"/>
                <a:cs typeface="Arial"/>
              </a:rPr>
              <a:t>Catal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sis	by	e</a:t>
            </a:r>
            <a:r>
              <a:rPr sz="2000" spc="-1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zym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846" name="object 5"/>
          <p:cNvSpPr txBox="1"/>
          <p:nvPr/>
        </p:nvSpPr>
        <p:spPr>
          <a:xfrm>
            <a:off x="810259" y="3226435"/>
            <a:ext cx="4462145" cy="597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901950">
              <a:lnSpc>
                <a:spcPct val="100000"/>
              </a:lnSpc>
              <a:spcBef>
                <a:spcPts val="105"/>
              </a:spcBef>
              <a:tabLst>
                <a:tab pos="1623695" algn="l"/>
                <a:tab pos="2769870" algn="l"/>
                <a:tab pos="3530600" algn="l"/>
                <a:tab pos="3759200" algn="l"/>
              </a:tabLst>
            </a:pP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hat	pro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eed  mechanism,	</a:t>
            </a:r>
            <a:r>
              <a:rPr sz="2000" spc="-5" dirty="0">
                <a:latin typeface="Arial"/>
                <a:cs typeface="Arial"/>
              </a:rPr>
              <a:t>typically	</a:t>
            </a:r>
            <a:r>
              <a:rPr sz="2000" dirty="0">
                <a:latin typeface="Arial"/>
                <a:cs typeface="Arial"/>
              </a:rPr>
              <a:t>occurs		</a:t>
            </a:r>
            <a:r>
              <a:rPr sz="2000" spc="-5" dirty="0">
                <a:latin typeface="Arial"/>
                <a:cs typeface="Arial"/>
              </a:rPr>
              <a:t>when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847" name="object 6"/>
          <p:cNvSpPr txBox="1"/>
          <p:nvPr/>
        </p:nvSpPr>
        <p:spPr>
          <a:xfrm>
            <a:off x="5406009" y="3226435"/>
            <a:ext cx="2441575" cy="597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4925">
              <a:lnSpc>
                <a:spcPct val="100000"/>
              </a:lnSpc>
              <a:spcBef>
                <a:spcPts val="105"/>
              </a:spcBef>
              <a:tabLst>
                <a:tab pos="567055" algn="l"/>
                <a:tab pos="606425" algn="l"/>
                <a:tab pos="1525905" algn="l"/>
                <a:tab pos="1876425" algn="l"/>
              </a:tabLst>
            </a:pPr>
            <a:r>
              <a:rPr sz="2000" dirty="0">
                <a:latin typeface="Arial"/>
                <a:cs typeface="Arial"/>
              </a:rPr>
              <a:t>v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a	unique	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cti</a:t>
            </a:r>
            <a:r>
              <a:rPr sz="2000" spc="-10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  the		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ransi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ion	state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848" name="object 7"/>
          <p:cNvSpPr txBox="1"/>
          <p:nvPr/>
        </p:nvSpPr>
        <p:spPr>
          <a:xfrm>
            <a:off x="535940" y="3836289"/>
            <a:ext cx="7312025" cy="12573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intermediate </a:t>
            </a:r>
            <a:r>
              <a:rPr sz="2000" spc="-5" dirty="0">
                <a:latin typeface="Arial"/>
                <a:cs typeface="Arial"/>
              </a:rPr>
              <a:t>forms </a:t>
            </a:r>
            <a:r>
              <a:rPr sz="2000" dirty="0">
                <a:latin typeface="Arial"/>
                <a:cs typeface="Arial"/>
              </a:rPr>
              <a:t>a covalent </a:t>
            </a:r>
            <a:r>
              <a:rPr sz="2000" spc="-5" dirty="0">
                <a:latin typeface="Arial"/>
                <a:cs typeface="Arial"/>
              </a:rPr>
              <a:t>bond </a:t>
            </a:r>
            <a:r>
              <a:rPr sz="2000" dirty="0">
                <a:latin typeface="Arial"/>
                <a:cs typeface="Arial"/>
              </a:rPr>
              <a:t>with the </a:t>
            </a:r>
            <a:r>
              <a:rPr sz="2000" spc="-5" dirty="0">
                <a:latin typeface="Arial"/>
                <a:cs typeface="Arial"/>
              </a:rPr>
              <a:t>enzyme(covalent  </a:t>
            </a:r>
            <a:r>
              <a:rPr sz="2000" dirty="0">
                <a:latin typeface="Arial"/>
                <a:cs typeface="Arial"/>
              </a:rPr>
              <a:t>catalysis).</a:t>
            </a:r>
            <a:endParaRPr sz="2000">
              <a:latin typeface="Arial"/>
              <a:cs typeface="Arial"/>
            </a:endParaRPr>
          </a:p>
          <a:p>
            <a:pPr marL="286385" marR="5715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  <a:tab pos="1205865" algn="l"/>
                <a:tab pos="1725295" algn="l"/>
                <a:tab pos="2783840" algn="l"/>
                <a:tab pos="3162935" algn="l"/>
                <a:tab pos="4307840" algn="l"/>
                <a:tab pos="5492115" algn="l"/>
                <a:tab pos="6438265" algn="l"/>
              </a:tabLst>
            </a:pPr>
            <a:r>
              <a:rPr sz="2000" dirty="0">
                <a:latin typeface="Arial"/>
                <a:cs typeface="Arial"/>
              </a:rPr>
              <a:t>During	t</a:t>
            </a:r>
            <a:r>
              <a:rPr sz="2000" spc="-20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	pr</a:t>
            </a:r>
            <a:r>
              <a:rPr sz="2000" spc="-10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ce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s	of	c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tal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sis	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nz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mes	alw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ys	e</a:t>
            </a:r>
            <a:r>
              <a:rPr sz="2000" spc="-1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20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e  unchanged at the completion of the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reaction.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9" name="object 2"/>
          <p:cNvSpPr txBox="1">
            <a:spLocks noGrp="1"/>
          </p:cNvSpPr>
          <p:nvPr>
            <p:ph type="title"/>
          </p:nvPr>
        </p:nvSpPr>
        <p:spPr>
          <a:xfrm>
            <a:off x="1096772" y="1398173"/>
            <a:ext cx="6941820" cy="129349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281940">
              <a:lnSpc>
                <a:spcPct val="116700"/>
              </a:lnSpc>
              <a:spcBef>
                <a:spcPts val="285"/>
              </a:spcBef>
            </a:pPr>
            <a:r>
              <a:rPr sz="4000" spc="-50" dirty="0"/>
              <a:t>F</a:t>
            </a:r>
            <a:r>
              <a:rPr sz="3200" spc="-50" dirty="0"/>
              <a:t>ACTORS </a:t>
            </a:r>
            <a:r>
              <a:rPr sz="3200" dirty="0"/>
              <a:t>AFFECTING </a:t>
            </a:r>
            <a:r>
              <a:rPr sz="3200" spc="-60" dirty="0"/>
              <a:t>RATE </a:t>
            </a:r>
            <a:r>
              <a:rPr sz="3200" dirty="0"/>
              <a:t>OF  ENZYME </a:t>
            </a:r>
            <a:r>
              <a:rPr sz="3200" spc="-85" dirty="0"/>
              <a:t>CATALYZED</a:t>
            </a:r>
            <a:r>
              <a:rPr sz="3200" spc="340" dirty="0"/>
              <a:t> </a:t>
            </a:r>
            <a:r>
              <a:rPr sz="3200" dirty="0"/>
              <a:t>REACTIONS</a:t>
            </a:r>
            <a:endParaRPr sz="3200"/>
          </a:p>
        </p:txBody>
      </p:sp>
      <p:sp>
        <p:nvSpPr>
          <p:cNvPr id="1048850" name="object 3"/>
          <p:cNvSpPr txBox="1"/>
          <p:nvPr/>
        </p:nvSpPr>
        <p:spPr>
          <a:xfrm>
            <a:off x="764235" y="3331845"/>
            <a:ext cx="4618355" cy="13519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25" dirty="0">
                <a:latin typeface="Arial"/>
                <a:cs typeface="Arial"/>
              </a:rPr>
              <a:t>Temperature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Hydrogen ion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concentration(pH)</a:t>
            </a:r>
            <a:endParaRPr sz="24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Arial"/>
                <a:cs typeface="Arial"/>
              </a:rPr>
              <a:t>Substrate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concentration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1" name="object 2"/>
          <p:cNvSpPr txBox="1">
            <a:spLocks noGrp="1"/>
          </p:cNvSpPr>
          <p:nvPr>
            <p:ph type="title"/>
          </p:nvPr>
        </p:nvSpPr>
        <p:spPr>
          <a:xfrm>
            <a:off x="1726183" y="192989"/>
            <a:ext cx="5683885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E</a:t>
            </a:r>
            <a:r>
              <a:rPr sz="3200" dirty="0"/>
              <a:t>FFECT OF</a:t>
            </a:r>
            <a:r>
              <a:rPr sz="3200" spc="35" dirty="0"/>
              <a:t> </a:t>
            </a:r>
            <a:r>
              <a:rPr sz="4000" spc="-20" dirty="0"/>
              <a:t>T</a:t>
            </a:r>
            <a:r>
              <a:rPr sz="3200" spc="-20" dirty="0"/>
              <a:t>EMPERATURE</a:t>
            </a:r>
            <a:endParaRPr sz="3200"/>
          </a:p>
        </p:txBody>
      </p:sp>
      <p:sp>
        <p:nvSpPr>
          <p:cNvPr id="1048852" name="object 3"/>
          <p:cNvSpPr txBox="1"/>
          <p:nvPr/>
        </p:nvSpPr>
        <p:spPr>
          <a:xfrm>
            <a:off x="535940" y="1625854"/>
            <a:ext cx="7311390" cy="4202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715" indent="-274320" algn="just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Raising the </a:t>
            </a:r>
            <a:r>
              <a:rPr sz="2000" spc="-5" dirty="0">
                <a:latin typeface="Arial"/>
                <a:cs typeface="Arial"/>
              </a:rPr>
              <a:t>temperature increases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rate </a:t>
            </a:r>
            <a:r>
              <a:rPr sz="2000" spc="-1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enzyme  </a:t>
            </a:r>
            <a:r>
              <a:rPr sz="2000" dirty="0">
                <a:latin typeface="Arial"/>
                <a:cs typeface="Arial"/>
              </a:rPr>
              <a:t>catalyzed </a:t>
            </a:r>
            <a:r>
              <a:rPr sz="2000" spc="-5" dirty="0">
                <a:latin typeface="Arial"/>
                <a:cs typeface="Arial"/>
              </a:rPr>
              <a:t>reaction </a:t>
            </a:r>
            <a:r>
              <a:rPr sz="2000" dirty="0">
                <a:latin typeface="Arial"/>
                <a:cs typeface="Arial"/>
              </a:rPr>
              <a:t>by increasing </a:t>
            </a:r>
            <a:r>
              <a:rPr sz="2000" spc="-5" dirty="0">
                <a:latin typeface="Arial"/>
                <a:cs typeface="Arial"/>
              </a:rPr>
              <a:t>kinetic </a:t>
            </a:r>
            <a:r>
              <a:rPr sz="2000" dirty="0">
                <a:latin typeface="Arial"/>
                <a:cs typeface="Arial"/>
              </a:rPr>
              <a:t>energy of reacting  molecules.</a:t>
            </a:r>
            <a:endParaRPr sz="2000">
              <a:latin typeface="Arial"/>
              <a:cs typeface="Arial"/>
            </a:endParaRPr>
          </a:p>
          <a:p>
            <a:pPr marL="286385" marR="5715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Enzymes </a:t>
            </a:r>
            <a:r>
              <a:rPr sz="2000" spc="-5" dirty="0">
                <a:latin typeface="Arial"/>
                <a:cs typeface="Arial"/>
              </a:rPr>
              <a:t>work maximum over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particular temperature </a:t>
            </a:r>
            <a:r>
              <a:rPr sz="2000" dirty="0">
                <a:latin typeface="Arial"/>
                <a:cs typeface="Arial"/>
              </a:rPr>
              <a:t>known  as </a:t>
            </a:r>
            <a:r>
              <a:rPr sz="2000" i="1" spc="-5" dirty="0">
                <a:solidFill>
                  <a:srgbClr val="C00000"/>
                </a:solidFill>
                <a:latin typeface="Arial"/>
                <a:cs typeface="Arial"/>
              </a:rPr>
              <a:t>optimum temperature</a:t>
            </a:r>
            <a:r>
              <a:rPr sz="2000" spc="-5" dirty="0">
                <a:latin typeface="Arial"/>
                <a:cs typeface="Arial"/>
              </a:rPr>
              <a:t>. Enzymes </a:t>
            </a:r>
            <a:r>
              <a:rPr sz="2000" spc="-10" dirty="0">
                <a:latin typeface="Arial"/>
                <a:cs typeface="Arial"/>
              </a:rPr>
              <a:t>for </a:t>
            </a:r>
            <a:r>
              <a:rPr sz="2000" spc="-5" dirty="0">
                <a:latin typeface="Arial"/>
                <a:cs typeface="Arial"/>
              </a:rPr>
              <a:t>humans </a:t>
            </a:r>
            <a:r>
              <a:rPr sz="2000" dirty="0">
                <a:latin typeface="Arial"/>
                <a:cs typeface="Arial"/>
              </a:rPr>
              <a:t>generally  exhibit stability temperature up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35-45 ᵒ</a:t>
            </a:r>
            <a:r>
              <a:rPr sz="2000" spc="-210" dirty="0">
                <a:latin typeface="Arial"/>
                <a:cs typeface="Arial"/>
              </a:rPr>
              <a:t> </a:t>
            </a:r>
            <a:r>
              <a:rPr sz="2000" spc="-250" dirty="0">
                <a:latin typeface="Arial"/>
                <a:cs typeface="Arial"/>
              </a:rPr>
              <a:t>C.</a:t>
            </a:r>
            <a:endParaRPr sz="2000">
              <a:latin typeface="Arial"/>
              <a:cs typeface="Arial"/>
            </a:endParaRPr>
          </a:p>
          <a:p>
            <a:pPr marL="286385" marR="5080" indent="-274320" algn="just">
              <a:lnSpc>
                <a:spcPts val="2400"/>
              </a:lnSpc>
              <a:spcBef>
                <a:spcPts val="68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temperature coefficient is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factor </a:t>
            </a:r>
            <a:r>
              <a:rPr sz="2000" i="1" spc="-25" dirty="0">
                <a:solidFill>
                  <a:srgbClr val="C00000"/>
                </a:solidFill>
                <a:latin typeface="Arial"/>
                <a:cs typeface="Arial"/>
              </a:rPr>
              <a:t>Q</a:t>
            </a:r>
            <a:r>
              <a:rPr sz="2100" i="1" spc="-25" dirty="0">
                <a:solidFill>
                  <a:srgbClr val="C00000"/>
                </a:solidFill>
                <a:latin typeface="DejaVu Sans"/>
                <a:cs typeface="DejaVu Sans"/>
              </a:rPr>
              <a:t>₁₀ </a:t>
            </a:r>
            <a:r>
              <a:rPr sz="2000" dirty="0">
                <a:latin typeface="Arial"/>
                <a:cs typeface="Arial"/>
              </a:rPr>
              <a:t>by </a:t>
            </a:r>
            <a:r>
              <a:rPr sz="2000" spc="-5" dirty="0">
                <a:latin typeface="Arial"/>
                <a:cs typeface="Arial"/>
              </a:rPr>
              <a:t>which </a:t>
            </a:r>
            <a:r>
              <a:rPr sz="2000" spc="-1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rate </a:t>
            </a:r>
            <a:r>
              <a:rPr sz="2000" dirty="0">
                <a:latin typeface="Arial"/>
                <a:cs typeface="Arial"/>
              </a:rPr>
              <a:t>of  biological </a:t>
            </a:r>
            <a:r>
              <a:rPr sz="2000" spc="-5" dirty="0">
                <a:latin typeface="Arial"/>
                <a:cs typeface="Arial"/>
              </a:rPr>
              <a:t>processes </a:t>
            </a:r>
            <a:r>
              <a:rPr sz="2000" dirty="0">
                <a:latin typeface="Arial"/>
                <a:cs typeface="Arial"/>
              </a:rPr>
              <a:t>increases </a:t>
            </a:r>
            <a:r>
              <a:rPr sz="2000" spc="-10" dirty="0">
                <a:latin typeface="Arial"/>
                <a:cs typeface="Arial"/>
              </a:rPr>
              <a:t>for </a:t>
            </a:r>
            <a:r>
              <a:rPr sz="2000" dirty="0">
                <a:latin typeface="Arial"/>
                <a:cs typeface="Arial"/>
              </a:rPr>
              <a:t>a 10 ᵒ C </a:t>
            </a:r>
            <a:r>
              <a:rPr sz="2000" spc="-5" dirty="0">
                <a:latin typeface="Arial"/>
                <a:cs typeface="Arial"/>
              </a:rPr>
              <a:t>increase </a:t>
            </a:r>
            <a:r>
              <a:rPr sz="2000" spc="-254" dirty="0">
                <a:latin typeface="Arial"/>
                <a:cs typeface="Arial"/>
              </a:rPr>
              <a:t>in  </a:t>
            </a:r>
            <a:r>
              <a:rPr sz="2000" dirty="0">
                <a:latin typeface="Arial"/>
                <a:cs typeface="Arial"/>
              </a:rPr>
              <a:t>temperature.</a:t>
            </a:r>
            <a:endParaRPr sz="2000">
              <a:latin typeface="Arial"/>
              <a:cs typeface="Arial"/>
            </a:endParaRPr>
          </a:p>
          <a:p>
            <a:pPr marL="287020" indent="-274320" algn="just">
              <a:lnSpc>
                <a:spcPct val="100000"/>
              </a:lnSpc>
              <a:spcBef>
                <a:spcPts val="42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For most biological processes </a:t>
            </a:r>
            <a:r>
              <a:rPr sz="2000" i="1" spc="-20" dirty="0">
                <a:solidFill>
                  <a:srgbClr val="C00000"/>
                </a:solidFill>
                <a:latin typeface="Arial"/>
                <a:cs typeface="Arial"/>
              </a:rPr>
              <a:t>Q</a:t>
            </a:r>
            <a:r>
              <a:rPr sz="2100" i="1" spc="-20" dirty="0">
                <a:solidFill>
                  <a:srgbClr val="C00000"/>
                </a:solidFill>
                <a:latin typeface="DejaVu Sans"/>
                <a:cs typeface="DejaVu Sans"/>
              </a:rPr>
              <a:t>₁₀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2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2.</a:t>
            </a:r>
            <a:endParaRPr sz="2000">
              <a:latin typeface="Arial"/>
              <a:cs typeface="Arial"/>
            </a:endParaRPr>
          </a:p>
          <a:p>
            <a:pPr marL="286385" marR="5080" indent="-274320" algn="just">
              <a:lnSpc>
                <a:spcPct val="108300"/>
              </a:lnSpc>
              <a:spcBef>
                <a:spcPts val="38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spc="-5" dirty="0">
                <a:latin typeface="Arial"/>
                <a:cs typeface="Arial"/>
              </a:rPr>
              <a:t>However some times heat </a:t>
            </a:r>
            <a:r>
              <a:rPr sz="2000" dirty="0">
                <a:latin typeface="Arial"/>
                <a:cs typeface="Arial"/>
              </a:rPr>
              <a:t>energy can also </a:t>
            </a:r>
            <a:r>
              <a:rPr sz="2000" spc="-5" dirty="0">
                <a:latin typeface="Arial"/>
                <a:cs typeface="Arial"/>
              </a:rPr>
              <a:t>increase </a:t>
            </a:r>
            <a:r>
              <a:rPr sz="2000" dirty="0">
                <a:latin typeface="Arial"/>
                <a:cs typeface="Arial"/>
              </a:rPr>
              <a:t>kinetic  energy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point </a:t>
            </a:r>
            <a:r>
              <a:rPr sz="2000" dirty="0">
                <a:latin typeface="Arial"/>
                <a:cs typeface="Arial"/>
              </a:rPr>
              <a:t>that </a:t>
            </a:r>
            <a:r>
              <a:rPr sz="2000" spc="-5" dirty="0">
                <a:latin typeface="Arial"/>
                <a:cs typeface="Arial"/>
              </a:rPr>
              <a:t>exceed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energy </a:t>
            </a:r>
            <a:r>
              <a:rPr sz="2000" dirty="0">
                <a:latin typeface="Arial"/>
                <a:cs typeface="Arial"/>
              </a:rPr>
              <a:t>barrier which results  </a:t>
            </a: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denaturing of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enzymes.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65" name="object 3"/>
          <p:cNvSpPr/>
          <p:nvPr/>
        </p:nvSpPr>
        <p:spPr>
          <a:xfrm>
            <a:off x="8763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6" name="object 4"/>
          <p:cNvGrpSpPr/>
          <p:nvPr/>
        </p:nvGrpSpPr>
        <p:grpSpPr>
          <a:xfrm>
            <a:off x="6185915" y="0"/>
            <a:ext cx="81915" cy="6858000"/>
            <a:chOff x="6185915" y="0"/>
            <a:chExt cx="81915" cy="6858000"/>
          </a:xfrm>
        </p:grpSpPr>
        <p:sp>
          <p:nvSpPr>
            <p:cNvPr id="1048666" name="object 5"/>
            <p:cNvSpPr/>
            <p:nvPr/>
          </p:nvSpPr>
          <p:spPr>
            <a:xfrm>
              <a:off x="6248399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38100">
              <a:solidFill>
                <a:srgbClr val="FDC3A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67" name="object 6"/>
            <p:cNvSpPr/>
            <p:nvPr/>
          </p:nvSpPr>
          <p:spPr>
            <a:xfrm>
              <a:off x="6192265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12700">
              <a:solidFill>
                <a:srgbClr val="FD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7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1048668" name="object 8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DC3AD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69" name="object 9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12700">
              <a:solidFill>
                <a:srgbClr val="FD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70" name="object 10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1" name="object 11"/>
          <p:cNvSpPr txBox="1">
            <a:spLocks noGrp="1"/>
          </p:cNvSpPr>
          <p:nvPr>
            <p:ph type="title"/>
          </p:nvPr>
        </p:nvSpPr>
        <p:spPr>
          <a:xfrm>
            <a:off x="915416" y="732485"/>
            <a:ext cx="2781935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Introduction</a:t>
            </a:r>
            <a:endParaRPr sz="4000"/>
          </a:p>
        </p:txBody>
      </p:sp>
      <p:sp>
        <p:nvSpPr>
          <p:cNvPr id="1048672" name="object 12"/>
          <p:cNvSpPr txBox="1"/>
          <p:nvPr/>
        </p:nvSpPr>
        <p:spPr>
          <a:xfrm>
            <a:off x="383540" y="1869694"/>
            <a:ext cx="5481320" cy="16560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Enzymes </a:t>
            </a:r>
            <a:r>
              <a:rPr sz="2000" spc="-5" dirty="0">
                <a:latin typeface="Arial"/>
                <a:cs typeface="Arial"/>
              </a:rPr>
              <a:t>are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biological catalysts </a:t>
            </a:r>
            <a:r>
              <a:rPr sz="2000" spc="-5" dirty="0">
                <a:latin typeface="Arial"/>
                <a:cs typeface="Arial"/>
              </a:rPr>
              <a:t>that</a:t>
            </a:r>
            <a:r>
              <a:rPr sz="2000" spc="2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speed</a:t>
            </a:r>
            <a:endParaRPr sz="20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up the rate of the biochemical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reaction.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Most </a:t>
            </a:r>
            <a:r>
              <a:rPr sz="2000" spc="-5" dirty="0">
                <a:latin typeface="Arial"/>
                <a:cs typeface="Arial"/>
              </a:rPr>
              <a:t>enzymes are three dimensional </a:t>
            </a:r>
            <a:r>
              <a:rPr sz="2000" i="1" spc="-5" dirty="0">
                <a:solidFill>
                  <a:srgbClr val="C00000"/>
                </a:solidFill>
                <a:latin typeface="Arial"/>
                <a:cs typeface="Arial"/>
              </a:rPr>
              <a:t>globular 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proteins </a:t>
            </a:r>
            <a:r>
              <a:rPr sz="2000" dirty="0">
                <a:latin typeface="Arial"/>
                <a:cs typeface="Arial"/>
              </a:rPr>
              <a:t>(tertiary and quaternary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structure).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673" name="object 13"/>
          <p:cNvSpPr txBox="1"/>
          <p:nvPr/>
        </p:nvSpPr>
        <p:spPr>
          <a:xfrm>
            <a:off x="383540" y="4003928"/>
            <a:ext cx="1965960" cy="304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  <a:tab pos="1161415" algn="l"/>
              </a:tabLst>
            </a:pPr>
            <a:r>
              <a:rPr sz="2000" dirty="0">
                <a:latin typeface="Arial"/>
                <a:cs typeface="Arial"/>
              </a:rPr>
              <a:t>Some	</a:t>
            </a:r>
            <a:r>
              <a:rPr sz="2000" spc="-5" dirty="0">
                <a:latin typeface="Arial"/>
                <a:cs typeface="Arial"/>
              </a:rPr>
              <a:t>special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674" name="object 14"/>
          <p:cNvSpPr txBox="1"/>
          <p:nvPr/>
        </p:nvSpPr>
        <p:spPr>
          <a:xfrm>
            <a:off x="657859" y="4003928"/>
            <a:ext cx="3501390" cy="88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77695">
              <a:lnSpc>
                <a:spcPct val="100000"/>
              </a:lnSpc>
              <a:spcBef>
                <a:spcPts val="100"/>
              </a:spcBef>
              <a:tabLst>
                <a:tab pos="1235075" algn="l"/>
                <a:tab pos="1864360" algn="l"/>
                <a:tab pos="2437130" algn="l"/>
                <a:tab pos="2625090" algn="l"/>
              </a:tabLst>
            </a:pPr>
            <a:r>
              <a:rPr sz="2000" spc="5" dirty="0">
                <a:latin typeface="Arial"/>
                <a:cs typeface="Arial"/>
              </a:rPr>
              <a:t>RN</a:t>
            </a:r>
            <a:r>
              <a:rPr sz="2000" dirty="0">
                <a:latin typeface="Arial"/>
                <a:cs typeface="Arial"/>
              </a:rPr>
              <a:t>A		s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cies  enzymes	</a:t>
            </a:r>
            <a:r>
              <a:rPr sz="2000" spc="-5" dirty="0">
                <a:latin typeface="Arial"/>
                <a:cs typeface="Arial"/>
              </a:rPr>
              <a:t>and	</a:t>
            </a:r>
            <a:r>
              <a:rPr sz="2000" dirty="0">
                <a:latin typeface="Arial"/>
                <a:cs typeface="Arial"/>
              </a:rPr>
              <a:t>are	called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675" name="object 15"/>
          <p:cNvSpPr txBox="1"/>
          <p:nvPr/>
        </p:nvSpPr>
        <p:spPr>
          <a:xfrm>
            <a:off x="3953383" y="4308728"/>
            <a:ext cx="1282065" cy="304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spc="-5" dirty="0">
                <a:solidFill>
                  <a:srgbClr val="C00000"/>
                </a:solidFill>
                <a:latin typeface="Arial"/>
                <a:cs typeface="Arial"/>
              </a:rPr>
              <a:t>Ribozymes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676" name="object 16"/>
          <p:cNvSpPr txBox="1"/>
          <p:nvPr/>
        </p:nvSpPr>
        <p:spPr>
          <a:xfrm>
            <a:off x="4345051" y="4003928"/>
            <a:ext cx="1520190" cy="5969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15" algn="r">
              <a:lnSpc>
                <a:spcPct val="100000"/>
              </a:lnSpc>
              <a:spcBef>
                <a:spcPts val="100"/>
              </a:spcBef>
              <a:tabLst>
                <a:tab pos="677545" algn="l"/>
                <a:tab pos="1226820" algn="l"/>
              </a:tabLst>
            </a:pPr>
            <a:r>
              <a:rPr sz="2000" dirty="0">
                <a:latin typeface="Arial"/>
                <a:cs typeface="Arial"/>
              </a:rPr>
              <a:t>also	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ct	</a:t>
            </a:r>
            <a:r>
              <a:rPr sz="2000" spc="-15" dirty="0">
                <a:latin typeface="Arial"/>
                <a:cs typeface="Arial"/>
              </a:rPr>
              <a:t>as</a:t>
            </a:r>
            <a:endParaRPr sz="20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.</a:t>
            </a:r>
            <a:r>
              <a:rPr sz="2000" spc="-1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677" name="object 17"/>
          <p:cNvSpPr txBox="1"/>
          <p:nvPr/>
        </p:nvSpPr>
        <p:spPr>
          <a:xfrm>
            <a:off x="657859" y="4613528"/>
            <a:ext cx="2694305" cy="304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"/>
                <a:cs typeface="Arial"/>
              </a:rPr>
              <a:t>hammerhead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ribozyme.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678" name="object 18"/>
          <p:cNvSpPr/>
          <p:nvPr/>
        </p:nvSpPr>
        <p:spPr>
          <a:xfrm>
            <a:off x="4572000" y="95250"/>
            <a:ext cx="4191000" cy="6429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9" name="object 19"/>
          <p:cNvSpPr txBox="1"/>
          <p:nvPr/>
        </p:nvSpPr>
        <p:spPr>
          <a:xfrm>
            <a:off x="6595998" y="6409435"/>
            <a:ext cx="17672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Hammerhead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enzyme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object 2"/>
          <p:cNvGrpSpPr/>
          <p:nvPr/>
        </p:nvGrpSpPr>
        <p:grpSpPr>
          <a:xfrm>
            <a:off x="2714625" y="1622552"/>
            <a:ext cx="3870960" cy="3184525"/>
            <a:chOff x="2714625" y="1622552"/>
            <a:chExt cx="3870960" cy="3184525"/>
          </a:xfrm>
        </p:grpSpPr>
        <p:sp>
          <p:nvSpPr>
            <p:cNvPr id="1048853" name="object 3"/>
            <p:cNvSpPr/>
            <p:nvPr/>
          </p:nvSpPr>
          <p:spPr>
            <a:xfrm>
              <a:off x="2771775" y="4724400"/>
              <a:ext cx="3600450" cy="0"/>
            </a:xfrm>
            <a:custGeom>
              <a:avLst/>
              <a:gdLst/>
              <a:ahLst/>
              <a:cxnLst/>
              <a:rect l="l" t="t" r="r" b="b"/>
              <a:pathLst>
                <a:path w="3600450">
                  <a:moveTo>
                    <a:pt x="0" y="0"/>
                  </a:moveTo>
                  <a:lnTo>
                    <a:pt x="3600450" y="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54" name="object 4"/>
            <p:cNvSpPr/>
            <p:nvPr/>
          </p:nvSpPr>
          <p:spPr>
            <a:xfrm>
              <a:off x="2714625" y="1844675"/>
              <a:ext cx="114300" cy="2879725"/>
            </a:xfrm>
            <a:custGeom>
              <a:avLst/>
              <a:gdLst/>
              <a:ahLst/>
              <a:cxnLst/>
              <a:rect l="l" t="t" r="r" b="b"/>
              <a:pathLst>
                <a:path w="114300" h="2879725">
                  <a:moveTo>
                    <a:pt x="76200" y="95250"/>
                  </a:moveTo>
                  <a:lnTo>
                    <a:pt x="38100" y="95250"/>
                  </a:lnTo>
                  <a:lnTo>
                    <a:pt x="38100" y="2879725"/>
                  </a:lnTo>
                  <a:lnTo>
                    <a:pt x="76200" y="2879725"/>
                  </a:lnTo>
                  <a:lnTo>
                    <a:pt x="76200" y="95250"/>
                  </a:lnTo>
                  <a:close/>
                </a:path>
                <a:path w="114300" h="2879725">
                  <a:moveTo>
                    <a:pt x="57150" y="0"/>
                  </a:moveTo>
                  <a:lnTo>
                    <a:pt x="0" y="114300"/>
                  </a:lnTo>
                  <a:lnTo>
                    <a:pt x="38100" y="114300"/>
                  </a:lnTo>
                  <a:lnTo>
                    <a:pt x="38100" y="95250"/>
                  </a:lnTo>
                  <a:lnTo>
                    <a:pt x="104775" y="95250"/>
                  </a:lnTo>
                  <a:lnTo>
                    <a:pt x="57150" y="0"/>
                  </a:lnTo>
                  <a:close/>
                </a:path>
                <a:path w="114300" h="2879725">
                  <a:moveTo>
                    <a:pt x="104775" y="95250"/>
                  </a:moveTo>
                  <a:lnTo>
                    <a:pt x="76200" y="95250"/>
                  </a:lnTo>
                  <a:lnTo>
                    <a:pt x="76200" y="114300"/>
                  </a:lnTo>
                  <a:lnTo>
                    <a:pt x="114300" y="114300"/>
                  </a:lnTo>
                  <a:lnTo>
                    <a:pt x="104775" y="952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55" name="object 5"/>
            <p:cNvSpPr/>
            <p:nvPr/>
          </p:nvSpPr>
          <p:spPr>
            <a:xfrm>
              <a:off x="2775203" y="1650492"/>
              <a:ext cx="3810000" cy="315620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56" name="object 6"/>
            <p:cNvSpPr/>
            <p:nvPr/>
          </p:nvSpPr>
          <p:spPr>
            <a:xfrm>
              <a:off x="2844800" y="1700784"/>
              <a:ext cx="3672204" cy="3024505"/>
            </a:xfrm>
            <a:custGeom>
              <a:avLst/>
              <a:gdLst/>
              <a:ahLst/>
              <a:cxnLst/>
              <a:rect l="l" t="t" r="r" b="b"/>
              <a:pathLst>
                <a:path w="3672204" h="3024504">
                  <a:moveTo>
                    <a:pt x="0" y="3024251"/>
                  </a:moveTo>
                  <a:lnTo>
                    <a:pt x="29418" y="2966801"/>
                  </a:lnTo>
                  <a:lnTo>
                    <a:pt x="58835" y="2909370"/>
                  </a:lnTo>
                  <a:lnTo>
                    <a:pt x="88248" y="2851979"/>
                  </a:lnTo>
                  <a:lnTo>
                    <a:pt x="117654" y="2794644"/>
                  </a:lnTo>
                  <a:lnTo>
                    <a:pt x="147053" y="2737384"/>
                  </a:lnTo>
                  <a:lnTo>
                    <a:pt x="176442" y="2680217"/>
                  </a:lnTo>
                  <a:lnTo>
                    <a:pt x="205819" y="2623163"/>
                  </a:lnTo>
                  <a:lnTo>
                    <a:pt x="235182" y="2566238"/>
                  </a:lnTo>
                  <a:lnTo>
                    <a:pt x="264529" y="2509462"/>
                  </a:lnTo>
                  <a:lnTo>
                    <a:pt x="293858" y="2452853"/>
                  </a:lnTo>
                  <a:lnTo>
                    <a:pt x="323167" y="2396430"/>
                  </a:lnTo>
                  <a:lnTo>
                    <a:pt x="352454" y="2340210"/>
                  </a:lnTo>
                  <a:lnTo>
                    <a:pt x="381718" y="2284212"/>
                  </a:lnTo>
                  <a:lnTo>
                    <a:pt x="410956" y="2228454"/>
                  </a:lnTo>
                  <a:lnTo>
                    <a:pt x="440165" y="2172956"/>
                  </a:lnTo>
                  <a:lnTo>
                    <a:pt x="469345" y="2117734"/>
                  </a:lnTo>
                  <a:lnTo>
                    <a:pt x="498494" y="2062808"/>
                  </a:lnTo>
                  <a:lnTo>
                    <a:pt x="527608" y="2008196"/>
                  </a:lnTo>
                  <a:lnTo>
                    <a:pt x="556686" y="1953916"/>
                  </a:lnTo>
                  <a:lnTo>
                    <a:pt x="585727" y="1899987"/>
                  </a:lnTo>
                  <a:lnTo>
                    <a:pt x="614728" y="1846426"/>
                  </a:lnTo>
                  <a:lnTo>
                    <a:pt x="643687" y="1793254"/>
                  </a:lnTo>
                  <a:lnTo>
                    <a:pt x="672603" y="1740487"/>
                  </a:lnTo>
                  <a:lnTo>
                    <a:pt x="701472" y="1688144"/>
                  </a:lnTo>
                  <a:lnTo>
                    <a:pt x="730294" y="1636243"/>
                  </a:lnTo>
                  <a:lnTo>
                    <a:pt x="759066" y="1584804"/>
                  </a:lnTo>
                  <a:lnTo>
                    <a:pt x="787787" y="1533843"/>
                  </a:lnTo>
                  <a:lnTo>
                    <a:pt x="816454" y="1483381"/>
                  </a:lnTo>
                  <a:lnTo>
                    <a:pt x="845065" y="1433434"/>
                  </a:lnTo>
                  <a:lnTo>
                    <a:pt x="873618" y="1384022"/>
                  </a:lnTo>
                  <a:lnTo>
                    <a:pt x="902112" y="1335162"/>
                  </a:lnTo>
                  <a:lnTo>
                    <a:pt x="930544" y="1286874"/>
                  </a:lnTo>
                  <a:lnTo>
                    <a:pt x="958912" y="1239175"/>
                  </a:lnTo>
                  <a:lnTo>
                    <a:pt x="987215" y="1192083"/>
                  </a:lnTo>
                  <a:lnTo>
                    <a:pt x="1015450" y="1145619"/>
                  </a:lnTo>
                  <a:lnTo>
                    <a:pt x="1043616" y="1099798"/>
                  </a:lnTo>
                  <a:lnTo>
                    <a:pt x="1071710" y="1054641"/>
                  </a:lnTo>
                  <a:lnTo>
                    <a:pt x="1099730" y="1010165"/>
                  </a:lnTo>
                  <a:lnTo>
                    <a:pt x="1127675" y="966388"/>
                  </a:lnTo>
                  <a:lnTo>
                    <a:pt x="1155542" y="923330"/>
                  </a:lnTo>
                  <a:lnTo>
                    <a:pt x="1183330" y="881008"/>
                  </a:lnTo>
                  <a:lnTo>
                    <a:pt x="1211036" y="839441"/>
                  </a:lnTo>
                  <a:lnTo>
                    <a:pt x="1238658" y="798648"/>
                  </a:lnTo>
                  <a:lnTo>
                    <a:pt x="1266195" y="758645"/>
                  </a:lnTo>
                  <a:lnTo>
                    <a:pt x="1293645" y="719453"/>
                  </a:lnTo>
                  <a:lnTo>
                    <a:pt x="1321005" y="681089"/>
                  </a:lnTo>
                  <a:lnTo>
                    <a:pt x="1348273" y="643572"/>
                  </a:lnTo>
                  <a:lnTo>
                    <a:pt x="1375448" y="606919"/>
                  </a:lnTo>
                  <a:lnTo>
                    <a:pt x="1402528" y="571151"/>
                  </a:lnTo>
                  <a:lnTo>
                    <a:pt x="1429510" y="536284"/>
                  </a:lnTo>
                  <a:lnTo>
                    <a:pt x="1456392" y="502337"/>
                  </a:lnTo>
                  <a:lnTo>
                    <a:pt x="1483173" y="469328"/>
                  </a:lnTo>
                  <a:lnTo>
                    <a:pt x="1509851" y="437277"/>
                  </a:lnTo>
                  <a:lnTo>
                    <a:pt x="1536423" y="406201"/>
                  </a:lnTo>
                  <a:lnTo>
                    <a:pt x="1562888" y="376118"/>
                  </a:lnTo>
                  <a:lnTo>
                    <a:pt x="1589244" y="347048"/>
                  </a:lnTo>
                  <a:lnTo>
                    <a:pt x="1615488" y="319008"/>
                  </a:lnTo>
                  <a:lnTo>
                    <a:pt x="1667634" y="266092"/>
                  </a:lnTo>
                  <a:lnTo>
                    <a:pt x="1719311" y="217519"/>
                  </a:lnTo>
                  <a:lnTo>
                    <a:pt x="1770502" y="173434"/>
                  </a:lnTo>
                  <a:lnTo>
                    <a:pt x="1821192" y="133986"/>
                  </a:lnTo>
                  <a:lnTo>
                    <a:pt x="1871365" y="99320"/>
                  </a:lnTo>
                  <a:lnTo>
                    <a:pt x="1921005" y="69585"/>
                  </a:lnTo>
                  <a:lnTo>
                    <a:pt x="1970095" y="44926"/>
                  </a:lnTo>
                  <a:lnTo>
                    <a:pt x="2018621" y="25491"/>
                  </a:lnTo>
                  <a:lnTo>
                    <a:pt x="2066566" y="11427"/>
                  </a:lnTo>
                  <a:lnTo>
                    <a:pt x="2113915" y="2881"/>
                  </a:lnTo>
                  <a:lnTo>
                    <a:pt x="2160651" y="0"/>
                  </a:lnTo>
                  <a:lnTo>
                    <a:pt x="2185445" y="1369"/>
                  </a:lnTo>
                  <a:lnTo>
                    <a:pt x="2235128" y="12127"/>
                  </a:lnTo>
                  <a:lnTo>
                    <a:pt x="2284895" y="33127"/>
                  </a:lnTo>
                  <a:lnTo>
                    <a:pt x="2334694" y="63831"/>
                  </a:lnTo>
                  <a:lnTo>
                    <a:pt x="2384474" y="103703"/>
                  </a:lnTo>
                  <a:lnTo>
                    <a:pt x="2434185" y="152204"/>
                  </a:lnTo>
                  <a:lnTo>
                    <a:pt x="2483775" y="208797"/>
                  </a:lnTo>
                  <a:lnTo>
                    <a:pt x="2508508" y="239960"/>
                  </a:lnTo>
                  <a:lnTo>
                    <a:pt x="2533192" y="272944"/>
                  </a:lnTo>
                  <a:lnTo>
                    <a:pt x="2557820" y="307682"/>
                  </a:lnTo>
                  <a:lnTo>
                    <a:pt x="2582386" y="344108"/>
                  </a:lnTo>
                  <a:lnTo>
                    <a:pt x="2606884" y="382153"/>
                  </a:lnTo>
                  <a:lnTo>
                    <a:pt x="2631306" y="421751"/>
                  </a:lnTo>
                  <a:lnTo>
                    <a:pt x="2655647" y="462834"/>
                  </a:lnTo>
                  <a:lnTo>
                    <a:pt x="2679900" y="505335"/>
                  </a:lnTo>
                  <a:lnTo>
                    <a:pt x="2704059" y="549187"/>
                  </a:lnTo>
                  <a:lnTo>
                    <a:pt x="2728117" y="594323"/>
                  </a:lnTo>
                  <a:lnTo>
                    <a:pt x="2752069" y="640676"/>
                  </a:lnTo>
                  <a:lnTo>
                    <a:pt x="2775907" y="688177"/>
                  </a:lnTo>
                  <a:lnTo>
                    <a:pt x="2799625" y="736761"/>
                  </a:lnTo>
                  <a:lnTo>
                    <a:pt x="2823217" y="786360"/>
                  </a:lnTo>
                  <a:lnTo>
                    <a:pt x="2846677" y="836907"/>
                  </a:lnTo>
                  <a:lnTo>
                    <a:pt x="2869998" y="888334"/>
                  </a:lnTo>
                  <a:lnTo>
                    <a:pt x="2893173" y="940575"/>
                  </a:lnTo>
                  <a:lnTo>
                    <a:pt x="2916196" y="993561"/>
                  </a:lnTo>
                  <a:lnTo>
                    <a:pt x="2939062" y="1047227"/>
                  </a:lnTo>
                  <a:lnTo>
                    <a:pt x="2961763" y="1101504"/>
                  </a:lnTo>
                  <a:lnTo>
                    <a:pt x="2984293" y="1156326"/>
                  </a:lnTo>
                  <a:lnTo>
                    <a:pt x="3006646" y="1211625"/>
                  </a:lnTo>
                  <a:lnTo>
                    <a:pt x="3028815" y="1267335"/>
                  </a:lnTo>
                  <a:lnTo>
                    <a:pt x="3050794" y="1323387"/>
                  </a:lnTo>
                  <a:lnTo>
                    <a:pt x="3072576" y="1379715"/>
                  </a:lnTo>
                  <a:lnTo>
                    <a:pt x="3094156" y="1436252"/>
                  </a:lnTo>
                  <a:lnTo>
                    <a:pt x="3115526" y="1492930"/>
                  </a:lnTo>
                  <a:lnTo>
                    <a:pt x="3136680" y="1549682"/>
                  </a:lnTo>
                  <a:lnTo>
                    <a:pt x="3157613" y="1606441"/>
                  </a:lnTo>
                  <a:lnTo>
                    <a:pt x="3178317" y="1663139"/>
                  </a:lnTo>
                  <a:lnTo>
                    <a:pt x="3198786" y="1719710"/>
                  </a:lnTo>
                  <a:lnTo>
                    <a:pt x="3219015" y="1776087"/>
                  </a:lnTo>
                  <a:lnTo>
                    <a:pt x="3238995" y="1832202"/>
                  </a:lnTo>
                  <a:lnTo>
                    <a:pt x="3258721" y="1887987"/>
                  </a:lnTo>
                  <a:lnTo>
                    <a:pt x="3278187" y="1943376"/>
                  </a:lnTo>
                  <a:lnTo>
                    <a:pt x="3297386" y="1998302"/>
                  </a:lnTo>
                  <a:lnTo>
                    <a:pt x="3316312" y="2052697"/>
                  </a:lnTo>
                  <a:lnTo>
                    <a:pt x="3334959" y="2106494"/>
                  </a:lnTo>
                  <a:lnTo>
                    <a:pt x="3353319" y="2159627"/>
                  </a:lnTo>
                  <a:lnTo>
                    <a:pt x="3371387" y="2212026"/>
                  </a:lnTo>
                  <a:lnTo>
                    <a:pt x="3389156" y="2263627"/>
                  </a:lnTo>
                  <a:lnTo>
                    <a:pt x="3406620" y="2314360"/>
                  </a:lnTo>
                  <a:lnTo>
                    <a:pt x="3423773" y="2364160"/>
                  </a:lnTo>
                  <a:lnTo>
                    <a:pt x="3440607" y="2412959"/>
                  </a:lnTo>
                  <a:lnTo>
                    <a:pt x="3457117" y="2460689"/>
                  </a:lnTo>
                  <a:lnTo>
                    <a:pt x="3473297" y="2507284"/>
                  </a:lnTo>
                  <a:lnTo>
                    <a:pt x="3489139" y="2552676"/>
                  </a:lnTo>
                  <a:lnTo>
                    <a:pt x="3504638" y="2596798"/>
                  </a:lnTo>
                  <a:lnTo>
                    <a:pt x="3519787" y="2639584"/>
                  </a:lnTo>
                  <a:lnTo>
                    <a:pt x="3534579" y="2680964"/>
                  </a:lnTo>
                  <a:lnTo>
                    <a:pt x="3549009" y="2720874"/>
                  </a:lnTo>
                  <a:lnTo>
                    <a:pt x="3563069" y="2759245"/>
                  </a:lnTo>
                  <a:lnTo>
                    <a:pt x="3576755" y="2796009"/>
                  </a:lnTo>
                  <a:lnTo>
                    <a:pt x="3602973" y="2864452"/>
                  </a:lnTo>
                  <a:lnTo>
                    <a:pt x="3627612" y="2925665"/>
                  </a:lnTo>
                  <a:lnTo>
                    <a:pt x="3650622" y="2979110"/>
                  </a:lnTo>
                  <a:lnTo>
                    <a:pt x="3661500" y="3002752"/>
                  </a:lnTo>
                  <a:lnTo>
                    <a:pt x="3671951" y="3024251"/>
                  </a:lnTo>
                </a:path>
              </a:pathLst>
            </a:custGeom>
            <a:ln w="34925">
              <a:solidFill>
                <a:srgbClr val="FD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57" name="object 7"/>
            <p:cNvSpPr/>
            <p:nvPr/>
          </p:nvSpPr>
          <p:spPr>
            <a:xfrm>
              <a:off x="5292725" y="1622552"/>
              <a:ext cx="720725" cy="173355"/>
            </a:xfrm>
            <a:custGeom>
              <a:avLst/>
              <a:gdLst/>
              <a:ahLst/>
              <a:cxnLst/>
              <a:rect l="l" t="t" r="r" b="b"/>
              <a:pathLst>
                <a:path w="720725" h="173355">
                  <a:moveTo>
                    <a:pt x="67183" y="98298"/>
                  </a:moveTo>
                  <a:lnTo>
                    <a:pt x="0" y="150622"/>
                  </a:lnTo>
                  <a:lnTo>
                    <a:pt x="82169" y="172974"/>
                  </a:lnTo>
                  <a:lnTo>
                    <a:pt x="76434" y="144399"/>
                  </a:lnTo>
                  <a:lnTo>
                    <a:pt x="63500" y="144399"/>
                  </a:lnTo>
                  <a:lnTo>
                    <a:pt x="60960" y="131952"/>
                  </a:lnTo>
                  <a:lnTo>
                    <a:pt x="73434" y="129447"/>
                  </a:lnTo>
                  <a:lnTo>
                    <a:pt x="67183" y="98298"/>
                  </a:lnTo>
                  <a:close/>
                </a:path>
                <a:path w="720725" h="173355">
                  <a:moveTo>
                    <a:pt x="73434" y="129447"/>
                  </a:moveTo>
                  <a:lnTo>
                    <a:pt x="60960" y="131952"/>
                  </a:lnTo>
                  <a:lnTo>
                    <a:pt x="63500" y="144399"/>
                  </a:lnTo>
                  <a:lnTo>
                    <a:pt x="75933" y="141901"/>
                  </a:lnTo>
                  <a:lnTo>
                    <a:pt x="73434" y="129447"/>
                  </a:lnTo>
                  <a:close/>
                </a:path>
                <a:path w="720725" h="173355">
                  <a:moveTo>
                    <a:pt x="75933" y="141901"/>
                  </a:moveTo>
                  <a:lnTo>
                    <a:pt x="63500" y="144399"/>
                  </a:lnTo>
                  <a:lnTo>
                    <a:pt x="76434" y="144399"/>
                  </a:lnTo>
                  <a:lnTo>
                    <a:pt x="75933" y="141901"/>
                  </a:lnTo>
                  <a:close/>
                </a:path>
                <a:path w="720725" h="173355">
                  <a:moveTo>
                    <a:pt x="717930" y="0"/>
                  </a:moveTo>
                  <a:lnTo>
                    <a:pt x="73434" y="129447"/>
                  </a:lnTo>
                  <a:lnTo>
                    <a:pt x="75933" y="141901"/>
                  </a:lnTo>
                  <a:lnTo>
                    <a:pt x="720344" y="12446"/>
                  </a:lnTo>
                  <a:lnTo>
                    <a:pt x="7179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58" name="object 8"/>
          <p:cNvSpPr txBox="1"/>
          <p:nvPr/>
        </p:nvSpPr>
        <p:spPr>
          <a:xfrm>
            <a:off x="2173034" y="2429255"/>
            <a:ext cx="281305" cy="17284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latin typeface="Arial"/>
                <a:cs typeface="Arial"/>
              </a:rPr>
              <a:t>Rate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Reaction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8859" name="object 9"/>
          <p:cNvSpPr txBox="1">
            <a:spLocks noGrp="1"/>
          </p:cNvSpPr>
          <p:nvPr>
            <p:ph type="title"/>
          </p:nvPr>
        </p:nvSpPr>
        <p:spPr>
          <a:xfrm>
            <a:off x="3282822" y="441705"/>
            <a:ext cx="3060700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>
                <a:solidFill>
                  <a:srgbClr val="FF0000"/>
                </a:solidFill>
                <a:latin typeface="Arial"/>
                <a:cs typeface="Arial"/>
              </a:rPr>
              <a:t>Temperature</a:t>
            </a:r>
            <a:endParaRPr sz="4000">
              <a:latin typeface="Arial"/>
              <a:cs typeface="Arial"/>
            </a:endParaRPr>
          </a:p>
        </p:txBody>
      </p:sp>
      <p:sp>
        <p:nvSpPr>
          <p:cNvPr id="1048860" name="object 10"/>
          <p:cNvSpPr txBox="1"/>
          <p:nvPr/>
        </p:nvSpPr>
        <p:spPr>
          <a:xfrm>
            <a:off x="6275704" y="1459229"/>
            <a:ext cx="1770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40</a:t>
            </a:r>
            <a:r>
              <a:rPr sz="1800" spc="-7" baseline="25462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C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denatures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8861" name="object 11"/>
          <p:cNvSpPr/>
          <p:nvPr/>
        </p:nvSpPr>
        <p:spPr>
          <a:xfrm>
            <a:off x="1473200" y="1406905"/>
            <a:ext cx="2593975" cy="3827779"/>
          </a:xfrm>
          <a:custGeom>
            <a:avLst/>
            <a:gdLst/>
            <a:ahLst/>
            <a:cxnLst/>
            <a:rect l="l" t="t" r="r" b="b"/>
            <a:pathLst>
              <a:path w="2593975" h="3827779">
                <a:moveTo>
                  <a:pt x="1514475" y="2958719"/>
                </a:moveTo>
                <a:lnTo>
                  <a:pt x="1429385" y="2963418"/>
                </a:lnTo>
                <a:lnTo>
                  <a:pt x="1445171" y="2991040"/>
                </a:lnTo>
                <a:lnTo>
                  <a:pt x="0" y="3816858"/>
                </a:lnTo>
                <a:lnTo>
                  <a:pt x="6350" y="3827780"/>
                </a:lnTo>
                <a:lnTo>
                  <a:pt x="1451444" y="3002013"/>
                </a:lnTo>
                <a:lnTo>
                  <a:pt x="1467231" y="3029585"/>
                </a:lnTo>
                <a:lnTo>
                  <a:pt x="1497114" y="2984754"/>
                </a:lnTo>
                <a:lnTo>
                  <a:pt x="1514475" y="2958719"/>
                </a:lnTo>
                <a:close/>
              </a:path>
              <a:path w="2593975" h="3827779">
                <a:moveTo>
                  <a:pt x="2593975" y="725043"/>
                </a:moveTo>
                <a:lnTo>
                  <a:pt x="2578658" y="708279"/>
                </a:lnTo>
                <a:lnTo>
                  <a:pt x="2536571" y="662178"/>
                </a:lnTo>
                <a:lnTo>
                  <a:pt x="2525141" y="691807"/>
                </a:lnTo>
                <a:lnTo>
                  <a:pt x="724535" y="0"/>
                </a:lnTo>
                <a:lnTo>
                  <a:pt x="720090" y="11938"/>
                </a:lnTo>
                <a:lnTo>
                  <a:pt x="2520531" y="703732"/>
                </a:lnTo>
                <a:lnTo>
                  <a:pt x="2509139" y="733298"/>
                </a:lnTo>
                <a:lnTo>
                  <a:pt x="2593975" y="7250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862" name="object 12"/>
          <p:cNvSpPr txBox="1"/>
          <p:nvPr/>
        </p:nvSpPr>
        <p:spPr>
          <a:xfrm>
            <a:off x="593140" y="719073"/>
            <a:ext cx="196786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5-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40</a:t>
            </a:r>
            <a:r>
              <a:rPr sz="1800" spc="-7" baseline="25462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Increase in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Activity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8863" name="object 13"/>
          <p:cNvSpPr txBox="1"/>
          <p:nvPr/>
        </p:nvSpPr>
        <p:spPr>
          <a:xfrm>
            <a:off x="364642" y="4896739"/>
            <a:ext cx="6522720" cy="87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300">
              <a:lnSpc>
                <a:spcPct val="100000"/>
              </a:lnSpc>
              <a:spcBef>
                <a:spcPts val="100"/>
              </a:spcBef>
              <a:tabLst>
                <a:tab pos="2933700" algn="l"/>
                <a:tab pos="3596004" algn="l"/>
                <a:tab pos="4257675" algn="l"/>
                <a:tab pos="4919980" algn="l"/>
                <a:tab pos="5581650" algn="l"/>
                <a:tab pos="6243955" algn="l"/>
              </a:tabLst>
            </a:pPr>
            <a:r>
              <a:rPr sz="1800" spc="-5" dirty="0">
                <a:latin typeface="Arial"/>
                <a:cs typeface="Arial"/>
              </a:rPr>
              <a:t>0	10	20	30	40	50	</a:t>
            </a:r>
            <a:r>
              <a:rPr sz="1800" spc="-10" dirty="0">
                <a:latin typeface="Arial"/>
                <a:cs typeface="Arial"/>
              </a:rPr>
              <a:t>60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5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&lt;5</a:t>
            </a:r>
            <a:r>
              <a:rPr sz="1800" spc="-7" baseline="25462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C 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inactive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4" name="object 2"/>
          <p:cNvSpPr txBox="1">
            <a:spLocks noGrp="1"/>
          </p:cNvSpPr>
          <p:nvPr>
            <p:ph type="title"/>
          </p:nvPr>
        </p:nvSpPr>
        <p:spPr>
          <a:xfrm>
            <a:off x="2624708" y="733171"/>
            <a:ext cx="3133725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E</a:t>
            </a:r>
            <a:r>
              <a:rPr sz="3200" dirty="0"/>
              <a:t>FFECT </a:t>
            </a:r>
            <a:r>
              <a:rPr sz="3200" spc="5" dirty="0"/>
              <a:t>OF</a:t>
            </a:r>
            <a:r>
              <a:rPr sz="3200" spc="95" dirty="0"/>
              <a:t> </a:t>
            </a:r>
            <a:r>
              <a:rPr sz="3200" spc="-5" dirty="0"/>
              <a:t>P</a:t>
            </a:r>
            <a:r>
              <a:rPr sz="4000" spc="-5" dirty="0"/>
              <a:t>H</a:t>
            </a:r>
            <a:endParaRPr sz="4000"/>
          </a:p>
        </p:txBody>
      </p:sp>
      <p:sp>
        <p:nvSpPr>
          <p:cNvPr id="1048865" name="object 3"/>
          <p:cNvSpPr txBox="1"/>
          <p:nvPr/>
        </p:nvSpPr>
        <p:spPr>
          <a:xfrm>
            <a:off x="535940" y="1625854"/>
            <a:ext cx="7311390" cy="19183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Rate of almost all enzymes </a:t>
            </a:r>
            <a:r>
              <a:rPr sz="2000" spc="-5" dirty="0">
                <a:latin typeface="Arial"/>
                <a:cs typeface="Arial"/>
              </a:rPr>
              <a:t>catalyzed reactions </a:t>
            </a:r>
            <a:r>
              <a:rPr sz="2000" dirty="0">
                <a:latin typeface="Arial"/>
                <a:cs typeface="Arial"/>
              </a:rPr>
              <a:t>depends on  pH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Most</a:t>
            </a:r>
            <a:r>
              <a:rPr sz="2000" spc="1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enzymes</a:t>
            </a:r>
            <a:r>
              <a:rPr sz="2000" spc="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exhibit</a:t>
            </a:r>
            <a:r>
              <a:rPr sz="2000" spc="1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optimal</a:t>
            </a:r>
            <a:r>
              <a:rPr sz="2000" spc="2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activity</a:t>
            </a:r>
            <a:r>
              <a:rPr sz="2000" spc="1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1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pH</a:t>
            </a:r>
            <a:r>
              <a:rPr sz="2000" spc="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value</a:t>
            </a:r>
            <a:r>
              <a:rPr sz="2000" spc="20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between</a:t>
            </a:r>
            <a:r>
              <a:rPr sz="2000" spc="200" dirty="0"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and</a:t>
            </a:r>
            <a:r>
              <a:rPr sz="2000" i="1" spc="-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9</a:t>
            </a:r>
            <a:endParaRPr sz="20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High or low </a:t>
            </a:r>
            <a:r>
              <a:rPr sz="2000" spc="-10" dirty="0">
                <a:latin typeface="Arial"/>
                <a:cs typeface="Arial"/>
              </a:rPr>
              <a:t>pH </a:t>
            </a:r>
            <a:r>
              <a:rPr sz="2000" dirty="0">
                <a:latin typeface="Arial"/>
                <a:cs typeface="Arial"/>
              </a:rPr>
              <a:t>value than optimum value will cause ionization  of enzyme which result </a:t>
            </a: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denaturation of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enzyme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866" name="object 4"/>
          <p:cNvSpPr/>
          <p:nvPr/>
        </p:nvSpPr>
        <p:spPr>
          <a:xfrm>
            <a:off x="1835657" y="4005021"/>
            <a:ext cx="5688584" cy="26643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object 2"/>
          <p:cNvGrpSpPr/>
          <p:nvPr/>
        </p:nvGrpSpPr>
        <p:grpSpPr>
          <a:xfrm>
            <a:off x="652462" y="2030958"/>
            <a:ext cx="7528559" cy="4154170"/>
            <a:chOff x="652462" y="2030958"/>
            <a:chExt cx="7528559" cy="4154170"/>
          </a:xfrm>
        </p:grpSpPr>
        <p:sp>
          <p:nvSpPr>
            <p:cNvPr id="1048867" name="object 3"/>
            <p:cNvSpPr/>
            <p:nvPr/>
          </p:nvSpPr>
          <p:spPr>
            <a:xfrm>
              <a:off x="671512" y="2269313"/>
              <a:ext cx="2953385" cy="3896995"/>
            </a:xfrm>
            <a:custGeom>
              <a:avLst/>
              <a:gdLst/>
              <a:ahLst/>
              <a:cxnLst/>
              <a:rect l="l" t="t" r="r" b="b"/>
              <a:pathLst>
                <a:path w="2953385" h="3896995">
                  <a:moveTo>
                    <a:pt x="0" y="1088185"/>
                  </a:moveTo>
                  <a:lnTo>
                    <a:pt x="17157" y="1039142"/>
                  </a:lnTo>
                  <a:lnTo>
                    <a:pt x="34338" y="990192"/>
                  </a:lnTo>
                  <a:lnTo>
                    <a:pt x="51559" y="941423"/>
                  </a:lnTo>
                  <a:lnTo>
                    <a:pt x="68839" y="892924"/>
                  </a:lnTo>
                  <a:lnTo>
                    <a:pt x="86196" y="844782"/>
                  </a:lnTo>
                  <a:lnTo>
                    <a:pt x="103649" y="797086"/>
                  </a:lnTo>
                  <a:lnTo>
                    <a:pt x="121217" y="749924"/>
                  </a:lnTo>
                  <a:lnTo>
                    <a:pt x="138917" y="703385"/>
                  </a:lnTo>
                  <a:lnTo>
                    <a:pt x="156767" y="657555"/>
                  </a:lnTo>
                  <a:lnTo>
                    <a:pt x="174788" y="612524"/>
                  </a:lnTo>
                  <a:lnTo>
                    <a:pt x="192995" y="568380"/>
                  </a:lnTo>
                  <a:lnTo>
                    <a:pt x="211409" y="525211"/>
                  </a:lnTo>
                  <a:lnTo>
                    <a:pt x="230047" y="483104"/>
                  </a:lnTo>
                  <a:lnTo>
                    <a:pt x="248929" y="442149"/>
                  </a:lnTo>
                  <a:lnTo>
                    <a:pt x="268071" y="402433"/>
                  </a:lnTo>
                  <a:lnTo>
                    <a:pt x="287493" y="364045"/>
                  </a:lnTo>
                  <a:lnTo>
                    <a:pt x="307212" y="327073"/>
                  </a:lnTo>
                  <a:lnTo>
                    <a:pt x="327248" y="291604"/>
                  </a:lnTo>
                  <a:lnTo>
                    <a:pt x="347619" y="257727"/>
                  </a:lnTo>
                  <a:lnTo>
                    <a:pt x="368343" y="225531"/>
                  </a:lnTo>
                  <a:lnTo>
                    <a:pt x="410923" y="166532"/>
                  </a:lnTo>
                  <a:lnTo>
                    <a:pt x="455136" y="115312"/>
                  </a:lnTo>
                  <a:lnTo>
                    <a:pt x="501128" y="72576"/>
                  </a:lnTo>
                  <a:lnTo>
                    <a:pt x="549047" y="39030"/>
                  </a:lnTo>
                  <a:lnTo>
                    <a:pt x="599040" y="15379"/>
                  </a:lnTo>
                  <a:lnTo>
                    <a:pt x="651254" y="2329"/>
                  </a:lnTo>
                  <a:lnTo>
                    <a:pt x="678240" y="0"/>
                  </a:lnTo>
                  <a:lnTo>
                    <a:pt x="705835" y="585"/>
                  </a:lnTo>
                  <a:lnTo>
                    <a:pt x="762932" y="10852"/>
                  </a:lnTo>
                  <a:lnTo>
                    <a:pt x="822689" y="33836"/>
                  </a:lnTo>
                  <a:lnTo>
                    <a:pt x="885256" y="70242"/>
                  </a:lnTo>
                  <a:lnTo>
                    <a:pt x="917639" y="93699"/>
                  </a:lnTo>
                  <a:lnTo>
                    <a:pt x="950778" y="120775"/>
                  </a:lnTo>
                  <a:lnTo>
                    <a:pt x="984694" y="151560"/>
                  </a:lnTo>
                  <a:lnTo>
                    <a:pt x="1020233" y="186990"/>
                  </a:lnTo>
                  <a:lnTo>
                    <a:pt x="1056588" y="226304"/>
                  </a:lnTo>
                  <a:lnTo>
                    <a:pt x="1093740" y="269407"/>
                  </a:lnTo>
                  <a:lnTo>
                    <a:pt x="1131668" y="316206"/>
                  </a:lnTo>
                  <a:lnTo>
                    <a:pt x="1170353" y="366605"/>
                  </a:lnTo>
                  <a:lnTo>
                    <a:pt x="1209775" y="420510"/>
                  </a:lnTo>
                  <a:lnTo>
                    <a:pt x="1249914" y="477826"/>
                  </a:lnTo>
                  <a:lnTo>
                    <a:pt x="1290750" y="538457"/>
                  </a:lnTo>
                  <a:lnTo>
                    <a:pt x="1332263" y="602311"/>
                  </a:lnTo>
                  <a:lnTo>
                    <a:pt x="1353268" y="635416"/>
                  </a:lnTo>
                  <a:lnTo>
                    <a:pt x="1374435" y="669290"/>
                  </a:lnTo>
                  <a:lnTo>
                    <a:pt x="1395761" y="703923"/>
                  </a:lnTo>
                  <a:lnTo>
                    <a:pt x="1417245" y="739302"/>
                  </a:lnTo>
                  <a:lnTo>
                    <a:pt x="1438882" y="775415"/>
                  </a:lnTo>
                  <a:lnTo>
                    <a:pt x="1460672" y="812251"/>
                  </a:lnTo>
                  <a:lnTo>
                    <a:pt x="1482612" y="849797"/>
                  </a:lnTo>
                  <a:lnTo>
                    <a:pt x="1504698" y="888042"/>
                  </a:lnTo>
                  <a:lnTo>
                    <a:pt x="1526930" y="926974"/>
                  </a:lnTo>
                  <a:lnTo>
                    <a:pt x="1549303" y="966581"/>
                  </a:lnTo>
                  <a:lnTo>
                    <a:pt x="1571816" y="1006851"/>
                  </a:lnTo>
                  <a:lnTo>
                    <a:pt x="1594467" y="1047772"/>
                  </a:lnTo>
                  <a:lnTo>
                    <a:pt x="1617252" y="1089333"/>
                  </a:lnTo>
                  <a:lnTo>
                    <a:pt x="1640169" y="1131522"/>
                  </a:lnTo>
                  <a:lnTo>
                    <a:pt x="1663216" y="1174327"/>
                  </a:lnTo>
                  <a:lnTo>
                    <a:pt x="1686391" y="1217735"/>
                  </a:lnTo>
                  <a:lnTo>
                    <a:pt x="1709691" y="1261736"/>
                  </a:lnTo>
                  <a:lnTo>
                    <a:pt x="1733112" y="1306317"/>
                  </a:lnTo>
                  <a:lnTo>
                    <a:pt x="1756654" y="1351467"/>
                  </a:lnTo>
                  <a:lnTo>
                    <a:pt x="1780313" y="1397173"/>
                  </a:lnTo>
                  <a:lnTo>
                    <a:pt x="1804088" y="1443424"/>
                  </a:lnTo>
                  <a:lnTo>
                    <a:pt x="1827974" y="1490208"/>
                  </a:lnTo>
                  <a:lnTo>
                    <a:pt x="1851971" y="1537513"/>
                  </a:lnTo>
                  <a:lnTo>
                    <a:pt x="1876075" y="1585327"/>
                  </a:lnTo>
                  <a:lnTo>
                    <a:pt x="1900285" y="1633639"/>
                  </a:lnTo>
                  <a:lnTo>
                    <a:pt x="1924597" y="1682436"/>
                  </a:lnTo>
                  <a:lnTo>
                    <a:pt x="1949009" y="1731707"/>
                  </a:lnTo>
                  <a:lnTo>
                    <a:pt x="1973518" y="1781440"/>
                  </a:lnTo>
                  <a:lnTo>
                    <a:pt x="1998123" y="1831623"/>
                  </a:lnTo>
                  <a:lnTo>
                    <a:pt x="2022821" y="1882244"/>
                  </a:lnTo>
                  <a:lnTo>
                    <a:pt x="2047609" y="1933291"/>
                  </a:lnTo>
                  <a:lnTo>
                    <a:pt x="2072484" y="1984753"/>
                  </a:lnTo>
                  <a:lnTo>
                    <a:pt x="2097445" y="2036618"/>
                  </a:lnTo>
                  <a:lnTo>
                    <a:pt x="2122489" y="2088873"/>
                  </a:lnTo>
                  <a:lnTo>
                    <a:pt x="2147613" y="2141508"/>
                  </a:lnTo>
                  <a:lnTo>
                    <a:pt x="2172815" y="2194510"/>
                  </a:lnTo>
                  <a:lnTo>
                    <a:pt x="2198092" y="2247867"/>
                  </a:lnTo>
                  <a:lnTo>
                    <a:pt x="2223443" y="2301567"/>
                  </a:lnTo>
                  <a:lnTo>
                    <a:pt x="2248863" y="2355599"/>
                  </a:lnTo>
                  <a:lnTo>
                    <a:pt x="2274352" y="2409951"/>
                  </a:lnTo>
                  <a:lnTo>
                    <a:pt x="2299906" y="2464610"/>
                  </a:lnTo>
                  <a:lnTo>
                    <a:pt x="2325523" y="2519566"/>
                  </a:lnTo>
                  <a:lnTo>
                    <a:pt x="2351201" y="2574806"/>
                  </a:lnTo>
                  <a:lnTo>
                    <a:pt x="2376937" y="2630319"/>
                  </a:lnTo>
                  <a:lnTo>
                    <a:pt x="2402728" y="2686091"/>
                  </a:lnTo>
                  <a:lnTo>
                    <a:pt x="2428573" y="2742113"/>
                  </a:lnTo>
                  <a:lnTo>
                    <a:pt x="2454468" y="2798372"/>
                  </a:lnTo>
                  <a:lnTo>
                    <a:pt x="2480412" y="2854855"/>
                  </a:lnTo>
                  <a:lnTo>
                    <a:pt x="2506401" y="2911552"/>
                  </a:lnTo>
                  <a:lnTo>
                    <a:pt x="2532433" y="2968450"/>
                  </a:lnTo>
                  <a:lnTo>
                    <a:pt x="2558506" y="3025538"/>
                  </a:lnTo>
                  <a:lnTo>
                    <a:pt x="2584618" y="3082803"/>
                  </a:lnTo>
                  <a:lnTo>
                    <a:pt x="2610765" y="3140234"/>
                  </a:lnTo>
                  <a:lnTo>
                    <a:pt x="2636945" y="3197819"/>
                  </a:lnTo>
                  <a:lnTo>
                    <a:pt x="2663157" y="3255546"/>
                  </a:lnTo>
                  <a:lnTo>
                    <a:pt x="2689397" y="3313403"/>
                  </a:lnTo>
                  <a:lnTo>
                    <a:pt x="2715663" y="3371379"/>
                  </a:lnTo>
                  <a:lnTo>
                    <a:pt x="2741952" y="3429461"/>
                  </a:lnTo>
                  <a:lnTo>
                    <a:pt x="2768262" y="3487638"/>
                  </a:lnTo>
                  <a:lnTo>
                    <a:pt x="2794591" y="3545898"/>
                  </a:lnTo>
                  <a:lnTo>
                    <a:pt x="2820935" y="3604230"/>
                  </a:lnTo>
                  <a:lnTo>
                    <a:pt x="2847294" y="3662620"/>
                  </a:lnTo>
                  <a:lnTo>
                    <a:pt x="2873663" y="3721058"/>
                  </a:lnTo>
                  <a:lnTo>
                    <a:pt x="2900041" y="3779531"/>
                  </a:lnTo>
                  <a:lnTo>
                    <a:pt x="2926425" y="3838028"/>
                  </a:lnTo>
                  <a:lnTo>
                    <a:pt x="2952813" y="3896536"/>
                  </a:lnTo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68" name="object 4"/>
            <p:cNvSpPr/>
            <p:nvPr/>
          </p:nvSpPr>
          <p:spPr>
            <a:xfrm>
              <a:off x="671512" y="2050008"/>
              <a:ext cx="7490459" cy="4116070"/>
            </a:xfrm>
            <a:custGeom>
              <a:avLst/>
              <a:gdLst/>
              <a:ahLst/>
              <a:cxnLst/>
              <a:rect l="l" t="t" r="r" b="b"/>
              <a:pathLst>
                <a:path w="7490459" h="4116070">
                  <a:moveTo>
                    <a:pt x="0" y="4115841"/>
                  </a:moveTo>
                  <a:lnTo>
                    <a:pt x="44924" y="4102284"/>
                  </a:lnTo>
                  <a:lnTo>
                    <a:pt x="89849" y="4088712"/>
                  </a:lnTo>
                  <a:lnTo>
                    <a:pt x="134774" y="4075105"/>
                  </a:lnTo>
                  <a:lnTo>
                    <a:pt x="179699" y="4061444"/>
                  </a:lnTo>
                  <a:lnTo>
                    <a:pt x="224623" y="4047708"/>
                  </a:lnTo>
                  <a:lnTo>
                    <a:pt x="269547" y="4033880"/>
                  </a:lnTo>
                  <a:lnTo>
                    <a:pt x="314471" y="4019940"/>
                  </a:lnTo>
                  <a:lnTo>
                    <a:pt x="359395" y="4005867"/>
                  </a:lnTo>
                  <a:lnTo>
                    <a:pt x="404319" y="3991644"/>
                  </a:lnTo>
                  <a:lnTo>
                    <a:pt x="449243" y="3977251"/>
                  </a:lnTo>
                  <a:lnTo>
                    <a:pt x="494167" y="3962668"/>
                  </a:lnTo>
                  <a:lnTo>
                    <a:pt x="539090" y="3947876"/>
                  </a:lnTo>
                  <a:lnTo>
                    <a:pt x="584014" y="3932856"/>
                  </a:lnTo>
                  <a:lnTo>
                    <a:pt x="628937" y="3917589"/>
                  </a:lnTo>
                  <a:lnTo>
                    <a:pt x="673861" y="3902055"/>
                  </a:lnTo>
                  <a:lnTo>
                    <a:pt x="718784" y="3886235"/>
                  </a:lnTo>
                  <a:lnTo>
                    <a:pt x="763707" y="3870109"/>
                  </a:lnTo>
                  <a:lnTo>
                    <a:pt x="808630" y="3853659"/>
                  </a:lnTo>
                  <a:lnTo>
                    <a:pt x="853553" y="3836865"/>
                  </a:lnTo>
                  <a:lnTo>
                    <a:pt x="898476" y="3819707"/>
                  </a:lnTo>
                  <a:lnTo>
                    <a:pt x="943398" y="3802167"/>
                  </a:lnTo>
                  <a:lnTo>
                    <a:pt x="988321" y="3784225"/>
                  </a:lnTo>
                  <a:lnTo>
                    <a:pt x="1033243" y="3765862"/>
                  </a:lnTo>
                  <a:lnTo>
                    <a:pt x="1078166" y="3747058"/>
                  </a:lnTo>
                  <a:lnTo>
                    <a:pt x="1123088" y="3727794"/>
                  </a:lnTo>
                  <a:lnTo>
                    <a:pt x="1168011" y="3708052"/>
                  </a:lnTo>
                  <a:lnTo>
                    <a:pt x="1212933" y="3687810"/>
                  </a:lnTo>
                  <a:lnTo>
                    <a:pt x="1257855" y="3667051"/>
                  </a:lnTo>
                  <a:lnTo>
                    <a:pt x="1302777" y="3645755"/>
                  </a:lnTo>
                  <a:lnTo>
                    <a:pt x="1347699" y="3623903"/>
                  </a:lnTo>
                  <a:lnTo>
                    <a:pt x="1392621" y="3601475"/>
                  </a:lnTo>
                  <a:lnTo>
                    <a:pt x="1437543" y="3578452"/>
                  </a:lnTo>
                  <a:lnTo>
                    <a:pt x="1482465" y="3554815"/>
                  </a:lnTo>
                  <a:lnTo>
                    <a:pt x="1527387" y="3530544"/>
                  </a:lnTo>
                  <a:lnTo>
                    <a:pt x="1572309" y="3505620"/>
                  </a:lnTo>
                  <a:lnTo>
                    <a:pt x="1617230" y="3480024"/>
                  </a:lnTo>
                  <a:lnTo>
                    <a:pt x="1662152" y="3453737"/>
                  </a:lnTo>
                  <a:lnTo>
                    <a:pt x="1707074" y="3426738"/>
                  </a:lnTo>
                  <a:lnTo>
                    <a:pt x="1751995" y="3399010"/>
                  </a:lnTo>
                  <a:lnTo>
                    <a:pt x="1796917" y="3370532"/>
                  </a:lnTo>
                  <a:lnTo>
                    <a:pt x="1841838" y="3341286"/>
                  </a:lnTo>
                  <a:lnTo>
                    <a:pt x="1886760" y="3311251"/>
                  </a:lnTo>
                  <a:lnTo>
                    <a:pt x="1931681" y="3280409"/>
                  </a:lnTo>
                  <a:lnTo>
                    <a:pt x="1976603" y="3248740"/>
                  </a:lnTo>
                  <a:lnTo>
                    <a:pt x="2021524" y="3216226"/>
                  </a:lnTo>
                  <a:lnTo>
                    <a:pt x="2066446" y="3182846"/>
                  </a:lnTo>
                  <a:lnTo>
                    <a:pt x="2111367" y="3148582"/>
                  </a:lnTo>
                  <a:lnTo>
                    <a:pt x="2156289" y="3113413"/>
                  </a:lnTo>
                  <a:lnTo>
                    <a:pt x="2201210" y="3077322"/>
                  </a:lnTo>
                  <a:lnTo>
                    <a:pt x="2246131" y="3040288"/>
                  </a:lnTo>
                  <a:lnTo>
                    <a:pt x="2291053" y="3002292"/>
                  </a:lnTo>
                  <a:lnTo>
                    <a:pt x="2335974" y="2963316"/>
                  </a:lnTo>
                  <a:lnTo>
                    <a:pt x="2388952" y="2913960"/>
                  </a:lnTo>
                  <a:lnTo>
                    <a:pt x="2441703" y="2859411"/>
                  </a:lnTo>
                  <a:lnTo>
                    <a:pt x="2467998" y="2830287"/>
                  </a:lnTo>
                  <a:lnTo>
                    <a:pt x="2494242" y="2799982"/>
                  </a:lnTo>
                  <a:lnTo>
                    <a:pt x="2520438" y="2768535"/>
                  </a:lnTo>
                  <a:lnTo>
                    <a:pt x="2546588" y="2735984"/>
                  </a:lnTo>
                  <a:lnTo>
                    <a:pt x="2572693" y="2702369"/>
                  </a:lnTo>
                  <a:lnTo>
                    <a:pt x="2598756" y="2667728"/>
                  </a:lnTo>
                  <a:lnTo>
                    <a:pt x="2624778" y="2632102"/>
                  </a:lnTo>
                  <a:lnTo>
                    <a:pt x="2650763" y="2595528"/>
                  </a:lnTo>
                  <a:lnTo>
                    <a:pt x="2676711" y="2558045"/>
                  </a:lnTo>
                  <a:lnTo>
                    <a:pt x="2702626" y="2519694"/>
                  </a:lnTo>
                  <a:lnTo>
                    <a:pt x="2728509" y="2480512"/>
                  </a:lnTo>
                  <a:lnTo>
                    <a:pt x="2754363" y="2440539"/>
                  </a:lnTo>
                  <a:lnTo>
                    <a:pt x="2780188" y="2399813"/>
                  </a:lnTo>
                  <a:lnTo>
                    <a:pt x="2805988" y="2358375"/>
                  </a:lnTo>
                  <a:lnTo>
                    <a:pt x="2831765" y="2316262"/>
                  </a:lnTo>
                  <a:lnTo>
                    <a:pt x="2857521" y="2273513"/>
                  </a:lnTo>
                  <a:lnTo>
                    <a:pt x="2883257" y="2230168"/>
                  </a:lnTo>
                  <a:lnTo>
                    <a:pt x="2908976" y="2186266"/>
                  </a:lnTo>
                  <a:lnTo>
                    <a:pt x="2934680" y="2141846"/>
                  </a:lnTo>
                  <a:lnTo>
                    <a:pt x="2960371" y="2096946"/>
                  </a:lnTo>
                  <a:lnTo>
                    <a:pt x="2986052" y="2051605"/>
                  </a:lnTo>
                  <a:lnTo>
                    <a:pt x="3011723" y="2005864"/>
                  </a:lnTo>
                  <a:lnTo>
                    <a:pt x="3037388" y="1959760"/>
                  </a:lnTo>
                  <a:lnTo>
                    <a:pt x="3063049" y="1913332"/>
                  </a:lnTo>
                  <a:lnTo>
                    <a:pt x="3088707" y="1866620"/>
                  </a:lnTo>
                  <a:lnTo>
                    <a:pt x="3114364" y="1819663"/>
                  </a:lnTo>
                  <a:lnTo>
                    <a:pt x="3140023" y="1772499"/>
                  </a:lnTo>
                  <a:lnTo>
                    <a:pt x="3165686" y="1725168"/>
                  </a:lnTo>
                  <a:lnTo>
                    <a:pt x="3191355" y="1677708"/>
                  </a:lnTo>
                  <a:lnTo>
                    <a:pt x="3217032" y="1630159"/>
                  </a:lnTo>
                  <a:lnTo>
                    <a:pt x="3242720" y="1582560"/>
                  </a:lnTo>
                  <a:lnTo>
                    <a:pt x="3268419" y="1534949"/>
                  </a:lnTo>
                  <a:lnTo>
                    <a:pt x="3294132" y="1487366"/>
                  </a:lnTo>
                  <a:lnTo>
                    <a:pt x="3319862" y="1439849"/>
                  </a:lnTo>
                  <a:lnTo>
                    <a:pt x="3345611" y="1392437"/>
                  </a:lnTo>
                  <a:lnTo>
                    <a:pt x="3371380" y="1345171"/>
                  </a:lnTo>
                  <a:lnTo>
                    <a:pt x="3397172" y="1298087"/>
                  </a:lnTo>
                  <a:lnTo>
                    <a:pt x="3422988" y="1251226"/>
                  </a:lnTo>
                  <a:lnTo>
                    <a:pt x="3448831" y="1204627"/>
                  </a:lnTo>
                  <a:lnTo>
                    <a:pt x="3474704" y="1158328"/>
                  </a:lnTo>
                  <a:lnTo>
                    <a:pt x="3500607" y="1112369"/>
                  </a:lnTo>
                  <a:lnTo>
                    <a:pt x="3526543" y="1066788"/>
                  </a:lnTo>
                  <a:lnTo>
                    <a:pt x="3552515" y="1021624"/>
                  </a:lnTo>
                  <a:lnTo>
                    <a:pt x="3578524" y="976917"/>
                  </a:lnTo>
                  <a:lnTo>
                    <a:pt x="3604572" y="932706"/>
                  </a:lnTo>
                  <a:lnTo>
                    <a:pt x="3630662" y="889029"/>
                  </a:lnTo>
                  <a:lnTo>
                    <a:pt x="3656796" y="845925"/>
                  </a:lnTo>
                  <a:lnTo>
                    <a:pt x="3682975" y="803434"/>
                  </a:lnTo>
                  <a:lnTo>
                    <a:pt x="3709202" y="761594"/>
                  </a:lnTo>
                  <a:lnTo>
                    <a:pt x="3735479" y="720444"/>
                  </a:lnTo>
                  <a:lnTo>
                    <a:pt x="3761808" y="680024"/>
                  </a:lnTo>
                  <a:lnTo>
                    <a:pt x="3788191" y="640373"/>
                  </a:lnTo>
                  <a:lnTo>
                    <a:pt x="3814630" y="601528"/>
                  </a:lnTo>
                  <a:lnTo>
                    <a:pt x="3841128" y="563530"/>
                  </a:lnTo>
                  <a:lnTo>
                    <a:pt x="3867686" y="526418"/>
                  </a:lnTo>
                  <a:lnTo>
                    <a:pt x="3894306" y="490230"/>
                  </a:lnTo>
                  <a:lnTo>
                    <a:pt x="3920991" y="455005"/>
                  </a:lnTo>
                  <a:lnTo>
                    <a:pt x="3947742" y="420783"/>
                  </a:lnTo>
                  <a:lnTo>
                    <a:pt x="3974563" y="387602"/>
                  </a:lnTo>
                  <a:lnTo>
                    <a:pt x="4001454" y="355501"/>
                  </a:lnTo>
                  <a:lnTo>
                    <a:pt x="4028418" y="324519"/>
                  </a:lnTo>
                  <a:lnTo>
                    <a:pt x="4055457" y="294696"/>
                  </a:lnTo>
                  <a:lnTo>
                    <a:pt x="4082573" y="266071"/>
                  </a:lnTo>
                  <a:lnTo>
                    <a:pt x="4109768" y="238681"/>
                  </a:lnTo>
                  <a:lnTo>
                    <a:pt x="4164405" y="187767"/>
                  </a:lnTo>
                  <a:lnTo>
                    <a:pt x="4219384" y="142266"/>
                  </a:lnTo>
                  <a:lnTo>
                    <a:pt x="4274721" y="102490"/>
                  </a:lnTo>
                  <a:lnTo>
                    <a:pt x="4330434" y="68752"/>
                  </a:lnTo>
                  <a:lnTo>
                    <a:pt x="4386540" y="41362"/>
                  </a:lnTo>
                  <a:lnTo>
                    <a:pt x="4443054" y="20633"/>
                  </a:lnTo>
                  <a:lnTo>
                    <a:pt x="4499994" y="6877"/>
                  </a:lnTo>
                  <a:lnTo>
                    <a:pt x="4557376" y="406"/>
                  </a:lnTo>
                  <a:lnTo>
                    <a:pt x="4586239" y="0"/>
                  </a:lnTo>
                  <a:lnTo>
                    <a:pt x="4615218" y="1531"/>
                  </a:lnTo>
                  <a:lnTo>
                    <a:pt x="4673536" y="10566"/>
                  </a:lnTo>
                  <a:lnTo>
                    <a:pt x="4723781" y="24981"/>
                  </a:lnTo>
                  <a:lnTo>
                    <a:pt x="4775351" y="45896"/>
                  </a:lnTo>
                  <a:lnTo>
                    <a:pt x="4828175" y="73073"/>
                  </a:lnTo>
                  <a:lnTo>
                    <a:pt x="4882183" y="106274"/>
                  </a:lnTo>
                  <a:lnTo>
                    <a:pt x="4937305" y="145260"/>
                  </a:lnTo>
                  <a:lnTo>
                    <a:pt x="4993471" y="189794"/>
                  </a:lnTo>
                  <a:lnTo>
                    <a:pt x="5050610" y="239637"/>
                  </a:lnTo>
                  <a:lnTo>
                    <a:pt x="5079523" y="266475"/>
                  </a:lnTo>
                  <a:lnTo>
                    <a:pt x="5108652" y="294551"/>
                  </a:lnTo>
                  <a:lnTo>
                    <a:pt x="5137990" y="323835"/>
                  </a:lnTo>
                  <a:lnTo>
                    <a:pt x="5167527" y="354298"/>
                  </a:lnTo>
                  <a:lnTo>
                    <a:pt x="5197255" y="385909"/>
                  </a:lnTo>
                  <a:lnTo>
                    <a:pt x="5227165" y="418640"/>
                  </a:lnTo>
                  <a:lnTo>
                    <a:pt x="5257247" y="452459"/>
                  </a:lnTo>
                  <a:lnTo>
                    <a:pt x="5287494" y="487338"/>
                  </a:lnTo>
                  <a:lnTo>
                    <a:pt x="5317897" y="523247"/>
                  </a:lnTo>
                  <a:lnTo>
                    <a:pt x="5348446" y="560155"/>
                  </a:lnTo>
                  <a:lnTo>
                    <a:pt x="5379133" y="598033"/>
                  </a:lnTo>
                  <a:lnTo>
                    <a:pt x="5409949" y="636852"/>
                  </a:lnTo>
                  <a:lnTo>
                    <a:pt x="5440886" y="676581"/>
                  </a:lnTo>
                  <a:lnTo>
                    <a:pt x="5471934" y="717191"/>
                  </a:lnTo>
                  <a:lnTo>
                    <a:pt x="5503085" y="758652"/>
                  </a:lnTo>
                  <a:lnTo>
                    <a:pt x="5534330" y="800935"/>
                  </a:lnTo>
                  <a:lnTo>
                    <a:pt x="5565661" y="844008"/>
                  </a:lnTo>
                  <a:lnTo>
                    <a:pt x="5597068" y="887844"/>
                  </a:lnTo>
                  <a:lnTo>
                    <a:pt x="5628542" y="932411"/>
                  </a:lnTo>
                  <a:lnTo>
                    <a:pt x="5660075" y="977680"/>
                  </a:lnTo>
                  <a:lnTo>
                    <a:pt x="5691659" y="1023622"/>
                  </a:lnTo>
                  <a:lnTo>
                    <a:pt x="5723283" y="1070206"/>
                  </a:lnTo>
                  <a:lnTo>
                    <a:pt x="5754941" y="1117404"/>
                  </a:lnTo>
                  <a:lnTo>
                    <a:pt x="5786622" y="1165184"/>
                  </a:lnTo>
                  <a:lnTo>
                    <a:pt x="5818317" y="1213517"/>
                  </a:lnTo>
                  <a:lnTo>
                    <a:pt x="5850020" y="1262374"/>
                  </a:lnTo>
                  <a:lnTo>
                    <a:pt x="5881719" y="1311725"/>
                  </a:lnTo>
                  <a:lnTo>
                    <a:pt x="5913407" y="1361540"/>
                  </a:lnTo>
                  <a:lnTo>
                    <a:pt x="5945075" y="1411789"/>
                  </a:lnTo>
                  <a:lnTo>
                    <a:pt x="5976714" y="1462442"/>
                  </a:lnTo>
                  <a:lnTo>
                    <a:pt x="6008316" y="1513470"/>
                  </a:lnTo>
                  <a:lnTo>
                    <a:pt x="6039870" y="1564843"/>
                  </a:lnTo>
                  <a:lnTo>
                    <a:pt x="6071370" y="1616531"/>
                  </a:lnTo>
                  <a:lnTo>
                    <a:pt x="6102805" y="1668505"/>
                  </a:lnTo>
                  <a:lnTo>
                    <a:pt x="6134168" y="1720733"/>
                  </a:lnTo>
                  <a:lnTo>
                    <a:pt x="6165449" y="1773188"/>
                  </a:lnTo>
                  <a:lnTo>
                    <a:pt x="6196639" y="1825839"/>
                  </a:lnTo>
                  <a:lnTo>
                    <a:pt x="6227730" y="1878656"/>
                  </a:lnTo>
                  <a:lnTo>
                    <a:pt x="6258713" y="1931610"/>
                  </a:lnTo>
                  <a:lnTo>
                    <a:pt x="6289580" y="1984670"/>
                  </a:lnTo>
                  <a:lnTo>
                    <a:pt x="6320321" y="2037807"/>
                  </a:lnTo>
                  <a:lnTo>
                    <a:pt x="6350927" y="2090992"/>
                  </a:lnTo>
                  <a:lnTo>
                    <a:pt x="6381391" y="2144194"/>
                  </a:lnTo>
                  <a:lnTo>
                    <a:pt x="6411702" y="2197383"/>
                  </a:lnTo>
                  <a:lnTo>
                    <a:pt x="6441853" y="2250531"/>
                  </a:lnTo>
                  <a:lnTo>
                    <a:pt x="6471834" y="2303606"/>
                  </a:lnTo>
                  <a:lnTo>
                    <a:pt x="6501637" y="2356580"/>
                  </a:lnTo>
                  <a:lnTo>
                    <a:pt x="6531253" y="2409423"/>
                  </a:lnTo>
                  <a:lnTo>
                    <a:pt x="6560673" y="2462104"/>
                  </a:lnTo>
                  <a:lnTo>
                    <a:pt x="6589889" y="2514594"/>
                  </a:lnTo>
                  <a:lnTo>
                    <a:pt x="6618891" y="2566864"/>
                  </a:lnTo>
                  <a:lnTo>
                    <a:pt x="6647671" y="2618882"/>
                  </a:lnTo>
                  <a:lnTo>
                    <a:pt x="6676220" y="2670621"/>
                  </a:lnTo>
                  <a:lnTo>
                    <a:pt x="6704529" y="2722050"/>
                  </a:lnTo>
                  <a:lnTo>
                    <a:pt x="6732589" y="2773139"/>
                  </a:lnTo>
                  <a:lnTo>
                    <a:pt x="6760393" y="2823858"/>
                  </a:lnTo>
                  <a:lnTo>
                    <a:pt x="6787930" y="2874178"/>
                  </a:lnTo>
                  <a:lnTo>
                    <a:pt x="6815192" y="2924068"/>
                  </a:lnTo>
                  <a:lnTo>
                    <a:pt x="6842171" y="2973500"/>
                  </a:lnTo>
                  <a:lnTo>
                    <a:pt x="6868857" y="3022443"/>
                  </a:lnTo>
                  <a:lnTo>
                    <a:pt x="6895242" y="3070868"/>
                  </a:lnTo>
                  <a:lnTo>
                    <a:pt x="6921317" y="3118744"/>
                  </a:lnTo>
                  <a:lnTo>
                    <a:pt x="6947073" y="3166043"/>
                  </a:lnTo>
                  <a:lnTo>
                    <a:pt x="6972502" y="3212734"/>
                  </a:lnTo>
                  <a:lnTo>
                    <a:pt x="6997594" y="3258787"/>
                  </a:lnTo>
                  <a:lnTo>
                    <a:pt x="7022341" y="3304173"/>
                  </a:lnTo>
                  <a:lnTo>
                    <a:pt x="7046734" y="3348862"/>
                  </a:lnTo>
                  <a:lnTo>
                    <a:pt x="7070765" y="3392823"/>
                  </a:lnTo>
                  <a:lnTo>
                    <a:pt x="7094424" y="3436029"/>
                  </a:lnTo>
                  <a:lnTo>
                    <a:pt x="7117702" y="3478448"/>
                  </a:lnTo>
                  <a:lnTo>
                    <a:pt x="7140592" y="3520051"/>
                  </a:lnTo>
                  <a:lnTo>
                    <a:pt x="7163083" y="3560808"/>
                  </a:lnTo>
                  <a:lnTo>
                    <a:pt x="7185168" y="3600689"/>
                  </a:lnTo>
                  <a:lnTo>
                    <a:pt x="7206838" y="3639664"/>
                  </a:lnTo>
                  <a:lnTo>
                    <a:pt x="7228084" y="3677705"/>
                  </a:lnTo>
                  <a:lnTo>
                    <a:pt x="7248896" y="3714780"/>
                  </a:lnTo>
                  <a:lnTo>
                    <a:pt x="7269267" y="3750861"/>
                  </a:lnTo>
                  <a:lnTo>
                    <a:pt x="7289187" y="3785917"/>
                  </a:lnTo>
                  <a:lnTo>
                    <a:pt x="7308648" y="3819919"/>
                  </a:lnTo>
                  <a:lnTo>
                    <a:pt x="7346156" y="3884641"/>
                  </a:lnTo>
                  <a:lnTo>
                    <a:pt x="7381722" y="3944788"/>
                  </a:lnTo>
                  <a:lnTo>
                    <a:pt x="7415274" y="4000123"/>
                  </a:lnTo>
                  <a:lnTo>
                    <a:pt x="7446744" y="4050406"/>
                  </a:lnTo>
                  <a:lnTo>
                    <a:pt x="7476060" y="4095401"/>
                  </a:lnTo>
                  <a:lnTo>
                    <a:pt x="7489888" y="4115841"/>
                  </a:lnTo>
                </a:path>
              </a:pathLst>
            </a:custGeom>
            <a:ln w="38100">
              <a:solidFill>
                <a:srgbClr val="7597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69" name="object 5"/>
          <p:cNvSpPr txBox="1">
            <a:spLocks noGrp="1"/>
          </p:cNvSpPr>
          <p:nvPr>
            <p:ph type="title"/>
          </p:nvPr>
        </p:nvSpPr>
        <p:spPr>
          <a:xfrm>
            <a:off x="692302" y="10127"/>
            <a:ext cx="7923530" cy="919479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065" marR="5080" algn="ctr">
              <a:lnSpc>
                <a:spcPct val="110500"/>
              </a:lnSpc>
              <a:spcBef>
                <a:spcPts val="439"/>
              </a:spcBef>
            </a:pPr>
            <a:r>
              <a:rPr sz="2250" spc="-10" dirty="0"/>
              <a:t>P</a:t>
            </a:r>
            <a:r>
              <a:rPr sz="2800" spc="-10" dirty="0"/>
              <a:t>H </a:t>
            </a:r>
            <a:r>
              <a:rPr sz="2250" spc="-5" dirty="0"/>
              <a:t>AFFECTS THE </a:t>
            </a:r>
            <a:r>
              <a:rPr sz="2250" spc="-25" dirty="0"/>
              <a:t>FORMATION </a:t>
            </a:r>
            <a:r>
              <a:rPr sz="2250" spc="-10" dirty="0"/>
              <a:t>OF HYDROGEN </a:t>
            </a:r>
            <a:r>
              <a:rPr sz="2250" spc="-5" dirty="0"/>
              <a:t>BONDS  </a:t>
            </a:r>
            <a:r>
              <a:rPr sz="2250" spc="-10" dirty="0"/>
              <a:t>AND </a:t>
            </a:r>
            <a:r>
              <a:rPr sz="2250" spc="-5" dirty="0"/>
              <a:t>SULPHUR BRIDGES IN PROTEINS </a:t>
            </a:r>
            <a:r>
              <a:rPr sz="2250" spc="-10" dirty="0"/>
              <a:t>AND </a:t>
            </a:r>
            <a:r>
              <a:rPr sz="2250" spc="-5" dirty="0"/>
              <a:t>SO AFFECTS  SHAPE</a:t>
            </a:r>
            <a:r>
              <a:rPr sz="2500" spc="-5" dirty="0"/>
              <a:t>.</a:t>
            </a:r>
            <a:endParaRPr sz="2500"/>
          </a:p>
        </p:txBody>
      </p:sp>
      <p:sp>
        <p:nvSpPr>
          <p:cNvPr id="1048870" name="object 6"/>
          <p:cNvSpPr txBox="1"/>
          <p:nvPr/>
        </p:nvSpPr>
        <p:spPr>
          <a:xfrm>
            <a:off x="979119" y="1865452"/>
            <a:ext cx="6978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pep</a:t>
            </a:r>
            <a:r>
              <a:rPr sz="1800" dirty="0">
                <a:latin typeface="Arial"/>
                <a:cs typeface="Arial"/>
              </a:rPr>
              <a:t>sin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8871" name="object 7"/>
          <p:cNvSpPr txBox="1"/>
          <p:nvPr/>
        </p:nvSpPr>
        <p:spPr>
          <a:xfrm>
            <a:off x="4795773" y="1603628"/>
            <a:ext cx="695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tr</a:t>
            </a:r>
            <a:r>
              <a:rPr sz="1800" spc="-20" dirty="0">
                <a:latin typeface="Arial"/>
                <a:cs typeface="Arial"/>
              </a:rPr>
              <a:t>y</a:t>
            </a:r>
            <a:r>
              <a:rPr sz="1800" spc="-5" dirty="0">
                <a:latin typeface="Arial"/>
                <a:cs typeface="Arial"/>
              </a:rPr>
              <a:t>ps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8872" name="object 8"/>
          <p:cNvSpPr txBox="1"/>
          <p:nvPr/>
        </p:nvSpPr>
        <p:spPr>
          <a:xfrm>
            <a:off x="6956806" y="1649729"/>
            <a:ext cx="8997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ar</a:t>
            </a:r>
            <a:r>
              <a:rPr sz="1800" spc="-15" dirty="0">
                <a:latin typeface="Arial"/>
                <a:cs typeface="Arial"/>
              </a:rPr>
              <a:t>g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ase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8873" name="object 9"/>
          <p:cNvSpPr txBox="1"/>
          <p:nvPr/>
        </p:nvSpPr>
        <p:spPr>
          <a:xfrm>
            <a:off x="1471041" y="619394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8874" name="object 10"/>
          <p:cNvSpPr txBox="1"/>
          <p:nvPr/>
        </p:nvSpPr>
        <p:spPr>
          <a:xfrm>
            <a:off x="2838450" y="619394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8875" name="object 11"/>
          <p:cNvSpPr txBox="1"/>
          <p:nvPr/>
        </p:nvSpPr>
        <p:spPr>
          <a:xfrm>
            <a:off x="5731890" y="6193332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8876" name="object 12"/>
          <p:cNvSpPr txBox="1"/>
          <p:nvPr/>
        </p:nvSpPr>
        <p:spPr>
          <a:xfrm>
            <a:off x="7172070" y="6193332"/>
            <a:ext cx="2787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8877" name="object 13"/>
          <p:cNvSpPr txBox="1"/>
          <p:nvPr/>
        </p:nvSpPr>
        <p:spPr>
          <a:xfrm>
            <a:off x="4207002" y="619394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6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61" name="object 14"/>
          <p:cNvGrpSpPr/>
          <p:nvPr/>
        </p:nvGrpSpPr>
        <p:grpSpPr>
          <a:xfrm>
            <a:off x="455612" y="1773301"/>
            <a:ext cx="8496935" cy="4608830"/>
            <a:chOff x="455612" y="1773301"/>
            <a:chExt cx="8496935" cy="4608830"/>
          </a:xfrm>
        </p:grpSpPr>
        <p:sp>
          <p:nvSpPr>
            <p:cNvPr id="1048878" name="object 15"/>
            <p:cNvSpPr/>
            <p:nvPr/>
          </p:nvSpPr>
          <p:spPr>
            <a:xfrm>
              <a:off x="455612" y="1773301"/>
              <a:ext cx="8496935" cy="4608830"/>
            </a:xfrm>
            <a:custGeom>
              <a:avLst/>
              <a:gdLst/>
              <a:ahLst/>
              <a:cxnLst/>
              <a:rect l="l" t="t" r="r" b="b"/>
              <a:pathLst>
                <a:path w="8496935" h="4608830">
                  <a:moveTo>
                    <a:pt x="0" y="4392549"/>
                  </a:moveTo>
                  <a:lnTo>
                    <a:pt x="8496363" y="4392549"/>
                  </a:lnTo>
                </a:path>
                <a:path w="8496935" h="4608830">
                  <a:moveTo>
                    <a:pt x="215900" y="0"/>
                  </a:moveTo>
                  <a:lnTo>
                    <a:pt x="215900" y="4608449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79" name="object 16"/>
            <p:cNvSpPr/>
            <p:nvPr/>
          </p:nvSpPr>
          <p:spPr>
            <a:xfrm>
              <a:off x="3560064" y="2016252"/>
              <a:ext cx="4250436" cy="42047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80" name="object 17"/>
            <p:cNvSpPr/>
            <p:nvPr/>
          </p:nvSpPr>
          <p:spPr>
            <a:xfrm>
              <a:off x="3628517" y="2067632"/>
              <a:ext cx="4110354" cy="4072254"/>
            </a:xfrm>
            <a:custGeom>
              <a:avLst/>
              <a:gdLst/>
              <a:ahLst/>
              <a:cxnLst/>
              <a:rect l="l" t="t" r="r" b="b"/>
              <a:pathLst>
                <a:path w="4110354" h="4072254">
                  <a:moveTo>
                    <a:pt x="0" y="4071915"/>
                  </a:moveTo>
                  <a:lnTo>
                    <a:pt x="31261" y="4015862"/>
                  </a:lnTo>
                  <a:lnTo>
                    <a:pt x="62520" y="3959819"/>
                  </a:lnTo>
                  <a:lnTo>
                    <a:pt x="93775" y="3903794"/>
                  </a:lnTo>
                  <a:lnTo>
                    <a:pt x="125022" y="3847797"/>
                  </a:lnTo>
                  <a:lnTo>
                    <a:pt x="156261" y="3791838"/>
                  </a:lnTo>
                  <a:lnTo>
                    <a:pt x="187488" y="3735925"/>
                  </a:lnTo>
                  <a:lnTo>
                    <a:pt x="218702" y="3680068"/>
                  </a:lnTo>
                  <a:lnTo>
                    <a:pt x="249901" y="3624277"/>
                  </a:lnTo>
                  <a:lnTo>
                    <a:pt x="281081" y="3568560"/>
                  </a:lnTo>
                  <a:lnTo>
                    <a:pt x="312241" y="3512927"/>
                  </a:lnTo>
                  <a:lnTo>
                    <a:pt x="343378" y="3457387"/>
                  </a:lnTo>
                  <a:lnTo>
                    <a:pt x="374491" y="3401950"/>
                  </a:lnTo>
                  <a:lnTo>
                    <a:pt x="405577" y="3346624"/>
                  </a:lnTo>
                  <a:lnTo>
                    <a:pt x="436633" y="3291420"/>
                  </a:lnTo>
                  <a:lnTo>
                    <a:pt x="467659" y="3236347"/>
                  </a:lnTo>
                  <a:lnTo>
                    <a:pt x="498650" y="3181413"/>
                  </a:lnTo>
                  <a:lnTo>
                    <a:pt x="529606" y="3126629"/>
                  </a:lnTo>
                  <a:lnTo>
                    <a:pt x="560524" y="3072003"/>
                  </a:lnTo>
                  <a:lnTo>
                    <a:pt x="591401" y="3017545"/>
                  </a:lnTo>
                  <a:lnTo>
                    <a:pt x="622235" y="2963264"/>
                  </a:lnTo>
                  <a:lnTo>
                    <a:pt x="653025" y="2909170"/>
                  </a:lnTo>
                  <a:lnTo>
                    <a:pt x="683768" y="2855272"/>
                  </a:lnTo>
                  <a:lnTo>
                    <a:pt x="714461" y="2801579"/>
                  </a:lnTo>
                  <a:lnTo>
                    <a:pt x="745103" y="2748100"/>
                  </a:lnTo>
                  <a:lnTo>
                    <a:pt x="775690" y="2694845"/>
                  </a:lnTo>
                  <a:lnTo>
                    <a:pt x="806222" y="2641824"/>
                  </a:lnTo>
                  <a:lnTo>
                    <a:pt x="836696" y="2589044"/>
                  </a:lnTo>
                  <a:lnTo>
                    <a:pt x="867109" y="2536517"/>
                  </a:lnTo>
                  <a:lnTo>
                    <a:pt x="897459" y="2484251"/>
                  </a:lnTo>
                  <a:lnTo>
                    <a:pt x="927745" y="2432255"/>
                  </a:lnTo>
                  <a:lnTo>
                    <a:pt x="957963" y="2380539"/>
                  </a:lnTo>
                  <a:lnTo>
                    <a:pt x="988111" y="2329112"/>
                  </a:lnTo>
                  <a:lnTo>
                    <a:pt x="1018188" y="2277984"/>
                  </a:lnTo>
                  <a:lnTo>
                    <a:pt x="1048191" y="2227163"/>
                  </a:lnTo>
                  <a:lnTo>
                    <a:pt x="1078118" y="2176660"/>
                  </a:lnTo>
                  <a:lnTo>
                    <a:pt x="1107966" y="2126483"/>
                  </a:lnTo>
                  <a:lnTo>
                    <a:pt x="1137734" y="2076641"/>
                  </a:lnTo>
                  <a:lnTo>
                    <a:pt x="1167418" y="2027145"/>
                  </a:lnTo>
                  <a:lnTo>
                    <a:pt x="1197018" y="1978003"/>
                  </a:lnTo>
                  <a:lnTo>
                    <a:pt x="1226530" y="1929225"/>
                  </a:lnTo>
                  <a:lnTo>
                    <a:pt x="1255953" y="1880820"/>
                  </a:lnTo>
                  <a:lnTo>
                    <a:pt x="1285284" y="1832798"/>
                  </a:lnTo>
                  <a:lnTo>
                    <a:pt x="1314520" y="1785167"/>
                  </a:lnTo>
                  <a:lnTo>
                    <a:pt x="1343661" y="1737937"/>
                  </a:lnTo>
                  <a:lnTo>
                    <a:pt x="1372702" y="1691117"/>
                  </a:lnTo>
                  <a:lnTo>
                    <a:pt x="1401643" y="1644718"/>
                  </a:lnTo>
                  <a:lnTo>
                    <a:pt x="1430481" y="1598747"/>
                  </a:lnTo>
                  <a:lnTo>
                    <a:pt x="1459214" y="1553214"/>
                  </a:lnTo>
                  <a:lnTo>
                    <a:pt x="1487839" y="1508130"/>
                  </a:lnTo>
                  <a:lnTo>
                    <a:pt x="1516354" y="1463502"/>
                  </a:lnTo>
                  <a:lnTo>
                    <a:pt x="1544757" y="1419340"/>
                  </a:lnTo>
                  <a:lnTo>
                    <a:pt x="1573046" y="1375655"/>
                  </a:lnTo>
                  <a:lnTo>
                    <a:pt x="1601219" y="1332454"/>
                  </a:lnTo>
                  <a:lnTo>
                    <a:pt x="1629273" y="1289748"/>
                  </a:lnTo>
                  <a:lnTo>
                    <a:pt x="1657205" y="1247545"/>
                  </a:lnTo>
                  <a:lnTo>
                    <a:pt x="1685015" y="1205855"/>
                  </a:lnTo>
                  <a:lnTo>
                    <a:pt x="1712699" y="1164687"/>
                  </a:lnTo>
                  <a:lnTo>
                    <a:pt x="1740256" y="1124052"/>
                  </a:lnTo>
                  <a:lnTo>
                    <a:pt x="1767683" y="1083957"/>
                  </a:lnTo>
                  <a:lnTo>
                    <a:pt x="1794977" y="1044412"/>
                  </a:lnTo>
                  <a:lnTo>
                    <a:pt x="1822137" y="1005427"/>
                  </a:lnTo>
                  <a:lnTo>
                    <a:pt x="1849161" y="967011"/>
                  </a:lnTo>
                  <a:lnTo>
                    <a:pt x="1876045" y="929173"/>
                  </a:lnTo>
                  <a:lnTo>
                    <a:pt x="1902789" y="891922"/>
                  </a:lnTo>
                  <a:lnTo>
                    <a:pt x="1929389" y="855269"/>
                  </a:lnTo>
                  <a:lnTo>
                    <a:pt x="1955843" y="819222"/>
                  </a:lnTo>
                  <a:lnTo>
                    <a:pt x="1982150" y="783790"/>
                  </a:lnTo>
                  <a:lnTo>
                    <a:pt x="2008307" y="748983"/>
                  </a:lnTo>
                  <a:lnTo>
                    <a:pt x="2034311" y="714811"/>
                  </a:lnTo>
                  <a:lnTo>
                    <a:pt x="2060161" y="681282"/>
                  </a:lnTo>
                  <a:lnTo>
                    <a:pt x="2085854" y="648406"/>
                  </a:lnTo>
                  <a:lnTo>
                    <a:pt x="2111388" y="616192"/>
                  </a:lnTo>
                  <a:lnTo>
                    <a:pt x="2136761" y="584649"/>
                  </a:lnTo>
                  <a:lnTo>
                    <a:pt x="2161971" y="553788"/>
                  </a:lnTo>
                  <a:lnTo>
                    <a:pt x="2187014" y="523617"/>
                  </a:lnTo>
                  <a:lnTo>
                    <a:pt x="2211890" y="494145"/>
                  </a:lnTo>
                  <a:lnTo>
                    <a:pt x="2261128" y="437337"/>
                  </a:lnTo>
                  <a:lnTo>
                    <a:pt x="2309668" y="383439"/>
                  </a:lnTo>
                  <a:lnTo>
                    <a:pt x="2357491" y="332525"/>
                  </a:lnTo>
                  <a:lnTo>
                    <a:pt x="2404580" y="284671"/>
                  </a:lnTo>
                  <a:lnTo>
                    <a:pt x="2450916" y="239951"/>
                  </a:lnTo>
                  <a:lnTo>
                    <a:pt x="2496481" y="198439"/>
                  </a:lnTo>
                  <a:lnTo>
                    <a:pt x="2541259" y="160210"/>
                  </a:lnTo>
                  <a:lnTo>
                    <a:pt x="2585230" y="125338"/>
                  </a:lnTo>
                  <a:lnTo>
                    <a:pt x="2628377" y="93899"/>
                  </a:lnTo>
                  <a:lnTo>
                    <a:pt x="2670683" y="65967"/>
                  </a:lnTo>
                  <a:lnTo>
                    <a:pt x="2706395" y="45555"/>
                  </a:lnTo>
                  <a:lnTo>
                    <a:pt x="2741739" y="29075"/>
                  </a:lnTo>
                  <a:lnTo>
                    <a:pt x="2811310" y="7415"/>
                  </a:lnTo>
                  <a:lnTo>
                    <a:pt x="2879371" y="0"/>
                  </a:lnTo>
                  <a:lnTo>
                    <a:pt x="2912828" y="1326"/>
                  </a:lnTo>
                  <a:lnTo>
                    <a:pt x="2978580" y="13430"/>
                  </a:lnTo>
                  <a:lnTo>
                    <a:pt x="3042764" y="37315"/>
                  </a:lnTo>
                  <a:lnTo>
                    <a:pt x="3105354" y="71995"/>
                  </a:lnTo>
                  <a:lnTo>
                    <a:pt x="3166327" y="116484"/>
                  </a:lnTo>
                  <a:lnTo>
                    <a:pt x="3196200" y="142099"/>
                  </a:lnTo>
                  <a:lnTo>
                    <a:pt x="3225660" y="169797"/>
                  </a:lnTo>
                  <a:lnTo>
                    <a:pt x="3254704" y="199454"/>
                  </a:lnTo>
                  <a:lnTo>
                    <a:pt x="3283329" y="230947"/>
                  </a:lnTo>
                  <a:lnTo>
                    <a:pt x="3311531" y="264153"/>
                  </a:lnTo>
                  <a:lnTo>
                    <a:pt x="3339308" y="298949"/>
                  </a:lnTo>
                  <a:lnTo>
                    <a:pt x="3366658" y="335211"/>
                  </a:lnTo>
                  <a:lnTo>
                    <a:pt x="3393576" y="372817"/>
                  </a:lnTo>
                  <a:lnTo>
                    <a:pt x="3420061" y="411642"/>
                  </a:lnTo>
                  <a:lnTo>
                    <a:pt x="3446108" y="451565"/>
                  </a:lnTo>
                  <a:lnTo>
                    <a:pt x="3471715" y="492461"/>
                  </a:lnTo>
                  <a:lnTo>
                    <a:pt x="3496880" y="534208"/>
                  </a:lnTo>
                  <a:lnTo>
                    <a:pt x="3521598" y="576681"/>
                  </a:lnTo>
                  <a:lnTo>
                    <a:pt x="3545868" y="619759"/>
                  </a:lnTo>
                  <a:lnTo>
                    <a:pt x="3569686" y="663317"/>
                  </a:lnTo>
                  <a:lnTo>
                    <a:pt x="3593049" y="707233"/>
                  </a:lnTo>
                  <a:lnTo>
                    <a:pt x="3615953" y="751383"/>
                  </a:lnTo>
                  <a:lnTo>
                    <a:pt x="3638398" y="795644"/>
                  </a:lnTo>
                  <a:lnTo>
                    <a:pt x="3660378" y="839893"/>
                  </a:lnTo>
                  <a:lnTo>
                    <a:pt x="3681891" y="884007"/>
                  </a:lnTo>
                  <a:lnTo>
                    <a:pt x="3702935" y="927861"/>
                  </a:lnTo>
                  <a:lnTo>
                    <a:pt x="3723506" y="971335"/>
                  </a:lnTo>
                  <a:lnTo>
                    <a:pt x="3743601" y="1014302"/>
                  </a:lnTo>
                  <a:lnTo>
                    <a:pt x="3763218" y="1056642"/>
                  </a:lnTo>
                  <a:lnTo>
                    <a:pt x="3782353" y="1098230"/>
                  </a:lnTo>
                  <a:lnTo>
                    <a:pt x="3801003" y="1138944"/>
                  </a:lnTo>
                  <a:lnTo>
                    <a:pt x="3819165" y="1178659"/>
                  </a:lnTo>
                  <a:lnTo>
                    <a:pt x="3836837" y="1217253"/>
                  </a:lnTo>
                  <a:lnTo>
                    <a:pt x="3854015" y="1254603"/>
                  </a:lnTo>
                  <a:lnTo>
                    <a:pt x="3870697" y="1290586"/>
                  </a:lnTo>
                  <a:lnTo>
                    <a:pt x="3902558" y="1357954"/>
                  </a:lnTo>
                  <a:lnTo>
                    <a:pt x="3932397" y="1418373"/>
                  </a:lnTo>
                  <a:lnTo>
                    <a:pt x="3960191" y="1470858"/>
                  </a:lnTo>
                  <a:lnTo>
                    <a:pt x="3985914" y="1514421"/>
                  </a:lnTo>
                  <a:lnTo>
                    <a:pt x="4009543" y="1548078"/>
                  </a:lnTo>
                  <a:lnTo>
                    <a:pt x="4052195" y="1594109"/>
                  </a:lnTo>
                  <a:lnTo>
                    <a:pt x="4094000" y="1635971"/>
                  </a:lnTo>
                  <a:lnTo>
                    <a:pt x="4110243" y="1648539"/>
                  </a:lnTo>
                  <a:lnTo>
                    <a:pt x="4109921" y="1645146"/>
                  </a:lnTo>
                  <a:lnTo>
                    <a:pt x="4080652" y="1602538"/>
                  </a:lnTo>
                  <a:lnTo>
                    <a:pt x="4042121" y="1552342"/>
                  </a:lnTo>
                  <a:lnTo>
                    <a:pt x="4018519" y="1522276"/>
                  </a:lnTo>
                  <a:lnTo>
                    <a:pt x="3992635" y="1489597"/>
                  </a:lnTo>
                  <a:lnTo>
                    <a:pt x="3964925" y="1454826"/>
                  </a:lnTo>
                  <a:lnTo>
                    <a:pt x="3935846" y="1418489"/>
                  </a:lnTo>
                  <a:lnTo>
                    <a:pt x="3905853" y="1381108"/>
                  </a:lnTo>
                  <a:lnTo>
                    <a:pt x="3875405" y="1343206"/>
                  </a:lnTo>
                </a:path>
              </a:pathLst>
            </a:custGeom>
            <a:ln w="34925">
              <a:solidFill>
                <a:srgbClr val="B32C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81" name="object 18"/>
          <p:cNvSpPr txBox="1"/>
          <p:nvPr/>
        </p:nvSpPr>
        <p:spPr>
          <a:xfrm>
            <a:off x="4548378" y="6357620"/>
            <a:ext cx="316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pH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8882" name="object 19"/>
          <p:cNvSpPr txBox="1"/>
          <p:nvPr/>
        </p:nvSpPr>
        <p:spPr>
          <a:xfrm>
            <a:off x="299428" y="2864662"/>
            <a:ext cx="281305" cy="21316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latin typeface="Arial"/>
                <a:cs typeface="Arial"/>
              </a:rPr>
              <a:t>Rate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Reaction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(M)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8883" name="object 20"/>
          <p:cNvSpPr txBox="1"/>
          <p:nvPr/>
        </p:nvSpPr>
        <p:spPr>
          <a:xfrm>
            <a:off x="330200" y="6265570"/>
            <a:ext cx="634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Aci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ic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8884" name="object 21"/>
          <p:cNvSpPr txBox="1"/>
          <p:nvPr/>
        </p:nvSpPr>
        <p:spPr>
          <a:xfrm>
            <a:off x="8036432" y="6337503"/>
            <a:ext cx="584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B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sic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5" name="object 2"/>
          <p:cNvSpPr txBox="1">
            <a:spLocks noGrp="1"/>
          </p:cNvSpPr>
          <p:nvPr>
            <p:ph type="title"/>
          </p:nvPr>
        </p:nvSpPr>
        <p:spPr>
          <a:xfrm>
            <a:off x="673709" y="431114"/>
            <a:ext cx="7045959" cy="4190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/>
              <a:t>MICHAELIS-MENTEN MODEL </a:t>
            </a:r>
            <a:r>
              <a:rPr sz="2700" dirty="0"/>
              <a:t>&amp; </a:t>
            </a:r>
            <a:r>
              <a:rPr sz="2700" spc="-5" dirty="0"/>
              <a:t>EFFECTS</a:t>
            </a:r>
            <a:r>
              <a:rPr sz="2700" spc="375" dirty="0"/>
              <a:t> </a:t>
            </a:r>
            <a:r>
              <a:rPr sz="2700" dirty="0"/>
              <a:t>OF</a:t>
            </a:r>
            <a:endParaRPr sz="2700"/>
          </a:p>
        </p:txBody>
      </p:sp>
      <p:sp>
        <p:nvSpPr>
          <p:cNvPr id="1048886" name="object 3"/>
          <p:cNvSpPr txBox="1"/>
          <p:nvPr/>
        </p:nvSpPr>
        <p:spPr>
          <a:xfrm>
            <a:off x="535940" y="964819"/>
            <a:ext cx="7134859" cy="18350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260" algn="ctr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6F2F9F"/>
                </a:solidFill>
                <a:latin typeface="Times New Roman"/>
                <a:cs typeface="Times New Roman"/>
              </a:rPr>
              <a:t>SUBSTRATE</a:t>
            </a:r>
            <a:r>
              <a:rPr sz="2400" b="1" spc="18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6F2F9F"/>
                </a:solidFill>
                <a:latin typeface="Times New Roman"/>
                <a:cs typeface="Times New Roman"/>
              </a:rPr>
              <a:t>CONCENTRATION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209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Michaelis-Menten</a:t>
            </a:r>
            <a:r>
              <a:rPr sz="2000" u="heavy" spc="-7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Model:</a:t>
            </a:r>
            <a:endParaRPr sz="2000">
              <a:latin typeface="Arial"/>
              <a:cs typeface="Arial"/>
            </a:endParaRPr>
          </a:p>
          <a:p>
            <a:pPr marL="184785">
              <a:lnSpc>
                <a:spcPts val="2280"/>
              </a:lnSpc>
              <a:spcBef>
                <a:spcPts val="359"/>
              </a:spcBef>
            </a:pPr>
            <a:r>
              <a:rPr sz="2000" dirty="0">
                <a:latin typeface="Arial"/>
                <a:cs typeface="Arial"/>
              </a:rPr>
              <a:t>“According to this model the </a:t>
            </a:r>
            <a:r>
              <a:rPr sz="2000" spc="-5" dirty="0">
                <a:latin typeface="Arial"/>
                <a:cs typeface="Arial"/>
              </a:rPr>
              <a:t>enzyme </a:t>
            </a:r>
            <a:r>
              <a:rPr sz="2000" dirty="0">
                <a:latin typeface="Arial"/>
                <a:cs typeface="Arial"/>
              </a:rPr>
              <a:t>reversibly combines</a:t>
            </a:r>
            <a:r>
              <a:rPr sz="2000" spc="-2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with</a:t>
            </a:r>
            <a:endParaRPr sz="2000">
              <a:latin typeface="Arial"/>
              <a:cs typeface="Arial"/>
            </a:endParaRPr>
          </a:p>
          <a:p>
            <a:pPr marL="445134" algn="ctr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substrate to form an </a:t>
            </a:r>
            <a:r>
              <a:rPr sz="2000" spc="-5" dirty="0">
                <a:latin typeface="Arial"/>
                <a:cs typeface="Arial"/>
              </a:rPr>
              <a:t>ES </a:t>
            </a:r>
            <a:r>
              <a:rPr sz="2000" dirty="0">
                <a:latin typeface="Arial"/>
                <a:cs typeface="Arial"/>
              </a:rPr>
              <a:t>complex that subsequently</a:t>
            </a:r>
            <a:r>
              <a:rPr sz="2000" spc="-2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yields</a:t>
            </a:r>
            <a:endParaRPr sz="2000">
              <a:latin typeface="Arial"/>
              <a:cs typeface="Arial"/>
            </a:endParaRPr>
          </a:p>
          <a:p>
            <a:pPr marL="445770" algn="ctr">
              <a:lnSpc>
                <a:spcPts val="2280"/>
              </a:lnSpc>
            </a:pPr>
            <a:r>
              <a:rPr sz="2000" spc="-5" dirty="0">
                <a:latin typeface="Arial"/>
                <a:cs typeface="Arial"/>
              </a:rPr>
              <a:t>product, </a:t>
            </a:r>
            <a:r>
              <a:rPr sz="2000" dirty="0">
                <a:latin typeface="Arial"/>
                <a:cs typeface="Arial"/>
              </a:rPr>
              <a:t>regenerating the free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enzyme.”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887" name="object 4"/>
          <p:cNvSpPr txBox="1"/>
          <p:nvPr/>
        </p:nvSpPr>
        <p:spPr>
          <a:xfrm>
            <a:off x="535940" y="4674489"/>
            <a:ext cx="167640" cy="15779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D8537"/>
                </a:solidFill>
                <a:latin typeface="Wingdings"/>
                <a:cs typeface="Wingdings"/>
              </a:rPr>
              <a:t>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400" dirty="0">
                <a:solidFill>
                  <a:srgbClr val="FD8537"/>
                </a:solidFill>
                <a:latin typeface="Wingdings"/>
                <a:cs typeface="Wingdings"/>
              </a:rPr>
              <a:t>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400" dirty="0">
                <a:solidFill>
                  <a:srgbClr val="FD8537"/>
                </a:solidFill>
                <a:latin typeface="Wingdings"/>
                <a:cs typeface="Wingdings"/>
              </a:rPr>
              <a:t>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400" dirty="0">
                <a:solidFill>
                  <a:srgbClr val="FD8537"/>
                </a:solidFill>
                <a:latin typeface="Wingdings"/>
                <a:cs typeface="Wingdings"/>
              </a:rPr>
              <a:t></a:t>
            </a:r>
            <a:endParaRPr sz="1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400" dirty="0">
                <a:solidFill>
                  <a:srgbClr val="FD8537"/>
                </a:solidFill>
                <a:latin typeface="Wingdings"/>
                <a:cs typeface="Wingdings"/>
              </a:rPr>
              <a:t>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1048888" name="object 5"/>
          <p:cNvSpPr txBox="1"/>
          <p:nvPr/>
        </p:nvSpPr>
        <p:spPr>
          <a:xfrm>
            <a:off x="883411" y="4202658"/>
            <a:ext cx="4770755" cy="170687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000" dirty="0">
                <a:latin typeface="Arial"/>
                <a:cs typeface="Arial"/>
              </a:rPr>
              <a:t>where:</a:t>
            </a:r>
            <a:endParaRPr sz="2000">
              <a:latin typeface="Arial"/>
              <a:cs typeface="Arial"/>
            </a:endParaRPr>
          </a:p>
          <a:p>
            <a:pPr marL="635635" marR="2162175">
              <a:lnSpc>
                <a:spcPct val="114999"/>
              </a:lnSpc>
            </a:pPr>
            <a:r>
              <a:rPr sz="2000" dirty="0">
                <a:latin typeface="Arial"/>
                <a:cs typeface="Arial"/>
              </a:rPr>
              <a:t>S is the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substrate  E is the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enzyme</a:t>
            </a:r>
            <a:endParaRPr sz="2000">
              <a:latin typeface="Arial"/>
              <a:cs typeface="Arial"/>
            </a:endParaRPr>
          </a:p>
          <a:p>
            <a:pPr marL="635635">
              <a:lnSpc>
                <a:spcPct val="100000"/>
              </a:lnSpc>
              <a:spcBef>
                <a:spcPts val="360"/>
              </a:spcBef>
            </a:pPr>
            <a:r>
              <a:rPr sz="2000" spc="-5" dirty="0">
                <a:latin typeface="Arial"/>
                <a:cs typeface="Arial"/>
              </a:rPr>
              <a:t>ES-is the </a:t>
            </a:r>
            <a:r>
              <a:rPr sz="2000" dirty="0">
                <a:latin typeface="Arial"/>
                <a:cs typeface="Arial"/>
              </a:rPr>
              <a:t>enzyme substrate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complex</a:t>
            </a:r>
            <a:endParaRPr sz="2000">
              <a:latin typeface="Arial"/>
              <a:cs typeface="Arial"/>
            </a:endParaRPr>
          </a:p>
          <a:p>
            <a:pPr marL="635635">
              <a:lnSpc>
                <a:spcPct val="100000"/>
              </a:lnSpc>
              <a:spcBef>
                <a:spcPts val="360"/>
              </a:spcBef>
            </a:pPr>
            <a:r>
              <a:rPr sz="2000" dirty="0">
                <a:latin typeface="Arial"/>
                <a:cs typeface="Arial"/>
              </a:rPr>
              <a:t>P is the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product</a:t>
            </a:r>
            <a:endParaRPr sz="2000">
              <a:latin typeface="Arial"/>
              <a:cs typeface="Arial"/>
            </a:endParaRPr>
          </a:p>
          <a:p>
            <a:pPr marL="635635">
              <a:lnSpc>
                <a:spcPct val="100000"/>
              </a:lnSpc>
              <a:spcBef>
                <a:spcPts val="360"/>
              </a:spcBef>
            </a:pPr>
            <a:r>
              <a:rPr sz="2000" spc="-5" dirty="0">
                <a:latin typeface="Arial"/>
                <a:cs typeface="Arial"/>
              </a:rPr>
              <a:t>K1,K-1 </a:t>
            </a:r>
            <a:r>
              <a:rPr sz="2000" dirty="0">
                <a:latin typeface="Arial"/>
                <a:cs typeface="Arial"/>
              </a:rPr>
              <a:t>and K2 are rate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constants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63" name="object 6"/>
          <p:cNvGrpSpPr/>
          <p:nvPr/>
        </p:nvGrpSpPr>
        <p:grpSpPr>
          <a:xfrm>
            <a:off x="893241" y="3134614"/>
            <a:ext cx="6997700" cy="949325"/>
            <a:chOff x="893241" y="3134614"/>
            <a:chExt cx="6997700" cy="949325"/>
          </a:xfrm>
        </p:grpSpPr>
        <p:sp>
          <p:nvSpPr>
            <p:cNvPr id="1048889" name="object 7"/>
            <p:cNvSpPr/>
            <p:nvPr/>
          </p:nvSpPr>
          <p:spPr>
            <a:xfrm>
              <a:off x="897635" y="3139440"/>
              <a:ext cx="6987540" cy="9387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90" name="object 8"/>
            <p:cNvSpPr/>
            <p:nvPr/>
          </p:nvSpPr>
          <p:spPr>
            <a:xfrm>
              <a:off x="899591" y="3140964"/>
              <a:ext cx="6985000" cy="936625"/>
            </a:xfrm>
            <a:custGeom>
              <a:avLst/>
              <a:gdLst/>
              <a:ahLst/>
              <a:cxnLst/>
              <a:rect l="l" t="t" r="r" b="b"/>
              <a:pathLst>
                <a:path w="6985000" h="936625">
                  <a:moveTo>
                    <a:pt x="0" y="156083"/>
                  </a:moveTo>
                  <a:lnTo>
                    <a:pt x="7953" y="106736"/>
                  </a:lnTo>
                  <a:lnTo>
                    <a:pt x="30102" y="63889"/>
                  </a:lnTo>
                  <a:lnTo>
                    <a:pt x="63875" y="30106"/>
                  </a:lnTo>
                  <a:lnTo>
                    <a:pt x="106704" y="7954"/>
                  </a:lnTo>
                  <a:lnTo>
                    <a:pt x="156019" y="0"/>
                  </a:lnTo>
                  <a:lnTo>
                    <a:pt x="6828739" y="0"/>
                  </a:lnTo>
                  <a:lnTo>
                    <a:pt x="6878085" y="7954"/>
                  </a:lnTo>
                  <a:lnTo>
                    <a:pt x="6920933" y="30106"/>
                  </a:lnTo>
                  <a:lnTo>
                    <a:pt x="6954716" y="63889"/>
                  </a:lnTo>
                  <a:lnTo>
                    <a:pt x="6976867" y="106736"/>
                  </a:lnTo>
                  <a:lnTo>
                    <a:pt x="6984822" y="156083"/>
                  </a:lnTo>
                  <a:lnTo>
                    <a:pt x="6984822" y="780034"/>
                  </a:lnTo>
                  <a:lnTo>
                    <a:pt x="6976867" y="829380"/>
                  </a:lnTo>
                  <a:lnTo>
                    <a:pt x="6954716" y="872227"/>
                  </a:lnTo>
                  <a:lnTo>
                    <a:pt x="6920933" y="906010"/>
                  </a:lnTo>
                  <a:lnTo>
                    <a:pt x="6878085" y="928162"/>
                  </a:lnTo>
                  <a:lnTo>
                    <a:pt x="6828739" y="936117"/>
                  </a:lnTo>
                  <a:lnTo>
                    <a:pt x="156019" y="936117"/>
                  </a:lnTo>
                  <a:lnTo>
                    <a:pt x="106704" y="928162"/>
                  </a:lnTo>
                  <a:lnTo>
                    <a:pt x="63875" y="906010"/>
                  </a:lnTo>
                  <a:lnTo>
                    <a:pt x="30102" y="872227"/>
                  </a:lnTo>
                  <a:lnTo>
                    <a:pt x="7953" y="829380"/>
                  </a:lnTo>
                  <a:lnTo>
                    <a:pt x="0" y="780034"/>
                  </a:lnTo>
                  <a:lnTo>
                    <a:pt x="0" y="156083"/>
                  </a:lnTo>
                  <a:close/>
                </a:path>
              </a:pathLst>
            </a:custGeom>
            <a:ln w="12700">
              <a:solidFill>
                <a:srgbClr val="FF69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891" name="object 9"/>
          <p:cNvSpPr txBox="1"/>
          <p:nvPr/>
        </p:nvSpPr>
        <p:spPr>
          <a:xfrm>
            <a:off x="1455547" y="3437001"/>
            <a:ext cx="9302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90525" algn="l"/>
                <a:tab pos="746760" algn="l"/>
              </a:tabLst>
            </a:pPr>
            <a:r>
              <a:rPr sz="2000" b="1" dirty="0">
                <a:latin typeface="Arial"/>
                <a:cs typeface="Arial"/>
              </a:rPr>
              <a:t>E	+	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892" name="object 10"/>
          <p:cNvSpPr txBox="1"/>
          <p:nvPr/>
        </p:nvSpPr>
        <p:spPr>
          <a:xfrm>
            <a:off x="4108284" y="3437001"/>
            <a:ext cx="3638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893" name="object 11"/>
          <p:cNvSpPr txBox="1"/>
          <p:nvPr/>
        </p:nvSpPr>
        <p:spPr>
          <a:xfrm>
            <a:off x="6403690" y="3437001"/>
            <a:ext cx="9309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91795" algn="l"/>
                <a:tab pos="748030" algn="l"/>
              </a:tabLst>
            </a:pPr>
            <a:r>
              <a:rPr sz="2000" b="1" dirty="0">
                <a:latin typeface="Arial"/>
                <a:cs typeface="Arial"/>
              </a:rPr>
              <a:t>E	+	P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64" name="object 12"/>
          <p:cNvGrpSpPr/>
          <p:nvPr/>
        </p:nvGrpSpPr>
        <p:grpSpPr>
          <a:xfrm>
            <a:off x="2532888" y="3432047"/>
            <a:ext cx="3573779" cy="477520"/>
            <a:chOff x="2532888" y="3432047"/>
            <a:chExt cx="3573779" cy="477520"/>
          </a:xfrm>
        </p:grpSpPr>
        <p:sp>
          <p:nvSpPr>
            <p:cNvPr id="1048894" name="object 13"/>
            <p:cNvSpPr/>
            <p:nvPr/>
          </p:nvSpPr>
          <p:spPr>
            <a:xfrm>
              <a:off x="2647188" y="3432047"/>
              <a:ext cx="1443227" cy="3322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95" name="object 14"/>
            <p:cNvSpPr/>
            <p:nvPr/>
          </p:nvSpPr>
          <p:spPr>
            <a:xfrm>
              <a:off x="2699766" y="3514089"/>
              <a:ext cx="1224280" cy="118110"/>
            </a:xfrm>
            <a:custGeom>
              <a:avLst/>
              <a:gdLst/>
              <a:ahLst/>
              <a:cxnLst/>
              <a:rect l="l" t="t" r="r" b="b"/>
              <a:pathLst>
                <a:path w="1224279" h="118110">
                  <a:moveTo>
                    <a:pt x="1173933" y="58928"/>
                  </a:moveTo>
                  <a:lnTo>
                    <a:pt x="1116457" y="92456"/>
                  </a:lnTo>
                  <a:lnTo>
                    <a:pt x="1110360" y="95885"/>
                  </a:lnTo>
                  <a:lnTo>
                    <a:pt x="1108329" y="103759"/>
                  </a:lnTo>
                  <a:lnTo>
                    <a:pt x="1111884" y="109728"/>
                  </a:lnTo>
                  <a:lnTo>
                    <a:pt x="1115441" y="115824"/>
                  </a:lnTo>
                  <a:lnTo>
                    <a:pt x="1123187" y="117856"/>
                  </a:lnTo>
                  <a:lnTo>
                    <a:pt x="1129157" y="114300"/>
                  </a:lnTo>
                  <a:lnTo>
                    <a:pt x="1202462" y="71627"/>
                  </a:lnTo>
                  <a:lnTo>
                    <a:pt x="1199007" y="71627"/>
                  </a:lnTo>
                  <a:lnTo>
                    <a:pt x="1199007" y="69850"/>
                  </a:lnTo>
                  <a:lnTo>
                    <a:pt x="1192657" y="69850"/>
                  </a:lnTo>
                  <a:lnTo>
                    <a:pt x="1173933" y="58928"/>
                  </a:lnTo>
                  <a:close/>
                </a:path>
                <a:path w="1224279" h="118110">
                  <a:moveTo>
                    <a:pt x="1152162" y="46227"/>
                  </a:moveTo>
                  <a:lnTo>
                    <a:pt x="0" y="46227"/>
                  </a:lnTo>
                  <a:lnTo>
                    <a:pt x="0" y="71627"/>
                  </a:lnTo>
                  <a:lnTo>
                    <a:pt x="1152162" y="71627"/>
                  </a:lnTo>
                  <a:lnTo>
                    <a:pt x="1173933" y="58928"/>
                  </a:lnTo>
                  <a:lnTo>
                    <a:pt x="1152162" y="46227"/>
                  </a:lnTo>
                  <a:close/>
                </a:path>
                <a:path w="1224279" h="118110">
                  <a:moveTo>
                    <a:pt x="1202462" y="46227"/>
                  </a:moveTo>
                  <a:lnTo>
                    <a:pt x="1199007" y="46227"/>
                  </a:lnTo>
                  <a:lnTo>
                    <a:pt x="1199007" y="71627"/>
                  </a:lnTo>
                  <a:lnTo>
                    <a:pt x="1202462" y="71627"/>
                  </a:lnTo>
                  <a:lnTo>
                    <a:pt x="1224279" y="58928"/>
                  </a:lnTo>
                  <a:lnTo>
                    <a:pt x="1202462" y="46227"/>
                  </a:lnTo>
                  <a:close/>
                </a:path>
                <a:path w="1224279" h="118110">
                  <a:moveTo>
                    <a:pt x="1192657" y="48006"/>
                  </a:moveTo>
                  <a:lnTo>
                    <a:pt x="1173933" y="58928"/>
                  </a:lnTo>
                  <a:lnTo>
                    <a:pt x="1192657" y="69850"/>
                  </a:lnTo>
                  <a:lnTo>
                    <a:pt x="1192657" y="48006"/>
                  </a:lnTo>
                  <a:close/>
                </a:path>
                <a:path w="1224279" h="118110">
                  <a:moveTo>
                    <a:pt x="1199007" y="48006"/>
                  </a:moveTo>
                  <a:lnTo>
                    <a:pt x="1192657" y="48006"/>
                  </a:lnTo>
                  <a:lnTo>
                    <a:pt x="1192657" y="69850"/>
                  </a:lnTo>
                  <a:lnTo>
                    <a:pt x="1199007" y="69850"/>
                  </a:lnTo>
                  <a:lnTo>
                    <a:pt x="1199007" y="48006"/>
                  </a:lnTo>
                  <a:close/>
                </a:path>
                <a:path w="1224279" h="118110">
                  <a:moveTo>
                    <a:pt x="1123187" y="0"/>
                  </a:moveTo>
                  <a:lnTo>
                    <a:pt x="1115441" y="2032"/>
                  </a:lnTo>
                  <a:lnTo>
                    <a:pt x="1111884" y="8127"/>
                  </a:lnTo>
                  <a:lnTo>
                    <a:pt x="1108329" y="14097"/>
                  </a:lnTo>
                  <a:lnTo>
                    <a:pt x="1110360" y="21971"/>
                  </a:lnTo>
                  <a:lnTo>
                    <a:pt x="1116457" y="25400"/>
                  </a:lnTo>
                  <a:lnTo>
                    <a:pt x="1173933" y="58928"/>
                  </a:lnTo>
                  <a:lnTo>
                    <a:pt x="1192657" y="48006"/>
                  </a:lnTo>
                  <a:lnTo>
                    <a:pt x="1199007" y="48006"/>
                  </a:lnTo>
                  <a:lnTo>
                    <a:pt x="1199007" y="46227"/>
                  </a:lnTo>
                  <a:lnTo>
                    <a:pt x="1202462" y="46227"/>
                  </a:lnTo>
                  <a:lnTo>
                    <a:pt x="1129157" y="3556"/>
                  </a:lnTo>
                  <a:lnTo>
                    <a:pt x="11231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96" name="object 15"/>
            <p:cNvSpPr/>
            <p:nvPr/>
          </p:nvSpPr>
          <p:spPr>
            <a:xfrm>
              <a:off x="2532888" y="3575303"/>
              <a:ext cx="1444752" cy="3337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97" name="object 16"/>
            <p:cNvSpPr/>
            <p:nvPr/>
          </p:nvSpPr>
          <p:spPr>
            <a:xfrm>
              <a:off x="2699766" y="3658107"/>
              <a:ext cx="1224280" cy="118110"/>
            </a:xfrm>
            <a:custGeom>
              <a:avLst/>
              <a:gdLst/>
              <a:ahLst/>
              <a:cxnLst/>
              <a:rect l="l" t="t" r="r" b="b"/>
              <a:pathLst>
                <a:path w="1224279" h="118110">
                  <a:moveTo>
                    <a:pt x="101091" y="0"/>
                  </a:moveTo>
                  <a:lnTo>
                    <a:pt x="0" y="58928"/>
                  </a:lnTo>
                  <a:lnTo>
                    <a:pt x="101091" y="117856"/>
                  </a:lnTo>
                  <a:lnTo>
                    <a:pt x="108838" y="115824"/>
                  </a:lnTo>
                  <a:lnTo>
                    <a:pt x="112394" y="109728"/>
                  </a:lnTo>
                  <a:lnTo>
                    <a:pt x="115823" y="103759"/>
                  </a:lnTo>
                  <a:lnTo>
                    <a:pt x="113791" y="95885"/>
                  </a:lnTo>
                  <a:lnTo>
                    <a:pt x="72117" y="71628"/>
                  </a:lnTo>
                  <a:lnTo>
                    <a:pt x="25145" y="71628"/>
                  </a:lnTo>
                  <a:lnTo>
                    <a:pt x="25145" y="46228"/>
                  </a:lnTo>
                  <a:lnTo>
                    <a:pt x="72117" y="46228"/>
                  </a:lnTo>
                  <a:lnTo>
                    <a:pt x="113791" y="21971"/>
                  </a:lnTo>
                  <a:lnTo>
                    <a:pt x="115823" y="14097"/>
                  </a:lnTo>
                  <a:lnTo>
                    <a:pt x="112394" y="8128"/>
                  </a:lnTo>
                  <a:lnTo>
                    <a:pt x="108838" y="2032"/>
                  </a:lnTo>
                  <a:lnTo>
                    <a:pt x="101091" y="0"/>
                  </a:lnTo>
                  <a:close/>
                </a:path>
                <a:path w="1224279" h="118110">
                  <a:moveTo>
                    <a:pt x="72117" y="46228"/>
                  </a:moveTo>
                  <a:lnTo>
                    <a:pt x="25145" y="46228"/>
                  </a:lnTo>
                  <a:lnTo>
                    <a:pt x="25145" y="71628"/>
                  </a:lnTo>
                  <a:lnTo>
                    <a:pt x="72117" y="71628"/>
                  </a:lnTo>
                  <a:lnTo>
                    <a:pt x="69069" y="69850"/>
                  </a:lnTo>
                  <a:lnTo>
                    <a:pt x="31622" y="69850"/>
                  </a:lnTo>
                  <a:lnTo>
                    <a:pt x="31622" y="48006"/>
                  </a:lnTo>
                  <a:lnTo>
                    <a:pt x="69069" y="48006"/>
                  </a:lnTo>
                  <a:lnTo>
                    <a:pt x="72117" y="46228"/>
                  </a:lnTo>
                  <a:close/>
                </a:path>
                <a:path w="1224279" h="118110">
                  <a:moveTo>
                    <a:pt x="1224153" y="46228"/>
                  </a:moveTo>
                  <a:lnTo>
                    <a:pt x="72117" y="46228"/>
                  </a:lnTo>
                  <a:lnTo>
                    <a:pt x="50346" y="58928"/>
                  </a:lnTo>
                  <a:lnTo>
                    <a:pt x="72117" y="71628"/>
                  </a:lnTo>
                  <a:lnTo>
                    <a:pt x="1224153" y="71628"/>
                  </a:lnTo>
                  <a:lnTo>
                    <a:pt x="1224153" y="46228"/>
                  </a:lnTo>
                  <a:close/>
                </a:path>
                <a:path w="1224279" h="118110">
                  <a:moveTo>
                    <a:pt x="31622" y="48006"/>
                  </a:moveTo>
                  <a:lnTo>
                    <a:pt x="31622" y="69850"/>
                  </a:lnTo>
                  <a:lnTo>
                    <a:pt x="50346" y="58928"/>
                  </a:lnTo>
                  <a:lnTo>
                    <a:pt x="31622" y="48006"/>
                  </a:lnTo>
                  <a:close/>
                </a:path>
                <a:path w="1224279" h="118110">
                  <a:moveTo>
                    <a:pt x="50346" y="58928"/>
                  </a:moveTo>
                  <a:lnTo>
                    <a:pt x="31622" y="69850"/>
                  </a:lnTo>
                  <a:lnTo>
                    <a:pt x="69069" y="69850"/>
                  </a:lnTo>
                  <a:lnTo>
                    <a:pt x="50346" y="58928"/>
                  </a:lnTo>
                  <a:close/>
                </a:path>
                <a:path w="1224279" h="118110">
                  <a:moveTo>
                    <a:pt x="69069" y="48006"/>
                  </a:moveTo>
                  <a:lnTo>
                    <a:pt x="31622" y="48006"/>
                  </a:lnTo>
                  <a:lnTo>
                    <a:pt x="50346" y="58928"/>
                  </a:lnTo>
                  <a:lnTo>
                    <a:pt x="69069" y="480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98" name="object 17"/>
            <p:cNvSpPr/>
            <p:nvPr/>
          </p:nvSpPr>
          <p:spPr>
            <a:xfrm>
              <a:off x="4661916" y="3575303"/>
              <a:ext cx="1444752" cy="3337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899" name="object 18"/>
            <p:cNvSpPr/>
            <p:nvPr/>
          </p:nvSpPr>
          <p:spPr>
            <a:xfrm>
              <a:off x="4716017" y="3658107"/>
              <a:ext cx="1224280" cy="118110"/>
            </a:xfrm>
            <a:custGeom>
              <a:avLst/>
              <a:gdLst/>
              <a:ahLst/>
              <a:cxnLst/>
              <a:rect l="l" t="t" r="r" b="b"/>
              <a:pathLst>
                <a:path w="1224279" h="118110">
                  <a:moveTo>
                    <a:pt x="1173806" y="58928"/>
                  </a:moveTo>
                  <a:lnTo>
                    <a:pt x="1110361" y="95885"/>
                  </a:lnTo>
                  <a:lnTo>
                    <a:pt x="1108329" y="103759"/>
                  </a:lnTo>
                  <a:lnTo>
                    <a:pt x="1111758" y="109728"/>
                  </a:lnTo>
                  <a:lnTo>
                    <a:pt x="1115314" y="115824"/>
                  </a:lnTo>
                  <a:lnTo>
                    <a:pt x="1123188" y="117856"/>
                  </a:lnTo>
                  <a:lnTo>
                    <a:pt x="1129157" y="114300"/>
                  </a:lnTo>
                  <a:lnTo>
                    <a:pt x="1202364" y="71628"/>
                  </a:lnTo>
                  <a:lnTo>
                    <a:pt x="1199007" y="71628"/>
                  </a:lnTo>
                  <a:lnTo>
                    <a:pt x="1199007" y="69850"/>
                  </a:lnTo>
                  <a:lnTo>
                    <a:pt x="1192530" y="69850"/>
                  </a:lnTo>
                  <a:lnTo>
                    <a:pt x="1173806" y="58928"/>
                  </a:lnTo>
                  <a:close/>
                </a:path>
                <a:path w="1224279" h="118110">
                  <a:moveTo>
                    <a:pt x="1152035" y="46228"/>
                  </a:moveTo>
                  <a:lnTo>
                    <a:pt x="0" y="46228"/>
                  </a:lnTo>
                  <a:lnTo>
                    <a:pt x="0" y="71628"/>
                  </a:lnTo>
                  <a:lnTo>
                    <a:pt x="1152035" y="71628"/>
                  </a:lnTo>
                  <a:lnTo>
                    <a:pt x="1173806" y="58928"/>
                  </a:lnTo>
                  <a:lnTo>
                    <a:pt x="1152035" y="46228"/>
                  </a:lnTo>
                  <a:close/>
                </a:path>
                <a:path w="1224279" h="118110">
                  <a:moveTo>
                    <a:pt x="1202364" y="46228"/>
                  </a:moveTo>
                  <a:lnTo>
                    <a:pt x="1199007" y="46228"/>
                  </a:lnTo>
                  <a:lnTo>
                    <a:pt x="1199007" y="71628"/>
                  </a:lnTo>
                  <a:lnTo>
                    <a:pt x="1202364" y="71628"/>
                  </a:lnTo>
                  <a:lnTo>
                    <a:pt x="1224153" y="58928"/>
                  </a:lnTo>
                  <a:lnTo>
                    <a:pt x="1202364" y="46228"/>
                  </a:lnTo>
                  <a:close/>
                </a:path>
                <a:path w="1224279" h="118110">
                  <a:moveTo>
                    <a:pt x="1192530" y="48006"/>
                  </a:moveTo>
                  <a:lnTo>
                    <a:pt x="1173806" y="58928"/>
                  </a:lnTo>
                  <a:lnTo>
                    <a:pt x="1192530" y="69850"/>
                  </a:lnTo>
                  <a:lnTo>
                    <a:pt x="1192530" y="48006"/>
                  </a:lnTo>
                  <a:close/>
                </a:path>
                <a:path w="1224279" h="118110">
                  <a:moveTo>
                    <a:pt x="1199007" y="48006"/>
                  </a:moveTo>
                  <a:lnTo>
                    <a:pt x="1192530" y="48006"/>
                  </a:lnTo>
                  <a:lnTo>
                    <a:pt x="1192530" y="69850"/>
                  </a:lnTo>
                  <a:lnTo>
                    <a:pt x="1199007" y="69850"/>
                  </a:lnTo>
                  <a:lnTo>
                    <a:pt x="1199007" y="48006"/>
                  </a:lnTo>
                  <a:close/>
                </a:path>
                <a:path w="1224279" h="118110">
                  <a:moveTo>
                    <a:pt x="1123188" y="0"/>
                  </a:moveTo>
                  <a:lnTo>
                    <a:pt x="1115314" y="2032"/>
                  </a:lnTo>
                  <a:lnTo>
                    <a:pt x="1111758" y="8128"/>
                  </a:lnTo>
                  <a:lnTo>
                    <a:pt x="1108329" y="14097"/>
                  </a:lnTo>
                  <a:lnTo>
                    <a:pt x="1110361" y="21971"/>
                  </a:lnTo>
                  <a:lnTo>
                    <a:pt x="1173806" y="58928"/>
                  </a:lnTo>
                  <a:lnTo>
                    <a:pt x="1192530" y="48006"/>
                  </a:lnTo>
                  <a:lnTo>
                    <a:pt x="1199007" y="48006"/>
                  </a:lnTo>
                  <a:lnTo>
                    <a:pt x="1199007" y="46228"/>
                  </a:lnTo>
                  <a:lnTo>
                    <a:pt x="1202364" y="46228"/>
                  </a:lnTo>
                  <a:lnTo>
                    <a:pt x="1129157" y="3556"/>
                  </a:lnTo>
                  <a:lnTo>
                    <a:pt x="11231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900" name="object 19"/>
          <p:cNvSpPr txBox="1"/>
          <p:nvPr/>
        </p:nvSpPr>
        <p:spPr>
          <a:xfrm>
            <a:off x="3138932" y="3082852"/>
            <a:ext cx="325755" cy="861060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dirty="0">
                <a:latin typeface="DejaVu Sans"/>
                <a:cs typeface="DejaVu Sans"/>
              </a:rPr>
              <a:t>₁</a:t>
            </a:r>
            <a:endParaRPr sz="1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10" dirty="0">
                <a:latin typeface="DejaVu Sans"/>
                <a:cs typeface="DejaVu Sans"/>
              </a:rPr>
              <a:t>₋₁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048901" name="object 20"/>
          <p:cNvSpPr txBox="1"/>
          <p:nvPr/>
        </p:nvSpPr>
        <p:spPr>
          <a:xfrm>
            <a:off x="5155438" y="3240481"/>
            <a:ext cx="2330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k</a:t>
            </a:r>
            <a:r>
              <a:rPr sz="1800" spc="10" dirty="0">
                <a:latin typeface="DejaVu Sans"/>
                <a:cs typeface="DejaVu Sans"/>
              </a:rPr>
              <a:t>₂</a:t>
            </a:r>
            <a:endParaRPr sz="1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2" name="object 2"/>
          <p:cNvSpPr txBox="1">
            <a:spLocks noGrp="1"/>
          </p:cNvSpPr>
          <p:nvPr>
            <p:ph type="title"/>
          </p:nvPr>
        </p:nvSpPr>
        <p:spPr>
          <a:xfrm>
            <a:off x="1076350" y="795654"/>
            <a:ext cx="6230620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0" dirty="0"/>
              <a:t>M</a:t>
            </a:r>
            <a:r>
              <a:rPr sz="2850" spc="10" dirty="0"/>
              <a:t>ICHAELIS</a:t>
            </a:r>
            <a:r>
              <a:rPr sz="3600" spc="10" dirty="0"/>
              <a:t>-M</a:t>
            </a:r>
            <a:r>
              <a:rPr sz="2850" spc="10" dirty="0"/>
              <a:t>ENTEN</a:t>
            </a:r>
            <a:r>
              <a:rPr sz="2850" spc="175" dirty="0"/>
              <a:t> </a:t>
            </a:r>
            <a:r>
              <a:rPr sz="3600" spc="-10" dirty="0"/>
              <a:t>E</a:t>
            </a:r>
            <a:r>
              <a:rPr sz="2850" spc="-10" dirty="0"/>
              <a:t>QUATION</a:t>
            </a:r>
            <a:endParaRPr sz="2850"/>
          </a:p>
        </p:txBody>
      </p:sp>
      <p:sp>
        <p:nvSpPr>
          <p:cNvPr id="1048903" name="object 3"/>
          <p:cNvSpPr txBox="1"/>
          <p:nvPr/>
        </p:nvSpPr>
        <p:spPr>
          <a:xfrm>
            <a:off x="485140" y="1595374"/>
            <a:ext cx="7254875" cy="50755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7820" indent="-27432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337820" algn="l"/>
              </a:tabLst>
            </a:pPr>
            <a:r>
              <a:rPr sz="20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Michaelis-Menten</a:t>
            </a:r>
            <a:r>
              <a:rPr sz="2000" u="heavy" spc="-7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Equation: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D8537"/>
              </a:buClr>
              <a:buFont typeface="Wingdings"/>
              <a:buChar char=""/>
            </a:pPr>
            <a:endParaRPr sz="2700">
              <a:latin typeface="Arial"/>
              <a:cs typeface="Arial"/>
            </a:endParaRPr>
          </a:p>
          <a:p>
            <a:pPr marL="151130" algn="ctr">
              <a:lnSpc>
                <a:spcPts val="2280"/>
              </a:lnSpc>
            </a:pPr>
            <a:r>
              <a:rPr sz="2000" dirty="0">
                <a:latin typeface="Arial"/>
                <a:cs typeface="Arial"/>
              </a:rPr>
              <a:t>“It </a:t>
            </a:r>
            <a:r>
              <a:rPr sz="2000" spc="-5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an </a:t>
            </a:r>
            <a:r>
              <a:rPr sz="2000" spc="-5" dirty="0">
                <a:latin typeface="Arial"/>
                <a:cs typeface="Arial"/>
              </a:rPr>
              <a:t>equation </a:t>
            </a:r>
            <a:r>
              <a:rPr sz="2000" dirty="0">
                <a:latin typeface="Arial"/>
                <a:cs typeface="Arial"/>
              </a:rPr>
              <a:t>which describes how reaction </a:t>
            </a:r>
            <a:r>
              <a:rPr sz="2000" spc="-5" dirty="0">
                <a:latin typeface="Arial"/>
                <a:cs typeface="Arial"/>
              </a:rPr>
              <a:t>velocity</a:t>
            </a:r>
            <a:r>
              <a:rPr sz="2000" spc="-19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varies</a:t>
            </a:r>
            <a:endParaRPr sz="2000">
              <a:latin typeface="Arial"/>
              <a:cs typeface="Arial"/>
            </a:endParaRPr>
          </a:p>
          <a:p>
            <a:pPr marL="2183130">
              <a:lnSpc>
                <a:spcPts val="2280"/>
              </a:lnSpc>
            </a:pPr>
            <a:r>
              <a:rPr sz="2000" spc="-5" dirty="0">
                <a:latin typeface="Arial"/>
                <a:cs typeface="Arial"/>
              </a:rPr>
              <a:t>with </a:t>
            </a:r>
            <a:r>
              <a:rPr sz="2000" dirty="0">
                <a:latin typeface="Arial"/>
                <a:cs typeface="Arial"/>
              </a:rPr>
              <a:t>substrate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concentration.”</a:t>
            </a:r>
            <a:endParaRPr sz="2000">
              <a:latin typeface="Arial"/>
              <a:cs typeface="Arial"/>
            </a:endParaRPr>
          </a:p>
          <a:p>
            <a:pPr marL="2239645">
              <a:lnSpc>
                <a:spcPct val="100000"/>
              </a:lnSpc>
              <a:spcBef>
                <a:spcPts val="595"/>
              </a:spcBef>
            </a:pPr>
            <a:r>
              <a:rPr sz="2200" dirty="0">
                <a:latin typeface="Arial"/>
                <a:cs typeface="Arial"/>
              </a:rPr>
              <a:t>V</a:t>
            </a:r>
            <a:r>
              <a:rPr sz="2175" baseline="-21072" dirty="0">
                <a:latin typeface="Arial"/>
                <a:cs typeface="Arial"/>
              </a:rPr>
              <a:t>max</a:t>
            </a:r>
            <a:r>
              <a:rPr sz="2175" spc="315" baseline="-21072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[S]</a:t>
            </a:r>
            <a:endParaRPr sz="2200">
              <a:latin typeface="Arial"/>
              <a:cs typeface="Arial"/>
            </a:endParaRPr>
          </a:p>
          <a:p>
            <a:pPr marL="1384935">
              <a:lnSpc>
                <a:spcPct val="100000"/>
              </a:lnSpc>
              <a:spcBef>
                <a:spcPts val="600"/>
              </a:spcBef>
            </a:pPr>
            <a:r>
              <a:rPr sz="2200" spc="-45" dirty="0">
                <a:latin typeface="Arial"/>
                <a:cs typeface="Arial"/>
              </a:rPr>
              <a:t>V</a:t>
            </a:r>
            <a:r>
              <a:rPr sz="2175" spc="-67" baseline="-21072" dirty="0">
                <a:latin typeface="Arial"/>
                <a:cs typeface="Arial"/>
              </a:rPr>
              <a:t>o</a:t>
            </a:r>
            <a:r>
              <a:rPr sz="2200" spc="-45" dirty="0">
                <a:latin typeface="Arial"/>
                <a:cs typeface="Arial"/>
              </a:rPr>
              <a:t>=</a:t>
            </a:r>
            <a:endParaRPr sz="2200">
              <a:latin typeface="Arial"/>
              <a:cs typeface="Arial"/>
            </a:endParaRPr>
          </a:p>
          <a:p>
            <a:pPr marL="2395220">
              <a:lnSpc>
                <a:spcPct val="100000"/>
              </a:lnSpc>
              <a:spcBef>
                <a:spcPts val="600"/>
              </a:spcBef>
            </a:pPr>
            <a:r>
              <a:rPr sz="2200" dirty="0">
                <a:latin typeface="Arial"/>
                <a:cs typeface="Arial"/>
              </a:rPr>
              <a:t>K</a:t>
            </a:r>
            <a:r>
              <a:rPr sz="2175" baseline="-21072" dirty="0">
                <a:latin typeface="Arial"/>
                <a:cs typeface="Arial"/>
              </a:rPr>
              <a:t>m</a:t>
            </a:r>
            <a:r>
              <a:rPr sz="2200" dirty="0">
                <a:latin typeface="Arial"/>
                <a:cs typeface="Arial"/>
              </a:rPr>
              <a:t>+[S]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900">
              <a:latin typeface="Arial"/>
              <a:cs typeface="Arial"/>
            </a:endParaRPr>
          </a:p>
          <a:p>
            <a:pPr marL="337820" indent="-274320">
              <a:lnSpc>
                <a:spcPct val="100000"/>
              </a:lnSpc>
              <a:buClr>
                <a:srgbClr val="FD8537"/>
              </a:buClr>
              <a:buSzPct val="70000"/>
              <a:buFont typeface="Wingdings"/>
              <a:buChar char=""/>
              <a:tabLst>
                <a:tab pos="337820" algn="l"/>
              </a:tabLst>
            </a:pPr>
            <a:r>
              <a:rPr sz="2000" dirty="0">
                <a:latin typeface="Arial"/>
                <a:cs typeface="Arial"/>
              </a:rPr>
              <a:t>Where</a:t>
            </a:r>
            <a:endParaRPr sz="2000">
              <a:latin typeface="Arial"/>
              <a:cs typeface="Arial"/>
            </a:endParaRPr>
          </a:p>
          <a:p>
            <a:pPr marL="337820" indent="-274320">
              <a:lnSpc>
                <a:spcPct val="100000"/>
              </a:lnSpc>
              <a:spcBef>
                <a:spcPts val="360"/>
              </a:spcBef>
              <a:buClr>
                <a:srgbClr val="FD8537"/>
              </a:buClr>
              <a:buSzPct val="70000"/>
              <a:buFont typeface="Wingdings"/>
              <a:buChar char=""/>
              <a:tabLst>
                <a:tab pos="337185" algn="l"/>
                <a:tab pos="337820" algn="l"/>
              </a:tabLst>
            </a:pPr>
            <a:r>
              <a:rPr sz="2000" spc="-50" dirty="0">
                <a:latin typeface="Arial"/>
                <a:cs typeface="Arial"/>
              </a:rPr>
              <a:t>V</a:t>
            </a:r>
            <a:r>
              <a:rPr sz="1950" spc="-75" baseline="-21367" dirty="0">
                <a:latin typeface="Arial"/>
                <a:cs typeface="Arial"/>
              </a:rPr>
              <a:t>o </a:t>
            </a:r>
            <a:r>
              <a:rPr sz="2000" dirty="0">
                <a:latin typeface="Arial"/>
                <a:cs typeface="Arial"/>
              </a:rPr>
              <a:t>is the initial reaction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velocity.</a:t>
            </a:r>
            <a:endParaRPr sz="2000">
              <a:latin typeface="Arial"/>
              <a:cs typeface="Arial"/>
            </a:endParaRPr>
          </a:p>
          <a:p>
            <a:pPr marL="337820" indent="-274320">
              <a:lnSpc>
                <a:spcPct val="100000"/>
              </a:lnSpc>
              <a:spcBef>
                <a:spcPts val="360"/>
              </a:spcBef>
              <a:buClr>
                <a:srgbClr val="FD8537"/>
              </a:buClr>
              <a:buSzPct val="70000"/>
              <a:buFont typeface="Wingdings"/>
              <a:buChar char=""/>
              <a:tabLst>
                <a:tab pos="337185" algn="l"/>
                <a:tab pos="337820" algn="l"/>
              </a:tabLst>
            </a:pPr>
            <a:r>
              <a:rPr sz="2000" spc="10" dirty="0">
                <a:latin typeface="Arial"/>
                <a:cs typeface="Arial"/>
              </a:rPr>
              <a:t>V</a:t>
            </a:r>
            <a:r>
              <a:rPr sz="1950" spc="15" baseline="-21367" dirty="0">
                <a:latin typeface="Arial"/>
                <a:cs typeface="Arial"/>
              </a:rPr>
              <a:t>max </a:t>
            </a:r>
            <a:r>
              <a:rPr sz="2000" dirty="0">
                <a:latin typeface="Arial"/>
                <a:cs typeface="Arial"/>
              </a:rPr>
              <a:t>is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maximum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velocity.</a:t>
            </a:r>
            <a:endParaRPr sz="2000">
              <a:latin typeface="Arial"/>
              <a:cs typeface="Arial"/>
            </a:endParaRPr>
          </a:p>
          <a:p>
            <a:pPr marL="337820" indent="-274320">
              <a:lnSpc>
                <a:spcPct val="100000"/>
              </a:lnSpc>
              <a:spcBef>
                <a:spcPts val="360"/>
              </a:spcBef>
              <a:buClr>
                <a:srgbClr val="FD8537"/>
              </a:buClr>
              <a:buSzPct val="70000"/>
              <a:buFont typeface="Wingdings"/>
              <a:buChar char=""/>
              <a:tabLst>
                <a:tab pos="337185" algn="l"/>
                <a:tab pos="337820" algn="l"/>
              </a:tabLst>
            </a:pPr>
            <a:r>
              <a:rPr sz="2000" spc="10" dirty="0">
                <a:latin typeface="Arial"/>
                <a:cs typeface="Arial"/>
              </a:rPr>
              <a:t>K</a:t>
            </a:r>
            <a:r>
              <a:rPr sz="1950" spc="15" baseline="-21367" dirty="0">
                <a:latin typeface="Arial"/>
                <a:cs typeface="Arial"/>
              </a:rPr>
              <a:t>m </a:t>
            </a:r>
            <a:r>
              <a:rPr sz="2000" dirty="0">
                <a:latin typeface="Arial"/>
                <a:cs typeface="Arial"/>
              </a:rPr>
              <a:t>is the Michaelis constant =</a:t>
            </a:r>
            <a:r>
              <a:rPr sz="2000" spc="-30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(k</a:t>
            </a:r>
            <a:r>
              <a:rPr sz="2000" spc="-20" dirty="0">
                <a:latin typeface="DejaVu Sans"/>
                <a:cs typeface="DejaVu Sans"/>
              </a:rPr>
              <a:t>₋₁</a:t>
            </a:r>
            <a:r>
              <a:rPr sz="2000" spc="-20" dirty="0">
                <a:latin typeface="Arial"/>
                <a:cs typeface="Arial"/>
              </a:rPr>
              <a:t>+k</a:t>
            </a:r>
            <a:r>
              <a:rPr sz="2000" spc="-20" dirty="0">
                <a:latin typeface="DejaVu Sans"/>
                <a:cs typeface="DejaVu Sans"/>
              </a:rPr>
              <a:t>₂</a:t>
            </a:r>
            <a:r>
              <a:rPr sz="2000" spc="-20" dirty="0">
                <a:latin typeface="Arial"/>
                <a:cs typeface="Arial"/>
              </a:rPr>
              <a:t>)/k</a:t>
            </a:r>
            <a:r>
              <a:rPr sz="2000" spc="-20" dirty="0">
                <a:latin typeface="DejaVu Sans"/>
                <a:cs typeface="DejaVu Sans"/>
              </a:rPr>
              <a:t>₁</a:t>
            </a:r>
            <a:r>
              <a:rPr sz="2000" spc="-2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337820" indent="-274320">
              <a:lnSpc>
                <a:spcPct val="100000"/>
              </a:lnSpc>
              <a:spcBef>
                <a:spcPts val="360"/>
              </a:spcBef>
              <a:buClr>
                <a:srgbClr val="FD8537"/>
              </a:buClr>
              <a:buSzPct val="70000"/>
              <a:buFont typeface="Wingdings"/>
              <a:buChar char=""/>
              <a:tabLst>
                <a:tab pos="337185" algn="l"/>
                <a:tab pos="337820" algn="l"/>
              </a:tabLst>
            </a:pPr>
            <a:r>
              <a:rPr sz="2000" spc="-5" dirty="0">
                <a:latin typeface="Arial"/>
                <a:cs typeface="Arial"/>
              </a:rPr>
              <a:t>[S] </a:t>
            </a:r>
            <a:r>
              <a:rPr sz="2000" dirty="0">
                <a:latin typeface="Arial"/>
                <a:cs typeface="Arial"/>
              </a:rPr>
              <a:t>is the substrate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concentration.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66" name="object 4"/>
          <p:cNvGrpSpPr/>
          <p:nvPr/>
        </p:nvGrpSpPr>
        <p:grpSpPr>
          <a:xfrm>
            <a:off x="2574035" y="3593591"/>
            <a:ext cx="1475740" cy="142240"/>
            <a:chOff x="2574035" y="3593591"/>
            <a:chExt cx="1475740" cy="142240"/>
          </a:xfrm>
        </p:grpSpPr>
        <p:sp>
          <p:nvSpPr>
            <p:cNvPr id="1048904" name="object 5"/>
            <p:cNvSpPr/>
            <p:nvPr/>
          </p:nvSpPr>
          <p:spPr>
            <a:xfrm>
              <a:off x="2574035" y="3593591"/>
              <a:ext cx="1475232" cy="1417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05" name="object 6"/>
            <p:cNvSpPr/>
            <p:nvPr/>
          </p:nvSpPr>
          <p:spPr>
            <a:xfrm>
              <a:off x="2627756" y="3645026"/>
              <a:ext cx="1368425" cy="0"/>
            </a:xfrm>
            <a:custGeom>
              <a:avLst/>
              <a:gdLst/>
              <a:ahLst/>
              <a:cxnLst/>
              <a:rect l="l" t="t" r="r" b="b"/>
              <a:pathLst>
                <a:path w="1368425">
                  <a:moveTo>
                    <a:pt x="0" y="0"/>
                  </a:moveTo>
                  <a:lnTo>
                    <a:pt x="1368170" y="0"/>
                  </a:lnTo>
                </a:path>
              </a:pathLst>
            </a:custGeom>
            <a:ln w="349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6" name="object 2"/>
          <p:cNvSpPr txBox="1">
            <a:spLocks noGrp="1"/>
          </p:cNvSpPr>
          <p:nvPr>
            <p:ph type="title"/>
          </p:nvPr>
        </p:nvSpPr>
        <p:spPr>
          <a:xfrm>
            <a:off x="528167" y="10127"/>
            <a:ext cx="8087664" cy="855961"/>
          </a:xfrm>
          <a:prstGeom prst="rect">
            <a:avLst/>
          </a:prstGeom>
        </p:spPr>
        <p:txBody>
          <a:bodyPr vert="horz" wrap="square" lIns="0" tIns="373361" rIns="0" bIns="0" rtlCol="0">
            <a:spAutoFit/>
          </a:bodyPr>
          <a:lstStyle/>
          <a:p>
            <a:pPr marL="2762885" marR="5080" indent="-255524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A</a:t>
            </a:r>
            <a:r>
              <a:rPr dirty="0"/>
              <a:t>SSUMPTIONS </a:t>
            </a:r>
            <a:r>
              <a:rPr spc="5" dirty="0"/>
              <a:t>FOR </a:t>
            </a:r>
            <a:r>
              <a:rPr sz="3200" dirty="0"/>
              <a:t>M</a:t>
            </a:r>
            <a:r>
              <a:rPr dirty="0"/>
              <a:t>ICHAELIS</a:t>
            </a:r>
            <a:r>
              <a:rPr sz="3200" dirty="0"/>
              <a:t>-M</a:t>
            </a:r>
            <a:r>
              <a:rPr dirty="0"/>
              <a:t>ENTEN  </a:t>
            </a:r>
            <a:r>
              <a:rPr sz="3200" spc="-20" dirty="0"/>
              <a:t>E</a:t>
            </a:r>
            <a:r>
              <a:rPr spc="-20" dirty="0"/>
              <a:t>QUATION</a:t>
            </a:r>
            <a:endParaRPr sz="3200"/>
          </a:p>
        </p:txBody>
      </p:sp>
      <p:sp>
        <p:nvSpPr>
          <p:cNvPr id="1048907" name="object 3"/>
          <p:cNvSpPr txBox="1"/>
          <p:nvPr/>
        </p:nvSpPr>
        <p:spPr>
          <a:xfrm>
            <a:off x="535940" y="1625854"/>
            <a:ext cx="6881495" cy="17024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Following assumptions are made in deriving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Michaelis-  Menten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equation: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Relative concentrations of E and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S.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Steady-State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assumptions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2000" spc="-5" dirty="0">
                <a:latin typeface="Arial"/>
                <a:cs typeface="Arial"/>
              </a:rPr>
              <a:t>Initial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Velocity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8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09" name="object 3"/>
          <p:cNvSpPr/>
          <p:nvPr/>
        </p:nvSpPr>
        <p:spPr>
          <a:xfrm>
            <a:off x="8763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10" name="object 4"/>
          <p:cNvSpPr/>
          <p:nvPr/>
        </p:nvSpPr>
        <p:spPr>
          <a:xfrm>
            <a:off x="47625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9" name="object 5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1048911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DC3AD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12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12700">
              <a:solidFill>
                <a:srgbClr val="FD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913" name="object 8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14" name="object 9"/>
          <p:cNvSpPr txBox="1">
            <a:spLocks noGrp="1"/>
          </p:cNvSpPr>
          <p:nvPr>
            <p:ph type="title"/>
          </p:nvPr>
        </p:nvSpPr>
        <p:spPr>
          <a:xfrm>
            <a:off x="1499108" y="781558"/>
            <a:ext cx="5601335" cy="546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S</a:t>
            </a:r>
            <a:r>
              <a:rPr sz="2850" spc="-10" dirty="0"/>
              <a:t>UBSTRATE</a:t>
            </a:r>
            <a:r>
              <a:rPr sz="2850" spc="155" dirty="0"/>
              <a:t> </a:t>
            </a:r>
            <a:r>
              <a:rPr sz="2850" dirty="0"/>
              <a:t>CONCENTRATION</a:t>
            </a:r>
            <a:endParaRPr sz="2850"/>
          </a:p>
        </p:txBody>
      </p:sp>
      <p:sp>
        <p:nvSpPr>
          <p:cNvPr id="1048915" name="object 10"/>
          <p:cNvSpPr/>
          <p:nvPr/>
        </p:nvSpPr>
        <p:spPr>
          <a:xfrm>
            <a:off x="1259636" y="2276881"/>
            <a:ext cx="6698233" cy="3700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6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17" name="object 3"/>
          <p:cNvSpPr/>
          <p:nvPr/>
        </p:nvSpPr>
        <p:spPr>
          <a:xfrm>
            <a:off x="8763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18" name="object 4"/>
          <p:cNvSpPr/>
          <p:nvPr/>
        </p:nvSpPr>
        <p:spPr>
          <a:xfrm>
            <a:off x="47625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1" name="object 5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1048919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DC3AD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20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12700">
              <a:solidFill>
                <a:srgbClr val="FD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921" name="object 8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922" name="object 9"/>
          <p:cNvSpPr txBox="1">
            <a:spLocks noGrp="1"/>
          </p:cNvSpPr>
          <p:nvPr>
            <p:ph type="title"/>
          </p:nvPr>
        </p:nvSpPr>
        <p:spPr>
          <a:xfrm>
            <a:off x="1074826" y="733171"/>
            <a:ext cx="6233160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S</a:t>
            </a:r>
            <a:r>
              <a:rPr sz="3200" spc="-25" dirty="0"/>
              <a:t>UBSTRATE</a:t>
            </a:r>
            <a:r>
              <a:rPr sz="3200" spc="110" dirty="0"/>
              <a:t> </a:t>
            </a:r>
            <a:r>
              <a:rPr sz="3200" spc="-15" dirty="0"/>
              <a:t>CONCENTRATION</a:t>
            </a:r>
            <a:endParaRPr sz="3200"/>
          </a:p>
        </p:txBody>
      </p:sp>
      <p:sp>
        <p:nvSpPr>
          <p:cNvPr id="1048923" name="object 10"/>
          <p:cNvSpPr/>
          <p:nvPr/>
        </p:nvSpPr>
        <p:spPr>
          <a:xfrm>
            <a:off x="1456182" y="2095487"/>
            <a:ext cx="5824601" cy="3866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4" name="object 2"/>
          <p:cNvSpPr txBox="1">
            <a:spLocks noGrp="1"/>
          </p:cNvSpPr>
          <p:nvPr>
            <p:ph type="title"/>
          </p:nvPr>
        </p:nvSpPr>
        <p:spPr>
          <a:xfrm>
            <a:off x="1048918" y="795654"/>
            <a:ext cx="6285230" cy="54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5" dirty="0"/>
              <a:t>P</a:t>
            </a:r>
            <a:r>
              <a:rPr sz="2850" spc="15" dirty="0"/>
              <a:t>HARMACEUTICAL</a:t>
            </a:r>
            <a:r>
              <a:rPr sz="2850" spc="-10" dirty="0"/>
              <a:t> </a:t>
            </a:r>
            <a:r>
              <a:rPr sz="3600" spc="-15" dirty="0"/>
              <a:t>I</a:t>
            </a:r>
            <a:r>
              <a:rPr sz="2850" spc="-15" dirty="0"/>
              <a:t>MPORTANCE</a:t>
            </a:r>
            <a:endParaRPr sz="2850"/>
          </a:p>
        </p:txBody>
      </p:sp>
      <p:sp>
        <p:nvSpPr>
          <p:cNvPr id="1048925" name="object 3"/>
          <p:cNvSpPr txBox="1"/>
          <p:nvPr/>
        </p:nvSpPr>
        <p:spPr>
          <a:xfrm>
            <a:off x="535940" y="1625854"/>
            <a:ext cx="7312025" cy="359156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6350" indent="-274320" algn="just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Enzymes </a:t>
            </a:r>
            <a:r>
              <a:rPr sz="2000" spc="-5" dirty="0">
                <a:latin typeface="Arial"/>
                <a:cs typeface="Arial"/>
              </a:rPr>
              <a:t>are </a:t>
            </a:r>
            <a:r>
              <a:rPr sz="2000" dirty="0">
                <a:latin typeface="Arial"/>
                <a:cs typeface="Arial"/>
              </a:rPr>
              <a:t>virtually involved </a:t>
            </a: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all physiological </a:t>
            </a:r>
            <a:r>
              <a:rPr sz="2000" spc="-5" dirty="0">
                <a:latin typeface="Arial"/>
                <a:cs typeface="Arial"/>
              </a:rPr>
              <a:t>processes  </a:t>
            </a:r>
            <a:r>
              <a:rPr sz="2000" dirty="0">
                <a:latin typeface="Arial"/>
                <a:cs typeface="Arial"/>
              </a:rPr>
              <a:t>which </a:t>
            </a:r>
            <a:r>
              <a:rPr sz="2000" spc="-5" dirty="0">
                <a:latin typeface="Arial"/>
                <a:cs typeface="Arial"/>
              </a:rPr>
              <a:t>makes </a:t>
            </a:r>
            <a:r>
              <a:rPr sz="2000" dirty="0">
                <a:latin typeface="Arial"/>
                <a:cs typeface="Arial"/>
              </a:rPr>
              <a:t>them the </a:t>
            </a:r>
            <a:r>
              <a:rPr sz="2000" i="1" spc="-5" dirty="0">
                <a:solidFill>
                  <a:srgbClr val="C00000"/>
                </a:solidFill>
                <a:latin typeface="Arial"/>
                <a:cs typeface="Arial"/>
              </a:rPr>
              <a:t>targets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of choice </a:t>
            </a:r>
            <a:r>
              <a:rPr sz="2000" i="1" spc="-10" dirty="0">
                <a:solidFill>
                  <a:srgbClr val="C00000"/>
                </a:solidFill>
                <a:latin typeface="Arial"/>
                <a:cs typeface="Arial"/>
              </a:rPr>
              <a:t>for </a:t>
            </a:r>
            <a:r>
              <a:rPr sz="2000" i="1" spc="-5" dirty="0">
                <a:solidFill>
                  <a:srgbClr val="C00000"/>
                </a:solidFill>
                <a:latin typeface="Arial"/>
                <a:cs typeface="Arial"/>
              </a:rPr>
              <a:t>drugs </a:t>
            </a:r>
            <a:r>
              <a:rPr sz="2000" spc="-5" dirty="0">
                <a:latin typeface="Arial"/>
                <a:cs typeface="Arial"/>
              </a:rPr>
              <a:t>that cure </a:t>
            </a:r>
            <a:r>
              <a:rPr sz="2000" spc="-15" dirty="0">
                <a:latin typeface="Arial"/>
                <a:cs typeface="Arial"/>
              </a:rPr>
              <a:t>or  </a:t>
            </a:r>
            <a:r>
              <a:rPr sz="2000" dirty="0">
                <a:latin typeface="Arial"/>
                <a:cs typeface="Arial"/>
              </a:rPr>
              <a:t>ameliorate human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disease.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D8537"/>
              </a:buClr>
              <a:buFont typeface="Wingdings"/>
              <a:buChar char=""/>
            </a:pPr>
            <a:endParaRPr sz="310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Applied </a:t>
            </a:r>
            <a:r>
              <a:rPr sz="2000" spc="-5" dirty="0">
                <a:latin typeface="Arial"/>
                <a:cs typeface="Arial"/>
              </a:rPr>
              <a:t>enzyme </a:t>
            </a:r>
            <a:r>
              <a:rPr sz="2000" dirty="0">
                <a:latin typeface="Arial"/>
                <a:cs typeface="Arial"/>
              </a:rPr>
              <a:t>kinetics </a:t>
            </a:r>
            <a:r>
              <a:rPr sz="2000" spc="-5" dirty="0">
                <a:latin typeface="Arial"/>
                <a:cs typeface="Arial"/>
              </a:rPr>
              <a:t>represents the </a:t>
            </a:r>
            <a:r>
              <a:rPr sz="2000" i="1" spc="-5" dirty="0">
                <a:solidFill>
                  <a:srgbClr val="C00000"/>
                </a:solidFill>
                <a:latin typeface="Arial"/>
                <a:cs typeface="Arial"/>
              </a:rPr>
              <a:t>principal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tool </a:t>
            </a:r>
            <a:r>
              <a:rPr sz="2000" dirty="0">
                <a:latin typeface="Arial"/>
                <a:cs typeface="Arial"/>
              </a:rPr>
              <a:t>by which  scientist </a:t>
            </a:r>
            <a:r>
              <a:rPr sz="2000" spc="-5" dirty="0">
                <a:latin typeface="Arial"/>
                <a:cs typeface="Arial"/>
              </a:rPr>
              <a:t>identify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characterize therapeutic </a:t>
            </a:r>
            <a:r>
              <a:rPr sz="2000" dirty="0">
                <a:latin typeface="Arial"/>
                <a:cs typeface="Arial"/>
              </a:rPr>
              <a:t>agents </a:t>
            </a:r>
            <a:r>
              <a:rPr sz="2000" spc="-10" dirty="0">
                <a:latin typeface="Arial"/>
                <a:cs typeface="Arial"/>
              </a:rPr>
              <a:t>that  </a:t>
            </a:r>
            <a:r>
              <a:rPr sz="2000" dirty="0">
                <a:latin typeface="Arial"/>
                <a:cs typeface="Arial"/>
              </a:rPr>
              <a:t>selectively inhibit the </a:t>
            </a:r>
            <a:r>
              <a:rPr sz="2000" spc="-5" dirty="0">
                <a:latin typeface="Arial"/>
                <a:cs typeface="Arial"/>
              </a:rPr>
              <a:t>rates </a:t>
            </a:r>
            <a:r>
              <a:rPr sz="2000" dirty="0">
                <a:latin typeface="Arial"/>
                <a:cs typeface="Arial"/>
              </a:rPr>
              <a:t>of specific </a:t>
            </a:r>
            <a:r>
              <a:rPr sz="2000" spc="-5" dirty="0">
                <a:latin typeface="Arial"/>
                <a:cs typeface="Arial"/>
              </a:rPr>
              <a:t>enzymes </a:t>
            </a:r>
            <a:r>
              <a:rPr sz="2000" dirty="0">
                <a:latin typeface="Arial"/>
                <a:cs typeface="Arial"/>
              </a:rPr>
              <a:t>catalyzed  processes.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D8537"/>
              </a:buClr>
              <a:buFont typeface="Wingdings"/>
              <a:buChar char=""/>
            </a:pPr>
            <a:endParaRPr sz="3100">
              <a:latin typeface="Arial"/>
              <a:cs typeface="Arial"/>
            </a:endParaRPr>
          </a:p>
          <a:p>
            <a:pPr marL="286385" marR="7620" indent="-274320" algn="just">
              <a:lnSpc>
                <a:spcPct val="100000"/>
              </a:lnSpc>
              <a:spcBef>
                <a:spcPts val="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Enzymes kinetics </a:t>
            </a:r>
            <a:r>
              <a:rPr sz="2000" spc="-5" dirty="0">
                <a:latin typeface="Arial"/>
                <a:cs typeface="Arial"/>
              </a:rPr>
              <a:t>thus play </a:t>
            </a:r>
            <a:r>
              <a:rPr sz="2000" dirty="0">
                <a:latin typeface="Arial"/>
                <a:cs typeface="Arial"/>
              </a:rPr>
              <a:t>a critical </a:t>
            </a:r>
            <a:r>
              <a:rPr sz="2000" spc="-5" dirty="0">
                <a:latin typeface="Arial"/>
                <a:cs typeface="Arial"/>
              </a:rPr>
              <a:t>role in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drug discovery </a:t>
            </a:r>
            <a:r>
              <a:rPr sz="2000" spc="-15" dirty="0">
                <a:latin typeface="Arial"/>
                <a:cs typeface="Arial"/>
              </a:rPr>
              <a:t>as  </a:t>
            </a:r>
            <a:r>
              <a:rPr sz="2000" dirty="0">
                <a:latin typeface="Arial"/>
                <a:cs typeface="Arial"/>
              </a:rPr>
              <a:t>well as elaborating the mode of action of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drugs.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6" name="object 2"/>
          <p:cNvSpPr/>
          <p:nvPr/>
        </p:nvSpPr>
        <p:spPr>
          <a:xfrm>
            <a:off x="9085326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4" name="object 3"/>
          <p:cNvGrpSpPr/>
          <p:nvPr/>
        </p:nvGrpSpPr>
        <p:grpSpPr>
          <a:xfrm>
            <a:off x="609600" y="0"/>
            <a:ext cx="1661160" cy="6858000"/>
            <a:chOff x="609600" y="0"/>
            <a:chExt cx="1661160" cy="6858000"/>
          </a:xfrm>
        </p:grpSpPr>
        <p:sp>
          <p:nvSpPr>
            <p:cNvPr id="1048927" name="object 4"/>
            <p:cNvSpPr/>
            <p:nvPr/>
          </p:nvSpPr>
          <p:spPr>
            <a:xfrm>
              <a:off x="1219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" y="68580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DC3AD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28" name="object 5"/>
            <p:cNvSpPr/>
            <p:nvPr/>
          </p:nvSpPr>
          <p:spPr>
            <a:xfrm>
              <a:off x="609600" y="3428999"/>
              <a:ext cx="1341755" cy="2079625"/>
            </a:xfrm>
            <a:custGeom>
              <a:avLst/>
              <a:gdLst/>
              <a:ahLst/>
              <a:cxnLst/>
              <a:rect l="l" t="t" r="r" b="b"/>
              <a:pathLst>
                <a:path w="1341755" h="2079625">
                  <a:moveTo>
                    <a:pt x="1295400" y="647700"/>
                  </a:moveTo>
                  <a:lnTo>
                    <a:pt x="1293622" y="599363"/>
                  </a:lnTo>
                  <a:lnTo>
                    <a:pt x="1288376" y="551980"/>
                  </a:lnTo>
                  <a:lnTo>
                    <a:pt x="1279779" y="505701"/>
                  </a:lnTo>
                  <a:lnTo>
                    <a:pt x="1267968" y="460629"/>
                  </a:lnTo>
                  <a:lnTo>
                    <a:pt x="1253070" y="416890"/>
                  </a:lnTo>
                  <a:lnTo>
                    <a:pt x="1235202" y="374637"/>
                  </a:lnTo>
                  <a:lnTo>
                    <a:pt x="1214488" y="333959"/>
                  </a:lnTo>
                  <a:lnTo>
                    <a:pt x="1191056" y="295008"/>
                  </a:lnTo>
                  <a:lnTo>
                    <a:pt x="1165034" y="257898"/>
                  </a:lnTo>
                  <a:lnTo>
                    <a:pt x="1136535" y="222745"/>
                  </a:lnTo>
                  <a:lnTo>
                    <a:pt x="1105700" y="189699"/>
                  </a:lnTo>
                  <a:lnTo>
                    <a:pt x="1072654" y="158864"/>
                  </a:lnTo>
                  <a:lnTo>
                    <a:pt x="1037501" y="130365"/>
                  </a:lnTo>
                  <a:lnTo>
                    <a:pt x="1000391" y="104343"/>
                  </a:lnTo>
                  <a:lnTo>
                    <a:pt x="961440" y="80911"/>
                  </a:lnTo>
                  <a:lnTo>
                    <a:pt x="920762" y="60198"/>
                  </a:lnTo>
                  <a:lnTo>
                    <a:pt x="878509" y="42329"/>
                  </a:lnTo>
                  <a:lnTo>
                    <a:pt x="834771" y="27432"/>
                  </a:lnTo>
                  <a:lnTo>
                    <a:pt x="789698" y="15621"/>
                  </a:lnTo>
                  <a:lnTo>
                    <a:pt x="743419" y="7023"/>
                  </a:lnTo>
                  <a:lnTo>
                    <a:pt x="696036" y="1778"/>
                  </a:lnTo>
                  <a:lnTo>
                    <a:pt x="647700" y="0"/>
                  </a:lnTo>
                  <a:lnTo>
                    <a:pt x="599351" y="1778"/>
                  </a:lnTo>
                  <a:lnTo>
                    <a:pt x="551980" y="7023"/>
                  </a:lnTo>
                  <a:lnTo>
                    <a:pt x="505701" y="15621"/>
                  </a:lnTo>
                  <a:lnTo>
                    <a:pt x="460629" y="27432"/>
                  </a:lnTo>
                  <a:lnTo>
                    <a:pt x="416902" y="42329"/>
                  </a:lnTo>
                  <a:lnTo>
                    <a:pt x="374637" y="60198"/>
                  </a:lnTo>
                  <a:lnTo>
                    <a:pt x="333971" y="80911"/>
                  </a:lnTo>
                  <a:lnTo>
                    <a:pt x="295008" y="104343"/>
                  </a:lnTo>
                  <a:lnTo>
                    <a:pt x="257898" y="130365"/>
                  </a:lnTo>
                  <a:lnTo>
                    <a:pt x="222758" y="158864"/>
                  </a:lnTo>
                  <a:lnTo>
                    <a:pt x="189699" y="189699"/>
                  </a:lnTo>
                  <a:lnTo>
                    <a:pt x="158864" y="222745"/>
                  </a:lnTo>
                  <a:lnTo>
                    <a:pt x="130365" y="257898"/>
                  </a:lnTo>
                  <a:lnTo>
                    <a:pt x="104343" y="295008"/>
                  </a:lnTo>
                  <a:lnTo>
                    <a:pt x="80911" y="333959"/>
                  </a:lnTo>
                  <a:lnTo>
                    <a:pt x="60185" y="374637"/>
                  </a:lnTo>
                  <a:lnTo>
                    <a:pt x="42316" y="416890"/>
                  </a:lnTo>
                  <a:lnTo>
                    <a:pt x="27419" y="460629"/>
                  </a:lnTo>
                  <a:lnTo>
                    <a:pt x="15608" y="505701"/>
                  </a:lnTo>
                  <a:lnTo>
                    <a:pt x="7010" y="551980"/>
                  </a:lnTo>
                  <a:lnTo>
                    <a:pt x="1765" y="599363"/>
                  </a:lnTo>
                  <a:lnTo>
                    <a:pt x="0" y="647700"/>
                  </a:lnTo>
                  <a:lnTo>
                    <a:pt x="1765" y="696048"/>
                  </a:lnTo>
                  <a:lnTo>
                    <a:pt x="7010" y="743432"/>
                  </a:lnTo>
                  <a:lnTo>
                    <a:pt x="15608" y="789711"/>
                  </a:lnTo>
                  <a:lnTo>
                    <a:pt x="27419" y="834783"/>
                  </a:lnTo>
                  <a:lnTo>
                    <a:pt x="42316" y="878522"/>
                  </a:lnTo>
                  <a:lnTo>
                    <a:pt x="60185" y="920775"/>
                  </a:lnTo>
                  <a:lnTo>
                    <a:pt x="80911" y="961453"/>
                  </a:lnTo>
                  <a:lnTo>
                    <a:pt x="104343" y="1000404"/>
                  </a:lnTo>
                  <a:lnTo>
                    <a:pt x="130365" y="1037513"/>
                  </a:lnTo>
                  <a:lnTo>
                    <a:pt x="158864" y="1072667"/>
                  </a:lnTo>
                  <a:lnTo>
                    <a:pt x="189699" y="1105712"/>
                  </a:lnTo>
                  <a:lnTo>
                    <a:pt x="222758" y="1136548"/>
                  </a:lnTo>
                  <a:lnTo>
                    <a:pt x="257898" y="1165047"/>
                  </a:lnTo>
                  <a:lnTo>
                    <a:pt x="295008" y="1191069"/>
                  </a:lnTo>
                  <a:lnTo>
                    <a:pt x="333971" y="1214501"/>
                  </a:lnTo>
                  <a:lnTo>
                    <a:pt x="374637" y="1235214"/>
                  </a:lnTo>
                  <a:lnTo>
                    <a:pt x="416902" y="1253083"/>
                  </a:lnTo>
                  <a:lnTo>
                    <a:pt x="460629" y="1267980"/>
                  </a:lnTo>
                  <a:lnTo>
                    <a:pt x="505701" y="1279791"/>
                  </a:lnTo>
                  <a:lnTo>
                    <a:pt x="551980" y="1288389"/>
                  </a:lnTo>
                  <a:lnTo>
                    <a:pt x="599351" y="1293634"/>
                  </a:lnTo>
                  <a:lnTo>
                    <a:pt x="647700" y="1295400"/>
                  </a:lnTo>
                  <a:lnTo>
                    <a:pt x="696036" y="1293634"/>
                  </a:lnTo>
                  <a:lnTo>
                    <a:pt x="743419" y="1288389"/>
                  </a:lnTo>
                  <a:lnTo>
                    <a:pt x="789698" y="1279791"/>
                  </a:lnTo>
                  <a:lnTo>
                    <a:pt x="834771" y="1267980"/>
                  </a:lnTo>
                  <a:lnTo>
                    <a:pt x="878509" y="1253083"/>
                  </a:lnTo>
                  <a:lnTo>
                    <a:pt x="920762" y="1235214"/>
                  </a:lnTo>
                  <a:lnTo>
                    <a:pt x="961440" y="1214501"/>
                  </a:lnTo>
                  <a:lnTo>
                    <a:pt x="1000391" y="1191069"/>
                  </a:lnTo>
                  <a:lnTo>
                    <a:pt x="1037501" y="1165047"/>
                  </a:lnTo>
                  <a:lnTo>
                    <a:pt x="1072654" y="1136548"/>
                  </a:lnTo>
                  <a:lnTo>
                    <a:pt x="1105700" y="1105712"/>
                  </a:lnTo>
                  <a:lnTo>
                    <a:pt x="1136535" y="1072667"/>
                  </a:lnTo>
                  <a:lnTo>
                    <a:pt x="1165034" y="1037513"/>
                  </a:lnTo>
                  <a:lnTo>
                    <a:pt x="1191056" y="1000404"/>
                  </a:lnTo>
                  <a:lnTo>
                    <a:pt x="1214488" y="961453"/>
                  </a:lnTo>
                  <a:lnTo>
                    <a:pt x="1235202" y="920775"/>
                  </a:lnTo>
                  <a:lnTo>
                    <a:pt x="1253070" y="878522"/>
                  </a:lnTo>
                  <a:lnTo>
                    <a:pt x="1267968" y="834783"/>
                  </a:lnTo>
                  <a:lnTo>
                    <a:pt x="1279779" y="789711"/>
                  </a:lnTo>
                  <a:lnTo>
                    <a:pt x="1288376" y="743432"/>
                  </a:lnTo>
                  <a:lnTo>
                    <a:pt x="1293622" y="696048"/>
                  </a:lnTo>
                  <a:lnTo>
                    <a:pt x="1295400" y="647700"/>
                  </a:lnTo>
                  <a:close/>
                </a:path>
                <a:path w="1341755" h="2079625">
                  <a:moveTo>
                    <a:pt x="1341501" y="1758442"/>
                  </a:moveTo>
                  <a:lnTo>
                    <a:pt x="1338021" y="1711045"/>
                  </a:lnTo>
                  <a:lnTo>
                    <a:pt x="1327912" y="1665808"/>
                  </a:lnTo>
                  <a:lnTo>
                    <a:pt x="1311681" y="1623237"/>
                  </a:lnTo>
                  <a:lnTo>
                    <a:pt x="1289812" y="1583804"/>
                  </a:lnTo>
                  <a:lnTo>
                    <a:pt x="1262799" y="1548041"/>
                  </a:lnTo>
                  <a:lnTo>
                    <a:pt x="1231163" y="1516405"/>
                  </a:lnTo>
                  <a:lnTo>
                    <a:pt x="1195374" y="1489417"/>
                  </a:lnTo>
                  <a:lnTo>
                    <a:pt x="1155928" y="1467573"/>
                  </a:lnTo>
                  <a:lnTo>
                    <a:pt x="1113345" y="1451343"/>
                  </a:lnTo>
                  <a:lnTo>
                    <a:pt x="1068095" y="1441246"/>
                  </a:lnTo>
                  <a:lnTo>
                    <a:pt x="1020699" y="1437767"/>
                  </a:lnTo>
                  <a:lnTo>
                    <a:pt x="973315" y="1441246"/>
                  </a:lnTo>
                  <a:lnTo>
                    <a:pt x="928103" y="1451343"/>
                  </a:lnTo>
                  <a:lnTo>
                    <a:pt x="885532" y="1467573"/>
                  </a:lnTo>
                  <a:lnTo>
                    <a:pt x="846112" y="1489417"/>
                  </a:lnTo>
                  <a:lnTo>
                    <a:pt x="810336" y="1516405"/>
                  </a:lnTo>
                  <a:lnTo>
                    <a:pt x="778700" y="1548041"/>
                  </a:lnTo>
                  <a:lnTo>
                    <a:pt x="751700" y="1583804"/>
                  </a:lnTo>
                  <a:lnTo>
                    <a:pt x="729830" y="1623237"/>
                  </a:lnTo>
                  <a:lnTo>
                    <a:pt x="713600" y="1665808"/>
                  </a:lnTo>
                  <a:lnTo>
                    <a:pt x="703491" y="1711045"/>
                  </a:lnTo>
                  <a:lnTo>
                    <a:pt x="700024" y="1758442"/>
                  </a:lnTo>
                  <a:lnTo>
                    <a:pt x="703491" y="1805851"/>
                  </a:lnTo>
                  <a:lnTo>
                    <a:pt x="713600" y="1851088"/>
                  </a:lnTo>
                  <a:lnTo>
                    <a:pt x="729830" y="1893658"/>
                  </a:lnTo>
                  <a:lnTo>
                    <a:pt x="751700" y="1933092"/>
                  </a:lnTo>
                  <a:lnTo>
                    <a:pt x="778700" y="1968855"/>
                  </a:lnTo>
                  <a:lnTo>
                    <a:pt x="810336" y="2000491"/>
                  </a:lnTo>
                  <a:lnTo>
                    <a:pt x="846112" y="2027478"/>
                  </a:lnTo>
                  <a:lnTo>
                    <a:pt x="885532" y="2049322"/>
                  </a:lnTo>
                  <a:lnTo>
                    <a:pt x="928103" y="2065553"/>
                  </a:lnTo>
                  <a:lnTo>
                    <a:pt x="973315" y="2075649"/>
                  </a:lnTo>
                  <a:lnTo>
                    <a:pt x="1020699" y="2079117"/>
                  </a:lnTo>
                  <a:lnTo>
                    <a:pt x="1068095" y="2075649"/>
                  </a:lnTo>
                  <a:lnTo>
                    <a:pt x="1113345" y="2065553"/>
                  </a:lnTo>
                  <a:lnTo>
                    <a:pt x="1155928" y="2049322"/>
                  </a:lnTo>
                  <a:lnTo>
                    <a:pt x="1195374" y="2027478"/>
                  </a:lnTo>
                  <a:lnTo>
                    <a:pt x="1231163" y="2000491"/>
                  </a:lnTo>
                  <a:lnTo>
                    <a:pt x="1262799" y="1968855"/>
                  </a:lnTo>
                  <a:lnTo>
                    <a:pt x="1289812" y="1933092"/>
                  </a:lnTo>
                  <a:lnTo>
                    <a:pt x="1311681" y="1893658"/>
                  </a:lnTo>
                  <a:lnTo>
                    <a:pt x="1327912" y="1851088"/>
                  </a:lnTo>
                  <a:lnTo>
                    <a:pt x="1338021" y="1805851"/>
                  </a:lnTo>
                  <a:lnTo>
                    <a:pt x="1341501" y="1758442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29" name="object 6"/>
            <p:cNvSpPr/>
            <p:nvPr/>
          </p:nvSpPr>
          <p:spPr>
            <a:xfrm>
              <a:off x="1091082" y="5500623"/>
              <a:ext cx="137159" cy="1371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30" name="object 7"/>
            <p:cNvSpPr/>
            <p:nvPr/>
          </p:nvSpPr>
          <p:spPr>
            <a:xfrm>
              <a:off x="1664195" y="4495799"/>
              <a:ext cx="607060" cy="1567180"/>
            </a:xfrm>
            <a:custGeom>
              <a:avLst/>
              <a:gdLst/>
              <a:ahLst/>
              <a:cxnLst/>
              <a:rect l="l" t="t" r="r" b="b"/>
              <a:pathLst>
                <a:path w="607060" h="1567179">
                  <a:moveTo>
                    <a:pt x="274332" y="1429512"/>
                  </a:moveTo>
                  <a:lnTo>
                    <a:pt x="267322" y="1386166"/>
                  </a:lnTo>
                  <a:lnTo>
                    <a:pt x="247840" y="1348511"/>
                  </a:lnTo>
                  <a:lnTo>
                    <a:pt x="218147" y="1318818"/>
                  </a:lnTo>
                  <a:lnTo>
                    <a:pt x="180492" y="1299349"/>
                  </a:lnTo>
                  <a:lnTo>
                    <a:pt x="137172" y="1292352"/>
                  </a:lnTo>
                  <a:lnTo>
                    <a:pt x="93840" y="1299349"/>
                  </a:lnTo>
                  <a:lnTo>
                    <a:pt x="56184" y="1318818"/>
                  </a:lnTo>
                  <a:lnTo>
                    <a:pt x="26492" y="1348511"/>
                  </a:lnTo>
                  <a:lnTo>
                    <a:pt x="7010" y="1386166"/>
                  </a:lnTo>
                  <a:lnTo>
                    <a:pt x="0" y="1429512"/>
                  </a:lnTo>
                  <a:lnTo>
                    <a:pt x="7010" y="1472869"/>
                  </a:lnTo>
                  <a:lnTo>
                    <a:pt x="26492" y="1510525"/>
                  </a:lnTo>
                  <a:lnTo>
                    <a:pt x="56184" y="1540217"/>
                  </a:lnTo>
                  <a:lnTo>
                    <a:pt x="93840" y="1559687"/>
                  </a:lnTo>
                  <a:lnTo>
                    <a:pt x="137172" y="1566672"/>
                  </a:lnTo>
                  <a:lnTo>
                    <a:pt x="180492" y="1559687"/>
                  </a:lnTo>
                  <a:lnTo>
                    <a:pt x="218147" y="1540217"/>
                  </a:lnTo>
                  <a:lnTo>
                    <a:pt x="247840" y="1510525"/>
                  </a:lnTo>
                  <a:lnTo>
                    <a:pt x="267322" y="1472869"/>
                  </a:lnTo>
                  <a:lnTo>
                    <a:pt x="274332" y="1429512"/>
                  </a:lnTo>
                  <a:close/>
                </a:path>
                <a:path w="607060" h="1567179">
                  <a:moveTo>
                    <a:pt x="606564" y="182880"/>
                  </a:moveTo>
                  <a:lnTo>
                    <a:pt x="600024" y="134277"/>
                  </a:lnTo>
                  <a:lnTo>
                    <a:pt x="581583" y="90601"/>
                  </a:lnTo>
                  <a:lnTo>
                    <a:pt x="552983" y="53581"/>
                  </a:lnTo>
                  <a:lnTo>
                    <a:pt x="515962" y="24980"/>
                  </a:lnTo>
                  <a:lnTo>
                    <a:pt x="472287" y="6540"/>
                  </a:lnTo>
                  <a:lnTo>
                    <a:pt x="423684" y="0"/>
                  </a:lnTo>
                  <a:lnTo>
                    <a:pt x="375069" y="6540"/>
                  </a:lnTo>
                  <a:lnTo>
                    <a:pt x="331393" y="24980"/>
                  </a:lnTo>
                  <a:lnTo>
                    <a:pt x="294373" y="53581"/>
                  </a:lnTo>
                  <a:lnTo>
                    <a:pt x="265772" y="90601"/>
                  </a:lnTo>
                  <a:lnTo>
                    <a:pt x="247332" y="134277"/>
                  </a:lnTo>
                  <a:lnTo>
                    <a:pt x="240804" y="182880"/>
                  </a:lnTo>
                  <a:lnTo>
                    <a:pt x="247332" y="231495"/>
                  </a:lnTo>
                  <a:lnTo>
                    <a:pt x="265772" y="275170"/>
                  </a:lnTo>
                  <a:lnTo>
                    <a:pt x="294373" y="312191"/>
                  </a:lnTo>
                  <a:lnTo>
                    <a:pt x="331393" y="340791"/>
                  </a:lnTo>
                  <a:lnTo>
                    <a:pt x="375069" y="359232"/>
                  </a:lnTo>
                  <a:lnTo>
                    <a:pt x="423684" y="365760"/>
                  </a:lnTo>
                  <a:lnTo>
                    <a:pt x="472287" y="359232"/>
                  </a:lnTo>
                  <a:lnTo>
                    <a:pt x="515962" y="340791"/>
                  </a:lnTo>
                  <a:lnTo>
                    <a:pt x="552983" y="312191"/>
                  </a:lnTo>
                  <a:lnTo>
                    <a:pt x="581583" y="275170"/>
                  </a:lnTo>
                  <a:lnTo>
                    <a:pt x="600024" y="231495"/>
                  </a:lnTo>
                  <a:lnTo>
                    <a:pt x="606564" y="18288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931" name="object 8"/>
          <p:cNvSpPr txBox="1">
            <a:spLocks noGrp="1"/>
          </p:cNvSpPr>
          <p:nvPr>
            <p:ph type="title"/>
          </p:nvPr>
        </p:nvSpPr>
        <p:spPr>
          <a:xfrm>
            <a:off x="2274823" y="3622370"/>
            <a:ext cx="5502275" cy="26790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b="0" spc="-229" dirty="0">
                <a:solidFill>
                  <a:srgbClr val="C00000"/>
                </a:solidFill>
                <a:latin typeface="Arial"/>
                <a:cs typeface="Arial"/>
              </a:rPr>
              <a:t>INHIBI</a:t>
            </a:r>
            <a:r>
              <a:rPr sz="8800" b="0" spc="-3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8800" b="0" spc="-730" dirty="0">
                <a:solidFill>
                  <a:srgbClr val="C00000"/>
                </a:solidFill>
                <a:latin typeface="Arial"/>
                <a:cs typeface="Arial"/>
              </a:rPr>
              <a:t>ION</a:t>
            </a:r>
            <a:endParaRPr sz="8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object 2"/>
          <p:cNvSpPr txBox="1">
            <a:spLocks noGrp="1"/>
          </p:cNvSpPr>
          <p:nvPr>
            <p:ph type="title"/>
          </p:nvPr>
        </p:nvSpPr>
        <p:spPr>
          <a:xfrm>
            <a:off x="1598422" y="733171"/>
            <a:ext cx="5473700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S</a:t>
            </a:r>
            <a:r>
              <a:rPr sz="3200" dirty="0"/>
              <a:t>TRUCTURE OF</a:t>
            </a:r>
            <a:r>
              <a:rPr sz="3200" spc="190" dirty="0"/>
              <a:t> </a:t>
            </a:r>
            <a:r>
              <a:rPr sz="4000" dirty="0"/>
              <a:t>E</a:t>
            </a:r>
            <a:r>
              <a:rPr sz="3200" dirty="0"/>
              <a:t>NZYMES</a:t>
            </a:r>
            <a:endParaRPr sz="3200"/>
          </a:p>
        </p:txBody>
      </p:sp>
      <p:sp>
        <p:nvSpPr>
          <p:cNvPr id="1048681" name="object 3"/>
          <p:cNvSpPr txBox="1"/>
          <p:nvPr/>
        </p:nvSpPr>
        <p:spPr>
          <a:xfrm>
            <a:off x="535940" y="1625854"/>
            <a:ext cx="7312659" cy="40659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6985" indent="-274320" algn="just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The </a:t>
            </a:r>
            <a:r>
              <a:rPr sz="2000" i="1" spc="-5" dirty="0">
                <a:solidFill>
                  <a:srgbClr val="C00000"/>
                </a:solidFill>
                <a:latin typeface="Arial"/>
                <a:cs typeface="Arial"/>
              </a:rPr>
              <a:t>active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site </a:t>
            </a:r>
            <a:r>
              <a:rPr sz="2000" dirty="0">
                <a:latin typeface="Arial"/>
                <a:cs typeface="Arial"/>
              </a:rPr>
              <a:t>of an </a:t>
            </a:r>
            <a:r>
              <a:rPr sz="2000" spc="-5" dirty="0">
                <a:latin typeface="Arial"/>
                <a:cs typeface="Arial"/>
              </a:rPr>
              <a:t>enzyme is the </a:t>
            </a:r>
            <a:r>
              <a:rPr sz="2000" dirty="0">
                <a:latin typeface="Arial"/>
                <a:cs typeface="Arial"/>
              </a:rPr>
              <a:t>region </a:t>
            </a:r>
            <a:r>
              <a:rPr sz="2000" spc="-5" dirty="0">
                <a:latin typeface="Arial"/>
                <a:cs typeface="Arial"/>
              </a:rPr>
              <a:t>that binds </a:t>
            </a:r>
            <a:r>
              <a:rPr sz="2000" spc="5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substrates, co-factors and prosthetic groups and </a:t>
            </a:r>
            <a:r>
              <a:rPr sz="2000" dirty="0">
                <a:latin typeface="Arial"/>
                <a:cs typeface="Arial"/>
              </a:rPr>
              <a:t>contains  residue that helps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hold the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substrate.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D8537"/>
              </a:buClr>
              <a:buFont typeface="Wingdings"/>
              <a:buChar char=""/>
            </a:pPr>
            <a:endParaRPr sz="3100">
              <a:latin typeface="Arial"/>
              <a:cs typeface="Arial"/>
            </a:endParaRPr>
          </a:p>
          <a:p>
            <a:pPr marL="286385" marR="6985" indent="-274320" algn="just">
              <a:lnSpc>
                <a:spcPct val="100000"/>
              </a:lnSpc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Active </a:t>
            </a:r>
            <a:r>
              <a:rPr sz="2000" spc="-5" dirty="0">
                <a:latin typeface="Arial"/>
                <a:cs typeface="Arial"/>
              </a:rPr>
              <a:t>sites generally </a:t>
            </a:r>
            <a:r>
              <a:rPr sz="2000" dirty="0">
                <a:latin typeface="Arial"/>
                <a:cs typeface="Arial"/>
              </a:rPr>
              <a:t>occupy less </a:t>
            </a:r>
            <a:r>
              <a:rPr sz="2000" spc="-5" dirty="0">
                <a:latin typeface="Arial"/>
                <a:cs typeface="Arial"/>
              </a:rPr>
              <a:t>than </a:t>
            </a:r>
            <a:r>
              <a:rPr sz="2000" dirty="0">
                <a:latin typeface="Arial"/>
                <a:cs typeface="Arial"/>
              </a:rPr>
              <a:t>5% of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spc="-10" dirty="0">
                <a:latin typeface="Arial"/>
                <a:cs typeface="Arial"/>
              </a:rPr>
              <a:t>total </a:t>
            </a:r>
            <a:r>
              <a:rPr sz="2000" spc="-5" dirty="0">
                <a:latin typeface="Arial"/>
                <a:cs typeface="Arial"/>
              </a:rPr>
              <a:t>surface  </a:t>
            </a:r>
            <a:r>
              <a:rPr sz="2000" dirty="0">
                <a:latin typeface="Arial"/>
                <a:cs typeface="Arial"/>
              </a:rPr>
              <a:t>area of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enzyme.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D8537"/>
              </a:buClr>
              <a:buFont typeface="Wingdings"/>
              <a:buChar char=""/>
            </a:pPr>
            <a:endParaRPr sz="310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Active site has a </a:t>
            </a:r>
            <a:r>
              <a:rPr sz="2000" i="1" spc="-5" dirty="0">
                <a:solidFill>
                  <a:srgbClr val="C00000"/>
                </a:solidFill>
                <a:latin typeface="Arial"/>
                <a:cs typeface="Arial"/>
              </a:rPr>
              <a:t>specific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shape </a:t>
            </a:r>
            <a:r>
              <a:rPr sz="2000" dirty="0">
                <a:latin typeface="Arial"/>
                <a:cs typeface="Arial"/>
              </a:rPr>
              <a:t>due </a:t>
            </a:r>
            <a:r>
              <a:rPr sz="2000" spc="-10" dirty="0">
                <a:latin typeface="Arial"/>
                <a:cs typeface="Arial"/>
              </a:rPr>
              <a:t>to </a:t>
            </a:r>
            <a:r>
              <a:rPr sz="2000" spc="-5" dirty="0">
                <a:latin typeface="Arial"/>
                <a:cs typeface="Arial"/>
              </a:rPr>
              <a:t>tertiary structure </a:t>
            </a:r>
            <a:r>
              <a:rPr sz="2000" dirty="0">
                <a:latin typeface="Arial"/>
                <a:cs typeface="Arial"/>
              </a:rPr>
              <a:t>of  protein.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D8537"/>
              </a:buClr>
              <a:buFont typeface="Wingdings"/>
              <a:buChar char=""/>
            </a:pPr>
            <a:endParaRPr sz="3100">
              <a:latin typeface="Arial"/>
              <a:cs typeface="Arial"/>
            </a:endParaRPr>
          </a:p>
          <a:p>
            <a:pPr marL="286385" marR="6350" indent="-274320" algn="just">
              <a:lnSpc>
                <a:spcPct val="100000"/>
              </a:lnSpc>
              <a:spcBef>
                <a:spcPts val="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A change </a:t>
            </a: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the shape of </a:t>
            </a:r>
            <a:r>
              <a:rPr sz="2000" spc="-5" dirty="0">
                <a:latin typeface="Arial"/>
                <a:cs typeface="Arial"/>
              </a:rPr>
              <a:t>protein </a:t>
            </a:r>
            <a:r>
              <a:rPr sz="2000" spc="-10" dirty="0">
                <a:latin typeface="Arial"/>
                <a:cs typeface="Arial"/>
              </a:rPr>
              <a:t>affects </a:t>
            </a:r>
            <a:r>
              <a:rPr sz="2000" dirty="0">
                <a:latin typeface="Arial"/>
                <a:cs typeface="Arial"/>
              </a:rPr>
              <a:t>the shape of active  site and function of the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enzyme.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2" name="object 2"/>
          <p:cNvSpPr txBox="1">
            <a:spLocks noGrp="1"/>
          </p:cNvSpPr>
          <p:nvPr>
            <p:ph type="title"/>
          </p:nvPr>
        </p:nvSpPr>
        <p:spPr>
          <a:xfrm>
            <a:off x="2058670" y="733171"/>
            <a:ext cx="2463165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I</a:t>
            </a:r>
            <a:r>
              <a:rPr sz="3200" dirty="0"/>
              <a:t>NHIBITI</a:t>
            </a:r>
            <a:r>
              <a:rPr sz="3200" spc="5" dirty="0"/>
              <a:t>O</a:t>
            </a:r>
            <a:r>
              <a:rPr sz="3200" dirty="0"/>
              <a:t>N</a:t>
            </a:r>
            <a:endParaRPr sz="3200"/>
          </a:p>
        </p:txBody>
      </p:sp>
      <p:sp>
        <p:nvSpPr>
          <p:cNvPr id="1048933" name="object 3"/>
          <p:cNvSpPr txBox="1">
            <a:spLocks noGrp="1"/>
          </p:cNvSpPr>
          <p:nvPr>
            <p:ph type="body" idx="1"/>
          </p:nvPr>
        </p:nvSpPr>
        <p:spPr>
          <a:xfrm>
            <a:off x="603834" y="1880362"/>
            <a:ext cx="7936331" cy="2075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1625" marR="5080" indent="-274320">
              <a:lnSpc>
                <a:spcPct val="100000"/>
              </a:lnSpc>
              <a:spcBef>
                <a:spcPts val="105"/>
              </a:spcBef>
              <a:tabLst>
                <a:tab pos="300990" algn="l"/>
              </a:tabLst>
            </a:pPr>
            <a:r>
              <a:rPr sz="1400" dirty="0">
                <a:solidFill>
                  <a:srgbClr val="FD8537"/>
                </a:solidFill>
                <a:latin typeface="Courier New"/>
                <a:cs typeface="Courier New"/>
              </a:rPr>
              <a:t>o	</a:t>
            </a:r>
            <a:r>
              <a:rPr dirty="0"/>
              <a:t>The </a:t>
            </a:r>
            <a:r>
              <a:rPr spc="-5" dirty="0"/>
              <a:t>prevention </a:t>
            </a:r>
            <a:r>
              <a:rPr spc="-10" dirty="0"/>
              <a:t>of an </a:t>
            </a:r>
            <a:r>
              <a:rPr spc="-5" dirty="0"/>
              <a:t>enzyme process </a:t>
            </a:r>
            <a:r>
              <a:rPr dirty="0"/>
              <a:t>as a </a:t>
            </a:r>
            <a:r>
              <a:rPr spc="-5" dirty="0"/>
              <a:t>result </a:t>
            </a:r>
            <a:r>
              <a:rPr dirty="0"/>
              <a:t>of interaction of  inhibitors with the</a:t>
            </a:r>
            <a:r>
              <a:rPr spc="-55" dirty="0"/>
              <a:t> </a:t>
            </a:r>
            <a:r>
              <a:rPr dirty="0"/>
              <a:t>enzyme.</a:t>
            </a:r>
            <a:endParaRPr sz="1400">
              <a:latin typeface="Courier New"/>
              <a:cs typeface="Courier New"/>
            </a:endParaRPr>
          </a:p>
          <a:p>
            <a:pPr marL="14604">
              <a:lnSpc>
                <a:spcPct val="100000"/>
              </a:lnSpc>
              <a:spcBef>
                <a:spcPts val="30"/>
              </a:spcBef>
            </a:pPr>
            <a:endParaRPr sz="3100"/>
          </a:p>
          <a:p>
            <a:pPr marL="301625" indent="-274320">
              <a:lnSpc>
                <a:spcPct val="100000"/>
              </a:lnSpc>
              <a:buClr>
                <a:srgbClr val="FD8537"/>
              </a:buClr>
              <a:buSzPct val="68750"/>
              <a:buFont typeface="Wingdings"/>
              <a:buChar char=""/>
              <a:tabLst>
                <a:tab pos="301625" algn="l"/>
              </a:tabLst>
            </a:pPr>
            <a:r>
              <a:rPr sz="2400" spc="-10" dirty="0">
                <a:solidFill>
                  <a:srgbClr val="C00000"/>
                </a:solidFill>
              </a:rPr>
              <a:t>INHIBITORS</a:t>
            </a:r>
            <a:r>
              <a:rPr sz="1800" spc="-10" dirty="0">
                <a:solidFill>
                  <a:srgbClr val="C00000"/>
                </a:solidFill>
              </a:rPr>
              <a:t>:</a:t>
            </a:r>
            <a:endParaRPr sz="1800"/>
          </a:p>
          <a:p>
            <a:pPr marL="301625" marR="6985" indent="1388110">
              <a:lnSpc>
                <a:spcPct val="100000"/>
              </a:lnSpc>
              <a:spcBef>
                <a:spcPts val="605"/>
              </a:spcBef>
              <a:tabLst>
                <a:tab pos="2275205" algn="l"/>
                <a:tab pos="3579495" algn="l"/>
                <a:tab pos="4148454" algn="l"/>
                <a:tab pos="4704715" algn="l"/>
                <a:tab pos="5785485" algn="l"/>
                <a:tab pos="6285230" algn="l"/>
                <a:tab pos="7280909" algn="l"/>
                <a:tab pos="7637145" algn="l"/>
              </a:tabLst>
            </a:pPr>
            <a:r>
              <a:rPr dirty="0"/>
              <a:t>Any	sub</a:t>
            </a:r>
            <a:r>
              <a:rPr spc="-10" dirty="0"/>
              <a:t>s</a:t>
            </a:r>
            <a:r>
              <a:rPr dirty="0"/>
              <a:t>t</a:t>
            </a:r>
            <a:r>
              <a:rPr spc="-20" dirty="0"/>
              <a:t>a</a:t>
            </a:r>
            <a:r>
              <a:rPr dirty="0"/>
              <a:t>n</a:t>
            </a:r>
            <a:r>
              <a:rPr spc="5" dirty="0"/>
              <a:t>c</a:t>
            </a:r>
            <a:r>
              <a:rPr dirty="0"/>
              <a:t>e	t</a:t>
            </a:r>
            <a:r>
              <a:rPr spc="-20" dirty="0"/>
              <a:t>h</a:t>
            </a:r>
            <a:r>
              <a:rPr dirty="0"/>
              <a:t>at	can	diminish	t</a:t>
            </a:r>
            <a:r>
              <a:rPr spc="-20" dirty="0"/>
              <a:t>h</a:t>
            </a:r>
            <a:r>
              <a:rPr dirty="0"/>
              <a:t>e	velocity	</a:t>
            </a:r>
            <a:r>
              <a:rPr spc="-15" dirty="0"/>
              <a:t>o</a:t>
            </a:r>
            <a:r>
              <a:rPr dirty="0"/>
              <a:t>f	an  enzyme catalyzed reaction </a:t>
            </a:r>
            <a:r>
              <a:rPr spc="-5" dirty="0"/>
              <a:t>is </a:t>
            </a:r>
            <a:r>
              <a:rPr dirty="0"/>
              <a:t>called an</a:t>
            </a:r>
            <a:r>
              <a:rPr spc="-114" dirty="0"/>
              <a:t> </a:t>
            </a:r>
            <a:r>
              <a:rPr spc="-10" dirty="0"/>
              <a:t>inhibitor.</a:t>
            </a:r>
          </a:p>
        </p:txBody>
      </p:sp>
      <p:sp>
        <p:nvSpPr>
          <p:cNvPr id="1048934" name="object 4"/>
          <p:cNvSpPr/>
          <p:nvPr/>
        </p:nvSpPr>
        <p:spPr>
          <a:xfrm>
            <a:off x="1733550" y="4057648"/>
            <a:ext cx="5543550" cy="2771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object 2"/>
          <p:cNvGrpSpPr/>
          <p:nvPr/>
        </p:nvGrpSpPr>
        <p:grpSpPr>
          <a:xfrm>
            <a:off x="1186903" y="1539747"/>
            <a:ext cx="7518400" cy="4724400"/>
            <a:chOff x="1186903" y="1539747"/>
            <a:chExt cx="7518400" cy="4724400"/>
          </a:xfrm>
        </p:grpSpPr>
        <p:sp>
          <p:nvSpPr>
            <p:cNvPr id="1048935" name="object 3"/>
            <p:cNvSpPr/>
            <p:nvPr/>
          </p:nvSpPr>
          <p:spPr>
            <a:xfrm>
              <a:off x="4402963" y="2662047"/>
              <a:ext cx="2135505" cy="508634"/>
            </a:xfrm>
            <a:custGeom>
              <a:avLst/>
              <a:gdLst/>
              <a:ahLst/>
              <a:cxnLst/>
              <a:rect l="l" t="t" r="r" b="b"/>
              <a:pathLst>
                <a:path w="2135504" h="508635">
                  <a:moveTo>
                    <a:pt x="1067689" y="0"/>
                  </a:moveTo>
                  <a:lnTo>
                    <a:pt x="1067689" y="346328"/>
                  </a:lnTo>
                  <a:lnTo>
                    <a:pt x="2135505" y="346328"/>
                  </a:lnTo>
                  <a:lnTo>
                    <a:pt x="2135505" y="508126"/>
                  </a:lnTo>
                </a:path>
                <a:path w="2135504" h="508635">
                  <a:moveTo>
                    <a:pt x="1067689" y="0"/>
                  </a:moveTo>
                  <a:lnTo>
                    <a:pt x="1067689" y="346328"/>
                  </a:lnTo>
                  <a:lnTo>
                    <a:pt x="0" y="346328"/>
                  </a:lnTo>
                  <a:lnTo>
                    <a:pt x="0" y="508126"/>
                  </a:lnTo>
                </a:path>
              </a:pathLst>
            </a:custGeom>
            <a:ln w="25400">
              <a:solidFill>
                <a:srgbClr val="CA6A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36" name="object 4"/>
            <p:cNvSpPr/>
            <p:nvPr/>
          </p:nvSpPr>
          <p:spPr>
            <a:xfrm>
              <a:off x="4597019" y="1552447"/>
              <a:ext cx="1747520" cy="1109980"/>
            </a:xfrm>
            <a:custGeom>
              <a:avLst/>
              <a:gdLst/>
              <a:ahLst/>
              <a:cxnLst/>
              <a:rect l="l" t="t" r="r" b="b"/>
              <a:pathLst>
                <a:path w="1747520" h="1109980">
                  <a:moveTo>
                    <a:pt x="1636394" y="0"/>
                  </a:moveTo>
                  <a:lnTo>
                    <a:pt x="110997" y="0"/>
                  </a:lnTo>
                  <a:lnTo>
                    <a:pt x="67776" y="8735"/>
                  </a:lnTo>
                  <a:lnTo>
                    <a:pt x="32496" y="32543"/>
                  </a:lnTo>
                  <a:lnTo>
                    <a:pt x="8717" y="67829"/>
                  </a:lnTo>
                  <a:lnTo>
                    <a:pt x="0" y="110998"/>
                  </a:lnTo>
                  <a:lnTo>
                    <a:pt x="0" y="998601"/>
                  </a:lnTo>
                  <a:lnTo>
                    <a:pt x="8717" y="1041822"/>
                  </a:lnTo>
                  <a:lnTo>
                    <a:pt x="32496" y="1077102"/>
                  </a:lnTo>
                  <a:lnTo>
                    <a:pt x="67776" y="1100881"/>
                  </a:lnTo>
                  <a:lnTo>
                    <a:pt x="110997" y="1109599"/>
                  </a:lnTo>
                  <a:lnTo>
                    <a:pt x="1636394" y="1109599"/>
                  </a:lnTo>
                  <a:lnTo>
                    <a:pt x="1679543" y="1100881"/>
                  </a:lnTo>
                  <a:lnTo>
                    <a:pt x="1714785" y="1077102"/>
                  </a:lnTo>
                  <a:lnTo>
                    <a:pt x="1738550" y="1041822"/>
                  </a:lnTo>
                  <a:lnTo>
                    <a:pt x="1747265" y="998601"/>
                  </a:lnTo>
                  <a:lnTo>
                    <a:pt x="1747265" y="110998"/>
                  </a:lnTo>
                  <a:lnTo>
                    <a:pt x="1738550" y="67829"/>
                  </a:lnTo>
                  <a:lnTo>
                    <a:pt x="1714785" y="32543"/>
                  </a:lnTo>
                  <a:lnTo>
                    <a:pt x="1679543" y="8735"/>
                  </a:lnTo>
                  <a:lnTo>
                    <a:pt x="1636394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37" name="object 5"/>
            <p:cNvSpPr/>
            <p:nvPr/>
          </p:nvSpPr>
          <p:spPr>
            <a:xfrm>
              <a:off x="4597019" y="1552447"/>
              <a:ext cx="1747520" cy="1109980"/>
            </a:xfrm>
            <a:custGeom>
              <a:avLst/>
              <a:gdLst/>
              <a:ahLst/>
              <a:cxnLst/>
              <a:rect l="l" t="t" r="r" b="b"/>
              <a:pathLst>
                <a:path w="1747520" h="1109980">
                  <a:moveTo>
                    <a:pt x="0" y="110998"/>
                  </a:moveTo>
                  <a:lnTo>
                    <a:pt x="8717" y="67829"/>
                  </a:lnTo>
                  <a:lnTo>
                    <a:pt x="32496" y="32543"/>
                  </a:lnTo>
                  <a:lnTo>
                    <a:pt x="67776" y="8735"/>
                  </a:lnTo>
                  <a:lnTo>
                    <a:pt x="110997" y="0"/>
                  </a:lnTo>
                  <a:lnTo>
                    <a:pt x="1636394" y="0"/>
                  </a:lnTo>
                  <a:lnTo>
                    <a:pt x="1679543" y="8735"/>
                  </a:lnTo>
                  <a:lnTo>
                    <a:pt x="1714785" y="32543"/>
                  </a:lnTo>
                  <a:lnTo>
                    <a:pt x="1738550" y="67829"/>
                  </a:lnTo>
                  <a:lnTo>
                    <a:pt x="1747265" y="110998"/>
                  </a:lnTo>
                  <a:lnTo>
                    <a:pt x="1747265" y="998601"/>
                  </a:lnTo>
                  <a:lnTo>
                    <a:pt x="1738550" y="1041822"/>
                  </a:lnTo>
                  <a:lnTo>
                    <a:pt x="1714785" y="1077102"/>
                  </a:lnTo>
                  <a:lnTo>
                    <a:pt x="1679543" y="1100881"/>
                  </a:lnTo>
                  <a:lnTo>
                    <a:pt x="1636394" y="1109599"/>
                  </a:lnTo>
                  <a:lnTo>
                    <a:pt x="110997" y="1109599"/>
                  </a:lnTo>
                  <a:lnTo>
                    <a:pt x="67776" y="1100881"/>
                  </a:lnTo>
                  <a:lnTo>
                    <a:pt x="32496" y="1077102"/>
                  </a:lnTo>
                  <a:lnTo>
                    <a:pt x="8717" y="1041822"/>
                  </a:lnTo>
                  <a:lnTo>
                    <a:pt x="0" y="998601"/>
                  </a:lnTo>
                  <a:lnTo>
                    <a:pt x="0" y="11099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38" name="object 6"/>
            <p:cNvSpPr/>
            <p:nvPr/>
          </p:nvSpPr>
          <p:spPr>
            <a:xfrm>
              <a:off x="4791202" y="1736978"/>
              <a:ext cx="1747520" cy="1109980"/>
            </a:xfrm>
            <a:custGeom>
              <a:avLst/>
              <a:gdLst/>
              <a:ahLst/>
              <a:cxnLst/>
              <a:rect l="l" t="t" r="r" b="b"/>
              <a:pathLst>
                <a:path w="1747520" h="1109980">
                  <a:moveTo>
                    <a:pt x="1636268" y="0"/>
                  </a:moveTo>
                  <a:lnTo>
                    <a:pt x="110998" y="0"/>
                  </a:lnTo>
                  <a:lnTo>
                    <a:pt x="67776" y="8715"/>
                  </a:lnTo>
                  <a:lnTo>
                    <a:pt x="32496" y="32480"/>
                  </a:lnTo>
                  <a:lnTo>
                    <a:pt x="8717" y="67722"/>
                  </a:lnTo>
                  <a:lnTo>
                    <a:pt x="0" y="110871"/>
                  </a:lnTo>
                  <a:lnTo>
                    <a:pt x="0" y="998474"/>
                  </a:lnTo>
                  <a:lnTo>
                    <a:pt x="8717" y="1041695"/>
                  </a:lnTo>
                  <a:lnTo>
                    <a:pt x="32496" y="1076975"/>
                  </a:lnTo>
                  <a:lnTo>
                    <a:pt x="67776" y="1100754"/>
                  </a:lnTo>
                  <a:lnTo>
                    <a:pt x="110998" y="1109472"/>
                  </a:lnTo>
                  <a:lnTo>
                    <a:pt x="1636268" y="1109472"/>
                  </a:lnTo>
                  <a:lnTo>
                    <a:pt x="1679489" y="1100754"/>
                  </a:lnTo>
                  <a:lnTo>
                    <a:pt x="1714769" y="1076975"/>
                  </a:lnTo>
                  <a:lnTo>
                    <a:pt x="1738548" y="1041695"/>
                  </a:lnTo>
                  <a:lnTo>
                    <a:pt x="1747266" y="998474"/>
                  </a:lnTo>
                  <a:lnTo>
                    <a:pt x="1747266" y="110871"/>
                  </a:lnTo>
                  <a:lnTo>
                    <a:pt x="1738548" y="67722"/>
                  </a:lnTo>
                  <a:lnTo>
                    <a:pt x="1714769" y="32480"/>
                  </a:lnTo>
                  <a:lnTo>
                    <a:pt x="1679489" y="8715"/>
                  </a:lnTo>
                  <a:lnTo>
                    <a:pt x="163626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39" name="object 7"/>
            <p:cNvSpPr/>
            <p:nvPr/>
          </p:nvSpPr>
          <p:spPr>
            <a:xfrm>
              <a:off x="4791202" y="1736978"/>
              <a:ext cx="1747520" cy="1109980"/>
            </a:xfrm>
            <a:custGeom>
              <a:avLst/>
              <a:gdLst/>
              <a:ahLst/>
              <a:cxnLst/>
              <a:rect l="l" t="t" r="r" b="b"/>
              <a:pathLst>
                <a:path w="1747520" h="1109980">
                  <a:moveTo>
                    <a:pt x="0" y="110871"/>
                  </a:moveTo>
                  <a:lnTo>
                    <a:pt x="8717" y="67722"/>
                  </a:lnTo>
                  <a:lnTo>
                    <a:pt x="32496" y="32480"/>
                  </a:lnTo>
                  <a:lnTo>
                    <a:pt x="67776" y="8715"/>
                  </a:lnTo>
                  <a:lnTo>
                    <a:pt x="110998" y="0"/>
                  </a:lnTo>
                  <a:lnTo>
                    <a:pt x="1636268" y="0"/>
                  </a:lnTo>
                  <a:lnTo>
                    <a:pt x="1679489" y="8715"/>
                  </a:lnTo>
                  <a:lnTo>
                    <a:pt x="1714769" y="32480"/>
                  </a:lnTo>
                  <a:lnTo>
                    <a:pt x="1738548" y="67722"/>
                  </a:lnTo>
                  <a:lnTo>
                    <a:pt x="1747266" y="110871"/>
                  </a:lnTo>
                  <a:lnTo>
                    <a:pt x="1747266" y="998474"/>
                  </a:lnTo>
                  <a:lnTo>
                    <a:pt x="1738548" y="1041695"/>
                  </a:lnTo>
                  <a:lnTo>
                    <a:pt x="1714769" y="1076975"/>
                  </a:lnTo>
                  <a:lnTo>
                    <a:pt x="1679489" y="1100754"/>
                  </a:lnTo>
                  <a:lnTo>
                    <a:pt x="1636268" y="1109472"/>
                  </a:lnTo>
                  <a:lnTo>
                    <a:pt x="110998" y="1109472"/>
                  </a:lnTo>
                  <a:lnTo>
                    <a:pt x="67776" y="1100754"/>
                  </a:lnTo>
                  <a:lnTo>
                    <a:pt x="32496" y="1076975"/>
                  </a:lnTo>
                  <a:lnTo>
                    <a:pt x="8717" y="1041695"/>
                  </a:lnTo>
                  <a:lnTo>
                    <a:pt x="0" y="998474"/>
                  </a:lnTo>
                  <a:lnTo>
                    <a:pt x="0" y="110871"/>
                  </a:lnTo>
                  <a:close/>
                </a:path>
              </a:pathLst>
            </a:custGeom>
            <a:ln w="25400">
              <a:solidFill>
                <a:srgbClr val="FD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40" name="object 8"/>
            <p:cNvSpPr/>
            <p:nvPr/>
          </p:nvSpPr>
          <p:spPr>
            <a:xfrm>
              <a:off x="1199603" y="4279646"/>
              <a:ext cx="6407150" cy="508634"/>
            </a:xfrm>
            <a:custGeom>
              <a:avLst/>
              <a:gdLst/>
              <a:ahLst/>
              <a:cxnLst/>
              <a:rect l="l" t="t" r="r" b="b"/>
              <a:pathLst>
                <a:path w="6407150" h="508635">
                  <a:moveTo>
                    <a:pt x="3203359" y="0"/>
                  </a:moveTo>
                  <a:lnTo>
                    <a:pt x="3203359" y="346328"/>
                  </a:lnTo>
                  <a:lnTo>
                    <a:pt x="6406680" y="346328"/>
                  </a:lnTo>
                  <a:lnTo>
                    <a:pt x="6406680" y="508253"/>
                  </a:lnTo>
                </a:path>
                <a:path w="6407150" h="508635">
                  <a:moveTo>
                    <a:pt x="3203359" y="0"/>
                  </a:moveTo>
                  <a:lnTo>
                    <a:pt x="3203359" y="346328"/>
                  </a:lnTo>
                  <a:lnTo>
                    <a:pt x="4271048" y="346328"/>
                  </a:lnTo>
                  <a:lnTo>
                    <a:pt x="4271048" y="508253"/>
                  </a:lnTo>
                </a:path>
                <a:path w="6407150" h="508635">
                  <a:moveTo>
                    <a:pt x="3203359" y="0"/>
                  </a:moveTo>
                  <a:lnTo>
                    <a:pt x="3203359" y="346328"/>
                  </a:lnTo>
                  <a:lnTo>
                    <a:pt x="2135543" y="346328"/>
                  </a:lnTo>
                  <a:lnTo>
                    <a:pt x="2135543" y="508253"/>
                  </a:lnTo>
                </a:path>
                <a:path w="6407150" h="508635">
                  <a:moveTo>
                    <a:pt x="3203359" y="0"/>
                  </a:moveTo>
                  <a:lnTo>
                    <a:pt x="3203359" y="346328"/>
                  </a:lnTo>
                  <a:lnTo>
                    <a:pt x="0" y="346328"/>
                  </a:lnTo>
                  <a:lnTo>
                    <a:pt x="0" y="508253"/>
                  </a:lnTo>
                </a:path>
              </a:pathLst>
            </a:custGeom>
            <a:ln w="25400">
              <a:solidFill>
                <a:srgbClr val="E679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941" name="object 9"/>
          <p:cNvSpPr txBox="1">
            <a:spLocks noGrp="1"/>
          </p:cNvSpPr>
          <p:nvPr>
            <p:ph type="title"/>
          </p:nvPr>
        </p:nvSpPr>
        <p:spPr>
          <a:xfrm>
            <a:off x="2219325" y="719073"/>
            <a:ext cx="4603115" cy="6089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T</a:t>
            </a:r>
            <a:r>
              <a:rPr sz="3200" dirty="0"/>
              <a:t>YPES OF</a:t>
            </a:r>
            <a:r>
              <a:rPr sz="3200" spc="195" dirty="0"/>
              <a:t> </a:t>
            </a:r>
            <a:r>
              <a:rPr sz="3200" dirty="0"/>
              <a:t>INHIBITION</a:t>
            </a:r>
            <a:endParaRPr sz="3200"/>
          </a:p>
        </p:txBody>
      </p:sp>
      <p:sp>
        <p:nvSpPr>
          <p:cNvPr id="1048942" name="object 10"/>
          <p:cNvSpPr txBox="1"/>
          <p:nvPr/>
        </p:nvSpPr>
        <p:spPr>
          <a:xfrm>
            <a:off x="5197602" y="2139187"/>
            <a:ext cx="935990" cy="2406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In</a:t>
            </a:r>
            <a:r>
              <a:rPr sz="1600" b="1" spc="-15" dirty="0">
                <a:latin typeface="Arial"/>
                <a:cs typeface="Arial"/>
              </a:rPr>
              <a:t>h</a:t>
            </a:r>
            <a:r>
              <a:rPr sz="1600" b="1" spc="-5" dirty="0">
                <a:latin typeface="Arial"/>
                <a:cs typeface="Arial"/>
              </a:rPr>
              <a:t>ibi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ion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78" name="object 11"/>
          <p:cNvGrpSpPr/>
          <p:nvPr/>
        </p:nvGrpSpPr>
        <p:grpSpPr>
          <a:xfrm>
            <a:off x="3516629" y="3157473"/>
            <a:ext cx="1967230" cy="1319530"/>
            <a:chOff x="3516629" y="3157473"/>
            <a:chExt cx="1967230" cy="1319530"/>
          </a:xfrm>
        </p:grpSpPr>
        <p:sp>
          <p:nvSpPr>
            <p:cNvPr id="1048943" name="object 12"/>
            <p:cNvSpPr/>
            <p:nvPr/>
          </p:nvSpPr>
          <p:spPr>
            <a:xfrm>
              <a:off x="3529329" y="3170173"/>
              <a:ext cx="1747520" cy="1109980"/>
            </a:xfrm>
            <a:custGeom>
              <a:avLst/>
              <a:gdLst/>
              <a:ahLst/>
              <a:cxnLst/>
              <a:rect l="l" t="t" r="r" b="b"/>
              <a:pathLst>
                <a:path w="1747520" h="1109979">
                  <a:moveTo>
                    <a:pt x="1636268" y="0"/>
                  </a:moveTo>
                  <a:lnTo>
                    <a:pt x="110871" y="0"/>
                  </a:lnTo>
                  <a:lnTo>
                    <a:pt x="67722" y="8717"/>
                  </a:lnTo>
                  <a:lnTo>
                    <a:pt x="32480" y="32496"/>
                  </a:lnTo>
                  <a:lnTo>
                    <a:pt x="8715" y="67776"/>
                  </a:lnTo>
                  <a:lnTo>
                    <a:pt x="0" y="110998"/>
                  </a:lnTo>
                  <a:lnTo>
                    <a:pt x="0" y="998601"/>
                  </a:lnTo>
                  <a:lnTo>
                    <a:pt x="8715" y="1041749"/>
                  </a:lnTo>
                  <a:lnTo>
                    <a:pt x="32480" y="1076991"/>
                  </a:lnTo>
                  <a:lnTo>
                    <a:pt x="67722" y="1100756"/>
                  </a:lnTo>
                  <a:lnTo>
                    <a:pt x="110871" y="1109471"/>
                  </a:lnTo>
                  <a:lnTo>
                    <a:pt x="1636268" y="1109471"/>
                  </a:lnTo>
                  <a:lnTo>
                    <a:pt x="1679489" y="1100756"/>
                  </a:lnTo>
                  <a:lnTo>
                    <a:pt x="1714769" y="1076991"/>
                  </a:lnTo>
                  <a:lnTo>
                    <a:pt x="1738548" y="1041749"/>
                  </a:lnTo>
                  <a:lnTo>
                    <a:pt x="1747266" y="998601"/>
                  </a:lnTo>
                  <a:lnTo>
                    <a:pt x="1747266" y="110998"/>
                  </a:lnTo>
                  <a:lnTo>
                    <a:pt x="1738548" y="67776"/>
                  </a:lnTo>
                  <a:lnTo>
                    <a:pt x="1714769" y="32496"/>
                  </a:lnTo>
                  <a:lnTo>
                    <a:pt x="1679489" y="8717"/>
                  </a:lnTo>
                  <a:lnTo>
                    <a:pt x="1636268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44" name="object 13"/>
            <p:cNvSpPr/>
            <p:nvPr/>
          </p:nvSpPr>
          <p:spPr>
            <a:xfrm>
              <a:off x="3529329" y="3170173"/>
              <a:ext cx="1747520" cy="1109980"/>
            </a:xfrm>
            <a:custGeom>
              <a:avLst/>
              <a:gdLst/>
              <a:ahLst/>
              <a:cxnLst/>
              <a:rect l="l" t="t" r="r" b="b"/>
              <a:pathLst>
                <a:path w="1747520" h="1109979">
                  <a:moveTo>
                    <a:pt x="0" y="110998"/>
                  </a:moveTo>
                  <a:lnTo>
                    <a:pt x="8715" y="67776"/>
                  </a:lnTo>
                  <a:lnTo>
                    <a:pt x="32480" y="32496"/>
                  </a:lnTo>
                  <a:lnTo>
                    <a:pt x="67722" y="8717"/>
                  </a:lnTo>
                  <a:lnTo>
                    <a:pt x="110871" y="0"/>
                  </a:lnTo>
                  <a:lnTo>
                    <a:pt x="1636268" y="0"/>
                  </a:lnTo>
                  <a:lnTo>
                    <a:pt x="1679489" y="8717"/>
                  </a:lnTo>
                  <a:lnTo>
                    <a:pt x="1714769" y="32496"/>
                  </a:lnTo>
                  <a:lnTo>
                    <a:pt x="1738548" y="67776"/>
                  </a:lnTo>
                  <a:lnTo>
                    <a:pt x="1747266" y="110998"/>
                  </a:lnTo>
                  <a:lnTo>
                    <a:pt x="1747266" y="998601"/>
                  </a:lnTo>
                  <a:lnTo>
                    <a:pt x="1738548" y="1041749"/>
                  </a:lnTo>
                  <a:lnTo>
                    <a:pt x="1714769" y="1076991"/>
                  </a:lnTo>
                  <a:lnTo>
                    <a:pt x="1679489" y="1100756"/>
                  </a:lnTo>
                  <a:lnTo>
                    <a:pt x="1636268" y="1109471"/>
                  </a:lnTo>
                  <a:lnTo>
                    <a:pt x="110871" y="1109471"/>
                  </a:lnTo>
                  <a:lnTo>
                    <a:pt x="67722" y="1100756"/>
                  </a:lnTo>
                  <a:lnTo>
                    <a:pt x="32480" y="1076991"/>
                  </a:lnTo>
                  <a:lnTo>
                    <a:pt x="8715" y="1041749"/>
                  </a:lnTo>
                  <a:lnTo>
                    <a:pt x="0" y="998601"/>
                  </a:lnTo>
                  <a:lnTo>
                    <a:pt x="0" y="110998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45" name="object 14"/>
            <p:cNvSpPr/>
            <p:nvPr/>
          </p:nvSpPr>
          <p:spPr>
            <a:xfrm>
              <a:off x="3723385" y="3354577"/>
              <a:ext cx="1747520" cy="1109980"/>
            </a:xfrm>
            <a:custGeom>
              <a:avLst/>
              <a:gdLst/>
              <a:ahLst/>
              <a:cxnLst/>
              <a:rect l="l" t="t" r="r" b="b"/>
              <a:pathLst>
                <a:path w="1747520" h="1109979">
                  <a:moveTo>
                    <a:pt x="1636394" y="0"/>
                  </a:moveTo>
                  <a:lnTo>
                    <a:pt x="110998" y="0"/>
                  </a:lnTo>
                  <a:lnTo>
                    <a:pt x="67776" y="8717"/>
                  </a:lnTo>
                  <a:lnTo>
                    <a:pt x="32496" y="32496"/>
                  </a:lnTo>
                  <a:lnTo>
                    <a:pt x="8717" y="67776"/>
                  </a:lnTo>
                  <a:lnTo>
                    <a:pt x="0" y="110998"/>
                  </a:lnTo>
                  <a:lnTo>
                    <a:pt x="0" y="998601"/>
                  </a:lnTo>
                  <a:lnTo>
                    <a:pt x="8717" y="1041769"/>
                  </a:lnTo>
                  <a:lnTo>
                    <a:pt x="32496" y="1077055"/>
                  </a:lnTo>
                  <a:lnTo>
                    <a:pt x="67776" y="1100863"/>
                  </a:lnTo>
                  <a:lnTo>
                    <a:pt x="110998" y="1109599"/>
                  </a:lnTo>
                  <a:lnTo>
                    <a:pt x="1636394" y="1109599"/>
                  </a:lnTo>
                  <a:lnTo>
                    <a:pt x="1679543" y="1100863"/>
                  </a:lnTo>
                  <a:lnTo>
                    <a:pt x="1714785" y="1077055"/>
                  </a:lnTo>
                  <a:lnTo>
                    <a:pt x="1738550" y="1041769"/>
                  </a:lnTo>
                  <a:lnTo>
                    <a:pt x="1747265" y="998601"/>
                  </a:lnTo>
                  <a:lnTo>
                    <a:pt x="1747265" y="110998"/>
                  </a:lnTo>
                  <a:lnTo>
                    <a:pt x="1738550" y="67776"/>
                  </a:lnTo>
                  <a:lnTo>
                    <a:pt x="1714785" y="32496"/>
                  </a:lnTo>
                  <a:lnTo>
                    <a:pt x="1679543" y="8717"/>
                  </a:lnTo>
                  <a:lnTo>
                    <a:pt x="163639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46" name="object 15"/>
            <p:cNvSpPr/>
            <p:nvPr/>
          </p:nvSpPr>
          <p:spPr>
            <a:xfrm>
              <a:off x="3723385" y="3354577"/>
              <a:ext cx="1747520" cy="1109980"/>
            </a:xfrm>
            <a:custGeom>
              <a:avLst/>
              <a:gdLst/>
              <a:ahLst/>
              <a:cxnLst/>
              <a:rect l="l" t="t" r="r" b="b"/>
              <a:pathLst>
                <a:path w="1747520" h="1109979">
                  <a:moveTo>
                    <a:pt x="0" y="110998"/>
                  </a:moveTo>
                  <a:lnTo>
                    <a:pt x="8717" y="67776"/>
                  </a:lnTo>
                  <a:lnTo>
                    <a:pt x="32496" y="32496"/>
                  </a:lnTo>
                  <a:lnTo>
                    <a:pt x="67776" y="8717"/>
                  </a:lnTo>
                  <a:lnTo>
                    <a:pt x="110998" y="0"/>
                  </a:lnTo>
                  <a:lnTo>
                    <a:pt x="1636394" y="0"/>
                  </a:lnTo>
                  <a:lnTo>
                    <a:pt x="1679543" y="8717"/>
                  </a:lnTo>
                  <a:lnTo>
                    <a:pt x="1714785" y="32496"/>
                  </a:lnTo>
                  <a:lnTo>
                    <a:pt x="1738550" y="67776"/>
                  </a:lnTo>
                  <a:lnTo>
                    <a:pt x="1747265" y="110998"/>
                  </a:lnTo>
                  <a:lnTo>
                    <a:pt x="1747265" y="998601"/>
                  </a:lnTo>
                  <a:lnTo>
                    <a:pt x="1738550" y="1041769"/>
                  </a:lnTo>
                  <a:lnTo>
                    <a:pt x="1714785" y="1077055"/>
                  </a:lnTo>
                  <a:lnTo>
                    <a:pt x="1679543" y="1100863"/>
                  </a:lnTo>
                  <a:lnTo>
                    <a:pt x="1636394" y="1109599"/>
                  </a:lnTo>
                  <a:lnTo>
                    <a:pt x="110998" y="1109599"/>
                  </a:lnTo>
                  <a:lnTo>
                    <a:pt x="67776" y="1100863"/>
                  </a:lnTo>
                  <a:lnTo>
                    <a:pt x="32496" y="1077055"/>
                  </a:lnTo>
                  <a:lnTo>
                    <a:pt x="8717" y="1041769"/>
                  </a:lnTo>
                  <a:lnTo>
                    <a:pt x="0" y="998601"/>
                  </a:lnTo>
                  <a:lnTo>
                    <a:pt x="0" y="110998"/>
                  </a:lnTo>
                  <a:close/>
                </a:path>
              </a:pathLst>
            </a:custGeom>
            <a:ln w="25400">
              <a:solidFill>
                <a:srgbClr val="FD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947" name="object 16"/>
          <p:cNvSpPr txBox="1"/>
          <p:nvPr/>
        </p:nvSpPr>
        <p:spPr>
          <a:xfrm>
            <a:off x="4074667" y="3757117"/>
            <a:ext cx="1047115" cy="2406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Re</a:t>
            </a:r>
            <a:r>
              <a:rPr sz="1600" b="1" spc="-45" dirty="0">
                <a:latin typeface="Arial"/>
                <a:cs typeface="Arial"/>
              </a:rPr>
              <a:t>v</a:t>
            </a:r>
            <a:r>
              <a:rPr sz="1600" b="1" spc="-5" dirty="0">
                <a:latin typeface="Arial"/>
                <a:cs typeface="Arial"/>
              </a:rPr>
              <a:t>ersible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79" name="object 17"/>
          <p:cNvGrpSpPr/>
          <p:nvPr/>
        </p:nvGrpSpPr>
        <p:grpSpPr>
          <a:xfrm>
            <a:off x="313270" y="4775200"/>
            <a:ext cx="1967230" cy="1319530"/>
            <a:chOff x="313270" y="4775200"/>
            <a:chExt cx="1967230" cy="1319530"/>
          </a:xfrm>
        </p:grpSpPr>
        <p:sp>
          <p:nvSpPr>
            <p:cNvPr id="1048948" name="object 18"/>
            <p:cNvSpPr/>
            <p:nvPr/>
          </p:nvSpPr>
          <p:spPr>
            <a:xfrm>
              <a:off x="325970" y="4787900"/>
              <a:ext cx="1747520" cy="1109980"/>
            </a:xfrm>
            <a:custGeom>
              <a:avLst/>
              <a:gdLst/>
              <a:ahLst/>
              <a:cxnLst/>
              <a:rect l="l" t="t" r="r" b="b"/>
              <a:pathLst>
                <a:path w="1747520" h="1109979">
                  <a:moveTo>
                    <a:pt x="1636306" y="0"/>
                  </a:moveTo>
                  <a:lnTo>
                    <a:pt x="110959" y="0"/>
                  </a:lnTo>
                  <a:lnTo>
                    <a:pt x="67770" y="8715"/>
                  </a:lnTo>
                  <a:lnTo>
                    <a:pt x="32500" y="32480"/>
                  </a:lnTo>
                  <a:lnTo>
                    <a:pt x="8720" y="67722"/>
                  </a:lnTo>
                  <a:lnTo>
                    <a:pt x="0" y="110870"/>
                  </a:lnTo>
                  <a:lnTo>
                    <a:pt x="0" y="998512"/>
                  </a:lnTo>
                  <a:lnTo>
                    <a:pt x="8720" y="1041701"/>
                  </a:lnTo>
                  <a:lnTo>
                    <a:pt x="32500" y="1076971"/>
                  </a:lnTo>
                  <a:lnTo>
                    <a:pt x="67770" y="1100751"/>
                  </a:lnTo>
                  <a:lnTo>
                    <a:pt x="110959" y="1109472"/>
                  </a:lnTo>
                  <a:lnTo>
                    <a:pt x="1636306" y="1109472"/>
                  </a:lnTo>
                  <a:lnTo>
                    <a:pt x="1679527" y="1100751"/>
                  </a:lnTo>
                  <a:lnTo>
                    <a:pt x="1714807" y="1076971"/>
                  </a:lnTo>
                  <a:lnTo>
                    <a:pt x="1738586" y="1041701"/>
                  </a:lnTo>
                  <a:lnTo>
                    <a:pt x="1747304" y="998512"/>
                  </a:lnTo>
                  <a:lnTo>
                    <a:pt x="1747304" y="110870"/>
                  </a:lnTo>
                  <a:lnTo>
                    <a:pt x="1738586" y="67722"/>
                  </a:lnTo>
                  <a:lnTo>
                    <a:pt x="1714807" y="32480"/>
                  </a:lnTo>
                  <a:lnTo>
                    <a:pt x="1679527" y="8715"/>
                  </a:lnTo>
                  <a:lnTo>
                    <a:pt x="1636306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49" name="object 19"/>
            <p:cNvSpPr/>
            <p:nvPr/>
          </p:nvSpPr>
          <p:spPr>
            <a:xfrm>
              <a:off x="325970" y="4787900"/>
              <a:ext cx="1747520" cy="1109980"/>
            </a:xfrm>
            <a:custGeom>
              <a:avLst/>
              <a:gdLst/>
              <a:ahLst/>
              <a:cxnLst/>
              <a:rect l="l" t="t" r="r" b="b"/>
              <a:pathLst>
                <a:path w="1747520" h="1109979">
                  <a:moveTo>
                    <a:pt x="0" y="110870"/>
                  </a:moveTo>
                  <a:lnTo>
                    <a:pt x="8720" y="67722"/>
                  </a:lnTo>
                  <a:lnTo>
                    <a:pt x="32500" y="32480"/>
                  </a:lnTo>
                  <a:lnTo>
                    <a:pt x="67770" y="8715"/>
                  </a:lnTo>
                  <a:lnTo>
                    <a:pt x="110959" y="0"/>
                  </a:lnTo>
                  <a:lnTo>
                    <a:pt x="1636306" y="0"/>
                  </a:lnTo>
                  <a:lnTo>
                    <a:pt x="1679527" y="8715"/>
                  </a:lnTo>
                  <a:lnTo>
                    <a:pt x="1714807" y="32480"/>
                  </a:lnTo>
                  <a:lnTo>
                    <a:pt x="1738586" y="67722"/>
                  </a:lnTo>
                  <a:lnTo>
                    <a:pt x="1747304" y="110870"/>
                  </a:lnTo>
                  <a:lnTo>
                    <a:pt x="1747304" y="998512"/>
                  </a:lnTo>
                  <a:lnTo>
                    <a:pt x="1738586" y="1041701"/>
                  </a:lnTo>
                  <a:lnTo>
                    <a:pt x="1714807" y="1076971"/>
                  </a:lnTo>
                  <a:lnTo>
                    <a:pt x="1679527" y="1100751"/>
                  </a:lnTo>
                  <a:lnTo>
                    <a:pt x="1636306" y="1109472"/>
                  </a:lnTo>
                  <a:lnTo>
                    <a:pt x="110959" y="1109472"/>
                  </a:lnTo>
                  <a:lnTo>
                    <a:pt x="67770" y="1100751"/>
                  </a:lnTo>
                  <a:lnTo>
                    <a:pt x="32500" y="1076971"/>
                  </a:lnTo>
                  <a:lnTo>
                    <a:pt x="8720" y="1041701"/>
                  </a:lnTo>
                  <a:lnTo>
                    <a:pt x="0" y="998512"/>
                  </a:lnTo>
                  <a:lnTo>
                    <a:pt x="0" y="11087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50" name="object 20"/>
            <p:cNvSpPr/>
            <p:nvPr/>
          </p:nvSpPr>
          <p:spPr>
            <a:xfrm>
              <a:off x="520115" y="4972304"/>
              <a:ext cx="1747520" cy="1109980"/>
            </a:xfrm>
            <a:custGeom>
              <a:avLst/>
              <a:gdLst/>
              <a:ahLst/>
              <a:cxnLst/>
              <a:rect l="l" t="t" r="r" b="b"/>
              <a:pathLst>
                <a:path w="1747520" h="1109979">
                  <a:moveTo>
                    <a:pt x="1636344" y="0"/>
                  </a:moveTo>
                  <a:lnTo>
                    <a:pt x="110947" y="0"/>
                  </a:lnTo>
                  <a:lnTo>
                    <a:pt x="67760" y="8717"/>
                  </a:lnTo>
                  <a:lnTo>
                    <a:pt x="32494" y="32496"/>
                  </a:lnTo>
                  <a:lnTo>
                    <a:pt x="8718" y="67776"/>
                  </a:lnTo>
                  <a:lnTo>
                    <a:pt x="0" y="110998"/>
                  </a:lnTo>
                  <a:lnTo>
                    <a:pt x="0" y="998550"/>
                  </a:lnTo>
                  <a:lnTo>
                    <a:pt x="8718" y="1041737"/>
                  </a:lnTo>
                  <a:lnTo>
                    <a:pt x="32494" y="1077002"/>
                  </a:lnTo>
                  <a:lnTo>
                    <a:pt x="67760" y="1100779"/>
                  </a:lnTo>
                  <a:lnTo>
                    <a:pt x="110947" y="1109497"/>
                  </a:lnTo>
                  <a:lnTo>
                    <a:pt x="1636344" y="1109497"/>
                  </a:lnTo>
                  <a:lnTo>
                    <a:pt x="1679492" y="1100779"/>
                  </a:lnTo>
                  <a:lnTo>
                    <a:pt x="1714734" y="1077002"/>
                  </a:lnTo>
                  <a:lnTo>
                    <a:pt x="1738499" y="1041737"/>
                  </a:lnTo>
                  <a:lnTo>
                    <a:pt x="1747215" y="998550"/>
                  </a:lnTo>
                  <a:lnTo>
                    <a:pt x="1747215" y="110998"/>
                  </a:lnTo>
                  <a:lnTo>
                    <a:pt x="1738499" y="67776"/>
                  </a:lnTo>
                  <a:lnTo>
                    <a:pt x="1714734" y="32496"/>
                  </a:lnTo>
                  <a:lnTo>
                    <a:pt x="1679492" y="8717"/>
                  </a:lnTo>
                  <a:lnTo>
                    <a:pt x="163634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51" name="object 21"/>
            <p:cNvSpPr/>
            <p:nvPr/>
          </p:nvSpPr>
          <p:spPr>
            <a:xfrm>
              <a:off x="520115" y="4972304"/>
              <a:ext cx="1747520" cy="1109980"/>
            </a:xfrm>
            <a:custGeom>
              <a:avLst/>
              <a:gdLst/>
              <a:ahLst/>
              <a:cxnLst/>
              <a:rect l="l" t="t" r="r" b="b"/>
              <a:pathLst>
                <a:path w="1747520" h="1109979">
                  <a:moveTo>
                    <a:pt x="0" y="110998"/>
                  </a:moveTo>
                  <a:lnTo>
                    <a:pt x="8718" y="67776"/>
                  </a:lnTo>
                  <a:lnTo>
                    <a:pt x="32494" y="32496"/>
                  </a:lnTo>
                  <a:lnTo>
                    <a:pt x="67760" y="8717"/>
                  </a:lnTo>
                  <a:lnTo>
                    <a:pt x="110947" y="0"/>
                  </a:lnTo>
                  <a:lnTo>
                    <a:pt x="1636344" y="0"/>
                  </a:lnTo>
                  <a:lnTo>
                    <a:pt x="1679492" y="8717"/>
                  </a:lnTo>
                  <a:lnTo>
                    <a:pt x="1714734" y="32496"/>
                  </a:lnTo>
                  <a:lnTo>
                    <a:pt x="1738499" y="67776"/>
                  </a:lnTo>
                  <a:lnTo>
                    <a:pt x="1747215" y="110998"/>
                  </a:lnTo>
                  <a:lnTo>
                    <a:pt x="1747215" y="998550"/>
                  </a:lnTo>
                  <a:lnTo>
                    <a:pt x="1738499" y="1041737"/>
                  </a:lnTo>
                  <a:lnTo>
                    <a:pt x="1714734" y="1077002"/>
                  </a:lnTo>
                  <a:lnTo>
                    <a:pt x="1679492" y="1100779"/>
                  </a:lnTo>
                  <a:lnTo>
                    <a:pt x="1636344" y="1109497"/>
                  </a:lnTo>
                  <a:lnTo>
                    <a:pt x="110947" y="1109497"/>
                  </a:lnTo>
                  <a:lnTo>
                    <a:pt x="67760" y="1100779"/>
                  </a:lnTo>
                  <a:lnTo>
                    <a:pt x="32494" y="1077002"/>
                  </a:lnTo>
                  <a:lnTo>
                    <a:pt x="8718" y="1041737"/>
                  </a:lnTo>
                  <a:lnTo>
                    <a:pt x="0" y="998550"/>
                  </a:lnTo>
                  <a:lnTo>
                    <a:pt x="0" y="110998"/>
                  </a:lnTo>
                  <a:close/>
                </a:path>
              </a:pathLst>
            </a:custGeom>
            <a:ln w="25400">
              <a:solidFill>
                <a:srgbClr val="FD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952" name="object 22"/>
          <p:cNvSpPr txBox="1"/>
          <p:nvPr/>
        </p:nvSpPr>
        <p:spPr>
          <a:xfrm>
            <a:off x="803859" y="5375249"/>
            <a:ext cx="1180465" cy="240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Competitive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0" name="object 23"/>
          <p:cNvGrpSpPr/>
          <p:nvPr/>
        </p:nvGrpSpPr>
        <p:grpSpPr>
          <a:xfrm>
            <a:off x="2448814" y="4775200"/>
            <a:ext cx="1967230" cy="1319530"/>
            <a:chOff x="2448814" y="4775200"/>
            <a:chExt cx="1967230" cy="1319530"/>
          </a:xfrm>
        </p:grpSpPr>
        <p:sp>
          <p:nvSpPr>
            <p:cNvPr id="1048953" name="object 24"/>
            <p:cNvSpPr/>
            <p:nvPr/>
          </p:nvSpPr>
          <p:spPr>
            <a:xfrm>
              <a:off x="2461514" y="4787900"/>
              <a:ext cx="1747520" cy="1109980"/>
            </a:xfrm>
            <a:custGeom>
              <a:avLst/>
              <a:gdLst/>
              <a:ahLst/>
              <a:cxnLst/>
              <a:rect l="l" t="t" r="r" b="b"/>
              <a:pathLst>
                <a:path w="1747520" h="1109979">
                  <a:moveTo>
                    <a:pt x="1636268" y="0"/>
                  </a:moveTo>
                  <a:lnTo>
                    <a:pt x="110998" y="0"/>
                  </a:lnTo>
                  <a:lnTo>
                    <a:pt x="67776" y="8715"/>
                  </a:lnTo>
                  <a:lnTo>
                    <a:pt x="32496" y="32480"/>
                  </a:lnTo>
                  <a:lnTo>
                    <a:pt x="8717" y="67722"/>
                  </a:lnTo>
                  <a:lnTo>
                    <a:pt x="0" y="110870"/>
                  </a:lnTo>
                  <a:lnTo>
                    <a:pt x="0" y="998512"/>
                  </a:lnTo>
                  <a:lnTo>
                    <a:pt x="8717" y="1041701"/>
                  </a:lnTo>
                  <a:lnTo>
                    <a:pt x="32496" y="1076971"/>
                  </a:lnTo>
                  <a:lnTo>
                    <a:pt x="67776" y="1100751"/>
                  </a:lnTo>
                  <a:lnTo>
                    <a:pt x="110998" y="1109472"/>
                  </a:lnTo>
                  <a:lnTo>
                    <a:pt x="1636268" y="1109472"/>
                  </a:lnTo>
                  <a:lnTo>
                    <a:pt x="1679489" y="1100751"/>
                  </a:lnTo>
                  <a:lnTo>
                    <a:pt x="1714769" y="1076971"/>
                  </a:lnTo>
                  <a:lnTo>
                    <a:pt x="1738548" y="1041701"/>
                  </a:lnTo>
                  <a:lnTo>
                    <a:pt x="1747265" y="998512"/>
                  </a:lnTo>
                  <a:lnTo>
                    <a:pt x="1747265" y="110870"/>
                  </a:lnTo>
                  <a:lnTo>
                    <a:pt x="1738548" y="67722"/>
                  </a:lnTo>
                  <a:lnTo>
                    <a:pt x="1714769" y="32480"/>
                  </a:lnTo>
                  <a:lnTo>
                    <a:pt x="1679489" y="8715"/>
                  </a:lnTo>
                  <a:lnTo>
                    <a:pt x="1636268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54" name="object 25"/>
            <p:cNvSpPr/>
            <p:nvPr/>
          </p:nvSpPr>
          <p:spPr>
            <a:xfrm>
              <a:off x="2461514" y="4787900"/>
              <a:ext cx="1747520" cy="1109980"/>
            </a:xfrm>
            <a:custGeom>
              <a:avLst/>
              <a:gdLst/>
              <a:ahLst/>
              <a:cxnLst/>
              <a:rect l="l" t="t" r="r" b="b"/>
              <a:pathLst>
                <a:path w="1747520" h="1109979">
                  <a:moveTo>
                    <a:pt x="0" y="110870"/>
                  </a:moveTo>
                  <a:lnTo>
                    <a:pt x="8717" y="67722"/>
                  </a:lnTo>
                  <a:lnTo>
                    <a:pt x="32496" y="32480"/>
                  </a:lnTo>
                  <a:lnTo>
                    <a:pt x="67776" y="8715"/>
                  </a:lnTo>
                  <a:lnTo>
                    <a:pt x="110998" y="0"/>
                  </a:lnTo>
                  <a:lnTo>
                    <a:pt x="1636268" y="0"/>
                  </a:lnTo>
                  <a:lnTo>
                    <a:pt x="1679489" y="8715"/>
                  </a:lnTo>
                  <a:lnTo>
                    <a:pt x="1714769" y="32480"/>
                  </a:lnTo>
                  <a:lnTo>
                    <a:pt x="1738548" y="67722"/>
                  </a:lnTo>
                  <a:lnTo>
                    <a:pt x="1747265" y="110870"/>
                  </a:lnTo>
                  <a:lnTo>
                    <a:pt x="1747265" y="998512"/>
                  </a:lnTo>
                  <a:lnTo>
                    <a:pt x="1738548" y="1041701"/>
                  </a:lnTo>
                  <a:lnTo>
                    <a:pt x="1714769" y="1076971"/>
                  </a:lnTo>
                  <a:lnTo>
                    <a:pt x="1679489" y="1100751"/>
                  </a:lnTo>
                  <a:lnTo>
                    <a:pt x="1636268" y="1109472"/>
                  </a:lnTo>
                  <a:lnTo>
                    <a:pt x="110998" y="1109472"/>
                  </a:lnTo>
                  <a:lnTo>
                    <a:pt x="67776" y="1100751"/>
                  </a:lnTo>
                  <a:lnTo>
                    <a:pt x="32496" y="1076971"/>
                  </a:lnTo>
                  <a:lnTo>
                    <a:pt x="8717" y="1041701"/>
                  </a:lnTo>
                  <a:lnTo>
                    <a:pt x="0" y="998512"/>
                  </a:lnTo>
                  <a:lnTo>
                    <a:pt x="0" y="11087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55" name="object 26"/>
            <p:cNvSpPr/>
            <p:nvPr/>
          </p:nvSpPr>
          <p:spPr>
            <a:xfrm>
              <a:off x="2655697" y="4972304"/>
              <a:ext cx="1747520" cy="1109980"/>
            </a:xfrm>
            <a:custGeom>
              <a:avLst/>
              <a:gdLst/>
              <a:ahLst/>
              <a:cxnLst/>
              <a:rect l="l" t="t" r="r" b="b"/>
              <a:pathLst>
                <a:path w="1747520" h="1109979">
                  <a:moveTo>
                    <a:pt x="1636267" y="0"/>
                  </a:moveTo>
                  <a:lnTo>
                    <a:pt x="110870" y="0"/>
                  </a:lnTo>
                  <a:lnTo>
                    <a:pt x="67722" y="8717"/>
                  </a:lnTo>
                  <a:lnTo>
                    <a:pt x="32480" y="32496"/>
                  </a:lnTo>
                  <a:lnTo>
                    <a:pt x="8715" y="67776"/>
                  </a:lnTo>
                  <a:lnTo>
                    <a:pt x="0" y="110998"/>
                  </a:lnTo>
                  <a:lnTo>
                    <a:pt x="0" y="998550"/>
                  </a:lnTo>
                  <a:lnTo>
                    <a:pt x="8715" y="1041737"/>
                  </a:lnTo>
                  <a:lnTo>
                    <a:pt x="32480" y="1077002"/>
                  </a:lnTo>
                  <a:lnTo>
                    <a:pt x="67722" y="1100779"/>
                  </a:lnTo>
                  <a:lnTo>
                    <a:pt x="110870" y="1109497"/>
                  </a:lnTo>
                  <a:lnTo>
                    <a:pt x="1636267" y="1109497"/>
                  </a:lnTo>
                  <a:lnTo>
                    <a:pt x="1679489" y="1100779"/>
                  </a:lnTo>
                  <a:lnTo>
                    <a:pt x="1714769" y="1077002"/>
                  </a:lnTo>
                  <a:lnTo>
                    <a:pt x="1738548" y="1041737"/>
                  </a:lnTo>
                  <a:lnTo>
                    <a:pt x="1747265" y="998550"/>
                  </a:lnTo>
                  <a:lnTo>
                    <a:pt x="1747265" y="110998"/>
                  </a:lnTo>
                  <a:lnTo>
                    <a:pt x="1738548" y="67776"/>
                  </a:lnTo>
                  <a:lnTo>
                    <a:pt x="1714769" y="32496"/>
                  </a:lnTo>
                  <a:lnTo>
                    <a:pt x="1679489" y="8717"/>
                  </a:lnTo>
                  <a:lnTo>
                    <a:pt x="163626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56" name="object 27"/>
            <p:cNvSpPr/>
            <p:nvPr/>
          </p:nvSpPr>
          <p:spPr>
            <a:xfrm>
              <a:off x="2655697" y="4972304"/>
              <a:ext cx="1747520" cy="1109980"/>
            </a:xfrm>
            <a:custGeom>
              <a:avLst/>
              <a:gdLst/>
              <a:ahLst/>
              <a:cxnLst/>
              <a:rect l="l" t="t" r="r" b="b"/>
              <a:pathLst>
                <a:path w="1747520" h="1109979">
                  <a:moveTo>
                    <a:pt x="0" y="110998"/>
                  </a:moveTo>
                  <a:lnTo>
                    <a:pt x="8715" y="67776"/>
                  </a:lnTo>
                  <a:lnTo>
                    <a:pt x="32480" y="32496"/>
                  </a:lnTo>
                  <a:lnTo>
                    <a:pt x="67722" y="8717"/>
                  </a:lnTo>
                  <a:lnTo>
                    <a:pt x="110870" y="0"/>
                  </a:lnTo>
                  <a:lnTo>
                    <a:pt x="1636267" y="0"/>
                  </a:lnTo>
                  <a:lnTo>
                    <a:pt x="1679489" y="8717"/>
                  </a:lnTo>
                  <a:lnTo>
                    <a:pt x="1714769" y="32496"/>
                  </a:lnTo>
                  <a:lnTo>
                    <a:pt x="1738548" y="67776"/>
                  </a:lnTo>
                  <a:lnTo>
                    <a:pt x="1747265" y="110998"/>
                  </a:lnTo>
                  <a:lnTo>
                    <a:pt x="1747265" y="998550"/>
                  </a:lnTo>
                  <a:lnTo>
                    <a:pt x="1738548" y="1041737"/>
                  </a:lnTo>
                  <a:lnTo>
                    <a:pt x="1714769" y="1077002"/>
                  </a:lnTo>
                  <a:lnTo>
                    <a:pt x="1679489" y="1100779"/>
                  </a:lnTo>
                  <a:lnTo>
                    <a:pt x="1636267" y="1109497"/>
                  </a:lnTo>
                  <a:lnTo>
                    <a:pt x="110870" y="1109497"/>
                  </a:lnTo>
                  <a:lnTo>
                    <a:pt x="67722" y="1100779"/>
                  </a:lnTo>
                  <a:lnTo>
                    <a:pt x="32480" y="1077002"/>
                  </a:lnTo>
                  <a:lnTo>
                    <a:pt x="8715" y="1041737"/>
                  </a:lnTo>
                  <a:lnTo>
                    <a:pt x="0" y="998550"/>
                  </a:lnTo>
                  <a:lnTo>
                    <a:pt x="0" y="110998"/>
                  </a:lnTo>
                  <a:close/>
                </a:path>
              </a:pathLst>
            </a:custGeom>
            <a:ln w="25400">
              <a:solidFill>
                <a:srgbClr val="FD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957" name="object 28"/>
          <p:cNvSpPr txBox="1"/>
          <p:nvPr/>
        </p:nvSpPr>
        <p:spPr>
          <a:xfrm>
            <a:off x="2820670" y="5375249"/>
            <a:ext cx="1417955" cy="240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Arial"/>
                <a:cs typeface="Arial"/>
              </a:rPr>
              <a:t>Uncompetitive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1" name="object 29"/>
          <p:cNvGrpSpPr/>
          <p:nvPr/>
        </p:nvGrpSpPr>
        <p:grpSpPr>
          <a:xfrm>
            <a:off x="4584319" y="4775200"/>
            <a:ext cx="1967230" cy="1319530"/>
            <a:chOff x="4584319" y="4775200"/>
            <a:chExt cx="1967230" cy="1319530"/>
          </a:xfrm>
        </p:grpSpPr>
        <p:sp>
          <p:nvSpPr>
            <p:cNvPr id="1048958" name="object 30"/>
            <p:cNvSpPr/>
            <p:nvPr/>
          </p:nvSpPr>
          <p:spPr>
            <a:xfrm>
              <a:off x="4597019" y="4787900"/>
              <a:ext cx="1747520" cy="1109980"/>
            </a:xfrm>
            <a:custGeom>
              <a:avLst/>
              <a:gdLst/>
              <a:ahLst/>
              <a:cxnLst/>
              <a:rect l="l" t="t" r="r" b="b"/>
              <a:pathLst>
                <a:path w="1747520" h="1109979">
                  <a:moveTo>
                    <a:pt x="1636394" y="0"/>
                  </a:moveTo>
                  <a:lnTo>
                    <a:pt x="110997" y="0"/>
                  </a:lnTo>
                  <a:lnTo>
                    <a:pt x="67776" y="8715"/>
                  </a:lnTo>
                  <a:lnTo>
                    <a:pt x="32496" y="32480"/>
                  </a:lnTo>
                  <a:lnTo>
                    <a:pt x="8717" y="67722"/>
                  </a:lnTo>
                  <a:lnTo>
                    <a:pt x="0" y="110870"/>
                  </a:lnTo>
                  <a:lnTo>
                    <a:pt x="0" y="998512"/>
                  </a:lnTo>
                  <a:lnTo>
                    <a:pt x="8717" y="1041701"/>
                  </a:lnTo>
                  <a:lnTo>
                    <a:pt x="32496" y="1076971"/>
                  </a:lnTo>
                  <a:lnTo>
                    <a:pt x="67776" y="1100751"/>
                  </a:lnTo>
                  <a:lnTo>
                    <a:pt x="110997" y="1109472"/>
                  </a:lnTo>
                  <a:lnTo>
                    <a:pt x="1636394" y="1109472"/>
                  </a:lnTo>
                  <a:lnTo>
                    <a:pt x="1679543" y="1100751"/>
                  </a:lnTo>
                  <a:lnTo>
                    <a:pt x="1714785" y="1076971"/>
                  </a:lnTo>
                  <a:lnTo>
                    <a:pt x="1738550" y="1041701"/>
                  </a:lnTo>
                  <a:lnTo>
                    <a:pt x="1747265" y="998512"/>
                  </a:lnTo>
                  <a:lnTo>
                    <a:pt x="1747265" y="110870"/>
                  </a:lnTo>
                  <a:lnTo>
                    <a:pt x="1738550" y="67722"/>
                  </a:lnTo>
                  <a:lnTo>
                    <a:pt x="1714785" y="32480"/>
                  </a:lnTo>
                  <a:lnTo>
                    <a:pt x="1679543" y="8715"/>
                  </a:lnTo>
                  <a:lnTo>
                    <a:pt x="1636394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59" name="object 31"/>
            <p:cNvSpPr/>
            <p:nvPr/>
          </p:nvSpPr>
          <p:spPr>
            <a:xfrm>
              <a:off x="4597019" y="4787900"/>
              <a:ext cx="1747520" cy="1109980"/>
            </a:xfrm>
            <a:custGeom>
              <a:avLst/>
              <a:gdLst/>
              <a:ahLst/>
              <a:cxnLst/>
              <a:rect l="l" t="t" r="r" b="b"/>
              <a:pathLst>
                <a:path w="1747520" h="1109979">
                  <a:moveTo>
                    <a:pt x="0" y="110870"/>
                  </a:moveTo>
                  <a:lnTo>
                    <a:pt x="8717" y="67722"/>
                  </a:lnTo>
                  <a:lnTo>
                    <a:pt x="32496" y="32480"/>
                  </a:lnTo>
                  <a:lnTo>
                    <a:pt x="67776" y="8715"/>
                  </a:lnTo>
                  <a:lnTo>
                    <a:pt x="110997" y="0"/>
                  </a:lnTo>
                  <a:lnTo>
                    <a:pt x="1636394" y="0"/>
                  </a:lnTo>
                  <a:lnTo>
                    <a:pt x="1679543" y="8715"/>
                  </a:lnTo>
                  <a:lnTo>
                    <a:pt x="1714785" y="32480"/>
                  </a:lnTo>
                  <a:lnTo>
                    <a:pt x="1738550" y="67722"/>
                  </a:lnTo>
                  <a:lnTo>
                    <a:pt x="1747265" y="110870"/>
                  </a:lnTo>
                  <a:lnTo>
                    <a:pt x="1747265" y="998512"/>
                  </a:lnTo>
                  <a:lnTo>
                    <a:pt x="1738550" y="1041701"/>
                  </a:lnTo>
                  <a:lnTo>
                    <a:pt x="1714785" y="1076971"/>
                  </a:lnTo>
                  <a:lnTo>
                    <a:pt x="1679543" y="1100751"/>
                  </a:lnTo>
                  <a:lnTo>
                    <a:pt x="1636394" y="1109472"/>
                  </a:lnTo>
                  <a:lnTo>
                    <a:pt x="110997" y="1109472"/>
                  </a:lnTo>
                  <a:lnTo>
                    <a:pt x="67776" y="1100751"/>
                  </a:lnTo>
                  <a:lnTo>
                    <a:pt x="32496" y="1076971"/>
                  </a:lnTo>
                  <a:lnTo>
                    <a:pt x="8717" y="1041701"/>
                  </a:lnTo>
                  <a:lnTo>
                    <a:pt x="0" y="998512"/>
                  </a:lnTo>
                  <a:lnTo>
                    <a:pt x="0" y="11087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60" name="object 32"/>
            <p:cNvSpPr/>
            <p:nvPr/>
          </p:nvSpPr>
          <p:spPr>
            <a:xfrm>
              <a:off x="4791202" y="4972304"/>
              <a:ext cx="1747520" cy="1109980"/>
            </a:xfrm>
            <a:custGeom>
              <a:avLst/>
              <a:gdLst/>
              <a:ahLst/>
              <a:cxnLst/>
              <a:rect l="l" t="t" r="r" b="b"/>
              <a:pathLst>
                <a:path w="1747520" h="1109979">
                  <a:moveTo>
                    <a:pt x="1636268" y="0"/>
                  </a:moveTo>
                  <a:lnTo>
                    <a:pt x="110998" y="0"/>
                  </a:lnTo>
                  <a:lnTo>
                    <a:pt x="67776" y="8717"/>
                  </a:lnTo>
                  <a:lnTo>
                    <a:pt x="32496" y="32496"/>
                  </a:lnTo>
                  <a:lnTo>
                    <a:pt x="8717" y="67776"/>
                  </a:lnTo>
                  <a:lnTo>
                    <a:pt x="0" y="110998"/>
                  </a:lnTo>
                  <a:lnTo>
                    <a:pt x="0" y="998550"/>
                  </a:lnTo>
                  <a:lnTo>
                    <a:pt x="8717" y="1041737"/>
                  </a:lnTo>
                  <a:lnTo>
                    <a:pt x="32496" y="1077002"/>
                  </a:lnTo>
                  <a:lnTo>
                    <a:pt x="67776" y="1100779"/>
                  </a:lnTo>
                  <a:lnTo>
                    <a:pt x="110998" y="1109497"/>
                  </a:lnTo>
                  <a:lnTo>
                    <a:pt x="1636268" y="1109497"/>
                  </a:lnTo>
                  <a:lnTo>
                    <a:pt x="1679489" y="1100779"/>
                  </a:lnTo>
                  <a:lnTo>
                    <a:pt x="1714769" y="1077002"/>
                  </a:lnTo>
                  <a:lnTo>
                    <a:pt x="1738548" y="1041737"/>
                  </a:lnTo>
                  <a:lnTo>
                    <a:pt x="1747266" y="998550"/>
                  </a:lnTo>
                  <a:lnTo>
                    <a:pt x="1747266" y="110998"/>
                  </a:lnTo>
                  <a:lnTo>
                    <a:pt x="1738548" y="67776"/>
                  </a:lnTo>
                  <a:lnTo>
                    <a:pt x="1714769" y="32496"/>
                  </a:lnTo>
                  <a:lnTo>
                    <a:pt x="1679489" y="8717"/>
                  </a:lnTo>
                  <a:lnTo>
                    <a:pt x="163626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61" name="object 33"/>
            <p:cNvSpPr/>
            <p:nvPr/>
          </p:nvSpPr>
          <p:spPr>
            <a:xfrm>
              <a:off x="4791202" y="4972304"/>
              <a:ext cx="1747520" cy="1109980"/>
            </a:xfrm>
            <a:custGeom>
              <a:avLst/>
              <a:gdLst/>
              <a:ahLst/>
              <a:cxnLst/>
              <a:rect l="l" t="t" r="r" b="b"/>
              <a:pathLst>
                <a:path w="1747520" h="1109979">
                  <a:moveTo>
                    <a:pt x="0" y="110998"/>
                  </a:moveTo>
                  <a:lnTo>
                    <a:pt x="8717" y="67776"/>
                  </a:lnTo>
                  <a:lnTo>
                    <a:pt x="32496" y="32496"/>
                  </a:lnTo>
                  <a:lnTo>
                    <a:pt x="67776" y="8717"/>
                  </a:lnTo>
                  <a:lnTo>
                    <a:pt x="110998" y="0"/>
                  </a:lnTo>
                  <a:lnTo>
                    <a:pt x="1636268" y="0"/>
                  </a:lnTo>
                  <a:lnTo>
                    <a:pt x="1679489" y="8717"/>
                  </a:lnTo>
                  <a:lnTo>
                    <a:pt x="1714769" y="32496"/>
                  </a:lnTo>
                  <a:lnTo>
                    <a:pt x="1738548" y="67776"/>
                  </a:lnTo>
                  <a:lnTo>
                    <a:pt x="1747266" y="110998"/>
                  </a:lnTo>
                  <a:lnTo>
                    <a:pt x="1747266" y="998550"/>
                  </a:lnTo>
                  <a:lnTo>
                    <a:pt x="1738548" y="1041737"/>
                  </a:lnTo>
                  <a:lnTo>
                    <a:pt x="1714769" y="1077002"/>
                  </a:lnTo>
                  <a:lnTo>
                    <a:pt x="1679489" y="1100779"/>
                  </a:lnTo>
                  <a:lnTo>
                    <a:pt x="1636268" y="1109497"/>
                  </a:lnTo>
                  <a:lnTo>
                    <a:pt x="110998" y="1109497"/>
                  </a:lnTo>
                  <a:lnTo>
                    <a:pt x="67776" y="1100779"/>
                  </a:lnTo>
                  <a:lnTo>
                    <a:pt x="32496" y="1077002"/>
                  </a:lnTo>
                  <a:lnTo>
                    <a:pt x="8717" y="1041737"/>
                  </a:lnTo>
                  <a:lnTo>
                    <a:pt x="0" y="998550"/>
                  </a:lnTo>
                  <a:lnTo>
                    <a:pt x="0" y="110998"/>
                  </a:lnTo>
                  <a:close/>
                </a:path>
              </a:pathLst>
            </a:custGeom>
            <a:ln w="25400">
              <a:solidFill>
                <a:srgbClr val="FD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962" name="object 34"/>
          <p:cNvSpPr txBox="1"/>
          <p:nvPr/>
        </p:nvSpPr>
        <p:spPr>
          <a:xfrm>
            <a:off x="5365241" y="5375249"/>
            <a:ext cx="600710" cy="240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Mixed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2" name="object 35"/>
          <p:cNvGrpSpPr/>
          <p:nvPr/>
        </p:nvGrpSpPr>
        <p:grpSpPr>
          <a:xfrm>
            <a:off x="6719951" y="4775200"/>
            <a:ext cx="1967230" cy="1319530"/>
            <a:chOff x="6719951" y="4775200"/>
            <a:chExt cx="1967230" cy="1319530"/>
          </a:xfrm>
        </p:grpSpPr>
        <p:sp>
          <p:nvSpPr>
            <p:cNvPr id="1048963" name="object 36"/>
            <p:cNvSpPr/>
            <p:nvPr/>
          </p:nvSpPr>
          <p:spPr>
            <a:xfrm>
              <a:off x="6732651" y="4787900"/>
              <a:ext cx="1747520" cy="1109980"/>
            </a:xfrm>
            <a:custGeom>
              <a:avLst/>
              <a:gdLst/>
              <a:ahLst/>
              <a:cxnLst/>
              <a:rect l="l" t="t" r="r" b="b"/>
              <a:pathLst>
                <a:path w="1747520" h="1109979">
                  <a:moveTo>
                    <a:pt x="1636268" y="0"/>
                  </a:moveTo>
                  <a:lnTo>
                    <a:pt x="110871" y="0"/>
                  </a:lnTo>
                  <a:lnTo>
                    <a:pt x="67722" y="8715"/>
                  </a:lnTo>
                  <a:lnTo>
                    <a:pt x="32480" y="32480"/>
                  </a:lnTo>
                  <a:lnTo>
                    <a:pt x="8715" y="67722"/>
                  </a:lnTo>
                  <a:lnTo>
                    <a:pt x="0" y="110870"/>
                  </a:lnTo>
                  <a:lnTo>
                    <a:pt x="0" y="998512"/>
                  </a:lnTo>
                  <a:lnTo>
                    <a:pt x="8715" y="1041701"/>
                  </a:lnTo>
                  <a:lnTo>
                    <a:pt x="32480" y="1076971"/>
                  </a:lnTo>
                  <a:lnTo>
                    <a:pt x="67722" y="1100751"/>
                  </a:lnTo>
                  <a:lnTo>
                    <a:pt x="110871" y="1109472"/>
                  </a:lnTo>
                  <a:lnTo>
                    <a:pt x="1636268" y="1109472"/>
                  </a:lnTo>
                  <a:lnTo>
                    <a:pt x="1679436" y="1100751"/>
                  </a:lnTo>
                  <a:lnTo>
                    <a:pt x="1714722" y="1076971"/>
                  </a:lnTo>
                  <a:lnTo>
                    <a:pt x="1738530" y="1041701"/>
                  </a:lnTo>
                  <a:lnTo>
                    <a:pt x="1747266" y="998512"/>
                  </a:lnTo>
                  <a:lnTo>
                    <a:pt x="1747266" y="110870"/>
                  </a:lnTo>
                  <a:lnTo>
                    <a:pt x="1738530" y="67722"/>
                  </a:lnTo>
                  <a:lnTo>
                    <a:pt x="1714722" y="32480"/>
                  </a:lnTo>
                  <a:lnTo>
                    <a:pt x="1679436" y="8715"/>
                  </a:lnTo>
                  <a:lnTo>
                    <a:pt x="1636268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64" name="object 37"/>
            <p:cNvSpPr/>
            <p:nvPr/>
          </p:nvSpPr>
          <p:spPr>
            <a:xfrm>
              <a:off x="6732651" y="4787900"/>
              <a:ext cx="1747520" cy="1109980"/>
            </a:xfrm>
            <a:custGeom>
              <a:avLst/>
              <a:gdLst/>
              <a:ahLst/>
              <a:cxnLst/>
              <a:rect l="l" t="t" r="r" b="b"/>
              <a:pathLst>
                <a:path w="1747520" h="1109979">
                  <a:moveTo>
                    <a:pt x="0" y="110870"/>
                  </a:moveTo>
                  <a:lnTo>
                    <a:pt x="8715" y="67722"/>
                  </a:lnTo>
                  <a:lnTo>
                    <a:pt x="32480" y="32480"/>
                  </a:lnTo>
                  <a:lnTo>
                    <a:pt x="67722" y="8715"/>
                  </a:lnTo>
                  <a:lnTo>
                    <a:pt x="110871" y="0"/>
                  </a:lnTo>
                  <a:lnTo>
                    <a:pt x="1636268" y="0"/>
                  </a:lnTo>
                  <a:lnTo>
                    <a:pt x="1679436" y="8715"/>
                  </a:lnTo>
                  <a:lnTo>
                    <a:pt x="1714722" y="32480"/>
                  </a:lnTo>
                  <a:lnTo>
                    <a:pt x="1738530" y="67722"/>
                  </a:lnTo>
                  <a:lnTo>
                    <a:pt x="1747266" y="110870"/>
                  </a:lnTo>
                  <a:lnTo>
                    <a:pt x="1747266" y="998512"/>
                  </a:lnTo>
                  <a:lnTo>
                    <a:pt x="1738530" y="1041701"/>
                  </a:lnTo>
                  <a:lnTo>
                    <a:pt x="1714722" y="1076971"/>
                  </a:lnTo>
                  <a:lnTo>
                    <a:pt x="1679436" y="1100751"/>
                  </a:lnTo>
                  <a:lnTo>
                    <a:pt x="1636268" y="1109472"/>
                  </a:lnTo>
                  <a:lnTo>
                    <a:pt x="110871" y="1109472"/>
                  </a:lnTo>
                  <a:lnTo>
                    <a:pt x="67722" y="1100751"/>
                  </a:lnTo>
                  <a:lnTo>
                    <a:pt x="32480" y="1076971"/>
                  </a:lnTo>
                  <a:lnTo>
                    <a:pt x="8715" y="1041701"/>
                  </a:lnTo>
                  <a:lnTo>
                    <a:pt x="0" y="998512"/>
                  </a:lnTo>
                  <a:lnTo>
                    <a:pt x="0" y="11087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65" name="object 38"/>
            <p:cNvSpPr/>
            <p:nvPr/>
          </p:nvSpPr>
          <p:spPr>
            <a:xfrm>
              <a:off x="6926707" y="4972304"/>
              <a:ext cx="1747520" cy="1109980"/>
            </a:xfrm>
            <a:custGeom>
              <a:avLst/>
              <a:gdLst/>
              <a:ahLst/>
              <a:cxnLst/>
              <a:rect l="l" t="t" r="r" b="b"/>
              <a:pathLst>
                <a:path w="1747520" h="1109979">
                  <a:moveTo>
                    <a:pt x="1636395" y="0"/>
                  </a:moveTo>
                  <a:lnTo>
                    <a:pt x="110998" y="0"/>
                  </a:lnTo>
                  <a:lnTo>
                    <a:pt x="67776" y="8717"/>
                  </a:lnTo>
                  <a:lnTo>
                    <a:pt x="32496" y="32496"/>
                  </a:lnTo>
                  <a:lnTo>
                    <a:pt x="8717" y="67776"/>
                  </a:lnTo>
                  <a:lnTo>
                    <a:pt x="0" y="110998"/>
                  </a:lnTo>
                  <a:lnTo>
                    <a:pt x="0" y="998550"/>
                  </a:lnTo>
                  <a:lnTo>
                    <a:pt x="8717" y="1041737"/>
                  </a:lnTo>
                  <a:lnTo>
                    <a:pt x="32496" y="1077002"/>
                  </a:lnTo>
                  <a:lnTo>
                    <a:pt x="67776" y="1100779"/>
                  </a:lnTo>
                  <a:lnTo>
                    <a:pt x="110998" y="1109497"/>
                  </a:lnTo>
                  <a:lnTo>
                    <a:pt x="1636395" y="1109497"/>
                  </a:lnTo>
                  <a:lnTo>
                    <a:pt x="1679543" y="1100779"/>
                  </a:lnTo>
                  <a:lnTo>
                    <a:pt x="1714785" y="1077002"/>
                  </a:lnTo>
                  <a:lnTo>
                    <a:pt x="1738550" y="1041737"/>
                  </a:lnTo>
                  <a:lnTo>
                    <a:pt x="1747266" y="998550"/>
                  </a:lnTo>
                  <a:lnTo>
                    <a:pt x="1747266" y="110998"/>
                  </a:lnTo>
                  <a:lnTo>
                    <a:pt x="1738550" y="67776"/>
                  </a:lnTo>
                  <a:lnTo>
                    <a:pt x="1714785" y="32496"/>
                  </a:lnTo>
                  <a:lnTo>
                    <a:pt x="1679543" y="8717"/>
                  </a:lnTo>
                  <a:lnTo>
                    <a:pt x="163639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66" name="object 39"/>
            <p:cNvSpPr/>
            <p:nvPr/>
          </p:nvSpPr>
          <p:spPr>
            <a:xfrm>
              <a:off x="6926707" y="4972304"/>
              <a:ext cx="1747520" cy="1109980"/>
            </a:xfrm>
            <a:custGeom>
              <a:avLst/>
              <a:gdLst/>
              <a:ahLst/>
              <a:cxnLst/>
              <a:rect l="l" t="t" r="r" b="b"/>
              <a:pathLst>
                <a:path w="1747520" h="1109979">
                  <a:moveTo>
                    <a:pt x="0" y="110998"/>
                  </a:moveTo>
                  <a:lnTo>
                    <a:pt x="8717" y="67776"/>
                  </a:lnTo>
                  <a:lnTo>
                    <a:pt x="32496" y="32496"/>
                  </a:lnTo>
                  <a:lnTo>
                    <a:pt x="67776" y="8717"/>
                  </a:lnTo>
                  <a:lnTo>
                    <a:pt x="110998" y="0"/>
                  </a:lnTo>
                  <a:lnTo>
                    <a:pt x="1636395" y="0"/>
                  </a:lnTo>
                  <a:lnTo>
                    <a:pt x="1679543" y="8717"/>
                  </a:lnTo>
                  <a:lnTo>
                    <a:pt x="1714785" y="32496"/>
                  </a:lnTo>
                  <a:lnTo>
                    <a:pt x="1738550" y="67776"/>
                  </a:lnTo>
                  <a:lnTo>
                    <a:pt x="1747266" y="110998"/>
                  </a:lnTo>
                  <a:lnTo>
                    <a:pt x="1747266" y="998550"/>
                  </a:lnTo>
                  <a:lnTo>
                    <a:pt x="1738550" y="1041737"/>
                  </a:lnTo>
                  <a:lnTo>
                    <a:pt x="1714785" y="1077002"/>
                  </a:lnTo>
                  <a:lnTo>
                    <a:pt x="1679543" y="1100779"/>
                  </a:lnTo>
                  <a:lnTo>
                    <a:pt x="1636395" y="1109497"/>
                  </a:lnTo>
                  <a:lnTo>
                    <a:pt x="110998" y="1109497"/>
                  </a:lnTo>
                  <a:lnTo>
                    <a:pt x="67776" y="1100779"/>
                  </a:lnTo>
                  <a:lnTo>
                    <a:pt x="32496" y="1077002"/>
                  </a:lnTo>
                  <a:lnTo>
                    <a:pt x="8717" y="1041737"/>
                  </a:lnTo>
                  <a:lnTo>
                    <a:pt x="0" y="998550"/>
                  </a:lnTo>
                  <a:lnTo>
                    <a:pt x="0" y="110998"/>
                  </a:lnTo>
                  <a:close/>
                </a:path>
              </a:pathLst>
            </a:custGeom>
            <a:ln w="25400">
              <a:solidFill>
                <a:srgbClr val="FD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967" name="object 40"/>
          <p:cNvSpPr txBox="1"/>
          <p:nvPr/>
        </p:nvSpPr>
        <p:spPr>
          <a:xfrm>
            <a:off x="7228078" y="5270119"/>
            <a:ext cx="1147445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330200">
              <a:lnSpc>
                <a:spcPts val="1660"/>
              </a:lnSpc>
              <a:spcBef>
                <a:spcPts val="365"/>
              </a:spcBef>
            </a:pPr>
            <a:r>
              <a:rPr sz="1600" b="1" spc="-5" dirty="0">
                <a:latin typeface="Arial"/>
                <a:cs typeface="Arial"/>
              </a:rPr>
              <a:t>Non-  co</a:t>
            </a:r>
            <a:r>
              <a:rPr sz="1600" b="1" spc="-10" dirty="0">
                <a:latin typeface="Arial"/>
                <a:cs typeface="Arial"/>
              </a:rPr>
              <a:t>m</a:t>
            </a:r>
            <a:r>
              <a:rPr sz="1600" b="1" spc="-5" dirty="0">
                <a:latin typeface="Arial"/>
                <a:cs typeface="Arial"/>
              </a:rPr>
              <a:t>pe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it</a:t>
            </a:r>
            <a:r>
              <a:rPr sz="1600" b="1" dirty="0">
                <a:latin typeface="Arial"/>
                <a:cs typeface="Arial"/>
              </a:rPr>
              <a:t>i</a:t>
            </a:r>
            <a:r>
              <a:rPr sz="1600" b="1" spc="-45" dirty="0">
                <a:latin typeface="Arial"/>
                <a:cs typeface="Arial"/>
              </a:rPr>
              <a:t>v</a:t>
            </a:r>
            <a:r>
              <a:rPr sz="1600" b="1" spc="-5" dirty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83" name="object 41"/>
          <p:cNvGrpSpPr/>
          <p:nvPr/>
        </p:nvGrpSpPr>
        <p:grpSpPr>
          <a:xfrm>
            <a:off x="5652134" y="3157473"/>
            <a:ext cx="1967230" cy="1319530"/>
            <a:chOff x="5652134" y="3157473"/>
            <a:chExt cx="1967230" cy="1319530"/>
          </a:xfrm>
        </p:grpSpPr>
        <p:sp>
          <p:nvSpPr>
            <p:cNvPr id="1048968" name="object 42"/>
            <p:cNvSpPr/>
            <p:nvPr/>
          </p:nvSpPr>
          <p:spPr>
            <a:xfrm>
              <a:off x="5664834" y="3170173"/>
              <a:ext cx="1747520" cy="1109980"/>
            </a:xfrm>
            <a:custGeom>
              <a:avLst/>
              <a:gdLst/>
              <a:ahLst/>
              <a:cxnLst/>
              <a:rect l="l" t="t" r="r" b="b"/>
              <a:pathLst>
                <a:path w="1747520" h="1109979">
                  <a:moveTo>
                    <a:pt x="1636267" y="0"/>
                  </a:moveTo>
                  <a:lnTo>
                    <a:pt x="110998" y="0"/>
                  </a:lnTo>
                  <a:lnTo>
                    <a:pt x="67776" y="8717"/>
                  </a:lnTo>
                  <a:lnTo>
                    <a:pt x="32496" y="32496"/>
                  </a:lnTo>
                  <a:lnTo>
                    <a:pt x="8717" y="67776"/>
                  </a:lnTo>
                  <a:lnTo>
                    <a:pt x="0" y="110998"/>
                  </a:lnTo>
                  <a:lnTo>
                    <a:pt x="0" y="998601"/>
                  </a:lnTo>
                  <a:lnTo>
                    <a:pt x="8717" y="1041749"/>
                  </a:lnTo>
                  <a:lnTo>
                    <a:pt x="32496" y="1076991"/>
                  </a:lnTo>
                  <a:lnTo>
                    <a:pt x="67776" y="1100756"/>
                  </a:lnTo>
                  <a:lnTo>
                    <a:pt x="110998" y="1109471"/>
                  </a:lnTo>
                  <a:lnTo>
                    <a:pt x="1636267" y="1109471"/>
                  </a:lnTo>
                  <a:lnTo>
                    <a:pt x="1679489" y="1100756"/>
                  </a:lnTo>
                  <a:lnTo>
                    <a:pt x="1714769" y="1076991"/>
                  </a:lnTo>
                  <a:lnTo>
                    <a:pt x="1738548" y="1041749"/>
                  </a:lnTo>
                  <a:lnTo>
                    <a:pt x="1747265" y="998601"/>
                  </a:lnTo>
                  <a:lnTo>
                    <a:pt x="1747265" y="110998"/>
                  </a:lnTo>
                  <a:lnTo>
                    <a:pt x="1738548" y="67776"/>
                  </a:lnTo>
                  <a:lnTo>
                    <a:pt x="1714769" y="32496"/>
                  </a:lnTo>
                  <a:lnTo>
                    <a:pt x="1679489" y="8717"/>
                  </a:lnTo>
                  <a:lnTo>
                    <a:pt x="1636267" y="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69" name="object 43"/>
            <p:cNvSpPr/>
            <p:nvPr/>
          </p:nvSpPr>
          <p:spPr>
            <a:xfrm>
              <a:off x="5664834" y="3170173"/>
              <a:ext cx="1747520" cy="1109980"/>
            </a:xfrm>
            <a:custGeom>
              <a:avLst/>
              <a:gdLst/>
              <a:ahLst/>
              <a:cxnLst/>
              <a:rect l="l" t="t" r="r" b="b"/>
              <a:pathLst>
                <a:path w="1747520" h="1109979">
                  <a:moveTo>
                    <a:pt x="0" y="110998"/>
                  </a:moveTo>
                  <a:lnTo>
                    <a:pt x="8717" y="67776"/>
                  </a:lnTo>
                  <a:lnTo>
                    <a:pt x="32496" y="32496"/>
                  </a:lnTo>
                  <a:lnTo>
                    <a:pt x="67776" y="8717"/>
                  </a:lnTo>
                  <a:lnTo>
                    <a:pt x="110998" y="0"/>
                  </a:lnTo>
                  <a:lnTo>
                    <a:pt x="1636267" y="0"/>
                  </a:lnTo>
                  <a:lnTo>
                    <a:pt x="1679489" y="8717"/>
                  </a:lnTo>
                  <a:lnTo>
                    <a:pt x="1714769" y="32496"/>
                  </a:lnTo>
                  <a:lnTo>
                    <a:pt x="1738548" y="67776"/>
                  </a:lnTo>
                  <a:lnTo>
                    <a:pt x="1747265" y="110998"/>
                  </a:lnTo>
                  <a:lnTo>
                    <a:pt x="1747265" y="998601"/>
                  </a:lnTo>
                  <a:lnTo>
                    <a:pt x="1738548" y="1041749"/>
                  </a:lnTo>
                  <a:lnTo>
                    <a:pt x="1714769" y="1076991"/>
                  </a:lnTo>
                  <a:lnTo>
                    <a:pt x="1679489" y="1100756"/>
                  </a:lnTo>
                  <a:lnTo>
                    <a:pt x="1636267" y="1109471"/>
                  </a:lnTo>
                  <a:lnTo>
                    <a:pt x="110998" y="1109471"/>
                  </a:lnTo>
                  <a:lnTo>
                    <a:pt x="67776" y="1100756"/>
                  </a:lnTo>
                  <a:lnTo>
                    <a:pt x="32496" y="1076991"/>
                  </a:lnTo>
                  <a:lnTo>
                    <a:pt x="8717" y="1041749"/>
                  </a:lnTo>
                  <a:lnTo>
                    <a:pt x="0" y="998601"/>
                  </a:lnTo>
                  <a:lnTo>
                    <a:pt x="0" y="110998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70" name="object 44"/>
            <p:cNvSpPr/>
            <p:nvPr/>
          </p:nvSpPr>
          <p:spPr>
            <a:xfrm>
              <a:off x="5859017" y="3354577"/>
              <a:ext cx="1747520" cy="1109980"/>
            </a:xfrm>
            <a:custGeom>
              <a:avLst/>
              <a:gdLst/>
              <a:ahLst/>
              <a:cxnLst/>
              <a:rect l="l" t="t" r="r" b="b"/>
              <a:pathLst>
                <a:path w="1747520" h="1109979">
                  <a:moveTo>
                    <a:pt x="1636267" y="0"/>
                  </a:moveTo>
                  <a:lnTo>
                    <a:pt x="110871" y="0"/>
                  </a:lnTo>
                  <a:lnTo>
                    <a:pt x="67722" y="8717"/>
                  </a:lnTo>
                  <a:lnTo>
                    <a:pt x="32480" y="32496"/>
                  </a:lnTo>
                  <a:lnTo>
                    <a:pt x="8715" y="67776"/>
                  </a:lnTo>
                  <a:lnTo>
                    <a:pt x="0" y="110998"/>
                  </a:lnTo>
                  <a:lnTo>
                    <a:pt x="0" y="998601"/>
                  </a:lnTo>
                  <a:lnTo>
                    <a:pt x="8715" y="1041769"/>
                  </a:lnTo>
                  <a:lnTo>
                    <a:pt x="32480" y="1077055"/>
                  </a:lnTo>
                  <a:lnTo>
                    <a:pt x="67722" y="1100863"/>
                  </a:lnTo>
                  <a:lnTo>
                    <a:pt x="110871" y="1109599"/>
                  </a:lnTo>
                  <a:lnTo>
                    <a:pt x="1636267" y="1109599"/>
                  </a:lnTo>
                  <a:lnTo>
                    <a:pt x="1679436" y="1100863"/>
                  </a:lnTo>
                  <a:lnTo>
                    <a:pt x="1714722" y="1077055"/>
                  </a:lnTo>
                  <a:lnTo>
                    <a:pt x="1738530" y="1041769"/>
                  </a:lnTo>
                  <a:lnTo>
                    <a:pt x="1747265" y="998601"/>
                  </a:lnTo>
                  <a:lnTo>
                    <a:pt x="1747265" y="110998"/>
                  </a:lnTo>
                  <a:lnTo>
                    <a:pt x="1738530" y="67776"/>
                  </a:lnTo>
                  <a:lnTo>
                    <a:pt x="1714722" y="32496"/>
                  </a:lnTo>
                  <a:lnTo>
                    <a:pt x="1679436" y="8717"/>
                  </a:lnTo>
                  <a:lnTo>
                    <a:pt x="163626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71" name="object 45"/>
            <p:cNvSpPr/>
            <p:nvPr/>
          </p:nvSpPr>
          <p:spPr>
            <a:xfrm>
              <a:off x="5859017" y="3354577"/>
              <a:ext cx="1747520" cy="1109980"/>
            </a:xfrm>
            <a:custGeom>
              <a:avLst/>
              <a:gdLst/>
              <a:ahLst/>
              <a:cxnLst/>
              <a:rect l="l" t="t" r="r" b="b"/>
              <a:pathLst>
                <a:path w="1747520" h="1109979">
                  <a:moveTo>
                    <a:pt x="0" y="110998"/>
                  </a:moveTo>
                  <a:lnTo>
                    <a:pt x="8715" y="67776"/>
                  </a:lnTo>
                  <a:lnTo>
                    <a:pt x="32480" y="32496"/>
                  </a:lnTo>
                  <a:lnTo>
                    <a:pt x="67722" y="8717"/>
                  </a:lnTo>
                  <a:lnTo>
                    <a:pt x="110871" y="0"/>
                  </a:lnTo>
                  <a:lnTo>
                    <a:pt x="1636267" y="0"/>
                  </a:lnTo>
                  <a:lnTo>
                    <a:pt x="1679436" y="8717"/>
                  </a:lnTo>
                  <a:lnTo>
                    <a:pt x="1714722" y="32496"/>
                  </a:lnTo>
                  <a:lnTo>
                    <a:pt x="1738530" y="67776"/>
                  </a:lnTo>
                  <a:lnTo>
                    <a:pt x="1747265" y="110998"/>
                  </a:lnTo>
                  <a:lnTo>
                    <a:pt x="1747265" y="998601"/>
                  </a:lnTo>
                  <a:lnTo>
                    <a:pt x="1738530" y="1041769"/>
                  </a:lnTo>
                  <a:lnTo>
                    <a:pt x="1714722" y="1077055"/>
                  </a:lnTo>
                  <a:lnTo>
                    <a:pt x="1679436" y="1100863"/>
                  </a:lnTo>
                  <a:lnTo>
                    <a:pt x="1636267" y="1109599"/>
                  </a:lnTo>
                  <a:lnTo>
                    <a:pt x="110871" y="1109599"/>
                  </a:lnTo>
                  <a:lnTo>
                    <a:pt x="67722" y="1100863"/>
                  </a:lnTo>
                  <a:lnTo>
                    <a:pt x="32480" y="1077055"/>
                  </a:lnTo>
                  <a:lnTo>
                    <a:pt x="8715" y="1041769"/>
                  </a:lnTo>
                  <a:lnTo>
                    <a:pt x="0" y="998601"/>
                  </a:lnTo>
                  <a:lnTo>
                    <a:pt x="0" y="110998"/>
                  </a:lnTo>
                  <a:close/>
                </a:path>
              </a:pathLst>
            </a:custGeom>
            <a:ln w="25400">
              <a:solidFill>
                <a:srgbClr val="FD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972" name="object 46"/>
          <p:cNvSpPr txBox="1"/>
          <p:nvPr/>
        </p:nvSpPr>
        <p:spPr>
          <a:xfrm>
            <a:off x="6175375" y="3757117"/>
            <a:ext cx="1115695" cy="2406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Irre</a:t>
            </a:r>
            <a:r>
              <a:rPr sz="1600" b="1" spc="-40" dirty="0">
                <a:latin typeface="Arial"/>
                <a:cs typeface="Arial"/>
              </a:rPr>
              <a:t>v</a:t>
            </a:r>
            <a:r>
              <a:rPr sz="1600" b="1" spc="-5" dirty="0">
                <a:latin typeface="Arial"/>
                <a:cs typeface="Arial"/>
              </a:rPr>
              <a:t>ersible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3" name="object 2"/>
          <p:cNvSpPr txBox="1">
            <a:spLocks noGrp="1"/>
          </p:cNvSpPr>
          <p:nvPr>
            <p:ph type="title"/>
          </p:nvPr>
        </p:nvSpPr>
        <p:spPr>
          <a:xfrm>
            <a:off x="1045870" y="733171"/>
            <a:ext cx="6421120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REVERSIBLE</a:t>
            </a:r>
            <a:r>
              <a:rPr sz="4000" spc="5" dirty="0"/>
              <a:t> </a:t>
            </a:r>
            <a:r>
              <a:rPr sz="4000" spc="-5" dirty="0"/>
              <a:t>INHIBITION</a:t>
            </a:r>
            <a:endParaRPr sz="4000"/>
          </a:p>
        </p:txBody>
      </p:sp>
      <p:sp>
        <p:nvSpPr>
          <p:cNvPr id="1048974" name="object 3"/>
          <p:cNvSpPr txBox="1"/>
          <p:nvPr/>
        </p:nvSpPr>
        <p:spPr>
          <a:xfrm>
            <a:off x="535940" y="1625854"/>
            <a:ext cx="6689090" cy="45140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Courier New"/>
              <a:buChar char="o"/>
              <a:tabLst>
                <a:tab pos="286385" algn="l"/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It is an inhibition of enzyme activity in which the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inhibiting  molecular </a:t>
            </a:r>
            <a:r>
              <a:rPr sz="2000" spc="-5" dirty="0">
                <a:latin typeface="Arial"/>
                <a:cs typeface="Arial"/>
              </a:rPr>
              <a:t>entity </a:t>
            </a:r>
            <a:r>
              <a:rPr sz="2000" dirty="0">
                <a:latin typeface="Arial"/>
                <a:cs typeface="Arial"/>
              </a:rPr>
              <a:t>can associate and dissociate from the  </a:t>
            </a:r>
            <a:r>
              <a:rPr sz="2000" spc="-30" dirty="0">
                <a:latin typeface="Arial"/>
                <a:cs typeface="Arial"/>
              </a:rPr>
              <a:t>protein„s </a:t>
            </a:r>
            <a:r>
              <a:rPr sz="2000" spc="-5" dirty="0">
                <a:latin typeface="Arial"/>
                <a:cs typeface="Arial"/>
              </a:rPr>
              <a:t>binding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site.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FD8537"/>
              </a:buClr>
              <a:buFont typeface="Courier New"/>
              <a:buChar char="o"/>
            </a:pPr>
            <a:endParaRPr sz="25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  <a:tabLst>
                <a:tab pos="3957320" algn="l"/>
              </a:tabLst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TYPES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2400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REVERSIBLE	INHIBITION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1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FD8537"/>
              </a:buClr>
              <a:buSzPct val="70000"/>
              <a:buFont typeface="Courier New"/>
              <a:buChar char="o"/>
              <a:tabLst>
                <a:tab pos="286385" algn="l"/>
                <a:tab pos="287020" algn="l"/>
                <a:tab pos="2032000" algn="l"/>
              </a:tabLst>
            </a:pPr>
            <a:r>
              <a:rPr sz="2000" dirty="0">
                <a:latin typeface="Arial"/>
                <a:cs typeface="Arial"/>
              </a:rPr>
              <a:t>There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four	types: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355"/>
              </a:spcBef>
              <a:buClr>
                <a:srgbClr val="FD8537"/>
              </a:buClr>
              <a:buSzPct val="70000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Competitive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inhibition.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800"/>
              </a:spcBef>
              <a:buClr>
                <a:srgbClr val="FD8537"/>
              </a:buClr>
              <a:buSzPct val="70000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Uncompetitive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inhibition.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800"/>
              </a:spcBef>
              <a:buClr>
                <a:srgbClr val="FD8537"/>
              </a:buClr>
              <a:buSzPct val="70000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2000" spc="-5" dirty="0">
                <a:latin typeface="Arial"/>
                <a:cs typeface="Arial"/>
              </a:rPr>
              <a:t>Mixed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inhibition.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1939"/>
              </a:spcBef>
              <a:buClr>
                <a:srgbClr val="FD8537"/>
              </a:buClr>
              <a:buSzPct val="70000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Non-competitive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inhibition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5" name="object 2"/>
          <p:cNvSpPr txBox="1">
            <a:spLocks noGrp="1"/>
          </p:cNvSpPr>
          <p:nvPr>
            <p:ph type="title"/>
          </p:nvPr>
        </p:nvSpPr>
        <p:spPr>
          <a:xfrm>
            <a:off x="1471041" y="733171"/>
            <a:ext cx="5565140" cy="545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dirty="0"/>
              <a:t>COMPETITIVE</a:t>
            </a:r>
            <a:r>
              <a:rPr sz="3600" spc="155" dirty="0"/>
              <a:t> </a:t>
            </a:r>
            <a:r>
              <a:rPr sz="3600" dirty="0"/>
              <a:t>INHIBITION</a:t>
            </a:r>
            <a:endParaRPr sz="3600"/>
          </a:p>
        </p:txBody>
      </p:sp>
      <p:sp>
        <p:nvSpPr>
          <p:cNvPr id="1048976" name="object 3"/>
          <p:cNvSpPr txBox="1"/>
          <p:nvPr/>
        </p:nvSpPr>
        <p:spPr>
          <a:xfrm>
            <a:off x="535940" y="1625854"/>
            <a:ext cx="7312025" cy="8896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this </a:t>
            </a:r>
            <a:r>
              <a:rPr sz="2000" spc="-5" dirty="0">
                <a:latin typeface="Arial"/>
                <a:cs typeface="Arial"/>
              </a:rPr>
              <a:t>type </a:t>
            </a:r>
            <a:r>
              <a:rPr sz="2000" dirty="0">
                <a:latin typeface="Arial"/>
                <a:cs typeface="Arial"/>
              </a:rPr>
              <a:t>of inhibition, the </a:t>
            </a:r>
            <a:r>
              <a:rPr sz="2000" spc="-5" dirty="0">
                <a:latin typeface="Arial"/>
                <a:cs typeface="Arial"/>
              </a:rPr>
              <a:t>inhibitors </a:t>
            </a:r>
            <a:r>
              <a:rPr sz="2000" dirty="0">
                <a:latin typeface="Arial"/>
                <a:cs typeface="Arial"/>
              </a:rPr>
              <a:t>compete with the  </a:t>
            </a:r>
            <a:r>
              <a:rPr sz="2000" spc="-5" dirty="0">
                <a:latin typeface="Arial"/>
                <a:cs typeface="Arial"/>
              </a:rPr>
              <a:t>substrate </a:t>
            </a:r>
            <a:r>
              <a:rPr sz="2000" spc="-10" dirty="0">
                <a:latin typeface="Arial"/>
                <a:cs typeface="Arial"/>
              </a:rPr>
              <a:t>for </a:t>
            </a:r>
            <a:r>
              <a:rPr sz="2000" dirty="0">
                <a:latin typeface="Arial"/>
                <a:cs typeface="Arial"/>
              </a:rPr>
              <a:t>the active site. </a:t>
            </a:r>
            <a:r>
              <a:rPr sz="2000" spc="-5" dirty="0">
                <a:latin typeface="Arial"/>
                <a:cs typeface="Arial"/>
              </a:rPr>
              <a:t>Formation </a:t>
            </a:r>
            <a:r>
              <a:rPr sz="2000" spc="-1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E.S </a:t>
            </a:r>
            <a:r>
              <a:rPr sz="2000" dirty="0">
                <a:latin typeface="Arial"/>
                <a:cs typeface="Arial"/>
              </a:rPr>
              <a:t>complex </a:t>
            </a:r>
            <a:r>
              <a:rPr sz="2000" spc="-5" dirty="0">
                <a:latin typeface="Arial"/>
                <a:cs typeface="Arial"/>
              </a:rPr>
              <a:t>is  </a:t>
            </a:r>
            <a:r>
              <a:rPr sz="2000" dirty="0">
                <a:latin typeface="Arial"/>
                <a:cs typeface="Arial"/>
              </a:rPr>
              <a:t>reduced while a new </a:t>
            </a:r>
            <a:r>
              <a:rPr sz="2000" spc="-5" dirty="0">
                <a:latin typeface="Arial"/>
                <a:cs typeface="Arial"/>
              </a:rPr>
              <a:t>E.I </a:t>
            </a:r>
            <a:r>
              <a:rPr sz="2000" dirty="0">
                <a:latin typeface="Arial"/>
                <a:cs typeface="Arial"/>
              </a:rPr>
              <a:t>complex </a:t>
            </a:r>
            <a:r>
              <a:rPr sz="2000" spc="-5" dirty="0">
                <a:latin typeface="Arial"/>
                <a:cs typeface="Arial"/>
              </a:rPr>
              <a:t>is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formed.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977" name="object 4"/>
          <p:cNvSpPr/>
          <p:nvPr/>
        </p:nvSpPr>
        <p:spPr>
          <a:xfrm>
            <a:off x="1371600" y="3219448"/>
            <a:ext cx="5810250" cy="3619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8" name="object 2"/>
          <p:cNvSpPr txBox="1">
            <a:spLocks noGrp="1"/>
          </p:cNvSpPr>
          <p:nvPr>
            <p:ph type="title"/>
          </p:nvPr>
        </p:nvSpPr>
        <p:spPr>
          <a:xfrm>
            <a:off x="742289" y="858138"/>
            <a:ext cx="68954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E</a:t>
            </a:r>
            <a:r>
              <a:rPr dirty="0"/>
              <a:t>XAMPLES OF COMPETITIVE</a:t>
            </a:r>
            <a:r>
              <a:rPr spc="480" dirty="0"/>
              <a:t> </a:t>
            </a:r>
            <a:r>
              <a:rPr dirty="0"/>
              <a:t>INHIBITION</a:t>
            </a:r>
            <a:endParaRPr sz="3200"/>
          </a:p>
        </p:txBody>
      </p:sp>
      <p:sp>
        <p:nvSpPr>
          <p:cNvPr id="1048979" name="object 3"/>
          <p:cNvSpPr txBox="1"/>
          <p:nvPr/>
        </p:nvSpPr>
        <p:spPr>
          <a:xfrm>
            <a:off x="535940" y="1625853"/>
            <a:ext cx="7312025" cy="2146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68750"/>
              <a:buFont typeface="Wingdings"/>
              <a:buChar char=""/>
              <a:tabLst>
                <a:tab pos="287020" algn="l"/>
                <a:tab pos="1198245" algn="l"/>
                <a:tab pos="1990725" algn="l"/>
                <a:tab pos="2478405" algn="l"/>
                <a:tab pos="3794125" algn="l"/>
                <a:tab pos="4248150" algn="l"/>
                <a:tab pos="5988685" algn="l"/>
              </a:tabLst>
            </a:pP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Statin	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Drug	A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s	E</a:t>
            </a:r>
            <a:r>
              <a:rPr sz="2400" spc="-20" dirty="0">
                <a:solidFill>
                  <a:srgbClr val="C00000"/>
                </a:solidFill>
                <a:latin typeface="Arial"/>
                <a:cs typeface="Arial"/>
              </a:rPr>
              <a:t>x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ample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	Of	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mpetitive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Inhibit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on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450">
              <a:latin typeface="Arial"/>
              <a:cs typeface="Arial"/>
            </a:endParaRPr>
          </a:p>
          <a:p>
            <a:pPr marL="286385" marR="5080" indent="-274320" algn="just">
              <a:lnSpc>
                <a:spcPct val="99800"/>
              </a:lnSpc>
              <a:spcBef>
                <a:spcPts val="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Statin </a:t>
            </a:r>
            <a:r>
              <a:rPr sz="2000" spc="-5" dirty="0">
                <a:latin typeface="Arial"/>
                <a:cs typeface="Arial"/>
              </a:rPr>
              <a:t>drugs </a:t>
            </a:r>
            <a:r>
              <a:rPr sz="2000" dirty="0">
                <a:latin typeface="Arial"/>
                <a:cs typeface="Arial"/>
              </a:rPr>
              <a:t>such </a:t>
            </a:r>
            <a:r>
              <a:rPr sz="2000" spc="-10" dirty="0">
                <a:latin typeface="Arial"/>
                <a:cs typeface="Arial"/>
              </a:rPr>
              <a:t>as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lipitor </a:t>
            </a:r>
            <a:r>
              <a:rPr sz="2000" dirty="0">
                <a:latin typeface="Arial"/>
                <a:cs typeface="Arial"/>
              </a:rPr>
              <a:t>compete with </a:t>
            </a:r>
            <a:r>
              <a:rPr sz="2000" spc="-5" dirty="0">
                <a:latin typeface="Arial"/>
                <a:cs typeface="Arial"/>
              </a:rPr>
              <a:t>HMG-CoA(substrate)  </a:t>
            </a:r>
            <a:r>
              <a:rPr sz="2000" dirty="0">
                <a:latin typeface="Arial"/>
                <a:cs typeface="Arial"/>
              </a:rPr>
              <a:t>and inhibit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active site of </a:t>
            </a:r>
            <a:r>
              <a:rPr sz="2000" i="1" spc="-5" dirty="0">
                <a:solidFill>
                  <a:srgbClr val="C00000"/>
                </a:solidFill>
                <a:latin typeface="Arial"/>
                <a:cs typeface="Arial"/>
              </a:rPr>
              <a:t>HMG </a:t>
            </a:r>
            <a:r>
              <a:rPr sz="2000" i="1" spc="-15" dirty="0">
                <a:solidFill>
                  <a:srgbClr val="C00000"/>
                </a:solidFill>
                <a:latin typeface="Arial"/>
                <a:cs typeface="Arial"/>
              </a:rPr>
              <a:t>CoA-REDUCTASE </a:t>
            </a:r>
            <a:r>
              <a:rPr sz="2000" dirty="0">
                <a:latin typeface="Times New Roman"/>
                <a:cs typeface="Times New Roman"/>
              </a:rPr>
              <a:t>(that  bring about the </a:t>
            </a:r>
            <a:r>
              <a:rPr sz="2000" spc="-5" dirty="0">
                <a:latin typeface="Times New Roman"/>
                <a:cs typeface="Times New Roman"/>
              </a:rPr>
              <a:t>catalysis </a:t>
            </a:r>
            <a:r>
              <a:rPr sz="2000" dirty="0">
                <a:latin typeface="Times New Roman"/>
                <a:cs typeface="Times New Roman"/>
              </a:rPr>
              <a:t>of cholesterol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synthesis).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0" name="object 2"/>
          <p:cNvSpPr txBox="1">
            <a:spLocks noGrp="1"/>
          </p:cNvSpPr>
          <p:nvPr>
            <p:ph type="title"/>
          </p:nvPr>
        </p:nvSpPr>
        <p:spPr>
          <a:xfrm>
            <a:off x="1096162" y="733171"/>
            <a:ext cx="6189345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U</a:t>
            </a:r>
            <a:r>
              <a:rPr sz="3200" dirty="0"/>
              <a:t>NCOMPETITIVE</a:t>
            </a:r>
            <a:r>
              <a:rPr sz="3200" spc="140" dirty="0"/>
              <a:t> </a:t>
            </a:r>
            <a:r>
              <a:rPr sz="4000" dirty="0"/>
              <a:t>I</a:t>
            </a:r>
            <a:r>
              <a:rPr sz="3200" dirty="0"/>
              <a:t>NHIBITION</a:t>
            </a:r>
            <a:endParaRPr sz="3200"/>
          </a:p>
        </p:txBody>
      </p:sp>
      <p:sp>
        <p:nvSpPr>
          <p:cNvPr id="1048981" name="object 3"/>
          <p:cNvSpPr txBox="1"/>
          <p:nvPr/>
        </p:nvSpPr>
        <p:spPr>
          <a:xfrm>
            <a:off x="535940" y="1625854"/>
            <a:ext cx="7312025" cy="8896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this </a:t>
            </a:r>
            <a:r>
              <a:rPr sz="2000" spc="-5" dirty="0">
                <a:latin typeface="Arial"/>
                <a:cs typeface="Arial"/>
              </a:rPr>
              <a:t>type </a:t>
            </a:r>
            <a:r>
              <a:rPr sz="2000" spc="-10" dirty="0">
                <a:latin typeface="Arial"/>
                <a:cs typeface="Arial"/>
              </a:rPr>
              <a:t>of </a:t>
            </a:r>
            <a:r>
              <a:rPr sz="2000" dirty="0">
                <a:latin typeface="Arial"/>
                <a:cs typeface="Arial"/>
              </a:rPr>
              <a:t>inhibition, inhibitor </a:t>
            </a:r>
            <a:r>
              <a:rPr sz="2000" spc="-5" dirty="0">
                <a:latin typeface="Arial"/>
                <a:cs typeface="Arial"/>
              </a:rPr>
              <a:t>does </a:t>
            </a:r>
            <a:r>
              <a:rPr sz="2000" dirty="0">
                <a:latin typeface="Arial"/>
                <a:cs typeface="Arial"/>
              </a:rPr>
              <a:t>not compete with the  </a:t>
            </a:r>
            <a:r>
              <a:rPr sz="2000" spc="-5" dirty="0">
                <a:latin typeface="Arial"/>
                <a:cs typeface="Arial"/>
              </a:rPr>
              <a:t>substrate </a:t>
            </a:r>
            <a:r>
              <a:rPr sz="2000" spc="-10" dirty="0">
                <a:latin typeface="Arial"/>
                <a:cs typeface="Arial"/>
              </a:rPr>
              <a:t>for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active site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enzyme instead it </a:t>
            </a:r>
            <a:r>
              <a:rPr sz="2000" dirty="0">
                <a:latin typeface="Arial"/>
                <a:cs typeface="Arial"/>
              </a:rPr>
              <a:t>binds </a:t>
            </a:r>
            <a:r>
              <a:rPr sz="2000" spc="-10" dirty="0">
                <a:latin typeface="Arial"/>
                <a:cs typeface="Arial"/>
              </a:rPr>
              <a:t>to  </a:t>
            </a:r>
            <a:r>
              <a:rPr sz="2000" dirty="0">
                <a:latin typeface="Arial"/>
                <a:cs typeface="Arial"/>
              </a:rPr>
              <a:t>another site known as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allosteric</a:t>
            </a:r>
            <a:r>
              <a:rPr sz="2000" i="1" spc="-1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site.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982" name="object 4"/>
          <p:cNvSpPr/>
          <p:nvPr/>
        </p:nvSpPr>
        <p:spPr>
          <a:xfrm>
            <a:off x="28575" y="2905125"/>
            <a:ext cx="7658100" cy="3714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3" name="object 2"/>
          <p:cNvSpPr txBox="1">
            <a:spLocks noGrp="1"/>
          </p:cNvSpPr>
          <p:nvPr>
            <p:ph type="title"/>
          </p:nvPr>
        </p:nvSpPr>
        <p:spPr>
          <a:xfrm>
            <a:off x="1051661" y="415192"/>
            <a:ext cx="6681470" cy="129349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139950" marR="5080" indent="-2127885">
              <a:lnSpc>
                <a:spcPct val="116700"/>
              </a:lnSpc>
              <a:spcBef>
                <a:spcPts val="285"/>
              </a:spcBef>
            </a:pPr>
            <a:r>
              <a:rPr sz="4000" dirty="0"/>
              <a:t>E</a:t>
            </a:r>
            <a:r>
              <a:rPr sz="3200" dirty="0"/>
              <a:t>XAMPLES OF UNCOMPETITIVE  INHIBITION</a:t>
            </a:r>
            <a:endParaRPr sz="3200"/>
          </a:p>
        </p:txBody>
      </p:sp>
      <p:sp>
        <p:nvSpPr>
          <p:cNvPr id="1048984" name="object 3"/>
          <p:cNvSpPr txBox="1"/>
          <p:nvPr/>
        </p:nvSpPr>
        <p:spPr>
          <a:xfrm>
            <a:off x="834339" y="2560701"/>
            <a:ext cx="7343140" cy="17926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  <a:tab pos="1097915" algn="l"/>
                <a:tab pos="1440815" algn="l"/>
                <a:tab pos="2077720" algn="l"/>
                <a:tab pos="2873375" algn="l"/>
                <a:tab pos="3215005" algn="l"/>
                <a:tab pos="4436745" algn="l"/>
                <a:tab pos="4834890" algn="l"/>
                <a:tab pos="6011545" algn="l"/>
                <a:tab pos="6368415" algn="l"/>
              </a:tabLst>
            </a:pPr>
            <a:r>
              <a:rPr sz="2000" dirty="0">
                <a:latin typeface="Arial"/>
                <a:cs typeface="Arial"/>
              </a:rPr>
              <a:t>D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spc="-10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gs	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	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reat	cas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	of	poi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oning	by	meth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nol	or	eth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lene  glycol act as uncompetitive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inhibitors.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D8537"/>
              </a:buClr>
              <a:buFont typeface="Wingdings"/>
              <a:buChar char=""/>
            </a:pPr>
            <a:endParaRPr sz="2650">
              <a:latin typeface="Arial"/>
              <a:cs typeface="Arial"/>
            </a:endParaRPr>
          </a:p>
          <a:p>
            <a:pPr marL="287020" marR="5080" indent="-274320">
              <a:lnSpc>
                <a:spcPts val="3180"/>
              </a:lnSpc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  <a:tab pos="2193290" algn="l"/>
                <a:tab pos="3367404" algn="l"/>
                <a:tab pos="3963035" algn="l"/>
                <a:tab pos="4359275" algn="l"/>
                <a:tab pos="5956935" algn="l"/>
                <a:tab pos="6961505" algn="l"/>
              </a:tabLst>
            </a:pPr>
            <a:r>
              <a:rPr sz="2000" spc="-2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ra</a:t>
            </a:r>
            <a:r>
              <a:rPr sz="2000" spc="-1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eth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ne	s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lfo</a:t>
            </a:r>
            <a:r>
              <a:rPr sz="2000" spc="-10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ide	and	</a:t>
            </a:r>
            <a:r>
              <a:rPr sz="2000" spc="-15" dirty="0">
                <a:latin typeface="Arial"/>
                <a:cs typeface="Arial"/>
              </a:rPr>
              <a:t>3</a:t>
            </a:r>
            <a:r>
              <a:rPr sz="2000" dirty="0">
                <a:latin typeface="Arial"/>
                <a:cs typeface="Arial"/>
              </a:rPr>
              <a:t>-	bu</a:t>
            </a:r>
            <a:r>
              <a:rPr sz="2000" spc="-1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-10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thiolene	1</a:t>
            </a:r>
            <a:r>
              <a:rPr sz="2000" spc="-10" dirty="0">
                <a:latin typeface="Arial"/>
                <a:cs typeface="Arial"/>
              </a:rPr>
              <a:t>-</a:t>
            </a:r>
            <a:r>
              <a:rPr sz="2000" dirty="0">
                <a:latin typeface="Arial"/>
                <a:cs typeface="Arial"/>
              </a:rPr>
              <a:t>oxide	are  uncompetitive inhibitors of </a:t>
            </a:r>
            <a:r>
              <a:rPr sz="2000" spc="-5" dirty="0">
                <a:latin typeface="Arial"/>
                <a:cs typeface="Arial"/>
              </a:rPr>
              <a:t>liver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alcohaldehydrogenase</a:t>
            </a:r>
            <a:r>
              <a:rPr sz="280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5" name="object 2"/>
          <p:cNvSpPr txBox="1">
            <a:spLocks noGrp="1"/>
          </p:cNvSpPr>
          <p:nvPr>
            <p:ph type="title"/>
          </p:nvPr>
        </p:nvSpPr>
        <p:spPr>
          <a:xfrm>
            <a:off x="2319908" y="885571"/>
            <a:ext cx="4046220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M</a:t>
            </a:r>
            <a:r>
              <a:rPr sz="3200" spc="-5" dirty="0"/>
              <a:t>IXED</a:t>
            </a:r>
            <a:r>
              <a:rPr sz="3200" spc="150" dirty="0"/>
              <a:t> </a:t>
            </a:r>
            <a:r>
              <a:rPr sz="3200" dirty="0"/>
              <a:t>INHIBITION</a:t>
            </a:r>
            <a:endParaRPr sz="3200"/>
          </a:p>
        </p:txBody>
      </p:sp>
      <p:sp>
        <p:nvSpPr>
          <p:cNvPr id="1048986" name="object 3"/>
          <p:cNvSpPr txBox="1"/>
          <p:nvPr/>
        </p:nvSpPr>
        <p:spPr>
          <a:xfrm>
            <a:off x="546303" y="1806956"/>
            <a:ext cx="7463155" cy="3134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9420" marR="5080" indent="-27432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Courier New"/>
              <a:buChar char="o"/>
              <a:tabLst>
                <a:tab pos="438784" algn="l"/>
                <a:tab pos="439420" algn="l"/>
                <a:tab pos="786765" algn="l"/>
                <a:tab pos="1316990" algn="l"/>
                <a:tab pos="1929764" algn="l"/>
                <a:tab pos="2277110" algn="l"/>
                <a:tab pos="3415665" algn="l"/>
                <a:tab pos="4045585" algn="l"/>
                <a:tab pos="4490085" algn="l"/>
                <a:tab pos="5048250" algn="l"/>
                <a:tab pos="5732780" algn="l"/>
                <a:tab pos="7081520" algn="l"/>
              </a:tabLst>
            </a:pP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	th</a:t>
            </a:r>
            <a:r>
              <a:rPr sz="2000" spc="-2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	t</a:t>
            </a:r>
            <a:r>
              <a:rPr sz="2000" spc="-15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pe	of	inhibition	both	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I	a</a:t>
            </a:r>
            <a:r>
              <a:rPr sz="2000" spc="-1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d	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.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I	comp</a:t>
            </a:r>
            <a:r>
              <a:rPr sz="2000" spc="-20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exes	are  formed.</a:t>
            </a:r>
            <a:endParaRPr sz="2000">
              <a:latin typeface="Arial"/>
              <a:cs typeface="Arial"/>
            </a:endParaRPr>
          </a:p>
          <a:p>
            <a:pPr marL="4394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Courier New"/>
              <a:buChar char="o"/>
              <a:tabLst>
                <a:tab pos="438784" algn="l"/>
                <a:tab pos="439420" algn="l"/>
              </a:tabLst>
            </a:pPr>
            <a:r>
              <a:rPr sz="2000" dirty="0">
                <a:latin typeface="Arial"/>
                <a:cs typeface="Arial"/>
              </a:rPr>
              <a:t>Both complexes are catalytically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inactive.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Arial"/>
              <a:cs typeface="Arial"/>
            </a:endParaRPr>
          </a:p>
          <a:p>
            <a:pPr marL="443230">
              <a:lnSpc>
                <a:spcPct val="100000"/>
              </a:lnSpc>
            </a:pPr>
            <a:r>
              <a:rPr sz="40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N</a:t>
            </a:r>
            <a:r>
              <a:rPr sz="3200" b="1" spc="-5" dirty="0">
                <a:solidFill>
                  <a:srgbClr val="6F2F9F"/>
                </a:solidFill>
                <a:latin typeface="Times New Roman"/>
                <a:cs typeface="Times New Roman"/>
              </a:rPr>
              <a:t>ON </a:t>
            </a:r>
            <a:r>
              <a:rPr sz="3200" b="1" dirty="0">
                <a:solidFill>
                  <a:srgbClr val="6F2F9F"/>
                </a:solidFill>
                <a:latin typeface="Times New Roman"/>
                <a:cs typeface="Times New Roman"/>
              </a:rPr>
              <a:t>COMPETITIVE</a:t>
            </a:r>
            <a:r>
              <a:rPr sz="3200" b="1" spc="37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6F2F9F"/>
                </a:solidFill>
                <a:latin typeface="Times New Roman"/>
                <a:cs typeface="Times New Roman"/>
              </a:rPr>
              <a:t>INHIBITION</a:t>
            </a:r>
            <a:endParaRPr sz="32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1935"/>
              </a:spcBef>
              <a:buClr>
                <a:srgbClr val="FD8537"/>
              </a:buClr>
              <a:buSzPct val="70000"/>
              <a:buFont typeface="Courier New"/>
              <a:buChar char="o"/>
              <a:tabLst>
                <a:tab pos="286385" algn="l"/>
                <a:tab pos="287020" algn="l"/>
              </a:tabLst>
            </a:pPr>
            <a:r>
              <a:rPr sz="2000" spc="-5" dirty="0">
                <a:latin typeface="Arial"/>
                <a:cs typeface="Arial"/>
              </a:rPr>
              <a:t>It is </a:t>
            </a:r>
            <a:r>
              <a:rPr sz="2000" dirty="0">
                <a:latin typeface="Arial"/>
                <a:cs typeface="Arial"/>
              </a:rPr>
              <a:t>a special case of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inhibition.</a:t>
            </a:r>
            <a:endParaRPr sz="2000">
              <a:latin typeface="Arial"/>
              <a:cs typeface="Arial"/>
            </a:endParaRPr>
          </a:p>
          <a:p>
            <a:pPr marL="287020" marR="158115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Courier New"/>
              <a:buChar char="o"/>
              <a:tabLst>
                <a:tab pos="286385" algn="l"/>
                <a:tab pos="287020" algn="l"/>
              </a:tabLst>
            </a:pP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this inhibitor </a:t>
            </a:r>
            <a:r>
              <a:rPr sz="2000" spc="-5" dirty="0">
                <a:latin typeface="Arial"/>
                <a:cs typeface="Arial"/>
              </a:rPr>
              <a:t>has the </a:t>
            </a:r>
            <a:r>
              <a:rPr sz="2000" dirty="0">
                <a:latin typeface="Arial"/>
                <a:cs typeface="Arial"/>
              </a:rPr>
              <a:t>same </a:t>
            </a:r>
            <a:r>
              <a:rPr sz="2000" spc="-10" dirty="0">
                <a:latin typeface="Arial"/>
                <a:cs typeface="Arial"/>
              </a:rPr>
              <a:t>affinity </a:t>
            </a:r>
            <a:r>
              <a:rPr sz="2000" dirty="0">
                <a:latin typeface="Arial"/>
                <a:cs typeface="Arial"/>
              </a:rPr>
              <a:t>for </a:t>
            </a:r>
            <a:r>
              <a:rPr sz="2000" spc="-5" dirty="0">
                <a:latin typeface="Arial"/>
                <a:cs typeface="Arial"/>
              </a:rPr>
              <a:t>either enzyme </a:t>
            </a:r>
            <a:r>
              <a:rPr sz="2000" dirty="0">
                <a:latin typeface="Arial"/>
                <a:cs typeface="Arial"/>
              </a:rPr>
              <a:t>E </a:t>
            </a:r>
            <a:r>
              <a:rPr sz="2000" spc="-15" dirty="0">
                <a:latin typeface="Arial"/>
                <a:cs typeface="Arial"/>
              </a:rPr>
              <a:t>or  </a:t>
            </a:r>
            <a:r>
              <a:rPr sz="2000" dirty="0">
                <a:latin typeface="Arial"/>
                <a:cs typeface="Arial"/>
              </a:rPr>
              <a:t>the </a:t>
            </a:r>
            <a:r>
              <a:rPr sz="2000" spc="-5" dirty="0">
                <a:latin typeface="Arial"/>
                <a:cs typeface="Arial"/>
              </a:rPr>
              <a:t>E.S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complex.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7" name="object 2"/>
          <p:cNvSpPr txBox="1">
            <a:spLocks noGrp="1"/>
          </p:cNvSpPr>
          <p:nvPr>
            <p:ph type="title"/>
          </p:nvPr>
        </p:nvSpPr>
        <p:spPr>
          <a:xfrm>
            <a:off x="1358264" y="733171"/>
            <a:ext cx="5664835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I</a:t>
            </a:r>
            <a:r>
              <a:rPr sz="3200" dirty="0"/>
              <a:t>RREVERSIBLE</a:t>
            </a:r>
            <a:r>
              <a:rPr sz="3200" spc="140" dirty="0"/>
              <a:t> </a:t>
            </a:r>
            <a:r>
              <a:rPr sz="3200" dirty="0"/>
              <a:t>INHIBITION</a:t>
            </a:r>
            <a:endParaRPr sz="3200"/>
          </a:p>
        </p:txBody>
      </p:sp>
      <p:sp>
        <p:nvSpPr>
          <p:cNvPr id="1048988" name="object 3"/>
          <p:cNvSpPr txBox="1"/>
          <p:nvPr/>
        </p:nvSpPr>
        <p:spPr>
          <a:xfrm>
            <a:off x="402437" y="1582674"/>
            <a:ext cx="8130540" cy="13341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This </a:t>
            </a:r>
            <a:r>
              <a:rPr sz="2000" spc="-5" dirty="0">
                <a:latin typeface="Arial"/>
                <a:cs typeface="Arial"/>
              </a:rPr>
              <a:t>type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inhibition </a:t>
            </a:r>
            <a:r>
              <a:rPr sz="2000" dirty="0">
                <a:latin typeface="Arial"/>
                <a:cs typeface="Arial"/>
              </a:rPr>
              <a:t>involves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covalent </a:t>
            </a:r>
            <a:r>
              <a:rPr sz="2000" i="1" spc="-5" dirty="0">
                <a:solidFill>
                  <a:srgbClr val="C00000"/>
                </a:solidFill>
                <a:latin typeface="Arial"/>
                <a:cs typeface="Arial"/>
              </a:rPr>
              <a:t>attachment </a:t>
            </a:r>
            <a:r>
              <a:rPr sz="2000" dirty="0">
                <a:latin typeface="Arial"/>
                <a:cs typeface="Arial"/>
              </a:rPr>
              <a:t>of the </a:t>
            </a:r>
            <a:r>
              <a:rPr sz="2000" spc="-5" dirty="0">
                <a:latin typeface="Arial"/>
                <a:cs typeface="Arial"/>
              </a:rPr>
              <a:t>inhibitor  to 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enzyme.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The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catalytic activity </a:t>
            </a:r>
            <a:r>
              <a:rPr sz="2000" dirty="0">
                <a:latin typeface="Arial"/>
                <a:cs typeface="Arial"/>
              </a:rPr>
              <a:t>of enzyme </a:t>
            </a:r>
            <a:r>
              <a:rPr sz="2000" spc="-5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completely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lost.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spc="-5" dirty="0">
                <a:latin typeface="Arial"/>
                <a:cs typeface="Arial"/>
              </a:rPr>
              <a:t>It </a:t>
            </a:r>
            <a:r>
              <a:rPr sz="2000" dirty="0">
                <a:latin typeface="Arial"/>
                <a:cs typeface="Arial"/>
              </a:rPr>
              <a:t>can only be restored only by synthesizing</a:t>
            </a:r>
            <a:r>
              <a:rPr sz="2000" spc="-1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molecules.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989" name="object 4"/>
          <p:cNvSpPr/>
          <p:nvPr/>
        </p:nvSpPr>
        <p:spPr>
          <a:xfrm>
            <a:off x="657225" y="3047999"/>
            <a:ext cx="5724525" cy="3809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0" name="object 2"/>
          <p:cNvSpPr txBox="1">
            <a:spLocks noGrp="1"/>
          </p:cNvSpPr>
          <p:nvPr>
            <p:ph type="title"/>
          </p:nvPr>
        </p:nvSpPr>
        <p:spPr>
          <a:xfrm>
            <a:off x="1546097" y="838657"/>
            <a:ext cx="5600065" cy="1149351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722755" marR="5080" indent="-1710689">
              <a:lnSpc>
                <a:spcPct val="117400"/>
              </a:lnSpc>
              <a:spcBef>
                <a:spcPts val="250"/>
              </a:spcBef>
            </a:pPr>
            <a:r>
              <a:rPr sz="3600" spc="15" dirty="0"/>
              <a:t>E</a:t>
            </a:r>
            <a:r>
              <a:rPr sz="2850" spc="15" dirty="0"/>
              <a:t>XAMPLES </a:t>
            </a:r>
            <a:r>
              <a:rPr sz="2850" spc="20" dirty="0"/>
              <a:t>OF </a:t>
            </a:r>
            <a:r>
              <a:rPr sz="2850" spc="15" dirty="0"/>
              <a:t>IRREVERSIBLE  </a:t>
            </a:r>
            <a:r>
              <a:rPr sz="2850" spc="10" dirty="0"/>
              <a:t>INHIBITION</a:t>
            </a:r>
            <a:endParaRPr sz="2850"/>
          </a:p>
        </p:txBody>
      </p:sp>
      <p:sp>
        <p:nvSpPr>
          <p:cNvPr id="1048991" name="object 3"/>
          <p:cNvSpPr txBox="1"/>
          <p:nvPr/>
        </p:nvSpPr>
        <p:spPr>
          <a:xfrm>
            <a:off x="535940" y="2510155"/>
            <a:ext cx="7311390" cy="2024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Aspirin </a:t>
            </a:r>
            <a:r>
              <a:rPr sz="2000" dirty="0">
                <a:latin typeface="Arial"/>
                <a:cs typeface="Arial"/>
              </a:rPr>
              <a:t>which </a:t>
            </a:r>
            <a:r>
              <a:rPr sz="2000" spc="-5" dirty="0">
                <a:latin typeface="Arial"/>
                <a:cs typeface="Arial"/>
              </a:rPr>
              <a:t>targets </a:t>
            </a:r>
            <a:r>
              <a:rPr sz="2000" dirty="0">
                <a:latin typeface="Arial"/>
                <a:cs typeface="Arial"/>
              </a:rPr>
              <a:t>and covalently </a:t>
            </a:r>
            <a:r>
              <a:rPr sz="2000" spc="-5" dirty="0">
                <a:latin typeface="Arial"/>
                <a:cs typeface="Arial"/>
              </a:rPr>
              <a:t>modifies </a:t>
            </a:r>
            <a:r>
              <a:rPr sz="2000" dirty="0">
                <a:latin typeface="Arial"/>
                <a:cs typeface="Arial"/>
              </a:rPr>
              <a:t>a key </a:t>
            </a:r>
            <a:r>
              <a:rPr sz="2000" spc="-5" dirty="0">
                <a:latin typeface="Arial"/>
                <a:cs typeface="Arial"/>
              </a:rPr>
              <a:t>enzyme  </a:t>
            </a:r>
            <a:r>
              <a:rPr sz="2000" dirty="0">
                <a:latin typeface="Arial"/>
                <a:cs typeface="Arial"/>
              </a:rPr>
              <a:t>involved </a:t>
            </a:r>
            <a:r>
              <a:rPr sz="2000" spc="-5" dirty="0">
                <a:latin typeface="Arial"/>
                <a:cs typeface="Arial"/>
              </a:rPr>
              <a:t>in </a:t>
            </a:r>
            <a:r>
              <a:rPr sz="2000" dirty="0">
                <a:latin typeface="Arial"/>
                <a:cs typeface="Arial"/>
              </a:rPr>
              <a:t>inflammation </a:t>
            </a:r>
            <a:r>
              <a:rPr sz="2000" spc="-5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an irreversible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inhibitor.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D8537"/>
              </a:buClr>
              <a:buFont typeface="Wingdings"/>
              <a:buChar char=""/>
            </a:pPr>
            <a:endParaRPr sz="31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SUICIDE INHIBITION</a:t>
            </a:r>
            <a:r>
              <a:rPr sz="2000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"/>
              <a:tabLst>
                <a:tab pos="287020" algn="l"/>
              </a:tabLst>
            </a:pPr>
            <a:r>
              <a:rPr sz="2000" spc="-5" dirty="0">
                <a:latin typeface="Arial"/>
                <a:cs typeface="Arial"/>
              </a:rPr>
              <a:t>It is </a:t>
            </a:r>
            <a:r>
              <a:rPr sz="2000" dirty="0">
                <a:latin typeface="Arial"/>
                <a:cs typeface="Arial"/>
              </a:rPr>
              <a:t>an unusual </a:t>
            </a:r>
            <a:r>
              <a:rPr sz="2000" spc="-5" dirty="0">
                <a:latin typeface="Arial"/>
                <a:cs typeface="Arial"/>
              </a:rPr>
              <a:t>type </a:t>
            </a:r>
            <a:r>
              <a:rPr sz="2000" spc="-1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irreversible </a:t>
            </a:r>
            <a:r>
              <a:rPr sz="2000" dirty="0">
                <a:latin typeface="Arial"/>
                <a:cs typeface="Arial"/>
              </a:rPr>
              <a:t>inhibition </a:t>
            </a:r>
            <a:r>
              <a:rPr sz="2000" spc="-5" dirty="0">
                <a:latin typeface="Arial"/>
                <a:cs typeface="Arial"/>
              </a:rPr>
              <a:t>where the  enzyme converts the </a:t>
            </a:r>
            <a:r>
              <a:rPr sz="2000" dirty="0">
                <a:latin typeface="Arial"/>
                <a:cs typeface="Arial"/>
              </a:rPr>
              <a:t>inhibitor into a </a:t>
            </a:r>
            <a:r>
              <a:rPr sz="2000" spc="-5" dirty="0">
                <a:latin typeface="Arial"/>
                <a:cs typeface="Arial"/>
              </a:rPr>
              <a:t>reactive form in </a:t>
            </a:r>
            <a:r>
              <a:rPr sz="2000" dirty="0">
                <a:latin typeface="Arial"/>
                <a:cs typeface="Arial"/>
              </a:rPr>
              <a:t>its active  site.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object 2"/>
          <p:cNvSpPr txBox="1">
            <a:spLocks noGrp="1"/>
          </p:cNvSpPr>
          <p:nvPr>
            <p:ph type="title"/>
          </p:nvPr>
        </p:nvSpPr>
        <p:spPr>
          <a:xfrm>
            <a:off x="2157729" y="733171"/>
            <a:ext cx="2736215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A</a:t>
            </a:r>
            <a:r>
              <a:rPr sz="3200" spc="-5" dirty="0"/>
              <a:t>CTIVE</a:t>
            </a:r>
            <a:r>
              <a:rPr sz="3200" spc="155" dirty="0"/>
              <a:t> </a:t>
            </a:r>
            <a:r>
              <a:rPr sz="3200" dirty="0"/>
              <a:t>SITE</a:t>
            </a:r>
            <a:endParaRPr sz="3200"/>
          </a:p>
        </p:txBody>
      </p:sp>
      <p:sp>
        <p:nvSpPr>
          <p:cNvPr id="1048683" name="object 3"/>
          <p:cNvSpPr txBox="1"/>
          <p:nvPr/>
        </p:nvSpPr>
        <p:spPr>
          <a:xfrm>
            <a:off x="535940" y="4544948"/>
            <a:ext cx="2609850" cy="8255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chooses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substrate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800" spc="-5" dirty="0">
                <a:latin typeface="Arial"/>
                <a:cs typeface="Arial"/>
              </a:rPr>
              <a:t>and binds </a:t>
            </a:r>
            <a:r>
              <a:rPr sz="1800" dirty="0">
                <a:latin typeface="Arial"/>
                <a:cs typeface="Arial"/>
              </a:rPr>
              <a:t>it to </a:t>
            </a:r>
            <a:r>
              <a:rPr sz="1800" spc="-5" dirty="0">
                <a:latin typeface="Arial"/>
                <a:cs typeface="Arial"/>
              </a:rPr>
              <a:t>active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site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48684" name="object 4"/>
          <p:cNvSpPr txBox="1"/>
          <p:nvPr/>
        </p:nvSpPr>
        <p:spPr>
          <a:xfrm>
            <a:off x="5148198" y="4613529"/>
            <a:ext cx="2383155" cy="713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It </a:t>
            </a:r>
            <a:r>
              <a:rPr sz="1800" spc="-5" dirty="0">
                <a:latin typeface="Arial"/>
                <a:cs typeface="Arial"/>
              </a:rPr>
              <a:t>performs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catalytic</a:t>
            </a:r>
            <a:endParaRPr sz="1800">
              <a:latin typeface="Arial"/>
              <a:cs typeface="Arial"/>
            </a:endParaRPr>
          </a:p>
          <a:p>
            <a:pPr marL="425450">
              <a:lnSpc>
                <a:spcPct val="100000"/>
              </a:lnSpc>
              <a:spcBef>
                <a:spcPts val="1320"/>
              </a:spcBef>
            </a:pPr>
            <a:r>
              <a:rPr sz="1800" spc="-5" dirty="0">
                <a:latin typeface="Arial"/>
                <a:cs typeface="Arial"/>
              </a:rPr>
              <a:t>action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enzyme.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0" name="object 5"/>
          <p:cNvGrpSpPr/>
          <p:nvPr/>
        </p:nvGrpSpPr>
        <p:grpSpPr>
          <a:xfrm>
            <a:off x="2909442" y="2342514"/>
            <a:ext cx="1957070" cy="589280"/>
            <a:chOff x="2909442" y="2342514"/>
            <a:chExt cx="1957070" cy="589280"/>
          </a:xfrm>
        </p:grpSpPr>
        <p:sp>
          <p:nvSpPr>
            <p:cNvPr id="1048685" name="object 6"/>
            <p:cNvSpPr/>
            <p:nvPr/>
          </p:nvSpPr>
          <p:spPr>
            <a:xfrm>
              <a:off x="2913887" y="2346959"/>
              <a:ext cx="1947672" cy="5791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86" name="object 7"/>
            <p:cNvSpPr/>
            <p:nvPr/>
          </p:nvSpPr>
          <p:spPr>
            <a:xfrm>
              <a:off x="2915792" y="2348864"/>
              <a:ext cx="1944370" cy="576580"/>
            </a:xfrm>
            <a:custGeom>
              <a:avLst/>
              <a:gdLst/>
              <a:ahLst/>
              <a:cxnLst/>
              <a:rect l="l" t="t" r="r" b="b"/>
              <a:pathLst>
                <a:path w="1944370" h="576580">
                  <a:moveTo>
                    <a:pt x="0" y="96012"/>
                  </a:moveTo>
                  <a:lnTo>
                    <a:pt x="7554" y="58668"/>
                  </a:lnTo>
                  <a:lnTo>
                    <a:pt x="28146" y="28146"/>
                  </a:lnTo>
                  <a:lnTo>
                    <a:pt x="58668" y="7554"/>
                  </a:lnTo>
                  <a:lnTo>
                    <a:pt x="96012" y="0"/>
                  </a:lnTo>
                  <a:lnTo>
                    <a:pt x="1848231" y="0"/>
                  </a:lnTo>
                  <a:lnTo>
                    <a:pt x="1885574" y="7554"/>
                  </a:lnTo>
                  <a:lnTo>
                    <a:pt x="1916096" y="28146"/>
                  </a:lnTo>
                  <a:lnTo>
                    <a:pt x="1936688" y="58668"/>
                  </a:lnTo>
                  <a:lnTo>
                    <a:pt x="1944243" y="96012"/>
                  </a:lnTo>
                  <a:lnTo>
                    <a:pt x="1944243" y="480060"/>
                  </a:lnTo>
                  <a:lnTo>
                    <a:pt x="1936688" y="517457"/>
                  </a:lnTo>
                  <a:lnTo>
                    <a:pt x="1916096" y="547973"/>
                  </a:lnTo>
                  <a:lnTo>
                    <a:pt x="1885574" y="568535"/>
                  </a:lnTo>
                  <a:lnTo>
                    <a:pt x="1848231" y="576072"/>
                  </a:lnTo>
                  <a:lnTo>
                    <a:pt x="96012" y="576072"/>
                  </a:lnTo>
                  <a:lnTo>
                    <a:pt x="58668" y="568535"/>
                  </a:lnTo>
                  <a:lnTo>
                    <a:pt x="28146" y="547973"/>
                  </a:lnTo>
                  <a:lnTo>
                    <a:pt x="7554" y="517457"/>
                  </a:lnTo>
                  <a:lnTo>
                    <a:pt x="0" y="480060"/>
                  </a:lnTo>
                  <a:lnTo>
                    <a:pt x="0" y="96012"/>
                  </a:lnTo>
                  <a:close/>
                </a:path>
              </a:pathLst>
            </a:custGeom>
            <a:ln w="12700">
              <a:solidFill>
                <a:srgbClr val="FF69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1" name="object 8"/>
          <p:cNvGrpSpPr/>
          <p:nvPr/>
        </p:nvGrpSpPr>
        <p:grpSpPr>
          <a:xfrm>
            <a:off x="749223" y="3092195"/>
            <a:ext cx="2373630" cy="1351280"/>
            <a:chOff x="749223" y="3092195"/>
            <a:chExt cx="2373630" cy="1351280"/>
          </a:xfrm>
        </p:grpSpPr>
        <p:sp>
          <p:nvSpPr>
            <p:cNvPr id="1048687" name="object 9"/>
            <p:cNvSpPr/>
            <p:nvPr/>
          </p:nvSpPr>
          <p:spPr>
            <a:xfrm>
              <a:off x="1626107" y="3092195"/>
              <a:ext cx="1496568" cy="9982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88" name="object 10"/>
            <p:cNvSpPr/>
            <p:nvPr/>
          </p:nvSpPr>
          <p:spPr>
            <a:xfrm>
              <a:off x="1835657" y="3125977"/>
              <a:ext cx="1233170" cy="735330"/>
            </a:xfrm>
            <a:custGeom>
              <a:avLst/>
              <a:gdLst/>
              <a:ahLst/>
              <a:cxnLst/>
              <a:rect l="l" t="t" r="r" b="b"/>
              <a:pathLst>
                <a:path w="1233170" h="735329">
                  <a:moveTo>
                    <a:pt x="91076" y="594391"/>
                  </a:moveTo>
                  <a:lnTo>
                    <a:pt x="84407" y="594931"/>
                  </a:lnTo>
                  <a:lnTo>
                    <a:pt x="78428" y="597947"/>
                  </a:lnTo>
                  <a:lnTo>
                    <a:pt x="73914" y="603250"/>
                  </a:lnTo>
                  <a:lnTo>
                    <a:pt x="0" y="735076"/>
                  </a:lnTo>
                  <a:lnTo>
                    <a:pt x="160781" y="734568"/>
                  </a:lnTo>
                  <a:lnTo>
                    <a:pt x="162813" y="732536"/>
                  </a:lnTo>
                  <a:lnTo>
                    <a:pt x="38735" y="732536"/>
                  </a:lnTo>
                  <a:lnTo>
                    <a:pt x="20955" y="702437"/>
                  </a:lnTo>
                  <a:lnTo>
                    <a:pt x="76713" y="669642"/>
                  </a:lnTo>
                  <a:lnTo>
                    <a:pt x="104393" y="620268"/>
                  </a:lnTo>
                  <a:lnTo>
                    <a:pt x="106521" y="613681"/>
                  </a:lnTo>
                  <a:lnTo>
                    <a:pt x="105981" y="607012"/>
                  </a:lnTo>
                  <a:lnTo>
                    <a:pt x="102965" y="601033"/>
                  </a:lnTo>
                  <a:lnTo>
                    <a:pt x="97662" y="596519"/>
                  </a:lnTo>
                  <a:lnTo>
                    <a:pt x="91076" y="594391"/>
                  </a:lnTo>
                  <a:close/>
                </a:path>
                <a:path w="1233170" h="735329">
                  <a:moveTo>
                    <a:pt x="76713" y="669642"/>
                  </a:moveTo>
                  <a:lnTo>
                    <a:pt x="20955" y="702437"/>
                  </a:lnTo>
                  <a:lnTo>
                    <a:pt x="38735" y="732536"/>
                  </a:lnTo>
                  <a:lnTo>
                    <a:pt x="49747" y="726059"/>
                  </a:lnTo>
                  <a:lnTo>
                    <a:pt x="45085" y="726059"/>
                  </a:lnTo>
                  <a:lnTo>
                    <a:pt x="29718" y="700024"/>
                  </a:lnTo>
                  <a:lnTo>
                    <a:pt x="59733" y="699929"/>
                  </a:lnTo>
                  <a:lnTo>
                    <a:pt x="76713" y="669642"/>
                  </a:lnTo>
                  <a:close/>
                </a:path>
                <a:path w="1233170" h="735329">
                  <a:moveTo>
                    <a:pt x="160655" y="699643"/>
                  </a:moveTo>
                  <a:lnTo>
                    <a:pt x="151130" y="699643"/>
                  </a:lnTo>
                  <a:lnTo>
                    <a:pt x="94357" y="699821"/>
                  </a:lnTo>
                  <a:lnTo>
                    <a:pt x="38735" y="732536"/>
                  </a:lnTo>
                  <a:lnTo>
                    <a:pt x="162813" y="732536"/>
                  </a:lnTo>
                  <a:lnTo>
                    <a:pt x="168656" y="726694"/>
                  </a:lnTo>
                  <a:lnTo>
                    <a:pt x="168529" y="707390"/>
                  </a:lnTo>
                  <a:lnTo>
                    <a:pt x="160655" y="699643"/>
                  </a:lnTo>
                  <a:close/>
                </a:path>
                <a:path w="1233170" h="735329">
                  <a:moveTo>
                    <a:pt x="59733" y="699929"/>
                  </a:moveTo>
                  <a:lnTo>
                    <a:pt x="29718" y="700024"/>
                  </a:lnTo>
                  <a:lnTo>
                    <a:pt x="45085" y="726059"/>
                  </a:lnTo>
                  <a:lnTo>
                    <a:pt x="59733" y="699929"/>
                  </a:lnTo>
                  <a:close/>
                </a:path>
                <a:path w="1233170" h="735329">
                  <a:moveTo>
                    <a:pt x="94357" y="699821"/>
                  </a:moveTo>
                  <a:lnTo>
                    <a:pt x="59733" y="699929"/>
                  </a:lnTo>
                  <a:lnTo>
                    <a:pt x="45085" y="726059"/>
                  </a:lnTo>
                  <a:lnTo>
                    <a:pt x="49747" y="726059"/>
                  </a:lnTo>
                  <a:lnTo>
                    <a:pt x="94357" y="699821"/>
                  </a:lnTo>
                  <a:close/>
                </a:path>
                <a:path w="1233170" h="735329">
                  <a:moveTo>
                    <a:pt x="1215263" y="0"/>
                  </a:moveTo>
                  <a:lnTo>
                    <a:pt x="76713" y="669642"/>
                  </a:lnTo>
                  <a:lnTo>
                    <a:pt x="59733" y="699929"/>
                  </a:lnTo>
                  <a:lnTo>
                    <a:pt x="94357" y="699821"/>
                  </a:lnTo>
                  <a:lnTo>
                    <a:pt x="1233043" y="30099"/>
                  </a:lnTo>
                  <a:lnTo>
                    <a:pt x="1215263" y="0"/>
                  </a:lnTo>
                  <a:close/>
                </a:path>
              </a:pathLst>
            </a:custGeom>
            <a:solidFill>
              <a:srgbClr val="B32C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89" name="object 11"/>
            <p:cNvSpPr/>
            <p:nvPr/>
          </p:nvSpPr>
          <p:spPr>
            <a:xfrm>
              <a:off x="754379" y="4003547"/>
              <a:ext cx="2090927" cy="43433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90" name="object 12"/>
            <p:cNvSpPr/>
            <p:nvPr/>
          </p:nvSpPr>
          <p:spPr>
            <a:xfrm>
              <a:off x="755573" y="4005071"/>
              <a:ext cx="2088514" cy="432434"/>
            </a:xfrm>
            <a:custGeom>
              <a:avLst/>
              <a:gdLst/>
              <a:ahLst/>
              <a:cxnLst/>
              <a:rect l="l" t="t" r="r" b="b"/>
              <a:pathLst>
                <a:path w="2088514" h="432435">
                  <a:moveTo>
                    <a:pt x="0" y="72008"/>
                  </a:moveTo>
                  <a:lnTo>
                    <a:pt x="5659" y="43987"/>
                  </a:lnTo>
                  <a:lnTo>
                    <a:pt x="21093" y="21097"/>
                  </a:lnTo>
                  <a:lnTo>
                    <a:pt x="43982" y="5661"/>
                  </a:lnTo>
                  <a:lnTo>
                    <a:pt x="72009" y="0"/>
                  </a:lnTo>
                  <a:lnTo>
                    <a:pt x="2016201" y="0"/>
                  </a:lnTo>
                  <a:lnTo>
                    <a:pt x="2044222" y="5661"/>
                  </a:lnTo>
                  <a:lnTo>
                    <a:pt x="2067112" y="21097"/>
                  </a:lnTo>
                  <a:lnTo>
                    <a:pt x="2082548" y="43987"/>
                  </a:lnTo>
                  <a:lnTo>
                    <a:pt x="2088210" y="72008"/>
                  </a:lnTo>
                  <a:lnTo>
                    <a:pt x="2088210" y="360044"/>
                  </a:lnTo>
                  <a:lnTo>
                    <a:pt x="2082548" y="388066"/>
                  </a:lnTo>
                  <a:lnTo>
                    <a:pt x="2067112" y="410956"/>
                  </a:lnTo>
                  <a:lnTo>
                    <a:pt x="2044222" y="426392"/>
                  </a:lnTo>
                  <a:lnTo>
                    <a:pt x="2016201" y="432053"/>
                  </a:lnTo>
                  <a:lnTo>
                    <a:pt x="72009" y="432053"/>
                  </a:lnTo>
                  <a:lnTo>
                    <a:pt x="43982" y="426392"/>
                  </a:lnTo>
                  <a:lnTo>
                    <a:pt x="21093" y="410956"/>
                  </a:lnTo>
                  <a:lnTo>
                    <a:pt x="5659" y="388066"/>
                  </a:lnTo>
                  <a:lnTo>
                    <a:pt x="0" y="360044"/>
                  </a:lnTo>
                  <a:lnTo>
                    <a:pt x="0" y="72008"/>
                  </a:lnTo>
                  <a:close/>
                </a:path>
              </a:pathLst>
            </a:custGeom>
            <a:ln w="12700">
              <a:solidFill>
                <a:srgbClr val="FF69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2" name="object 13"/>
          <p:cNvGrpSpPr/>
          <p:nvPr/>
        </p:nvGrpSpPr>
        <p:grpSpPr>
          <a:xfrm>
            <a:off x="4581144" y="3092195"/>
            <a:ext cx="2877820" cy="1351280"/>
            <a:chOff x="4581144" y="3092195"/>
            <a:chExt cx="2877820" cy="1351280"/>
          </a:xfrm>
        </p:grpSpPr>
        <p:sp>
          <p:nvSpPr>
            <p:cNvPr id="1048691" name="object 14"/>
            <p:cNvSpPr/>
            <p:nvPr/>
          </p:nvSpPr>
          <p:spPr>
            <a:xfrm>
              <a:off x="4581144" y="3092195"/>
              <a:ext cx="1496568" cy="9982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92" name="object 15"/>
            <p:cNvSpPr/>
            <p:nvPr/>
          </p:nvSpPr>
          <p:spPr>
            <a:xfrm>
              <a:off x="4635119" y="3125977"/>
              <a:ext cx="1233170" cy="735330"/>
            </a:xfrm>
            <a:custGeom>
              <a:avLst/>
              <a:gdLst/>
              <a:ahLst/>
              <a:cxnLst/>
              <a:rect l="l" t="t" r="r" b="b"/>
              <a:pathLst>
                <a:path w="1233170" h="735329">
                  <a:moveTo>
                    <a:pt x="1082039" y="699643"/>
                  </a:moveTo>
                  <a:lnTo>
                    <a:pt x="1072388" y="699643"/>
                  </a:lnTo>
                  <a:lnTo>
                    <a:pt x="1064514" y="707390"/>
                  </a:lnTo>
                  <a:lnTo>
                    <a:pt x="1064386" y="726694"/>
                  </a:lnTo>
                  <a:lnTo>
                    <a:pt x="1072260" y="734568"/>
                  </a:lnTo>
                  <a:lnTo>
                    <a:pt x="1233042" y="735076"/>
                  </a:lnTo>
                  <a:lnTo>
                    <a:pt x="1231618" y="732536"/>
                  </a:lnTo>
                  <a:lnTo>
                    <a:pt x="1194307" y="732536"/>
                  </a:lnTo>
                  <a:lnTo>
                    <a:pt x="1138684" y="699820"/>
                  </a:lnTo>
                  <a:lnTo>
                    <a:pt x="1082039" y="699643"/>
                  </a:lnTo>
                  <a:close/>
                </a:path>
                <a:path w="1233170" h="735329">
                  <a:moveTo>
                    <a:pt x="1138684" y="699820"/>
                  </a:moveTo>
                  <a:lnTo>
                    <a:pt x="1194307" y="732536"/>
                  </a:lnTo>
                  <a:lnTo>
                    <a:pt x="1198134" y="726059"/>
                  </a:lnTo>
                  <a:lnTo>
                    <a:pt x="1187957" y="726059"/>
                  </a:lnTo>
                  <a:lnTo>
                    <a:pt x="1173309" y="699929"/>
                  </a:lnTo>
                  <a:lnTo>
                    <a:pt x="1138684" y="699820"/>
                  </a:lnTo>
                  <a:close/>
                </a:path>
                <a:path w="1233170" h="735329">
                  <a:moveTo>
                    <a:pt x="1141966" y="594391"/>
                  </a:moveTo>
                  <a:lnTo>
                    <a:pt x="1135379" y="596519"/>
                  </a:lnTo>
                  <a:lnTo>
                    <a:pt x="1130131" y="601033"/>
                  </a:lnTo>
                  <a:lnTo>
                    <a:pt x="1127109" y="607012"/>
                  </a:lnTo>
                  <a:lnTo>
                    <a:pt x="1126539" y="613681"/>
                  </a:lnTo>
                  <a:lnTo>
                    <a:pt x="1128648" y="620268"/>
                  </a:lnTo>
                  <a:lnTo>
                    <a:pt x="1156329" y="669642"/>
                  </a:lnTo>
                  <a:lnTo>
                    <a:pt x="1212088" y="702437"/>
                  </a:lnTo>
                  <a:lnTo>
                    <a:pt x="1194307" y="732536"/>
                  </a:lnTo>
                  <a:lnTo>
                    <a:pt x="1231618" y="732536"/>
                  </a:lnTo>
                  <a:lnTo>
                    <a:pt x="1159128" y="603250"/>
                  </a:lnTo>
                  <a:lnTo>
                    <a:pt x="1154614" y="597947"/>
                  </a:lnTo>
                  <a:lnTo>
                    <a:pt x="1148635" y="594931"/>
                  </a:lnTo>
                  <a:lnTo>
                    <a:pt x="1141966" y="594391"/>
                  </a:lnTo>
                  <a:close/>
                </a:path>
                <a:path w="1233170" h="735329">
                  <a:moveTo>
                    <a:pt x="1173309" y="699929"/>
                  </a:moveTo>
                  <a:lnTo>
                    <a:pt x="1187957" y="726059"/>
                  </a:lnTo>
                  <a:lnTo>
                    <a:pt x="1203325" y="700024"/>
                  </a:lnTo>
                  <a:lnTo>
                    <a:pt x="1173309" y="699929"/>
                  </a:lnTo>
                  <a:close/>
                </a:path>
                <a:path w="1233170" h="735329">
                  <a:moveTo>
                    <a:pt x="1156329" y="669642"/>
                  </a:moveTo>
                  <a:lnTo>
                    <a:pt x="1173309" y="699929"/>
                  </a:lnTo>
                  <a:lnTo>
                    <a:pt x="1203325" y="700024"/>
                  </a:lnTo>
                  <a:lnTo>
                    <a:pt x="1187957" y="726059"/>
                  </a:lnTo>
                  <a:lnTo>
                    <a:pt x="1198134" y="726059"/>
                  </a:lnTo>
                  <a:lnTo>
                    <a:pt x="1212088" y="702437"/>
                  </a:lnTo>
                  <a:lnTo>
                    <a:pt x="1156329" y="669642"/>
                  </a:lnTo>
                  <a:close/>
                </a:path>
                <a:path w="1233170" h="735329">
                  <a:moveTo>
                    <a:pt x="17779" y="0"/>
                  </a:moveTo>
                  <a:lnTo>
                    <a:pt x="0" y="30099"/>
                  </a:lnTo>
                  <a:lnTo>
                    <a:pt x="1138684" y="699820"/>
                  </a:lnTo>
                  <a:lnTo>
                    <a:pt x="1173309" y="699929"/>
                  </a:lnTo>
                  <a:lnTo>
                    <a:pt x="1156329" y="669642"/>
                  </a:lnTo>
                  <a:lnTo>
                    <a:pt x="17779" y="0"/>
                  </a:lnTo>
                  <a:close/>
                </a:path>
              </a:pathLst>
            </a:custGeom>
            <a:solidFill>
              <a:srgbClr val="B32C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93" name="object 16"/>
            <p:cNvSpPr/>
            <p:nvPr/>
          </p:nvSpPr>
          <p:spPr>
            <a:xfrm>
              <a:off x="5362956" y="4003547"/>
              <a:ext cx="2090927" cy="43433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94" name="object 17"/>
            <p:cNvSpPr/>
            <p:nvPr/>
          </p:nvSpPr>
          <p:spPr>
            <a:xfrm>
              <a:off x="5364099" y="4005071"/>
              <a:ext cx="2088514" cy="432434"/>
            </a:xfrm>
            <a:custGeom>
              <a:avLst/>
              <a:gdLst/>
              <a:ahLst/>
              <a:cxnLst/>
              <a:rect l="l" t="t" r="r" b="b"/>
              <a:pathLst>
                <a:path w="2088515" h="432435">
                  <a:moveTo>
                    <a:pt x="0" y="72008"/>
                  </a:moveTo>
                  <a:lnTo>
                    <a:pt x="5661" y="43987"/>
                  </a:lnTo>
                  <a:lnTo>
                    <a:pt x="21097" y="21097"/>
                  </a:lnTo>
                  <a:lnTo>
                    <a:pt x="43987" y="5661"/>
                  </a:lnTo>
                  <a:lnTo>
                    <a:pt x="72009" y="0"/>
                  </a:lnTo>
                  <a:lnTo>
                    <a:pt x="2016252" y="0"/>
                  </a:lnTo>
                  <a:lnTo>
                    <a:pt x="2044273" y="5661"/>
                  </a:lnTo>
                  <a:lnTo>
                    <a:pt x="2067163" y="21097"/>
                  </a:lnTo>
                  <a:lnTo>
                    <a:pt x="2082599" y="43987"/>
                  </a:lnTo>
                  <a:lnTo>
                    <a:pt x="2088260" y="72008"/>
                  </a:lnTo>
                  <a:lnTo>
                    <a:pt x="2088260" y="360044"/>
                  </a:lnTo>
                  <a:lnTo>
                    <a:pt x="2082599" y="388066"/>
                  </a:lnTo>
                  <a:lnTo>
                    <a:pt x="2067163" y="410956"/>
                  </a:lnTo>
                  <a:lnTo>
                    <a:pt x="2044273" y="426392"/>
                  </a:lnTo>
                  <a:lnTo>
                    <a:pt x="2016252" y="432053"/>
                  </a:lnTo>
                  <a:lnTo>
                    <a:pt x="72009" y="432053"/>
                  </a:lnTo>
                  <a:lnTo>
                    <a:pt x="43987" y="426392"/>
                  </a:lnTo>
                  <a:lnTo>
                    <a:pt x="21097" y="410956"/>
                  </a:lnTo>
                  <a:lnTo>
                    <a:pt x="5661" y="388066"/>
                  </a:lnTo>
                  <a:lnTo>
                    <a:pt x="0" y="360044"/>
                  </a:lnTo>
                  <a:lnTo>
                    <a:pt x="0" y="72008"/>
                  </a:lnTo>
                  <a:close/>
                </a:path>
              </a:pathLst>
            </a:custGeom>
            <a:ln w="12700">
              <a:solidFill>
                <a:srgbClr val="FF690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695" name="object 18"/>
          <p:cNvSpPr txBox="1"/>
          <p:nvPr/>
        </p:nvSpPr>
        <p:spPr>
          <a:xfrm>
            <a:off x="535940" y="1625853"/>
            <a:ext cx="5363845" cy="1136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15" dirty="0">
                <a:solidFill>
                  <a:srgbClr val="FD8537"/>
                </a:solidFill>
                <a:latin typeface="Courier New"/>
                <a:cs typeface="Courier New"/>
              </a:rPr>
              <a:t>o </a:t>
            </a:r>
            <a:r>
              <a:rPr sz="2400" dirty="0">
                <a:latin typeface="Arial"/>
                <a:cs typeface="Arial"/>
              </a:rPr>
              <a:t>Active </a:t>
            </a:r>
            <a:r>
              <a:rPr sz="2400" spc="-5" dirty="0">
                <a:latin typeface="Arial"/>
                <a:cs typeface="Arial"/>
              </a:rPr>
              <a:t>site can be further divided</a:t>
            </a:r>
            <a:r>
              <a:rPr sz="2400" spc="1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into: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00">
              <a:latin typeface="Arial"/>
              <a:cs typeface="Arial"/>
            </a:endParaRPr>
          </a:p>
          <a:p>
            <a:pPr marL="270383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Arial"/>
                <a:cs typeface="Arial"/>
              </a:rPr>
              <a:t>Active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Site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696" name="object 19"/>
          <p:cNvSpPr txBox="1"/>
          <p:nvPr/>
        </p:nvSpPr>
        <p:spPr>
          <a:xfrm>
            <a:off x="1046480" y="4049014"/>
            <a:ext cx="1506220" cy="304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Binding</a:t>
            </a:r>
            <a:r>
              <a:rPr sz="2000" b="1" spc="-8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Site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697" name="object 20"/>
          <p:cNvSpPr txBox="1"/>
          <p:nvPr/>
        </p:nvSpPr>
        <p:spPr>
          <a:xfrm>
            <a:off x="5599303" y="4049014"/>
            <a:ext cx="1616710" cy="304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Catalytic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Site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2" name="object 2"/>
          <p:cNvSpPr/>
          <p:nvPr/>
        </p:nvSpPr>
        <p:spPr>
          <a:xfrm>
            <a:off x="9085326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3" name="object 3"/>
          <p:cNvGrpSpPr/>
          <p:nvPr/>
        </p:nvGrpSpPr>
        <p:grpSpPr>
          <a:xfrm>
            <a:off x="609600" y="0"/>
            <a:ext cx="1661160" cy="6858000"/>
            <a:chOff x="609600" y="0"/>
            <a:chExt cx="1661160" cy="6858000"/>
          </a:xfrm>
        </p:grpSpPr>
        <p:sp>
          <p:nvSpPr>
            <p:cNvPr id="1048993" name="object 4"/>
            <p:cNvSpPr/>
            <p:nvPr/>
          </p:nvSpPr>
          <p:spPr>
            <a:xfrm>
              <a:off x="1219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" y="68580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DC3AD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94" name="object 5"/>
            <p:cNvSpPr/>
            <p:nvPr/>
          </p:nvSpPr>
          <p:spPr>
            <a:xfrm>
              <a:off x="609600" y="3428999"/>
              <a:ext cx="1341755" cy="2079625"/>
            </a:xfrm>
            <a:custGeom>
              <a:avLst/>
              <a:gdLst/>
              <a:ahLst/>
              <a:cxnLst/>
              <a:rect l="l" t="t" r="r" b="b"/>
              <a:pathLst>
                <a:path w="1341755" h="2079625">
                  <a:moveTo>
                    <a:pt x="1295400" y="647700"/>
                  </a:moveTo>
                  <a:lnTo>
                    <a:pt x="1293622" y="599363"/>
                  </a:lnTo>
                  <a:lnTo>
                    <a:pt x="1288376" y="551980"/>
                  </a:lnTo>
                  <a:lnTo>
                    <a:pt x="1279779" y="505701"/>
                  </a:lnTo>
                  <a:lnTo>
                    <a:pt x="1267968" y="460629"/>
                  </a:lnTo>
                  <a:lnTo>
                    <a:pt x="1253070" y="416890"/>
                  </a:lnTo>
                  <a:lnTo>
                    <a:pt x="1235202" y="374637"/>
                  </a:lnTo>
                  <a:lnTo>
                    <a:pt x="1214488" y="333959"/>
                  </a:lnTo>
                  <a:lnTo>
                    <a:pt x="1191056" y="295008"/>
                  </a:lnTo>
                  <a:lnTo>
                    <a:pt x="1165034" y="257898"/>
                  </a:lnTo>
                  <a:lnTo>
                    <a:pt x="1136535" y="222745"/>
                  </a:lnTo>
                  <a:lnTo>
                    <a:pt x="1105700" y="189699"/>
                  </a:lnTo>
                  <a:lnTo>
                    <a:pt x="1072654" y="158864"/>
                  </a:lnTo>
                  <a:lnTo>
                    <a:pt x="1037501" y="130365"/>
                  </a:lnTo>
                  <a:lnTo>
                    <a:pt x="1000391" y="104343"/>
                  </a:lnTo>
                  <a:lnTo>
                    <a:pt x="961440" y="80911"/>
                  </a:lnTo>
                  <a:lnTo>
                    <a:pt x="920762" y="60198"/>
                  </a:lnTo>
                  <a:lnTo>
                    <a:pt x="878509" y="42329"/>
                  </a:lnTo>
                  <a:lnTo>
                    <a:pt x="834771" y="27432"/>
                  </a:lnTo>
                  <a:lnTo>
                    <a:pt x="789698" y="15621"/>
                  </a:lnTo>
                  <a:lnTo>
                    <a:pt x="743419" y="7023"/>
                  </a:lnTo>
                  <a:lnTo>
                    <a:pt x="696036" y="1778"/>
                  </a:lnTo>
                  <a:lnTo>
                    <a:pt x="647700" y="0"/>
                  </a:lnTo>
                  <a:lnTo>
                    <a:pt x="599351" y="1778"/>
                  </a:lnTo>
                  <a:lnTo>
                    <a:pt x="551980" y="7023"/>
                  </a:lnTo>
                  <a:lnTo>
                    <a:pt x="505701" y="15621"/>
                  </a:lnTo>
                  <a:lnTo>
                    <a:pt x="460629" y="27432"/>
                  </a:lnTo>
                  <a:lnTo>
                    <a:pt x="416902" y="42329"/>
                  </a:lnTo>
                  <a:lnTo>
                    <a:pt x="374637" y="60198"/>
                  </a:lnTo>
                  <a:lnTo>
                    <a:pt x="333971" y="80911"/>
                  </a:lnTo>
                  <a:lnTo>
                    <a:pt x="295008" y="104343"/>
                  </a:lnTo>
                  <a:lnTo>
                    <a:pt x="257898" y="130365"/>
                  </a:lnTo>
                  <a:lnTo>
                    <a:pt x="222758" y="158864"/>
                  </a:lnTo>
                  <a:lnTo>
                    <a:pt x="189699" y="189699"/>
                  </a:lnTo>
                  <a:lnTo>
                    <a:pt x="158864" y="222745"/>
                  </a:lnTo>
                  <a:lnTo>
                    <a:pt x="130365" y="257898"/>
                  </a:lnTo>
                  <a:lnTo>
                    <a:pt x="104343" y="295008"/>
                  </a:lnTo>
                  <a:lnTo>
                    <a:pt x="80911" y="333959"/>
                  </a:lnTo>
                  <a:lnTo>
                    <a:pt x="60185" y="374637"/>
                  </a:lnTo>
                  <a:lnTo>
                    <a:pt x="42316" y="416890"/>
                  </a:lnTo>
                  <a:lnTo>
                    <a:pt x="27419" y="460629"/>
                  </a:lnTo>
                  <a:lnTo>
                    <a:pt x="15608" y="505701"/>
                  </a:lnTo>
                  <a:lnTo>
                    <a:pt x="7010" y="551980"/>
                  </a:lnTo>
                  <a:lnTo>
                    <a:pt x="1765" y="599363"/>
                  </a:lnTo>
                  <a:lnTo>
                    <a:pt x="0" y="647700"/>
                  </a:lnTo>
                  <a:lnTo>
                    <a:pt x="1765" y="696048"/>
                  </a:lnTo>
                  <a:lnTo>
                    <a:pt x="7010" y="743432"/>
                  </a:lnTo>
                  <a:lnTo>
                    <a:pt x="15608" y="789711"/>
                  </a:lnTo>
                  <a:lnTo>
                    <a:pt x="27419" y="834783"/>
                  </a:lnTo>
                  <a:lnTo>
                    <a:pt x="42316" y="878522"/>
                  </a:lnTo>
                  <a:lnTo>
                    <a:pt x="60185" y="920775"/>
                  </a:lnTo>
                  <a:lnTo>
                    <a:pt x="80911" y="961453"/>
                  </a:lnTo>
                  <a:lnTo>
                    <a:pt x="104343" y="1000404"/>
                  </a:lnTo>
                  <a:lnTo>
                    <a:pt x="130365" y="1037513"/>
                  </a:lnTo>
                  <a:lnTo>
                    <a:pt x="158864" y="1072667"/>
                  </a:lnTo>
                  <a:lnTo>
                    <a:pt x="189699" y="1105712"/>
                  </a:lnTo>
                  <a:lnTo>
                    <a:pt x="222758" y="1136548"/>
                  </a:lnTo>
                  <a:lnTo>
                    <a:pt x="257898" y="1165047"/>
                  </a:lnTo>
                  <a:lnTo>
                    <a:pt x="295008" y="1191069"/>
                  </a:lnTo>
                  <a:lnTo>
                    <a:pt x="333971" y="1214501"/>
                  </a:lnTo>
                  <a:lnTo>
                    <a:pt x="374637" y="1235214"/>
                  </a:lnTo>
                  <a:lnTo>
                    <a:pt x="416902" y="1253083"/>
                  </a:lnTo>
                  <a:lnTo>
                    <a:pt x="460629" y="1267980"/>
                  </a:lnTo>
                  <a:lnTo>
                    <a:pt x="505701" y="1279791"/>
                  </a:lnTo>
                  <a:lnTo>
                    <a:pt x="551980" y="1288389"/>
                  </a:lnTo>
                  <a:lnTo>
                    <a:pt x="599351" y="1293634"/>
                  </a:lnTo>
                  <a:lnTo>
                    <a:pt x="647700" y="1295400"/>
                  </a:lnTo>
                  <a:lnTo>
                    <a:pt x="696036" y="1293634"/>
                  </a:lnTo>
                  <a:lnTo>
                    <a:pt x="743419" y="1288389"/>
                  </a:lnTo>
                  <a:lnTo>
                    <a:pt x="789698" y="1279791"/>
                  </a:lnTo>
                  <a:lnTo>
                    <a:pt x="834771" y="1267980"/>
                  </a:lnTo>
                  <a:lnTo>
                    <a:pt x="878509" y="1253083"/>
                  </a:lnTo>
                  <a:lnTo>
                    <a:pt x="920762" y="1235214"/>
                  </a:lnTo>
                  <a:lnTo>
                    <a:pt x="961440" y="1214501"/>
                  </a:lnTo>
                  <a:lnTo>
                    <a:pt x="1000391" y="1191069"/>
                  </a:lnTo>
                  <a:lnTo>
                    <a:pt x="1037501" y="1165047"/>
                  </a:lnTo>
                  <a:lnTo>
                    <a:pt x="1072654" y="1136548"/>
                  </a:lnTo>
                  <a:lnTo>
                    <a:pt x="1105700" y="1105712"/>
                  </a:lnTo>
                  <a:lnTo>
                    <a:pt x="1136535" y="1072667"/>
                  </a:lnTo>
                  <a:lnTo>
                    <a:pt x="1165034" y="1037513"/>
                  </a:lnTo>
                  <a:lnTo>
                    <a:pt x="1191056" y="1000404"/>
                  </a:lnTo>
                  <a:lnTo>
                    <a:pt x="1214488" y="961453"/>
                  </a:lnTo>
                  <a:lnTo>
                    <a:pt x="1235202" y="920775"/>
                  </a:lnTo>
                  <a:lnTo>
                    <a:pt x="1253070" y="878522"/>
                  </a:lnTo>
                  <a:lnTo>
                    <a:pt x="1267968" y="834783"/>
                  </a:lnTo>
                  <a:lnTo>
                    <a:pt x="1279779" y="789711"/>
                  </a:lnTo>
                  <a:lnTo>
                    <a:pt x="1288376" y="743432"/>
                  </a:lnTo>
                  <a:lnTo>
                    <a:pt x="1293622" y="696048"/>
                  </a:lnTo>
                  <a:lnTo>
                    <a:pt x="1295400" y="647700"/>
                  </a:lnTo>
                  <a:close/>
                </a:path>
                <a:path w="1341755" h="2079625">
                  <a:moveTo>
                    <a:pt x="1341501" y="1758442"/>
                  </a:moveTo>
                  <a:lnTo>
                    <a:pt x="1338021" y="1711045"/>
                  </a:lnTo>
                  <a:lnTo>
                    <a:pt x="1327912" y="1665808"/>
                  </a:lnTo>
                  <a:lnTo>
                    <a:pt x="1311681" y="1623237"/>
                  </a:lnTo>
                  <a:lnTo>
                    <a:pt x="1289812" y="1583804"/>
                  </a:lnTo>
                  <a:lnTo>
                    <a:pt x="1262799" y="1548041"/>
                  </a:lnTo>
                  <a:lnTo>
                    <a:pt x="1231163" y="1516405"/>
                  </a:lnTo>
                  <a:lnTo>
                    <a:pt x="1195374" y="1489417"/>
                  </a:lnTo>
                  <a:lnTo>
                    <a:pt x="1155928" y="1467573"/>
                  </a:lnTo>
                  <a:lnTo>
                    <a:pt x="1113345" y="1451343"/>
                  </a:lnTo>
                  <a:lnTo>
                    <a:pt x="1068095" y="1441246"/>
                  </a:lnTo>
                  <a:lnTo>
                    <a:pt x="1020699" y="1437767"/>
                  </a:lnTo>
                  <a:lnTo>
                    <a:pt x="973315" y="1441246"/>
                  </a:lnTo>
                  <a:lnTo>
                    <a:pt x="928103" y="1451343"/>
                  </a:lnTo>
                  <a:lnTo>
                    <a:pt x="885532" y="1467573"/>
                  </a:lnTo>
                  <a:lnTo>
                    <a:pt x="846112" y="1489417"/>
                  </a:lnTo>
                  <a:lnTo>
                    <a:pt x="810336" y="1516405"/>
                  </a:lnTo>
                  <a:lnTo>
                    <a:pt x="778700" y="1548041"/>
                  </a:lnTo>
                  <a:lnTo>
                    <a:pt x="751700" y="1583804"/>
                  </a:lnTo>
                  <a:lnTo>
                    <a:pt x="729830" y="1623237"/>
                  </a:lnTo>
                  <a:lnTo>
                    <a:pt x="713600" y="1665808"/>
                  </a:lnTo>
                  <a:lnTo>
                    <a:pt x="703491" y="1711045"/>
                  </a:lnTo>
                  <a:lnTo>
                    <a:pt x="700024" y="1758442"/>
                  </a:lnTo>
                  <a:lnTo>
                    <a:pt x="703491" y="1805851"/>
                  </a:lnTo>
                  <a:lnTo>
                    <a:pt x="713600" y="1851088"/>
                  </a:lnTo>
                  <a:lnTo>
                    <a:pt x="729830" y="1893658"/>
                  </a:lnTo>
                  <a:lnTo>
                    <a:pt x="751700" y="1933092"/>
                  </a:lnTo>
                  <a:lnTo>
                    <a:pt x="778700" y="1968855"/>
                  </a:lnTo>
                  <a:lnTo>
                    <a:pt x="810336" y="2000491"/>
                  </a:lnTo>
                  <a:lnTo>
                    <a:pt x="846112" y="2027478"/>
                  </a:lnTo>
                  <a:lnTo>
                    <a:pt x="885532" y="2049322"/>
                  </a:lnTo>
                  <a:lnTo>
                    <a:pt x="928103" y="2065553"/>
                  </a:lnTo>
                  <a:lnTo>
                    <a:pt x="973315" y="2075649"/>
                  </a:lnTo>
                  <a:lnTo>
                    <a:pt x="1020699" y="2079117"/>
                  </a:lnTo>
                  <a:lnTo>
                    <a:pt x="1068095" y="2075649"/>
                  </a:lnTo>
                  <a:lnTo>
                    <a:pt x="1113345" y="2065553"/>
                  </a:lnTo>
                  <a:lnTo>
                    <a:pt x="1155928" y="2049322"/>
                  </a:lnTo>
                  <a:lnTo>
                    <a:pt x="1195374" y="2027478"/>
                  </a:lnTo>
                  <a:lnTo>
                    <a:pt x="1231163" y="2000491"/>
                  </a:lnTo>
                  <a:lnTo>
                    <a:pt x="1262799" y="1968855"/>
                  </a:lnTo>
                  <a:lnTo>
                    <a:pt x="1289812" y="1933092"/>
                  </a:lnTo>
                  <a:lnTo>
                    <a:pt x="1311681" y="1893658"/>
                  </a:lnTo>
                  <a:lnTo>
                    <a:pt x="1327912" y="1851088"/>
                  </a:lnTo>
                  <a:lnTo>
                    <a:pt x="1338021" y="1805851"/>
                  </a:lnTo>
                  <a:lnTo>
                    <a:pt x="1341501" y="1758442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95" name="object 6"/>
            <p:cNvSpPr/>
            <p:nvPr/>
          </p:nvSpPr>
          <p:spPr>
            <a:xfrm>
              <a:off x="1091082" y="5500623"/>
              <a:ext cx="137159" cy="1371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996" name="object 7"/>
            <p:cNvSpPr/>
            <p:nvPr/>
          </p:nvSpPr>
          <p:spPr>
            <a:xfrm>
              <a:off x="1664195" y="4495799"/>
              <a:ext cx="607060" cy="1567180"/>
            </a:xfrm>
            <a:custGeom>
              <a:avLst/>
              <a:gdLst/>
              <a:ahLst/>
              <a:cxnLst/>
              <a:rect l="l" t="t" r="r" b="b"/>
              <a:pathLst>
                <a:path w="607060" h="1567179">
                  <a:moveTo>
                    <a:pt x="274332" y="1429512"/>
                  </a:moveTo>
                  <a:lnTo>
                    <a:pt x="267322" y="1386166"/>
                  </a:lnTo>
                  <a:lnTo>
                    <a:pt x="247840" y="1348511"/>
                  </a:lnTo>
                  <a:lnTo>
                    <a:pt x="218147" y="1318818"/>
                  </a:lnTo>
                  <a:lnTo>
                    <a:pt x="180492" y="1299349"/>
                  </a:lnTo>
                  <a:lnTo>
                    <a:pt x="137172" y="1292352"/>
                  </a:lnTo>
                  <a:lnTo>
                    <a:pt x="93840" y="1299349"/>
                  </a:lnTo>
                  <a:lnTo>
                    <a:pt x="56184" y="1318818"/>
                  </a:lnTo>
                  <a:lnTo>
                    <a:pt x="26492" y="1348511"/>
                  </a:lnTo>
                  <a:lnTo>
                    <a:pt x="7010" y="1386166"/>
                  </a:lnTo>
                  <a:lnTo>
                    <a:pt x="0" y="1429512"/>
                  </a:lnTo>
                  <a:lnTo>
                    <a:pt x="7010" y="1472869"/>
                  </a:lnTo>
                  <a:lnTo>
                    <a:pt x="26492" y="1510525"/>
                  </a:lnTo>
                  <a:lnTo>
                    <a:pt x="56184" y="1540217"/>
                  </a:lnTo>
                  <a:lnTo>
                    <a:pt x="93840" y="1559687"/>
                  </a:lnTo>
                  <a:lnTo>
                    <a:pt x="137172" y="1566672"/>
                  </a:lnTo>
                  <a:lnTo>
                    <a:pt x="180492" y="1559687"/>
                  </a:lnTo>
                  <a:lnTo>
                    <a:pt x="218147" y="1540217"/>
                  </a:lnTo>
                  <a:lnTo>
                    <a:pt x="247840" y="1510525"/>
                  </a:lnTo>
                  <a:lnTo>
                    <a:pt x="267322" y="1472869"/>
                  </a:lnTo>
                  <a:lnTo>
                    <a:pt x="274332" y="1429512"/>
                  </a:lnTo>
                  <a:close/>
                </a:path>
                <a:path w="607060" h="1567179">
                  <a:moveTo>
                    <a:pt x="606564" y="182880"/>
                  </a:moveTo>
                  <a:lnTo>
                    <a:pt x="600024" y="134277"/>
                  </a:lnTo>
                  <a:lnTo>
                    <a:pt x="581583" y="90601"/>
                  </a:lnTo>
                  <a:lnTo>
                    <a:pt x="552983" y="53581"/>
                  </a:lnTo>
                  <a:lnTo>
                    <a:pt x="515962" y="24980"/>
                  </a:lnTo>
                  <a:lnTo>
                    <a:pt x="472287" y="6540"/>
                  </a:lnTo>
                  <a:lnTo>
                    <a:pt x="423684" y="0"/>
                  </a:lnTo>
                  <a:lnTo>
                    <a:pt x="375069" y="6540"/>
                  </a:lnTo>
                  <a:lnTo>
                    <a:pt x="331393" y="24980"/>
                  </a:lnTo>
                  <a:lnTo>
                    <a:pt x="294373" y="53581"/>
                  </a:lnTo>
                  <a:lnTo>
                    <a:pt x="265772" y="90601"/>
                  </a:lnTo>
                  <a:lnTo>
                    <a:pt x="247332" y="134277"/>
                  </a:lnTo>
                  <a:lnTo>
                    <a:pt x="240804" y="182880"/>
                  </a:lnTo>
                  <a:lnTo>
                    <a:pt x="247332" y="231495"/>
                  </a:lnTo>
                  <a:lnTo>
                    <a:pt x="265772" y="275170"/>
                  </a:lnTo>
                  <a:lnTo>
                    <a:pt x="294373" y="312191"/>
                  </a:lnTo>
                  <a:lnTo>
                    <a:pt x="331393" y="340791"/>
                  </a:lnTo>
                  <a:lnTo>
                    <a:pt x="375069" y="359232"/>
                  </a:lnTo>
                  <a:lnTo>
                    <a:pt x="423684" y="365760"/>
                  </a:lnTo>
                  <a:lnTo>
                    <a:pt x="472287" y="359232"/>
                  </a:lnTo>
                  <a:lnTo>
                    <a:pt x="515962" y="340791"/>
                  </a:lnTo>
                  <a:lnTo>
                    <a:pt x="552983" y="312191"/>
                  </a:lnTo>
                  <a:lnTo>
                    <a:pt x="581583" y="275170"/>
                  </a:lnTo>
                  <a:lnTo>
                    <a:pt x="600024" y="231495"/>
                  </a:lnTo>
                  <a:lnTo>
                    <a:pt x="606564" y="18288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997" name="object 8"/>
          <p:cNvSpPr txBox="1">
            <a:spLocks noGrp="1"/>
          </p:cNvSpPr>
          <p:nvPr>
            <p:ph type="title"/>
          </p:nvPr>
        </p:nvSpPr>
        <p:spPr>
          <a:xfrm>
            <a:off x="2346705" y="3490671"/>
            <a:ext cx="5307965" cy="1320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spc="60" dirty="0">
                <a:solidFill>
                  <a:srgbClr val="C00000"/>
                </a:solidFill>
                <a:latin typeface="Trebuchet MS"/>
                <a:cs typeface="Trebuchet MS"/>
              </a:rPr>
              <a:t>A</a:t>
            </a:r>
            <a:r>
              <a:rPr sz="7050" spc="60" dirty="0">
                <a:solidFill>
                  <a:srgbClr val="C00000"/>
                </a:solidFill>
                <a:latin typeface="Trebuchet MS"/>
                <a:cs typeface="Trebuchet MS"/>
              </a:rPr>
              <a:t>CTIVATION</a:t>
            </a:r>
            <a:endParaRPr sz="70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8" name="object 2"/>
          <p:cNvSpPr txBox="1">
            <a:spLocks noGrp="1"/>
          </p:cNvSpPr>
          <p:nvPr>
            <p:ph type="title"/>
          </p:nvPr>
        </p:nvSpPr>
        <p:spPr>
          <a:xfrm>
            <a:off x="3099054" y="733171"/>
            <a:ext cx="2663190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65" dirty="0"/>
              <a:t>A</a:t>
            </a:r>
            <a:r>
              <a:rPr sz="3200" spc="-65" dirty="0"/>
              <a:t>CTIVATION</a:t>
            </a:r>
            <a:endParaRPr sz="3200"/>
          </a:p>
        </p:txBody>
      </p:sp>
      <p:sp>
        <p:nvSpPr>
          <p:cNvPr id="1048999" name="object 3"/>
          <p:cNvSpPr txBox="1"/>
          <p:nvPr/>
        </p:nvSpPr>
        <p:spPr>
          <a:xfrm>
            <a:off x="535940" y="2006854"/>
            <a:ext cx="7309484" cy="8896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Activation </a:t>
            </a:r>
            <a:r>
              <a:rPr sz="2000" spc="-5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defined </a:t>
            </a:r>
            <a:r>
              <a:rPr sz="2000" spc="-10" dirty="0">
                <a:latin typeface="Arial"/>
                <a:cs typeface="Arial"/>
              </a:rPr>
              <a:t>as the </a:t>
            </a:r>
            <a:r>
              <a:rPr sz="2000" spc="-5" dirty="0">
                <a:latin typeface="Arial"/>
                <a:cs typeface="Arial"/>
              </a:rPr>
              <a:t>conversion </a:t>
            </a:r>
            <a:r>
              <a:rPr sz="2000" dirty="0">
                <a:latin typeface="Arial"/>
                <a:cs typeface="Arial"/>
              </a:rPr>
              <a:t>of an </a:t>
            </a:r>
            <a:r>
              <a:rPr sz="2000" spc="-5" dirty="0">
                <a:latin typeface="Arial"/>
                <a:cs typeface="Arial"/>
              </a:rPr>
              <a:t>inactive </a:t>
            </a:r>
            <a:r>
              <a:rPr sz="2000" spc="-10" dirty="0">
                <a:latin typeface="Arial"/>
                <a:cs typeface="Arial"/>
              </a:rPr>
              <a:t>form </a:t>
            </a:r>
            <a:r>
              <a:rPr sz="2000" spc="-15" dirty="0">
                <a:latin typeface="Arial"/>
                <a:cs typeface="Arial"/>
              </a:rPr>
              <a:t>of  </a:t>
            </a:r>
            <a:r>
              <a:rPr sz="2000" dirty="0">
                <a:latin typeface="Arial"/>
                <a:cs typeface="Arial"/>
              </a:rPr>
              <a:t>an enzyme </a:t>
            </a:r>
            <a:r>
              <a:rPr sz="2000" spc="-10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active </a:t>
            </a:r>
            <a:r>
              <a:rPr sz="2000" spc="-10" dirty="0">
                <a:latin typeface="Arial"/>
                <a:cs typeface="Arial"/>
              </a:rPr>
              <a:t>form </a:t>
            </a:r>
            <a:r>
              <a:rPr sz="2000" dirty="0">
                <a:latin typeface="Arial"/>
                <a:cs typeface="Arial"/>
              </a:rPr>
              <a:t>which </a:t>
            </a:r>
            <a:r>
              <a:rPr sz="2000" spc="-5" dirty="0">
                <a:latin typeface="Arial"/>
                <a:cs typeface="Arial"/>
              </a:rPr>
              <a:t>processes the </a:t>
            </a:r>
            <a:r>
              <a:rPr sz="2000" dirty="0">
                <a:latin typeface="Arial"/>
                <a:cs typeface="Arial"/>
              </a:rPr>
              <a:t>metabolic  </a:t>
            </a:r>
            <a:r>
              <a:rPr sz="2000" spc="-20" dirty="0">
                <a:latin typeface="Arial"/>
                <a:cs typeface="Arial"/>
              </a:rPr>
              <a:t>activity.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9000" name="object 4"/>
          <p:cNvSpPr txBox="1"/>
          <p:nvPr/>
        </p:nvSpPr>
        <p:spPr>
          <a:xfrm>
            <a:off x="2123948" y="3455923"/>
            <a:ext cx="4812030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6F2F9F"/>
                </a:solidFill>
                <a:latin typeface="Times New Roman"/>
                <a:cs typeface="Times New Roman"/>
              </a:rPr>
              <a:t>T</a:t>
            </a:r>
            <a:r>
              <a:rPr sz="3200" b="1" dirty="0">
                <a:solidFill>
                  <a:srgbClr val="6F2F9F"/>
                </a:solidFill>
                <a:latin typeface="Times New Roman"/>
                <a:cs typeface="Times New Roman"/>
              </a:rPr>
              <a:t>YPES OF</a:t>
            </a:r>
            <a:r>
              <a:rPr sz="3200" b="1" spc="-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4000" b="1" spc="-65" dirty="0">
                <a:solidFill>
                  <a:srgbClr val="6F2F9F"/>
                </a:solidFill>
                <a:latin typeface="Times New Roman"/>
                <a:cs typeface="Times New Roman"/>
              </a:rPr>
              <a:t>A</a:t>
            </a:r>
            <a:r>
              <a:rPr sz="3200" b="1" spc="-65" dirty="0">
                <a:solidFill>
                  <a:srgbClr val="6F2F9F"/>
                </a:solidFill>
                <a:latin typeface="Times New Roman"/>
                <a:cs typeface="Times New Roman"/>
              </a:rPr>
              <a:t>CTIVATION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49001" name="object 5"/>
          <p:cNvSpPr txBox="1"/>
          <p:nvPr/>
        </p:nvSpPr>
        <p:spPr>
          <a:xfrm>
            <a:off x="690473" y="4531842"/>
            <a:ext cx="4378325" cy="7493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Activation by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co-factors.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Conversion of an enzyme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precursor.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2" name="object 2"/>
          <p:cNvSpPr txBox="1">
            <a:spLocks noGrp="1"/>
          </p:cNvSpPr>
          <p:nvPr>
            <p:ph type="title"/>
          </p:nvPr>
        </p:nvSpPr>
        <p:spPr>
          <a:xfrm>
            <a:off x="1091590" y="998677"/>
            <a:ext cx="6107430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65" dirty="0"/>
              <a:t>A</a:t>
            </a:r>
            <a:r>
              <a:rPr sz="3200" spc="-65" dirty="0"/>
              <a:t>CTIVATION </a:t>
            </a:r>
            <a:r>
              <a:rPr sz="3200" dirty="0"/>
              <a:t>BY CO</a:t>
            </a:r>
            <a:r>
              <a:rPr sz="3200" spc="475" dirty="0"/>
              <a:t> </a:t>
            </a:r>
            <a:r>
              <a:rPr sz="3200" spc="-45" dirty="0"/>
              <a:t>FACTORS</a:t>
            </a:r>
            <a:endParaRPr sz="3200"/>
          </a:p>
        </p:txBody>
      </p:sp>
      <p:sp>
        <p:nvSpPr>
          <p:cNvPr id="1049003" name="object 3"/>
          <p:cNvSpPr txBox="1"/>
          <p:nvPr/>
        </p:nvSpPr>
        <p:spPr>
          <a:xfrm>
            <a:off x="535940" y="2158745"/>
            <a:ext cx="7311390" cy="2790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 algn="just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Many enzymes are activated by</a:t>
            </a:r>
            <a:r>
              <a:rPr sz="2000" spc="-1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co-factors.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Arial"/>
              <a:cs typeface="Arial"/>
            </a:endParaRPr>
          </a:p>
          <a:p>
            <a:pPr marL="429895">
              <a:lnSpc>
                <a:spcPct val="100000"/>
              </a:lnSpc>
            </a:pPr>
            <a:r>
              <a:rPr sz="2000" i="1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Examples: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buClr>
                <a:srgbClr val="FD8537"/>
              </a:buClr>
              <a:buSzPct val="70000"/>
              <a:buFont typeface="Wingdings"/>
              <a:buChar char=""/>
              <a:tabLst>
                <a:tab pos="287020" algn="l"/>
              </a:tabLst>
            </a:pPr>
            <a:r>
              <a:rPr sz="2000" i="1" spc="5" dirty="0">
                <a:solidFill>
                  <a:srgbClr val="C00000"/>
                </a:solidFill>
                <a:latin typeface="Arial"/>
                <a:cs typeface="Arial"/>
              </a:rPr>
              <a:t>DNA </a:t>
            </a:r>
            <a:r>
              <a:rPr sz="2000" i="1" spc="-5" dirty="0">
                <a:solidFill>
                  <a:srgbClr val="C00000"/>
                </a:solidFill>
                <a:latin typeface="Arial"/>
                <a:cs typeface="Arial"/>
              </a:rPr>
              <a:t>polymerase </a:t>
            </a:r>
            <a:r>
              <a:rPr sz="2000" spc="-5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holoenzyme that catalyzes the  polymerization </a:t>
            </a:r>
            <a:r>
              <a:rPr sz="2000" dirty="0">
                <a:latin typeface="Arial"/>
                <a:cs typeface="Arial"/>
              </a:rPr>
              <a:t>of de </a:t>
            </a:r>
            <a:r>
              <a:rPr sz="2000" spc="-5" dirty="0">
                <a:latin typeface="Arial"/>
                <a:cs typeface="Arial"/>
              </a:rPr>
              <a:t>-oxyribonucleotide </a:t>
            </a:r>
            <a:r>
              <a:rPr sz="2000" dirty="0">
                <a:latin typeface="Arial"/>
                <a:cs typeface="Arial"/>
              </a:rPr>
              <a:t>into a </a:t>
            </a:r>
            <a:r>
              <a:rPr sz="2000" spc="5" dirty="0">
                <a:latin typeface="Arial"/>
                <a:cs typeface="Arial"/>
              </a:rPr>
              <a:t>DNA </a:t>
            </a:r>
            <a:r>
              <a:rPr sz="2000" spc="-5" dirty="0">
                <a:latin typeface="Arial"/>
                <a:cs typeface="Arial"/>
              </a:rPr>
              <a:t>strand. </a:t>
            </a:r>
            <a:r>
              <a:rPr sz="2000" spc="-10" dirty="0">
                <a:latin typeface="Arial"/>
                <a:cs typeface="Arial"/>
              </a:rPr>
              <a:t>It  </a:t>
            </a:r>
            <a:r>
              <a:rPr sz="2000" dirty="0">
                <a:latin typeface="Arial"/>
                <a:cs typeface="Arial"/>
              </a:rPr>
              <a:t>uses Mg- ion for catalytic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activity.</a:t>
            </a:r>
            <a:endParaRPr sz="2000">
              <a:latin typeface="Arial"/>
              <a:cs typeface="Arial"/>
            </a:endParaRPr>
          </a:p>
          <a:p>
            <a:pPr marL="287020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"/>
              <a:tabLst>
                <a:tab pos="287020" algn="l"/>
              </a:tabLst>
            </a:pP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Horse liver dehydrogenase </a:t>
            </a:r>
            <a:r>
              <a:rPr sz="2000" dirty="0">
                <a:latin typeface="Arial"/>
                <a:cs typeface="Arial"/>
              </a:rPr>
              <a:t>uses Zn- ion for </a:t>
            </a:r>
            <a:r>
              <a:rPr sz="2000" spc="-330" dirty="0">
                <a:latin typeface="Arial"/>
                <a:cs typeface="Arial"/>
              </a:rPr>
              <a:t>it‟s</a:t>
            </a:r>
            <a:r>
              <a:rPr sz="2000" spc="-1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activation.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4" name="object 2"/>
          <p:cNvSpPr txBox="1">
            <a:spLocks noGrp="1"/>
          </p:cNvSpPr>
          <p:nvPr>
            <p:ph type="title"/>
          </p:nvPr>
        </p:nvSpPr>
        <p:spPr>
          <a:xfrm>
            <a:off x="1518285" y="618690"/>
            <a:ext cx="5511800" cy="1163319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617345" marR="5080" indent="-1605280">
              <a:lnSpc>
                <a:spcPct val="117900"/>
              </a:lnSpc>
              <a:spcBef>
                <a:spcPts val="259"/>
              </a:spcBef>
            </a:pPr>
            <a:r>
              <a:rPr sz="3600" spc="15" dirty="0"/>
              <a:t>C</a:t>
            </a:r>
            <a:r>
              <a:rPr sz="2850" spc="15" dirty="0"/>
              <a:t>ONVERSION </a:t>
            </a:r>
            <a:r>
              <a:rPr sz="2850" spc="20" dirty="0"/>
              <a:t>OF </a:t>
            </a:r>
            <a:r>
              <a:rPr sz="2850" spc="15" dirty="0"/>
              <a:t>AN </a:t>
            </a:r>
            <a:r>
              <a:rPr sz="2850" spc="20" dirty="0"/>
              <a:t>ENZYME  </a:t>
            </a:r>
            <a:r>
              <a:rPr sz="2850" spc="15" dirty="0"/>
              <a:t>PRECURSOR</a:t>
            </a:r>
            <a:endParaRPr sz="2850"/>
          </a:p>
        </p:txBody>
      </p:sp>
      <p:sp>
        <p:nvSpPr>
          <p:cNvPr id="1049005" name="object 3"/>
          <p:cNvSpPr txBox="1"/>
          <p:nvPr/>
        </p:nvSpPr>
        <p:spPr>
          <a:xfrm>
            <a:off x="618540" y="2374773"/>
            <a:ext cx="6444615" cy="2422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127635" indent="-27432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Specific proteolysis is a common method of</a:t>
            </a:r>
            <a:r>
              <a:rPr sz="2000" spc="-1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activating  enzymes and other proteins in biological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system.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Arial"/>
              <a:cs typeface="Arial"/>
            </a:endParaRPr>
          </a:p>
          <a:p>
            <a:pPr marL="779145">
              <a:lnSpc>
                <a:spcPct val="100000"/>
              </a:lnSpc>
            </a:pPr>
            <a:r>
              <a:rPr sz="2000" i="1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Example: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buClr>
                <a:srgbClr val="FD8537"/>
              </a:buClr>
              <a:buSzPct val="70000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The generation of trypsin from trypsinogen leads to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the  activation of other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zymogens.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6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07" name="object 3"/>
          <p:cNvSpPr/>
          <p:nvPr/>
        </p:nvSpPr>
        <p:spPr>
          <a:xfrm>
            <a:off x="87630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38100">
            <a:solidFill>
              <a:srgbClr val="FDC3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08" name="object 4"/>
          <p:cNvSpPr/>
          <p:nvPr/>
        </p:nvSpPr>
        <p:spPr>
          <a:xfrm>
            <a:off x="47625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8" name="object 5"/>
          <p:cNvGrpSpPr/>
          <p:nvPr/>
        </p:nvGrpSpPr>
        <p:grpSpPr>
          <a:xfrm>
            <a:off x="8839200" y="0"/>
            <a:ext cx="304800" cy="6858000"/>
            <a:chOff x="8839200" y="0"/>
            <a:chExt cx="304800" cy="6858000"/>
          </a:xfrm>
        </p:grpSpPr>
        <p:sp>
          <p:nvSpPr>
            <p:cNvPr id="1049009" name="object 6"/>
            <p:cNvSpPr/>
            <p:nvPr/>
          </p:nvSpPr>
          <p:spPr>
            <a:xfrm>
              <a:off x="8839200" y="0"/>
              <a:ext cx="304800" cy="6858000"/>
            </a:xfrm>
            <a:custGeom>
              <a:avLst/>
              <a:gdLst/>
              <a:ahLst/>
              <a:cxnLst/>
              <a:rect l="l" t="t" r="r" b="b"/>
              <a:pathLst>
                <a:path w="304800" h="6858000">
                  <a:moveTo>
                    <a:pt x="3048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304800" y="68580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FDC3AD">
                <a:alpha val="8705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010" name="object 7"/>
            <p:cNvSpPr/>
            <p:nvPr/>
          </p:nvSpPr>
          <p:spPr>
            <a:xfrm>
              <a:off x="891540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7999"/>
                  </a:lnTo>
                </a:path>
              </a:pathLst>
            </a:custGeom>
            <a:ln w="12700">
              <a:solidFill>
                <a:srgbClr val="FD853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9011" name="object 8"/>
          <p:cNvSpPr/>
          <p:nvPr/>
        </p:nvSpPr>
        <p:spPr>
          <a:xfrm>
            <a:off x="8156447" y="5715000"/>
            <a:ext cx="548640" cy="548640"/>
          </a:xfrm>
          <a:custGeom>
            <a:avLst/>
            <a:gdLst/>
            <a:ahLst/>
            <a:cxnLst/>
            <a:rect l="l" t="t" r="r" b="b"/>
            <a:pathLst>
              <a:path w="548640" h="548639">
                <a:moveTo>
                  <a:pt x="274320" y="0"/>
                </a:moveTo>
                <a:lnTo>
                  <a:pt x="225008" y="4419"/>
                </a:lnTo>
                <a:lnTo>
                  <a:pt x="178597" y="17162"/>
                </a:lnTo>
                <a:lnTo>
                  <a:pt x="135861" y="37453"/>
                </a:lnTo>
                <a:lnTo>
                  <a:pt x="97575" y="64518"/>
                </a:lnTo>
                <a:lnTo>
                  <a:pt x="64513" y="97580"/>
                </a:lnTo>
                <a:lnTo>
                  <a:pt x="37450" y="135867"/>
                </a:lnTo>
                <a:lnTo>
                  <a:pt x="17161" y="178602"/>
                </a:lnTo>
                <a:lnTo>
                  <a:pt x="4419" y="225011"/>
                </a:lnTo>
                <a:lnTo>
                  <a:pt x="0" y="274319"/>
                </a:lnTo>
                <a:lnTo>
                  <a:pt x="4419" y="323628"/>
                </a:lnTo>
                <a:lnTo>
                  <a:pt x="17161" y="370037"/>
                </a:lnTo>
                <a:lnTo>
                  <a:pt x="37450" y="412772"/>
                </a:lnTo>
                <a:lnTo>
                  <a:pt x="64513" y="451059"/>
                </a:lnTo>
                <a:lnTo>
                  <a:pt x="97575" y="484121"/>
                </a:lnTo>
                <a:lnTo>
                  <a:pt x="135861" y="511186"/>
                </a:lnTo>
                <a:lnTo>
                  <a:pt x="178597" y="531477"/>
                </a:lnTo>
                <a:lnTo>
                  <a:pt x="225008" y="544220"/>
                </a:lnTo>
                <a:lnTo>
                  <a:pt x="274320" y="548640"/>
                </a:lnTo>
                <a:lnTo>
                  <a:pt x="323631" y="544220"/>
                </a:lnTo>
                <a:lnTo>
                  <a:pt x="370042" y="531477"/>
                </a:lnTo>
                <a:lnTo>
                  <a:pt x="412778" y="511186"/>
                </a:lnTo>
                <a:lnTo>
                  <a:pt x="451064" y="484121"/>
                </a:lnTo>
                <a:lnTo>
                  <a:pt x="484126" y="451059"/>
                </a:lnTo>
                <a:lnTo>
                  <a:pt x="511189" y="412772"/>
                </a:lnTo>
                <a:lnTo>
                  <a:pt x="531478" y="370037"/>
                </a:lnTo>
                <a:lnTo>
                  <a:pt x="544220" y="323628"/>
                </a:lnTo>
                <a:lnTo>
                  <a:pt x="548640" y="274319"/>
                </a:lnTo>
                <a:lnTo>
                  <a:pt x="544220" y="225011"/>
                </a:lnTo>
                <a:lnTo>
                  <a:pt x="531478" y="178602"/>
                </a:lnTo>
                <a:lnTo>
                  <a:pt x="511189" y="135867"/>
                </a:lnTo>
                <a:lnTo>
                  <a:pt x="484126" y="97580"/>
                </a:lnTo>
                <a:lnTo>
                  <a:pt x="451064" y="64518"/>
                </a:lnTo>
                <a:lnTo>
                  <a:pt x="412778" y="37453"/>
                </a:lnTo>
                <a:lnTo>
                  <a:pt x="370042" y="17162"/>
                </a:lnTo>
                <a:lnTo>
                  <a:pt x="323631" y="4419"/>
                </a:lnTo>
                <a:lnTo>
                  <a:pt x="274320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12" name="object 9"/>
          <p:cNvSpPr txBox="1">
            <a:spLocks noGrp="1"/>
          </p:cNvSpPr>
          <p:nvPr>
            <p:ph type="title"/>
          </p:nvPr>
        </p:nvSpPr>
        <p:spPr>
          <a:xfrm>
            <a:off x="1568322" y="208467"/>
            <a:ext cx="5591810" cy="1293495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39065" marR="5080" indent="-127000">
              <a:lnSpc>
                <a:spcPct val="116700"/>
              </a:lnSpc>
              <a:spcBef>
                <a:spcPts val="285"/>
              </a:spcBef>
            </a:pPr>
            <a:r>
              <a:rPr sz="4000" dirty="0"/>
              <a:t>Z</a:t>
            </a:r>
            <a:r>
              <a:rPr sz="3200" dirty="0"/>
              <a:t>YMOGEN </a:t>
            </a:r>
            <a:r>
              <a:rPr sz="3200" spc="-65" dirty="0"/>
              <a:t>ACTIVATION </a:t>
            </a:r>
            <a:r>
              <a:rPr sz="3200" dirty="0"/>
              <a:t>BY  </a:t>
            </a:r>
            <a:r>
              <a:rPr sz="3200" spc="-25" dirty="0"/>
              <a:t>PROTEOLYTIC</a:t>
            </a:r>
            <a:r>
              <a:rPr sz="3200" spc="125" dirty="0"/>
              <a:t> </a:t>
            </a:r>
            <a:r>
              <a:rPr sz="3200" spc="-100" dirty="0"/>
              <a:t>CLEAVAGE</a:t>
            </a:r>
            <a:endParaRPr sz="3200"/>
          </a:p>
        </p:txBody>
      </p:sp>
      <p:sp>
        <p:nvSpPr>
          <p:cNvPr id="1049013" name="object 10"/>
          <p:cNvSpPr/>
          <p:nvPr/>
        </p:nvSpPr>
        <p:spPr>
          <a:xfrm>
            <a:off x="0" y="1676400"/>
            <a:ext cx="8039100" cy="50196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object 2"/>
          <p:cNvGrpSpPr/>
          <p:nvPr/>
        </p:nvGrpSpPr>
        <p:grpSpPr>
          <a:xfrm>
            <a:off x="609600" y="0"/>
            <a:ext cx="1635760" cy="6858000"/>
            <a:chOff x="609600" y="0"/>
            <a:chExt cx="1635760" cy="6858000"/>
          </a:xfrm>
        </p:grpSpPr>
        <p:sp>
          <p:nvSpPr>
            <p:cNvPr id="1049014" name="object 3"/>
            <p:cNvSpPr/>
            <p:nvPr/>
          </p:nvSpPr>
          <p:spPr>
            <a:xfrm>
              <a:off x="1219200" y="0"/>
              <a:ext cx="76200" cy="6858000"/>
            </a:xfrm>
            <a:custGeom>
              <a:avLst/>
              <a:gdLst/>
              <a:ahLst/>
              <a:cxnLst/>
              <a:rect l="l" t="t" r="r" b="b"/>
              <a:pathLst>
                <a:path w="76200" h="6858000">
                  <a:moveTo>
                    <a:pt x="7620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6200" y="685800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FDC3AD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015" name="object 4"/>
            <p:cNvSpPr/>
            <p:nvPr/>
          </p:nvSpPr>
          <p:spPr>
            <a:xfrm>
              <a:off x="609600" y="3428999"/>
              <a:ext cx="1356995" cy="2079625"/>
            </a:xfrm>
            <a:custGeom>
              <a:avLst/>
              <a:gdLst/>
              <a:ahLst/>
              <a:cxnLst/>
              <a:rect l="l" t="t" r="r" b="b"/>
              <a:pathLst>
                <a:path w="1356995" h="2079625">
                  <a:moveTo>
                    <a:pt x="1295400" y="647700"/>
                  </a:moveTo>
                  <a:lnTo>
                    <a:pt x="1293622" y="599363"/>
                  </a:lnTo>
                  <a:lnTo>
                    <a:pt x="1288376" y="551980"/>
                  </a:lnTo>
                  <a:lnTo>
                    <a:pt x="1279779" y="505701"/>
                  </a:lnTo>
                  <a:lnTo>
                    <a:pt x="1267968" y="460629"/>
                  </a:lnTo>
                  <a:lnTo>
                    <a:pt x="1253070" y="416890"/>
                  </a:lnTo>
                  <a:lnTo>
                    <a:pt x="1235202" y="374637"/>
                  </a:lnTo>
                  <a:lnTo>
                    <a:pt x="1214488" y="333959"/>
                  </a:lnTo>
                  <a:lnTo>
                    <a:pt x="1191056" y="295008"/>
                  </a:lnTo>
                  <a:lnTo>
                    <a:pt x="1165034" y="257898"/>
                  </a:lnTo>
                  <a:lnTo>
                    <a:pt x="1136535" y="222745"/>
                  </a:lnTo>
                  <a:lnTo>
                    <a:pt x="1105700" y="189699"/>
                  </a:lnTo>
                  <a:lnTo>
                    <a:pt x="1072654" y="158864"/>
                  </a:lnTo>
                  <a:lnTo>
                    <a:pt x="1037501" y="130365"/>
                  </a:lnTo>
                  <a:lnTo>
                    <a:pt x="1000391" y="104343"/>
                  </a:lnTo>
                  <a:lnTo>
                    <a:pt x="961440" y="80911"/>
                  </a:lnTo>
                  <a:lnTo>
                    <a:pt x="920762" y="60198"/>
                  </a:lnTo>
                  <a:lnTo>
                    <a:pt x="878509" y="42329"/>
                  </a:lnTo>
                  <a:lnTo>
                    <a:pt x="834771" y="27432"/>
                  </a:lnTo>
                  <a:lnTo>
                    <a:pt x="789698" y="15621"/>
                  </a:lnTo>
                  <a:lnTo>
                    <a:pt x="743419" y="7023"/>
                  </a:lnTo>
                  <a:lnTo>
                    <a:pt x="696036" y="1778"/>
                  </a:lnTo>
                  <a:lnTo>
                    <a:pt x="647700" y="0"/>
                  </a:lnTo>
                  <a:lnTo>
                    <a:pt x="599351" y="1778"/>
                  </a:lnTo>
                  <a:lnTo>
                    <a:pt x="551980" y="7023"/>
                  </a:lnTo>
                  <a:lnTo>
                    <a:pt x="505701" y="15621"/>
                  </a:lnTo>
                  <a:lnTo>
                    <a:pt x="460629" y="27432"/>
                  </a:lnTo>
                  <a:lnTo>
                    <a:pt x="416902" y="42329"/>
                  </a:lnTo>
                  <a:lnTo>
                    <a:pt x="374637" y="60198"/>
                  </a:lnTo>
                  <a:lnTo>
                    <a:pt x="333971" y="80911"/>
                  </a:lnTo>
                  <a:lnTo>
                    <a:pt x="295008" y="104343"/>
                  </a:lnTo>
                  <a:lnTo>
                    <a:pt x="257898" y="130365"/>
                  </a:lnTo>
                  <a:lnTo>
                    <a:pt x="222758" y="158864"/>
                  </a:lnTo>
                  <a:lnTo>
                    <a:pt x="189699" y="189699"/>
                  </a:lnTo>
                  <a:lnTo>
                    <a:pt x="158864" y="222745"/>
                  </a:lnTo>
                  <a:lnTo>
                    <a:pt x="130365" y="257898"/>
                  </a:lnTo>
                  <a:lnTo>
                    <a:pt x="104343" y="295008"/>
                  </a:lnTo>
                  <a:lnTo>
                    <a:pt x="80911" y="333959"/>
                  </a:lnTo>
                  <a:lnTo>
                    <a:pt x="60185" y="374637"/>
                  </a:lnTo>
                  <a:lnTo>
                    <a:pt x="42316" y="416890"/>
                  </a:lnTo>
                  <a:lnTo>
                    <a:pt x="27419" y="460629"/>
                  </a:lnTo>
                  <a:lnTo>
                    <a:pt x="15608" y="505701"/>
                  </a:lnTo>
                  <a:lnTo>
                    <a:pt x="7010" y="551980"/>
                  </a:lnTo>
                  <a:lnTo>
                    <a:pt x="1765" y="599363"/>
                  </a:lnTo>
                  <a:lnTo>
                    <a:pt x="0" y="647700"/>
                  </a:lnTo>
                  <a:lnTo>
                    <a:pt x="1765" y="696048"/>
                  </a:lnTo>
                  <a:lnTo>
                    <a:pt x="7010" y="743432"/>
                  </a:lnTo>
                  <a:lnTo>
                    <a:pt x="15608" y="789711"/>
                  </a:lnTo>
                  <a:lnTo>
                    <a:pt x="27419" y="834783"/>
                  </a:lnTo>
                  <a:lnTo>
                    <a:pt x="42316" y="878522"/>
                  </a:lnTo>
                  <a:lnTo>
                    <a:pt x="60185" y="920775"/>
                  </a:lnTo>
                  <a:lnTo>
                    <a:pt x="80911" y="961453"/>
                  </a:lnTo>
                  <a:lnTo>
                    <a:pt x="104343" y="1000404"/>
                  </a:lnTo>
                  <a:lnTo>
                    <a:pt x="130365" y="1037513"/>
                  </a:lnTo>
                  <a:lnTo>
                    <a:pt x="158864" y="1072667"/>
                  </a:lnTo>
                  <a:lnTo>
                    <a:pt x="189699" y="1105712"/>
                  </a:lnTo>
                  <a:lnTo>
                    <a:pt x="222758" y="1136548"/>
                  </a:lnTo>
                  <a:lnTo>
                    <a:pt x="257898" y="1165047"/>
                  </a:lnTo>
                  <a:lnTo>
                    <a:pt x="295008" y="1191069"/>
                  </a:lnTo>
                  <a:lnTo>
                    <a:pt x="333971" y="1214501"/>
                  </a:lnTo>
                  <a:lnTo>
                    <a:pt x="374637" y="1235214"/>
                  </a:lnTo>
                  <a:lnTo>
                    <a:pt x="416902" y="1253083"/>
                  </a:lnTo>
                  <a:lnTo>
                    <a:pt x="460629" y="1267980"/>
                  </a:lnTo>
                  <a:lnTo>
                    <a:pt x="505701" y="1279791"/>
                  </a:lnTo>
                  <a:lnTo>
                    <a:pt x="551980" y="1288389"/>
                  </a:lnTo>
                  <a:lnTo>
                    <a:pt x="599351" y="1293634"/>
                  </a:lnTo>
                  <a:lnTo>
                    <a:pt x="647700" y="1295400"/>
                  </a:lnTo>
                  <a:lnTo>
                    <a:pt x="696036" y="1293634"/>
                  </a:lnTo>
                  <a:lnTo>
                    <a:pt x="743419" y="1288389"/>
                  </a:lnTo>
                  <a:lnTo>
                    <a:pt x="789698" y="1279791"/>
                  </a:lnTo>
                  <a:lnTo>
                    <a:pt x="834771" y="1267980"/>
                  </a:lnTo>
                  <a:lnTo>
                    <a:pt x="878509" y="1253083"/>
                  </a:lnTo>
                  <a:lnTo>
                    <a:pt x="920762" y="1235214"/>
                  </a:lnTo>
                  <a:lnTo>
                    <a:pt x="961440" y="1214501"/>
                  </a:lnTo>
                  <a:lnTo>
                    <a:pt x="1000391" y="1191069"/>
                  </a:lnTo>
                  <a:lnTo>
                    <a:pt x="1037501" y="1165047"/>
                  </a:lnTo>
                  <a:lnTo>
                    <a:pt x="1072654" y="1136548"/>
                  </a:lnTo>
                  <a:lnTo>
                    <a:pt x="1105700" y="1105712"/>
                  </a:lnTo>
                  <a:lnTo>
                    <a:pt x="1136535" y="1072667"/>
                  </a:lnTo>
                  <a:lnTo>
                    <a:pt x="1165034" y="1037513"/>
                  </a:lnTo>
                  <a:lnTo>
                    <a:pt x="1191056" y="1000404"/>
                  </a:lnTo>
                  <a:lnTo>
                    <a:pt x="1214488" y="961453"/>
                  </a:lnTo>
                  <a:lnTo>
                    <a:pt x="1235202" y="920775"/>
                  </a:lnTo>
                  <a:lnTo>
                    <a:pt x="1253070" y="878522"/>
                  </a:lnTo>
                  <a:lnTo>
                    <a:pt x="1267968" y="834783"/>
                  </a:lnTo>
                  <a:lnTo>
                    <a:pt x="1279779" y="789711"/>
                  </a:lnTo>
                  <a:lnTo>
                    <a:pt x="1288376" y="743432"/>
                  </a:lnTo>
                  <a:lnTo>
                    <a:pt x="1293622" y="696048"/>
                  </a:lnTo>
                  <a:lnTo>
                    <a:pt x="1295400" y="647700"/>
                  </a:lnTo>
                  <a:close/>
                </a:path>
                <a:path w="1356995" h="2079625">
                  <a:moveTo>
                    <a:pt x="1356487" y="1758442"/>
                  </a:moveTo>
                  <a:lnTo>
                    <a:pt x="1353007" y="1711045"/>
                  </a:lnTo>
                  <a:lnTo>
                    <a:pt x="1342910" y="1665808"/>
                  </a:lnTo>
                  <a:lnTo>
                    <a:pt x="1326680" y="1623237"/>
                  </a:lnTo>
                  <a:lnTo>
                    <a:pt x="1304836" y="1583804"/>
                  </a:lnTo>
                  <a:lnTo>
                    <a:pt x="1277848" y="1548041"/>
                  </a:lnTo>
                  <a:lnTo>
                    <a:pt x="1246212" y="1516405"/>
                  </a:lnTo>
                  <a:lnTo>
                    <a:pt x="1210449" y="1489417"/>
                  </a:lnTo>
                  <a:lnTo>
                    <a:pt x="1171016" y="1467573"/>
                  </a:lnTo>
                  <a:lnTo>
                    <a:pt x="1128445" y="1451343"/>
                  </a:lnTo>
                  <a:lnTo>
                    <a:pt x="1083208" y="1441246"/>
                  </a:lnTo>
                  <a:lnTo>
                    <a:pt x="1035812" y="1437767"/>
                  </a:lnTo>
                  <a:lnTo>
                    <a:pt x="988402" y="1441246"/>
                  </a:lnTo>
                  <a:lnTo>
                    <a:pt x="943165" y="1451343"/>
                  </a:lnTo>
                  <a:lnTo>
                    <a:pt x="900595" y="1467573"/>
                  </a:lnTo>
                  <a:lnTo>
                    <a:pt x="861161" y="1489417"/>
                  </a:lnTo>
                  <a:lnTo>
                    <a:pt x="825398" y="1516405"/>
                  </a:lnTo>
                  <a:lnTo>
                    <a:pt x="793762" y="1548041"/>
                  </a:lnTo>
                  <a:lnTo>
                    <a:pt x="766775" y="1583804"/>
                  </a:lnTo>
                  <a:lnTo>
                    <a:pt x="744931" y="1623237"/>
                  </a:lnTo>
                  <a:lnTo>
                    <a:pt x="728700" y="1665808"/>
                  </a:lnTo>
                  <a:lnTo>
                    <a:pt x="718604" y="1711045"/>
                  </a:lnTo>
                  <a:lnTo>
                    <a:pt x="715137" y="1758442"/>
                  </a:lnTo>
                  <a:lnTo>
                    <a:pt x="718604" y="1805851"/>
                  </a:lnTo>
                  <a:lnTo>
                    <a:pt x="728700" y="1851088"/>
                  </a:lnTo>
                  <a:lnTo>
                    <a:pt x="744931" y="1893658"/>
                  </a:lnTo>
                  <a:lnTo>
                    <a:pt x="766775" y="1933092"/>
                  </a:lnTo>
                  <a:lnTo>
                    <a:pt x="793762" y="1968855"/>
                  </a:lnTo>
                  <a:lnTo>
                    <a:pt x="825398" y="2000491"/>
                  </a:lnTo>
                  <a:lnTo>
                    <a:pt x="861161" y="2027478"/>
                  </a:lnTo>
                  <a:lnTo>
                    <a:pt x="900595" y="2049322"/>
                  </a:lnTo>
                  <a:lnTo>
                    <a:pt x="943165" y="2065553"/>
                  </a:lnTo>
                  <a:lnTo>
                    <a:pt x="988402" y="2075649"/>
                  </a:lnTo>
                  <a:lnTo>
                    <a:pt x="1035812" y="2079117"/>
                  </a:lnTo>
                  <a:lnTo>
                    <a:pt x="1083208" y="2075649"/>
                  </a:lnTo>
                  <a:lnTo>
                    <a:pt x="1128445" y="2065553"/>
                  </a:lnTo>
                  <a:lnTo>
                    <a:pt x="1171016" y="2049322"/>
                  </a:lnTo>
                  <a:lnTo>
                    <a:pt x="1210449" y="2027478"/>
                  </a:lnTo>
                  <a:lnTo>
                    <a:pt x="1246212" y="2000491"/>
                  </a:lnTo>
                  <a:lnTo>
                    <a:pt x="1277848" y="1968855"/>
                  </a:lnTo>
                  <a:lnTo>
                    <a:pt x="1304836" y="1933092"/>
                  </a:lnTo>
                  <a:lnTo>
                    <a:pt x="1326680" y="1893658"/>
                  </a:lnTo>
                  <a:lnTo>
                    <a:pt x="1342910" y="1851088"/>
                  </a:lnTo>
                  <a:lnTo>
                    <a:pt x="1353007" y="1805851"/>
                  </a:lnTo>
                  <a:lnTo>
                    <a:pt x="1356487" y="1758442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016" name="object 5"/>
            <p:cNvSpPr/>
            <p:nvPr/>
          </p:nvSpPr>
          <p:spPr>
            <a:xfrm>
              <a:off x="1091082" y="5500623"/>
              <a:ext cx="137159" cy="1371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017" name="object 6"/>
            <p:cNvSpPr/>
            <p:nvPr/>
          </p:nvSpPr>
          <p:spPr>
            <a:xfrm>
              <a:off x="1664195" y="4479924"/>
              <a:ext cx="581025" cy="1585595"/>
            </a:xfrm>
            <a:custGeom>
              <a:avLst/>
              <a:gdLst/>
              <a:ahLst/>
              <a:cxnLst/>
              <a:rect l="l" t="t" r="r" b="b"/>
              <a:pathLst>
                <a:path w="581025" h="1585595">
                  <a:moveTo>
                    <a:pt x="274332" y="1448435"/>
                  </a:moveTo>
                  <a:lnTo>
                    <a:pt x="267322" y="1405089"/>
                  </a:lnTo>
                  <a:lnTo>
                    <a:pt x="247840" y="1367434"/>
                  </a:lnTo>
                  <a:lnTo>
                    <a:pt x="218147" y="1337741"/>
                  </a:lnTo>
                  <a:lnTo>
                    <a:pt x="180492" y="1318272"/>
                  </a:lnTo>
                  <a:lnTo>
                    <a:pt x="137172" y="1311275"/>
                  </a:lnTo>
                  <a:lnTo>
                    <a:pt x="93840" y="1318272"/>
                  </a:lnTo>
                  <a:lnTo>
                    <a:pt x="56184" y="1337741"/>
                  </a:lnTo>
                  <a:lnTo>
                    <a:pt x="26492" y="1367434"/>
                  </a:lnTo>
                  <a:lnTo>
                    <a:pt x="7010" y="1405089"/>
                  </a:lnTo>
                  <a:lnTo>
                    <a:pt x="0" y="1448435"/>
                  </a:lnTo>
                  <a:lnTo>
                    <a:pt x="7010" y="1491792"/>
                  </a:lnTo>
                  <a:lnTo>
                    <a:pt x="26492" y="1529448"/>
                  </a:lnTo>
                  <a:lnTo>
                    <a:pt x="56184" y="1559140"/>
                  </a:lnTo>
                  <a:lnTo>
                    <a:pt x="93840" y="1578610"/>
                  </a:lnTo>
                  <a:lnTo>
                    <a:pt x="137172" y="1585595"/>
                  </a:lnTo>
                  <a:lnTo>
                    <a:pt x="180492" y="1578610"/>
                  </a:lnTo>
                  <a:lnTo>
                    <a:pt x="218147" y="1559140"/>
                  </a:lnTo>
                  <a:lnTo>
                    <a:pt x="247840" y="1529448"/>
                  </a:lnTo>
                  <a:lnTo>
                    <a:pt x="267322" y="1491792"/>
                  </a:lnTo>
                  <a:lnTo>
                    <a:pt x="274332" y="1448435"/>
                  </a:lnTo>
                  <a:close/>
                </a:path>
                <a:path w="581025" h="1585595">
                  <a:moveTo>
                    <a:pt x="580656" y="182880"/>
                  </a:moveTo>
                  <a:lnTo>
                    <a:pt x="574116" y="134239"/>
                  </a:lnTo>
                  <a:lnTo>
                    <a:pt x="555675" y="90538"/>
                  </a:lnTo>
                  <a:lnTo>
                    <a:pt x="527075" y="53530"/>
                  </a:lnTo>
                  <a:lnTo>
                    <a:pt x="490054" y="24955"/>
                  </a:lnTo>
                  <a:lnTo>
                    <a:pt x="446379" y="6527"/>
                  </a:lnTo>
                  <a:lnTo>
                    <a:pt x="397776" y="0"/>
                  </a:lnTo>
                  <a:lnTo>
                    <a:pt x="349123" y="6527"/>
                  </a:lnTo>
                  <a:lnTo>
                    <a:pt x="305422" y="24955"/>
                  </a:lnTo>
                  <a:lnTo>
                    <a:pt x="268427" y="53530"/>
                  </a:lnTo>
                  <a:lnTo>
                    <a:pt x="239839" y="90538"/>
                  </a:lnTo>
                  <a:lnTo>
                    <a:pt x="221411" y="134239"/>
                  </a:lnTo>
                  <a:lnTo>
                    <a:pt x="214896" y="182880"/>
                  </a:lnTo>
                  <a:lnTo>
                    <a:pt x="221411" y="231495"/>
                  </a:lnTo>
                  <a:lnTo>
                    <a:pt x="239839" y="275170"/>
                  </a:lnTo>
                  <a:lnTo>
                    <a:pt x="268427" y="312191"/>
                  </a:lnTo>
                  <a:lnTo>
                    <a:pt x="305422" y="340791"/>
                  </a:lnTo>
                  <a:lnTo>
                    <a:pt x="349123" y="359232"/>
                  </a:lnTo>
                  <a:lnTo>
                    <a:pt x="397776" y="365760"/>
                  </a:lnTo>
                  <a:lnTo>
                    <a:pt x="446379" y="359232"/>
                  </a:lnTo>
                  <a:lnTo>
                    <a:pt x="490054" y="340791"/>
                  </a:lnTo>
                  <a:lnTo>
                    <a:pt x="527075" y="312191"/>
                  </a:lnTo>
                  <a:lnTo>
                    <a:pt x="555675" y="275170"/>
                  </a:lnTo>
                  <a:lnTo>
                    <a:pt x="574116" y="231495"/>
                  </a:lnTo>
                  <a:lnTo>
                    <a:pt x="580656" y="182880"/>
                  </a:lnTo>
                  <a:close/>
                </a:path>
              </a:pathLst>
            </a:custGeom>
            <a:solidFill>
              <a:srgbClr val="FD8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9018" name="object 7"/>
          <p:cNvSpPr/>
          <p:nvPr/>
        </p:nvSpPr>
        <p:spPr>
          <a:xfrm>
            <a:off x="9069324" y="0"/>
            <a:ext cx="57150" cy="6858000"/>
          </a:xfrm>
          <a:custGeom>
            <a:avLst/>
            <a:gdLst/>
            <a:ahLst/>
            <a:cxnLst/>
            <a:rect l="l" t="t" r="r" b="b"/>
            <a:pathLst>
              <a:path w="57150" h="6858000">
                <a:moveTo>
                  <a:pt x="11430" y="0"/>
                </a:moveTo>
                <a:lnTo>
                  <a:pt x="0" y="0"/>
                </a:lnTo>
                <a:lnTo>
                  <a:pt x="0" y="6858000"/>
                </a:lnTo>
                <a:lnTo>
                  <a:pt x="11430" y="6858000"/>
                </a:lnTo>
                <a:lnTo>
                  <a:pt x="11430" y="0"/>
                </a:lnTo>
                <a:close/>
              </a:path>
              <a:path w="57150" h="6858000">
                <a:moveTo>
                  <a:pt x="57150" y="0"/>
                </a:moveTo>
                <a:lnTo>
                  <a:pt x="22860" y="0"/>
                </a:lnTo>
                <a:lnTo>
                  <a:pt x="22860" y="6858000"/>
                </a:lnTo>
                <a:lnTo>
                  <a:pt x="57150" y="6858000"/>
                </a:lnTo>
                <a:lnTo>
                  <a:pt x="57150" y="0"/>
                </a:lnTo>
                <a:close/>
              </a:path>
            </a:pathLst>
          </a:custGeom>
          <a:solidFill>
            <a:srgbClr val="FDC3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19" name="object 8"/>
          <p:cNvSpPr txBox="1">
            <a:spLocks noGrp="1"/>
          </p:cNvSpPr>
          <p:nvPr>
            <p:ph type="title"/>
          </p:nvPr>
        </p:nvSpPr>
        <p:spPr>
          <a:xfrm>
            <a:off x="2274823" y="4046601"/>
            <a:ext cx="61810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120" dirty="0">
                <a:solidFill>
                  <a:srgbClr val="C00000"/>
                </a:solidFill>
                <a:latin typeface="Trebuchet MS"/>
                <a:cs typeface="Trebuchet MS"/>
              </a:rPr>
              <a:t>E</a:t>
            </a:r>
            <a:r>
              <a:rPr sz="4800" spc="120" dirty="0">
                <a:solidFill>
                  <a:srgbClr val="C00000"/>
                </a:solidFill>
                <a:latin typeface="Trebuchet MS"/>
                <a:cs typeface="Trebuchet MS"/>
              </a:rPr>
              <a:t>NZYME</a:t>
            </a:r>
            <a:r>
              <a:rPr sz="4800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6000" spc="40" dirty="0">
                <a:solidFill>
                  <a:srgbClr val="C00000"/>
                </a:solidFill>
                <a:latin typeface="Trebuchet MS"/>
                <a:cs typeface="Trebuchet MS"/>
              </a:rPr>
              <a:t>S</a:t>
            </a:r>
            <a:r>
              <a:rPr sz="4800" spc="40" dirty="0">
                <a:solidFill>
                  <a:srgbClr val="C00000"/>
                </a:solidFill>
                <a:latin typeface="Trebuchet MS"/>
                <a:cs typeface="Trebuchet MS"/>
              </a:rPr>
              <a:t>PECIFICITY</a:t>
            </a:r>
            <a:endParaRPr sz="4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0" name="object 2"/>
          <p:cNvSpPr txBox="1">
            <a:spLocks noGrp="1"/>
          </p:cNvSpPr>
          <p:nvPr>
            <p:ph type="title"/>
          </p:nvPr>
        </p:nvSpPr>
        <p:spPr>
          <a:xfrm>
            <a:off x="1367408" y="733171"/>
            <a:ext cx="5651500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ENZYME</a:t>
            </a:r>
            <a:r>
              <a:rPr sz="4000" spc="-60" dirty="0"/>
              <a:t> </a:t>
            </a:r>
            <a:r>
              <a:rPr sz="4000" spc="-5" dirty="0"/>
              <a:t>SPECIFICITY</a:t>
            </a:r>
            <a:endParaRPr sz="4000"/>
          </a:p>
        </p:txBody>
      </p:sp>
      <p:sp>
        <p:nvSpPr>
          <p:cNvPr id="1049021" name="object 3"/>
          <p:cNvSpPr txBox="1"/>
          <p:nvPr/>
        </p:nvSpPr>
        <p:spPr>
          <a:xfrm>
            <a:off x="535940" y="1625854"/>
            <a:ext cx="7311390" cy="28333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715" indent="-274320" algn="just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spc="-5" dirty="0">
                <a:latin typeface="Arial"/>
                <a:cs typeface="Arial"/>
              </a:rPr>
              <a:t>Enzymes are </a:t>
            </a:r>
            <a:r>
              <a:rPr sz="2000" dirty="0">
                <a:latin typeface="Arial"/>
                <a:cs typeface="Arial"/>
              </a:rPr>
              <a:t>highly specific </a:t>
            </a:r>
            <a:r>
              <a:rPr sz="2000" spc="-5" dirty="0">
                <a:latin typeface="Arial"/>
                <a:cs typeface="Arial"/>
              </a:rPr>
              <a:t>in nature, interacting with </a:t>
            </a:r>
            <a:r>
              <a:rPr sz="2000" dirty="0">
                <a:latin typeface="Arial"/>
                <a:cs typeface="Arial"/>
              </a:rPr>
              <a:t>one </a:t>
            </a:r>
            <a:r>
              <a:rPr sz="2000" spc="-15" dirty="0">
                <a:latin typeface="Arial"/>
                <a:cs typeface="Arial"/>
              </a:rPr>
              <a:t>or </a:t>
            </a:r>
            <a:r>
              <a:rPr sz="2000" spc="5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few </a:t>
            </a:r>
            <a:r>
              <a:rPr sz="2000" spc="-5" dirty="0">
                <a:latin typeface="Arial"/>
                <a:cs typeface="Arial"/>
              </a:rPr>
              <a:t>substrates and catalyzing </a:t>
            </a:r>
            <a:r>
              <a:rPr sz="2000" dirty="0">
                <a:latin typeface="Arial"/>
                <a:cs typeface="Arial"/>
              </a:rPr>
              <a:t>only one </a:t>
            </a:r>
            <a:r>
              <a:rPr sz="2000" spc="-5" dirty="0">
                <a:latin typeface="Arial"/>
                <a:cs typeface="Arial"/>
              </a:rPr>
              <a:t>type </a:t>
            </a:r>
            <a:r>
              <a:rPr sz="2000" dirty="0">
                <a:latin typeface="Arial"/>
                <a:cs typeface="Arial"/>
              </a:rPr>
              <a:t>of chemical  reaction.</a:t>
            </a:r>
            <a:endParaRPr sz="200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spc="-5" dirty="0">
                <a:latin typeface="Arial"/>
                <a:cs typeface="Arial"/>
              </a:rPr>
              <a:t>Substrate specificity is due to complete fitting </a:t>
            </a:r>
            <a:r>
              <a:rPr sz="2000" dirty="0">
                <a:latin typeface="Arial"/>
                <a:cs typeface="Arial"/>
              </a:rPr>
              <a:t>of active site  and substrate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848994">
              <a:lnSpc>
                <a:spcPct val="100000"/>
              </a:lnSpc>
              <a:spcBef>
                <a:spcPts val="600"/>
              </a:spcBef>
            </a:pPr>
            <a:r>
              <a:rPr sz="2000" i="1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Example:</a:t>
            </a:r>
            <a:endParaRPr sz="200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5"/>
              </a:spcBef>
              <a:buClr>
                <a:srgbClr val="FD8537"/>
              </a:buClr>
              <a:buSzPct val="70000"/>
              <a:buFont typeface="Wingdings"/>
              <a:buChar char=""/>
              <a:tabLst>
                <a:tab pos="357505" algn="l"/>
              </a:tabLst>
            </a:pPr>
            <a:r>
              <a:rPr dirty="0"/>
              <a:t>	</a:t>
            </a:r>
            <a:r>
              <a:rPr sz="2000" spc="-5" dirty="0">
                <a:latin typeface="Arial"/>
                <a:cs typeface="Arial"/>
              </a:rPr>
              <a:t>Oxydoreductase </a:t>
            </a:r>
            <a:r>
              <a:rPr sz="2000" dirty="0">
                <a:latin typeface="Arial"/>
                <a:cs typeface="Arial"/>
              </a:rPr>
              <a:t>do </a:t>
            </a:r>
            <a:r>
              <a:rPr sz="2000" spc="-5" dirty="0">
                <a:latin typeface="Arial"/>
                <a:cs typeface="Arial"/>
              </a:rPr>
              <a:t>not </a:t>
            </a:r>
            <a:r>
              <a:rPr sz="2000" dirty="0">
                <a:latin typeface="Arial"/>
                <a:cs typeface="Arial"/>
              </a:rPr>
              <a:t>catalyze </a:t>
            </a:r>
            <a:r>
              <a:rPr sz="2000" spc="-5" dirty="0">
                <a:latin typeface="Arial"/>
                <a:cs typeface="Arial"/>
              </a:rPr>
              <a:t>hydrolase reactions </a:t>
            </a:r>
            <a:r>
              <a:rPr sz="2000" dirty="0">
                <a:latin typeface="Arial"/>
                <a:cs typeface="Arial"/>
              </a:rPr>
              <a:t>and  hydrolase do not </a:t>
            </a:r>
            <a:r>
              <a:rPr sz="2000" spc="-5" dirty="0">
                <a:latin typeface="Arial"/>
                <a:cs typeface="Arial"/>
              </a:rPr>
              <a:t>catalyze </a:t>
            </a:r>
            <a:r>
              <a:rPr sz="2000" dirty="0">
                <a:latin typeface="Arial"/>
                <a:cs typeface="Arial"/>
              </a:rPr>
              <a:t>reaction </a:t>
            </a:r>
            <a:r>
              <a:rPr sz="2000" spc="-5" dirty="0">
                <a:latin typeface="Arial"/>
                <a:cs typeface="Arial"/>
              </a:rPr>
              <a:t>involving </a:t>
            </a:r>
            <a:r>
              <a:rPr sz="2000" dirty="0">
                <a:latin typeface="Arial"/>
                <a:cs typeface="Arial"/>
              </a:rPr>
              <a:t>oxidation and  reduction.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9022" name="object 4"/>
          <p:cNvSpPr/>
          <p:nvPr/>
        </p:nvSpPr>
        <p:spPr>
          <a:xfrm>
            <a:off x="647700" y="4629148"/>
            <a:ext cx="6600825" cy="213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3" name="object 2"/>
          <p:cNvSpPr txBox="1">
            <a:spLocks noGrp="1"/>
          </p:cNvSpPr>
          <p:nvPr>
            <p:ph type="title"/>
          </p:nvPr>
        </p:nvSpPr>
        <p:spPr>
          <a:xfrm>
            <a:off x="831900" y="863041"/>
            <a:ext cx="6739255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T</a:t>
            </a:r>
            <a:r>
              <a:rPr sz="3200" dirty="0"/>
              <a:t>YPES OF ENZYME</a:t>
            </a:r>
            <a:r>
              <a:rPr sz="3200" spc="380" dirty="0"/>
              <a:t> </a:t>
            </a:r>
            <a:r>
              <a:rPr sz="3200" dirty="0"/>
              <a:t>SPECIFICITY</a:t>
            </a:r>
            <a:endParaRPr sz="3200"/>
          </a:p>
        </p:txBody>
      </p:sp>
      <p:sp>
        <p:nvSpPr>
          <p:cNvPr id="1049024" name="object 3"/>
          <p:cNvSpPr txBox="1"/>
          <p:nvPr/>
        </p:nvSpPr>
        <p:spPr>
          <a:xfrm>
            <a:off x="535940" y="2014550"/>
            <a:ext cx="5499735" cy="25450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Enzymes show </a:t>
            </a:r>
            <a:r>
              <a:rPr sz="2000" spc="-5" dirty="0">
                <a:latin typeface="Arial"/>
                <a:cs typeface="Arial"/>
              </a:rPr>
              <a:t>different </a:t>
            </a:r>
            <a:r>
              <a:rPr sz="2000" dirty="0">
                <a:latin typeface="Arial"/>
                <a:cs typeface="Arial"/>
              </a:rPr>
              <a:t>degrees of</a:t>
            </a:r>
            <a:r>
              <a:rPr sz="2000" spc="-1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specificity: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FD8537"/>
              </a:buClr>
              <a:buSzPct val="70000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Bond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specificity.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Group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specificity.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Absolute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specificity.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Optical or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stereo-specificity.</a:t>
            </a:r>
            <a:endParaRPr sz="20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Dual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specificity.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5" name="object 2"/>
          <p:cNvSpPr txBox="1">
            <a:spLocks noGrp="1"/>
          </p:cNvSpPr>
          <p:nvPr>
            <p:ph type="title"/>
          </p:nvPr>
        </p:nvSpPr>
        <p:spPr>
          <a:xfrm>
            <a:off x="1746885" y="733171"/>
            <a:ext cx="4890135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BOND</a:t>
            </a:r>
            <a:r>
              <a:rPr sz="4000" spc="-65" dirty="0"/>
              <a:t> </a:t>
            </a:r>
            <a:r>
              <a:rPr sz="4000" spc="-5" dirty="0"/>
              <a:t>SPECIFICITY</a:t>
            </a:r>
            <a:endParaRPr sz="4000"/>
          </a:p>
        </p:txBody>
      </p:sp>
      <p:sp>
        <p:nvSpPr>
          <p:cNvPr id="1049026" name="object 3"/>
          <p:cNvSpPr txBox="1"/>
          <p:nvPr/>
        </p:nvSpPr>
        <p:spPr>
          <a:xfrm>
            <a:off x="535940" y="1625854"/>
            <a:ext cx="7311390" cy="1958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  <a:tab pos="5214620" algn="l"/>
              </a:tabLst>
            </a:pPr>
            <a:r>
              <a:rPr sz="2000" spc="-5" dirty="0">
                <a:latin typeface="Arial"/>
                <a:cs typeface="Arial"/>
              </a:rPr>
              <a:t>In  </a:t>
            </a:r>
            <a:r>
              <a:rPr sz="2000" dirty="0">
                <a:latin typeface="Arial"/>
                <a:cs typeface="Arial"/>
              </a:rPr>
              <a:t>this  </a:t>
            </a:r>
            <a:r>
              <a:rPr sz="2000" spc="-5" dirty="0">
                <a:latin typeface="Arial"/>
                <a:cs typeface="Arial"/>
              </a:rPr>
              <a:t>type,  enzyme  acts</a:t>
            </a:r>
            <a:r>
              <a:rPr sz="2000" spc="-1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40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substrates	that are </a:t>
            </a:r>
            <a:r>
              <a:rPr sz="2000" dirty="0">
                <a:latin typeface="Arial"/>
                <a:cs typeface="Arial"/>
              </a:rPr>
              <a:t>similar </a:t>
            </a:r>
            <a:r>
              <a:rPr sz="2000" spc="-5" dirty="0">
                <a:latin typeface="Arial"/>
                <a:cs typeface="Arial"/>
              </a:rPr>
              <a:t>in  </a:t>
            </a:r>
            <a:r>
              <a:rPr sz="2000" dirty="0">
                <a:latin typeface="Arial"/>
                <a:cs typeface="Arial"/>
              </a:rPr>
              <a:t>structure and contain the same </a:t>
            </a:r>
            <a:r>
              <a:rPr sz="2000" spc="-5" dirty="0">
                <a:latin typeface="Arial"/>
                <a:cs typeface="Arial"/>
              </a:rPr>
              <a:t>type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bond.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D8537"/>
              </a:buClr>
              <a:buFont typeface="Wingdings"/>
              <a:buChar char=""/>
            </a:pPr>
            <a:endParaRPr sz="2700">
              <a:latin typeface="Arial"/>
              <a:cs typeface="Arial"/>
            </a:endParaRPr>
          </a:p>
          <a:p>
            <a:pPr marL="779145">
              <a:lnSpc>
                <a:spcPct val="100000"/>
              </a:lnSpc>
            </a:pPr>
            <a:r>
              <a:rPr sz="2000" i="1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Example</a:t>
            </a:r>
            <a:r>
              <a:rPr sz="2000" i="1" u="heavy" spc="-10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 </a:t>
            </a:r>
            <a:r>
              <a:rPr sz="2000" i="1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  <a:tab pos="1518285" algn="l"/>
                <a:tab pos="2296795" algn="l"/>
                <a:tab pos="3020060" algn="l"/>
                <a:tab pos="4157979" algn="l"/>
                <a:tab pos="5389880" algn="l"/>
                <a:tab pos="6280150" algn="l"/>
                <a:tab pos="6605905" algn="l"/>
              </a:tabLst>
            </a:pP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i="1" spc="-20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ylase	</a:t>
            </a:r>
            <a:r>
              <a:rPr sz="2000" dirty="0">
                <a:latin typeface="Arial"/>
                <a:cs typeface="Arial"/>
              </a:rPr>
              <a:t>which	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	on 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α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15" dirty="0">
                <a:latin typeface="Arial"/>
                <a:cs typeface="Arial"/>
              </a:rPr>
              <a:t>1</a:t>
            </a:r>
            <a:r>
              <a:rPr sz="2000" dirty="0">
                <a:latin typeface="Arial"/>
                <a:cs typeface="Arial"/>
              </a:rPr>
              <a:t>-4	gl</a:t>
            </a:r>
            <a:r>
              <a:rPr sz="2000" spc="-1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cosidic	,b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nd	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	st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rch  dextrin and glycogen, shows bond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specificity.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9027" name="object 4"/>
          <p:cNvSpPr/>
          <p:nvPr/>
        </p:nvSpPr>
        <p:spPr>
          <a:xfrm>
            <a:off x="1743075" y="3619500"/>
            <a:ext cx="4638675" cy="2905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8" name="object 2"/>
          <p:cNvSpPr txBox="1">
            <a:spLocks noGrp="1"/>
          </p:cNvSpPr>
          <p:nvPr>
            <p:ph type="title"/>
          </p:nvPr>
        </p:nvSpPr>
        <p:spPr>
          <a:xfrm>
            <a:off x="1577721" y="733171"/>
            <a:ext cx="5228590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GROUP</a:t>
            </a:r>
            <a:r>
              <a:rPr sz="4000" spc="-280" dirty="0"/>
              <a:t> </a:t>
            </a:r>
            <a:r>
              <a:rPr sz="4000" spc="-5" dirty="0"/>
              <a:t>SPECIFICITY</a:t>
            </a:r>
            <a:endParaRPr sz="4000"/>
          </a:p>
        </p:txBody>
      </p:sp>
      <p:sp>
        <p:nvSpPr>
          <p:cNvPr id="1049029" name="object 3"/>
          <p:cNvSpPr txBox="1"/>
          <p:nvPr/>
        </p:nvSpPr>
        <p:spPr>
          <a:xfrm>
            <a:off x="535940" y="1625854"/>
            <a:ext cx="7311390" cy="19183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spc="-5" dirty="0">
                <a:latin typeface="Arial"/>
                <a:cs typeface="Arial"/>
              </a:rPr>
              <a:t>In this type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15" dirty="0">
                <a:latin typeface="Arial"/>
                <a:cs typeface="Arial"/>
              </a:rPr>
              <a:t>specificity, </a:t>
            </a:r>
            <a:r>
              <a:rPr sz="2000" spc="-5" dirty="0">
                <a:latin typeface="Arial"/>
                <a:cs typeface="Arial"/>
              </a:rPr>
              <a:t>the enzyme is </a:t>
            </a:r>
            <a:r>
              <a:rPr sz="2000" dirty="0">
                <a:latin typeface="Arial"/>
                <a:cs typeface="Arial"/>
              </a:rPr>
              <a:t>specific not </a:t>
            </a:r>
            <a:r>
              <a:rPr sz="2000" spc="-5" dirty="0">
                <a:latin typeface="Arial"/>
                <a:cs typeface="Arial"/>
              </a:rPr>
              <a:t>only to the  type </a:t>
            </a:r>
            <a:r>
              <a:rPr sz="2000" dirty="0">
                <a:latin typeface="Arial"/>
                <a:cs typeface="Arial"/>
              </a:rPr>
              <a:t>of bond but also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the structure surrounding</a:t>
            </a:r>
            <a:r>
              <a:rPr sz="2000" spc="-204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it.</a:t>
            </a:r>
            <a:endParaRPr sz="2000">
              <a:latin typeface="Arial"/>
              <a:cs typeface="Arial"/>
            </a:endParaRPr>
          </a:p>
          <a:p>
            <a:pPr marL="638810">
              <a:lnSpc>
                <a:spcPct val="100000"/>
              </a:lnSpc>
              <a:spcBef>
                <a:spcPts val="600"/>
              </a:spcBef>
            </a:pPr>
            <a:r>
              <a:rPr sz="2000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Example:</a:t>
            </a:r>
            <a:endParaRPr sz="2000">
              <a:latin typeface="Arial"/>
              <a:cs typeface="Arial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"/>
              <a:tabLst>
                <a:tab pos="287020" algn="l"/>
              </a:tabLst>
            </a:pP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Pepsin </a:t>
            </a:r>
            <a:r>
              <a:rPr sz="2000" spc="-5" dirty="0">
                <a:latin typeface="Arial"/>
                <a:cs typeface="Arial"/>
              </a:rPr>
              <a:t>is </a:t>
            </a:r>
            <a:r>
              <a:rPr sz="2000" spc="-10" dirty="0">
                <a:latin typeface="Arial"/>
                <a:cs typeface="Arial"/>
              </a:rPr>
              <a:t>an </a:t>
            </a:r>
            <a:r>
              <a:rPr sz="2000" spc="-5" dirty="0">
                <a:latin typeface="Arial"/>
                <a:cs typeface="Arial"/>
              </a:rPr>
              <a:t>endopeptidase </a:t>
            </a:r>
            <a:r>
              <a:rPr sz="2000" dirty="0">
                <a:latin typeface="Arial"/>
                <a:cs typeface="Arial"/>
              </a:rPr>
              <a:t>enzyme, </a:t>
            </a:r>
            <a:r>
              <a:rPr sz="2000" spc="-5" dirty="0">
                <a:latin typeface="Arial"/>
                <a:cs typeface="Arial"/>
              </a:rPr>
              <a:t>that hydrolyzes central  </a:t>
            </a:r>
            <a:r>
              <a:rPr sz="2000" dirty="0">
                <a:latin typeface="Arial"/>
                <a:cs typeface="Arial"/>
              </a:rPr>
              <a:t>peptide </a:t>
            </a:r>
            <a:r>
              <a:rPr sz="2000" spc="-5" dirty="0">
                <a:latin typeface="Arial"/>
                <a:cs typeface="Arial"/>
              </a:rPr>
              <a:t>bonds in </a:t>
            </a:r>
            <a:r>
              <a:rPr sz="2000" dirty="0">
                <a:latin typeface="Arial"/>
                <a:cs typeface="Arial"/>
              </a:rPr>
              <a:t>which </a:t>
            </a:r>
            <a:r>
              <a:rPr sz="2000" spc="-10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amino </a:t>
            </a:r>
            <a:r>
              <a:rPr sz="2000" spc="-5" dirty="0">
                <a:latin typeface="Arial"/>
                <a:cs typeface="Arial"/>
              </a:rPr>
              <a:t>group </a:t>
            </a:r>
            <a:r>
              <a:rPr sz="2000" dirty="0">
                <a:latin typeface="Arial"/>
                <a:cs typeface="Arial"/>
              </a:rPr>
              <a:t>belongs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aromatic  amino acids e. g phenyl alanine, </a:t>
            </a:r>
            <a:r>
              <a:rPr sz="2000" spc="-5" dirty="0">
                <a:latin typeface="Arial"/>
                <a:cs typeface="Arial"/>
              </a:rPr>
              <a:t>tyrosine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tryptophan.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9030" name="object 4"/>
          <p:cNvSpPr/>
          <p:nvPr/>
        </p:nvSpPr>
        <p:spPr>
          <a:xfrm>
            <a:off x="619125" y="4410075"/>
            <a:ext cx="7067550" cy="1781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object 2"/>
          <p:cNvSpPr/>
          <p:nvPr/>
        </p:nvSpPr>
        <p:spPr>
          <a:xfrm>
            <a:off x="0" y="3619498"/>
            <a:ext cx="8153400" cy="3219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99" name="object 3"/>
          <p:cNvSpPr txBox="1">
            <a:spLocks noGrp="1"/>
          </p:cNvSpPr>
          <p:nvPr>
            <p:ph type="title"/>
          </p:nvPr>
        </p:nvSpPr>
        <p:spPr>
          <a:xfrm>
            <a:off x="3063367" y="372872"/>
            <a:ext cx="2784475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" dirty="0"/>
              <a:t>C</a:t>
            </a:r>
            <a:r>
              <a:rPr sz="3200" dirty="0"/>
              <a:t>O</a:t>
            </a:r>
            <a:r>
              <a:rPr sz="4000" spc="-5" dirty="0"/>
              <a:t>-</a:t>
            </a:r>
            <a:r>
              <a:rPr sz="3200" spc="-240" dirty="0"/>
              <a:t>F</a:t>
            </a:r>
            <a:r>
              <a:rPr sz="3200" dirty="0"/>
              <a:t>AC</a:t>
            </a:r>
            <a:r>
              <a:rPr sz="3200" spc="-55" dirty="0"/>
              <a:t>T</a:t>
            </a:r>
            <a:r>
              <a:rPr sz="3200" dirty="0"/>
              <a:t>ORS</a:t>
            </a:r>
            <a:endParaRPr sz="3200"/>
          </a:p>
        </p:txBody>
      </p:sp>
      <p:sp>
        <p:nvSpPr>
          <p:cNvPr id="1048700" name="object 4"/>
          <p:cNvSpPr txBox="1"/>
          <p:nvPr/>
        </p:nvSpPr>
        <p:spPr>
          <a:xfrm>
            <a:off x="618540" y="1078483"/>
            <a:ext cx="7312025" cy="2362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320" algn="just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Courier New"/>
              <a:buChar char="o"/>
              <a:tabLst>
                <a:tab pos="287020" algn="l"/>
              </a:tabLst>
            </a:pPr>
            <a:r>
              <a:rPr sz="2000" spc="-5" dirty="0">
                <a:latin typeface="Arial"/>
                <a:cs typeface="Arial"/>
              </a:rPr>
              <a:t>Co-factor is </a:t>
            </a:r>
            <a:r>
              <a:rPr sz="2000" dirty="0">
                <a:latin typeface="Arial"/>
                <a:cs typeface="Arial"/>
              </a:rPr>
              <a:t>the non </a:t>
            </a:r>
            <a:r>
              <a:rPr sz="2000" spc="-5" dirty="0">
                <a:latin typeface="Arial"/>
                <a:cs typeface="Arial"/>
              </a:rPr>
              <a:t>protein molecule </a:t>
            </a:r>
            <a:r>
              <a:rPr sz="2000" dirty="0">
                <a:latin typeface="Arial"/>
                <a:cs typeface="Arial"/>
              </a:rPr>
              <a:t>which </a:t>
            </a:r>
            <a:r>
              <a:rPr sz="2000" spc="-5" dirty="0">
                <a:latin typeface="Arial"/>
                <a:cs typeface="Arial"/>
              </a:rPr>
              <a:t>carries out  </a:t>
            </a:r>
            <a:r>
              <a:rPr sz="2000" dirty="0">
                <a:latin typeface="Arial"/>
                <a:cs typeface="Arial"/>
              </a:rPr>
              <a:t>chemical </a:t>
            </a:r>
            <a:r>
              <a:rPr sz="2000" spc="-5" dirty="0">
                <a:latin typeface="Arial"/>
                <a:cs typeface="Arial"/>
              </a:rPr>
              <a:t>reactions that can not </a:t>
            </a:r>
            <a:r>
              <a:rPr sz="2000" dirty="0">
                <a:latin typeface="Arial"/>
                <a:cs typeface="Arial"/>
              </a:rPr>
              <a:t>be </a:t>
            </a:r>
            <a:r>
              <a:rPr sz="2000" spc="-5" dirty="0">
                <a:latin typeface="Arial"/>
                <a:cs typeface="Arial"/>
              </a:rPr>
              <a:t>performed </a:t>
            </a:r>
            <a:r>
              <a:rPr sz="2000" dirty="0">
                <a:latin typeface="Arial"/>
                <a:cs typeface="Arial"/>
              </a:rPr>
              <a:t>by </a:t>
            </a:r>
            <a:r>
              <a:rPr sz="2000" spc="-5" dirty="0">
                <a:latin typeface="Arial"/>
                <a:cs typeface="Arial"/>
              </a:rPr>
              <a:t>standard </a:t>
            </a:r>
            <a:r>
              <a:rPr sz="2000" dirty="0">
                <a:latin typeface="Arial"/>
                <a:cs typeface="Arial"/>
              </a:rPr>
              <a:t>20  amino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acids.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D8537"/>
              </a:buClr>
              <a:buFont typeface="Courier New"/>
              <a:buChar char="o"/>
            </a:pPr>
            <a:endParaRPr sz="3100">
              <a:latin typeface="Arial"/>
              <a:cs typeface="Arial"/>
            </a:endParaRPr>
          </a:p>
          <a:p>
            <a:pPr marL="287020" indent="-274320">
              <a:lnSpc>
                <a:spcPct val="100000"/>
              </a:lnSpc>
              <a:buClr>
                <a:srgbClr val="FD8537"/>
              </a:buClr>
              <a:buSzPct val="70000"/>
              <a:buFont typeface="Courier New"/>
              <a:buChar char="o"/>
              <a:tabLst>
                <a:tab pos="286385" algn="l"/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Co-factors are of two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types:</a:t>
            </a:r>
            <a:endParaRPr sz="2000">
              <a:latin typeface="Arial"/>
              <a:cs typeface="Arial"/>
            </a:endParaRPr>
          </a:p>
          <a:p>
            <a:pPr marL="652145" lvl="1" indent="-274320">
              <a:lnSpc>
                <a:spcPct val="100000"/>
              </a:lnSpc>
              <a:spcBef>
                <a:spcPts val="480"/>
              </a:spcBef>
              <a:buClr>
                <a:srgbClr val="FD8537"/>
              </a:buClr>
              <a:buSzPct val="80000"/>
              <a:buFont typeface="Wingdings"/>
              <a:buChar char=""/>
              <a:tabLst>
                <a:tab pos="652780" algn="l"/>
              </a:tabLst>
            </a:pPr>
            <a:r>
              <a:rPr sz="2000" dirty="0">
                <a:latin typeface="Arial"/>
                <a:cs typeface="Arial"/>
              </a:rPr>
              <a:t>Organic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co-factors</a:t>
            </a:r>
            <a:endParaRPr sz="2000">
              <a:latin typeface="Arial"/>
              <a:cs typeface="Arial"/>
            </a:endParaRPr>
          </a:p>
          <a:p>
            <a:pPr marL="652145" lvl="1" indent="-274320">
              <a:lnSpc>
                <a:spcPct val="100000"/>
              </a:lnSpc>
              <a:spcBef>
                <a:spcPts val="480"/>
              </a:spcBef>
              <a:buClr>
                <a:srgbClr val="FD8537"/>
              </a:buClr>
              <a:buSzPct val="80000"/>
              <a:buFont typeface="Wingdings"/>
              <a:buChar char=""/>
              <a:tabLst>
                <a:tab pos="652780" algn="l"/>
              </a:tabLst>
            </a:pPr>
            <a:r>
              <a:rPr sz="2000" dirty="0">
                <a:latin typeface="Arial"/>
                <a:cs typeface="Arial"/>
              </a:rPr>
              <a:t>Inorganic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cofactors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1" name="object 2"/>
          <p:cNvSpPr txBox="1">
            <a:spLocks noGrp="1"/>
          </p:cNvSpPr>
          <p:nvPr>
            <p:ph type="title"/>
          </p:nvPr>
        </p:nvSpPr>
        <p:spPr>
          <a:xfrm>
            <a:off x="546303" y="458165"/>
            <a:ext cx="6402705" cy="6089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0" dirty="0"/>
              <a:t>SUBSTRATE</a:t>
            </a:r>
            <a:r>
              <a:rPr sz="4000" spc="-55" dirty="0"/>
              <a:t> </a:t>
            </a:r>
            <a:r>
              <a:rPr sz="4000" spc="-5" dirty="0"/>
              <a:t>SPECIFICITY</a:t>
            </a:r>
            <a:endParaRPr sz="4000"/>
          </a:p>
        </p:txBody>
      </p:sp>
      <p:sp>
        <p:nvSpPr>
          <p:cNvPr id="1049032" name="object 3"/>
          <p:cNvSpPr txBox="1"/>
          <p:nvPr/>
        </p:nvSpPr>
        <p:spPr>
          <a:xfrm>
            <a:off x="535940" y="1294333"/>
            <a:ext cx="7311390" cy="1626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  <a:tab pos="652780" algn="l"/>
                <a:tab pos="1201420" algn="l"/>
                <a:tab pos="1831975" algn="l"/>
                <a:tab pos="2197735" algn="l"/>
                <a:tab pos="3452495" algn="l"/>
                <a:tab pos="4028440" algn="l"/>
                <a:tab pos="5198110" algn="l"/>
                <a:tab pos="5816600" algn="l"/>
                <a:tab pos="6436995" algn="l"/>
                <a:tab pos="6873240" algn="l"/>
              </a:tabLst>
            </a:pP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	th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	t</a:t>
            </a:r>
            <a:r>
              <a:rPr sz="2000" spc="-15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pe	of	</a:t>
            </a:r>
            <a:r>
              <a:rPr sz="2000" spc="-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cifici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	,</a:t>
            </a:r>
            <a:r>
              <a:rPr sz="2000" spc="-1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	e</a:t>
            </a:r>
            <a:r>
              <a:rPr sz="2000" spc="-1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zy</a:t>
            </a:r>
            <a:r>
              <a:rPr sz="2000" spc="-1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es	ac</a:t>
            </a:r>
            <a:r>
              <a:rPr sz="2000" spc="-1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	only	on	one</a:t>
            </a:r>
            <a:endParaRPr sz="2000">
              <a:latin typeface="Arial"/>
              <a:cs typeface="Arial"/>
            </a:endParaRPr>
          </a:p>
          <a:p>
            <a:pPr marL="28638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substrate</a:t>
            </a:r>
            <a:endParaRPr sz="2000">
              <a:latin typeface="Arial"/>
              <a:cs typeface="Arial"/>
            </a:endParaRPr>
          </a:p>
          <a:p>
            <a:pPr marL="499745">
              <a:lnSpc>
                <a:spcPct val="100000"/>
              </a:lnSpc>
              <a:spcBef>
                <a:spcPts val="600"/>
              </a:spcBef>
            </a:pPr>
            <a:r>
              <a:rPr sz="2000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Example</a:t>
            </a:r>
            <a:r>
              <a:rPr sz="2000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"/>
              <a:tabLst>
                <a:tab pos="286385" algn="l"/>
                <a:tab pos="287020" algn="l"/>
                <a:tab pos="1316990" algn="l"/>
                <a:tab pos="2204085" algn="l"/>
                <a:tab pos="2837180" algn="l"/>
                <a:tab pos="3470910" algn="l"/>
                <a:tab pos="3920490" algn="l"/>
                <a:tab pos="4496435" algn="l"/>
                <a:tab pos="5199380" algn="l"/>
                <a:tab pos="6254115" algn="l"/>
              </a:tabLst>
            </a:pP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000" i="1" spc="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icase	</a:t>
            </a:r>
            <a:r>
              <a:rPr sz="2000" dirty="0">
                <a:latin typeface="Arial"/>
                <a:cs typeface="Arial"/>
              </a:rPr>
              <a:t>,wh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ch	ac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	only	on	</a:t>
            </a:r>
            <a:r>
              <a:rPr sz="2000" spc="-10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ric	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d,	s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ows	subs</a:t>
            </a:r>
            <a:r>
              <a:rPr sz="2000" spc="-15" dirty="0">
                <a:latin typeface="Arial"/>
                <a:cs typeface="Arial"/>
              </a:rPr>
              <a:t>t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ate  </a:t>
            </a:r>
            <a:r>
              <a:rPr sz="2000" spc="-15" dirty="0">
                <a:latin typeface="Arial"/>
                <a:cs typeface="Arial"/>
              </a:rPr>
              <a:t>specificity.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9033" name="object 4"/>
          <p:cNvSpPr txBox="1"/>
          <p:nvPr/>
        </p:nvSpPr>
        <p:spPr>
          <a:xfrm>
            <a:off x="535940" y="4952746"/>
            <a:ext cx="7308850" cy="5969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70000"/>
              <a:buFont typeface="Wingdings"/>
              <a:buChar char=""/>
              <a:tabLst>
                <a:tab pos="286385" algn="l"/>
                <a:tab pos="287020" algn="l"/>
                <a:tab pos="1359535" algn="l"/>
                <a:tab pos="1612900" algn="l"/>
                <a:tab pos="2446655" algn="l"/>
                <a:tab pos="3094355" algn="l"/>
                <a:tab pos="3742054" algn="l"/>
                <a:tab pos="4208780" algn="l"/>
                <a:tab pos="5350510" algn="l"/>
                <a:tab pos="6252210" algn="l"/>
              </a:tabLst>
            </a:pP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Malta</a:t>
            </a:r>
            <a:r>
              <a:rPr sz="2000" i="1" spc="-1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e	</a:t>
            </a:r>
            <a:r>
              <a:rPr sz="2000" dirty="0">
                <a:latin typeface="Arial"/>
                <a:cs typeface="Arial"/>
              </a:rPr>
              <a:t>,	</a:t>
            </a:r>
            <a:r>
              <a:rPr sz="2000" spc="-10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hich	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-1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	</a:t>
            </a:r>
            <a:r>
              <a:rPr sz="2000" spc="-10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nly	on	mal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e,	sho</a:t>
            </a:r>
            <a:r>
              <a:rPr sz="2000" spc="-10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s	s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spc="-10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ra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  </a:t>
            </a:r>
            <a:r>
              <a:rPr sz="2000" spc="-15" dirty="0">
                <a:latin typeface="Arial"/>
                <a:cs typeface="Arial"/>
              </a:rPr>
              <a:t>specificity.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9034" name="object 5"/>
          <p:cNvSpPr/>
          <p:nvPr/>
        </p:nvSpPr>
        <p:spPr>
          <a:xfrm>
            <a:off x="1704975" y="5562600"/>
            <a:ext cx="5829300" cy="110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35" name="object 6"/>
          <p:cNvSpPr/>
          <p:nvPr/>
        </p:nvSpPr>
        <p:spPr>
          <a:xfrm>
            <a:off x="1666875" y="2828925"/>
            <a:ext cx="5219700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6" name="object 2"/>
          <p:cNvSpPr txBox="1">
            <a:spLocks noGrp="1"/>
          </p:cNvSpPr>
          <p:nvPr>
            <p:ph type="title"/>
          </p:nvPr>
        </p:nvSpPr>
        <p:spPr>
          <a:xfrm>
            <a:off x="618540" y="713994"/>
            <a:ext cx="65786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OPTICAL /</a:t>
            </a:r>
            <a:r>
              <a:rPr sz="3200" spc="-250" dirty="0"/>
              <a:t> </a:t>
            </a:r>
            <a:r>
              <a:rPr sz="3200" dirty="0"/>
              <a:t>STEREO-SPECIFICITY</a:t>
            </a:r>
            <a:endParaRPr sz="3200"/>
          </a:p>
        </p:txBody>
      </p:sp>
      <p:sp>
        <p:nvSpPr>
          <p:cNvPr id="1049037" name="object 3"/>
          <p:cNvSpPr txBox="1"/>
          <p:nvPr/>
        </p:nvSpPr>
        <p:spPr>
          <a:xfrm>
            <a:off x="535940" y="1674368"/>
            <a:ext cx="7310755" cy="1171576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86385" marR="5080" indent="-274320">
              <a:lnSpc>
                <a:spcPct val="80000"/>
              </a:lnSpc>
              <a:spcBef>
                <a:spcPts val="58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  <a:tab pos="654050" algn="l"/>
                <a:tab pos="1204595" algn="l"/>
                <a:tab pos="1837055" algn="l"/>
                <a:tab pos="2202815" algn="l"/>
                <a:tab pos="3460115" algn="l"/>
                <a:tab pos="3685540" algn="l"/>
                <a:tab pos="4193540" algn="l"/>
                <a:tab pos="5237480" algn="l"/>
                <a:tab pos="5575935" algn="l"/>
                <a:tab pos="6083300" algn="l"/>
                <a:tab pos="7086600" algn="l"/>
              </a:tabLst>
            </a:pP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	this	t</a:t>
            </a:r>
            <a:r>
              <a:rPr sz="2000" spc="-15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pe	of	s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cificity	,	t</a:t>
            </a:r>
            <a:r>
              <a:rPr sz="2000" spc="-20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	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z</a:t>
            </a:r>
            <a:r>
              <a:rPr sz="2000" spc="-2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me	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	not	specific	</a:t>
            </a:r>
            <a:r>
              <a:rPr sz="2000" spc="-10" dirty="0">
                <a:latin typeface="Arial"/>
                <a:cs typeface="Arial"/>
              </a:rPr>
              <a:t>to  </a:t>
            </a:r>
            <a:r>
              <a:rPr sz="2000" dirty="0">
                <a:latin typeface="Arial"/>
                <a:cs typeface="Arial"/>
              </a:rPr>
              <a:t>substrate but also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its optical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configuration</a:t>
            </a:r>
            <a:endParaRPr sz="2000">
              <a:latin typeface="Arial"/>
              <a:cs typeface="Arial"/>
            </a:endParaRPr>
          </a:p>
          <a:p>
            <a:pPr marL="360045">
              <a:lnSpc>
                <a:spcPct val="100000"/>
              </a:lnSpc>
              <a:spcBef>
                <a:spcPts val="120"/>
              </a:spcBef>
            </a:pPr>
            <a:r>
              <a:rPr sz="2000" i="1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Example: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"/>
              </a:spcBef>
              <a:buClr>
                <a:srgbClr val="FD8537"/>
              </a:buClr>
              <a:buSzPct val="7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D amino acid oxidase acts only on D amino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acids.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9038" name="object 4"/>
          <p:cNvSpPr txBox="1"/>
          <p:nvPr/>
        </p:nvSpPr>
        <p:spPr>
          <a:xfrm>
            <a:off x="535940" y="4479163"/>
            <a:ext cx="5870575" cy="3048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FD8537"/>
              </a:buClr>
              <a:buSzPct val="70000"/>
              <a:buFont typeface="Wingdings"/>
              <a:buChar char=""/>
              <a:tabLst>
                <a:tab pos="354965" algn="l"/>
                <a:tab pos="355600" algn="l"/>
              </a:tabLst>
            </a:pPr>
            <a:r>
              <a:rPr sz="2000" dirty="0">
                <a:latin typeface="Arial"/>
                <a:cs typeface="Arial"/>
              </a:rPr>
              <a:t>L amino acid oxidase acts only on L amino</a:t>
            </a:r>
            <a:r>
              <a:rPr sz="2000" spc="-2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acids.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9039" name="object 5"/>
          <p:cNvSpPr/>
          <p:nvPr/>
        </p:nvSpPr>
        <p:spPr>
          <a:xfrm>
            <a:off x="971550" y="3114675"/>
            <a:ext cx="6248400" cy="1457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40" name="object 6"/>
          <p:cNvSpPr/>
          <p:nvPr/>
        </p:nvSpPr>
        <p:spPr>
          <a:xfrm>
            <a:off x="1038225" y="5133975"/>
            <a:ext cx="6181725" cy="144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1" name="object 2"/>
          <p:cNvSpPr txBox="1">
            <a:spLocks noGrp="1"/>
          </p:cNvSpPr>
          <p:nvPr>
            <p:ph type="title"/>
          </p:nvPr>
        </p:nvSpPr>
        <p:spPr>
          <a:xfrm>
            <a:off x="1775841" y="733171"/>
            <a:ext cx="4833620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DUAL</a:t>
            </a:r>
            <a:r>
              <a:rPr sz="4000" spc="-285" dirty="0"/>
              <a:t> </a:t>
            </a:r>
            <a:r>
              <a:rPr sz="4000" spc="-5" dirty="0"/>
              <a:t>SPECIFICITY</a:t>
            </a:r>
            <a:endParaRPr sz="4000"/>
          </a:p>
        </p:txBody>
      </p:sp>
      <p:sp>
        <p:nvSpPr>
          <p:cNvPr id="1049042" name="object 3"/>
          <p:cNvSpPr txBox="1"/>
          <p:nvPr/>
        </p:nvSpPr>
        <p:spPr>
          <a:xfrm>
            <a:off x="535940" y="1625854"/>
            <a:ext cx="4599305" cy="305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There are two </a:t>
            </a:r>
            <a:r>
              <a:rPr sz="2000" spc="-5" dirty="0">
                <a:latin typeface="Arial"/>
                <a:cs typeface="Arial"/>
              </a:rPr>
              <a:t>types </a:t>
            </a:r>
            <a:r>
              <a:rPr sz="2000" dirty="0">
                <a:latin typeface="Arial"/>
                <a:cs typeface="Arial"/>
              </a:rPr>
              <a:t>of dual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5" dirty="0">
                <a:latin typeface="Arial"/>
                <a:cs typeface="Arial"/>
              </a:rPr>
              <a:t>specificity.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9043" name="object 4"/>
          <p:cNvSpPr txBox="1"/>
          <p:nvPr/>
        </p:nvSpPr>
        <p:spPr>
          <a:xfrm>
            <a:off x="2479294" y="2006854"/>
            <a:ext cx="5367020" cy="305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63575" algn="l"/>
                <a:tab pos="1174115" algn="l"/>
                <a:tab pos="1626870" algn="l"/>
                <a:tab pos="2222500" algn="l"/>
                <a:tab pos="3435985" algn="l"/>
                <a:tab pos="3874770" algn="l"/>
                <a:tab pos="4439920" algn="l"/>
              </a:tabLst>
            </a:pPr>
            <a:r>
              <a:rPr sz="2000" dirty="0">
                <a:latin typeface="Arial"/>
                <a:cs typeface="Arial"/>
              </a:rPr>
              <a:t>may	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t	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	one	su</a:t>
            </a:r>
            <a:r>
              <a:rPr sz="2000" spc="-15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ra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	by	two	di</a:t>
            </a:r>
            <a:r>
              <a:rPr sz="2000" spc="-45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fer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9044" name="object 5"/>
          <p:cNvSpPr txBox="1"/>
          <p:nvPr/>
        </p:nvSpPr>
        <p:spPr>
          <a:xfrm>
            <a:off x="535940" y="2006854"/>
            <a:ext cx="1951355" cy="9658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"/>
              <a:tabLst>
                <a:tab pos="286385" algn="l"/>
                <a:tab pos="287020" algn="l"/>
                <a:tab pos="896619" algn="l"/>
              </a:tabLst>
            </a:pPr>
            <a:r>
              <a:rPr sz="2000" dirty="0">
                <a:latin typeface="Arial"/>
                <a:cs typeface="Arial"/>
              </a:rPr>
              <a:t>The	</a:t>
            </a:r>
            <a:r>
              <a:rPr sz="2000" spc="-5" dirty="0">
                <a:latin typeface="Arial"/>
                <a:cs typeface="Arial"/>
              </a:rPr>
              <a:t>enzyme  </a:t>
            </a:r>
            <a:r>
              <a:rPr sz="2000" dirty="0">
                <a:latin typeface="Arial"/>
                <a:cs typeface="Arial"/>
              </a:rPr>
              <a:t>reaction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types.</a:t>
            </a:r>
            <a:endParaRPr sz="2000">
              <a:latin typeface="Arial"/>
              <a:cs typeface="Arial"/>
            </a:endParaRPr>
          </a:p>
          <a:p>
            <a:pPr marL="779145">
              <a:lnSpc>
                <a:spcPct val="100000"/>
              </a:lnSpc>
              <a:spcBef>
                <a:spcPts val="600"/>
              </a:spcBef>
            </a:pPr>
            <a:r>
              <a:rPr sz="2000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Example: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9045" name="object 6"/>
          <p:cNvSpPr txBox="1"/>
          <p:nvPr/>
        </p:nvSpPr>
        <p:spPr>
          <a:xfrm>
            <a:off x="535940" y="3455034"/>
            <a:ext cx="7312025" cy="8896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"/>
              <a:tabLst>
                <a:tab pos="287020" algn="l"/>
              </a:tabLst>
            </a:pPr>
            <a:r>
              <a:rPr sz="2000" i="1" spc="-5" dirty="0">
                <a:solidFill>
                  <a:srgbClr val="C00000"/>
                </a:solidFill>
                <a:latin typeface="Arial"/>
                <a:cs typeface="Arial"/>
              </a:rPr>
              <a:t>Isocitrate 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dehydrogenase </a:t>
            </a:r>
            <a:r>
              <a:rPr sz="2000" dirty="0">
                <a:latin typeface="Arial"/>
                <a:cs typeface="Arial"/>
              </a:rPr>
              <a:t>enzyme </a:t>
            </a:r>
            <a:r>
              <a:rPr sz="2000" spc="-5" dirty="0">
                <a:latin typeface="Arial"/>
                <a:cs typeface="Arial"/>
              </a:rPr>
              <a:t>acts </a:t>
            </a:r>
            <a:r>
              <a:rPr sz="2000" spc="-10" dirty="0">
                <a:latin typeface="Arial"/>
                <a:cs typeface="Arial"/>
              </a:rPr>
              <a:t>on </a:t>
            </a:r>
            <a:r>
              <a:rPr sz="2000" spc="-5" dirty="0">
                <a:latin typeface="Arial"/>
                <a:cs typeface="Arial"/>
              </a:rPr>
              <a:t>isocitrate </a:t>
            </a:r>
            <a:r>
              <a:rPr sz="2000" dirty="0">
                <a:latin typeface="Arial"/>
                <a:cs typeface="Arial"/>
              </a:rPr>
              <a:t>(one  </a:t>
            </a:r>
            <a:r>
              <a:rPr sz="2000" spc="-5" dirty="0">
                <a:latin typeface="Arial"/>
                <a:cs typeface="Arial"/>
              </a:rPr>
              <a:t>substrate) by </a:t>
            </a:r>
            <a:r>
              <a:rPr sz="2000" dirty="0">
                <a:latin typeface="Arial"/>
                <a:cs typeface="Arial"/>
              </a:rPr>
              <a:t>oxidation followed by decarboxylation(two  </a:t>
            </a:r>
            <a:r>
              <a:rPr sz="2000" spc="-5" dirty="0">
                <a:latin typeface="Arial"/>
                <a:cs typeface="Arial"/>
              </a:rPr>
              <a:t>different </a:t>
            </a:r>
            <a:r>
              <a:rPr sz="2000" dirty="0">
                <a:latin typeface="Arial"/>
                <a:cs typeface="Arial"/>
              </a:rPr>
              <a:t>reaction types)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9046" name="object 7"/>
          <p:cNvSpPr/>
          <p:nvPr/>
        </p:nvSpPr>
        <p:spPr>
          <a:xfrm>
            <a:off x="838200" y="4629150"/>
            <a:ext cx="6629400" cy="1990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7" name="object 2"/>
          <p:cNvSpPr txBox="1"/>
          <p:nvPr/>
        </p:nvSpPr>
        <p:spPr>
          <a:xfrm>
            <a:off x="535940" y="1625854"/>
            <a:ext cx="7311390" cy="1706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"/>
              <a:tabLst>
                <a:tab pos="286385" algn="l"/>
                <a:tab pos="287020" algn="l"/>
              </a:tabLst>
            </a:pPr>
            <a:r>
              <a:rPr sz="2000" dirty="0">
                <a:latin typeface="Arial"/>
                <a:cs typeface="Arial"/>
              </a:rPr>
              <a:t>The enzyme may act on two substrates by one reaction</a:t>
            </a:r>
            <a:r>
              <a:rPr sz="2000" spc="-2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type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Arial"/>
              <a:cs typeface="Arial"/>
            </a:endParaRPr>
          </a:p>
          <a:p>
            <a:pPr marL="638810">
              <a:lnSpc>
                <a:spcPct val="100000"/>
              </a:lnSpc>
            </a:pPr>
            <a:r>
              <a:rPr sz="2000" i="1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Example:</a:t>
            </a:r>
            <a:endParaRPr sz="2000">
              <a:latin typeface="Arial"/>
              <a:cs typeface="Arial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Arial"/>
              <a:buChar char="•"/>
              <a:tabLst>
                <a:tab pos="356870" algn="l"/>
                <a:tab pos="357505" algn="l"/>
                <a:tab pos="1652270" algn="l"/>
                <a:tab pos="2820035" algn="l"/>
                <a:tab pos="3999865" algn="l"/>
                <a:tab pos="4756150" algn="l"/>
                <a:tab pos="5330190" algn="l"/>
                <a:tab pos="6873240" algn="l"/>
              </a:tabLst>
            </a:pPr>
            <a:r>
              <a:rPr dirty="0"/>
              <a:t>	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Xan</a:t>
            </a:r>
            <a:r>
              <a:rPr sz="2000" i="1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000" i="1" dirty="0">
                <a:solidFill>
                  <a:srgbClr val="C00000"/>
                </a:solidFill>
                <a:latin typeface="Arial"/>
                <a:cs typeface="Arial"/>
              </a:rPr>
              <a:t>hine	</a:t>
            </a:r>
            <a:r>
              <a:rPr sz="2000" spc="-10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x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da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	e</a:t>
            </a:r>
            <a:r>
              <a:rPr sz="2000" spc="-10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z</a:t>
            </a:r>
            <a:r>
              <a:rPr sz="2000" spc="-15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me	a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	on	xan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hine	and  hypoxanthine(two substrates) by oxidation (one reaction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type)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9048" name="object 3"/>
          <p:cNvSpPr/>
          <p:nvPr/>
        </p:nvSpPr>
        <p:spPr>
          <a:xfrm>
            <a:off x="923925" y="4267200"/>
            <a:ext cx="6467475" cy="1924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049" name="object 4"/>
          <p:cNvSpPr txBox="1">
            <a:spLocks noGrp="1"/>
          </p:cNvSpPr>
          <p:nvPr>
            <p:ph type="title"/>
          </p:nvPr>
        </p:nvSpPr>
        <p:spPr>
          <a:xfrm>
            <a:off x="1775841" y="733171"/>
            <a:ext cx="4833620" cy="60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DUAL</a:t>
            </a:r>
            <a:r>
              <a:rPr sz="4000" spc="-285" dirty="0"/>
              <a:t> </a:t>
            </a:r>
            <a:r>
              <a:rPr sz="4000" spc="-5" dirty="0"/>
              <a:t>SPECIFICITY</a:t>
            </a:r>
            <a:endParaRPr sz="400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2" name="object 2"/>
          <p:cNvSpPr/>
          <p:nvPr/>
        </p:nvSpPr>
        <p:spPr>
          <a:xfrm>
            <a:off x="152400" y="0"/>
            <a:ext cx="8001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1" name="object 2"/>
          <p:cNvSpPr txBox="1">
            <a:spLocks noGrp="1"/>
          </p:cNvSpPr>
          <p:nvPr>
            <p:ph type="title"/>
          </p:nvPr>
        </p:nvSpPr>
        <p:spPr>
          <a:xfrm>
            <a:off x="1624964" y="300990"/>
            <a:ext cx="5296535" cy="6089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I</a:t>
            </a:r>
            <a:r>
              <a:rPr sz="3200" dirty="0"/>
              <a:t>NORGANIC</a:t>
            </a:r>
            <a:r>
              <a:rPr sz="3200" spc="135" dirty="0"/>
              <a:t> </a:t>
            </a:r>
            <a:r>
              <a:rPr sz="3200" spc="-30" dirty="0"/>
              <a:t>CO</a:t>
            </a:r>
            <a:r>
              <a:rPr sz="4000" spc="-30" dirty="0"/>
              <a:t>-</a:t>
            </a:r>
            <a:r>
              <a:rPr sz="3200" spc="-30" dirty="0"/>
              <a:t>FACTORS</a:t>
            </a:r>
            <a:endParaRPr sz="3200"/>
          </a:p>
        </p:txBody>
      </p:sp>
      <p:sp>
        <p:nvSpPr>
          <p:cNvPr id="1048702" name="object 3"/>
          <p:cNvSpPr txBox="1"/>
          <p:nvPr/>
        </p:nvSpPr>
        <p:spPr>
          <a:xfrm>
            <a:off x="474370" y="1222375"/>
            <a:ext cx="6772909" cy="9531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86385" algn="l"/>
              </a:tabLst>
            </a:pPr>
            <a:r>
              <a:rPr sz="1400" dirty="0">
                <a:solidFill>
                  <a:srgbClr val="FD8537"/>
                </a:solidFill>
                <a:latin typeface="Courier New"/>
                <a:cs typeface="Courier New"/>
              </a:rPr>
              <a:t>o	</a:t>
            </a:r>
            <a:r>
              <a:rPr sz="2000" dirty="0">
                <a:latin typeface="Arial"/>
                <a:cs typeface="Arial"/>
              </a:rPr>
              <a:t>These are the inorganic molecules required for the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proper</a:t>
            </a:r>
            <a:endParaRPr sz="2000">
              <a:latin typeface="Arial"/>
              <a:cs typeface="Arial"/>
            </a:endParaRPr>
          </a:p>
          <a:p>
            <a:pPr marL="287020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activity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enzymes.</a:t>
            </a:r>
            <a:endParaRPr sz="2000">
              <a:latin typeface="Arial"/>
              <a:cs typeface="Arial"/>
            </a:endParaRPr>
          </a:p>
          <a:p>
            <a:pPr marL="500380">
              <a:lnSpc>
                <a:spcPct val="100000"/>
              </a:lnSpc>
              <a:spcBef>
                <a:spcPts val="600"/>
              </a:spcBef>
            </a:pPr>
            <a:r>
              <a:rPr sz="2000" i="1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Examples: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703" name="object 4"/>
          <p:cNvSpPr txBox="1"/>
          <p:nvPr/>
        </p:nvSpPr>
        <p:spPr>
          <a:xfrm>
            <a:off x="474370" y="2289429"/>
            <a:ext cx="7051675" cy="305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74700" indent="-76200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"/>
              <a:tabLst>
                <a:tab pos="774065" algn="l"/>
                <a:tab pos="774700" algn="l"/>
                <a:tab pos="5469890" algn="l"/>
              </a:tabLst>
            </a:pPr>
            <a:r>
              <a:rPr sz="2000" dirty="0">
                <a:latin typeface="Arial"/>
                <a:cs typeface="Arial"/>
              </a:rPr>
              <a:t>Enzyme carbonic </a:t>
            </a:r>
            <a:r>
              <a:rPr sz="2000" spc="-5" dirty="0">
                <a:latin typeface="Arial"/>
                <a:cs typeface="Arial"/>
              </a:rPr>
              <a:t>anhydrase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requires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Zn	</a:t>
            </a:r>
            <a:r>
              <a:rPr sz="2000" spc="-5" dirty="0">
                <a:latin typeface="Arial"/>
                <a:cs typeface="Arial"/>
              </a:rPr>
              <a:t>for </a:t>
            </a:r>
            <a:r>
              <a:rPr sz="2000" spc="-330" dirty="0">
                <a:latin typeface="Arial"/>
                <a:cs typeface="Arial"/>
              </a:rPr>
              <a:t>it‟s</a:t>
            </a:r>
            <a:r>
              <a:rPr sz="2000" spc="-29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activity.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704" name="object 5"/>
          <p:cNvSpPr txBox="1"/>
          <p:nvPr/>
        </p:nvSpPr>
        <p:spPr>
          <a:xfrm>
            <a:off x="474370" y="2670429"/>
            <a:ext cx="4075429" cy="305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74700" indent="-76200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0000"/>
              <a:buFont typeface="Wingdings"/>
              <a:buChar char=""/>
              <a:tabLst>
                <a:tab pos="774065" algn="l"/>
                <a:tab pos="774700" algn="l"/>
              </a:tabLst>
            </a:pPr>
            <a:r>
              <a:rPr sz="2000" dirty="0">
                <a:latin typeface="Arial"/>
                <a:cs typeface="Arial"/>
              </a:rPr>
              <a:t>Hexokinase has co-factor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Mg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705" name="object 6"/>
          <p:cNvSpPr txBox="1"/>
          <p:nvPr/>
        </p:nvSpPr>
        <p:spPr>
          <a:xfrm>
            <a:off x="618540" y="3527805"/>
            <a:ext cx="7310755" cy="242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0035" algn="ctr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6F2F9F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rgbClr val="6F2F9F"/>
                </a:solidFill>
                <a:latin typeface="Times New Roman"/>
                <a:cs typeface="Times New Roman"/>
              </a:rPr>
              <a:t>RGANIC</a:t>
            </a:r>
            <a:r>
              <a:rPr sz="3200" b="1" spc="17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32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CO</a:t>
            </a:r>
            <a:r>
              <a:rPr sz="40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-</a:t>
            </a:r>
            <a:r>
              <a:rPr sz="3200" b="1" spc="-30" dirty="0">
                <a:solidFill>
                  <a:srgbClr val="6F2F9F"/>
                </a:solidFill>
                <a:latin typeface="Times New Roman"/>
                <a:cs typeface="Times New Roman"/>
              </a:rPr>
              <a:t>FACTORS</a:t>
            </a:r>
            <a:endParaRPr sz="3200">
              <a:latin typeface="Times New Roman"/>
              <a:cs typeface="Times New Roman"/>
            </a:endParaRPr>
          </a:p>
          <a:p>
            <a:pPr marL="287020" marR="5080" indent="-274320">
              <a:lnSpc>
                <a:spcPct val="100000"/>
              </a:lnSpc>
              <a:spcBef>
                <a:spcPts val="2010"/>
              </a:spcBef>
              <a:tabLst>
                <a:tab pos="286385" algn="l"/>
                <a:tab pos="1155065" algn="l"/>
                <a:tab pos="1684020" algn="l"/>
                <a:tab pos="2198370" algn="l"/>
                <a:tab pos="3191510" algn="l"/>
                <a:tab pos="4498340" algn="l"/>
                <a:tab pos="5592445" algn="l"/>
                <a:tab pos="6049645" algn="l"/>
                <a:tab pos="6563359" algn="l"/>
              </a:tabLst>
            </a:pPr>
            <a:r>
              <a:rPr sz="1400" dirty="0">
                <a:solidFill>
                  <a:srgbClr val="FD8537"/>
                </a:solidFill>
                <a:latin typeface="Courier New"/>
                <a:cs typeface="Courier New"/>
              </a:rPr>
              <a:t>o	</a:t>
            </a:r>
            <a:r>
              <a:rPr sz="2000" dirty="0">
                <a:latin typeface="Arial"/>
                <a:cs typeface="Arial"/>
              </a:rPr>
              <a:t>The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	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re	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	</a:t>
            </a:r>
            <a:r>
              <a:rPr sz="2000" spc="-10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rg</a:t>
            </a:r>
            <a:r>
              <a:rPr sz="2000" spc="-1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nic	molecules	required	f</a:t>
            </a:r>
            <a:r>
              <a:rPr sz="2000" spc="-20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	t</a:t>
            </a:r>
            <a:r>
              <a:rPr sz="2000" spc="-20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	prop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  activity of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enzymes.</a:t>
            </a:r>
            <a:endParaRPr sz="2000">
              <a:latin typeface="Arial"/>
              <a:cs typeface="Arial"/>
            </a:endParaRPr>
          </a:p>
          <a:p>
            <a:pPr marL="500380">
              <a:lnSpc>
                <a:spcPct val="100000"/>
              </a:lnSpc>
              <a:spcBef>
                <a:spcPts val="600"/>
              </a:spcBef>
            </a:pPr>
            <a:r>
              <a:rPr sz="2000" i="1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Example:</a:t>
            </a:r>
            <a:endParaRPr sz="2000">
              <a:latin typeface="Arial"/>
              <a:cs typeface="Arial"/>
            </a:endParaRPr>
          </a:p>
          <a:p>
            <a:pPr marL="287020" marR="5080" indent="-274320">
              <a:lnSpc>
                <a:spcPct val="100000"/>
              </a:lnSpc>
              <a:spcBef>
                <a:spcPts val="600"/>
              </a:spcBef>
              <a:buClr>
                <a:srgbClr val="FD8537"/>
              </a:buClr>
              <a:buSzPct val="70000"/>
              <a:buFont typeface="Wingdings"/>
              <a:buChar char=""/>
              <a:tabLst>
                <a:tab pos="845819" algn="l"/>
                <a:tab pos="846455" algn="l"/>
                <a:tab pos="2124710" algn="l"/>
                <a:tab pos="3982720" algn="l"/>
                <a:tab pos="5107940" algn="l"/>
                <a:tab pos="5665470" algn="l"/>
                <a:tab pos="6464300" algn="l"/>
              </a:tabLst>
            </a:pPr>
            <a:r>
              <a:rPr dirty="0"/>
              <a:t>	</a:t>
            </a:r>
            <a:r>
              <a:rPr sz="2000" dirty="0">
                <a:latin typeface="Arial"/>
                <a:cs typeface="Arial"/>
              </a:rPr>
              <a:t>Glyc</a:t>
            </a:r>
            <a:r>
              <a:rPr sz="2000" spc="-10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	ph</a:t>
            </a:r>
            <a:r>
              <a:rPr sz="2000" spc="-10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sph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rylase	re</a:t>
            </a:r>
            <a:r>
              <a:rPr sz="2000" spc="-10" dirty="0">
                <a:latin typeface="Arial"/>
                <a:cs typeface="Arial"/>
              </a:rPr>
              <a:t>q</a:t>
            </a:r>
            <a:r>
              <a:rPr sz="2000" dirty="0">
                <a:latin typeface="Arial"/>
                <a:cs typeface="Arial"/>
              </a:rPr>
              <a:t>uires	t</a:t>
            </a:r>
            <a:r>
              <a:rPr sz="2000" spc="-20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	s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all	organ</a:t>
            </a:r>
            <a:r>
              <a:rPr sz="2000" spc="-1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c  molecule pyridoxal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phosphate.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48706" name="object 7"/>
          <p:cNvSpPr txBox="1"/>
          <p:nvPr/>
        </p:nvSpPr>
        <p:spPr>
          <a:xfrm>
            <a:off x="4507484" y="2880486"/>
            <a:ext cx="294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++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48707" name="object 8"/>
          <p:cNvSpPr txBox="1"/>
          <p:nvPr/>
        </p:nvSpPr>
        <p:spPr>
          <a:xfrm>
            <a:off x="5803772" y="2160270"/>
            <a:ext cx="294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++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object 2"/>
          <p:cNvGrpSpPr/>
          <p:nvPr/>
        </p:nvGrpSpPr>
        <p:grpSpPr>
          <a:xfrm>
            <a:off x="0" y="3695700"/>
            <a:ext cx="8724900" cy="2819400"/>
            <a:chOff x="0" y="3695700"/>
            <a:chExt cx="8724900" cy="2819400"/>
          </a:xfrm>
        </p:grpSpPr>
        <p:sp>
          <p:nvSpPr>
            <p:cNvPr id="1048708" name="object 3"/>
            <p:cNvSpPr/>
            <p:nvPr/>
          </p:nvSpPr>
          <p:spPr>
            <a:xfrm>
              <a:off x="0" y="3695700"/>
              <a:ext cx="3648075" cy="27813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09" name="object 4"/>
            <p:cNvSpPr/>
            <p:nvPr/>
          </p:nvSpPr>
          <p:spPr>
            <a:xfrm>
              <a:off x="3514725" y="3695700"/>
              <a:ext cx="5210175" cy="2819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8710" name="object 5"/>
          <p:cNvSpPr txBox="1">
            <a:spLocks noGrp="1"/>
          </p:cNvSpPr>
          <p:nvPr>
            <p:ph type="title"/>
          </p:nvPr>
        </p:nvSpPr>
        <p:spPr>
          <a:xfrm>
            <a:off x="1448180" y="793826"/>
            <a:ext cx="6356350" cy="546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15" dirty="0"/>
              <a:t>T</a:t>
            </a:r>
            <a:r>
              <a:rPr sz="2850" spc="15" dirty="0"/>
              <a:t>YPES </a:t>
            </a:r>
            <a:r>
              <a:rPr sz="2850" spc="20" dirty="0"/>
              <a:t>OF </a:t>
            </a:r>
            <a:r>
              <a:rPr sz="3600" spc="15" dirty="0"/>
              <a:t>O</a:t>
            </a:r>
            <a:r>
              <a:rPr sz="2850" spc="15" dirty="0"/>
              <a:t>RGANIC</a:t>
            </a:r>
            <a:r>
              <a:rPr sz="2850" spc="330" dirty="0"/>
              <a:t> </a:t>
            </a:r>
            <a:r>
              <a:rPr sz="2850" spc="-10" dirty="0"/>
              <a:t>CO</a:t>
            </a:r>
            <a:r>
              <a:rPr sz="3600" spc="-10" dirty="0"/>
              <a:t>-</a:t>
            </a:r>
            <a:r>
              <a:rPr sz="2850" spc="-10" dirty="0"/>
              <a:t>FACTORS</a:t>
            </a:r>
            <a:endParaRPr sz="2850"/>
          </a:p>
        </p:txBody>
      </p:sp>
      <p:sp>
        <p:nvSpPr>
          <p:cNvPr id="1048711" name="object 6"/>
          <p:cNvSpPr/>
          <p:nvPr/>
        </p:nvSpPr>
        <p:spPr>
          <a:xfrm>
            <a:off x="457200" y="1569719"/>
            <a:ext cx="3657600" cy="658495"/>
          </a:xfrm>
          <a:custGeom>
            <a:avLst/>
            <a:gdLst/>
            <a:ahLst/>
            <a:cxnLst/>
            <a:rect l="l" t="t" r="r" b="b"/>
            <a:pathLst>
              <a:path w="3657600" h="658494">
                <a:moveTo>
                  <a:pt x="3547872" y="0"/>
                </a:moveTo>
                <a:lnTo>
                  <a:pt x="109728" y="0"/>
                </a:lnTo>
                <a:lnTo>
                  <a:pt x="67015" y="8626"/>
                </a:lnTo>
                <a:lnTo>
                  <a:pt x="32137" y="32146"/>
                </a:lnTo>
                <a:lnTo>
                  <a:pt x="8622" y="67026"/>
                </a:lnTo>
                <a:lnTo>
                  <a:pt x="0" y="109727"/>
                </a:lnTo>
                <a:lnTo>
                  <a:pt x="0" y="548639"/>
                </a:lnTo>
                <a:lnTo>
                  <a:pt x="8622" y="591341"/>
                </a:lnTo>
                <a:lnTo>
                  <a:pt x="32137" y="626221"/>
                </a:lnTo>
                <a:lnTo>
                  <a:pt x="67015" y="649741"/>
                </a:lnTo>
                <a:lnTo>
                  <a:pt x="109728" y="658367"/>
                </a:lnTo>
                <a:lnTo>
                  <a:pt x="3547872" y="658367"/>
                </a:lnTo>
                <a:lnTo>
                  <a:pt x="3590573" y="649741"/>
                </a:lnTo>
                <a:lnTo>
                  <a:pt x="3625453" y="626221"/>
                </a:lnTo>
                <a:lnTo>
                  <a:pt x="3648973" y="591341"/>
                </a:lnTo>
                <a:lnTo>
                  <a:pt x="3657600" y="548639"/>
                </a:lnTo>
                <a:lnTo>
                  <a:pt x="3657600" y="109727"/>
                </a:lnTo>
                <a:lnTo>
                  <a:pt x="3648973" y="67026"/>
                </a:lnTo>
                <a:lnTo>
                  <a:pt x="3625453" y="32146"/>
                </a:lnTo>
                <a:lnTo>
                  <a:pt x="3590573" y="8626"/>
                </a:lnTo>
                <a:lnTo>
                  <a:pt x="3547872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2" name="object 7"/>
          <p:cNvSpPr/>
          <p:nvPr/>
        </p:nvSpPr>
        <p:spPr>
          <a:xfrm>
            <a:off x="4343400" y="1569719"/>
            <a:ext cx="3657600" cy="658495"/>
          </a:xfrm>
          <a:custGeom>
            <a:avLst/>
            <a:gdLst/>
            <a:ahLst/>
            <a:cxnLst/>
            <a:rect l="l" t="t" r="r" b="b"/>
            <a:pathLst>
              <a:path w="3657600" h="658494">
                <a:moveTo>
                  <a:pt x="3547872" y="0"/>
                </a:moveTo>
                <a:lnTo>
                  <a:pt x="109727" y="0"/>
                </a:lnTo>
                <a:lnTo>
                  <a:pt x="67026" y="8626"/>
                </a:lnTo>
                <a:lnTo>
                  <a:pt x="32146" y="32146"/>
                </a:lnTo>
                <a:lnTo>
                  <a:pt x="8626" y="67026"/>
                </a:lnTo>
                <a:lnTo>
                  <a:pt x="0" y="109727"/>
                </a:lnTo>
                <a:lnTo>
                  <a:pt x="0" y="548639"/>
                </a:lnTo>
                <a:lnTo>
                  <a:pt x="8626" y="591341"/>
                </a:lnTo>
                <a:lnTo>
                  <a:pt x="32146" y="626221"/>
                </a:lnTo>
                <a:lnTo>
                  <a:pt x="67026" y="649741"/>
                </a:lnTo>
                <a:lnTo>
                  <a:pt x="109727" y="658367"/>
                </a:lnTo>
                <a:lnTo>
                  <a:pt x="3547872" y="658367"/>
                </a:lnTo>
                <a:lnTo>
                  <a:pt x="3590573" y="649741"/>
                </a:lnTo>
                <a:lnTo>
                  <a:pt x="3625453" y="626221"/>
                </a:lnTo>
                <a:lnTo>
                  <a:pt x="3648973" y="591341"/>
                </a:lnTo>
                <a:lnTo>
                  <a:pt x="3657600" y="548639"/>
                </a:lnTo>
                <a:lnTo>
                  <a:pt x="3657600" y="109727"/>
                </a:lnTo>
                <a:lnTo>
                  <a:pt x="3648973" y="67026"/>
                </a:lnTo>
                <a:lnTo>
                  <a:pt x="3625453" y="32146"/>
                </a:lnTo>
                <a:lnTo>
                  <a:pt x="3590573" y="8626"/>
                </a:lnTo>
                <a:lnTo>
                  <a:pt x="3547872" y="0"/>
                </a:lnTo>
                <a:close/>
              </a:path>
            </a:pathLst>
          </a:custGeom>
          <a:solidFill>
            <a:srgbClr val="FD85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13" name="object 8"/>
          <p:cNvSpPr txBox="1"/>
          <p:nvPr/>
        </p:nvSpPr>
        <p:spPr>
          <a:xfrm>
            <a:off x="497840" y="1726438"/>
            <a:ext cx="7531734" cy="2051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0380">
              <a:lnSpc>
                <a:spcPct val="100000"/>
              </a:lnSpc>
              <a:spcBef>
                <a:spcPts val="105"/>
              </a:spcBef>
              <a:tabLst>
                <a:tab pos="4806315" algn="l"/>
              </a:tabLst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Prosthetic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Group	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Coenzyme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>
              <a:latin typeface="Arial"/>
              <a:cs typeface="Arial"/>
            </a:endParaRPr>
          </a:p>
          <a:p>
            <a:pPr marL="324485" marR="81280" indent="-274320" algn="just">
              <a:lnSpc>
                <a:spcPct val="100000"/>
              </a:lnSpc>
            </a:pPr>
            <a:r>
              <a:rPr sz="1400" dirty="0">
                <a:solidFill>
                  <a:srgbClr val="FD8537"/>
                </a:solidFill>
                <a:latin typeface="Courier New"/>
                <a:cs typeface="Courier New"/>
              </a:rPr>
              <a:t>o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prosthetic </a:t>
            </a:r>
            <a:r>
              <a:rPr sz="2000" dirty="0">
                <a:latin typeface="Arial"/>
                <a:cs typeface="Arial"/>
              </a:rPr>
              <a:t>group </a:t>
            </a:r>
            <a:r>
              <a:rPr sz="2000" spc="-5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1400" dirty="0">
                <a:solidFill>
                  <a:srgbClr val="FD8537"/>
                </a:solidFill>
                <a:latin typeface="Courier New"/>
                <a:cs typeface="Courier New"/>
              </a:rPr>
              <a:t>o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coenzyme is loosely  </a:t>
            </a:r>
            <a:r>
              <a:rPr sz="2000" dirty="0">
                <a:latin typeface="Arial"/>
                <a:cs typeface="Arial"/>
              </a:rPr>
              <a:t>tightly bound organic </a:t>
            </a:r>
            <a:r>
              <a:rPr sz="2000" spc="-5" dirty="0">
                <a:latin typeface="Arial"/>
                <a:cs typeface="Arial"/>
              </a:rPr>
              <a:t>co- </a:t>
            </a:r>
            <a:r>
              <a:rPr sz="2000" dirty="0">
                <a:latin typeface="Arial"/>
                <a:cs typeface="Arial"/>
              </a:rPr>
              <a:t>bound </a:t>
            </a:r>
            <a:r>
              <a:rPr sz="2000" spc="-5" dirty="0">
                <a:latin typeface="Arial"/>
                <a:cs typeface="Arial"/>
              </a:rPr>
              <a:t>organic </a:t>
            </a:r>
            <a:r>
              <a:rPr sz="2000" spc="-110" dirty="0">
                <a:latin typeface="Arial"/>
                <a:cs typeface="Arial"/>
              </a:rPr>
              <a:t>co-facto</a:t>
            </a:r>
            <a:r>
              <a:rPr sz="2700" spc="-165" baseline="30864" dirty="0">
                <a:latin typeface="Arial"/>
                <a:cs typeface="Arial"/>
              </a:rPr>
              <a:t>+</a:t>
            </a:r>
            <a:r>
              <a:rPr sz="2000" spc="-110" dirty="0">
                <a:latin typeface="Arial"/>
                <a:cs typeface="Arial"/>
              </a:rPr>
              <a:t>r.  </a:t>
            </a:r>
            <a:r>
              <a:rPr sz="2000" spc="-5" dirty="0">
                <a:latin typeface="Arial"/>
                <a:cs typeface="Arial"/>
              </a:rPr>
              <a:t>factor e.g. </a:t>
            </a:r>
            <a:r>
              <a:rPr sz="2000" dirty="0">
                <a:latin typeface="Arial"/>
                <a:cs typeface="Arial"/>
              </a:rPr>
              <a:t>Flavins, heme </a:t>
            </a:r>
            <a:r>
              <a:rPr sz="2000" spc="-5" dirty="0">
                <a:latin typeface="Arial"/>
                <a:cs typeface="Arial"/>
              </a:rPr>
              <a:t>E.g.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40" dirty="0">
                <a:latin typeface="Arial"/>
                <a:cs typeface="Arial"/>
              </a:rPr>
              <a:t>NAD</a:t>
            </a:r>
            <a:r>
              <a:rPr sz="2700" spc="60" baseline="16975" dirty="0">
                <a:latin typeface="Arial"/>
                <a:cs typeface="Arial"/>
              </a:rPr>
              <a:t>+</a:t>
            </a:r>
            <a:endParaRPr sz="2700" baseline="16975">
              <a:latin typeface="Arial"/>
              <a:cs typeface="Arial"/>
            </a:endParaRPr>
          </a:p>
          <a:p>
            <a:pPr marL="324485" algn="just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groups and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biotin.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3223</Words>
  <Application>Microsoft Office PowerPoint</Application>
  <PresentationFormat>On-screen Show (4:3)</PresentationFormat>
  <Paragraphs>469</Paragraphs>
  <Slides>74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4" baseType="lpstr">
      <vt:lpstr>Algerian</vt:lpstr>
      <vt:lpstr>Arial</vt:lpstr>
      <vt:lpstr>Calibri</vt:lpstr>
      <vt:lpstr>Comic Sans MS</vt:lpstr>
      <vt:lpstr>Courier New</vt:lpstr>
      <vt:lpstr>DejaVu Sans</vt:lpstr>
      <vt:lpstr>Times New Roman</vt:lpstr>
      <vt:lpstr>Trebuchet MS</vt:lpstr>
      <vt:lpstr>Wingdings</vt:lpstr>
      <vt:lpstr>Office Theme</vt:lpstr>
      <vt:lpstr>Enzymes</vt:lpstr>
      <vt:lpstr>CONTENTS</vt:lpstr>
      <vt:lpstr>CHEMISTRY</vt:lpstr>
      <vt:lpstr>Introduction</vt:lpstr>
      <vt:lpstr>STRUCTURE OF ENZYMES</vt:lpstr>
      <vt:lpstr>ACTIVE SITE</vt:lpstr>
      <vt:lpstr>CO-FACTORS</vt:lpstr>
      <vt:lpstr>INORGANIC CO-FACTORS</vt:lpstr>
      <vt:lpstr>TYPES OF ORGANIC CO-FACTORS</vt:lpstr>
      <vt:lpstr>Types of co-factors</vt:lpstr>
      <vt:lpstr>SUBSTRATE</vt:lpstr>
      <vt:lpstr>SITES OF ENZYME SYNTHESIS</vt:lpstr>
      <vt:lpstr>INTRACELLULAR AND  EXTRACELLULAR ENZYMES</vt:lpstr>
      <vt:lpstr>CHARACTERISTICS</vt:lpstr>
      <vt:lpstr>NOMENCLATURE OF ENZYMES</vt:lpstr>
      <vt:lpstr>EXAMPLES</vt:lpstr>
      <vt:lpstr>CLASSIFICATION</vt:lpstr>
      <vt:lpstr>CLASSIFICATION OF ENZYMES</vt:lpstr>
      <vt:lpstr>PowerPoint Presentation</vt:lpstr>
      <vt:lpstr>MECHANISM OF ENZYME ACTION</vt:lpstr>
      <vt:lpstr>MECHANISM OF ENZYME ACTION</vt:lpstr>
      <vt:lpstr>THERMODYNAMIC CHANGES</vt:lpstr>
      <vt:lpstr>THERMODYNAMIC CHANGES</vt:lpstr>
      <vt:lpstr>THERMO-DYNAMIC CHANGES  OVERVIEW</vt:lpstr>
      <vt:lpstr>PROCESSES AT THE ACTIVE SITE</vt:lpstr>
      <vt:lpstr>COVALENT CATALYSIS</vt:lpstr>
      <vt:lpstr>ACID-BASE CATALYSIS</vt:lpstr>
      <vt:lpstr>CATALYSIS BY PROXIMITY</vt:lpstr>
      <vt:lpstr>CATALYSIS BY BOND STRAIN</vt:lpstr>
      <vt:lpstr>LOCK AND KEY MODEL</vt:lpstr>
      <vt:lpstr>INDUCED FIT MODEL</vt:lpstr>
      <vt:lpstr>INDUCED FIT MODEL</vt:lpstr>
      <vt:lpstr>ENZYMES KINETICS</vt:lpstr>
      <vt:lpstr>INTRODUCTION</vt:lpstr>
      <vt:lpstr>RATES OF REACTION AND THEIR  DEPENDENCE ON ACTIVATION ENERGY</vt:lpstr>
      <vt:lpstr>ENZYMES LOWER THE ACTIVATION ENERGY OF A  REACTION</vt:lpstr>
      <vt:lpstr>KINETICS OF ENZYMES CATALYSIS</vt:lpstr>
      <vt:lpstr>FACTORS AFFECTING RATE OF  ENZYME CATALYZED REACTIONS</vt:lpstr>
      <vt:lpstr>EFFECT OF TEMPERATURE</vt:lpstr>
      <vt:lpstr>Temperature</vt:lpstr>
      <vt:lpstr>EFFECT OF PH</vt:lpstr>
      <vt:lpstr>PH AFFECTS THE FORMATION OF HYDROGEN BONDS  AND SULPHUR BRIDGES IN PROTEINS AND SO AFFECTS  SHAPE.</vt:lpstr>
      <vt:lpstr>MICHAELIS-MENTEN MODEL &amp; EFFECTS OF</vt:lpstr>
      <vt:lpstr>MICHAELIS-MENTEN EQUATION</vt:lpstr>
      <vt:lpstr>ASSUMPTIONS FOR MICHAELIS-MENTEN  EQUATION</vt:lpstr>
      <vt:lpstr>SUBSTRATE CONCENTRATION</vt:lpstr>
      <vt:lpstr>SUBSTRATE CONCENTRATION</vt:lpstr>
      <vt:lpstr>PHARMACEUTICAL IMPORTANCE</vt:lpstr>
      <vt:lpstr>INHIBITION</vt:lpstr>
      <vt:lpstr>INHIBITION</vt:lpstr>
      <vt:lpstr>TYPES OF INHIBITION</vt:lpstr>
      <vt:lpstr>REVERSIBLE INHIBITION</vt:lpstr>
      <vt:lpstr>COMPETITIVE INHIBITION</vt:lpstr>
      <vt:lpstr>EXAMPLES OF COMPETITIVE INHIBITION</vt:lpstr>
      <vt:lpstr>UNCOMPETITIVE INHIBITION</vt:lpstr>
      <vt:lpstr>EXAMPLES OF UNCOMPETITIVE  INHIBITION</vt:lpstr>
      <vt:lpstr>MIXED INHIBITION</vt:lpstr>
      <vt:lpstr>IRREVERSIBLE INHIBITION</vt:lpstr>
      <vt:lpstr>EXAMPLES OF IRREVERSIBLE  INHIBITION</vt:lpstr>
      <vt:lpstr>ACTIVATION</vt:lpstr>
      <vt:lpstr>ACTIVATION</vt:lpstr>
      <vt:lpstr>ACTIVATION BY CO FACTORS</vt:lpstr>
      <vt:lpstr>CONVERSION OF AN ENZYME  PRECURSOR</vt:lpstr>
      <vt:lpstr>ZYMOGEN ACTIVATION BY  PROTEOLYTIC CLEAVAGE</vt:lpstr>
      <vt:lpstr>ENZYME SPECIFICITY</vt:lpstr>
      <vt:lpstr>ENZYME SPECIFICITY</vt:lpstr>
      <vt:lpstr>TYPES OF ENZYME SPECIFICITY</vt:lpstr>
      <vt:lpstr>BOND SPECIFICITY</vt:lpstr>
      <vt:lpstr>GROUP SPECIFICITY</vt:lpstr>
      <vt:lpstr>SUBSTRATE SPECIFICITY</vt:lpstr>
      <vt:lpstr>OPTICAL / STEREO-SPECIFICITY</vt:lpstr>
      <vt:lpstr>DUAL SPECIFICITY</vt:lpstr>
      <vt:lpstr>DUAL SPECIFICITY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</dc:title>
  <dc:creator>Q603</dc:creator>
  <cp:lastModifiedBy>Muddasra</cp:lastModifiedBy>
  <cp:revision>1</cp:revision>
  <dcterms:created xsi:type="dcterms:W3CDTF">2020-04-09T11:07:21Z</dcterms:created>
  <dcterms:modified xsi:type="dcterms:W3CDTF">2020-04-26T07:49:54Z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2014-01-21T00:00:00Z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2020-04-11T00:00:00Z</vt:filetime>
  </property>
</Properties>
</file>