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7"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9D44D5-3319-4C82-8794-EE31AF91A59E}" type="datetimeFigureOut">
              <a:rPr lang="en-US" smtClean="0"/>
              <a:pPr/>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9D44D5-3319-4C82-8794-EE31AF91A59E}" type="datetimeFigureOut">
              <a:rPr lang="en-US" smtClean="0"/>
              <a:pPr/>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9D44D5-3319-4C82-8794-EE31AF91A59E}" type="datetimeFigureOut">
              <a:rPr lang="en-US" smtClean="0"/>
              <a:pPr/>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9D44D5-3319-4C82-8794-EE31AF91A59E}" type="datetimeFigureOut">
              <a:rPr lang="en-US" smtClean="0"/>
              <a:pPr/>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9D44D5-3319-4C82-8794-EE31AF91A59E}" type="datetimeFigureOut">
              <a:rPr lang="en-US" smtClean="0"/>
              <a:pPr/>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9D44D5-3319-4C82-8794-EE31AF91A59E}" type="datetimeFigureOut">
              <a:rPr lang="en-US" smtClean="0"/>
              <a:pPr/>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9D44D5-3319-4C82-8794-EE31AF91A59E}" type="datetimeFigureOut">
              <a:rPr lang="en-US" smtClean="0"/>
              <a:pPr/>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9D44D5-3319-4C82-8794-EE31AF91A59E}" type="datetimeFigureOut">
              <a:rPr lang="en-US" smtClean="0"/>
              <a:pPr/>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D44D5-3319-4C82-8794-EE31AF91A59E}" type="datetimeFigureOut">
              <a:rPr lang="en-US" smtClean="0"/>
              <a:pPr/>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9D44D5-3319-4C82-8794-EE31AF91A59E}" type="datetimeFigureOut">
              <a:rPr lang="en-US" smtClean="0"/>
              <a:pPr/>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9D44D5-3319-4C82-8794-EE31AF91A59E}" type="datetimeFigureOut">
              <a:rPr lang="en-US" smtClean="0"/>
              <a:pPr/>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3516B8-6C95-4A5C-AA53-534BBE6F03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D44D5-3319-4C82-8794-EE31AF91A59E}" type="datetimeFigureOut">
              <a:rPr lang="en-US" smtClean="0"/>
              <a:pPr/>
              <a:t>3/29/2019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3516B8-6C95-4A5C-AA53-534BBE6F03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Indicator </a:t>
            </a:r>
            <a:r>
              <a:rPr lang="en-US" b="1" dirty="0" smtClean="0"/>
              <a:t>9</a:t>
            </a:r>
            <a:endParaRPr lang="en-US" dirty="0"/>
          </a:p>
        </p:txBody>
      </p:sp>
      <p:sp>
        <p:nvSpPr>
          <p:cNvPr id="3" name="Subtitle 2"/>
          <p:cNvSpPr>
            <a:spLocks noGrp="1"/>
          </p:cNvSpPr>
          <p:nvPr>
            <p:ph type="subTitle" idx="1"/>
          </p:nvPr>
        </p:nvSpPr>
        <p:spPr/>
        <p:txBody>
          <a:bodyPr/>
          <a:lstStyle/>
          <a:p>
            <a:pPr algn="just"/>
            <a:r>
              <a:rPr lang="en-US" b="1" dirty="0"/>
              <a:t>Nutritional Care for Groups with Special Needs in Emergencies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228600"/>
          <a:ext cx="8229600" cy="2743200"/>
        </p:xfrm>
        <a:graphic>
          <a:graphicData uri="http://schemas.openxmlformats.org/drawingml/2006/table">
            <a:tbl>
              <a:tblPr firstRow="1" bandRow="1">
                <a:tableStyleId>{5C22544A-7EE6-4342-B048-85BDC9FD1C3A}</a:tableStyleId>
              </a:tblPr>
              <a:tblGrid>
                <a:gridCol w="8229600"/>
              </a:tblGrid>
              <a:tr h="914400">
                <a:tc>
                  <a:txBody>
                    <a:bodyPr/>
                    <a:lstStyle/>
                    <a:p>
                      <a:r>
                        <a:rPr lang="en-US" dirty="0" smtClean="0"/>
                        <a:t>Review national guidelines on various aspects of nutrition to ensure gender sensitivity. </a:t>
                      </a:r>
                      <a:endParaRPr lang="en-US" dirty="0"/>
                    </a:p>
                  </a:txBody>
                  <a:tcPr/>
                </a:tc>
              </a:tr>
              <a:tr h="914400">
                <a:tc>
                  <a:txBody>
                    <a:bodyPr/>
                    <a:lstStyle/>
                    <a:p>
                      <a:r>
                        <a:rPr lang="en-US" dirty="0" smtClean="0"/>
                        <a:t>Ensure gender-balanced nutrition assessment teams, including female translators. </a:t>
                      </a:r>
                      <a:endParaRPr lang="en-US" dirty="0"/>
                    </a:p>
                  </a:txBody>
                  <a:tcPr/>
                </a:tc>
              </a:tr>
              <a:tr h="914400">
                <a:tc>
                  <a:txBody>
                    <a:bodyPr/>
                    <a:lstStyle/>
                    <a:p>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a:t>Vulnerability related to age </a:t>
            </a:r>
            <a:endParaRPr lang="en-US" dirty="0"/>
          </a:p>
        </p:txBody>
      </p:sp>
      <p:sp>
        <p:nvSpPr>
          <p:cNvPr id="3" name="Content Placeholder 2"/>
          <p:cNvSpPr>
            <a:spLocks noGrp="1"/>
          </p:cNvSpPr>
          <p:nvPr>
            <p:ph idx="1"/>
          </p:nvPr>
        </p:nvSpPr>
        <p:spPr>
          <a:xfrm>
            <a:off x="457200" y="990600"/>
            <a:ext cx="8229600" cy="5562600"/>
          </a:xfrm>
        </p:spPr>
        <p:txBody>
          <a:bodyPr>
            <a:normAutofit fontScale="70000" lnSpcReduction="20000"/>
          </a:bodyPr>
          <a:lstStyle/>
          <a:p>
            <a:pPr algn="just"/>
            <a:r>
              <a:rPr lang="en-US" dirty="0" smtClean="0"/>
              <a:t>Older </a:t>
            </a:r>
            <a:r>
              <a:rPr lang="en-US" dirty="0"/>
              <a:t>people can be particularly affected by disasters</a:t>
            </a:r>
            <a:r>
              <a:rPr lang="en-US" b="1" dirty="0"/>
              <a:t>. </a:t>
            </a:r>
            <a:endParaRPr lang="en-US" b="1" dirty="0" smtClean="0"/>
          </a:p>
          <a:p>
            <a:pPr algn="just"/>
            <a:r>
              <a:rPr lang="en-US" dirty="0" smtClean="0"/>
              <a:t>Risk </a:t>
            </a:r>
            <a:r>
              <a:rPr lang="en-US" dirty="0"/>
              <a:t>factors that reduce access to food and yet increase nutrient requirements include disease and disability, psychosocial stress, cold and poverty. </a:t>
            </a:r>
            <a:endParaRPr lang="en-US" dirty="0" smtClean="0"/>
          </a:p>
          <a:p>
            <a:pPr algn="just"/>
            <a:r>
              <a:rPr lang="en-US" dirty="0" smtClean="0"/>
              <a:t>These </a:t>
            </a:r>
            <a:r>
              <a:rPr lang="en-US" dirty="0"/>
              <a:t>factors can be exacerbated when normal support networks, either formal or informal, are disrupted. </a:t>
            </a:r>
            <a:endParaRPr lang="en-US" dirty="0" smtClean="0"/>
          </a:p>
          <a:p>
            <a:pPr algn="just"/>
            <a:r>
              <a:rPr lang="en-US" dirty="0" smtClean="0"/>
              <a:t>While </a:t>
            </a:r>
            <a:r>
              <a:rPr lang="en-US" dirty="0"/>
              <a:t>the average planning figures for general rations take into account the energy requirements of older people, special attention should be paid to their nutritional and care needs. </a:t>
            </a:r>
            <a:endParaRPr lang="en-US" dirty="0" smtClean="0"/>
          </a:p>
          <a:p>
            <a:pPr algn="just"/>
            <a:r>
              <a:rPr lang="en-US" dirty="0" smtClean="0"/>
              <a:t>Specifically</a:t>
            </a:r>
            <a:r>
              <a:rPr lang="en-US" dirty="0"/>
              <a:t>: older people should be able to easily access food sources (including relief food); foods should be easy to prepare and consume, and foods should meet the additional protein and micronutrient requirements of older </a:t>
            </a:r>
            <a:r>
              <a:rPr lang="en-US" dirty="0" smtClean="0"/>
              <a:t>people. </a:t>
            </a:r>
          </a:p>
          <a:p>
            <a:pPr algn="just"/>
            <a:r>
              <a:rPr lang="en-US" dirty="0" smtClean="0"/>
              <a:t>Older </a:t>
            </a:r>
            <a:r>
              <a:rPr lang="en-US" dirty="0"/>
              <a:t>people are often important caregivers to other household members and may need specific support to continue this function. </a:t>
            </a:r>
            <a:endParaRPr lang="en-US" dirty="0" smtClean="0"/>
          </a:p>
          <a:p>
            <a:pPr algn="just"/>
            <a:r>
              <a:rPr lang="en-US" dirty="0" smtClean="0"/>
              <a:t>For </a:t>
            </a:r>
            <a:r>
              <a:rPr lang="en-US" dirty="0"/>
              <a:t>addressing the special needs of the elderly regarding nutrition, box 14 offers some practical steps that can be implemented during an emergency.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just"/>
            <a:r>
              <a:rPr lang="en-US" sz="3600" b="1" dirty="0"/>
              <a:t>Box 14: Practical Steps to Approach Nutrition for the Elderly </a:t>
            </a:r>
            <a:endParaRPr lang="en-US" sz="3600" dirty="0"/>
          </a:p>
        </p:txBody>
      </p:sp>
      <p:sp>
        <p:nvSpPr>
          <p:cNvPr id="3" name="Content Placeholder 2"/>
          <p:cNvSpPr>
            <a:spLocks noGrp="1"/>
          </p:cNvSpPr>
          <p:nvPr>
            <p:ph idx="1"/>
          </p:nvPr>
        </p:nvSpPr>
        <p:spPr>
          <a:xfrm>
            <a:off x="457200" y="1295400"/>
            <a:ext cx="8229600" cy="4830763"/>
          </a:xfrm>
        </p:spPr>
        <p:txBody>
          <a:bodyPr/>
          <a:lstStyle/>
          <a:p>
            <a:pPr>
              <a:buNone/>
            </a:pPr>
            <a:r>
              <a:rPr lang="en-US" b="1" dirty="0" smtClean="0"/>
              <a:t>	Nutrition </a:t>
            </a:r>
            <a:r>
              <a:rPr lang="en-US" b="1" dirty="0"/>
              <a:t>for the Elderly: Practical Steps </a:t>
            </a:r>
            <a:endParaRPr lang="en-US" b="1" dirty="0" smtClean="0"/>
          </a:p>
          <a:p>
            <a:pPr>
              <a:buNone/>
            </a:pPr>
            <a:endParaRPr lang="en-US" dirty="0"/>
          </a:p>
        </p:txBody>
      </p:sp>
      <p:graphicFrame>
        <p:nvGraphicFramePr>
          <p:cNvPr id="4" name="Table 3"/>
          <p:cNvGraphicFramePr>
            <a:graphicFrameLocks noGrp="1"/>
          </p:cNvGraphicFramePr>
          <p:nvPr/>
        </p:nvGraphicFramePr>
        <p:xfrm>
          <a:off x="685800" y="1981200"/>
          <a:ext cx="7924800" cy="4592320"/>
        </p:xfrm>
        <a:graphic>
          <a:graphicData uri="http://schemas.openxmlformats.org/drawingml/2006/table">
            <a:tbl>
              <a:tblPr firstRow="1" bandRow="1">
                <a:tableStyleId>{5C22544A-7EE6-4342-B048-85BDC9FD1C3A}</a:tableStyleId>
              </a:tblPr>
              <a:tblGrid>
                <a:gridCol w="7924800"/>
              </a:tblGrid>
              <a:tr h="370840">
                <a:tc>
                  <a:txBody>
                    <a:bodyPr/>
                    <a:lstStyle/>
                    <a:p>
                      <a:r>
                        <a:rPr lang="en-US" sz="1800" b="1" kern="1200" baseline="0" dirty="0" smtClean="0">
                          <a:solidFill>
                            <a:schemeClr val="lt1"/>
                          </a:solidFill>
                          <a:latin typeface="+mn-lt"/>
                          <a:ea typeface="+mn-ea"/>
                          <a:cs typeface="+mn-cs"/>
                        </a:rPr>
                        <a:t>Provide food that is digestible for older people (such as maize flour rather than whole grain maize), and that takes account of digestive disorders and a common lack of teeth. </a:t>
                      </a:r>
                    </a:p>
                  </a:txBody>
                  <a:tcPr/>
                </a:tc>
              </a:tr>
              <a:tr h="370840">
                <a:tc>
                  <a:txBody>
                    <a:bodyPr/>
                    <a:lstStyle/>
                    <a:p>
                      <a:r>
                        <a:rPr lang="en-US" sz="1800" b="1" kern="1200" baseline="0" dirty="0" smtClean="0">
                          <a:solidFill>
                            <a:srgbClr val="00B050"/>
                          </a:solidFill>
                          <a:latin typeface="+mn-lt"/>
                          <a:ea typeface="+mn-ea"/>
                          <a:cs typeface="+mn-cs"/>
                        </a:rPr>
                        <a:t>Food should be familiar and culturally acceptable. </a:t>
                      </a:r>
                    </a:p>
                  </a:txBody>
                  <a:tcPr/>
                </a:tc>
              </a:tr>
              <a:tr h="370840">
                <a:tc>
                  <a:txBody>
                    <a:bodyPr/>
                    <a:lstStyle/>
                    <a:p>
                      <a:r>
                        <a:rPr lang="en-US" sz="1800" b="1" kern="1200" baseline="0" dirty="0" smtClean="0">
                          <a:solidFill>
                            <a:srgbClr val="00B050"/>
                          </a:solidFill>
                          <a:latin typeface="+mn-lt"/>
                          <a:ea typeface="+mn-ea"/>
                          <a:cs typeface="+mn-cs"/>
                        </a:rPr>
                        <a:t>Provide support for feeding </a:t>
                      </a:r>
                      <a:r>
                        <a:rPr lang="en-US" sz="1800" b="1" kern="1200" baseline="0" dirty="0" err="1" smtClean="0">
                          <a:solidFill>
                            <a:srgbClr val="00B050"/>
                          </a:solidFill>
                          <a:latin typeface="+mn-lt"/>
                          <a:ea typeface="+mn-ea"/>
                          <a:cs typeface="+mn-cs"/>
                        </a:rPr>
                        <a:t>programmes</a:t>
                      </a:r>
                      <a:r>
                        <a:rPr lang="en-US" sz="1800" b="1" kern="1200" baseline="0" dirty="0" smtClean="0">
                          <a:solidFill>
                            <a:srgbClr val="00B050"/>
                          </a:solidFill>
                          <a:latin typeface="+mn-lt"/>
                          <a:ea typeface="+mn-ea"/>
                          <a:cs typeface="+mn-cs"/>
                        </a:rPr>
                        <a:t> to enable the inclusion of older people. </a:t>
                      </a:r>
                    </a:p>
                  </a:txBody>
                  <a:tcPr/>
                </a:tc>
              </a:tr>
              <a:tr h="370840">
                <a:tc>
                  <a:txBody>
                    <a:bodyPr/>
                    <a:lstStyle/>
                    <a:p>
                      <a:r>
                        <a:rPr lang="en-US" sz="1800" b="1" kern="1200" baseline="0" dirty="0" smtClean="0">
                          <a:solidFill>
                            <a:srgbClr val="00B050"/>
                          </a:solidFill>
                          <a:latin typeface="+mn-lt"/>
                          <a:ea typeface="+mn-ea"/>
                          <a:cs typeface="+mn-cs"/>
                        </a:rPr>
                        <a:t>Ensure that food for work </a:t>
                      </a:r>
                      <a:r>
                        <a:rPr lang="en-US" sz="1800" b="1" kern="1200" baseline="0" dirty="0" err="1" smtClean="0">
                          <a:solidFill>
                            <a:srgbClr val="00B050"/>
                          </a:solidFill>
                          <a:latin typeface="+mn-lt"/>
                          <a:ea typeface="+mn-ea"/>
                          <a:cs typeface="+mn-cs"/>
                        </a:rPr>
                        <a:t>programmes</a:t>
                      </a:r>
                      <a:r>
                        <a:rPr lang="en-US" sz="1800" b="1" kern="1200" baseline="0" dirty="0" smtClean="0">
                          <a:solidFill>
                            <a:srgbClr val="00B050"/>
                          </a:solidFill>
                          <a:latin typeface="+mn-lt"/>
                          <a:ea typeface="+mn-ea"/>
                          <a:cs typeface="+mn-cs"/>
                        </a:rPr>
                        <a:t> do not exclude older people </a:t>
                      </a:r>
                    </a:p>
                  </a:txBody>
                  <a:tcPr/>
                </a:tc>
              </a:tr>
              <a:tr h="370840">
                <a:tc>
                  <a:txBody>
                    <a:bodyPr/>
                    <a:lstStyle/>
                    <a:p>
                      <a:r>
                        <a:rPr lang="en-US" sz="1800" b="1" kern="1200" baseline="0" dirty="0" smtClean="0">
                          <a:solidFill>
                            <a:srgbClr val="00B050"/>
                          </a:solidFill>
                          <a:latin typeface="+mn-lt"/>
                          <a:ea typeface="+mn-ea"/>
                          <a:cs typeface="+mn-cs"/>
                        </a:rPr>
                        <a:t>Ensure that older people have the resources, such as fuel, water and utensils, to cook their food ration. </a:t>
                      </a:r>
                    </a:p>
                  </a:txBody>
                  <a:tcPr/>
                </a:tc>
              </a:tr>
              <a:tr h="370840">
                <a:tc>
                  <a:txBody>
                    <a:bodyPr/>
                    <a:lstStyle/>
                    <a:p>
                      <a:r>
                        <a:rPr lang="en-US" sz="1800" b="1" kern="1200" baseline="0" dirty="0" smtClean="0">
                          <a:solidFill>
                            <a:srgbClr val="00B050"/>
                          </a:solidFill>
                          <a:latin typeface="+mn-lt"/>
                          <a:ea typeface="+mn-ea"/>
                          <a:cs typeface="+mn-cs"/>
                        </a:rPr>
                        <a:t>Ensure utensils available to older people are manageable; smaller cooking pots or even two smaller water containers rather than one large one. </a:t>
                      </a:r>
                    </a:p>
                  </a:txBody>
                  <a:tcPr/>
                </a:tc>
              </a:tr>
              <a:tr h="370840">
                <a:tc>
                  <a:txBody>
                    <a:bodyPr/>
                    <a:lstStyle/>
                    <a:p>
                      <a:r>
                        <a:rPr lang="en-US" sz="1800" b="1" kern="1200" baseline="0" dirty="0" smtClean="0">
                          <a:solidFill>
                            <a:srgbClr val="00B050"/>
                          </a:solidFill>
                          <a:latin typeface="+mn-lt"/>
                          <a:ea typeface="+mn-ea"/>
                          <a:cs typeface="+mn-cs"/>
                        </a:rPr>
                        <a:t>Link older people with supporting families for joint preparation of meals </a:t>
                      </a:r>
                    </a:p>
                    <a:p>
                      <a:r>
                        <a:rPr lang="en-US" sz="1800" b="1" kern="1200" baseline="0" dirty="0" smtClean="0">
                          <a:solidFill>
                            <a:srgbClr val="00B050"/>
                          </a:solidFill>
                          <a:latin typeface="+mn-lt"/>
                          <a:ea typeface="+mn-ea"/>
                          <a:cs typeface="+mn-cs"/>
                        </a:rPr>
                        <a:t>Understand the particular risk factors and issues affecting the nutritional status of older people.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Ensure that older people have access to food distribution. </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r>
              <a:rPr lang="en-US" dirty="0"/>
              <a:t>The other end of the age spectrum for vulnerability is of course infants and young children. Refer to intervention 1 for guidance on infant and young child feeding in emergencies.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a:t>Vulnerability related to Disability </a:t>
            </a:r>
            <a:endParaRPr lang="en-US" dirty="0"/>
          </a:p>
        </p:txBody>
      </p:sp>
      <p:sp>
        <p:nvSpPr>
          <p:cNvPr id="3" name="Content Placeholder 2"/>
          <p:cNvSpPr>
            <a:spLocks noGrp="1"/>
          </p:cNvSpPr>
          <p:nvPr>
            <p:ph idx="1"/>
          </p:nvPr>
        </p:nvSpPr>
        <p:spPr>
          <a:xfrm>
            <a:off x="457200" y="1143000"/>
            <a:ext cx="8229600" cy="5334000"/>
          </a:xfrm>
        </p:spPr>
        <p:txBody>
          <a:bodyPr>
            <a:normAutofit fontScale="77500" lnSpcReduction="20000"/>
          </a:bodyPr>
          <a:lstStyle/>
          <a:p>
            <a:pPr algn="just"/>
            <a:r>
              <a:rPr lang="en-US" dirty="0"/>
              <a:t>Very little has been drafted that discusses the specific considerations of the disabled in emergencies in terms of food and nutrition. </a:t>
            </a:r>
            <a:endParaRPr lang="en-US" dirty="0" smtClean="0"/>
          </a:p>
          <a:p>
            <a:pPr algn="just"/>
            <a:r>
              <a:rPr lang="en-US" dirty="0" smtClean="0"/>
              <a:t>Food </a:t>
            </a:r>
            <a:r>
              <a:rPr lang="en-US" dirty="0"/>
              <a:t>issues must be considered, especially in relation to access to food distributions; provision of appropriate non-food items for cooking and water gathering; the acceptability of food stuffs for people with reduced physical abilities in terms of pounding grain or chewing bulky cereals; and finally the special support needed for disabled individuals without caretakers or family support. </a:t>
            </a:r>
          </a:p>
          <a:p>
            <a:pPr algn="just"/>
            <a:r>
              <a:rPr lang="en-US" dirty="0"/>
              <a:t>According to the SPHERE Handbook3, disabled people may face a range of nutritional risks, which can be further exacerbated by the environment in which they are living. </a:t>
            </a:r>
            <a:endParaRPr lang="en-US" dirty="0" smtClean="0"/>
          </a:p>
          <a:p>
            <a:pPr algn="just"/>
            <a:r>
              <a:rPr lang="en-US" dirty="0" smtClean="0"/>
              <a:t>Nutritional </a:t>
            </a:r>
            <a:r>
              <a:rPr lang="en-US" dirty="0"/>
              <a:t>risks include difficulties in chewing and swallowing, leading to reduced food intake and choking; inappropriate position/posture when feeding;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pPr algn="just">
              <a:buNone/>
            </a:pPr>
            <a:r>
              <a:rPr lang="en-US" dirty="0" smtClean="0"/>
              <a:t>	reduced </a:t>
            </a:r>
            <a:r>
              <a:rPr lang="en-US" dirty="0"/>
              <a:t>mobility affecting food access and access to sunlight (affecting vitamin D status); discrimination affecting food access; and constipation, particularly affecting individuals with cerebral palsy. </a:t>
            </a:r>
            <a:endParaRPr lang="en-US" dirty="0" smtClean="0"/>
          </a:p>
          <a:p>
            <a:pPr algn="just"/>
            <a:r>
              <a:rPr lang="en-US" dirty="0" smtClean="0"/>
              <a:t>Disabled </a:t>
            </a:r>
            <a:r>
              <a:rPr lang="en-US" dirty="0"/>
              <a:t>individuals may be at particular risk of being separated from immediate family members (and their usual care givers) in an emergency. </a:t>
            </a:r>
            <a:endParaRPr lang="en-US" dirty="0" smtClean="0"/>
          </a:p>
          <a:p>
            <a:pPr algn="just"/>
            <a:r>
              <a:rPr lang="en-US" dirty="0" smtClean="0"/>
              <a:t>Efforts </a:t>
            </a:r>
            <a:r>
              <a:rPr lang="en-US" dirty="0"/>
              <a:t>should be made to determine and reduce these risks by ensuring physical access to food (including relief food), developing mechanisms for feeding support (e.g. </a:t>
            </a:r>
            <a:endParaRPr lang="en-US" dirty="0" smtClean="0"/>
          </a:p>
          <a:p>
            <a:pPr algn="just"/>
            <a:r>
              <a:rPr lang="en-US" dirty="0" smtClean="0"/>
              <a:t>Provision </a:t>
            </a:r>
            <a:r>
              <a:rPr lang="en-US" dirty="0"/>
              <a:t>of spoons and straws, developing systems for home visiting or outreach) and access to multi-nutrient and energy-dense foods.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i="1" dirty="0"/>
              <a:t>Vulnerability linked to loss of parents </a:t>
            </a:r>
            <a:endParaRPr lang="en-US" dirty="0"/>
          </a:p>
        </p:txBody>
      </p:sp>
      <p:sp>
        <p:nvSpPr>
          <p:cNvPr id="3" name="Content Placeholder 2"/>
          <p:cNvSpPr>
            <a:spLocks noGrp="1"/>
          </p:cNvSpPr>
          <p:nvPr>
            <p:ph idx="1"/>
          </p:nvPr>
        </p:nvSpPr>
        <p:spPr>
          <a:xfrm>
            <a:off x="457200" y="1066800"/>
            <a:ext cx="8229600" cy="5410200"/>
          </a:xfrm>
        </p:spPr>
        <p:txBody>
          <a:bodyPr>
            <a:normAutofit fontScale="77500" lnSpcReduction="20000"/>
          </a:bodyPr>
          <a:lstStyle/>
          <a:p>
            <a:pPr algn="just"/>
            <a:r>
              <a:rPr lang="en-US" dirty="0"/>
              <a:t>Orphans and vulnerable children (OVCs) often need special consideration and support during emergencies to ensure that their basic needs are being met. </a:t>
            </a:r>
            <a:endParaRPr lang="en-US" dirty="0" smtClean="0"/>
          </a:p>
          <a:p>
            <a:pPr algn="just"/>
            <a:r>
              <a:rPr lang="en-US" dirty="0" smtClean="0"/>
              <a:t>Up </a:t>
            </a:r>
            <a:r>
              <a:rPr lang="en-US" dirty="0"/>
              <a:t>to this point, no clear guidelines have been drafted and issues such as whether the children will be fostered and then given food aid as a member of the new family or whether the child will be considered an individual head of household and obtain food aid/support independently have not yet been put into policy. </a:t>
            </a:r>
            <a:endParaRPr lang="en-US" dirty="0" smtClean="0"/>
          </a:p>
          <a:p>
            <a:pPr algn="just"/>
            <a:r>
              <a:rPr lang="en-US" dirty="0" smtClean="0"/>
              <a:t>These </a:t>
            </a:r>
            <a:r>
              <a:rPr lang="en-US" dirty="0"/>
              <a:t>issues are currently being studied and updates will be reflected in this toolkit as they emerge. </a:t>
            </a:r>
            <a:endParaRPr lang="en-US" dirty="0" smtClean="0"/>
          </a:p>
          <a:p>
            <a:pPr algn="just"/>
            <a:r>
              <a:rPr lang="en-US" dirty="0" smtClean="0"/>
              <a:t>In </a:t>
            </a:r>
            <a:r>
              <a:rPr lang="en-US" dirty="0"/>
              <a:t>most cases, these children should be placed where possible with caretakers or relatives in order to assist them with food acquisition, preparation and meals. </a:t>
            </a:r>
            <a:endParaRPr lang="en-US" dirty="0" smtClean="0"/>
          </a:p>
          <a:p>
            <a:pPr algn="just"/>
            <a:r>
              <a:rPr lang="en-US" dirty="0" smtClean="0"/>
              <a:t>Box </a:t>
            </a:r>
            <a:r>
              <a:rPr lang="en-US" dirty="0"/>
              <a:t>15 explores some of the issues to consider in developing nutrition programs in relation to OVCs.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i="1" dirty="0"/>
              <a:t>Box 15: Issues to Consider Regarding OVCs and </a:t>
            </a:r>
            <a:r>
              <a:rPr lang="en-US" sz="3600" b="1" i="1" dirty="0" smtClean="0"/>
              <a:t>Nutrition</a:t>
            </a:r>
            <a:endParaRPr lang="en-US" sz="3600" dirty="0"/>
          </a:p>
        </p:txBody>
      </p:sp>
      <p:sp>
        <p:nvSpPr>
          <p:cNvPr id="3" name="Content Placeholder 2"/>
          <p:cNvSpPr>
            <a:spLocks noGrp="1"/>
          </p:cNvSpPr>
          <p:nvPr>
            <p:ph idx="1"/>
          </p:nvPr>
        </p:nvSpPr>
        <p:spPr>
          <a:xfrm>
            <a:off x="457200" y="1600200"/>
            <a:ext cx="8229600" cy="4191000"/>
          </a:xfrm>
        </p:spPr>
        <p:txBody>
          <a:bodyPr>
            <a:normAutofit fontScale="70000" lnSpcReduction="20000"/>
          </a:bodyPr>
          <a:lstStyle/>
          <a:p>
            <a:pPr algn="just">
              <a:buNone/>
            </a:pPr>
            <a:r>
              <a:rPr lang="en-US" b="1" dirty="0" smtClean="0"/>
              <a:t>	Orphans </a:t>
            </a:r>
            <a:r>
              <a:rPr lang="en-US" b="1" dirty="0"/>
              <a:t>and Vulnerable Children (OVC</a:t>
            </a:r>
            <a:r>
              <a:rPr lang="en-US" b="1" dirty="0" smtClean="0"/>
              <a:t>)</a:t>
            </a:r>
          </a:p>
          <a:p>
            <a:pPr algn="just"/>
            <a:r>
              <a:rPr lang="en-US" dirty="0" smtClean="0"/>
              <a:t>Orphans </a:t>
            </a:r>
            <a:r>
              <a:rPr lang="en-US" dirty="0"/>
              <a:t>in emergencies face higher risks than orphans in non-emergency situations because they are not always able to access key services including food, shelter and protection. </a:t>
            </a:r>
          </a:p>
          <a:p>
            <a:pPr algn="just"/>
            <a:r>
              <a:rPr lang="en-US" dirty="0" smtClean="0"/>
              <a:t>The </a:t>
            </a:r>
            <a:r>
              <a:rPr lang="en-US" dirty="0"/>
              <a:t>survival of young children (age 0-3 years) is at stake when their mother’s are dying or have recently died. Children of this age group are 3.9 times more likely to die during the two years surrounding their mother’s death (UNICEF 2004) </a:t>
            </a:r>
          </a:p>
          <a:p>
            <a:pPr algn="just"/>
            <a:r>
              <a:rPr lang="en-US" dirty="0" smtClean="0"/>
              <a:t>If </a:t>
            </a:r>
            <a:r>
              <a:rPr lang="en-US" dirty="0"/>
              <a:t>a child is orphaned during an emergency, special provisions must be made to ensure he/she has access to services in the immediate term while arrangements are made for his/her care. </a:t>
            </a:r>
          </a:p>
          <a:p>
            <a:pPr algn="just"/>
            <a:r>
              <a:rPr lang="en-US" dirty="0" smtClean="0"/>
              <a:t>OVCs</a:t>
            </a:r>
            <a:r>
              <a:rPr lang="en-US" dirty="0"/>
              <a:t>’ basic rights to food and health care need to be upheld during emergencies, especially for older children who are not fostered into another household.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i="1" dirty="0"/>
              <a:t>Vulnerability related to pregnancy and lactation </a:t>
            </a:r>
            <a:endParaRPr lang="en-US" sz="3600" dirty="0"/>
          </a:p>
        </p:txBody>
      </p:sp>
      <p:sp>
        <p:nvSpPr>
          <p:cNvPr id="3" name="Content Placeholder 2"/>
          <p:cNvSpPr>
            <a:spLocks noGrp="1"/>
          </p:cNvSpPr>
          <p:nvPr>
            <p:ph idx="1"/>
          </p:nvPr>
        </p:nvSpPr>
        <p:spPr>
          <a:xfrm>
            <a:off x="457200" y="1447800"/>
            <a:ext cx="8229600" cy="5105400"/>
          </a:xfrm>
        </p:spPr>
        <p:txBody>
          <a:bodyPr>
            <a:normAutofit fontScale="62500" lnSpcReduction="20000"/>
          </a:bodyPr>
          <a:lstStyle/>
          <a:p>
            <a:pPr algn="just"/>
            <a:r>
              <a:rPr lang="en-US" dirty="0"/>
              <a:t>During pregnancy and lactation, a women's nutritional needs become greater than at other times in her life. </a:t>
            </a:r>
            <a:endParaRPr lang="en-US" dirty="0" smtClean="0"/>
          </a:p>
          <a:p>
            <a:pPr algn="just"/>
            <a:r>
              <a:rPr lang="en-US" dirty="0" smtClean="0"/>
              <a:t>Pregnant </a:t>
            </a:r>
            <a:r>
              <a:rPr lang="en-US" dirty="0"/>
              <a:t>women with a normal weight before pregnancy require an additional 285kcal/day, and lactating women require an additional 500kcal/day. </a:t>
            </a:r>
            <a:endParaRPr lang="en-US" dirty="0" smtClean="0"/>
          </a:p>
          <a:p>
            <a:pPr algn="just"/>
            <a:r>
              <a:rPr lang="en-US" dirty="0" smtClean="0"/>
              <a:t>Both </a:t>
            </a:r>
            <a:r>
              <a:rPr lang="en-US" dirty="0"/>
              <a:t>pregnant and lactating women have increased needs for sufficient micronutrient intake; adequate intake of iron, </a:t>
            </a:r>
            <a:r>
              <a:rPr lang="en-US" dirty="0" err="1"/>
              <a:t>folate</a:t>
            </a:r>
            <a:r>
              <a:rPr lang="en-US" dirty="0"/>
              <a:t>, vitamin A and iodine are particularly important for the health of women and their </a:t>
            </a:r>
            <a:r>
              <a:rPr lang="en-US" dirty="0" smtClean="0"/>
              <a:t>infants. </a:t>
            </a:r>
          </a:p>
          <a:p>
            <a:pPr algn="just"/>
            <a:r>
              <a:rPr lang="en-US" dirty="0" smtClean="0"/>
              <a:t>As </a:t>
            </a:r>
            <a:r>
              <a:rPr lang="en-US" dirty="0"/>
              <a:t>well as nutrition supplementations health interventions can be implemented to prevent related micronutrient deficiencies. </a:t>
            </a:r>
            <a:endParaRPr lang="en-US" dirty="0" smtClean="0"/>
          </a:p>
          <a:p>
            <a:pPr algn="just"/>
            <a:r>
              <a:rPr lang="en-US" dirty="0" smtClean="0"/>
              <a:t>In </a:t>
            </a:r>
            <a:r>
              <a:rPr lang="en-US" dirty="0"/>
              <a:t>areas where malaria is endemic, malaria prophylaxis can be administered through clinics at the beginning of the second and third trimesters. </a:t>
            </a:r>
            <a:endParaRPr lang="en-US" dirty="0" smtClean="0"/>
          </a:p>
          <a:p>
            <a:pPr algn="just"/>
            <a:r>
              <a:rPr lang="en-US" dirty="0" smtClean="0"/>
              <a:t>Women </a:t>
            </a:r>
            <a:r>
              <a:rPr lang="en-US" dirty="0"/>
              <a:t>should be encouraged to use an impregnated bed net during pregnancy and advised to seek immediate medical attention for episodes of fever. </a:t>
            </a:r>
            <a:endParaRPr lang="en-US" dirty="0" smtClean="0"/>
          </a:p>
          <a:p>
            <a:pPr algn="just"/>
            <a:r>
              <a:rPr lang="en-US" dirty="0" smtClean="0"/>
              <a:t>Prophylaxis </a:t>
            </a:r>
            <a:r>
              <a:rPr lang="en-US" dirty="0"/>
              <a:t>should also be taken for the management of intestinal parasites; 500mg </a:t>
            </a:r>
            <a:r>
              <a:rPr lang="en-US" dirty="0" err="1"/>
              <a:t>Mebendazole</a:t>
            </a:r>
            <a:r>
              <a:rPr lang="en-US" dirty="0"/>
              <a:t> can be given in the second and the third trimester.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algn="just">
              <a:buNone/>
            </a:pPr>
            <a:r>
              <a:rPr lang="en-US" dirty="0" smtClean="0"/>
              <a:t>	The </a:t>
            </a:r>
            <a:r>
              <a:rPr lang="en-US" dirty="0"/>
              <a:t>key recommended actions to be taken to prevent malnutrition during pregnancy and lactation in emergencies are: </a:t>
            </a:r>
            <a:endParaRPr lang="en-US" dirty="0" smtClean="0"/>
          </a:p>
          <a:p>
            <a:pPr algn="just"/>
            <a:r>
              <a:rPr lang="en-US" dirty="0" smtClean="0"/>
              <a:t>Adequate </a:t>
            </a:r>
            <a:r>
              <a:rPr lang="en-US" dirty="0"/>
              <a:t>food intake during pregnancy and lactation </a:t>
            </a:r>
          </a:p>
          <a:p>
            <a:pPr algn="just"/>
            <a:r>
              <a:rPr lang="en-US" dirty="0" smtClean="0"/>
              <a:t>Adequate </a:t>
            </a:r>
            <a:r>
              <a:rPr lang="en-US" dirty="0"/>
              <a:t>nutrient and micronutrient intake during pregnancy and lactation (fortified food commodities if necessary) </a:t>
            </a:r>
          </a:p>
          <a:p>
            <a:pPr algn="just"/>
            <a:r>
              <a:rPr lang="en-US" dirty="0" smtClean="0"/>
              <a:t>Reduction </a:t>
            </a:r>
            <a:r>
              <a:rPr lang="en-US" dirty="0"/>
              <a:t>of malaria infection in pregnant women in endemic areas </a:t>
            </a:r>
          </a:p>
          <a:p>
            <a:pPr algn="just"/>
            <a:r>
              <a:rPr lang="en-US" dirty="0" smtClean="0"/>
              <a:t>Reduction </a:t>
            </a:r>
            <a:r>
              <a:rPr lang="en-US" dirty="0"/>
              <a:t>of hookworm infection in pregnant women in endemic areas </a:t>
            </a:r>
          </a:p>
          <a:p>
            <a:pPr algn="just"/>
            <a:r>
              <a:rPr lang="en-US" dirty="0" smtClean="0"/>
              <a:t>Unrestricted </a:t>
            </a:r>
            <a:r>
              <a:rPr lang="en-US" dirty="0"/>
              <a:t>access to drinking water </a:t>
            </a:r>
          </a:p>
          <a:p>
            <a:pPr algn="just"/>
            <a:r>
              <a:rPr lang="en-US" dirty="0" smtClean="0"/>
              <a:t>Nutrition </a:t>
            </a:r>
            <a:r>
              <a:rPr lang="en-US" dirty="0" err="1"/>
              <a:t>counselling</a:t>
            </a:r>
            <a:r>
              <a:rPr lang="en-US" dirty="0"/>
              <a:t> </a:t>
            </a:r>
          </a:p>
          <a:p>
            <a:pPr algn="just"/>
            <a:r>
              <a:rPr lang="en-US" dirty="0" smtClean="0"/>
              <a:t>Ensure </a:t>
            </a:r>
            <a:r>
              <a:rPr lang="en-US" dirty="0"/>
              <a:t>newborns are registered to support extra ration entitlement to mother </a:t>
            </a:r>
          </a:p>
          <a:p>
            <a:pPr algn="just"/>
            <a:r>
              <a:rPr lang="en-US" dirty="0" smtClean="0"/>
              <a:t>Birth </a:t>
            </a:r>
            <a:r>
              <a:rPr lang="en-US" dirty="0"/>
              <a:t>spacing of three years or longer </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a:t>What is nutritional care for groups with special needs in emergencies? </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Nutritional care for groups with special needs </a:t>
            </a:r>
            <a:r>
              <a:rPr lang="en-US" dirty="0" err="1"/>
              <a:t>recognises</a:t>
            </a:r>
            <a:r>
              <a:rPr lang="en-US" dirty="0"/>
              <a:t> groups such as the elderly, pregnant and lactating women, orphans and other vulnerable children, single men and disabled people with chronic disease who have special nutritional needs due to their physiological or social status. </a:t>
            </a:r>
          </a:p>
          <a:p>
            <a:pPr algn="just"/>
            <a:r>
              <a:rPr lang="en-US" dirty="0" smtClean="0"/>
              <a:t>In </a:t>
            </a:r>
            <a:r>
              <a:rPr lang="en-US" dirty="0"/>
              <a:t>order to meet the needs of these groups, special consideration needs to be given to particular issues such as the types of ration commodities; distribution methodologies; and key micronutrient and macronutrient composition of the food.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Measuring success/Benchmarks </a:t>
            </a:r>
            <a:endParaRPr lang="en-US" dirty="0"/>
          </a:p>
        </p:txBody>
      </p:sp>
      <p:sp>
        <p:nvSpPr>
          <p:cNvPr id="3" name="Content Placeholder 2"/>
          <p:cNvSpPr>
            <a:spLocks noGrp="1"/>
          </p:cNvSpPr>
          <p:nvPr>
            <p:ph idx="1"/>
          </p:nvPr>
        </p:nvSpPr>
        <p:spPr>
          <a:xfrm>
            <a:off x="457200" y="914400"/>
            <a:ext cx="8229600" cy="5791200"/>
          </a:xfrm>
        </p:spPr>
        <p:txBody>
          <a:bodyPr>
            <a:normAutofit fontScale="62500" lnSpcReduction="20000"/>
          </a:bodyPr>
          <a:lstStyle/>
          <a:p>
            <a:pPr algn="just"/>
            <a:r>
              <a:rPr lang="en-US" dirty="0" smtClean="0"/>
              <a:t>Information </a:t>
            </a:r>
            <a:r>
              <a:rPr lang="en-US" dirty="0"/>
              <a:t>collection, analysis and subsequent programming takes into account the needs of all groups with special needs. </a:t>
            </a:r>
          </a:p>
          <a:p>
            <a:pPr algn="just"/>
            <a:r>
              <a:rPr lang="en-US" dirty="0" smtClean="0"/>
              <a:t>Nutritional </a:t>
            </a:r>
            <a:r>
              <a:rPr lang="en-US" dirty="0"/>
              <a:t>support </a:t>
            </a:r>
            <a:r>
              <a:rPr lang="en-US" dirty="0" err="1"/>
              <a:t>programmes</a:t>
            </a:r>
            <a:r>
              <a:rPr lang="en-US" dirty="0"/>
              <a:t> are designed according to the food culture and nutritional needs of all vulnerable groups. </a:t>
            </a:r>
          </a:p>
          <a:p>
            <a:pPr algn="just"/>
            <a:r>
              <a:rPr lang="en-US" dirty="0" smtClean="0"/>
              <a:t>Access </a:t>
            </a:r>
            <a:r>
              <a:rPr lang="en-US" dirty="0"/>
              <a:t>to services is routinely monitored to ensure equality to all groups with special needs. </a:t>
            </a:r>
          </a:p>
          <a:p>
            <a:pPr algn="just"/>
            <a:r>
              <a:rPr lang="en-US" dirty="0" smtClean="0"/>
              <a:t>Women </a:t>
            </a:r>
            <a:r>
              <a:rPr lang="en-US" dirty="0"/>
              <a:t>and men of all ages and status are equally and meaningfully involved in decision-making and </a:t>
            </a:r>
            <a:r>
              <a:rPr lang="en-US" dirty="0" err="1"/>
              <a:t>programme</a:t>
            </a:r>
            <a:r>
              <a:rPr lang="en-US" dirty="0"/>
              <a:t> design, implementation and monitoring. </a:t>
            </a:r>
          </a:p>
          <a:p>
            <a:pPr algn="just"/>
            <a:r>
              <a:rPr lang="en-US" dirty="0" smtClean="0"/>
              <a:t>Training </a:t>
            </a:r>
            <a:r>
              <a:rPr lang="en-US" dirty="0"/>
              <a:t>courses on nutrition and gender issues are held for women, girls, boys and men. </a:t>
            </a:r>
          </a:p>
          <a:p>
            <a:pPr algn="just"/>
            <a:r>
              <a:rPr lang="en-US" dirty="0" smtClean="0"/>
              <a:t>Food </a:t>
            </a:r>
            <a:r>
              <a:rPr lang="en-US" dirty="0"/>
              <a:t>distribution is safe; security and instances of abuse are monitored; specials arrangements are made to safeguard the vulnerable to and from the distribution points. </a:t>
            </a:r>
          </a:p>
          <a:p>
            <a:pPr algn="just"/>
            <a:r>
              <a:rPr lang="en-US" dirty="0" smtClean="0"/>
              <a:t>Food </a:t>
            </a:r>
            <a:r>
              <a:rPr lang="en-US" dirty="0"/>
              <a:t>distribution is done by a sex-balanced team </a:t>
            </a:r>
          </a:p>
          <a:p>
            <a:pPr algn="just"/>
            <a:r>
              <a:rPr lang="en-US" dirty="0" smtClean="0"/>
              <a:t>Inequalities </a:t>
            </a:r>
            <a:r>
              <a:rPr lang="en-US" dirty="0"/>
              <a:t>of intra-household food distribution and malnutrition are </a:t>
            </a:r>
            <a:r>
              <a:rPr lang="en-US" dirty="0" err="1"/>
              <a:t>analysed</a:t>
            </a:r>
            <a:r>
              <a:rPr lang="en-US" dirty="0"/>
              <a:t> and issues of discrimination are addressed </a:t>
            </a:r>
          </a:p>
          <a:p>
            <a:pPr algn="just"/>
            <a:r>
              <a:rPr lang="en-US" dirty="0" smtClean="0"/>
              <a:t>Sex </a:t>
            </a:r>
            <a:r>
              <a:rPr lang="en-US" dirty="0"/>
              <a:t>and age disaggregated data on nutrition </a:t>
            </a:r>
            <a:r>
              <a:rPr lang="en-US" dirty="0" err="1"/>
              <a:t>programme</a:t>
            </a:r>
            <a:r>
              <a:rPr lang="en-US" dirty="0"/>
              <a:t> coverage is collected. </a:t>
            </a:r>
          </a:p>
          <a:p>
            <a:pPr algn="just"/>
            <a:r>
              <a:rPr lang="en-US" dirty="0" smtClean="0"/>
              <a:t>Actors </a:t>
            </a:r>
            <a:r>
              <a:rPr lang="en-US" dirty="0"/>
              <a:t>in the nutrition sector </a:t>
            </a:r>
            <a:r>
              <a:rPr lang="en-US" dirty="0" err="1"/>
              <a:t>liase</a:t>
            </a:r>
            <a:r>
              <a:rPr lang="en-US" dirty="0"/>
              <a:t> with actors in other sectors to coordinate gender issues and on other groups with special needs.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a:t>
            </a:r>
            <a:r>
              <a:rPr lang="en-US" b="1" dirty="0" smtClean="0"/>
              <a:t>Issues/Debates</a:t>
            </a:r>
            <a:endParaRPr lang="en-US" dirty="0"/>
          </a:p>
        </p:txBody>
      </p:sp>
      <p:sp>
        <p:nvSpPr>
          <p:cNvPr id="3" name="Content Placeholder 2"/>
          <p:cNvSpPr>
            <a:spLocks noGrp="1"/>
          </p:cNvSpPr>
          <p:nvPr>
            <p:ph idx="1"/>
          </p:nvPr>
        </p:nvSpPr>
        <p:spPr/>
        <p:txBody>
          <a:bodyPr>
            <a:normAutofit/>
          </a:bodyPr>
          <a:lstStyle/>
          <a:p>
            <a:pPr algn="just"/>
            <a:r>
              <a:rPr lang="en-US" dirty="0" smtClean="0"/>
              <a:t>Within </a:t>
            </a:r>
            <a:r>
              <a:rPr lang="en-US" dirty="0"/>
              <a:t>the emergency context there is a need to identify groups/agencies responsible for the needs of special groups </a:t>
            </a:r>
          </a:p>
          <a:p>
            <a:pPr algn="just"/>
            <a:r>
              <a:rPr lang="en-US" dirty="0" smtClean="0"/>
              <a:t>There </a:t>
            </a:r>
            <a:r>
              <a:rPr lang="en-US" dirty="0"/>
              <a:t>remains a need for guidelines be drafted to detail the specific needs of different groups, such as the specific nutritional needs of the elderly, OVCs or people living with specific disabilities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Supplies </a:t>
            </a:r>
            <a:endParaRPr lang="en-US" dirty="0"/>
          </a:p>
        </p:txBody>
      </p:sp>
      <p:sp>
        <p:nvSpPr>
          <p:cNvPr id="3" name="Content Placeholder 2"/>
          <p:cNvSpPr>
            <a:spLocks noGrp="1"/>
          </p:cNvSpPr>
          <p:nvPr>
            <p:ph idx="1"/>
          </p:nvPr>
        </p:nvSpPr>
        <p:spPr/>
        <p:txBody>
          <a:bodyPr/>
          <a:lstStyle/>
          <a:p>
            <a:pPr algn="just"/>
            <a:r>
              <a:rPr lang="en-US" dirty="0" smtClean="0"/>
              <a:t>Alternative </a:t>
            </a:r>
            <a:r>
              <a:rPr lang="en-US" dirty="0"/>
              <a:t>non-food items (smaller more manageable items for cooking, water collection, extra hygiene resources) </a:t>
            </a:r>
          </a:p>
          <a:p>
            <a:pPr algn="just"/>
            <a:r>
              <a:rPr lang="en-US" dirty="0" smtClean="0"/>
              <a:t>Community </a:t>
            </a:r>
            <a:r>
              <a:rPr lang="en-US" dirty="0"/>
              <a:t>human resources for identification of those in need </a:t>
            </a:r>
          </a:p>
          <a:p>
            <a:pPr algn="just"/>
            <a:r>
              <a:rPr lang="en-US" dirty="0" smtClean="0"/>
              <a:t>Adapted </a:t>
            </a:r>
            <a:r>
              <a:rPr lang="en-US" dirty="0"/>
              <a:t>food commodities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Why is nutritional care for groups with special needs key in emergencies? </a:t>
            </a:r>
            <a:endParaRPr lang="en-US" sz="3600" dirty="0"/>
          </a:p>
        </p:txBody>
      </p:sp>
      <p:sp>
        <p:nvSpPr>
          <p:cNvPr id="3" name="Content Placeholder 2"/>
          <p:cNvSpPr>
            <a:spLocks noGrp="1"/>
          </p:cNvSpPr>
          <p:nvPr>
            <p:ph idx="1"/>
          </p:nvPr>
        </p:nvSpPr>
        <p:spPr/>
        <p:txBody>
          <a:bodyPr>
            <a:normAutofit lnSpcReduction="10000"/>
          </a:bodyPr>
          <a:lstStyle/>
          <a:p>
            <a:pPr algn="just"/>
            <a:r>
              <a:rPr lang="en-US" dirty="0"/>
              <a:t>Emergencies are often characterized by a high prevalence of acute malnutrition and micronutrient deficiency disease, which in turn lead to increased risk of death among the affected population and in particular among vulnerable groups. </a:t>
            </a:r>
            <a:endParaRPr lang="en-US" dirty="0" smtClean="0"/>
          </a:p>
          <a:p>
            <a:pPr algn="just"/>
            <a:r>
              <a:rPr lang="en-US" dirty="0" smtClean="0"/>
              <a:t>Different </a:t>
            </a:r>
            <a:r>
              <a:rPr lang="en-US" dirty="0"/>
              <a:t>groups have different needs and these needs must be taken into consideration to undertake effective nutrition programming.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200" b="1" dirty="0"/>
              <a:t>When should nutrition programs be implemented for groups with special needs? </a:t>
            </a:r>
            <a:endParaRPr lang="en-US" sz="3200" dirty="0"/>
          </a:p>
        </p:txBody>
      </p:sp>
      <p:sp>
        <p:nvSpPr>
          <p:cNvPr id="3" name="Content Placeholder 2"/>
          <p:cNvSpPr>
            <a:spLocks noGrp="1"/>
          </p:cNvSpPr>
          <p:nvPr>
            <p:ph idx="1"/>
          </p:nvPr>
        </p:nvSpPr>
        <p:spPr/>
        <p:txBody>
          <a:bodyPr>
            <a:normAutofit fontScale="85000" lnSpcReduction="20000"/>
          </a:bodyPr>
          <a:lstStyle/>
          <a:p>
            <a:pPr algn="just"/>
            <a:r>
              <a:rPr lang="en-US" dirty="0"/>
              <a:t>Nutrition </a:t>
            </a:r>
            <a:r>
              <a:rPr lang="en-US" dirty="0" err="1"/>
              <a:t>programmes</a:t>
            </a:r>
            <a:r>
              <a:rPr lang="en-US" dirty="0"/>
              <a:t> to meet the needs for groups with special needs must be formulated at the conception of the emergency response. </a:t>
            </a:r>
            <a:endParaRPr lang="en-US" dirty="0" smtClean="0"/>
          </a:p>
          <a:p>
            <a:pPr algn="just"/>
            <a:r>
              <a:rPr lang="en-US" dirty="0" smtClean="0"/>
              <a:t>Special </a:t>
            </a:r>
            <a:r>
              <a:rPr lang="en-US" dirty="0"/>
              <a:t>needs issues must be addressed from the initial needs assessment to ensure that the subsequent programming is effective and directly supports these groups. </a:t>
            </a:r>
            <a:endParaRPr lang="en-US" dirty="0" smtClean="0"/>
          </a:p>
          <a:p>
            <a:pPr algn="just"/>
            <a:r>
              <a:rPr lang="en-US" dirty="0" smtClean="0"/>
              <a:t>Gender-sensitive</a:t>
            </a:r>
            <a:r>
              <a:rPr lang="en-US" dirty="0"/>
              <a:t>, age-sensitive, disability-sensitive and need-sensitive programming is a fundamental right of people being supported during an emergency and must be treated with respect and appropriate consideration throughout the emergency </a:t>
            </a:r>
            <a:r>
              <a:rPr lang="en-US" dirty="0" smtClean="0"/>
              <a:t>response.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How should nutrition </a:t>
            </a:r>
            <a:r>
              <a:rPr lang="en-US" sz="3600" b="1" dirty="0" err="1"/>
              <a:t>programmes</a:t>
            </a:r>
            <a:r>
              <a:rPr lang="en-US" sz="3600" b="1" dirty="0"/>
              <a:t> for groups with special needs implemented? </a:t>
            </a:r>
            <a:endParaRPr lang="en-US" sz="3600" dirty="0"/>
          </a:p>
        </p:txBody>
      </p:sp>
      <p:sp>
        <p:nvSpPr>
          <p:cNvPr id="3" name="Content Placeholder 2"/>
          <p:cNvSpPr>
            <a:spLocks noGrp="1"/>
          </p:cNvSpPr>
          <p:nvPr>
            <p:ph idx="1"/>
          </p:nvPr>
        </p:nvSpPr>
        <p:spPr/>
        <p:txBody>
          <a:bodyPr>
            <a:normAutofit fontScale="62500" lnSpcReduction="20000"/>
          </a:bodyPr>
          <a:lstStyle/>
          <a:p>
            <a:pPr algn="just"/>
            <a:r>
              <a:rPr lang="en-US" dirty="0"/>
              <a:t>There is no current standard protocol for addressing the special needs of different groups, because the actual needs differ greatly depending on the type, duration, and cause of the emergency and the type of assistance being </a:t>
            </a:r>
            <a:r>
              <a:rPr lang="en-US" dirty="0" err="1"/>
              <a:t>utilised</a:t>
            </a:r>
            <a:r>
              <a:rPr lang="en-US" dirty="0"/>
              <a:t>. </a:t>
            </a:r>
            <a:endParaRPr lang="en-US" dirty="0" smtClean="0"/>
          </a:p>
          <a:p>
            <a:pPr algn="just"/>
            <a:r>
              <a:rPr lang="en-US" dirty="0" smtClean="0"/>
              <a:t>Within </a:t>
            </a:r>
            <a:r>
              <a:rPr lang="en-US" dirty="0"/>
              <a:t>groups with special needs, there is no homogeneity and different individuals will have different needs that must be assessed and supported. </a:t>
            </a:r>
            <a:endParaRPr lang="en-US" dirty="0" smtClean="0"/>
          </a:p>
          <a:p>
            <a:pPr algn="just"/>
            <a:r>
              <a:rPr lang="en-US" dirty="0" smtClean="0"/>
              <a:t>The </a:t>
            </a:r>
            <a:r>
              <a:rPr lang="en-US" dirty="0"/>
              <a:t>single most important objective in implementing nutrition programming for specific groups is to ensure that all aspects of programming are sensitive to the particular needs that </a:t>
            </a:r>
            <a:r>
              <a:rPr lang="en-US" i="1" dirty="0"/>
              <a:t>could arise and that special care is taken to ensure that the nutritional programs are inclusive and supportive to the needs of all beneficiaries. </a:t>
            </a:r>
            <a:endParaRPr lang="en-US" i="1" dirty="0" smtClean="0"/>
          </a:p>
          <a:p>
            <a:pPr algn="just"/>
            <a:r>
              <a:rPr lang="en-US" i="1" dirty="0" smtClean="0"/>
              <a:t>To </a:t>
            </a:r>
            <a:r>
              <a:rPr lang="en-US" i="1" dirty="0"/>
              <a:t>be implemented in a sustainable way, nutrition support for people with special needs should be integrated into other </a:t>
            </a:r>
            <a:r>
              <a:rPr lang="en-US" i="1" dirty="0" err="1"/>
              <a:t>programmes</a:t>
            </a:r>
            <a:r>
              <a:rPr lang="en-US" i="1" dirty="0"/>
              <a:t> such as HIV and AIDS, child and adolescent health, management of chronic disease etc. </a:t>
            </a:r>
            <a:endParaRPr lang="en-US" i="1" dirty="0" smtClean="0"/>
          </a:p>
          <a:p>
            <a:pPr algn="just"/>
            <a:r>
              <a:rPr lang="en-US" i="1" dirty="0" smtClean="0"/>
              <a:t>Some </a:t>
            </a:r>
            <a:r>
              <a:rPr lang="en-US" i="1" dirty="0"/>
              <a:t>potential groups with special needs are highlighted below: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a:t>Vulnerability related to gender </a:t>
            </a:r>
            <a:endParaRPr lang="en-US" dirty="0"/>
          </a:p>
        </p:txBody>
      </p:sp>
      <p:sp>
        <p:nvSpPr>
          <p:cNvPr id="3" name="Content Placeholder 2"/>
          <p:cNvSpPr>
            <a:spLocks noGrp="1"/>
          </p:cNvSpPr>
          <p:nvPr>
            <p:ph idx="1"/>
          </p:nvPr>
        </p:nvSpPr>
        <p:spPr>
          <a:xfrm>
            <a:off x="457200" y="990600"/>
            <a:ext cx="8229600" cy="5486400"/>
          </a:xfrm>
        </p:spPr>
        <p:txBody>
          <a:bodyPr>
            <a:normAutofit fontScale="85000" lnSpcReduction="20000"/>
          </a:bodyPr>
          <a:lstStyle/>
          <a:p>
            <a:pPr algn="just"/>
            <a:r>
              <a:rPr lang="en-US" dirty="0"/>
              <a:t>Women, girls, boys and men face different risks in relation to deterioration in their nutritional status in emergency </a:t>
            </a:r>
            <a:r>
              <a:rPr lang="en-US" dirty="0" smtClean="0"/>
              <a:t>contexts. </a:t>
            </a:r>
          </a:p>
          <a:p>
            <a:pPr algn="just"/>
            <a:r>
              <a:rPr lang="en-US" dirty="0" smtClean="0"/>
              <a:t>These </a:t>
            </a:r>
            <a:r>
              <a:rPr lang="en-US" dirty="0"/>
              <a:t>different vulnerabilities can be related to differing nutrition requirements or to differing socio-cultural factors. </a:t>
            </a:r>
            <a:endParaRPr lang="en-US" dirty="0" smtClean="0"/>
          </a:p>
          <a:p>
            <a:pPr algn="just"/>
            <a:r>
              <a:rPr lang="en-US" dirty="0" smtClean="0"/>
              <a:t>Gender </a:t>
            </a:r>
            <a:r>
              <a:rPr lang="en-US" dirty="0"/>
              <a:t>programming has become very sophisticated and streamlined in </a:t>
            </a:r>
            <a:r>
              <a:rPr lang="en-US" dirty="0" err="1"/>
              <a:t>recognising</a:t>
            </a:r>
            <a:r>
              <a:rPr lang="en-US" dirty="0"/>
              <a:t> how to ensure gender issues are addressed at the outset of assessment and programming decisions. </a:t>
            </a:r>
            <a:endParaRPr lang="en-US" dirty="0" smtClean="0"/>
          </a:p>
          <a:p>
            <a:pPr algn="just"/>
            <a:r>
              <a:rPr lang="en-US" dirty="0" smtClean="0"/>
              <a:t>Boxes </a:t>
            </a:r>
            <a:r>
              <a:rPr lang="en-US" dirty="0"/>
              <a:t>12 and 13 highlight the different vulnerabilities and the gender-positive actions that can be considered. </a:t>
            </a:r>
            <a:endParaRPr lang="en-US" dirty="0" smtClean="0"/>
          </a:p>
          <a:p>
            <a:pPr algn="just"/>
            <a:r>
              <a:rPr lang="en-US" dirty="0" smtClean="0"/>
              <a:t>Similar </a:t>
            </a:r>
            <a:r>
              <a:rPr lang="en-US" dirty="0"/>
              <a:t>sensitivity and understanding should be used in addressing the needs of all groups with special needs.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a:t>Box 12: Gender and Nutritional Issues </a:t>
            </a:r>
            <a:endParaRPr lang="en-US" dirty="0"/>
          </a:p>
        </p:txBody>
      </p:sp>
      <p:sp>
        <p:nvSpPr>
          <p:cNvPr id="3" name="Content Placeholder 2"/>
          <p:cNvSpPr>
            <a:spLocks noGrp="1"/>
          </p:cNvSpPr>
          <p:nvPr>
            <p:ph idx="1"/>
          </p:nvPr>
        </p:nvSpPr>
        <p:spPr>
          <a:xfrm>
            <a:off x="457200" y="990600"/>
            <a:ext cx="8229600" cy="5135563"/>
          </a:xfrm>
        </p:spPr>
        <p:txBody>
          <a:bodyPr/>
          <a:lstStyle/>
          <a:p>
            <a:pPr>
              <a:buNone/>
            </a:pPr>
            <a:r>
              <a:rPr lang="en-US" b="1" i="1" dirty="0" smtClean="0"/>
              <a:t>	How </a:t>
            </a:r>
            <a:r>
              <a:rPr lang="en-US" b="1" i="1" dirty="0"/>
              <a:t>does Gender Affect Nutritional Status? </a:t>
            </a:r>
            <a:endParaRPr lang="en-US" b="1" i="1" dirty="0" smtClean="0"/>
          </a:p>
          <a:p>
            <a:pPr>
              <a:buNone/>
            </a:pPr>
            <a:endParaRPr lang="en-US" b="1" i="1" dirty="0"/>
          </a:p>
          <a:p>
            <a:endParaRPr lang="en-US" dirty="0"/>
          </a:p>
        </p:txBody>
      </p:sp>
      <p:graphicFrame>
        <p:nvGraphicFramePr>
          <p:cNvPr id="4" name="Table 3"/>
          <p:cNvGraphicFramePr>
            <a:graphicFrameLocks noGrp="1"/>
          </p:cNvGraphicFramePr>
          <p:nvPr/>
        </p:nvGraphicFramePr>
        <p:xfrm>
          <a:off x="685800" y="1661160"/>
          <a:ext cx="7924800" cy="4663440"/>
        </p:xfrm>
        <a:graphic>
          <a:graphicData uri="http://schemas.openxmlformats.org/drawingml/2006/table">
            <a:tbl>
              <a:tblPr firstRow="1" bandRow="1">
                <a:tableStyleId>{5C22544A-7EE6-4342-B048-85BDC9FD1C3A}</a:tableStyleId>
              </a:tblPr>
              <a:tblGrid>
                <a:gridCol w="7924800"/>
              </a:tblGrid>
              <a:tr h="370840">
                <a:tc>
                  <a:txBody>
                    <a:bodyPr/>
                    <a:lstStyle/>
                    <a:p>
                      <a:pPr algn="just"/>
                      <a:r>
                        <a:rPr lang="en-US" sz="1800" b="1" kern="1200" baseline="0" dirty="0" smtClean="0">
                          <a:solidFill>
                            <a:schemeClr val="lt1"/>
                          </a:solidFill>
                          <a:latin typeface="+mn-lt"/>
                          <a:ea typeface="+mn-ea"/>
                          <a:cs typeface="+mn-cs"/>
                        </a:rPr>
                        <a:t>In crisis situations where food is in short supply, women and girls are more likely to reduce their food intake as a coping strategy in </a:t>
                      </a:r>
                      <a:r>
                        <a:rPr lang="en-US" sz="1800" b="1" kern="1200" baseline="0" dirty="0" err="1" smtClean="0">
                          <a:solidFill>
                            <a:schemeClr val="lt1"/>
                          </a:solidFill>
                          <a:latin typeface="+mn-lt"/>
                          <a:ea typeface="+mn-ea"/>
                          <a:cs typeface="+mn-cs"/>
                        </a:rPr>
                        <a:t>favour</a:t>
                      </a:r>
                      <a:r>
                        <a:rPr lang="en-US" sz="1800" b="1" kern="1200" baseline="0" dirty="0" smtClean="0">
                          <a:solidFill>
                            <a:schemeClr val="lt1"/>
                          </a:solidFill>
                          <a:latin typeface="+mn-lt"/>
                          <a:ea typeface="+mn-ea"/>
                          <a:cs typeface="+mn-cs"/>
                        </a:rPr>
                        <a:t> of other household members. </a:t>
                      </a:r>
                    </a:p>
                  </a:txBody>
                  <a:tcPr/>
                </a:tc>
              </a:tr>
              <a:tr h="370840">
                <a:tc>
                  <a:txBody>
                    <a:bodyPr/>
                    <a:lstStyle/>
                    <a:p>
                      <a:pPr algn="just"/>
                      <a:r>
                        <a:rPr lang="en-US" sz="1800" b="1" kern="1200" baseline="0" dirty="0" smtClean="0">
                          <a:solidFill>
                            <a:srgbClr val="00B050"/>
                          </a:solidFill>
                          <a:latin typeface="+mn-lt"/>
                          <a:ea typeface="+mn-ea"/>
                          <a:cs typeface="+mn-cs"/>
                        </a:rPr>
                        <a:t>In some traditions, men and boys may be </a:t>
                      </a:r>
                      <a:r>
                        <a:rPr lang="en-US" sz="1800" b="1" kern="1200" baseline="0" dirty="0" err="1" smtClean="0">
                          <a:solidFill>
                            <a:srgbClr val="00B050"/>
                          </a:solidFill>
                          <a:latin typeface="+mn-lt"/>
                          <a:ea typeface="+mn-ea"/>
                          <a:cs typeface="+mn-cs"/>
                        </a:rPr>
                        <a:t>favoured</a:t>
                      </a:r>
                      <a:r>
                        <a:rPr lang="en-US" sz="1800" b="1" kern="1200" baseline="0" dirty="0" smtClean="0">
                          <a:solidFill>
                            <a:srgbClr val="00B050"/>
                          </a:solidFill>
                          <a:latin typeface="+mn-lt"/>
                          <a:ea typeface="+mn-ea"/>
                          <a:cs typeface="+mn-cs"/>
                        </a:rPr>
                        <a:t> and fed better than women and girls. </a:t>
                      </a:r>
                    </a:p>
                  </a:txBody>
                  <a:tcPr/>
                </a:tc>
              </a:tr>
              <a:tr h="370840">
                <a:tc>
                  <a:txBody>
                    <a:bodyPr/>
                    <a:lstStyle/>
                    <a:p>
                      <a:pPr algn="just"/>
                      <a:r>
                        <a:rPr lang="en-US" sz="1800" b="1" kern="1200" baseline="0" dirty="0" smtClean="0">
                          <a:solidFill>
                            <a:srgbClr val="00B050"/>
                          </a:solidFill>
                          <a:latin typeface="+mn-lt"/>
                          <a:ea typeface="+mn-ea"/>
                          <a:cs typeface="+mn-cs"/>
                        </a:rPr>
                        <a:t>Women, especially those who are pregnant or lactating, may be disproportionately affected by under-nutrition due to increased physiological requirements. </a:t>
                      </a:r>
                    </a:p>
                  </a:txBody>
                  <a:tcPr/>
                </a:tc>
              </a:tr>
              <a:tr h="370840">
                <a:tc>
                  <a:txBody>
                    <a:bodyPr/>
                    <a:lstStyle/>
                    <a:p>
                      <a:pPr algn="just"/>
                      <a:r>
                        <a:rPr lang="en-US" sz="1800" b="1" kern="1200" baseline="0" dirty="0" smtClean="0">
                          <a:solidFill>
                            <a:srgbClr val="00B050"/>
                          </a:solidFill>
                          <a:latin typeface="+mn-lt"/>
                          <a:ea typeface="+mn-ea"/>
                          <a:cs typeface="+mn-cs"/>
                        </a:rPr>
                        <a:t>While remaining the main caretakers, women may take on additional activities to support household food security especially in situations where male heads of households are absent. </a:t>
                      </a:r>
                      <a:endParaRPr lang="en-US" dirty="0" smtClean="0">
                        <a:solidFill>
                          <a:srgbClr val="00B050"/>
                        </a:solidFill>
                      </a:endParaRPr>
                    </a:p>
                  </a:txBody>
                  <a:tcPr/>
                </a:tc>
              </a:tr>
              <a:tr h="370840">
                <a:tc>
                  <a:txBody>
                    <a:bodyPr/>
                    <a:lstStyle/>
                    <a:p>
                      <a:pPr algn="just"/>
                      <a:r>
                        <a:rPr lang="en-US" sz="1800" b="1" kern="1200" baseline="0" dirty="0" smtClean="0">
                          <a:solidFill>
                            <a:srgbClr val="00B050"/>
                          </a:solidFill>
                          <a:latin typeface="+mn-lt"/>
                          <a:ea typeface="+mn-ea"/>
                          <a:cs typeface="+mn-cs"/>
                        </a:rPr>
                        <a:t>This often leads to disruption in infant and young child feeding practices and reduced caring capacities. </a:t>
                      </a:r>
                    </a:p>
                  </a:txBody>
                  <a:tcPr/>
                </a:tc>
              </a:tr>
              <a:tr h="370840">
                <a:tc>
                  <a:txBody>
                    <a:bodyPr/>
                    <a:lstStyle/>
                    <a:p>
                      <a:pPr algn="just"/>
                      <a:r>
                        <a:rPr lang="en-US" sz="1800" b="1" kern="1200" baseline="0" dirty="0" smtClean="0">
                          <a:solidFill>
                            <a:srgbClr val="00B050"/>
                          </a:solidFill>
                          <a:latin typeface="+mn-lt"/>
                          <a:ea typeface="+mn-ea"/>
                          <a:cs typeface="+mn-cs"/>
                        </a:rPr>
                        <a:t>Men who are single heads of households and boys who suffer separation may be removed from their normal support structures during emergencies. </a:t>
                      </a:r>
                      <a:endParaRPr lang="en-US" dirty="0" smtClean="0">
                        <a:solidFill>
                          <a:srgbClr val="00B050"/>
                        </a:solidFill>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228600"/>
          <a:ext cx="8229600" cy="3886200"/>
        </p:xfrm>
        <a:graphic>
          <a:graphicData uri="http://schemas.openxmlformats.org/drawingml/2006/table">
            <a:tbl>
              <a:tblPr firstRow="1" bandRow="1">
                <a:tableStyleId>{5C22544A-7EE6-4342-B048-85BDC9FD1C3A}</a:tableStyleId>
              </a:tblPr>
              <a:tblGrid>
                <a:gridCol w="8229600"/>
              </a:tblGrid>
              <a:tr h="3886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tx1"/>
                          </a:solidFill>
                          <a:latin typeface="+mn-lt"/>
                          <a:ea typeface="+mn-ea"/>
                          <a:cs typeface="+mn-cs"/>
                        </a:rPr>
                        <a:t>If they do not know how to cook or care for young children, this will result in greater risk for under-nutrition for those children. </a:t>
                      </a: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Autofit/>
          </a:bodyPr>
          <a:lstStyle/>
          <a:p>
            <a:pPr algn="just"/>
            <a:r>
              <a:rPr lang="en-US" sz="3200" b="1" i="1" dirty="0"/>
              <a:t>Box 13: Actions to Ensure Gender Programming in Nutrition </a:t>
            </a:r>
            <a:endParaRPr lang="en-US" sz="3200" dirty="0"/>
          </a:p>
        </p:txBody>
      </p:sp>
      <p:graphicFrame>
        <p:nvGraphicFramePr>
          <p:cNvPr id="4" name="Content Placeholder 3"/>
          <p:cNvGraphicFramePr>
            <a:graphicFrameLocks noGrp="1"/>
          </p:cNvGraphicFramePr>
          <p:nvPr>
            <p:ph idx="1"/>
          </p:nvPr>
        </p:nvGraphicFramePr>
        <p:xfrm>
          <a:off x="457200" y="1066800"/>
          <a:ext cx="8229600" cy="5582920"/>
        </p:xfrm>
        <a:graphic>
          <a:graphicData uri="http://schemas.openxmlformats.org/drawingml/2006/table">
            <a:tbl>
              <a:tblPr firstRow="1" bandRow="1">
                <a:tableStyleId>{5C22544A-7EE6-4342-B048-85BDC9FD1C3A}</a:tableStyleId>
              </a:tblPr>
              <a:tblGrid>
                <a:gridCol w="8229600"/>
              </a:tblGrid>
              <a:tr h="370840">
                <a:tc>
                  <a:txBody>
                    <a:bodyPr/>
                    <a:lstStyle/>
                    <a:p>
                      <a:r>
                        <a:rPr lang="en-US" dirty="0" smtClean="0"/>
                        <a:t>Actions to Ensure Gender Programming in Nutrition </a:t>
                      </a:r>
                      <a:endParaRPr lang="en-US" dirty="0"/>
                    </a:p>
                  </a:txBody>
                  <a:tcPr/>
                </a:tc>
              </a:tr>
              <a:tr h="370840">
                <a:tc>
                  <a:txBody>
                    <a:bodyPr/>
                    <a:lstStyle/>
                    <a:p>
                      <a:r>
                        <a:rPr lang="en-US" dirty="0" smtClean="0"/>
                        <a:t>Conduct a rapid participatory assessment with women, girls, boys and men of diverse backgrounds to ensure the integration of gender perspectives in the initial nutritional status analysis to identify groups most at risk, including age/sex aggregated data on health and nutrition indicators. </a:t>
                      </a:r>
                      <a:endParaRPr lang="en-US" dirty="0"/>
                    </a:p>
                  </a:txBody>
                  <a:tcPr/>
                </a:tc>
              </a:tr>
              <a:tr h="370840">
                <a:tc>
                  <a:txBody>
                    <a:bodyPr/>
                    <a:lstStyle/>
                    <a:p>
                      <a:r>
                        <a:rPr lang="en-US" dirty="0" smtClean="0"/>
                        <a:t>Consult with key at-risk groups (e.g. pregnant and lactating women) to identify an effective and accessible supplementary feeding </a:t>
                      </a:r>
                      <a:r>
                        <a:rPr lang="en-US" dirty="0" err="1" smtClean="0"/>
                        <a:t>programme</a:t>
                      </a:r>
                      <a:r>
                        <a:rPr lang="en-US" dirty="0" smtClean="0"/>
                        <a:t>. Set up monitoring systems to evaluate processes and impact. </a:t>
                      </a:r>
                      <a:endParaRPr lang="en-US" dirty="0"/>
                    </a:p>
                  </a:txBody>
                  <a:tcPr/>
                </a:tc>
              </a:tr>
              <a:tr h="370840">
                <a:tc>
                  <a:txBody>
                    <a:bodyPr/>
                    <a:lstStyle/>
                    <a:p>
                      <a:r>
                        <a:rPr lang="en-US" dirty="0" smtClean="0"/>
                        <a:t>Support and promote exclusive breastfeeding and appropriate young child feeding practices addressed to both women and their partner. </a:t>
                      </a:r>
                      <a:endParaRPr lang="en-US" dirty="0"/>
                    </a:p>
                  </a:txBody>
                  <a:tcPr/>
                </a:tc>
              </a:tr>
              <a:tr h="370840">
                <a:tc>
                  <a:txBody>
                    <a:bodyPr/>
                    <a:lstStyle/>
                    <a:p>
                      <a:r>
                        <a:rPr lang="en-US" dirty="0" smtClean="0"/>
                        <a:t>Ensure equal coverage of vaccination and vitamin A campaigns and of fortification of food aid commodities to ensure equal access to micronutrient-rich foods for girls, boys, women and men. </a:t>
                      </a:r>
                      <a:endParaRPr lang="en-US" dirty="0"/>
                    </a:p>
                  </a:txBody>
                  <a:tcPr/>
                </a:tc>
              </a:tr>
              <a:tr h="370840">
                <a:tc>
                  <a:txBody>
                    <a:bodyPr/>
                    <a:lstStyle/>
                    <a:p>
                      <a:r>
                        <a:rPr lang="en-US" dirty="0" smtClean="0"/>
                        <a:t>Involve women, girls, boys and men in the design and control of supply distribution; in participatory assessment; in defining health and nutrition priorities; in training and capacity building; and in staffing of health and community </a:t>
                      </a:r>
                      <a:r>
                        <a:rPr lang="en-US" dirty="0" err="1" smtClean="0"/>
                        <a:t>programmes</a:t>
                      </a:r>
                      <a:endParaRPr lang="en-US" dirty="0"/>
                    </a:p>
                  </a:txBody>
                  <a:tcPr/>
                </a:tc>
              </a:tr>
              <a:tr h="370840">
                <a:tc>
                  <a:txBody>
                    <a:bodyPr/>
                    <a:lstStyle/>
                    <a:p>
                      <a:r>
                        <a:rPr lang="en-US" dirty="0" smtClean="0"/>
                        <a:t>Ensure that all health staff and nutrition workers are aware of gender-sensitive service delivery. </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2049</Words>
  <Application>Microsoft Office PowerPoint</Application>
  <PresentationFormat>On-screen Show (4:3)</PresentationFormat>
  <Paragraphs>119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Indicator 9</vt:lpstr>
      <vt:lpstr>What is nutritional care for groups with special needs in emergencies? </vt:lpstr>
      <vt:lpstr>Why is nutritional care for groups with special needs key in emergencies? </vt:lpstr>
      <vt:lpstr>When should nutrition programs be implemented for groups with special needs? </vt:lpstr>
      <vt:lpstr>How should nutrition programmes for groups with special needs implemented? </vt:lpstr>
      <vt:lpstr>Vulnerability related to gender </vt:lpstr>
      <vt:lpstr>Box 12: Gender and Nutritional Issues </vt:lpstr>
      <vt:lpstr>Slide 8</vt:lpstr>
      <vt:lpstr>Box 13: Actions to Ensure Gender Programming in Nutrition </vt:lpstr>
      <vt:lpstr>Slide 10</vt:lpstr>
      <vt:lpstr>Vulnerability related to age </vt:lpstr>
      <vt:lpstr>Box 14: Practical Steps to Approach Nutrition for the Elderly </vt:lpstr>
      <vt:lpstr>Slide 13</vt:lpstr>
      <vt:lpstr>Vulnerability related to Disability </vt:lpstr>
      <vt:lpstr>Slide 15</vt:lpstr>
      <vt:lpstr>Vulnerability linked to loss of parents </vt:lpstr>
      <vt:lpstr>Box 15: Issues to Consider Regarding OVCs and Nutrition</vt:lpstr>
      <vt:lpstr>Vulnerability related to pregnancy and lactation </vt:lpstr>
      <vt:lpstr>Slide 19</vt:lpstr>
      <vt:lpstr>Measuring success/Benchmarks </vt:lpstr>
      <vt:lpstr>Other Issues/Debates</vt:lpstr>
      <vt:lpstr>Supplies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Indicator 9</dc:title>
  <dc:creator>SOFTAGE</dc:creator>
  <cp:lastModifiedBy>Afzal</cp:lastModifiedBy>
  <cp:revision>66</cp:revision>
  <dcterms:created xsi:type="dcterms:W3CDTF">2018-12-17T18:26:54Z</dcterms:created>
  <dcterms:modified xsi:type="dcterms:W3CDTF">2019-03-29T09:12:17Z</dcterms:modified>
</cp:coreProperties>
</file>