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9"/>
  </p:notesMasterIdLst>
  <p:sldIdLst>
    <p:sldId id="300" r:id="rId2"/>
    <p:sldId id="283" r:id="rId3"/>
    <p:sldId id="285" r:id="rId4"/>
    <p:sldId id="286" r:id="rId5"/>
    <p:sldId id="302" r:id="rId6"/>
    <p:sldId id="288" r:id="rId7"/>
    <p:sldId id="289" r:id="rId8"/>
    <p:sldId id="290" r:id="rId9"/>
    <p:sldId id="291" r:id="rId10"/>
    <p:sldId id="303" r:id="rId11"/>
    <p:sldId id="292" r:id="rId12"/>
    <p:sldId id="295" r:id="rId13"/>
    <p:sldId id="296" r:id="rId14"/>
    <p:sldId id="298" r:id="rId15"/>
    <p:sldId id="304" r:id="rId16"/>
    <p:sldId id="299" r:id="rId17"/>
    <p:sldId id="273"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07" autoAdjust="0"/>
    <p:restoredTop sz="86385" autoAdjust="0"/>
  </p:normalViewPr>
  <p:slideViewPr>
    <p:cSldViewPr snapToGrid="0">
      <p:cViewPr varScale="1">
        <p:scale>
          <a:sx n="69" d="100"/>
          <a:sy n="69" d="100"/>
        </p:scale>
        <p:origin x="224" y="736"/>
      </p:cViewPr>
      <p:guideLst>
        <p:guide orient="horz" pos="2160"/>
        <p:guide pos="3840"/>
      </p:guideLst>
    </p:cSldViewPr>
  </p:slideViewPr>
  <p:outlineViewPr>
    <p:cViewPr>
      <p:scale>
        <a:sx n="33" d="100"/>
        <a:sy n="33" d="100"/>
      </p:scale>
      <p:origin x="0" y="10744"/>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stevenpisano/1514059172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infomastern/1027144195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heroiclife/1531626223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Cover Image: "Shopping freak." Provided by: </a:t>
            </a:r>
            <a:r>
              <a:rPr lang="en-US" sz="1200" b="0" i="0" kern="1200" dirty="0" err="1">
                <a:solidFill>
                  <a:schemeClr val="tx1"/>
                </a:solidFill>
                <a:effectLst/>
                <a:latin typeface="Tahoma" panose="020B0604030504040204" pitchFamily="34" charset="0"/>
                <a:ea typeface="+mn-ea"/>
                <a:cs typeface="+mn-cs"/>
              </a:rPr>
              <a:t>freestocks.org</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https://unsplash.com/photos/_3Q3tsJ01nc</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b="0" dirty="0">
              <a:latin typeface="GillSans Light" panose="020B0402020204020204" pitchFamily="34" charset="0"/>
            </a:endParaRPr>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a:t>
            </a:fld>
            <a:endParaRPr lang="en-US" dirty="0"/>
          </a:p>
        </p:txBody>
      </p:sp>
    </p:spTree>
    <p:extLst>
      <p:ext uri="{BB962C8B-B14F-4D97-AF65-F5344CB8AC3E}">
        <p14:creationId xmlns:p14="http://schemas.microsoft.com/office/powerpoint/2010/main" val="73885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2014 US Open (Tennis) - Tournament - Dustin Brown.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Steven Pisano.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https://www.flickr.com/photos/stevenpisano/15140591721/</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a:t>
            </a:fld>
            <a:endParaRPr lang="en-US" dirty="0"/>
          </a:p>
        </p:txBody>
      </p:sp>
    </p:spTree>
    <p:extLst>
      <p:ext uri="{BB962C8B-B14F-4D97-AF65-F5344CB8AC3E}">
        <p14:creationId xmlns:p14="http://schemas.microsoft.com/office/powerpoint/2010/main" val="176239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Answers may vary. McDonald’s is an example</a:t>
            </a:r>
            <a:r>
              <a:rPr lang="en-US" baseline="0" dirty="0"/>
              <a:t> in the module. Companies that sell foods, clothes, toys, etc. Hot restaurants might want to capture the young couples and empty nesters.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Sample Market Segmentation (Chart).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141612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Windsurfing at Gislu00f6vshammar.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Matthias Weinberger.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https://www.flickr.com/photos/infomastern/10271441954/</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6</a:t>
            </a:fld>
            <a:endParaRPr lang="en-US" dirty="0"/>
          </a:p>
        </p:txBody>
      </p:sp>
    </p:spTree>
    <p:extLst>
      <p:ext uri="{BB962C8B-B14F-4D97-AF65-F5344CB8AC3E}">
        <p14:creationId xmlns:p14="http://schemas.microsoft.com/office/powerpoint/2010/main" val="81270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Sophie shopping.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David </a:t>
            </a:r>
            <a:r>
              <a:rPr lang="en-US" sz="1200" b="0" i="0" kern="1200" dirty="0" err="1">
                <a:solidFill>
                  <a:schemeClr val="tx1"/>
                </a:solidFill>
                <a:effectLst/>
                <a:latin typeface="Tahoma" panose="020B0604030504040204" pitchFamily="34" charset="0"/>
                <a:ea typeface="+mn-ea"/>
                <a:cs typeface="+mn-cs"/>
              </a:rPr>
              <a:t>Veksler</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https://www.flickr.com/photos/heroiclife/15316262230/</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29855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13</a:t>
            </a:fld>
            <a:endParaRPr lang="en-US" dirty="0"/>
          </a:p>
        </p:txBody>
      </p:sp>
    </p:spTree>
    <p:extLst>
      <p:ext uri="{BB962C8B-B14F-4D97-AF65-F5344CB8AC3E}">
        <p14:creationId xmlns:p14="http://schemas.microsoft.com/office/powerpoint/2010/main" val="28196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Defining the Marketing Mix. </a:t>
            </a:r>
            <a:r>
              <a:rPr lang="en-US" b="1" dirty="0"/>
              <a:t>Provided by</a:t>
            </a:r>
            <a:r>
              <a:rPr lang="en-US" dirty="0"/>
              <a:t>: Lumen Learning. </a:t>
            </a:r>
            <a:r>
              <a:rPr lang="en-US" b="1" dirty="0"/>
              <a:t>License</a:t>
            </a:r>
            <a:r>
              <a:rPr lang="en-US" dirty="0"/>
              <a:t>: </a:t>
            </a:r>
            <a:r>
              <a:rPr lang="en-US" b="1" i="1" u="sng" dirty="0">
                <a:hlinkClick r:id="rId3"/>
              </a:rPr>
              <a:t>CC BY-SA: Attribution-</a:t>
            </a:r>
            <a:r>
              <a:rPr lang="en-US" b="1" i="1" u="sng" dirty="0" err="1">
                <a:hlinkClick r:id="rId3"/>
              </a:rPr>
              <a:t>ShareAlike</a:t>
            </a:r>
            <a:endParaRPr lang="en-US" dirty="0"/>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15</a:t>
            </a:fld>
            <a:endParaRPr lang="en-US" dirty="0"/>
          </a:p>
        </p:txBody>
      </p:sp>
    </p:spTree>
    <p:extLst>
      <p:ext uri="{BB962C8B-B14F-4D97-AF65-F5344CB8AC3E}">
        <p14:creationId xmlns:p14="http://schemas.microsoft.com/office/powerpoint/2010/main" val="115061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17</a:t>
            </a:fld>
            <a:endParaRPr lang="en-US" dirty="0"/>
          </a:p>
        </p:txBody>
      </p:sp>
    </p:spTree>
    <p:extLst>
      <p:ext uri="{BB962C8B-B14F-4D97-AF65-F5344CB8AC3E}">
        <p14:creationId xmlns:p14="http://schemas.microsoft.com/office/powerpoint/2010/main" val="108101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342455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311875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0340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6134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0161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6719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5"/>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48402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9" name="Google Shape;29;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257175" marR="0" lvl="0" indent="-128588" algn="l" rtl="0">
              <a:lnSpc>
                <a:spcPct val="90000"/>
              </a:lnSpc>
              <a:spcBef>
                <a:spcPts val="563"/>
              </a:spcBef>
              <a:spcAft>
                <a:spcPts val="0"/>
              </a:spcAft>
              <a:buClr>
                <a:schemeClr val="dk1"/>
              </a:buClr>
              <a:buSzPts val="2400"/>
              <a:buFont typeface="Arial"/>
              <a:buNone/>
              <a:defRPr sz="1350" b="1" i="0" u="none" strike="noStrike" cap="none">
                <a:solidFill>
                  <a:schemeClr val="dk1"/>
                </a:solidFill>
                <a:latin typeface="Century Gothic"/>
                <a:ea typeface="Century Gothic"/>
                <a:cs typeface="Century Gothic"/>
                <a:sym typeface="Century Gothic"/>
              </a:defRPr>
            </a:lvl1pPr>
            <a:lvl2pPr marL="514350" marR="0" lvl="1" indent="-128588" algn="l" rtl="0">
              <a:lnSpc>
                <a:spcPct val="90000"/>
              </a:lnSpc>
              <a:spcBef>
                <a:spcPts val="281"/>
              </a:spcBef>
              <a:spcAft>
                <a:spcPts val="0"/>
              </a:spcAft>
              <a:buClr>
                <a:schemeClr val="dk1"/>
              </a:buClr>
              <a:buSzPts val="2000"/>
              <a:buFont typeface="Arial"/>
              <a:buNone/>
              <a:defRPr sz="1125" b="1" i="0" u="none" strike="noStrike" cap="none">
                <a:solidFill>
                  <a:schemeClr val="dk1"/>
                </a:solidFill>
                <a:latin typeface="Century Gothic"/>
                <a:ea typeface="Century Gothic"/>
                <a:cs typeface="Century Gothic"/>
                <a:sym typeface="Century Gothic"/>
              </a:defRPr>
            </a:lvl2pPr>
            <a:lvl3pPr marL="771525" marR="0" lvl="2" indent="-128588" algn="l" rtl="0">
              <a:lnSpc>
                <a:spcPct val="90000"/>
              </a:lnSpc>
              <a:spcBef>
                <a:spcPts val="281"/>
              </a:spcBef>
              <a:spcAft>
                <a:spcPts val="0"/>
              </a:spcAft>
              <a:buClr>
                <a:schemeClr val="dk1"/>
              </a:buClr>
              <a:buSzPts val="1800"/>
              <a:buFont typeface="Arial"/>
              <a:buNone/>
              <a:defRPr sz="1013" b="1" i="0" u="none" strike="noStrike" cap="none">
                <a:solidFill>
                  <a:schemeClr val="dk1"/>
                </a:solidFill>
                <a:latin typeface="Century Gothic"/>
                <a:ea typeface="Century Gothic"/>
                <a:cs typeface="Century Gothic"/>
                <a:sym typeface="Century Gothic"/>
              </a:defRPr>
            </a:lvl3pPr>
            <a:lvl4pPr marL="1028700" marR="0" lvl="3"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4pPr>
            <a:lvl5pPr marL="1285875" marR="0" lvl="4"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5pPr>
            <a:lvl6pPr marL="1543050" marR="0" lvl="5"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6pPr>
            <a:lvl7pPr marL="1800225" marR="0" lvl="6"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7pPr>
            <a:lvl8pPr marL="2057400" marR="0" lvl="7"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8pPr>
            <a:lvl9pPr marL="2314575" marR="0" lvl="8"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0" name="Google Shape;30;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1" name="Google Shape;31;p6"/>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lstStyle>
            <a:lvl1pPr marL="257175" marR="0" lvl="0" indent="-128588" algn="l" rtl="0">
              <a:lnSpc>
                <a:spcPct val="90000"/>
              </a:lnSpc>
              <a:spcBef>
                <a:spcPts val="563"/>
              </a:spcBef>
              <a:spcAft>
                <a:spcPts val="0"/>
              </a:spcAft>
              <a:buClr>
                <a:schemeClr val="dk1"/>
              </a:buClr>
              <a:buSzPts val="2400"/>
              <a:buFont typeface="Arial"/>
              <a:buNone/>
              <a:defRPr sz="1350" b="1" i="0" u="none" strike="noStrike" cap="none">
                <a:solidFill>
                  <a:schemeClr val="dk1"/>
                </a:solidFill>
                <a:latin typeface="Century Gothic"/>
                <a:ea typeface="Century Gothic"/>
                <a:cs typeface="Century Gothic"/>
                <a:sym typeface="Century Gothic"/>
              </a:defRPr>
            </a:lvl1pPr>
            <a:lvl2pPr marL="514350" marR="0" lvl="1" indent="-128588" algn="l" rtl="0">
              <a:lnSpc>
                <a:spcPct val="90000"/>
              </a:lnSpc>
              <a:spcBef>
                <a:spcPts val="281"/>
              </a:spcBef>
              <a:spcAft>
                <a:spcPts val="0"/>
              </a:spcAft>
              <a:buClr>
                <a:schemeClr val="dk1"/>
              </a:buClr>
              <a:buSzPts val="2000"/>
              <a:buFont typeface="Arial"/>
              <a:buNone/>
              <a:defRPr sz="1125" b="1" i="0" u="none" strike="noStrike" cap="none">
                <a:solidFill>
                  <a:schemeClr val="dk1"/>
                </a:solidFill>
                <a:latin typeface="Century Gothic"/>
                <a:ea typeface="Century Gothic"/>
                <a:cs typeface="Century Gothic"/>
                <a:sym typeface="Century Gothic"/>
              </a:defRPr>
            </a:lvl2pPr>
            <a:lvl3pPr marL="771525" marR="0" lvl="2" indent="-128588" algn="l" rtl="0">
              <a:lnSpc>
                <a:spcPct val="90000"/>
              </a:lnSpc>
              <a:spcBef>
                <a:spcPts val="281"/>
              </a:spcBef>
              <a:spcAft>
                <a:spcPts val="0"/>
              </a:spcAft>
              <a:buClr>
                <a:schemeClr val="dk1"/>
              </a:buClr>
              <a:buSzPts val="1800"/>
              <a:buFont typeface="Arial"/>
              <a:buNone/>
              <a:defRPr sz="1013" b="1" i="0" u="none" strike="noStrike" cap="none">
                <a:solidFill>
                  <a:schemeClr val="dk1"/>
                </a:solidFill>
                <a:latin typeface="Century Gothic"/>
                <a:ea typeface="Century Gothic"/>
                <a:cs typeface="Century Gothic"/>
                <a:sym typeface="Century Gothic"/>
              </a:defRPr>
            </a:lvl3pPr>
            <a:lvl4pPr marL="1028700" marR="0" lvl="3"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4pPr>
            <a:lvl5pPr marL="1285875" marR="0" lvl="4"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5pPr>
            <a:lvl6pPr marL="1543050" marR="0" lvl="5"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6pPr>
            <a:lvl7pPr marL="1800225" marR="0" lvl="6"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7pPr>
            <a:lvl8pPr marL="2057400" marR="0" lvl="7"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8pPr>
            <a:lvl9pPr marL="2314575" marR="0" lvl="8"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2" name="Google Shape;32;p6"/>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3" name="Google Shape;33;p6"/>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17180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1888053662"/>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84ED-425D-2847-850B-DC84F281AEB6}"/>
              </a:ext>
            </a:extLst>
          </p:cNvPr>
          <p:cNvSpPr>
            <a:spLocks noGrp="1"/>
          </p:cNvSpPr>
          <p:nvPr>
            <p:ph type="ctrTitle"/>
          </p:nvPr>
        </p:nvSpPr>
        <p:spPr/>
        <p:txBody>
          <a:bodyPr/>
          <a:lstStyle/>
          <a:p>
            <a:r>
              <a:rPr lang="en-US" dirty="0"/>
              <a:t>Principles of Marketing</a:t>
            </a:r>
          </a:p>
        </p:txBody>
      </p:sp>
      <p:sp>
        <p:nvSpPr>
          <p:cNvPr id="3" name="Subtitle 2">
            <a:extLst>
              <a:ext uri="{FF2B5EF4-FFF2-40B4-BE49-F238E27FC236}">
                <a16:creationId xmlns:a16="http://schemas.microsoft.com/office/drawing/2014/main" id="{173FB28E-73B6-B341-A554-9DAD7221D708}"/>
              </a:ext>
            </a:extLst>
          </p:cNvPr>
          <p:cNvSpPr>
            <a:spLocks noGrp="1"/>
          </p:cNvSpPr>
          <p:nvPr>
            <p:ph type="subTitle" idx="1"/>
          </p:nvPr>
        </p:nvSpPr>
        <p:spPr/>
        <p:txBody>
          <a:bodyPr/>
          <a:lstStyle/>
          <a:p>
            <a:r>
              <a:rPr lang="en-US" dirty="0"/>
              <a:t>Module 3: Segmentation and Targeting</a:t>
            </a:r>
          </a:p>
          <a:p>
            <a:endParaRPr lang="en-US" dirty="0"/>
          </a:p>
        </p:txBody>
      </p:sp>
    </p:spTree>
    <p:extLst>
      <p:ext uri="{BB962C8B-B14F-4D97-AF65-F5344CB8AC3E}">
        <p14:creationId xmlns:p14="http://schemas.microsoft.com/office/powerpoint/2010/main" val="215892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0BB7-D503-0344-BF7A-423DE23C5E84}"/>
              </a:ext>
            </a:extLst>
          </p:cNvPr>
          <p:cNvSpPr>
            <a:spLocks noGrp="1"/>
          </p:cNvSpPr>
          <p:nvPr>
            <p:ph type="title"/>
          </p:nvPr>
        </p:nvSpPr>
        <p:spPr>
          <a:xfrm>
            <a:off x="838200" y="365128"/>
            <a:ext cx="10515600" cy="916938"/>
          </a:xfrm>
        </p:spPr>
        <p:txBody>
          <a:bodyPr/>
          <a:lstStyle/>
          <a:p>
            <a:r>
              <a:rPr lang="en-US" dirty="0"/>
              <a:t>Sample Market Segment Profiles</a:t>
            </a:r>
          </a:p>
        </p:txBody>
      </p:sp>
      <p:pic>
        <p:nvPicPr>
          <p:cNvPr id="5" name="Picture 4" descr="Chart titled Sample Market Segment Profiles: Metro Area Going-Out Segments. Left-most Column is Active Singles (15%), which details “3+ outings per week,” “Bar &amp; club culture,” “Happy hour,” and “Like to spend $” beneath it. Second column is Homebody Families (11%), which details “0-2 outings per month,” “Family friendly,” and “Tight budgets” beneath it. Third column is Busy Families (28%), detailing “3+ outings per month,” “Family friendly,” “Couples date night,” and “Budget conscious” beneath it. Fourth column is Active Empty Nesters (17%), detailing “2+ outings per week,” “Dining,” “Music &amp; culture,” and “Spend freely” beneath it. Final column is Homebody Empty Nesters (22%), detailing “0-3 outings per month,” “Early bird dining,” “Free events,” and “No budget” beneath it. ">
            <a:extLst>
              <a:ext uri="{FF2B5EF4-FFF2-40B4-BE49-F238E27FC236}">
                <a16:creationId xmlns:a16="http://schemas.microsoft.com/office/drawing/2014/main" id="{53619F12-2E79-DF48-A6E1-CAE6EEF9B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667" y="1282065"/>
            <a:ext cx="9484666" cy="5575935"/>
          </a:xfrm>
          <a:prstGeom prst="rect">
            <a:avLst/>
          </a:prstGeom>
        </p:spPr>
      </p:pic>
    </p:spTree>
    <p:extLst>
      <p:ext uri="{BB962C8B-B14F-4D97-AF65-F5344CB8AC3E}">
        <p14:creationId xmlns:p14="http://schemas.microsoft.com/office/powerpoint/2010/main" val="4177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Ideal Market Segment</a:t>
            </a:r>
          </a:p>
        </p:txBody>
      </p:sp>
      <p:sp>
        <p:nvSpPr>
          <p:cNvPr id="3" name="Content Placeholder 2"/>
          <p:cNvSpPr>
            <a:spLocks noGrp="1"/>
          </p:cNvSpPr>
          <p:nvPr>
            <p:ph type="body" idx="1"/>
          </p:nvPr>
        </p:nvSpPr>
        <p:spPr/>
        <p:txBody>
          <a:bodyPr>
            <a:normAutofit/>
          </a:bodyPr>
          <a:lstStyle/>
          <a:p>
            <a:pPr marL="457200" indent="-457200" fontAlgn="base">
              <a:buFont typeface="+mj-lt"/>
              <a:buAutoNum type="arabicPeriod"/>
            </a:pPr>
            <a:r>
              <a:rPr lang="en-US" dirty="0"/>
              <a:t>Can be measured</a:t>
            </a:r>
          </a:p>
          <a:p>
            <a:pPr marL="457200" indent="-457200" fontAlgn="base">
              <a:buFont typeface="+mj-lt"/>
              <a:buAutoNum type="arabicPeriod"/>
            </a:pPr>
            <a:r>
              <a:rPr lang="en-US" dirty="0"/>
              <a:t>Is profitable</a:t>
            </a:r>
          </a:p>
          <a:p>
            <a:pPr marL="457200" indent="-457200" fontAlgn="base">
              <a:buFont typeface="+mj-lt"/>
              <a:buAutoNum type="arabicPeriod"/>
            </a:pPr>
            <a:r>
              <a:rPr lang="en-US" dirty="0"/>
              <a:t>Is stable</a:t>
            </a:r>
          </a:p>
          <a:p>
            <a:pPr marL="457200" indent="-457200" fontAlgn="base">
              <a:buFont typeface="+mj-lt"/>
              <a:buAutoNum type="arabicPeriod"/>
            </a:pPr>
            <a:r>
              <a:rPr lang="en-US" dirty="0"/>
              <a:t>Is reachable</a:t>
            </a:r>
          </a:p>
          <a:p>
            <a:pPr marL="457200" indent="-457200" fontAlgn="base">
              <a:buFont typeface="+mj-lt"/>
              <a:buAutoNum type="arabicPeriod"/>
            </a:pPr>
            <a:r>
              <a:rPr lang="en-US" dirty="0"/>
              <a:t>Is internally homogeneous</a:t>
            </a:r>
          </a:p>
          <a:p>
            <a:pPr marL="457200" indent="-457200" fontAlgn="base">
              <a:buFont typeface="+mj-lt"/>
              <a:buAutoNum type="arabicPeriod"/>
            </a:pPr>
            <a:r>
              <a:rPr lang="en-US" dirty="0"/>
              <a:t>Is externally heterogeneous</a:t>
            </a:r>
          </a:p>
          <a:p>
            <a:pPr marL="457200" indent="-457200" fontAlgn="base">
              <a:buFont typeface="+mj-lt"/>
              <a:buAutoNum type="arabicPeriod"/>
            </a:pPr>
            <a:r>
              <a:rPr lang="en-US" dirty="0"/>
              <a:t>Is responsive</a:t>
            </a:r>
          </a:p>
          <a:p>
            <a:pPr marL="457200" indent="-457200" fontAlgn="base">
              <a:buFont typeface="+mj-lt"/>
              <a:buAutoNum type="arabicPeriod"/>
            </a:pPr>
            <a:r>
              <a:rPr lang="en-US" dirty="0"/>
              <a:t>Is cost-effective</a:t>
            </a:r>
          </a:p>
          <a:p>
            <a:pPr marL="457200" indent="-457200" fontAlgn="base">
              <a:buFont typeface="+mj-lt"/>
              <a:buAutoNum type="arabicPeriod"/>
            </a:pPr>
            <a:r>
              <a:rPr lang="en-US" dirty="0"/>
              <a:t>Helps determine the marketing mix</a:t>
            </a:r>
          </a:p>
        </p:txBody>
      </p:sp>
    </p:spTree>
    <p:extLst>
      <p:ext uri="{BB962C8B-B14F-4D97-AF65-F5344CB8AC3E}">
        <p14:creationId xmlns:p14="http://schemas.microsoft.com/office/powerpoint/2010/main" val="407910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 in Selecting a Target Segment</a:t>
            </a:r>
          </a:p>
        </p:txBody>
      </p:sp>
      <p:sp>
        <p:nvSpPr>
          <p:cNvPr id="3" name="Content Placeholder 2"/>
          <p:cNvSpPr>
            <a:spLocks noGrp="1"/>
          </p:cNvSpPr>
          <p:nvPr>
            <p:ph type="body" idx="1"/>
          </p:nvPr>
        </p:nvSpPr>
        <p:spPr/>
        <p:txBody>
          <a:bodyPr/>
          <a:lstStyle/>
          <a:p>
            <a:r>
              <a:rPr lang="en-US" dirty="0"/>
              <a:t>Whose needs can you best satisfy?</a:t>
            </a:r>
          </a:p>
          <a:p>
            <a:r>
              <a:rPr lang="en-US" dirty="0"/>
              <a:t>Who will be the most profitable customers?</a:t>
            </a:r>
          </a:p>
          <a:p>
            <a:r>
              <a:rPr lang="en-US" dirty="0"/>
              <a:t>Can you reach and serve each target segment effectively?</a:t>
            </a:r>
          </a:p>
          <a:p>
            <a:r>
              <a:rPr lang="en-US" dirty="0"/>
              <a:t>Are the segments large and profitable enough to support your business?</a:t>
            </a:r>
          </a:p>
          <a:p>
            <a:r>
              <a:rPr lang="en-US" dirty="0"/>
              <a:t>Do you have the resources available to effectively reach and serve each target segment?</a:t>
            </a:r>
          </a:p>
        </p:txBody>
      </p:sp>
    </p:spTree>
    <p:extLst>
      <p:ext uri="{BB962C8B-B14F-4D97-AF65-F5344CB8AC3E}">
        <p14:creationId xmlns:p14="http://schemas.microsoft.com/office/powerpoint/2010/main" val="82151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Targeting Strategy</a:t>
            </a:r>
          </a:p>
        </p:txBody>
      </p:sp>
      <p:sp>
        <p:nvSpPr>
          <p:cNvPr id="6" name="Content Placeholder 5"/>
          <p:cNvSpPr>
            <a:spLocks noGrp="1"/>
          </p:cNvSpPr>
          <p:nvPr>
            <p:ph type="body" idx="1"/>
          </p:nvPr>
        </p:nvSpPr>
        <p:spPr/>
        <p:txBody>
          <a:bodyPr/>
          <a:lstStyle/>
          <a:p>
            <a:r>
              <a:rPr lang="en-US" dirty="0"/>
              <a:t>Concentration</a:t>
            </a:r>
          </a:p>
        </p:txBody>
      </p:sp>
      <p:sp>
        <p:nvSpPr>
          <p:cNvPr id="5" name="Text Placeholder 4">
            <a:extLst>
              <a:ext uri="{FF2B5EF4-FFF2-40B4-BE49-F238E27FC236}">
                <a16:creationId xmlns:a16="http://schemas.microsoft.com/office/drawing/2014/main" id="{862082EA-B64F-414B-B27E-FFE3D7D0F363}"/>
              </a:ext>
            </a:extLst>
          </p:cNvPr>
          <p:cNvSpPr>
            <a:spLocks noGrp="1"/>
          </p:cNvSpPr>
          <p:nvPr>
            <p:ph type="body" idx="2"/>
          </p:nvPr>
        </p:nvSpPr>
        <p:spPr/>
        <p:txBody>
          <a:bodyPr/>
          <a:lstStyle/>
          <a:p>
            <a:pPr marL="28575" indent="0">
              <a:buNone/>
            </a:pPr>
            <a:r>
              <a:rPr lang="en-US" dirty="0"/>
              <a:t>Only one marketing mix is developed</a:t>
            </a:r>
          </a:p>
          <a:p>
            <a:r>
              <a:rPr lang="en-US" dirty="0"/>
              <a:t>Advantage: focus</a:t>
            </a:r>
          </a:p>
          <a:p>
            <a:r>
              <a:rPr lang="en-US" dirty="0"/>
              <a:t>Disadvantage if demand in segment declines, company will suffer</a:t>
            </a:r>
          </a:p>
          <a:p>
            <a:endParaRPr lang="en-US" dirty="0"/>
          </a:p>
          <a:p>
            <a:endParaRPr lang="en-US" dirty="0"/>
          </a:p>
          <a:p>
            <a:endParaRPr lang="en-US" dirty="0"/>
          </a:p>
          <a:p>
            <a:endParaRPr lang="en-US" dirty="0"/>
          </a:p>
          <a:p>
            <a:endParaRPr lang="en-US" dirty="0"/>
          </a:p>
        </p:txBody>
      </p:sp>
      <p:sp>
        <p:nvSpPr>
          <p:cNvPr id="10" name="Text Placeholder 9">
            <a:extLst>
              <a:ext uri="{FF2B5EF4-FFF2-40B4-BE49-F238E27FC236}">
                <a16:creationId xmlns:a16="http://schemas.microsoft.com/office/drawing/2014/main" id="{076F0D26-A939-174A-90B5-01334C94F3A2}"/>
              </a:ext>
            </a:extLst>
          </p:cNvPr>
          <p:cNvSpPr>
            <a:spLocks noGrp="1"/>
          </p:cNvSpPr>
          <p:nvPr>
            <p:ph type="body" idx="3"/>
          </p:nvPr>
        </p:nvSpPr>
        <p:spPr/>
        <p:txBody>
          <a:bodyPr/>
          <a:lstStyle/>
          <a:p>
            <a:r>
              <a:rPr lang="en-US" dirty="0"/>
              <a:t>Multi-segment</a:t>
            </a:r>
          </a:p>
        </p:txBody>
      </p:sp>
      <p:sp>
        <p:nvSpPr>
          <p:cNvPr id="11" name="Text Placeholder 10">
            <a:extLst>
              <a:ext uri="{FF2B5EF4-FFF2-40B4-BE49-F238E27FC236}">
                <a16:creationId xmlns:a16="http://schemas.microsoft.com/office/drawing/2014/main" id="{7E704008-5963-F24D-8AC9-D5FEB82E9588}"/>
              </a:ext>
            </a:extLst>
          </p:cNvPr>
          <p:cNvSpPr>
            <a:spLocks noGrp="1"/>
          </p:cNvSpPr>
          <p:nvPr>
            <p:ph type="body" idx="4"/>
          </p:nvPr>
        </p:nvSpPr>
        <p:spPr/>
        <p:txBody>
          <a:bodyPr/>
          <a:lstStyle/>
          <a:p>
            <a:pPr marL="28575" indent="0">
              <a:buNone/>
            </a:pPr>
            <a:r>
              <a:rPr lang="en-US" dirty="0"/>
              <a:t>Marketing mix for each segment</a:t>
            </a:r>
          </a:p>
          <a:p>
            <a:r>
              <a:rPr lang="en-US" dirty="0"/>
              <a:t>Advantage: may reach more customers</a:t>
            </a:r>
          </a:p>
          <a:p>
            <a:r>
              <a:rPr lang="en-US" dirty="0"/>
              <a:t>Disadvantage: Costs of multiple campaigns and distribution channels</a:t>
            </a:r>
          </a:p>
          <a:p>
            <a:endParaRPr lang="en-US" dirty="0"/>
          </a:p>
          <a:p>
            <a:endParaRPr lang="en-US" dirty="0"/>
          </a:p>
        </p:txBody>
      </p:sp>
    </p:spTree>
    <p:extLst>
      <p:ext uri="{BB962C8B-B14F-4D97-AF65-F5344CB8AC3E}">
        <p14:creationId xmlns:p14="http://schemas.microsoft.com/office/powerpoint/2010/main" val="418878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Targeting Strategies</a:t>
            </a:r>
          </a:p>
        </p:txBody>
      </p:sp>
      <p:graphicFrame>
        <p:nvGraphicFramePr>
          <p:cNvPr id="9" name="Content Placeholder 8" descr="Mass Marketing, everybody everywhere. Example: target. Differentiated marketing, large groups within the total market. Example: Costco, Sam's Club. Niche marketing, high penetration within smaller, specialized segments. Example: Trader Joe's, Whole Foods. Micromarketing, individual customers or localized microsegments. Example: Groupon."/>
          <p:cNvGraphicFramePr>
            <a:graphicFrameLocks noGrp="1"/>
          </p:cNvGraphicFramePr>
          <p:nvPr>
            <p:ph idx="4294967295"/>
            <p:extLst>
              <p:ext uri="{D42A27DB-BD31-4B8C-83A1-F6EECF244321}">
                <p14:modId xmlns:p14="http://schemas.microsoft.com/office/powerpoint/2010/main" val="2539766876"/>
              </p:ext>
            </p:extLst>
          </p:nvPr>
        </p:nvGraphicFramePr>
        <p:xfrm>
          <a:off x="1016508" y="1690690"/>
          <a:ext cx="10158984" cy="4351340"/>
        </p:xfrm>
        <a:graphic>
          <a:graphicData uri="http://schemas.openxmlformats.org/drawingml/2006/table">
            <a:tbl>
              <a:tblPr firstRow="1" firstCol="1">
                <a:tableStyleId>{073A0DAA-6AF3-43AB-8588-CEC1D06C72B9}</a:tableStyleId>
              </a:tblPr>
              <a:tblGrid>
                <a:gridCol w="2618620">
                  <a:extLst>
                    <a:ext uri="{9D8B030D-6E8A-4147-A177-3AD203B41FA5}">
                      <a16:colId xmlns:a16="http://schemas.microsoft.com/office/drawing/2014/main" val="2810698526"/>
                    </a:ext>
                  </a:extLst>
                </a:gridCol>
                <a:gridCol w="4154036">
                  <a:extLst>
                    <a:ext uri="{9D8B030D-6E8A-4147-A177-3AD203B41FA5}">
                      <a16:colId xmlns:a16="http://schemas.microsoft.com/office/drawing/2014/main" val="3035988493"/>
                    </a:ext>
                  </a:extLst>
                </a:gridCol>
                <a:gridCol w="3386328">
                  <a:extLst>
                    <a:ext uri="{9D8B030D-6E8A-4147-A177-3AD203B41FA5}">
                      <a16:colId xmlns:a16="http://schemas.microsoft.com/office/drawing/2014/main" val="3858631092"/>
                    </a:ext>
                  </a:extLst>
                </a:gridCol>
              </a:tblGrid>
              <a:tr h="870268">
                <a:tc>
                  <a:txBody>
                    <a:bodyPr/>
                    <a:lstStyle/>
                    <a:p>
                      <a:pPr algn="l" fontAlgn="ctr"/>
                      <a:r>
                        <a:rPr lang="en-US" sz="2000" dirty="0">
                          <a:effectLst/>
                          <a:latin typeface="Century Gothic" panose="020B0502020202020204" pitchFamily="34" charset="0"/>
                        </a:rPr>
                        <a:t>Strategy</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tc>
                  <a:txBody>
                    <a:bodyPr/>
                    <a:lstStyle/>
                    <a:p>
                      <a:pPr algn="l" fontAlgn="ctr"/>
                      <a:r>
                        <a:rPr lang="en-US" sz="2000">
                          <a:effectLst/>
                          <a:latin typeface="Century Gothic" panose="020B0502020202020204" pitchFamily="34" charset="0"/>
                        </a:rPr>
                        <a:t>Target Market</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tc>
                  <a:txBody>
                    <a:bodyPr/>
                    <a:lstStyle/>
                    <a:p>
                      <a:pPr algn="l" fontAlgn="ctr"/>
                      <a:r>
                        <a:rPr lang="en-US" sz="2000">
                          <a:effectLst/>
                          <a:latin typeface="Century Gothic" panose="020B0502020202020204" pitchFamily="34" charset="0"/>
                        </a:rPr>
                        <a:t>Example</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extLst>
                  <a:ext uri="{0D108BD9-81ED-4DB2-BD59-A6C34878D82A}">
                    <a16:rowId xmlns:a16="http://schemas.microsoft.com/office/drawing/2014/main" val="76425828"/>
                  </a:ext>
                </a:extLst>
              </a:tr>
              <a:tr h="870268">
                <a:tc>
                  <a:txBody>
                    <a:bodyPr/>
                    <a:lstStyle/>
                    <a:p>
                      <a:pPr algn="l" fontAlgn="ctr"/>
                      <a:r>
                        <a:rPr lang="en-US" sz="2000">
                          <a:effectLst/>
                          <a:latin typeface="Century Gothic" panose="020B0502020202020204" pitchFamily="34" charset="0"/>
                        </a:rPr>
                        <a:t>Mass marketing</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tc>
                  <a:txBody>
                    <a:bodyPr/>
                    <a:lstStyle/>
                    <a:p>
                      <a:pPr algn="l" fontAlgn="ctr"/>
                      <a:r>
                        <a:rPr lang="en-US" sz="2000" dirty="0">
                          <a:effectLst/>
                          <a:latin typeface="Century Gothic" panose="020B0502020202020204" pitchFamily="34" charset="0"/>
                        </a:rPr>
                        <a:t>Everybody everywhere</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tc>
                  <a:txBody>
                    <a:bodyPr/>
                    <a:lstStyle/>
                    <a:p>
                      <a:pPr algn="l" fontAlgn="ctr"/>
                      <a:r>
                        <a:rPr lang="en-US" sz="2000">
                          <a:effectLst/>
                          <a:latin typeface="Century Gothic" panose="020B0502020202020204" pitchFamily="34" charset="0"/>
                        </a:rPr>
                        <a:t>Target</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extLst>
                  <a:ext uri="{0D108BD9-81ED-4DB2-BD59-A6C34878D82A}">
                    <a16:rowId xmlns:a16="http://schemas.microsoft.com/office/drawing/2014/main" val="806547723"/>
                  </a:ext>
                </a:extLst>
              </a:tr>
              <a:tr h="870268">
                <a:tc>
                  <a:txBody>
                    <a:bodyPr/>
                    <a:lstStyle/>
                    <a:p>
                      <a:pPr algn="l" fontAlgn="ctr"/>
                      <a:r>
                        <a:rPr lang="en-US" sz="2000" dirty="0">
                          <a:effectLst/>
                          <a:latin typeface="Century Gothic" panose="020B0502020202020204" pitchFamily="34" charset="0"/>
                        </a:rPr>
                        <a:t>Differentiated </a:t>
                      </a:r>
                    </a:p>
                    <a:p>
                      <a:pPr algn="l" fontAlgn="ctr"/>
                      <a:r>
                        <a:rPr lang="en-US" sz="2000" dirty="0">
                          <a:effectLst/>
                          <a:latin typeface="Century Gothic" panose="020B0502020202020204" pitchFamily="34" charset="0"/>
                        </a:rPr>
                        <a:t>marketing</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tc>
                  <a:txBody>
                    <a:bodyPr/>
                    <a:lstStyle/>
                    <a:p>
                      <a:pPr algn="l" fontAlgn="ctr"/>
                      <a:r>
                        <a:rPr lang="en-US" sz="2000" dirty="0">
                          <a:effectLst/>
                          <a:latin typeface="Century Gothic" panose="020B0502020202020204" pitchFamily="34" charset="0"/>
                        </a:rPr>
                        <a:t>Large groups within the total market</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tc>
                  <a:txBody>
                    <a:bodyPr/>
                    <a:lstStyle/>
                    <a:p>
                      <a:pPr algn="l" fontAlgn="ctr"/>
                      <a:r>
                        <a:rPr lang="en-US" sz="2000">
                          <a:effectLst/>
                          <a:latin typeface="Century Gothic" panose="020B0502020202020204" pitchFamily="34" charset="0"/>
                        </a:rPr>
                        <a:t>Costco, Sam’s Club</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extLst>
                  <a:ext uri="{0D108BD9-81ED-4DB2-BD59-A6C34878D82A}">
                    <a16:rowId xmlns:a16="http://schemas.microsoft.com/office/drawing/2014/main" val="3543820643"/>
                  </a:ext>
                </a:extLst>
              </a:tr>
              <a:tr h="870268">
                <a:tc>
                  <a:txBody>
                    <a:bodyPr/>
                    <a:lstStyle/>
                    <a:p>
                      <a:pPr algn="l" fontAlgn="ctr"/>
                      <a:r>
                        <a:rPr lang="en-US" sz="2000">
                          <a:effectLst/>
                          <a:latin typeface="Century Gothic" panose="020B0502020202020204" pitchFamily="34" charset="0"/>
                        </a:rPr>
                        <a:t>Niche marketing</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tc>
                  <a:txBody>
                    <a:bodyPr/>
                    <a:lstStyle/>
                    <a:p>
                      <a:pPr algn="l" fontAlgn="ctr"/>
                      <a:r>
                        <a:rPr lang="en-US" sz="2000" dirty="0">
                          <a:effectLst/>
                          <a:latin typeface="Century Gothic" panose="020B0502020202020204" pitchFamily="34" charset="0"/>
                        </a:rPr>
                        <a:t>High penetration within smaller, specialized segments</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tc>
                  <a:txBody>
                    <a:bodyPr/>
                    <a:lstStyle/>
                    <a:p>
                      <a:pPr algn="l" fontAlgn="ctr"/>
                      <a:r>
                        <a:rPr lang="en-US" sz="2000">
                          <a:effectLst/>
                          <a:latin typeface="Century Gothic" panose="020B0502020202020204" pitchFamily="34" charset="0"/>
                        </a:rPr>
                        <a:t>Trader Joe’s, Whole Foods</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extLst>
                  <a:ext uri="{0D108BD9-81ED-4DB2-BD59-A6C34878D82A}">
                    <a16:rowId xmlns:a16="http://schemas.microsoft.com/office/drawing/2014/main" val="3918438346"/>
                  </a:ext>
                </a:extLst>
              </a:tr>
              <a:tr h="870268">
                <a:tc>
                  <a:txBody>
                    <a:bodyPr/>
                    <a:lstStyle/>
                    <a:p>
                      <a:pPr algn="l" fontAlgn="ctr"/>
                      <a:r>
                        <a:rPr lang="en-US" sz="2000" dirty="0">
                          <a:effectLst/>
                          <a:latin typeface="Century Gothic" panose="020B0502020202020204" pitchFamily="34" charset="0"/>
                        </a:rPr>
                        <a:t>Micromarketing</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tc>
                  <a:txBody>
                    <a:bodyPr/>
                    <a:lstStyle/>
                    <a:p>
                      <a:pPr algn="l" fontAlgn="ctr"/>
                      <a:r>
                        <a:rPr lang="en-US" sz="2000">
                          <a:effectLst/>
                          <a:latin typeface="Century Gothic" panose="020B0502020202020204" pitchFamily="34" charset="0"/>
                        </a:rPr>
                        <a:t>Individual customers or localized microsegments</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tc>
                  <a:txBody>
                    <a:bodyPr/>
                    <a:lstStyle/>
                    <a:p>
                      <a:pPr algn="l" fontAlgn="ctr"/>
                      <a:r>
                        <a:rPr lang="en-US" sz="2000" dirty="0">
                          <a:effectLst/>
                          <a:latin typeface="Century Gothic" panose="020B0502020202020204" pitchFamily="34" charset="0"/>
                        </a:rPr>
                        <a:t>Groupon</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1885" marR="101885" marT="25471" marB="25471" anchor="ctr"/>
                </a:tc>
                <a:extLst>
                  <a:ext uri="{0D108BD9-81ED-4DB2-BD59-A6C34878D82A}">
                    <a16:rowId xmlns:a16="http://schemas.microsoft.com/office/drawing/2014/main" val="2957447039"/>
                  </a:ext>
                </a:extLst>
              </a:tr>
            </a:tbl>
          </a:graphicData>
        </a:graphic>
      </p:graphicFrame>
    </p:spTree>
    <p:extLst>
      <p:ext uri="{BB962C8B-B14F-4D97-AF65-F5344CB8AC3E}">
        <p14:creationId xmlns:p14="http://schemas.microsoft.com/office/powerpoint/2010/main" val="337170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hidden="1"/>
          <p:cNvSpPr>
            <a:spLocks noGrp="1"/>
          </p:cNvSpPr>
          <p:nvPr>
            <p:ph type="ctrTitle" idx="4294967295"/>
          </p:nvPr>
        </p:nvSpPr>
        <p:spPr>
          <a:xfrm>
            <a:off x="0" y="0"/>
            <a:ext cx="9144000" cy="2387600"/>
          </a:xfrm>
        </p:spPr>
        <p:txBody>
          <a:bodyPr/>
          <a:lstStyle/>
          <a:p>
            <a:r>
              <a:rPr lang="en-US" dirty="0"/>
              <a:t>The Marketing Mix</a:t>
            </a:r>
          </a:p>
        </p:txBody>
      </p:sp>
      <p:pic>
        <p:nvPicPr>
          <p:cNvPr id="4" name="Picture 3" descr="A graphic showing “Target Market” as the central piece of the 4 Ps surrounding it: Product, Price, Promotion, Place.">
            <a:extLst>
              <a:ext uri="{FF2B5EF4-FFF2-40B4-BE49-F238E27FC236}">
                <a16:creationId xmlns:a16="http://schemas.microsoft.com/office/drawing/2014/main" id="{60BD943E-A9B4-034E-9B93-07C5B0853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262" y="202126"/>
            <a:ext cx="7219476" cy="6655874"/>
          </a:xfrm>
          <a:prstGeom prst="rect">
            <a:avLst/>
          </a:prstGeom>
        </p:spPr>
      </p:pic>
    </p:spTree>
    <p:extLst>
      <p:ext uri="{BB962C8B-B14F-4D97-AF65-F5344CB8AC3E}">
        <p14:creationId xmlns:p14="http://schemas.microsoft.com/office/powerpoint/2010/main" val="310025116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Shaping Marketing Mix for Target Markets</a:t>
            </a:r>
          </a:p>
        </p:txBody>
      </p:sp>
      <p:graphicFrame>
        <p:nvGraphicFramePr>
          <p:cNvPr id="4" name="Content Placeholder 3" descr="Product. What would make the ideal product for your target segment? What special features or capabilities are critical for this segment? What unique problems does your product help them solve? Promotion. What are the best ways to get your target segment's attention? What do you want this segment to remember about your product? Place/Distribution. Where does this segment look or shop for your product? What is the best way to get your product to your target customers? Price. What price(s) are your target customers willing to pay? How much is too expensive? How much is too cheap?"/>
          <p:cNvGraphicFramePr>
            <a:graphicFrameLocks noGrp="1"/>
          </p:cNvGraphicFramePr>
          <p:nvPr>
            <p:ph idx="4294967295"/>
            <p:extLst>
              <p:ext uri="{D42A27DB-BD31-4B8C-83A1-F6EECF244321}">
                <p14:modId xmlns:p14="http://schemas.microsoft.com/office/powerpoint/2010/main" val="3119641562"/>
              </p:ext>
            </p:extLst>
          </p:nvPr>
        </p:nvGraphicFramePr>
        <p:xfrm>
          <a:off x="838200" y="1690690"/>
          <a:ext cx="10732008" cy="4477570"/>
        </p:xfrm>
        <a:graphic>
          <a:graphicData uri="http://schemas.openxmlformats.org/drawingml/2006/table">
            <a:tbl>
              <a:tblPr firstRow="1">
                <a:tableStyleId>{7E9639D4-E3E2-4D34-9284-5A2195B3D0D7}</a:tableStyleId>
              </a:tblPr>
              <a:tblGrid>
                <a:gridCol w="2136648">
                  <a:extLst>
                    <a:ext uri="{9D8B030D-6E8A-4147-A177-3AD203B41FA5}">
                      <a16:colId xmlns:a16="http://schemas.microsoft.com/office/drawing/2014/main" val="1935920344"/>
                    </a:ext>
                  </a:extLst>
                </a:gridCol>
                <a:gridCol w="8595360">
                  <a:extLst>
                    <a:ext uri="{9D8B030D-6E8A-4147-A177-3AD203B41FA5}">
                      <a16:colId xmlns:a16="http://schemas.microsoft.com/office/drawing/2014/main" val="928983340"/>
                    </a:ext>
                  </a:extLst>
                </a:gridCol>
              </a:tblGrid>
              <a:tr h="579622">
                <a:tc>
                  <a:txBody>
                    <a:bodyPr/>
                    <a:lstStyle/>
                    <a:p>
                      <a:pPr algn="ctr" fontAlgn="ctr"/>
                      <a:r>
                        <a:rPr lang="en-US" sz="2000" dirty="0">
                          <a:effectLst/>
                          <a:latin typeface="Century Gothic" panose="020B0502020202020204" pitchFamily="34" charset="0"/>
                        </a:rPr>
                        <a:t>Marketing Element</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44884" marR="144884" marT="36221" marB="36221" anchor="ctr"/>
                </a:tc>
                <a:tc>
                  <a:txBody>
                    <a:bodyPr/>
                    <a:lstStyle/>
                    <a:p>
                      <a:pPr algn="ctr" fontAlgn="ctr"/>
                      <a:r>
                        <a:rPr lang="en-US" sz="2000" dirty="0">
                          <a:effectLst/>
                          <a:latin typeface="Century Gothic" panose="020B0502020202020204" pitchFamily="34" charset="0"/>
                        </a:rPr>
                        <a:t>Targeting Criteria</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44884" marR="144884" marT="36221" marB="36221" anchor="ctr"/>
                </a:tc>
                <a:extLst>
                  <a:ext uri="{0D108BD9-81ED-4DB2-BD59-A6C34878D82A}">
                    <a16:rowId xmlns:a16="http://schemas.microsoft.com/office/drawing/2014/main" val="520641959"/>
                  </a:ext>
                </a:extLst>
              </a:tr>
              <a:tr h="1097680">
                <a:tc>
                  <a:txBody>
                    <a:bodyPr/>
                    <a:lstStyle/>
                    <a:p>
                      <a:pPr algn="l" fontAlgn="ctr"/>
                      <a:r>
                        <a:rPr lang="en-US" sz="2000" dirty="0">
                          <a:effectLst/>
                          <a:latin typeface="Century Gothic" panose="020B0502020202020204" pitchFamily="34" charset="0"/>
                        </a:rPr>
                        <a:t>Product</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44884" marR="144884" marT="36221" marB="36221"/>
                </a:tc>
                <a:tc>
                  <a:txBody>
                    <a:bodyPr/>
                    <a:lstStyle/>
                    <a:p>
                      <a:pPr algn="l" fontAlgn="base"/>
                      <a:r>
                        <a:rPr lang="en-US" sz="2000" dirty="0">
                          <a:effectLst/>
                          <a:latin typeface="Century Gothic" panose="020B0502020202020204" pitchFamily="34" charset="0"/>
                        </a:rPr>
                        <a:t>What would make the ideal product for your target segment?</a:t>
                      </a:r>
                    </a:p>
                    <a:p>
                      <a:pPr algn="l" fontAlgn="base"/>
                      <a:r>
                        <a:rPr lang="en-US" sz="2000" dirty="0">
                          <a:effectLst/>
                          <a:latin typeface="Century Gothic" panose="020B0502020202020204" pitchFamily="34" charset="0"/>
                        </a:rPr>
                        <a:t>What special features or capabilities are critical for this segment?</a:t>
                      </a:r>
                    </a:p>
                    <a:p>
                      <a:pPr algn="l" fontAlgn="base"/>
                      <a:r>
                        <a:rPr lang="en-US" sz="2000" dirty="0">
                          <a:effectLst/>
                          <a:latin typeface="Century Gothic" panose="020B0502020202020204" pitchFamily="34" charset="0"/>
                        </a:rPr>
                        <a:t>What unique problems does your product help them solve?</a:t>
                      </a:r>
                      <a:endParaRPr lang="en-US" sz="20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44884" marR="144884" marT="36221" marB="36221"/>
                </a:tc>
                <a:extLst>
                  <a:ext uri="{0D108BD9-81ED-4DB2-BD59-A6C34878D82A}">
                    <a16:rowId xmlns:a16="http://schemas.microsoft.com/office/drawing/2014/main" val="4072273433"/>
                  </a:ext>
                </a:extLst>
              </a:tr>
              <a:tr h="1097680">
                <a:tc>
                  <a:txBody>
                    <a:bodyPr/>
                    <a:lstStyle/>
                    <a:p>
                      <a:pPr algn="l" fontAlgn="ctr"/>
                      <a:r>
                        <a:rPr lang="en-US" sz="2000">
                          <a:effectLst/>
                          <a:latin typeface="Century Gothic" panose="020B0502020202020204" pitchFamily="34" charset="0"/>
                        </a:rPr>
                        <a:t>Promotion</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44884" marR="144884" marT="36221" marB="36221"/>
                </a:tc>
                <a:tc>
                  <a:txBody>
                    <a:bodyPr/>
                    <a:lstStyle/>
                    <a:p>
                      <a:pPr algn="l" fontAlgn="base"/>
                      <a:r>
                        <a:rPr lang="en-US" sz="2000" dirty="0">
                          <a:effectLst/>
                          <a:latin typeface="Century Gothic" panose="020B0502020202020204" pitchFamily="34" charset="0"/>
                        </a:rPr>
                        <a:t>What are the best ways to get your target segment’s attention?</a:t>
                      </a:r>
                    </a:p>
                    <a:p>
                      <a:pPr algn="l" fontAlgn="base"/>
                      <a:r>
                        <a:rPr lang="en-US" sz="2000" dirty="0">
                          <a:effectLst/>
                          <a:latin typeface="Century Gothic" panose="020B0502020202020204" pitchFamily="34" charset="0"/>
                        </a:rPr>
                        <a:t>What do you want this segment to remember about your product?</a:t>
                      </a:r>
                      <a:endParaRPr lang="en-US" sz="20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44884" marR="144884" marT="36221" marB="36221"/>
                </a:tc>
                <a:extLst>
                  <a:ext uri="{0D108BD9-81ED-4DB2-BD59-A6C34878D82A}">
                    <a16:rowId xmlns:a16="http://schemas.microsoft.com/office/drawing/2014/main" val="4017749351"/>
                  </a:ext>
                </a:extLst>
              </a:tr>
              <a:tr h="838651">
                <a:tc>
                  <a:txBody>
                    <a:bodyPr/>
                    <a:lstStyle/>
                    <a:p>
                      <a:pPr algn="l" fontAlgn="ctr"/>
                      <a:r>
                        <a:rPr lang="en-US" sz="2000">
                          <a:effectLst/>
                          <a:latin typeface="Century Gothic" panose="020B0502020202020204" pitchFamily="34" charset="0"/>
                        </a:rPr>
                        <a:t>Place / Distribution</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44884" marR="144884" marT="36221" marB="36221"/>
                </a:tc>
                <a:tc>
                  <a:txBody>
                    <a:bodyPr/>
                    <a:lstStyle/>
                    <a:p>
                      <a:pPr algn="l" fontAlgn="base"/>
                      <a:r>
                        <a:rPr lang="en-US" sz="2000" dirty="0">
                          <a:effectLst/>
                          <a:latin typeface="Century Gothic" panose="020B0502020202020204" pitchFamily="34" charset="0"/>
                        </a:rPr>
                        <a:t>Where does this segment look or shop for your product?</a:t>
                      </a:r>
                    </a:p>
                    <a:p>
                      <a:pPr algn="l" fontAlgn="base"/>
                      <a:r>
                        <a:rPr lang="en-US" sz="2000" dirty="0">
                          <a:effectLst/>
                          <a:latin typeface="Century Gothic" panose="020B0502020202020204" pitchFamily="34" charset="0"/>
                        </a:rPr>
                        <a:t>What is the best way to get your product to your target customers?</a:t>
                      </a:r>
                      <a:endParaRPr lang="en-US" sz="20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44884" marR="144884" marT="36221" marB="36221"/>
                </a:tc>
                <a:extLst>
                  <a:ext uri="{0D108BD9-81ED-4DB2-BD59-A6C34878D82A}">
                    <a16:rowId xmlns:a16="http://schemas.microsoft.com/office/drawing/2014/main" val="1177373905"/>
                  </a:ext>
                </a:extLst>
              </a:tr>
              <a:tr h="761517">
                <a:tc>
                  <a:txBody>
                    <a:bodyPr/>
                    <a:lstStyle/>
                    <a:p>
                      <a:pPr algn="l" fontAlgn="ctr"/>
                      <a:r>
                        <a:rPr lang="en-US" sz="2000">
                          <a:effectLst/>
                          <a:latin typeface="Century Gothic" panose="020B0502020202020204" pitchFamily="34" charset="0"/>
                        </a:rPr>
                        <a:t>Price</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44884" marR="144884" marT="36221" marB="36221"/>
                </a:tc>
                <a:tc>
                  <a:txBody>
                    <a:bodyPr/>
                    <a:lstStyle/>
                    <a:p>
                      <a:pPr algn="l" fontAlgn="base"/>
                      <a:r>
                        <a:rPr lang="en-US" sz="2000" dirty="0">
                          <a:effectLst/>
                          <a:latin typeface="Century Gothic" panose="020B0502020202020204" pitchFamily="34" charset="0"/>
                        </a:rPr>
                        <a:t>What price(s) are your target customers willing to pay?</a:t>
                      </a:r>
                    </a:p>
                    <a:p>
                      <a:pPr algn="l" fontAlgn="base"/>
                      <a:r>
                        <a:rPr lang="en-US" sz="2000" dirty="0">
                          <a:effectLst/>
                          <a:latin typeface="Century Gothic" panose="020B0502020202020204" pitchFamily="34" charset="0"/>
                        </a:rPr>
                        <a:t>How much is too expensive? How much is too cheap?</a:t>
                      </a:r>
                      <a:endParaRPr lang="en-US" sz="2000" b="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44884" marR="144884" marT="36221" marB="36221"/>
                </a:tc>
                <a:extLst>
                  <a:ext uri="{0D108BD9-81ED-4DB2-BD59-A6C34878D82A}">
                    <a16:rowId xmlns:a16="http://schemas.microsoft.com/office/drawing/2014/main" val="263240638"/>
                  </a:ext>
                </a:extLst>
              </a:tr>
            </a:tbl>
          </a:graphicData>
        </a:graphic>
      </p:graphicFrame>
    </p:spTree>
    <p:extLst>
      <p:ext uri="{BB962C8B-B14F-4D97-AF65-F5344CB8AC3E}">
        <p14:creationId xmlns:p14="http://schemas.microsoft.com/office/powerpoint/2010/main" val="282934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type="body" idx="1"/>
          </p:nvPr>
        </p:nvSpPr>
        <p:spPr/>
        <p:txBody>
          <a:bodyPr/>
          <a:lstStyle/>
          <a:p>
            <a:r>
              <a:rPr lang="en-US" dirty="0"/>
              <a:t>What is the purpose of segmentation and targeting in marketing?</a:t>
            </a:r>
          </a:p>
          <a:p>
            <a:r>
              <a:rPr lang="en-US" dirty="0"/>
              <a:t>What are some common segmentation approaches?</a:t>
            </a:r>
          </a:p>
          <a:p>
            <a:r>
              <a:rPr lang="en-US" dirty="0"/>
              <a:t>How do businesses select an appropriate segmentation approach and decide which customer segments to target for marketing activities?</a:t>
            </a:r>
          </a:p>
          <a:p>
            <a:r>
              <a:rPr lang="en-US" dirty="0"/>
              <a:t>How does targeting influence each element of the marketing mix?</a:t>
            </a:r>
          </a:p>
        </p:txBody>
      </p:sp>
    </p:spTree>
    <p:extLst>
      <p:ext uri="{BB962C8B-B14F-4D97-AF65-F5344CB8AC3E}">
        <p14:creationId xmlns:p14="http://schemas.microsoft.com/office/powerpoint/2010/main" val="255558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Segmentation and Targeting</a:t>
            </a:r>
          </a:p>
        </p:txBody>
      </p:sp>
      <p:sp>
        <p:nvSpPr>
          <p:cNvPr id="3" name="Content Placeholder 2"/>
          <p:cNvSpPr>
            <a:spLocks noGrp="1"/>
          </p:cNvSpPr>
          <p:nvPr>
            <p:ph type="body" idx="1"/>
          </p:nvPr>
        </p:nvSpPr>
        <p:spPr>
          <a:xfrm>
            <a:off x="838200" y="1825625"/>
            <a:ext cx="5334000" cy="4351338"/>
          </a:xfrm>
        </p:spPr>
        <p:txBody>
          <a:bodyPr/>
          <a:lstStyle/>
          <a:p>
            <a:r>
              <a:rPr lang="en-US" b="1" dirty="0"/>
              <a:t>Segmentation</a:t>
            </a:r>
            <a:r>
              <a:rPr lang="en-US" dirty="0"/>
              <a:t> is the process of dividing potential customers into groups to better understand them</a:t>
            </a:r>
          </a:p>
          <a:p>
            <a:r>
              <a:rPr lang="en-US" b="1" dirty="0"/>
              <a:t>Targeting</a:t>
            </a:r>
            <a:r>
              <a:rPr lang="en-US" dirty="0"/>
              <a:t> is determining which segments are most likely to become customers and directing marketing efforts to best satisfy them</a:t>
            </a:r>
          </a:p>
          <a:p>
            <a:endParaRPr lang="en-US" dirty="0"/>
          </a:p>
        </p:txBody>
      </p:sp>
      <p:sp>
        <p:nvSpPr>
          <p:cNvPr id="9" name="Text Placeholder 8">
            <a:extLst>
              <a:ext uri="{FF2B5EF4-FFF2-40B4-BE49-F238E27FC236}">
                <a16:creationId xmlns:a16="http://schemas.microsoft.com/office/drawing/2014/main" id="{13D677EB-A83A-4749-BEDA-84404AA0D4F0}"/>
              </a:ext>
            </a:extLst>
          </p:cNvPr>
          <p:cNvSpPr>
            <a:spLocks noGrp="1"/>
          </p:cNvSpPr>
          <p:nvPr>
            <p:ph type="body" idx="4294967295"/>
          </p:nvPr>
        </p:nvSpPr>
        <p:spPr>
          <a:xfrm>
            <a:off x="6172200" y="5761038"/>
            <a:ext cx="5181600" cy="550862"/>
          </a:xfrm>
        </p:spPr>
        <p:txBody>
          <a:bodyPr/>
          <a:lstStyle/>
          <a:p>
            <a:pPr marL="28575" indent="0">
              <a:buNone/>
            </a:pPr>
            <a:r>
              <a:rPr lang="en-US" sz="2000" dirty="0"/>
              <a:t>Professional tennis players are a specific segment of the market.</a:t>
            </a:r>
          </a:p>
          <a:p>
            <a:endParaRPr lang="en-US" dirty="0"/>
          </a:p>
        </p:txBody>
      </p:sp>
      <p:pic>
        <p:nvPicPr>
          <p:cNvPr id="1025" name="Picture 1" descr="Action shot of Dennis Brown on the tennis court at the U.S. Open">
            <a:extLst>
              <a:ext uri="{FF2B5EF4-FFF2-40B4-BE49-F238E27FC236}">
                <a16:creationId xmlns:a16="http://schemas.microsoft.com/office/drawing/2014/main" id="{D804630E-5E26-004B-A3A1-058A2B9EF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379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25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Criteria for a Market</a:t>
            </a:r>
          </a:p>
        </p:txBody>
      </p:sp>
      <p:sp>
        <p:nvSpPr>
          <p:cNvPr id="3" name="Content Placeholder 2"/>
          <p:cNvSpPr>
            <a:spLocks noGrp="1"/>
          </p:cNvSpPr>
          <p:nvPr>
            <p:ph type="body" idx="1"/>
          </p:nvPr>
        </p:nvSpPr>
        <p:spPr/>
        <p:txBody>
          <a:bodyPr/>
          <a:lstStyle/>
          <a:p>
            <a:pPr marL="371475" indent="-342900">
              <a:buFont typeface="+mj-lt"/>
              <a:buAutoNum type="arabicPeriod"/>
            </a:pPr>
            <a:r>
              <a:rPr lang="en-US" dirty="0"/>
              <a:t>There must be a true need and/or want for the product, service, or idea; this need may be recognized, unrecognized, or latent</a:t>
            </a:r>
          </a:p>
          <a:p>
            <a:pPr marL="371475" indent="-342900">
              <a:buFont typeface="+mj-lt"/>
              <a:buAutoNum type="arabicPeriod"/>
            </a:pPr>
            <a:r>
              <a:rPr lang="en-US" dirty="0"/>
              <a:t>The person/organization must have the ability to pay for the product via means acceptable to the marketer</a:t>
            </a:r>
          </a:p>
          <a:p>
            <a:pPr marL="371475" indent="-342900">
              <a:buFont typeface="+mj-lt"/>
              <a:buAutoNum type="arabicPeriod"/>
            </a:pPr>
            <a:r>
              <a:rPr lang="en-US" dirty="0"/>
              <a:t>The person/organization must be willing to buy the product</a:t>
            </a:r>
          </a:p>
          <a:p>
            <a:pPr marL="371475" indent="-342900">
              <a:buFont typeface="+mj-lt"/>
              <a:buAutoNum type="arabicPeriod"/>
            </a:pPr>
            <a:r>
              <a:rPr lang="en-US" dirty="0"/>
              <a:t>The person/organization must have the authority to buy the product</a:t>
            </a:r>
          </a:p>
          <a:p>
            <a:pPr marL="371475" indent="-342900">
              <a:buFont typeface="+mj-lt"/>
              <a:buAutoNum type="arabicPeriod"/>
            </a:pPr>
            <a:r>
              <a:rPr lang="en-US" dirty="0"/>
              <a:t>The total number of people/organizations meeting the previous criteria must be large enough to be profitable for the marketer</a:t>
            </a:r>
          </a:p>
        </p:txBody>
      </p:sp>
    </p:spTree>
    <p:extLst>
      <p:ext uri="{BB962C8B-B14F-4D97-AF65-F5344CB8AC3E}">
        <p14:creationId xmlns:p14="http://schemas.microsoft.com/office/powerpoint/2010/main" val="146606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Segmentation</a:t>
            </a:r>
          </a:p>
        </p:txBody>
      </p:sp>
      <p:sp>
        <p:nvSpPr>
          <p:cNvPr id="3" name="Content Placeholder 2"/>
          <p:cNvSpPr>
            <a:spLocks noGrp="1"/>
          </p:cNvSpPr>
          <p:nvPr>
            <p:ph type="body" idx="1"/>
          </p:nvPr>
        </p:nvSpPr>
        <p:spPr/>
        <p:txBody>
          <a:bodyPr/>
          <a:lstStyle/>
          <a:p>
            <a:r>
              <a:rPr lang="en-US" dirty="0"/>
              <a:t>To improve an organization’s understanding of who their prospective customers are and how to serve them</a:t>
            </a:r>
          </a:p>
          <a:p>
            <a:r>
              <a:rPr lang="en-US" dirty="0"/>
              <a:t>To reduce risk in deciding where, when, how, and to whom a product, service, or brand will be marketed</a:t>
            </a:r>
          </a:p>
          <a:p>
            <a:r>
              <a:rPr lang="en-US" dirty="0"/>
              <a:t>To increase marketing efficiency by directing effort toward designated segment(s) in ways that are consistent with that segment’s characteristics</a:t>
            </a:r>
          </a:p>
        </p:txBody>
      </p:sp>
    </p:spTree>
    <p:extLst>
      <p:ext uri="{BB962C8B-B14F-4D97-AF65-F5344CB8AC3E}">
        <p14:creationId xmlns:p14="http://schemas.microsoft.com/office/powerpoint/2010/main" val="428194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4" name="Content Placeholder 3"/>
          <p:cNvSpPr>
            <a:spLocks noGrp="1"/>
          </p:cNvSpPr>
          <p:nvPr>
            <p:ph type="body" idx="1"/>
          </p:nvPr>
        </p:nvSpPr>
        <p:spPr>
          <a:xfrm>
            <a:off x="838200" y="1825625"/>
            <a:ext cx="4750256" cy="4351338"/>
          </a:xfrm>
        </p:spPr>
        <p:txBody>
          <a:bodyPr/>
          <a:lstStyle/>
          <a:p>
            <a:pPr marL="28575" indent="0">
              <a:buNone/>
            </a:pPr>
            <a:r>
              <a:rPr lang="en-US" dirty="0"/>
              <a:t>What products or companies would find this market segmentation by family life stage useful?</a:t>
            </a:r>
          </a:p>
        </p:txBody>
      </p:sp>
      <p:pic>
        <p:nvPicPr>
          <p:cNvPr id="5" name="Picture 4" descr="Sample Market Segmentation: Family Life Stage. Graphic shows a circle segmented into the following groups: 31% Families with Older Kids; 28% Young Families; 23% Empty Nesters; 10% Young Singles; 8% Young Couples, No Kids">
            <a:extLst>
              <a:ext uri="{FF2B5EF4-FFF2-40B4-BE49-F238E27FC236}">
                <a16:creationId xmlns:a16="http://schemas.microsoft.com/office/drawing/2014/main" id="{845F707D-1F1D-7C4F-8F36-84FEE4B8D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105" y="831850"/>
            <a:ext cx="5727700" cy="5194300"/>
          </a:xfrm>
          <a:prstGeom prst="rect">
            <a:avLst/>
          </a:prstGeom>
        </p:spPr>
      </p:pic>
    </p:spTree>
    <p:extLst>
      <p:ext uri="{BB962C8B-B14F-4D97-AF65-F5344CB8AC3E}">
        <p14:creationId xmlns:p14="http://schemas.microsoft.com/office/powerpoint/2010/main" val="70535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Choosing a Target Market</a:t>
            </a:r>
          </a:p>
        </p:txBody>
      </p:sp>
      <p:sp>
        <p:nvSpPr>
          <p:cNvPr id="6" name="Content Placeholder 5"/>
          <p:cNvSpPr>
            <a:spLocks noGrp="1"/>
          </p:cNvSpPr>
          <p:nvPr>
            <p:ph type="body" idx="1"/>
          </p:nvPr>
        </p:nvSpPr>
        <p:spPr>
          <a:xfrm>
            <a:off x="838200" y="1825625"/>
            <a:ext cx="5257800" cy="4351338"/>
          </a:xfrm>
        </p:spPr>
        <p:txBody>
          <a:bodyPr/>
          <a:lstStyle/>
          <a:p>
            <a:pPr marL="28575" indent="0">
              <a:buNone/>
            </a:pPr>
            <a:r>
              <a:rPr lang="en-US" dirty="0"/>
              <a:t>The target market should include only those segments of a market that are both:</a:t>
            </a:r>
          </a:p>
          <a:p>
            <a:r>
              <a:rPr lang="en-US" dirty="0"/>
              <a:t>Profitable to serve</a:t>
            </a:r>
          </a:p>
          <a:p>
            <a:r>
              <a:rPr lang="en-US" dirty="0"/>
              <a:t>Likely to be receptive to the products a company provides</a:t>
            </a:r>
          </a:p>
        </p:txBody>
      </p:sp>
      <p:pic>
        <p:nvPicPr>
          <p:cNvPr id="4098" name="Picture 2" descr="Photo of two windsur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776" y="1825625"/>
            <a:ext cx="5145024" cy="28940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0751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Market Segmentation Approaches</a:t>
            </a:r>
          </a:p>
        </p:txBody>
      </p:sp>
      <p:graphicFrame>
        <p:nvGraphicFramePr>
          <p:cNvPr id="4" name="Content Placeholder 3" descr="Geographic, nations, states, regions, cities, neighborhoods, zip codes, etc. Demographic, age, gender, family size, income, occupation, education, religion, ethnicity, and nationality. Psychographic, lifestyle, personality, attitudes, and social class. Behavioral, user status, purchase occasion, loyalty, readiness to buy. Decision maker, decision-making role (purchaser, influencer, etc)."/>
          <p:cNvGraphicFramePr>
            <a:graphicFrameLocks noGrp="1"/>
          </p:cNvGraphicFramePr>
          <p:nvPr>
            <p:ph idx="4294967295"/>
            <p:extLst>
              <p:ext uri="{D42A27DB-BD31-4B8C-83A1-F6EECF244321}">
                <p14:modId xmlns:p14="http://schemas.microsoft.com/office/powerpoint/2010/main" val="3941078618"/>
              </p:ext>
            </p:extLst>
          </p:nvPr>
        </p:nvGraphicFramePr>
        <p:xfrm>
          <a:off x="838200" y="1825625"/>
          <a:ext cx="10671048" cy="4351338"/>
        </p:xfrm>
        <a:graphic>
          <a:graphicData uri="http://schemas.openxmlformats.org/drawingml/2006/table">
            <a:tbl>
              <a:tblPr firstRow="1" firstCol="1">
                <a:tableStyleId>{073A0DAA-6AF3-43AB-8588-CEC1D06C72B9}</a:tableStyleId>
              </a:tblPr>
              <a:tblGrid>
                <a:gridCol w="2971545">
                  <a:extLst>
                    <a:ext uri="{9D8B030D-6E8A-4147-A177-3AD203B41FA5}">
                      <a16:colId xmlns:a16="http://schemas.microsoft.com/office/drawing/2014/main" val="3573171207"/>
                    </a:ext>
                  </a:extLst>
                </a:gridCol>
                <a:gridCol w="7699503">
                  <a:extLst>
                    <a:ext uri="{9D8B030D-6E8A-4147-A177-3AD203B41FA5}">
                      <a16:colId xmlns:a16="http://schemas.microsoft.com/office/drawing/2014/main" val="2653339327"/>
                    </a:ext>
                  </a:extLst>
                </a:gridCol>
              </a:tblGrid>
              <a:tr h="725223">
                <a:tc>
                  <a:txBody>
                    <a:bodyPr/>
                    <a:lstStyle/>
                    <a:p>
                      <a:pPr algn="l" fontAlgn="ctr"/>
                      <a:r>
                        <a:rPr lang="en-US" sz="2000" dirty="0">
                          <a:effectLst/>
                          <a:latin typeface="Century Gothic" panose="020B0502020202020204" pitchFamily="34" charset="0"/>
                        </a:rPr>
                        <a:t>Type of Approach</a:t>
                      </a:r>
                      <a:endParaRPr lang="en-US" sz="20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37297" marB="37297" anchor="ctr"/>
                </a:tc>
                <a:tc>
                  <a:txBody>
                    <a:bodyPr/>
                    <a:lstStyle/>
                    <a:p>
                      <a:pPr algn="l" fontAlgn="ctr"/>
                      <a:r>
                        <a:rPr lang="en-US" sz="2000" dirty="0">
                          <a:effectLst/>
                          <a:latin typeface="Century Gothic" panose="020B0502020202020204" pitchFamily="34" charset="0"/>
                        </a:rPr>
                        <a:t>Segmentation Criteria</a:t>
                      </a:r>
                      <a:endParaRPr lang="en-US" sz="20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37297" marB="37297" anchor="ctr"/>
                </a:tc>
                <a:extLst>
                  <a:ext uri="{0D108BD9-81ED-4DB2-BD59-A6C34878D82A}">
                    <a16:rowId xmlns:a16="http://schemas.microsoft.com/office/drawing/2014/main" val="656435059"/>
                  </a:ext>
                </a:extLst>
              </a:tr>
              <a:tr h="725223">
                <a:tc>
                  <a:txBody>
                    <a:bodyPr/>
                    <a:lstStyle/>
                    <a:p>
                      <a:pPr algn="l" fontAlgn="ctr"/>
                      <a:r>
                        <a:rPr lang="en-US" sz="2000" dirty="0">
                          <a:effectLst/>
                          <a:latin typeface="Century Gothic" panose="020B0502020202020204" pitchFamily="34" charset="0"/>
                        </a:rPr>
                        <a:t>Geographic</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24865" marB="24865" anchor="ctr"/>
                </a:tc>
                <a:tc>
                  <a:txBody>
                    <a:bodyPr/>
                    <a:lstStyle/>
                    <a:p>
                      <a:pPr algn="l" fontAlgn="ctr"/>
                      <a:r>
                        <a:rPr lang="en-US" sz="2000" dirty="0">
                          <a:effectLst/>
                          <a:latin typeface="Century Gothic" panose="020B0502020202020204" pitchFamily="34" charset="0"/>
                        </a:rPr>
                        <a:t>Nations, states, regions, cities, neighborhoods, zip codes, etc.</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24865" marB="24865" anchor="ctr"/>
                </a:tc>
                <a:extLst>
                  <a:ext uri="{0D108BD9-81ED-4DB2-BD59-A6C34878D82A}">
                    <a16:rowId xmlns:a16="http://schemas.microsoft.com/office/drawing/2014/main" val="3567562792"/>
                  </a:ext>
                </a:extLst>
              </a:tr>
              <a:tr h="725223">
                <a:tc>
                  <a:txBody>
                    <a:bodyPr/>
                    <a:lstStyle/>
                    <a:p>
                      <a:pPr algn="l" fontAlgn="ctr"/>
                      <a:r>
                        <a:rPr lang="en-US" sz="2000" dirty="0">
                          <a:effectLst/>
                          <a:latin typeface="Century Gothic" panose="020B0502020202020204" pitchFamily="34" charset="0"/>
                        </a:rPr>
                        <a:t>Demographic</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24865" marB="24865" anchor="ctr"/>
                </a:tc>
                <a:tc>
                  <a:txBody>
                    <a:bodyPr/>
                    <a:lstStyle/>
                    <a:p>
                      <a:pPr algn="l" fontAlgn="ctr"/>
                      <a:r>
                        <a:rPr lang="en-US" sz="2000" dirty="0">
                          <a:effectLst/>
                          <a:latin typeface="Century Gothic" panose="020B0502020202020204" pitchFamily="34" charset="0"/>
                        </a:rPr>
                        <a:t>Age, gender, family size, income, occupation, education, religion, ethnicity, and nationality</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24865" marB="24865" anchor="ctr"/>
                </a:tc>
                <a:extLst>
                  <a:ext uri="{0D108BD9-81ED-4DB2-BD59-A6C34878D82A}">
                    <a16:rowId xmlns:a16="http://schemas.microsoft.com/office/drawing/2014/main" val="3949594069"/>
                  </a:ext>
                </a:extLst>
              </a:tr>
              <a:tr h="725223">
                <a:tc>
                  <a:txBody>
                    <a:bodyPr/>
                    <a:lstStyle/>
                    <a:p>
                      <a:pPr algn="l" fontAlgn="ctr"/>
                      <a:r>
                        <a:rPr lang="en-US" sz="2000">
                          <a:effectLst/>
                          <a:latin typeface="Century Gothic" panose="020B0502020202020204" pitchFamily="34" charset="0"/>
                        </a:rPr>
                        <a:t>Psychographic</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24865" marB="24865" anchor="ctr"/>
                </a:tc>
                <a:tc>
                  <a:txBody>
                    <a:bodyPr/>
                    <a:lstStyle/>
                    <a:p>
                      <a:pPr algn="l" fontAlgn="ctr"/>
                      <a:r>
                        <a:rPr lang="en-US" sz="2000" dirty="0">
                          <a:effectLst/>
                          <a:latin typeface="Century Gothic" panose="020B0502020202020204" pitchFamily="34" charset="0"/>
                        </a:rPr>
                        <a:t>Lifestyle, personality, attitudes, and social class</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24865" marB="24865" anchor="ctr"/>
                </a:tc>
                <a:extLst>
                  <a:ext uri="{0D108BD9-81ED-4DB2-BD59-A6C34878D82A}">
                    <a16:rowId xmlns:a16="http://schemas.microsoft.com/office/drawing/2014/main" val="3052765711"/>
                  </a:ext>
                </a:extLst>
              </a:tr>
              <a:tr h="725223">
                <a:tc>
                  <a:txBody>
                    <a:bodyPr/>
                    <a:lstStyle/>
                    <a:p>
                      <a:pPr algn="l" fontAlgn="ctr"/>
                      <a:r>
                        <a:rPr lang="en-US" sz="2000">
                          <a:effectLst/>
                          <a:latin typeface="Century Gothic" panose="020B0502020202020204" pitchFamily="34" charset="0"/>
                        </a:rPr>
                        <a:t>Behavioral</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24865" marB="24865" anchor="ctr"/>
                </a:tc>
                <a:tc>
                  <a:txBody>
                    <a:bodyPr/>
                    <a:lstStyle/>
                    <a:p>
                      <a:pPr algn="l" fontAlgn="ctr"/>
                      <a:r>
                        <a:rPr lang="en-US" sz="2000" dirty="0">
                          <a:effectLst/>
                          <a:latin typeface="Century Gothic" panose="020B0502020202020204" pitchFamily="34" charset="0"/>
                        </a:rPr>
                        <a:t>User status, purchase occasion, loyalty, readiness to buy</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24865" marB="24865" anchor="ctr"/>
                </a:tc>
                <a:extLst>
                  <a:ext uri="{0D108BD9-81ED-4DB2-BD59-A6C34878D82A}">
                    <a16:rowId xmlns:a16="http://schemas.microsoft.com/office/drawing/2014/main" val="1221215066"/>
                  </a:ext>
                </a:extLst>
              </a:tr>
              <a:tr h="725223">
                <a:tc>
                  <a:txBody>
                    <a:bodyPr/>
                    <a:lstStyle/>
                    <a:p>
                      <a:pPr algn="l" fontAlgn="ctr"/>
                      <a:r>
                        <a:rPr lang="en-US" sz="2000">
                          <a:effectLst/>
                          <a:latin typeface="Century Gothic" panose="020B0502020202020204" pitchFamily="34" charset="0"/>
                        </a:rPr>
                        <a:t>Decision maker</a:t>
                      </a:r>
                      <a:endPar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24865" marB="24865" anchor="ctr"/>
                </a:tc>
                <a:tc>
                  <a:txBody>
                    <a:bodyPr/>
                    <a:lstStyle/>
                    <a:p>
                      <a:pPr algn="l" fontAlgn="ctr"/>
                      <a:r>
                        <a:rPr lang="en-US" sz="2000" dirty="0">
                          <a:effectLst/>
                          <a:latin typeface="Century Gothic" panose="020B0502020202020204" pitchFamily="34" charset="0"/>
                        </a:rPr>
                        <a:t>Decision-making role (purchaser, influencer, etc.)</a:t>
                      </a:r>
                      <a:endPar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9459" marR="99459" marT="24865" marB="24865" anchor="ctr"/>
                </a:tc>
                <a:extLst>
                  <a:ext uri="{0D108BD9-81ED-4DB2-BD59-A6C34878D82A}">
                    <a16:rowId xmlns:a16="http://schemas.microsoft.com/office/drawing/2014/main" val="373475204"/>
                  </a:ext>
                </a:extLst>
              </a:tr>
            </a:tbl>
          </a:graphicData>
        </a:graphic>
      </p:graphicFrame>
    </p:spTree>
    <p:extLst>
      <p:ext uri="{BB962C8B-B14F-4D97-AF65-F5344CB8AC3E}">
        <p14:creationId xmlns:p14="http://schemas.microsoft.com/office/powerpoint/2010/main" val="324494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Business Segmentation Approaches</a:t>
            </a:r>
          </a:p>
        </p:txBody>
      </p:sp>
      <p:sp>
        <p:nvSpPr>
          <p:cNvPr id="3" name="Content Placeholder 2"/>
          <p:cNvSpPr>
            <a:spLocks noGrp="1"/>
          </p:cNvSpPr>
          <p:nvPr>
            <p:ph type="body" idx="1"/>
          </p:nvPr>
        </p:nvSpPr>
        <p:spPr/>
        <p:txBody>
          <a:bodyPr/>
          <a:lstStyle/>
          <a:p>
            <a:r>
              <a:rPr lang="en-US" dirty="0"/>
              <a:t>Organization size: by revenue, number of employees, geographic reach, etc.</a:t>
            </a:r>
          </a:p>
          <a:p>
            <a:r>
              <a:rPr lang="en-US" dirty="0"/>
              <a:t>Geography</a:t>
            </a:r>
          </a:p>
          <a:p>
            <a:r>
              <a:rPr lang="en-US" dirty="0"/>
              <a:t>Industry</a:t>
            </a:r>
          </a:p>
          <a:p>
            <a:r>
              <a:rPr lang="en-US" dirty="0"/>
              <a:t>User status: usage frequency, volume used, loyalty, longevity, products already in use, readiness to buy, etc. </a:t>
            </a:r>
          </a:p>
          <a:p>
            <a:r>
              <a:rPr lang="en-US" dirty="0"/>
              <a:t>Benefits sought</a:t>
            </a:r>
          </a:p>
          <a:p>
            <a:r>
              <a:rPr lang="en-US" dirty="0"/>
              <a:t>End use</a:t>
            </a:r>
          </a:p>
          <a:p>
            <a:r>
              <a:rPr lang="en-US" dirty="0"/>
              <a:t>Purchasing approaches</a:t>
            </a:r>
          </a:p>
        </p:txBody>
      </p:sp>
    </p:spTree>
    <p:extLst>
      <p:ext uri="{BB962C8B-B14F-4D97-AF65-F5344CB8AC3E}">
        <p14:creationId xmlns:p14="http://schemas.microsoft.com/office/powerpoint/2010/main" val="108489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Bases for Segmentation</a:t>
            </a:r>
          </a:p>
        </p:txBody>
      </p:sp>
      <p:sp>
        <p:nvSpPr>
          <p:cNvPr id="3" name="Content Placeholder 2"/>
          <p:cNvSpPr>
            <a:spLocks noGrp="1"/>
          </p:cNvSpPr>
          <p:nvPr>
            <p:ph type="body" idx="1"/>
          </p:nvPr>
        </p:nvSpPr>
        <p:spPr>
          <a:xfrm>
            <a:off x="838200" y="1825625"/>
            <a:ext cx="5737860" cy="4351338"/>
          </a:xfrm>
        </p:spPr>
        <p:txBody>
          <a:bodyPr/>
          <a:lstStyle/>
          <a:p>
            <a:r>
              <a:rPr lang="en-US" dirty="0"/>
              <a:t>Geo-cluster approach demographic + geographic data </a:t>
            </a:r>
          </a:p>
          <a:p>
            <a:r>
              <a:rPr lang="en-US" dirty="0"/>
              <a:t>Geographic + behavioral data </a:t>
            </a:r>
          </a:p>
          <a:p>
            <a:pPr lvl="1"/>
            <a:r>
              <a:rPr lang="en-US" dirty="0"/>
              <a:t>Can point companies toward locations where customers are clustered </a:t>
            </a:r>
          </a:p>
          <a:p>
            <a:r>
              <a:rPr lang="en-US" dirty="0"/>
              <a:t>Demographic + lifestyle or behavioral segments</a:t>
            </a:r>
          </a:p>
        </p:txBody>
      </p:sp>
      <p:pic>
        <p:nvPicPr>
          <p:cNvPr id="3074" name="Picture 2" descr="Toddler adds a box of crackers to a kid-size grocery shopping c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060" y="1825625"/>
            <a:ext cx="4373880" cy="43738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70675385"/>
      </p:ext>
    </p:extLst>
  </p:cSld>
  <p:clrMapOvr>
    <a:masterClrMapping/>
  </p:clrMapOvr>
</p:sld>
</file>

<file path=ppt/theme/theme1.xml><?xml version="1.0" encoding="utf-8"?>
<a:theme xmlns:a="http://schemas.openxmlformats.org/drawingml/2006/main" name="marketing">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id="{4F637C6D-1591-2F48-982C-BF042D1A9B6F}" vid="{2D10DAE7-C26F-6247-AFB5-CFF9FFBE0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Template>
  <TotalTime>2166</TotalTime>
  <Words>1059</Words>
  <Application>Microsoft Macintosh PowerPoint</Application>
  <PresentationFormat>Widescreen</PresentationFormat>
  <Paragraphs>135</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GillSans Light</vt:lpstr>
      <vt:lpstr>Tahoma</vt:lpstr>
      <vt:lpstr>marketing</vt:lpstr>
      <vt:lpstr>Principles of Marketing</vt:lpstr>
      <vt:lpstr>Segmentation and Targeting</vt:lpstr>
      <vt:lpstr>Five Criteria for a Market</vt:lpstr>
      <vt:lpstr>Objectives of Segmentation</vt:lpstr>
      <vt:lpstr>Practice Question</vt:lpstr>
      <vt:lpstr>Choosing a Target Market</vt:lpstr>
      <vt:lpstr>Common Market Segmentation Approaches</vt:lpstr>
      <vt:lpstr>Common Business Segmentation Approaches</vt:lpstr>
      <vt:lpstr>Combining Bases for Segmentation</vt:lpstr>
      <vt:lpstr>Sample Market Segment Profiles</vt:lpstr>
      <vt:lpstr>Ideal Market Segment</vt:lpstr>
      <vt:lpstr>Questions to Consider in Selecting a Target Segment</vt:lpstr>
      <vt:lpstr>Targeting Strategy</vt:lpstr>
      <vt:lpstr>Targeting Strategies</vt:lpstr>
      <vt:lpstr>The Marketing Mix</vt:lpstr>
      <vt:lpstr>Shaping Marketing Mix for Target Markets</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anika@lumenlearning.com</cp:lastModifiedBy>
  <cp:revision>61</cp:revision>
  <dcterms:created xsi:type="dcterms:W3CDTF">2017-01-24T14:54:50Z</dcterms:created>
  <dcterms:modified xsi:type="dcterms:W3CDTF">2020-07-21T23:58:33Z</dcterms:modified>
</cp:coreProperties>
</file>