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78" r:id="rId2"/>
    <p:sldId id="258" r:id="rId3"/>
    <p:sldId id="259" r:id="rId4"/>
    <p:sldId id="260" r:id="rId5"/>
    <p:sldId id="261" r:id="rId6"/>
    <p:sldId id="27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49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3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91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1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3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60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7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1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1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4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Formulating Research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2"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Muhammad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Mohsin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Khan</a:t>
            </a:r>
          </a:p>
          <a:p>
            <a:pPr lvl="2"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43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96340" marR="5080" indent="-609600">
              <a:lnSpc>
                <a:spcPct val="100000"/>
              </a:lnSpc>
              <a:spcBef>
                <a:spcPts val="95"/>
              </a:spcBef>
            </a:pPr>
            <a:r>
              <a:rPr spc="-15" dirty="0">
                <a:latin typeface="Trebuchet MS"/>
                <a:cs typeface="Trebuchet MS"/>
              </a:rPr>
              <a:t>Considerations </a:t>
            </a:r>
            <a:r>
              <a:rPr spc="-5" dirty="0">
                <a:latin typeface="Trebuchet MS"/>
                <a:cs typeface="Trebuchet MS"/>
              </a:rPr>
              <a:t>in </a:t>
            </a:r>
            <a:r>
              <a:rPr spc="-10" dirty="0">
                <a:latin typeface="Trebuchet MS"/>
                <a:cs typeface="Trebuchet MS"/>
              </a:rPr>
              <a:t>selecting </a:t>
            </a:r>
            <a:r>
              <a:rPr spc="-5" dirty="0">
                <a:latin typeface="Trebuchet MS"/>
                <a:cs typeface="Trebuchet MS"/>
              </a:rPr>
              <a:t>a  </a:t>
            </a:r>
            <a:r>
              <a:rPr spc="-10" dirty="0">
                <a:latin typeface="Trebuchet MS"/>
                <a:cs typeface="Trebuchet MS"/>
              </a:rPr>
              <a:t>research </a:t>
            </a:r>
            <a:r>
              <a:rPr spc="-5" dirty="0">
                <a:latin typeface="Trebuchet MS"/>
                <a:cs typeface="Trebuchet MS"/>
              </a:rPr>
              <a:t>problem</a:t>
            </a:r>
            <a:r>
              <a:rPr spc="25" dirty="0">
                <a:latin typeface="Trebuchet MS"/>
                <a:cs typeface="Trebuchet MS"/>
              </a:rPr>
              <a:t> </a:t>
            </a:r>
            <a:r>
              <a:rPr spc="-10" dirty="0">
                <a:latin typeface="Trebuchet MS"/>
                <a:cs typeface="Trebuchet MS"/>
              </a:rPr>
              <a:t>(con)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5889" y="1670727"/>
          <a:ext cx="8872220" cy="9447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9690"/>
                <a:gridCol w="753110"/>
                <a:gridCol w="2197735"/>
                <a:gridCol w="3321685"/>
              </a:tblGrid>
              <a:tr h="475410">
                <a:tc>
                  <a:txBody>
                    <a:bodyPr/>
                    <a:lstStyle/>
                    <a:p>
                      <a:pPr marL="546735" indent="-515620">
                        <a:lnSpc>
                          <a:spcPts val="3545"/>
                        </a:lnSpc>
                        <a:buFont typeface="Arial"/>
                        <a:buChar char="•"/>
                        <a:tabLst>
                          <a:tab pos="546735" algn="l"/>
                          <a:tab pos="547370" algn="l"/>
                        </a:tabLst>
                      </a:pP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Availability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0670">
                        <a:lnSpc>
                          <a:spcPts val="3545"/>
                        </a:lnSpc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of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3545"/>
                        </a:lnSpc>
                        <a:tabLst>
                          <a:tab pos="1108075" algn="l"/>
                          <a:tab pos="1574165" algn="l"/>
                        </a:tabLst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data	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:	</a:t>
                      </a:r>
                      <a:r>
                        <a:rPr sz="3200" spc="-5" dirty="0">
                          <a:latin typeface="Times New Roman"/>
                          <a:cs typeface="Times New Roman"/>
                        </a:rPr>
                        <a:t>if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545"/>
                        </a:lnSpc>
                        <a:tabLst>
                          <a:tab pos="941705" algn="l"/>
                          <a:tab pos="2084705" algn="l"/>
                        </a:tabLst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you	t</a:t>
                      </a: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pic	ent</a:t>
                      </a:r>
                      <a:r>
                        <a:rPr sz="32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3200" spc="-2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s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69306">
                <a:tc>
                  <a:txBody>
                    <a:bodyPr/>
                    <a:lstStyle/>
                    <a:p>
                      <a:pPr marL="546735">
                        <a:lnSpc>
                          <a:spcPts val="35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collection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3595"/>
                        </a:lnSpc>
                      </a:pPr>
                      <a:r>
                        <a:rPr sz="3200" spc="5" dirty="0">
                          <a:latin typeface="Times New Roman"/>
                          <a:cs typeface="Times New Roman"/>
                        </a:rPr>
                        <a:t>of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35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information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595"/>
                        </a:lnSpc>
                        <a:tabLst>
                          <a:tab pos="1287780" algn="l"/>
                        </a:tabLst>
                      </a:pP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fr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om	second</a:t>
                      </a:r>
                      <a:r>
                        <a:rPr sz="3200" spc="-1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y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54939" y="2595499"/>
            <a:ext cx="8836660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5080" algn="just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sources(office record, </a:t>
            </a:r>
            <a:r>
              <a:rPr sz="3200" dirty="0">
                <a:latin typeface="Times New Roman"/>
                <a:cs typeface="Times New Roman"/>
              </a:rPr>
              <a:t>client , records, census </a:t>
            </a:r>
            <a:r>
              <a:rPr sz="3200" spc="5" dirty="0">
                <a:latin typeface="Times New Roman"/>
                <a:cs typeface="Times New Roman"/>
              </a:rPr>
              <a:t>or  </a:t>
            </a:r>
            <a:r>
              <a:rPr sz="3200" dirty="0">
                <a:latin typeface="Times New Roman"/>
                <a:cs typeface="Times New Roman"/>
              </a:rPr>
              <a:t>other already-polished reports, ect..) </a:t>
            </a:r>
            <a:r>
              <a:rPr sz="3200" spc="-5" dirty="0">
                <a:latin typeface="Times New Roman"/>
                <a:cs typeface="Times New Roman"/>
              </a:rPr>
              <a:t>before  </a:t>
            </a:r>
            <a:r>
              <a:rPr sz="3200" dirty="0">
                <a:latin typeface="Times New Roman"/>
                <a:cs typeface="Times New Roman"/>
              </a:rPr>
              <a:t>finalizing your </a:t>
            </a:r>
            <a:r>
              <a:rPr sz="3200" spc="-5" dirty="0">
                <a:latin typeface="Times New Roman"/>
                <a:cs typeface="Times New Roman"/>
              </a:rPr>
              <a:t>topic </a:t>
            </a:r>
            <a:r>
              <a:rPr sz="3200" dirty="0">
                <a:latin typeface="Times New Roman"/>
                <a:cs typeface="Times New Roman"/>
              </a:rPr>
              <a:t>make sure </a:t>
            </a:r>
            <a:r>
              <a:rPr sz="3200" spc="-5" dirty="0">
                <a:latin typeface="Times New Roman"/>
                <a:cs typeface="Times New Roman"/>
              </a:rPr>
              <a:t>that </a:t>
            </a:r>
            <a:r>
              <a:rPr sz="3200" dirty="0">
                <a:latin typeface="Times New Roman"/>
                <a:cs typeface="Times New Roman"/>
              </a:rPr>
              <a:t>these </a:t>
            </a:r>
            <a:r>
              <a:rPr sz="3200" spc="-5" dirty="0">
                <a:latin typeface="Times New Roman"/>
                <a:cs typeface="Times New Roman"/>
              </a:rPr>
              <a:t>data </a:t>
            </a:r>
            <a:r>
              <a:rPr sz="3200" spc="-10" dirty="0">
                <a:latin typeface="Times New Roman"/>
                <a:cs typeface="Times New Roman"/>
              </a:rPr>
              <a:t>are  </a:t>
            </a:r>
            <a:r>
              <a:rPr sz="3200" dirty="0">
                <a:latin typeface="Times New Roman"/>
                <a:cs typeface="Times New Roman"/>
              </a:rPr>
              <a:t>available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in the format </a:t>
            </a:r>
            <a:r>
              <a:rPr sz="3200" spc="5" dirty="0">
                <a:latin typeface="Times New Roman"/>
                <a:cs typeface="Times New Roman"/>
              </a:rPr>
              <a:t>you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want.</a:t>
            </a:r>
            <a:endParaRPr sz="32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ct val="100000"/>
              </a:lnSpc>
              <a:buFont typeface="Arial"/>
              <a:buChar char="•"/>
              <a:tabLst>
                <a:tab pos="528320" algn="l"/>
              </a:tabLst>
            </a:pPr>
            <a:r>
              <a:rPr sz="3200" b="1" dirty="0">
                <a:latin typeface="Times New Roman"/>
                <a:cs typeface="Times New Roman"/>
              </a:rPr>
              <a:t>Ethical </a:t>
            </a:r>
            <a:r>
              <a:rPr sz="3200" b="1" spc="-5" dirty="0">
                <a:latin typeface="Times New Roman"/>
                <a:cs typeface="Times New Roman"/>
              </a:rPr>
              <a:t>issues </a:t>
            </a:r>
            <a:r>
              <a:rPr sz="3200" b="1" dirty="0">
                <a:latin typeface="Times New Roman"/>
                <a:cs typeface="Times New Roman"/>
              </a:rPr>
              <a:t>: </a:t>
            </a:r>
            <a:r>
              <a:rPr sz="3200" dirty="0">
                <a:latin typeface="Times New Roman"/>
                <a:cs typeface="Times New Roman"/>
              </a:rPr>
              <a:t>other </a:t>
            </a:r>
            <a:r>
              <a:rPr sz="3200" spc="-5" dirty="0">
                <a:latin typeface="Times New Roman"/>
                <a:cs typeface="Times New Roman"/>
              </a:rPr>
              <a:t>important consideration </a:t>
            </a:r>
            <a:r>
              <a:rPr sz="3200" spc="-15" dirty="0">
                <a:latin typeface="Times New Roman"/>
                <a:cs typeface="Times New Roman"/>
              </a:rPr>
              <a:t>in  </a:t>
            </a:r>
            <a:r>
              <a:rPr sz="3200" dirty="0">
                <a:latin typeface="Times New Roman"/>
                <a:cs typeface="Times New Roman"/>
              </a:rPr>
              <a:t>formulating a research problem </a:t>
            </a:r>
            <a:r>
              <a:rPr sz="3200" spc="-10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ethical  </a:t>
            </a:r>
            <a:r>
              <a:rPr sz="3200" dirty="0">
                <a:latin typeface="Times New Roman"/>
                <a:cs typeface="Times New Roman"/>
              </a:rPr>
              <a:t>issues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involved.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172" y="85724"/>
            <a:ext cx="816483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2460" marR="5080" indent="-316039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Steps in the formulation of a </a:t>
            </a:r>
            <a:r>
              <a:rPr spc="-20" dirty="0"/>
              <a:t>research  </a:t>
            </a:r>
            <a:r>
              <a:rPr spc="-15" dirty="0"/>
              <a:t>problem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1140" y="1582674"/>
            <a:ext cx="8548370" cy="469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57834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A step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the formulation of a research problem</a:t>
            </a:r>
            <a:r>
              <a:rPr sz="3200" spc="-2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  the most crucial part of the research journey on  which the quality of the entire project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depends.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Steps in formulating research problem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alcoholism</a:t>
            </a:r>
            <a:endParaRPr sz="3200">
              <a:latin typeface="Times New Roman"/>
              <a:cs typeface="Times New Roman"/>
            </a:endParaRPr>
          </a:p>
          <a:p>
            <a:pPr marL="12700" marR="989330">
              <a:lnSpc>
                <a:spcPct val="100000"/>
              </a:lnSpc>
              <a:spcBef>
                <a:spcPts val="2160"/>
              </a:spcBef>
            </a:pPr>
            <a:r>
              <a:rPr sz="3200" b="1" dirty="0">
                <a:latin typeface="Times New Roman"/>
                <a:cs typeface="Times New Roman"/>
              </a:rPr>
              <a:t>Step1</a:t>
            </a:r>
            <a:r>
              <a:rPr sz="3200" dirty="0">
                <a:latin typeface="Times New Roman"/>
                <a:cs typeface="Times New Roman"/>
              </a:rPr>
              <a:t>: Identify a broad field or subject area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  interest to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you.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Asked yourself, what is it that really interest me as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  professional?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172" y="210438"/>
            <a:ext cx="816483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8415" marR="5080" indent="-254571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Steps in the formulation of a </a:t>
            </a:r>
            <a:r>
              <a:rPr spc="-20" dirty="0"/>
              <a:t>research  </a:t>
            </a:r>
            <a:r>
              <a:rPr spc="-15" dirty="0"/>
              <a:t>problem</a:t>
            </a:r>
            <a:r>
              <a:rPr spc="-10" dirty="0"/>
              <a:t> </a:t>
            </a:r>
            <a:r>
              <a:rPr dirty="0"/>
              <a:t>(con)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Times New Roman"/>
                <a:cs typeface="Times New Roman"/>
              </a:rPr>
              <a:t>Step 2: </a:t>
            </a:r>
            <a:r>
              <a:rPr dirty="0"/>
              <a:t>Dessert the broad area into</a:t>
            </a:r>
            <a:r>
              <a:rPr spc="-90" dirty="0"/>
              <a:t> </a:t>
            </a:r>
            <a:r>
              <a:rPr dirty="0"/>
              <a:t>subareas</a:t>
            </a:r>
          </a:p>
          <a:p>
            <a:pPr marL="67310" marR="5080">
              <a:lnSpc>
                <a:spcPct val="100000"/>
              </a:lnSpc>
              <a:tabLst>
                <a:tab pos="1546225" algn="l"/>
                <a:tab pos="5932170" algn="l"/>
              </a:tabLst>
            </a:pPr>
            <a:r>
              <a:rPr spc="-110" dirty="0"/>
              <a:t>You </a:t>
            </a:r>
            <a:r>
              <a:rPr dirty="0"/>
              <a:t>will relies that all the broad areas mentioned  above</a:t>
            </a:r>
            <a:r>
              <a:rPr u="heavy" dirty="0">
                <a:uFill>
                  <a:solidFill>
                    <a:srgbClr val="000000"/>
                  </a:solidFill>
                </a:uFill>
              </a:rPr>
              <a:t> 	</a:t>
            </a:r>
            <a:r>
              <a:rPr dirty="0"/>
              <a:t>youth welfare, refugees, domestic</a:t>
            </a:r>
            <a:r>
              <a:rPr spc="-105" dirty="0"/>
              <a:t> </a:t>
            </a:r>
            <a:r>
              <a:rPr dirty="0"/>
              <a:t>violence,  consumer behavior</a:t>
            </a:r>
            <a:r>
              <a:rPr spc="-40" dirty="0"/>
              <a:t> </a:t>
            </a:r>
            <a:r>
              <a:rPr dirty="0"/>
              <a:t>and</a:t>
            </a:r>
            <a:r>
              <a:rPr spc="5" dirty="0"/>
              <a:t> HIV/AID</a:t>
            </a:r>
            <a:r>
              <a:rPr u="heavy" spc="5" dirty="0">
                <a:uFill>
                  <a:solidFill>
                    <a:srgbClr val="000000"/>
                  </a:solidFill>
                </a:uFill>
              </a:rPr>
              <a:t> 	</a:t>
            </a:r>
            <a:r>
              <a:rPr dirty="0"/>
              <a:t>have many  aspect.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22090" y="1164081"/>
            <a:ext cx="4959350" cy="514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5725" indent="-342900">
              <a:lnSpc>
                <a:spcPct val="100000"/>
              </a:lnSpc>
              <a:spcBef>
                <a:spcPts val="95"/>
              </a:spcBef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Profile of families in which DV  occurs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Profile of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victims of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DV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Profile of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perpetrators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Reasons of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DV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Extent and </a:t>
            </a:r>
            <a:r>
              <a:rPr sz="2800" dirty="0">
                <a:latin typeface="Times New Roman"/>
                <a:cs typeface="Times New Roman"/>
              </a:rPr>
              <a:t>types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DV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Impact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DV on the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family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Impact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DV on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children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Services available to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victims  of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DV</a:t>
            </a:r>
            <a:endParaRPr sz="2800">
              <a:latin typeface="Times New Roman"/>
              <a:cs typeface="Times New Roman"/>
            </a:endParaRPr>
          </a:p>
          <a:p>
            <a:pPr marL="355600" marR="324485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/>
                <a:cs typeface="Times New Roman"/>
              </a:rPr>
              <a:t>Effectiveness </a:t>
            </a:r>
            <a:r>
              <a:rPr sz="2800" spc="-5" dirty="0">
                <a:latin typeface="Times New Roman"/>
                <a:cs typeface="Times New Roman"/>
              </a:rPr>
              <a:t>of the services  </a:t>
            </a:r>
            <a:r>
              <a:rPr sz="2800" dirty="0">
                <a:latin typeface="Times New Roman"/>
                <a:cs typeface="Times New Roman"/>
              </a:rPr>
              <a:t>provided </a:t>
            </a:r>
            <a:r>
              <a:rPr sz="2800" spc="-5" dirty="0">
                <a:latin typeface="Times New Roman"/>
                <a:cs typeface="Times New Roman"/>
              </a:rPr>
              <a:t>to the victims of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DV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39161" y="1448561"/>
            <a:ext cx="533400" cy="5181600"/>
          </a:xfrm>
          <a:custGeom>
            <a:avLst/>
            <a:gdLst/>
            <a:ahLst/>
            <a:cxnLst/>
            <a:rect l="l" t="t" r="r" b="b"/>
            <a:pathLst>
              <a:path w="533400" h="5181600">
                <a:moveTo>
                  <a:pt x="533400" y="5181600"/>
                </a:moveTo>
                <a:lnTo>
                  <a:pt x="462491" y="5180012"/>
                </a:lnTo>
                <a:lnTo>
                  <a:pt x="398779" y="5175531"/>
                </a:lnTo>
                <a:lnTo>
                  <a:pt x="344804" y="5168580"/>
                </a:lnTo>
                <a:lnTo>
                  <a:pt x="303106" y="5159584"/>
                </a:lnTo>
                <a:lnTo>
                  <a:pt x="266700" y="5137150"/>
                </a:lnTo>
                <a:lnTo>
                  <a:pt x="266700" y="2635250"/>
                </a:lnTo>
                <a:lnTo>
                  <a:pt x="257175" y="2623446"/>
                </a:lnTo>
                <a:lnTo>
                  <a:pt x="188594" y="2603833"/>
                </a:lnTo>
                <a:lnTo>
                  <a:pt x="134619" y="2596877"/>
                </a:lnTo>
                <a:lnTo>
                  <a:pt x="70908" y="2592390"/>
                </a:lnTo>
                <a:lnTo>
                  <a:pt x="0" y="2590800"/>
                </a:lnTo>
                <a:lnTo>
                  <a:pt x="70908" y="2589209"/>
                </a:lnTo>
                <a:lnTo>
                  <a:pt x="134620" y="2584722"/>
                </a:lnTo>
                <a:lnTo>
                  <a:pt x="188595" y="2577766"/>
                </a:lnTo>
                <a:lnTo>
                  <a:pt x="230293" y="2568767"/>
                </a:lnTo>
                <a:lnTo>
                  <a:pt x="266700" y="2546350"/>
                </a:lnTo>
                <a:lnTo>
                  <a:pt x="266700" y="44450"/>
                </a:lnTo>
                <a:lnTo>
                  <a:pt x="276225" y="32646"/>
                </a:lnTo>
                <a:lnTo>
                  <a:pt x="303106" y="22032"/>
                </a:lnTo>
                <a:lnTo>
                  <a:pt x="344805" y="13033"/>
                </a:lnTo>
                <a:lnTo>
                  <a:pt x="398780" y="6077"/>
                </a:lnTo>
                <a:lnTo>
                  <a:pt x="462491" y="1590"/>
                </a:lnTo>
                <a:lnTo>
                  <a:pt x="5334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3021" y="3438219"/>
            <a:ext cx="1631950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4300" marR="5080" indent="-102235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Times New Roman"/>
                <a:cs typeface="Times New Roman"/>
              </a:rPr>
              <a:t>D</a:t>
            </a:r>
            <a:r>
              <a:rPr sz="3200" b="1" spc="5" dirty="0">
                <a:latin typeface="Times New Roman"/>
                <a:cs typeface="Times New Roman"/>
              </a:rPr>
              <a:t>o</a:t>
            </a:r>
            <a:r>
              <a:rPr sz="3200" b="1" dirty="0">
                <a:latin typeface="Times New Roman"/>
                <a:cs typeface="Times New Roman"/>
              </a:rPr>
              <a:t>mestic  violence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21529" y="6256583"/>
            <a:ext cx="205740" cy="2025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00" b="1" dirty="0">
                <a:solidFill>
                  <a:srgbClr val="7E7E7E"/>
                </a:solidFill>
                <a:latin typeface="Trebuchet MS"/>
                <a:cs typeface="Trebuchet MS"/>
              </a:rPr>
              <a:t>14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2090" y="6324080"/>
            <a:ext cx="14414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55"/>
              </a:lnSpc>
            </a:pPr>
            <a:r>
              <a:rPr sz="2800" spc="-5" dirty="0">
                <a:latin typeface="Times New Roman"/>
                <a:cs typeface="Times New Roman"/>
              </a:rPr>
              <a:t>-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64990" y="6324080"/>
            <a:ext cx="425069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55"/>
              </a:lnSpc>
            </a:pPr>
            <a:r>
              <a:rPr sz="2800" spc="-5" dirty="0">
                <a:latin typeface="Times New Roman"/>
                <a:cs typeface="Times New Roman"/>
              </a:rPr>
              <a:t>Extent of DV in a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community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7781" y="20269"/>
            <a:ext cx="817562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8415" marR="5080" indent="-25463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Steps in the </a:t>
            </a:r>
            <a:r>
              <a:rPr dirty="0"/>
              <a:t>formulation </a:t>
            </a:r>
            <a:r>
              <a:rPr spc="-5" dirty="0"/>
              <a:t>of a </a:t>
            </a:r>
            <a:r>
              <a:rPr spc="-20" dirty="0"/>
              <a:t>research  </a:t>
            </a:r>
            <a:r>
              <a:rPr spc="-15" dirty="0"/>
              <a:t>problem</a:t>
            </a:r>
            <a:r>
              <a:rPr spc="5" dirty="0"/>
              <a:t> </a:t>
            </a:r>
            <a:r>
              <a:rPr spc="-5" dirty="0"/>
              <a:t>(con)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771853"/>
            <a:ext cx="8820150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/>
                <a:cs typeface="Times New Roman"/>
              </a:rPr>
              <a:t>Step 3</a:t>
            </a:r>
            <a:r>
              <a:rPr sz="3000" dirty="0">
                <a:latin typeface="Times New Roman"/>
                <a:cs typeface="Times New Roman"/>
              </a:rPr>
              <a:t>: </a:t>
            </a:r>
            <a:r>
              <a:rPr sz="3000" spc="-5" dirty="0">
                <a:latin typeface="Times New Roman"/>
                <a:cs typeface="Times New Roman"/>
              </a:rPr>
              <a:t>Select </a:t>
            </a:r>
            <a:r>
              <a:rPr sz="3000" dirty="0">
                <a:latin typeface="Times New Roman"/>
                <a:cs typeface="Times New Roman"/>
              </a:rPr>
              <a:t>what is of most </a:t>
            </a:r>
            <a:r>
              <a:rPr sz="3000" spc="-5" dirty="0">
                <a:latin typeface="Times New Roman"/>
                <a:cs typeface="Times New Roman"/>
              </a:rPr>
              <a:t>interest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you.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-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It </a:t>
            </a:r>
            <a:r>
              <a:rPr sz="3000" spc="-5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neither </a:t>
            </a:r>
            <a:r>
              <a:rPr sz="3000" spc="-5" dirty="0">
                <a:latin typeface="Times New Roman"/>
                <a:cs typeface="Times New Roman"/>
              </a:rPr>
              <a:t>advisable </a:t>
            </a:r>
            <a:r>
              <a:rPr sz="3000" dirty="0">
                <a:latin typeface="Times New Roman"/>
                <a:cs typeface="Times New Roman"/>
              </a:rPr>
              <a:t>nor </a:t>
            </a:r>
            <a:r>
              <a:rPr sz="3000" spc="-5" dirty="0">
                <a:latin typeface="Times New Roman"/>
                <a:cs typeface="Times New Roman"/>
              </a:rPr>
              <a:t>feasible </a:t>
            </a: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study </a:t>
            </a:r>
            <a:r>
              <a:rPr sz="3000" dirty="0">
                <a:latin typeface="Times New Roman"/>
                <a:cs typeface="Times New Roman"/>
              </a:rPr>
              <a:t>all</a:t>
            </a:r>
            <a:r>
              <a:rPr sz="3000" spc="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subareas.</a:t>
            </a:r>
            <a:endParaRPr sz="3000">
              <a:latin typeface="Times New Roman"/>
              <a:cs typeface="Times New Roman"/>
            </a:endParaRPr>
          </a:p>
          <a:p>
            <a:pPr marL="355600" marR="1501775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Select </a:t>
            </a:r>
            <a:r>
              <a:rPr sz="3000" spc="-5" dirty="0">
                <a:latin typeface="Times New Roman"/>
                <a:cs typeface="Times New Roman"/>
              </a:rPr>
              <a:t>issues </a:t>
            </a:r>
            <a:r>
              <a:rPr sz="3000" dirty="0">
                <a:latin typeface="Times New Roman"/>
                <a:cs typeface="Times New Roman"/>
              </a:rPr>
              <a:t>or subareas about which you</a:t>
            </a:r>
            <a:r>
              <a:rPr sz="3000" spc="-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are  </a:t>
            </a:r>
            <a:r>
              <a:rPr sz="3000" spc="-5" dirty="0">
                <a:latin typeface="Times New Roman"/>
                <a:cs typeface="Times New Roman"/>
              </a:rPr>
              <a:t>passionate.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b="1" spc="-5" dirty="0">
                <a:latin typeface="Times New Roman"/>
                <a:cs typeface="Times New Roman"/>
              </a:rPr>
              <a:t>Step </a:t>
            </a:r>
            <a:r>
              <a:rPr sz="3000" b="1" dirty="0">
                <a:latin typeface="Times New Roman"/>
                <a:cs typeface="Times New Roman"/>
              </a:rPr>
              <a:t>4</a:t>
            </a:r>
            <a:r>
              <a:rPr sz="3000" dirty="0">
                <a:latin typeface="Times New Roman"/>
                <a:cs typeface="Times New Roman"/>
              </a:rPr>
              <a:t>: Raise </a:t>
            </a:r>
            <a:r>
              <a:rPr sz="3000" spc="-5" dirty="0">
                <a:latin typeface="Times New Roman"/>
                <a:cs typeface="Times New Roman"/>
              </a:rPr>
              <a:t>research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questions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What </a:t>
            </a:r>
            <a:r>
              <a:rPr sz="3000" spc="-5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it that I want to find out about in the</a:t>
            </a:r>
            <a:r>
              <a:rPr sz="3000" spc="-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subareas?</a:t>
            </a:r>
            <a:endParaRPr sz="3000">
              <a:latin typeface="Times New Roman"/>
              <a:cs typeface="Times New Roman"/>
            </a:endParaRPr>
          </a:p>
          <a:p>
            <a:pPr marL="355600" marR="92075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Asked the </a:t>
            </a:r>
            <a:r>
              <a:rPr sz="3000" spc="-5" dirty="0">
                <a:latin typeface="Times New Roman"/>
                <a:cs typeface="Times New Roman"/>
              </a:rPr>
              <a:t>question </a:t>
            </a:r>
            <a:r>
              <a:rPr sz="3000" dirty="0">
                <a:latin typeface="Times New Roman"/>
                <a:cs typeface="Times New Roman"/>
              </a:rPr>
              <a:t>what you want to </a:t>
            </a:r>
            <a:r>
              <a:rPr sz="3000" spc="-5" dirty="0">
                <a:latin typeface="Times New Roman"/>
                <a:cs typeface="Times New Roman"/>
              </a:rPr>
              <a:t>find yourself </a:t>
            </a:r>
            <a:r>
              <a:rPr sz="3000" dirty="0">
                <a:latin typeface="Times New Roman"/>
                <a:cs typeface="Times New Roman"/>
              </a:rPr>
              <a:t>in a  </a:t>
            </a:r>
            <a:r>
              <a:rPr sz="3000" spc="-5" dirty="0">
                <a:latin typeface="Times New Roman"/>
                <a:cs typeface="Times New Roman"/>
              </a:rPr>
              <a:t>situation.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21529" y="6256583"/>
            <a:ext cx="205740" cy="2025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00" b="1" dirty="0">
                <a:solidFill>
                  <a:srgbClr val="7E7E7E"/>
                </a:solidFill>
                <a:latin typeface="Trebuchet MS"/>
                <a:cs typeface="Trebuchet MS"/>
              </a:rPr>
              <a:t>15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7781" y="47955"/>
            <a:ext cx="817562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8415" marR="5080" indent="-25463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Steps in the </a:t>
            </a:r>
            <a:r>
              <a:rPr dirty="0"/>
              <a:t>formulation </a:t>
            </a:r>
            <a:r>
              <a:rPr spc="-5" dirty="0"/>
              <a:t>of a </a:t>
            </a:r>
            <a:r>
              <a:rPr spc="-20" dirty="0"/>
              <a:t>research  </a:t>
            </a:r>
            <a:r>
              <a:rPr spc="-15" dirty="0"/>
              <a:t>problem</a:t>
            </a:r>
            <a:r>
              <a:rPr spc="5" dirty="0"/>
              <a:t> </a:t>
            </a:r>
            <a:r>
              <a:rPr spc="-5" dirty="0"/>
              <a:t>(con)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781" y="47955"/>
            <a:ext cx="817562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8415" marR="5080" indent="-25463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Steps in the </a:t>
            </a:r>
            <a:r>
              <a:rPr dirty="0"/>
              <a:t>formulation </a:t>
            </a:r>
            <a:r>
              <a:rPr spc="-5" dirty="0"/>
              <a:t>of a </a:t>
            </a:r>
            <a:r>
              <a:rPr spc="-20" dirty="0"/>
              <a:t>research  </a:t>
            </a:r>
            <a:r>
              <a:rPr spc="-15" dirty="0"/>
              <a:t>problem</a:t>
            </a:r>
            <a:r>
              <a:rPr spc="5" dirty="0"/>
              <a:t> </a:t>
            </a:r>
            <a:r>
              <a:rPr spc="-5" dirty="0"/>
              <a:t>(con)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235202"/>
            <a:ext cx="8743315" cy="5388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Step </a:t>
            </a:r>
            <a:r>
              <a:rPr sz="2800" b="1" dirty="0">
                <a:latin typeface="Times New Roman"/>
                <a:cs typeface="Times New Roman"/>
              </a:rPr>
              <a:t>5: </a:t>
            </a:r>
            <a:r>
              <a:rPr sz="2800" spc="-5" dirty="0">
                <a:latin typeface="Times New Roman"/>
                <a:cs typeface="Times New Roman"/>
              </a:rPr>
              <a:t>Formulate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objectives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Formulate </a:t>
            </a:r>
            <a:r>
              <a:rPr sz="2800" dirty="0">
                <a:latin typeface="Times New Roman"/>
                <a:cs typeface="Times New Roman"/>
              </a:rPr>
              <a:t>your </a:t>
            </a:r>
            <a:r>
              <a:rPr sz="2800" spc="-10" dirty="0">
                <a:latin typeface="Times New Roman"/>
                <a:cs typeface="Times New Roman"/>
              </a:rPr>
              <a:t>main </a:t>
            </a:r>
            <a:r>
              <a:rPr sz="2800" spc="-5" dirty="0">
                <a:latin typeface="Times New Roman"/>
                <a:cs typeface="Times New Roman"/>
              </a:rPr>
              <a:t>objectives and </a:t>
            </a:r>
            <a:r>
              <a:rPr sz="2800" dirty="0">
                <a:latin typeface="Times New Roman"/>
                <a:cs typeface="Times New Roman"/>
              </a:rPr>
              <a:t>your </a:t>
            </a:r>
            <a:r>
              <a:rPr sz="2800" spc="-5" dirty="0">
                <a:latin typeface="Times New Roman"/>
                <a:cs typeface="Times New Roman"/>
              </a:rPr>
              <a:t>sub objectives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main difference </a:t>
            </a:r>
            <a:r>
              <a:rPr sz="2800" spc="-5" dirty="0">
                <a:latin typeface="Times New Roman"/>
                <a:cs typeface="Times New Roman"/>
              </a:rPr>
              <a:t>between objectives and research  questions is in to behavioral </a:t>
            </a:r>
            <a:r>
              <a:rPr sz="2800" spc="-10" dirty="0">
                <a:latin typeface="Times New Roman"/>
                <a:cs typeface="Times New Roman"/>
              </a:rPr>
              <a:t>aims </a:t>
            </a:r>
            <a:r>
              <a:rPr sz="2800" spc="-5" dirty="0">
                <a:latin typeface="Times New Roman"/>
                <a:cs typeface="Times New Roman"/>
              </a:rPr>
              <a:t>by using action –oriented  </a:t>
            </a:r>
            <a:r>
              <a:rPr sz="2800" dirty="0">
                <a:latin typeface="Times New Roman"/>
                <a:cs typeface="Times New Roman"/>
              </a:rPr>
              <a:t>words </a:t>
            </a:r>
            <a:r>
              <a:rPr sz="2800" spc="-5" dirty="0">
                <a:latin typeface="Times New Roman"/>
                <a:cs typeface="Times New Roman"/>
              </a:rPr>
              <a:t>such as to </a:t>
            </a:r>
            <a:r>
              <a:rPr sz="2800" dirty="0">
                <a:latin typeface="Times New Roman"/>
                <a:cs typeface="Times New Roman"/>
              </a:rPr>
              <a:t>find out, </a:t>
            </a:r>
            <a:r>
              <a:rPr sz="2800" spc="-5" dirty="0">
                <a:latin typeface="Times New Roman"/>
                <a:cs typeface="Times New Roman"/>
              </a:rPr>
              <a:t>to determine’ , ‘to ascertain and</a:t>
            </a:r>
            <a:r>
              <a:rPr sz="2800" spc="-1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‘to  examine’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Char char="-"/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Step </a:t>
            </a:r>
            <a:r>
              <a:rPr sz="2800" b="1" dirty="0">
                <a:latin typeface="Times New Roman"/>
                <a:cs typeface="Times New Roman"/>
              </a:rPr>
              <a:t>6: </a:t>
            </a:r>
            <a:r>
              <a:rPr sz="2800" spc="-5" dirty="0">
                <a:latin typeface="Times New Roman"/>
                <a:cs typeface="Times New Roman"/>
              </a:rPr>
              <a:t>Assess your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objectives</a:t>
            </a:r>
            <a:endParaRPr sz="2800">
              <a:latin typeface="Times New Roman"/>
              <a:cs typeface="Times New Roman"/>
            </a:endParaRPr>
          </a:p>
          <a:p>
            <a:pPr marL="12700" marR="11938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Now examine </a:t>
            </a:r>
            <a:r>
              <a:rPr sz="2800" dirty="0">
                <a:latin typeface="Times New Roman"/>
                <a:cs typeface="Times New Roman"/>
              </a:rPr>
              <a:t>your </a:t>
            </a:r>
            <a:r>
              <a:rPr sz="2800" spc="-5" dirty="0">
                <a:latin typeface="Times New Roman"/>
                <a:cs typeface="Times New Roman"/>
              </a:rPr>
              <a:t>objectives to ascertain the feasibility o  achieving them </a:t>
            </a:r>
            <a:r>
              <a:rPr sz="2800" dirty="0">
                <a:latin typeface="Times New Roman"/>
                <a:cs typeface="Times New Roman"/>
              </a:rPr>
              <a:t>through </a:t>
            </a:r>
            <a:r>
              <a:rPr sz="2800" spc="-5" dirty="0">
                <a:latin typeface="Times New Roman"/>
                <a:cs typeface="Times New Roman"/>
              </a:rPr>
              <a:t>your research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endeavor.</a:t>
            </a:r>
            <a:endParaRPr sz="2800">
              <a:latin typeface="Times New Roman"/>
              <a:cs typeface="Times New Roman"/>
            </a:endParaRPr>
          </a:p>
          <a:p>
            <a:pPr marL="12700" marR="7747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Consider them in the light of the time, resources (financial  and human) and technical expertise at your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disposal.</a:t>
            </a:r>
            <a:endParaRPr sz="2800">
              <a:latin typeface="Times New Roman"/>
              <a:cs typeface="Times New Roman"/>
            </a:endParaRPr>
          </a:p>
          <a:p>
            <a:pPr marR="494030" algn="r">
              <a:lnSpc>
                <a:spcPct val="100000"/>
              </a:lnSpc>
              <a:spcBef>
                <a:spcPts val="470"/>
              </a:spcBef>
            </a:pPr>
            <a:r>
              <a:rPr sz="1200" b="1" dirty="0">
                <a:solidFill>
                  <a:srgbClr val="7E7E7E"/>
                </a:solidFill>
                <a:latin typeface="Trebuchet MS"/>
                <a:cs typeface="Trebuchet MS"/>
              </a:rPr>
              <a:t>16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055" y="15951"/>
            <a:ext cx="816737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7780" marR="5080" indent="-254571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Steps in the </a:t>
            </a:r>
            <a:r>
              <a:rPr dirty="0"/>
              <a:t>formulation </a:t>
            </a:r>
            <a:r>
              <a:rPr spc="-5" dirty="0"/>
              <a:t>of a </a:t>
            </a:r>
            <a:r>
              <a:rPr spc="-20" dirty="0"/>
              <a:t>research  </a:t>
            </a:r>
            <a:r>
              <a:rPr spc="-15" dirty="0"/>
              <a:t>problem</a:t>
            </a:r>
            <a:r>
              <a:rPr spc="5" dirty="0"/>
              <a:t> </a:t>
            </a:r>
            <a:r>
              <a:rPr spc="-5" dirty="0"/>
              <a:t>(con)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8739" y="1710055"/>
            <a:ext cx="8630285" cy="441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Times New Roman"/>
                <a:cs typeface="Times New Roman"/>
              </a:rPr>
              <a:t>Step 7: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Double-check.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Char char="-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Go back and give final consideration to whether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  not you are </a:t>
            </a:r>
            <a:r>
              <a:rPr sz="3200" spc="-5" dirty="0">
                <a:latin typeface="Times New Roman"/>
                <a:cs typeface="Times New Roman"/>
              </a:rPr>
              <a:t>sufficiently </a:t>
            </a:r>
            <a:r>
              <a:rPr sz="3200" dirty="0">
                <a:latin typeface="Times New Roman"/>
                <a:cs typeface="Times New Roman"/>
              </a:rPr>
              <a:t>interested in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spc="-30" dirty="0">
                <a:latin typeface="Times New Roman"/>
                <a:cs typeface="Times New Roman"/>
              </a:rPr>
              <a:t>study, </a:t>
            </a:r>
            <a:r>
              <a:rPr sz="3200" dirty="0">
                <a:latin typeface="Times New Roman"/>
                <a:cs typeface="Times New Roman"/>
              </a:rPr>
              <a:t>and  have adequate resources to undertake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it.</a:t>
            </a:r>
            <a:endParaRPr sz="3200">
              <a:latin typeface="Times New Roman"/>
              <a:cs typeface="Times New Roman"/>
            </a:endParaRPr>
          </a:p>
          <a:p>
            <a:pPr marL="355600" marR="39751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Ask yourself , am I really enthusiastic about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this  study?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Do I really have enough resources to undertake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it?</a:t>
            </a:r>
            <a:endParaRPr sz="3200">
              <a:latin typeface="Times New Roman"/>
              <a:cs typeface="Times New Roman"/>
            </a:endParaRPr>
          </a:p>
          <a:p>
            <a:pPr marL="355600" marR="1626235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Answer these questions thoughtfully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  </a:t>
            </a:r>
            <a:r>
              <a:rPr sz="3200" spc="-15" dirty="0">
                <a:latin typeface="Times New Roman"/>
                <a:cs typeface="Times New Roman"/>
              </a:rPr>
              <a:t>realistically.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0677" y="100660"/>
            <a:ext cx="64179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formulation </a:t>
            </a:r>
            <a:r>
              <a:rPr dirty="0"/>
              <a:t>of</a:t>
            </a:r>
            <a:r>
              <a:rPr spc="10" dirty="0"/>
              <a:t> </a:t>
            </a:r>
            <a:r>
              <a:rPr spc="-5" dirty="0"/>
              <a:t>objectives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8739" y="988313"/>
            <a:ext cx="8952865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dirty="0">
                <a:latin typeface="Times New Roman"/>
                <a:cs typeface="Times New Roman"/>
              </a:rPr>
              <a:t>Objectives are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goals you set out to attain in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your  </a:t>
            </a:r>
            <a:r>
              <a:rPr sz="3200" spc="-35" dirty="0">
                <a:latin typeface="Times New Roman"/>
                <a:cs typeface="Times New Roman"/>
              </a:rPr>
              <a:t>study.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300" dirty="0">
              <a:latin typeface="Times New Roman"/>
              <a:cs typeface="Times New Roman"/>
            </a:endParaRPr>
          </a:p>
          <a:p>
            <a:pPr marL="469900" marR="10033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dirty="0">
                <a:latin typeface="Times New Roman"/>
                <a:cs typeface="Times New Roman"/>
              </a:rPr>
              <a:t>Objectives inform a reader of what you want to  achieve through the </a:t>
            </a:r>
            <a:r>
              <a:rPr sz="3200" spc="-35" dirty="0">
                <a:latin typeface="Times New Roman"/>
                <a:cs typeface="Times New Roman"/>
              </a:rPr>
              <a:t>study, </a:t>
            </a:r>
            <a:r>
              <a:rPr sz="3200" dirty="0">
                <a:latin typeface="Times New Roman"/>
                <a:cs typeface="Times New Roman"/>
              </a:rPr>
              <a:t>it is extremely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important  to word them clearly and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specifically.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Courier New"/>
              <a:buChar char="o"/>
              <a:tabLst>
                <a:tab pos="469900" algn="l"/>
              </a:tabLst>
            </a:pPr>
            <a:r>
              <a:rPr sz="3200" dirty="0">
                <a:latin typeface="Times New Roman"/>
                <a:cs typeface="Times New Roman"/>
              </a:rPr>
              <a:t>Objectives should be </a:t>
            </a:r>
            <a:r>
              <a:rPr sz="3200" spc="-5" dirty="0">
                <a:latin typeface="Times New Roman"/>
                <a:cs typeface="Times New Roman"/>
              </a:rPr>
              <a:t>listed </a:t>
            </a:r>
            <a:r>
              <a:rPr sz="3200" dirty="0">
                <a:latin typeface="Times New Roman"/>
                <a:cs typeface="Times New Roman"/>
              </a:rPr>
              <a:t>under two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headings:</a:t>
            </a:r>
          </a:p>
          <a:p>
            <a:pPr marL="812800" lvl="1" indent="-342900">
              <a:lnSpc>
                <a:spcPct val="100000"/>
              </a:lnSpc>
              <a:buChar char="-"/>
              <a:tabLst>
                <a:tab pos="812165" algn="l"/>
                <a:tab pos="812800" algn="l"/>
              </a:tabLst>
            </a:pPr>
            <a:r>
              <a:rPr sz="3200" dirty="0">
                <a:latin typeface="Times New Roman"/>
                <a:cs typeface="Times New Roman"/>
              </a:rPr>
              <a:t>main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objectives;</a:t>
            </a:r>
          </a:p>
          <a:p>
            <a:pPr marL="812800" lvl="1" indent="-342900">
              <a:lnSpc>
                <a:spcPct val="100000"/>
              </a:lnSpc>
              <a:spcBef>
                <a:spcPts val="5"/>
              </a:spcBef>
              <a:buChar char="-"/>
              <a:tabLst>
                <a:tab pos="812165" algn="l"/>
                <a:tab pos="812800" algn="l"/>
              </a:tabLst>
            </a:pPr>
            <a:r>
              <a:rPr sz="3200" dirty="0">
                <a:latin typeface="Times New Roman"/>
                <a:cs typeface="Times New Roman"/>
              </a:rPr>
              <a:t>sub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objectives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1543252"/>
            <a:ext cx="8783320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08330">
              <a:lnSpc>
                <a:spcPct val="100000"/>
              </a:lnSpc>
              <a:spcBef>
                <a:spcPts val="105"/>
              </a:spcBef>
              <a:buChar char="-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The main objective is an overall statement of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  trust of your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35" dirty="0">
                <a:latin typeface="Times New Roman"/>
                <a:cs typeface="Times New Roman"/>
              </a:rPr>
              <a:t>study.</a:t>
            </a:r>
            <a:endParaRPr sz="3200">
              <a:latin typeface="Times New Roman"/>
              <a:cs typeface="Times New Roman"/>
            </a:endParaRPr>
          </a:p>
          <a:p>
            <a:pPr marL="12700" marR="472440">
              <a:lnSpc>
                <a:spcPct val="100000"/>
              </a:lnSpc>
              <a:spcBef>
                <a:spcPts val="5"/>
              </a:spcBef>
              <a:buChar char="-"/>
              <a:tabLst>
                <a:tab pos="248920" algn="l"/>
              </a:tabLst>
            </a:pPr>
            <a:r>
              <a:rPr sz="3200" dirty="0">
                <a:latin typeface="Times New Roman"/>
                <a:cs typeface="Times New Roman"/>
              </a:rPr>
              <a:t>It is also a statement of the association and  relationships that you seek to discover or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establish.</a:t>
            </a:r>
            <a:endParaRPr sz="3200">
              <a:latin typeface="Times New Roman"/>
              <a:cs typeface="Times New Roman"/>
            </a:endParaRPr>
          </a:p>
          <a:p>
            <a:pPr marL="12700" marR="356870">
              <a:lnSpc>
                <a:spcPct val="100000"/>
              </a:lnSpc>
              <a:buChar char="-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The subjective are the specific aspects of the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topic  that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you want to investigate within the main framework</a:t>
            </a:r>
            <a:r>
              <a:rPr sz="3200" spc="-1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  your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study.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9066" y="146685"/>
            <a:ext cx="76473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formulation of objectives</a:t>
            </a:r>
            <a:r>
              <a:rPr spc="70" dirty="0"/>
              <a:t> </a:t>
            </a:r>
            <a:r>
              <a:rPr spc="-5" dirty="0"/>
              <a:t>(con)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7347" y="3217164"/>
            <a:ext cx="1049020" cy="1724025"/>
          </a:xfrm>
          <a:custGeom>
            <a:avLst/>
            <a:gdLst/>
            <a:ahLst/>
            <a:cxnLst/>
            <a:rect l="l" t="t" r="r" b="b"/>
            <a:pathLst>
              <a:path w="1049020" h="1724025">
                <a:moveTo>
                  <a:pt x="0" y="1723644"/>
                </a:moveTo>
                <a:lnTo>
                  <a:pt x="1048512" y="1723644"/>
                </a:lnTo>
                <a:lnTo>
                  <a:pt x="1048512" y="0"/>
                </a:lnTo>
                <a:lnTo>
                  <a:pt x="0" y="0"/>
                </a:lnTo>
                <a:lnTo>
                  <a:pt x="0" y="17236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75588" y="3217164"/>
            <a:ext cx="1706880" cy="1724025"/>
          </a:xfrm>
          <a:custGeom>
            <a:avLst/>
            <a:gdLst/>
            <a:ahLst/>
            <a:cxnLst/>
            <a:rect l="l" t="t" r="r" b="b"/>
            <a:pathLst>
              <a:path w="1706880" h="1724025">
                <a:moveTo>
                  <a:pt x="0" y="1723644"/>
                </a:moveTo>
                <a:lnTo>
                  <a:pt x="1706880" y="1723644"/>
                </a:lnTo>
                <a:lnTo>
                  <a:pt x="1706880" y="0"/>
                </a:lnTo>
                <a:lnTo>
                  <a:pt x="0" y="0"/>
                </a:lnTo>
                <a:lnTo>
                  <a:pt x="0" y="17236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7347" y="3217164"/>
            <a:ext cx="2883535" cy="1724025"/>
          </a:xfrm>
          <a:prstGeom prst="rect">
            <a:avLst/>
          </a:prstGeom>
          <a:ln w="15239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435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  <a:tabLst>
                <a:tab pos="1249045" algn="l"/>
              </a:tabLst>
            </a:pPr>
            <a:r>
              <a:rPr sz="2800" spc="-5" dirty="0">
                <a:latin typeface="Times New Roman"/>
                <a:cs typeface="Times New Roman"/>
              </a:rPr>
              <a:t>Clear	Complete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72684" y="3200400"/>
            <a:ext cx="1435735" cy="1724025"/>
          </a:xfrm>
          <a:custGeom>
            <a:avLst/>
            <a:gdLst/>
            <a:ahLst/>
            <a:cxnLst/>
            <a:rect l="l" t="t" r="r" b="b"/>
            <a:pathLst>
              <a:path w="1435734" h="1724025">
                <a:moveTo>
                  <a:pt x="0" y="1723644"/>
                </a:moveTo>
                <a:lnTo>
                  <a:pt x="1435608" y="1723644"/>
                </a:lnTo>
                <a:lnTo>
                  <a:pt x="1435608" y="0"/>
                </a:lnTo>
                <a:lnTo>
                  <a:pt x="0" y="0"/>
                </a:lnTo>
                <a:lnTo>
                  <a:pt x="0" y="17236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72684" y="3200400"/>
            <a:ext cx="1435735" cy="1724025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35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Specific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34283" y="3200400"/>
            <a:ext cx="2275840" cy="1724025"/>
          </a:xfrm>
          <a:custGeom>
            <a:avLst/>
            <a:gdLst/>
            <a:ahLst/>
            <a:cxnLst/>
            <a:rect l="l" t="t" r="r" b="b"/>
            <a:pathLst>
              <a:path w="2275840" h="1724025">
                <a:moveTo>
                  <a:pt x="0" y="1723644"/>
                </a:moveTo>
                <a:lnTo>
                  <a:pt x="2275332" y="1723644"/>
                </a:lnTo>
                <a:lnTo>
                  <a:pt x="2275332" y="0"/>
                </a:lnTo>
                <a:lnTo>
                  <a:pt x="0" y="0"/>
                </a:lnTo>
                <a:lnTo>
                  <a:pt x="0" y="17236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34283" y="3200400"/>
            <a:ext cx="2275840" cy="1724025"/>
          </a:xfrm>
          <a:custGeom>
            <a:avLst/>
            <a:gdLst/>
            <a:ahLst/>
            <a:cxnLst/>
            <a:rect l="l" t="t" r="r" b="b"/>
            <a:pathLst>
              <a:path w="2275840" h="1724025">
                <a:moveTo>
                  <a:pt x="0" y="1723644"/>
                </a:moveTo>
                <a:lnTo>
                  <a:pt x="2275332" y="1723644"/>
                </a:lnTo>
                <a:lnTo>
                  <a:pt x="2275332" y="0"/>
                </a:lnTo>
                <a:lnTo>
                  <a:pt x="0" y="0"/>
                </a:lnTo>
                <a:lnTo>
                  <a:pt x="0" y="1723644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015995" y="3184905"/>
            <a:ext cx="228600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9855" marR="8763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Identify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10" dirty="0">
                <a:latin typeface="Times New Roman"/>
                <a:cs typeface="Times New Roman"/>
              </a:rPr>
              <a:t>main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variables  to be  correlated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996683" y="3200400"/>
            <a:ext cx="2147570" cy="1713230"/>
          </a:xfrm>
          <a:custGeom>
            <a:avLst/>
            <a:gdLst/>
            <a:ahLst/>
            <a:cxnLst/>
            <a:rect l="l" t="t" r="r" b="b"/>
            <a:pathLst>
              <a:path w="2147570" h="1713229">
                <a:moveTo>
                  <a:pt x="0" y="1712976"/>
                </a:moveTo>
                <a:lnTo>
                  <a:pt x="2147316" y="1712976"/>
                </a:lnTo>
                <a:lnTo>
                  <a:pt x="2147316" y="0"/>
                </a:lnTo>
                <a:lnTo>
                  <a:pt x="0" y="0"/>
                </a:lnTo>
                <a:lnTo>
                  <a:pt x="0" y="17129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96683" y="3200400"/>
            <a:ext cx="2147570" cy="1713230"/>
          </a:xfrm>
          <a:custGeom>
            <a:avLst/>
            <a:gdLst/>
            <a:ahLst/>
            <a:cxnLst/>
            <a:rect l="l" t="t" r="r" b="b"/>
            <a:pathLst>
              <a:path w="2147570" h="1713229">
                <a:moveTo>
                  <a:pt x="0" y="1712976"/>
                </a:moveTo>
                <a:lnTo>
                  <a:pt x="2147316" y="1712976"/>
                </a:lnTo>
                <a:lnTo>
                  <a:pt x="2147316" y="0"/>
                </a:lnTo>
                <a:lnTo>
                  <a:pt x="0" y="0"/>
                </a:lnTo>
                <a:lnTo>
                  <a:pt x="0" y="1712976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076058" y="3178886"/>
            <a:ext cx="1704339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Identify </a:t>
            </a:r>
            <a:r>
              <a:rPr sz="2800" spc="-5" dirty="0">
                <a:latin typeface="Times New Roman"/>
                <a:cs typeface="Times New Roman"/>
              </a:rPr>
              <a:t>the  direction of 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relation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hip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709066" y="270129"/>
            <a:ext cx="76473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formulation of objectives</a:t>
            </a:r>
            <a:r>
              <a:rPr spc="70" dirty="0"/>
              <a:t> </a:t>
            </a:r>
            <a:r>
              <a:rPr spc="-5" dirty="0"/>
              <a:t>(con)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422859" y="2004771"/>
            <a:ext cx="49288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Times New Roman"/>
                <a:cs typeface="Times New Roman"/>
              </a:rPr>
              <a:t>Characteristics of</a:t>
            </a:r>
            <a:r>
              <a:rPr sz="3200" b="1" spc="-6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objectives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303064"/>
            <a:ext cx="542556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problem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54550" y="6256583"/>
            <a:ext cx="140335" cy="2025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z="1200" b="1" dirty="0">
                <a:solidFill>
                  <a:srgbClr val="7E7E7E"/>
                </a:solidFill>
                <a:latin typeface="Trebuchet MS"/>
                <a:cs typeface="Trebuchet MS"/>
              </a:rPr>
              <a:t>2</a:t>
            </a:fld>
            <a:endParaRPr sz="1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391157"/>
            <a:ext cx="8982075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42875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A research problem can be any question that you</a:t>
            </a:r>
            <a:r>
              <a:rPr sz="3200" spc="-2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want  to answer and any </a:t>
            </a:r>
            <a:r>
              <a:rPr sz="3200" b="1" dirty="0">
                <a:latin typeface="Times New Roman"/>
                <a:cs typeface="Times New Roman"/>
              </a:rPr>
              <a:t>assumption </a:t>
            </a:r>
            <a:r>
              <a:rPr sz="3200" dirty="0">
                <a:latin typeface="Times New Roman"/>
                <a:cs typeface="Times New Roman"/>
              </a:rPr>
              <a:t>or </a:t>
            </a:r>
            <a:r>
              <a:rPr sz="3200" b="1" dirty="0">
                <a:latin typeface="Times New Roman"/>
                <a:cs typeface="Times New Roman"/>
              </a:rPr>
              <a:t>assertion </a:t>
            </a:r>
            <a:r>
              <a:rPr sz="3200" dirty="0">
                <a:latin typeface="Times New Roman"/>
                <a:cs typeface="Times New Roman"/>
              </a:rPr>
              <a:t>that you  want to challenge or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investigate.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spc="-20" dirty="0">
                <a:latin typeface="Times New Roman"/>
                <a:cs typeface="Times New Roman"/>
              </a:rPr>
              <a:t>Power, </a:t>
            </a:r>
            <a:r>
              <a:rPr sz="3200" spc="5" dirty="0">
                <a:latin typeface="Times New Roman"/>
                <a:cs typeface="Times New Roman"/>
              </a:rPr>
              <a:t>Meenaghan, &amp; </a:t>
            </a:r>
            <a:r>
              <a:rPr sz="3200" spc="-30" dirty="0">
                <a:latin typeface="Times New Roman"/>
                <a:cs typeface="Times New Roman"/>
              </a:rPr>
              <a:t>Twoomey </a:t>
            </a:r>
            <a:r>
              <a:rPr sz="3200" dirty="0">
                <a:latin typeface="Times New Roman"/>
                <a:cs typeface="Times New Roman"/>
              </a:rPr>
              <a:t>(1985: 38),  ‘Potential research questions may occur to us on a  regular basis, but the process of formulating them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  a meaning way is not at all an easy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task’.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1413" y="168351"/>
            <a:ext cx="79597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Establishing </a:t>
            </a:r>
            <a:r>
              <a:rPr spc="-5" dirty="0"/>
              <a:t>Operational</a:t>
            </a:r>
            <a:r>
              <a:rPr spc="15" dirty="0"/>
              <a:t> </a:t>
            </a:r>
            <a:r>
              <a:rPr spc="-5" dirty="0"/>
              <a:t>Definitions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8739" y="1543252"/>
            <a:ext cx="8936355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32105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In every study there are two components: the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subject  area and the study population (discussed in sources  research problems’ </a:t>
            </a:r>
            <a:r>
              <a:rPr sz="3200" spc="-5" dirty="0">
                <a:latin typeface="Times New Roman"/>
                <a:cs typeface="Times New Roman"/>
              </a:rPr>
              <a:t>earlier </a:t>
            </a:r>
            <a:r>
              <a:rPr sz="3200" dirty="0">
                <a:latin typeface="Times New Roman"/>
                <a:cs typeface="Times New Roman"/>
              </a:rPr>
              <a:t>in this</a:t>
            </a:r>
            <a:r>
              <a:rPr sz="3200" spc="-3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chapter)</a:t>
            </a:r>
            <a:endParaRPr sz="3200">
              <a:latin typeface="Times New Roman"/>
              <a:cs typeface="Times New Roman"/>
            </a:endParaRPr>
          </a:p>
          <a:p>
            <a:pPr marL="355600" marR="57785" indent="-342900">
              <a:lnSpc>
                <a:spcPct val="100000"/>
              </a:lnSpc>
              <a:spcBef>
                <a:spcPts val="5"/>
              </a:spcBef>
              <a:buChar char="-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 main aim of formulating a research problem is  to clearly and precisely define the research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problem.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Times New Roman"/>
              <a:buChar char="-"/>
              <a:tabLst>
                <a:tab pos="457200" algn="l"/>
                <a:tab pos="457834" algn="l"/>
              </a:tabLst>
            </a:pPr>
            <a:r>
              <a:rPr dirty="0"/>
              <a:t>	</a:t>
            </a:r>
            <a:r>
              <a:rPr sz="3200" dirty="0">
                <a:latin typeface="Times New Roman"/>
                <a:cs typeface="Times New Roman"/>
              </a:rPr>
              <a:t>In a research study it is important to develop,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define  or establish a set of rules, indicators or yardsticks in  order to clearly establish the meaning of such  words/items.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635" marR="5080" indent="-3417570">
              <a:lnSpc>
                <a:spcPct val="100000"/>
              </a:lnSpc>
              <a:spcBef>
                <a:spcPts val="95"/>
              </a:spcBef>
            </a:pPr>
            <a:r>
              <a:rPr dirty="0"/>
              <a:t>Establishing </a:t>
            </a:r>
            <a:r>
              <a:rPr spc="-5" dirty="0"/>
              <a:t>Operational Definitions  (con)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402207"/>
            <a:ext cx="8714105" cy="5297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Times New Roman"/>
                <a:cs typeface="Times New Roman"/>
              </a:rPr>
              <a:t>Examples studies help to explain the main</a:t>
            </a:r>
            <a:r>
              <a:rPr sz="3000" spc="1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objectives: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find </a:t>
            </a:r>
            <a:r>
              <a:rPr sz="3000" dirty="0">
                <a:latin typeface="Times New Roman"/>
                <a:cs typeface="Times New Roman"/>
              </a:rPr>
              <a:t>out the </a:t>
            </a:r>
            <a:r>
              <a:rPr sz="3000" spc="-5" dirty="0">
                <a:latin typeface="Times New Roman"/>
                <a:cs typeface="Times New Roman"/>
              </a:rPr>
              <a:t>number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children </a:t>
            </a:r>
            <a:r>
              <a:rPr sz="3000" spc="-5" dirty="0">
                <a:latin typeface="Times New Roman"/>
                <a:cs typeface="Times New Roman"/>
              </a:rPr>
              <a:t>living below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endParaRPr sz="3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30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poverty </a:t>
            </a:r>
            <a:r>
              <a:rPr sz="3000" spc="-5" dirty="0">
                <a:latin typeface="Times New Roman"/>
                <a:cs typeface="Times New Roman"/>
              </a:rPr>
              <a:t>line in</a:t>
            </a:r>
            <a:r>
              <a:rPr sz="3000" spc="-1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Australia;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ascertain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impact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immigration </a:t>
            </a:r>
            <a:r>
              <a:rPr sz="3000" dirty="0">
                <a:latin typeface="Times New Roman"/>
                <a:cs typeface="Times New Roman"/>
              </a:rPr>
              <a:t>on </a:t>
            </a:r>
            <a:r>
              <a:rPr sz="30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family</a:t>
            </a:r>
            <a:r>
              <a:rPr sz="3000" i="1" spc="1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roles</a:t>
            </a:r>
            <a:endParaRPr sz="3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3000" spc="-5" dirty="0">
                <a:latin typeface="Times New Roman"/>
                <a:cs typeface="Times New Roman"/>
              </a:rPr>
              <a:t>among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immigrants;</a:t>
            </a:r>
            <a:endParaRPr sz="3000">
              <a:latin typeface="Times New Roman"/>
              <a:cs typeface="Times New Roman"/>
            </a:endParaRPr>
          </a:p>
          <a:p>
            <a:pPr marL="355600" marR="540385" indent="-342900">
              <a:lnSpc>
                <a:spcPct val="100000"/>
              </a:lnSpc>
              <a:spcBef>
                <a:spcPts val="5"/>
              </a:spcBef>
              <a:buChar char="-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measure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effectiveness </a:t>
            </a:r>
            <a:r>
              <a:rPr sz="3000" dirty="0">
                <a:latin typeface="Times New Roman"/>
                <a:cs typeface="Times New Roman"/>
              </a:rPr>
              <a:t>if a </a:t>
            </a:r>
            <a:r>
              <a:rPr sz="3000" spc="-5" dirty="0">
                <a:latin typeface="Times New Roman"/>
                <a:cs typeface="Times New Roman"/>
              </a:rPr>
              <a:t>retraining </a:t>
            </a:r>
            <a:r>
              <a:rPr sz="3000" dirty="0">
                <a:latin typeface="Times New Roman"/>
                <a:cs typeface="Times New Roman"/>
              </a:rPr>
              <a:t>program  </a:t>
            </a:r>
            <a:r>
              <a:rPr sz="3000" spc="-5" dirty="0">
                <a:latin typeface="Times New Roman"/>
                <a:cs typeface="Times New Roman"/>
              </a:rPr>
              <a:t>designed </a:t>
            </a:r>
            <a:r>
              <a:rPr sz="3000" dirty="0">
                <a:latin typeface="Times New Roman"/>
                <a:cs typeface="Times New Roman"/>
              </a:rPr>
              <a:t>to help </a:t>
            </a:r>
            <a:r>
              <a:rPr sz="3000" i="1" dirty="0">
                <a:solidFill>
                  <a:srgbClr val="FF0000"/>
                </a:solidFill>
                <a:latin typeface="Times New Roman"/>
                <a:cs typeface="Times New Roman"/>
              </a:rPr>
              <a:t>young</a:t>
            </a:r>
            <a:r>
              <a:rPr sz="3000" i="1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0000"/>
                </a:solidFill>
                <a:latin typeface="Times New Roman"/>
                <a:cs typeface="Times New Roman"/>
              </a:rPr>
              <a:t>people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000" spc="-5" dirty="0">
                <a:latin typeface="Times New Roman"/>
                <a:cs typeface="Times New Roman"/>
              </a:rPr>
              <a:t>Although these objectives clearly state </a:t>
            </a:r>
            <a:r>
              <a:rPr sz="3000" dirty="0">
                <a:latin typeface="Times New Roman"/>
                <a:cs typeface="Times New Roman"/>
              </a:rPr>
              <a:t>the main </a:t>
            </a:r>
            <a:r>
              <a:rPr sz="3000" spc="-5" dirty="0">
                <a:latin typeface="Times New Roman"/>
                <a:cs typeface="Times New Roman"/>
              </a:rPr>
              <a:t>thrust </a:t>
            </a:r>
            <a:r>
              <a:rPr sz="3000" dirty="0">
                <a:latin typeface="Times New Roman"/>
                <a:cs typeface="Times New Roman"/>
              </a:rPr>
              <a:t>of  the </a:t>
            </a:r>
            <a:r>
              <a:rPr sz="3000" spc="-5" dirty="0">
                <a:latin typeface="Times New Roman"/>
                <a:cs typeface="Times New Roman"/>
              </a:rPr>
              <a:t>studies, they are not specific in terms of the main  variables to be studied and the study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populations.</a:t>
            </a:r>
            <a:endParaRPr sz="3000">
              <a:latin typeface="Times New Roman"/>
              <a:cs typeface="Times New Roman"/>
            </a:endParaRPr>
          </a:p>
          <a:p>
            <a:pPr marR="236220" algn="r">
              <a:lnSpc>
                <a:spcPct val="100000"/>
              </a:lnSpc>
              <a:spcBef>
                <a:spcPts val="470"/>
              </a:spcBef>
            </a:pPr>
            <a:r>
              <a:rPr sz="1200" b="1" dirty="0">
                <a:solidFill>
                  <a:srgbClr val="7E7E7E"/>
                </a:solidFill>
                <a:latin typeface="Trebuchet MS"/>
                <a:cs typeface="Trebuchet MS"/>
              </a:rPr>
              <a:t>22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8422" y="203403"/>
            <a:ext cx="6022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</a:t>
            </a:r>
            <a:r>
              <a:rPr spc="-20" dirty="0"/>
              <a:t>research </a:t>
            </a:r>
            <a:r>
              <a:rPr spc="-15" dirty="0"/>
              <a:t>problem</a:t>
            </a:r>
            <a:r>
              <a:rPr spc="-35" dirty="0"/>
              <a:t> </a:t>
            </a:r>
            <a:r>
              <a:rPr dirty="0"/>
              <a:t>(con)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54550" y="6256583"/>
            <a:ext cx="140335" cy="2025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z="1200" b="1" dirty="0">
                <a:solidFill>
                  <a:srgbClr val="7E7E7E"/>
                </a:solidFill>
                <a:latin typeface="Trebuchet MS"/>
                <a:cs typeface="Trebuchet MS"/>
              </a:rPr>
              <a:t>3</a:t>
            </a:fld>
            <a:endParaRPr sz="1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1607496"/>
            <a:ext cx="8910955" cy="27996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 algn="just">
              <a:lnSpc>
                <a:spcPct val="114999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</a:tabLst>
            </a:pPr>
            <a:r>
              <a:rPr sz="3200" spc="-45" dirty="0">
                <a:latin typeface="Times New Roman"/>
                <a:cs typeface="Times New Roman"/>
              </a:rPr>
              <a:t>Yegidis </a:t>
            </a:r>
            <a:r>
              <a:rPr sz="3200" spc="5" dirty="0">
                <a:latin typeface="Times New Roman"/>
                <a:cs typeface="Times New Roman"/>
              </a:rPr>
              <a:t>&amp; </a:t>
            </a:r>
            <a:r>
              <a:rPr sz="3200" spc="-30" dirty="0">
                <a:latin typeface="Times New Roman"/>
                <a:cs typeface="Times New Roman"/>
              </a:rPr>
              <a:t>Weinback </a:t>
            </a:r>
            <a:r>
              <a:rPr sz="3200" spc="-5" dirty="0">
                <a:latin typeface="Times New Roman"/>
                <a:cs typeface="Times New Roman"/>
              </a:rPr>
              <a:t>(1991: 35), ‘First </a:t>
            </a:r>
            <a:r>
              <a:rPr sz="3200" dirty="0">
                <a:latin typeface="Times New Roman"/>
                <a:cs typeface="Times New Roman"/>
              </a:rPr>
              <a:t>identify </a:t>
            </a:r>
            <a:r>
              <a:rPr sz="3200" spc="-10" dirty="0">
                <a:latin typeface="Times New Roman"/>
                <a:cs typeface="Times New Roman"/>
              </a:rPr>
              <a:t>and  </a:t>
            </a:r>
            <a:r>
              <a:rPr sz="3200" dirty="0">
                <a:latin typeface="Times New Roman"/>
                <a:cs typeface="Times New Roman"/>
              </a:rPr>
              <a:t>then </a:t>
            </a:r>
            <a:r>
              <a:rPr sz="3200" spc="-5" dirty="0">
                <a:latin typeface="Times New Roman"/>
                <a:cs typeface="Times New Roman"/>
              </a:rPr>
              <a:t>specifying </a:t>
            </a:r>
            <a:r>
              <a:rPr sz="3200" dirty="0">
                <a:latin typeface="Times New Roman"/>
                <a:cs typeface="Times New Roman"/>
              </a:rPr>
              <a:t>a research problem might seem </a:t>
            </a:r>
            <a:r>
              <a:rPr sz="3200" spc="-5" dirty="0">
                <a:latin typeface="Times New Roman"/>
                <a:cs typeface="Times New Roman"/>
              </a:rPr>
              <a:t>like  </a:t>
            </a:r>
            <a:r>
              <a:rPr sz="3200" dirty="0">
                <a:latin typeface="Times New Roman"/>
                <a:cs typeface="Times New Roman"/>
              </a:rPr>
              <a:t>research tasks </a:t>
            </a:r>
            <a:r>
              <a:rPr sz="3200" spc="-5" dirty="0">
                <a:latin typeface="Times New Roman"/>
                <a:cs typeface="Times New Roman"/>
              </a:rPr>
              <a:t>that ought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be easy and </a:t>
            </a:r>
            <a:r>
              <a:rPr sz="3200" spc="-5" dirty="0">
                <a:latin typeface="Times New Roman"/>
                <a:cs typeface="Times New Roman"/>
              </a:rPr>
              <a:t>quickly  </a:t>
            </a:r>
            <a:r>
              <a:rPr sz="3200" dirty="0">
                <a:latin typeface="Times New Roman"/>
                <a:cs typeface="Times New Roman"/>
              </a:rPr>
              <a:t>accomplished. </a:t>
            </a:r>
            <a:r>
              <a:rPr sz="3200" spc="-20" dirty="0">
                <a:latin typeface="Times New Roman"/>
                <a:cs typeface="Times New Roman"/>
              </a:rPr>
              <a:t>However, </a:t>
            </a:r>
            <a:r>
              <a:rPr sz="3200" dirty="0">
                <a:latin typeface="Times New Roman"/>
                <a:cs typeface="Times New Roman"/>
              </a:rPr>
              <a:t>such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often not </a:t>
            </a:r>
            <a:r>
              <a:rPr sz="3200" spc="-5" dirty="0">
                <a:latin typeface="Times New Roman"/>
                <a:cs typeface="Times New Roman"/>
              </a:rPr>
              <a:t>the  </a:t>
            </a:r>
            <a:r>
              <a:rPr sz="3200" dirty="0">
                <a:latin typeface="Times New Roman"/>
                <a:cs typeface="Times New Roman"/>
              </a:rPr>
              <a:t>case</a:t>
            </a:r>
            <a:r>
              <a:rPr sz="3200" dirty="0" smtClean="0">
                <a:latin typeface="Times New Roman"/>
                <a:cs typeface="Times New Roman"/>
              </a:rPr>
              <a:t>’.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9164" y="188112"/>
            <a:ext cx="7137400" cy="142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1955" marR="5080" indent="-1659889">
              <a:lnSpc>
                <a:spcPct val="114999"/>
              </a:lnSpc>
              <a:spcBef>
                <a:spcPts val="100"/>
              </a:spcBef>
            </a:pPr>
            <a:r>
              <a:rPr spc="-5" dirty="0"/>
              <a:t>The importance of formulating a  </a:t>
            </a:r>
            <a:r>
              <a:rPr spc="-20" dirty="0"/>
              <a:t>research</a:t>
            </a:r>
            <a:r>
              <a:rPr spc="-5" dirty="0"/>
              <a:t> </a:t>
            </a:r>
            <a:r>
              <a:rPr spc="-15" dirty="0"/>
              <a:t>problem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54550" y="6256583"/>
            <a:ext cx="140335" cy="2025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z="1200" b="1" dirty="0">
                <a:solidFill>
                  <a:srgbClr val="7E7E7E"/>
                </a:solidFill>
                <a:latin typeface="Trebuchet MS"/>
                <a:cs typeface="Trebuchet MS"/>
              </a:rPr>
              <a:t>4</a:t>
            </a:fld>
            <a:endParaRPr sz="1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2154453"/>
            <a:ext cx="8760460" cy="354266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8890" algn="just">
              <a:lnSpc>
                <a:spcPct val="114399"/>
              </a:lnSpc>
              <a:spcBef>
                <a:spcPts val="225"/>
              </a:spcBef>
            </a:pPr>
            <a:r>
              <a:rPr sz="3600" b="1" spc="-5" dirty="0">
                <a:latin typeface="Times New Roman"/>
                <a:cs typeface="Times New Roman"/>
              </a:rPr>
              <a:t>T</a:t>
            </a:r>
            <a:r>
              <a:rPr sz="3000" spc="-5" dirty="0">
                <a:latin typeface="Times New Roman"/>
                <a:cs typeface="Times New Roman"/>
              </a:rPr>
              <a:t>he </a:t>
            </a:r>
            <a:r>
              <a:rPr sz="3000" dirty="0">
                <a:latin typeface="Times New Roman"/>
                <a:cs typeface="Times New Roman"/>
              </a:rPr>
              <a:t>formulation of a </a:t>
            </a:r>
            <a:r>
              <a:rPr sz="3000" spc="-5" dirty="0">
                <a:latin typeface="Times New Roman"/>
                <a:cs typeface="Times New Roman"/>
              </a:rPr>
              <a:t>research problem </a:t>
            </a:r>
            <a:r>
              <a:rPr sz="3000" spc="-10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first </a:t>
            </a:r>
            <a:r>
              <a:rPr sz="3000" dirty="0">
                <a:latin typeface="Times New Roman"/>
                <a:cs typeface="Times New Roman"/>
              </a:rPr>
              <a:t>and  </a:t>
            </a:r>
            <a:r>
              <a:rPr sz="3000" spc="-5" dirty="0">
                <a:latin typeface="Times New Roman"/>
                <a:cs typeface="Times New Roman"/>
              </a:rPr>
              <a:t>most important step </a:t>
            </a:r>
            <a:r>
              <a:rPr sz="3000" dirty="0">
                <a:latin typeface="Times New Roman"/>
                <a:cs typeface="Times New Roman"/>
              </a:rPr>
              <a:t>of the </a:t>
            </a:r>
            <a:r>
              <a:rPr sz="3000" spc="-5" dirty="0">
                <a:latin typeface="Times New Roman"/>
                <a:cs typeface="Times New Roman"/>
              </a:rPr>
              <a:t>research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process.</a:t>
            </a:r>
            <a:endParaRPr sz="3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4799"/>
              </a:lnSpc>
              <a:spcBef>
                <a:spcPts val="935"/>
              </a:spcBef>
            </a:pPr>
            <a:r>
              <a:rPr sz="3600" b="1" dirty="0">
                <a:latin typeface="Times New Roman"/>
                <a:cs typeface="Times New Roman"/>
              </a:rPr>
              <a:t>K</a:t>
            </a:r>
            <a:r>
              <a:rPr sz="3000" dirty="0">
                <a:latin typeface="Times New Roman"/>
                <a:cs typeface="Times New Roman"/>
              </a:rPr>
              <a:t>erlinger </a:t>
            </a:r>
            <a:r>
              <a:rPr sz="3000" spc="-5" dirty="0">
                <a:latin typeface="Times New Roman"/>
                <a:cs typeface="Times New Roman"/>
              </a:rPr>
              <a:t>(1986: </a:t>
            </a:r>
            <a:r>
              <a:rPr sz="3000" dirty="0">
                <a:latin typeface="Times New Roman"/>
                <a:cs typeface="Times New Roman"/>
              </a:rPr>
              <a:t>17) </a:t>
            </a:r>
            <a:r>
              <a:rPr sz="3000" spc="-5" dirty="0">
                <a:latin typeface="Times New Roman"/>
                <a:cs typeface="Times New Roman"/>
              </a:rPr>
              <a:t>‘If </a:t>
            </a:r>
            <a:r>
              <a:rPr sz="3000" dirty="0">
                <a:latin typeface="Times New Roman"/>
                <a:cs typeface="Times New Roman"/>
              </a:rPr>
              <a:t>one </a:t>
            </a:r>
            <a:r>
              <a:rPr sz="3000" spc="-5" dirty="0">
                <a:latin typeface="Times New Roman"/>
                <a:cs typeface="Times New Roman"/>
              </a:rPr>
              <a:t>wants to solve </a:t>
            </a:r>
            <a:r>
              <a:rPr sz="3000" dirty="0">
                <a:latin typeface="Times New Roman"/>
                <a:cs typeface="Times New Roman"/>
              </a:rPr>
              <a:t>a problem,  one must generally know what the problem </a:t>
            </a:r>
            <a:r>
              <a:rPr sz="3000" spc="-10" dirty="0">
                <a:latin typeface="Times New Roman"/>
                <a:cs typeface="Times New Roman"/>
              </a:rPr>
              <a:t>is. </a:t>
            </a:r>
            <a:r>
              <a:rPr sz="3000" dirty="0">
                <a:latin typeface="Times New Roman"/>
                <a:cs typeface="Times New Roman"/>
              </a:rPr>
              <a:t>It can be  </a:t>
            </a:r>
            <a:r>
              <a:rPr sz="3000" spc="-5" dirty="0">
                <a:latin typeface="Times New Roman"/>
                <a:cs typeface="Times New Roman"/>
              </a:rPr>
              <a:t>said </a:t>
            </a:r>
            <a:r>
              <a:rPr sz="3000" dirty="0">
                <a:latin typeface="Times New Roman"/>
                <a:cs typeface="Times New Roman"/>
              </a:rPr>
              <a:t>that a </a:t>
            </a:r>
            <a:r>
              <a:rPr sz="3000" spc="-15" dirty="0">
                <a:latin typeface="Times New Roman"/>
                <a:cs typeface="Times New Roman"/>
              </a:rPr>
              <a:t>large </a:t>
            </a:r>
            <a:r>
              <a:rPr sz="3000" dirty="0">
                <a:latin typeface="Times New Roman"/>
                <a:cs typeface="Times New Roman"/>
              </a:rPr>
              <a:t>part </a:t>
            </a:r>
            <a:r>
              <a:rPr sz="3000" spc="-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the problem lies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knowing  </a:t>
            </a:r>
            <a:r>
              <a:rPr sz="3000" spc="-5" dirty="0">
                <a:latin typeface="Times New Roman"/>
                <a:cs typeface="Times New Roman"/>
              </a:rPr>
              <a:t>what one </a:t>
            </a:r>
            <a:r>
              <a:rPr sz="3000" spc="-10" dirty="0">
                <a:latin typeface="Times New Roman"/>
                <a:cs typeface="Times New Roman"/>
              </a:rPr>
              <a:t>is </a:t>
            </a:r>
            <a:r>
              <a:rPr sz="3000" spc="-5" dirty="0">
                <a:latin typeface="Times New Roman"/>
                <a:cs typeface="Times New Roman"/>
              </a:rPr>
              <a:t>trying to</a:t>
            </a:r>
            <a:r>
              <a:rPr sz="3000" spc="6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do’.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1674" y="0"/>
            <a:ext cx="7137400" cy="1427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57910" marR="5080" indent="-1045844">
              <a:lnSpc>
                <a:spcPct val="114999"/>
              </a:lnSpc>
              <a:spcBef>
                <a:spcPts val="95"/>
              </a:spcBef>
            </a:pPr>
            <a:r>
              <a:rPr spc="-5" dirty="0"/>
              <a:t>The importance of formulating a  </a:t>
            </a:r>
            <a:r>
              <a:rPr spc="-20" dirty="0"/>
              <a:t>research </a:t>
            </a:r>
            <a:r>
              <a:rPr spc="-15" dirty="0"/>
              <a:t>problem</a:t>
            </a:r>
            <a:r>
              <a:rPr spc="20" dirty="0"/>
              <a:t> </a:t>
            </a:r>
            <a:r>
              <a:rPr spc="-5" dirty="0"/>
              <a:t>(con)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1940" y="1803628"/>
            <a:ext cx="7505065" cy="4639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14999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The ways you formulate a problem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determine  almost every step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follow:</a:t>
            </a:r>
            <a:endParaRPr sz="32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1570"/>
              </a:spcBef>
              <a:buFont typeface="Symbol"/>
              <a:buChar char=""/>
              <a:tabLst>
                <a:tab pos="380365" algn="l"/>
                <a:tab pos="381000" algn="l"/>
              </a:tabLst>
            </a:pPr>
            <a:r>
              <a:rPr sz="3200" dirty="0">
                <a:latin typeface="Times New Roman"/>
                <a:cs typeface="Times New Roman"/>
              </a:rPr>
              <a:t>The type of study design that can be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used</a:t>
            </a:r>
            <a:endParaRPr sz="3200">
              <a:latin typeface="Times New Roman"/>
              <a:cs typeface="Times New Roman"/>
            </a:endParaRPr>
          </a:p>
          <a:p>
            <a:pPr marL="381000" marR="400050" indent="-342900">
              <a:lnSpc>
                <a:spcPct val="114999"/>
              </a:lnSpc>
              <a:buFont typeface="Symbol"/>
              <a:buChar char=""/>
              <a:tabLst>
                <a:tab pos="380365" algn="l"/>
                <a:tab pos="381000" algn="l"/>
              </a:tabLst>
            </a:pPr>
            <a:r>
              <a:rPr sz="3200" dirty="0">
                <a:latin typeface="Times New Roman"/>
                <a:cs typeface="Times New Roman"/>
              </a:rPr>
              <a:t>The type of sampling strategy that can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  employed</a:t>
            </a:r>
            <a:endParaRPr sz="3200">
              <a:latin typeface="Times New Roman"/>
              <a:cs typeface="Times New Roman"/>
            </a:endParaRPr>
          </a:p>
          <a:p>
            <a:pPr marL="381000" marR="36195" indent="-342900">
              <a:lnSpc>
                <a:spcPts val="4420"/>
              </a:lnSpc>
              <a:spcBef>
                <a:spcPts val="240"/>
              </a:spcBef>
              <a:buFont typeface="Symbol"/>
              <a:buChar char=""/>
              <a:tabLst>
                <a:tab pos="380365" algn="l"/>
                <a:tab pos="381000" algn="l"/>
              </a:tabLst>
            </a:pPr>
            <a:r>
              <a:rPr sz="3200" dirty="0">
                <a:latin typeface="Times New Roman"/>
                <a:cs typeface="Times New Roman"/>
              </a:rPr>
              <a:t>The research instrument that can be used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  developed</a:t>
            </a:r>
            <a:endParaRPr sz="32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330"/>
              </a:spcBef>
              <a:buFont typeface="Symbol"/>
              <a:buChar char=""/>
              <a:tabLst>
                <a:tab pos="380365" algn="l"/>
                <a:tab pos="3810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type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 an</a:t>
            </a:r>
            <a:r>
              <a:rPr sz="3200" spc="10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lysis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</a:t>
            </a:r>
            <a:r>
              <a:rPr sz="3200" spc="155" dirty="0">
                <a:latin typeface="Times New Roman"/>
                <a:cs typeface="Times New Roman"/>
              </a:rPr>
              <a:t>t</a:t>
            </a:r>
            <a:r>
              <a:rPr sz="1800" b="1" spc="-89" baseline="-23148" dirty="0">
                <a:solidFill>
                  <a:srgbClr val="7E7E7E"/>
                </a:solidFill>
                <a:latin typeface="Trebuchet MS"/>
                <a:cs typeface="Trebuchet MS"/>
              </a:rPr>
              <a:t>6</a:t>
            </a:r>
            <a:r>
              <a:rPr sz="3200" dirty="0">
                <a:latin typeface="Times New Roman"/>
                <a:cs typeface="Times New Roman"/>
              </a:rPr>
              <a:t>can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und</a:t>
            </a:r>
            <a:r>
              <a:rPr sz="3200" spc="10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rtaken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research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Person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experience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Practical </a:t>
            </a:r>
            <a:r>
              <a:rPr lang="en-US" sz="2000" dirty="0" smtClean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experience</a:t>
            </a:r>
          </a:p>
          <a:p>
            <a:r>
              <a:rPr lang="en-US" sz="2000" dirty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Critical appraisal of </a:t>
            </a:r>
            <a:r>
              <a:rPr lang="en-US" sz="2000" dirty="0" smtClean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</a:p>
          <a:p>
            <a:r>
              <a:rPr lang="en-US" sz="2000" dirty="0" smtClean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Previous research</a:t>
            </a:r>
          </a:p>
          <a:p>
            <a:r>
              <a:rPr lang="en-US" sz="2000" dirty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Existing </a:t>
            </a:r>
            <a:r>
              <a:rPr lang="en-US" sz="2000" dirty="0" smtClean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theories</a:t>
            </a:r>
          </a:p>
          <a:p>
            <a:r>
              <a:rPr lang="en-US" sz="2000" smtClean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Consumer feedback</a:t>
            </a:r>
            <a:endParaRPr lang="en-US" sz="2000" dirty="0" smtClean="0">
              <a:solidFill>
                <a:srgbClr val="3B383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Performance improvement </a:t>
            </a:r>
            <a:r>
              <a:rPr lang="en-US" sz="2000" dirty="0" smtClean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activities</a:t>
            </a:r>
          </a:p>
          <a:p>
            <a:r>
              <a:rPr lang="en-US" sz="2000" dirty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US" sz="2000" dirty="0" smtClean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issues</a:t>
            </a:r>
          </a:p>
          <a:p>
            <a:r>
              <a:rPr lang="en-US" sz="2000" dirty="0" smtClean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Brainstorming</a:t>
            </a:r>
          </a:p>
          <a:p>
            <a:r>
              <a:rPr lang="en-US" sz="2000" dirty="0" smtClean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Folklores</a:t>
            </a:r>
          </a:p>
          <a:p>
            <a:r>
              <a:rPr lang="en-US" sz="2000" dirty="0">
                <a:solidFill>
                  <a:srgbClr val="3B3835"/>
                </a:solidFill>
                <a:latin typeface="Times New Roman" pitchFamily="18" charset="0"/>
                <a:cs typeface="Times New Roman" pitchFamily="18" charset="0"/>
              </a:rPr>
              <a:t>Consultations with experts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52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86049"/>
            <a:ext cx="822960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84045" marR="5080" indent="-1297305">
              <a:lnSpc>
                <a:spcPct val="100000"/>
              </a:lnSpc>
              <a:spcBef>
                <a:spcPts val="95"/>
              </a:spcBef>
            </a:pPr>
            <a:r>
              <a:rPr sz="3600" spc="-15" dirty="0">
                <a:latin typeface="Trebuchet MS"/>
                <a:cs typeface="Trebuchet MS"/>
              </a:rPr>
              <a:t>Considerations </a:t>
            </a:r>
            <a:r>
              <a:rPr sz="3600" spc="-5" dirty="0">
                <a:latin typeface="Trebuchet MS"/>
                <a:cs typeface="Trebuchet MS"/>
              </a:rPr>
              <a:t>in </a:t>
            </a:r>
            <a:r>
              <a:rPr sz="3600" spc="-10" dirty="0">
                <a:latin typeface="Trebuchet MS"/>
                <a:cs typeface="Trebuchet MS"/>
              </a:rPr>
              <a:t>selecting </a:t>
            </a:r>
            <a:r>
              <a:rPr sz="3600" spc="-5" dirty="0">
                <a:latin typeface="Trebuchet MS"/>
                <a:cs typeface="Trebuchet MS"/>
              </a:rPr>
              <a:t>a  </a:t>
            </a:r>
            <a:r>
              <a:rPr sz="3600" spc="-10" dirty="0">
                <a:latin typeface="Trebuchet MS"/>
                <a:cs typeface="Trebuchet MS"/>
              </a:rPr>
              <a:t>research</a:t>
            </a:r>
            <a:r>
              <a:rPr sz="3600" spc="25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problem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93039" y="1695653"/>
            <a:ext cx="8760460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When selecting a research </a:t>
            </a:r>
            <a:r>
              <a:rPr sz="3200" spc="-5" dirty="0">
                <a:latin typeface="Times New Roman"/>
                <a:cs typeface="Times New Roman"/>
              </a:rPr>
              <a:t>problem/topic there </a:t>
            </a:r>
            <a:r>
              <a:rPr sz="3200" dirty="0">
                <a:latin typeface="Times New Roman"/>
                <a:cs typeface="Times New Roman"/>
              </a:rPr>
              <a:t>are a  number of </a:t>
            </a:r>
            <a:r>
              <a:rPr sz="3200" spc="-5" dirty="0">
                <a:latin typeface="Times New Roman"/>
                <a:cs typeface="Times New Roman"/>
              </a:rPr>
              <a:t>considerations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keep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mind. There </a:t>
            </a:r>
            <a:r>
              <a:rPr sz="3200" dirty="0">
                <a:latin typeface="Times New Roman"/>
                <a:cs typeface="Times New Roman"/>
              </a:rPr>
              <a:t>are  seven main points such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as:</a:t>
            </a:r>
          </a:p>
          <a:p>
            <a:pPr marL="469900" marR="5080" indent="-4572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</a:tabLst>
            </a:pPr>
            <a:r>
              <a:rPr sz="3200" b="1" dirty="0">
                <a:latin typeface="Times New Roman"/>
                <a:cs typeface="Times New Roman"/>
              </a:rPr>
              <a:t>Interest: </a:t>
            </a:r>
            <a:r>
              <a:rPr sz="3200" spc="-5" dirty="0">
                <a:latin typeface="Times New Roman"/>
                <a:cs typeface="Times New Roman"/>
              </a:rPr>
              <a:t>should </a:t>
            </a:r>
            <a:r>
              <a:rPr sz="3200" dirty="0">
                <a:latin typeface="Times New Roman"/>
                <a:cs typeface="Times New Roman"/>
              </a:rPr>
              <a:t>be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most </a:t>
            </a:r>
            <a:r>
              <a:rPr sz="3200" spc="-5" dirty="0">
                <a:latin typeface="Times New Roman"/>
                <a:cs typeface="Times New Roman"/>
              </a:rPr>
              <a:t>important  </a:t>
            </a:r>
            <a:r>
              <a:rPr sz="3200" dirty="0">
                <a:latin typeface="Times New Roman"/>
                <a:cs typeface="Times New Roman"/>
              </a:rPr>
              <a:t>consideration in selecting a research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problem.</a:t>
            </a:r>
          </a:p>
          <a:p>
            <a:pPr marL="469900" marR="6350" indent="-4572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Magnitude: </a:t>
            </a:r>
            <a:r>
              <a:rPr sz="3200" dirty="0">
                <a:latin typeface="Times New Roman"/>
                <a:cs typeface="Times New Roman"/>
              </a:rPr>
              <a:t>should have sufficient knowledge  about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research process to </a:t>
            </a:r>
            <a:r>
              <a:rPr sz="3200" spc="-5" dirty="0">
                <a:latin typeface="Times New Roman"/>
                <a:cs typeface="Times New Roman"/>
              </a:rPr>
              <a:t>be able </a:t>
            </a:r>
            <a:r>
              <a:rPr sz="3200" dirty="0">
                <a:latin typeface="Times New Roman"/>
                <a:cs typeface="Times New Roman"/>
              </a:rPr>
              <a:t>to visualize  the </a:t>
            </a:r>
            <a:r>
              <a:rPr sz="3200" spc="-5" dirty="0">
                <a:latin typeface="Times New Roman"/>
                <a:cs typeface="Times New Roman"/>
              </a:rPr>
              <a:t>work involved in </a:t>
            </a:r>
            <a:r>
              <a:rPr sz="3200" dirty="0">
                <a:latin typeface="Times New Roman"/>
                <a:cs typeface="Times New Roman"/>
              </a:rPr>
              <a:t>completing the </a:t>
            </a:r>
            <a:r>
              <a:rPr sz="3200" spc="-5" dirty="0">
                <a:latin typeface="Times New Roman"/>
                <a:cs typeface="Times New Roman"/>
              </a:rPr>
              <a:t>proposed  </a:t>
            </a:r>
            <a:r>
              <a:rPr sz="3200" dirty="0">
                <a:latin typeface="Times New Roman"/>
                <a:cs typeface="Times New Roman"/>
              </a:rPr>
              <a:t>study.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96340" marR="5080" indent="-609600">
              <a:lnSpc>
                <a:spcPct val="100000"/>
              </a:lnSpc>
              <a:spcBef>
                <a:spcPts val="95"/>
              </a:spcBef>
            </a:pPr>
            <a:r>
              <a:rPr spc="-15" dirty="0">
                <a:latin typeface="Trebuchet MS"/>
                <a:cs typeface="Trebuchet MS"/>
              </a:rPr>
              <a:t>Considerations </a:t>
            </a:r>
            <a:r>
              <a:rPr spc="-5" dirty="0">
                <a:latin typeface="Trebuchet MS"/>
                <a:cs typeface="Trebuchet MS"/>
              </a:rPr>
              <a:t>in </a:t>
            </a:r>
            <a:r>
              <a:rPr spc="-10" dirty="0">
                <a:latin typeface="Trebuchet MS"/>
                <a:cs typeface="Trebuchet MS"/>
              </a:rPr>
              <a:t>selecting </a:t>
            </a:r>
            <a:r>
              <a:rPr spc="-5" dirty="0">
                <a:latin typeface="Trebuchet MS"/>
                <a:cs typeface="Trebuchet MS"/>
              </a:rPr>
              <a:t>a  </a:t>
            </a:r>
            <a:r>
              <a:rPr spc="-10" dirty="0">
                <a:latin typeface="Trebuchet MS"/>
                <a:cs typeface="Trebuchet MS"/>
              </a:rPr>
              <a:t>research </a:t>
            </a:r>
            <a:r>
              <a:rPr spc="-5" dirty="0">
                <a:latin typeface="Trebuchet MS"/>
                <a:cs typeface="Trebuchet MS"/>
              </a:rPr>
              <a:t>problem</a:t>
            </a:r>
            <a:r>
              <a:rPr spc="35" dirty="0">
                <a:latin typeface="Trebuchet MS"/>
                <a:cs typeface="Trebuchet MS"/>
              </a:rPr>
              <a:t> </a:t>
            </a:r>
            <a:r>
              <a:rPr spc="-10" dirty="0">
                <a:latin typeface="Trebuchet MS"/>
                <a:cs typeface="Trebuchet MS"/>
              </a:rPr>
              <a:t>(con)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8739" y="1695653"/>
            <a:ext cx="8835390" cy="39293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572135" algn="l"/>
              </a:tabLst>
            </a:pPr>
            <a:r>
              <a:rPr dirty="0"/>
              <a:t>	</a:t>
            </a:r>
            <a:r>
              <a:rPr sz="3200" b="1" dirty="0">
                <a:latin typeface="Times New Roman"/>
                <a:cs typeface="Times New Roman"/>
              </a:rPr>
              <a:t>Measurement </a:t>
            </a:r>
            <a:r>
              <a:rPr sz="3200" b="1" spc="-5" dirty="0">
                <a:latin typeface="Times New Roman"/>
                <a:cs typeface="Times New Roman"/>
              </a:rPr>
              <a:t>of </a:t>
            </a:r>
            <a:r>
              <a:rPr sz="3200" b="1" dirty="0">
                <a:latin typeface="Times New Roman"/>
                <a:cs typeface="Times New Roman"/>
              </a:rPr>
              <a:t>concepts : </a:t>
            </a:r>
            <a:r>
              <a:rPr sz="3200" spc="-5" dirty="0">
                <a:latin typeface="Times New Roman"/>
                <a:cs typeface="Times New Roman"/>
              </a:rPr>
              <a:t>if </a:t>
            </a:r>
            <a:r>
              <a:rPr sz="3200" dirty="0">
                <a:latin typeface="Times New Roman"/>
                <a:cs typeface="Times New Roman"/>
              </a:rPr>
              <a:t>you are using a  concept </a:t>
            </a:r>
            <a:r>
              <a:rPr sz="3200" spc="-5" dirty="0">
                <a:latin typeface="Times New Roman"/>
                <a:cs typeface="Times New Roman"/>
              </a:rPr>
              <a:t>in your </a:t>
            </a:r>
            <a:r>
              <a:rPr sz="3200" dirty="0">
                <a:latin typeface="Times New Roman"/>
                <a:cs typeface="Times New Roman"/>
              </a:rPr>
              <a:t>study, make </a:t>
            </a:r>
            <a:r>
              <a:rPr sz="3200" spc="-5" dirty="0">
                <a:latin typeface="Times New Roman"/>
                <a:cs typeface="Times New Roman"/>
              </a:rPr>
              <a:t>sure </a:t>
            </a:r>
            <a:r>
              <a:rPr sz="3200" dirty="0">
                <a:latin typeface="Times New Roman"/>
                <a:cs typeface="Times New Roman"/>
              </a:rPr>
              <a:t>you are</a:t>
            </a:r>
            <a:r>
              <a:rPr sz="3200" spc="4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clear  about </a:t>
            </a:r>
            <a:r>
              <a:rPr sz="3200" spc="-5" dirty="0">
                <a:latin typeface="Times New Roman"/>
                <a:cs typeface="Times New Roman"/>
              </a:rPr>
              <a:t>its indicators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their </a:t>
            </a:r>
            <a:r>
              <a:rPr sz="3200" dirty="0">
                <a:latin typeface="Times New Roman"/>
                <a:cs typeface="Times New Roman"/>
              </a:rPr>
              <a:t>measurement. </a:t>
            </a:r>
            <a:r>
              <a:rPr sz="3200" spc="-5" dirty="0">
                <a:latin typeface="Times New Roman"/>
                <a:cs typeface="Times New Roman"/>
              </a:rPr>
              <a:t>For  </a:t>
            </a:r>
            <a:r>
              <a:rPr sz="3200" dirty="0">
                <a:latin typeface="Times New Roman"/>
                <a:cs typeface="Times New Roman"/>
              </a:rPr>
              <a:t>example: </a:t>
            </a:r>
            <a:r>
              <a:rPr sz="3200" spc="-5" dirty="0">
                <a:latin typeface="Times New Roman"/>
                <a:cs typeface="Times New Roman"/>
              </a:rPr>
              <a:t>if </a:t>
            </a:r>
            <a:r>
              <a:rPr sz="3200" dirty="0">
                <a:latin typeface="Times New Roman"/>
                <a:cs typeface="Times New Roman"/>
              </a:rPr>
              <a:t>you plan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measure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effectiveness  of a health promotion program, you must be </a:t>
            </a:r>
            <a:r>
              <a:rPr sz="3200" spc="-5" dirty="0">
                <a:latin typeface="Times New Roman"/>
                <a:cs typeface="Times New Roman"/>
              </a:rPr>
              <a:t>clear  </a:t>
            </a:r>
            <a:r>
              <a:rPr sz="3200" dirty="0">
                <a:latin typeface="Times New Roman"/>
                <a:cs typeface="Times New Roman"/>
              </a:rPr>
              <a:t>as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what </a:t>
            </a:r>
            <a:r>
              <a:rPr sz="3200" spc="-5" dirty="0">
                <a:latin typeface="Times New Roman"/>
                <a:cs typeface="Times New Roman"/>
              </a:rPr>
              <a:t>determines </a:t>
            </a:r>
            <a:r>
              <a:rPr sz="3200" dirty="0">
                <a:latin typeface="Times New Roman"/>
                <a:cs typeface="Times New Roman"/>
              </a:rPr>
              <a:t>effectiveness and how </a:t>
            </a:r>
            <a:r>
              <a:rPr sz="3200" spc="-5" dirty="0">
                <a:latin typeface="Times New Roman"/>
                <a:cs typeface="Times New Roman"/>
              </a:rPr>
              <a:t>it </a:t>
            </a:r>
            <a:r>
              <a:rPr sz="3200" dirty="0">
                <a:latin typeface="Times New Roman"/>
                <a:cs typeface="Times New Roman"/>
              </a:rPr>
              <a:t>will  be measured. Do not use concept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your </a:t>
            </a:r>
            <a:r>
              <a:rPr sz="3200" dirty="0">
                <a:latin typeface="Times New Roman"/>
                <a:cs typeface="Times New Roman"/>
              </a:rPr>
              <a:t>research  problem that </a:t>
            </a:r>
            <a:r>
              <a:rPr sz="3200" spc="5" dirty="0">
                <a:latin typeface="Times New Roman"/>
                <a:cs typeface="Times New Roman"/>
              </a:rPr>
              <a:t>you </a:t>
            </a:r>
            <a:r>
              <a:rPr sz="3200" dirty="0">
                <a:latin typeface="Times New Roman"/>
                <a:cs typeface="Times New Roman"/>
              </a:rPr>
              <a:t>are </a:t>
            </a:r>
            <a:r>
              <a:rPr sz="3200" spc="5" dirty="0">
                <a:latin typeface="Times New Roman"/>
                <a:cs typeface="Times New Roman"/>
              </a:rPr>
              <a:t>not </a:t>
            </a:r>
            <a:r>
              <a:rPr sz="3200" dirty="0">
                <a:latin typeface="Times New Roman"/>
                <a:cs typeface="Times New Roman"/>
              </a:rPr>
              <a:t>sure </a:t>
            </a:r>
            <a:r>
              <a:rPr sz="3200" spc="5" dirty="0">
                <a:latin typeface="Times New Roman"/>
                <a:cs typeface="Times New Roman"/>
              </a:rPr>
              <a:t>how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96340" marR="5080" indent="-609600">
              <a:lnSpc>
                <a:spcPct val="100000"/>
              </a:lnSpc>
              <a:spcBef>
                <a:spcPts val="95"/>
              </a:spcBef>
            </a:pPr>
            <a:r>
              <a:rPr spc="-15" dirty="0">
                <a:latin typeface="Trebuchet MS"/>
                <a:cs typeface="Trebuchet MS"/>
              </a:rPr>
              <a:t>Considerations </a:t>
            </a:r>
            <a:r>
              <a:rPr spc="-5" dirty="0">
                <a:latin typeface="Trebuchet MS"/>
                <a:cs typeface="Trebuchet MS"/>
              </a:rPr>
              <a:t>in </a:t>
            </a:r>
            <a:r>
              <a:rPr spc="-10" dirty="0">
                <a:latin typeface="Trebuchet MS"/>
                <a:cs typeface="Trebuchet MS"/>
              </a:rPr>
              <a:t>selecting </a:t>
            </a:r>
            <a:r>
              <a:rPr spc="-5" dirty="0">
                <a:latin typeface="Trebuchet MS"/>
                <a:cs typeface="Trebuchet MS"/>
              </a:rPr>
              <a:t>a  </a:t>
            </a:r>
            <a:r>
              <a:rPr spc="-10" dirty="0">
                <a:latin typeface="Trebuchet MS"/>
                <a:cs typeface="Trebuchet MS"/>
              </a:rPr>
              <a:t>research </a:t>
            </a:r>
            <a:r>
              <a:rPr spc="-5" dirty="0">
                <a:latin typeface="Trebuchet MS"/>
                <a:cs typeface="Trebuchet MS"/>
              </a:rPr>
              <a:t>problem</a:t>
            </a:r>
            <a:r>
              <a:rPr spc="35" dirty="0">
                <a:latin typeface="Trebuchet MS"/>
                <a:cs typeface="Trebuchet MS"/>
              </a:rPr>
              <a:t> </a:t>
            </a:r>
            <a:r>
              <a:rPr spc="-10" dirty="0">
                <a:latin typeface="Trebuchet MS"/>
                <a:cs typeface="Trebuchet MS"/>
              </a:rPr>
              <a:t>(con)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8739" y="1966417"/>
            <a:ext cx="8987790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5080" indent="-51562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528320" algn="l"/>
              </a:tabLst>
            </a:pPr>
            <a:r>
              <a:rPr sz="3200" b="1" dirty="0">
                <a:latin typeface="Times New Roman"/>
                <a:cs typeface="Times New Roman"/>
              </a:rPr>
              <a:t>Level of expertise : </a:t>
            </a:r>
            <a:r>
              <a:rPr sz="3200" dirty="0">
                <a:latin typeface="Times New Roman"/>
                <a:cs typeface="Times New Roman"/>
              </a:rPr>
              <a:t>Make sure you have </a:t>
            </a:r>
            <a:r>
              <a:rPr sz="3200" spc="-10" dirty="0">
                <a:latin typeface="Times New Roman"/>
                <a:cs typeface="Times New Roman"/>
              </a:rPr>
              <a:t>an  </a:t>
            </a:r>
            <a:r>
              <a:rPr sz="3200" dirty="0">
                <a:latin typeface="Times New Roman"/>
                <a:cs typeface="Times New Roman"/>
              </a:rPr>
              <a:t>adequate level of </a:t>
            </a:r>
            <a:r>
              <a:rPr sz="3200" spc="-5" dirty="0">
                <a:latin typeface="Times New Roman"/>
                <a:cs typeface="Times New Roman"/>
              </a:rPr>
              <a:t>expertise </a:t>
            </a:r>
            <a:r>
              <a:rPr sz="3200" dirty="0">
                <a:latin typeface="Times New Roman"/>
                <a:cs typeface="Times New Roman"/>
              </a:rPr>
              <a:t>for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task you are  proposing.</a:t>
            </a:r>
            <a:endParaRPr sz="32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ct val="100000"/>
              </a:lnSpc>
              <a:buFont typeface="Arial"/>
              <a:buChar char="•"/>
              <a:tabLst>
                <a:tab pos="528320" algn="l"/>
              </a:tabLst>
            </a:pPr>
            <a:r>
              <a:rPr sz="3200" b="1" dirty="0">
                <a:latin typeface="Times New Roman"/>
                <a:cs typeface="Times New Roman"/>
              </a:rPr>
              <a:t>Relevance : </a:t>
            </a:r>
            <a:r>
              <a:rPr sz="3200" spc="-5" dirty="0">
                <a:latin typeface="Times New Roman"/>
                <a:cs typeface="Times New Roman"/>
              </a:rPr>
              <a:t>select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10" dirty="0">
                <a:latin typeface="Times New Roman"/>
                <a:cs typeface="Times New Roman"/>
              </a:rPr>
              <a:t>topic </a:t>
            </a:r>
            <a:r>
              <a:rPr sz="3200" dirty="0">
                <a:latin typeface="Times New Roman"/>
                <a:cs typeface="Times New Roman"/>
              </a:rPr>
              <a:t>that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of relevance </a:t>
            </a:r>
            <a:r>
              <a:rPr sz="3200" spc="-15" dirty="0">
                <a:latin typeface="Times New Roman"/>
                <a:cs typeface="Times New Roman"/>
              </a:rPr>
              <a:t>to  </a:t>
            </a:r>
            <a:r>
              <a:rPr sz="3200" dirty="0">
                <a:latin typeface="Times New Roman"/>
                <a:cs typeface="Times New Roman"/>
              </a:rPr>
              <a:t>you as a professional. </a:t>
            </a:r>
            <a:r>
              <a:rPr sz="3200" spc="-5" dirty="0">
                <a:latin typeface="Times New Roman"/>
                <a:cs typeface="Times New Roman"/>
              </a:rPr>
              <a:t>Ensure </a:t>
            </a:r>
            <a:r>
              <a:rPr sz="3200" dirty="0">
                <a:latin typeface="Times New Roman"/>
                <a:cs typeface="Times New Roman"/>
              </a:rPr>
              <a:t>that </a:t>
            </a:r>
            <a:r>
              <a:rPr sz="3200" spc="-5" dirty="0">
                <a:latin typeface="Times New Roman"/>
                <a:cs typeface="Times New Roman"/>
              </a:rPr>
              <a:t>you </a:t>
            </a:r>
            <a:r>
              <a:rPr sz="3200" dirty="0">
                <a:latin typeface="Times New Roman"/>
                <a:cs typeface="Times New Roman"/>
              </a:rPr>
              <a:t>study adds </a:t>
            </a:r>
            <a:r>
              <a:rPr sz="3200" spc="-15" dirty="0">
                <a:latin typeface="Times New Roman"/>
                <a:cs typeface="Times New Roman"/>
              </a:rPr>
              <a:t>to 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existing </a:t>
            </a:r>
            <a:r>
              <a:rPr sz="3200" dirty="0">
                <a:latin typeface="Times New Roman"/>
                <a:cs typeface="Times New Roman"/>
              </a:rPr>
              <a:t>body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knowledge, bridges </a:t>
            </a:r>
            <a:r>
              <a:rPr sz="3200" spc="-5" dirty="0">
                <a:latin typeface="Times New Roman"/>
                <a:cs typeface="Times New Roman"/>
              </a:rPr>
              <a:t>current  </a:t>
            </a:r>
            <a:r>
              <a:rPr sz="3200" spc="5" dirty="0">
                <a:latin typeface="Times New Roman"/>
                <a:cs typeface="Times New Roman"/>
              </a:rPr>
              <a:t>gaps </a:t>
            </a:r>
            <a:r>
              <a:rPr sz="3200" dirty="0">
                <a:latin typeface="Times New Roman"/>
                <a:cs typeface="Times New Roman"/>
              </a:rPr>
              <a:t>or useful in policy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formulation.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1203</Words>
  <Application>Microsoft Office PowerPoint</Application>
  <PresentationFormat>On-screen Show (4:3)</PresentationFormat>
  <Paragraphs>146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Formulating Research Problem</vt:lpstr>
      <vt:lpstr>The research problem</vt:lpstr>
      <vt:lpstr>The research problem (con)</vt:lpstr>
      <vt:lpstr>The importance of formulating a  research problem</vt:lpstr>
      <vt:lpstr>The importance of formulating a  research problem (con)</vt:lpstr>
      <vt:lpstr>Sources of research problems</vt:lpstr>
      <vt:lpstr>Considerations in selecting a  research problem</vt:lpstr>
      <vt:lpstr>Considerations in selecting a  research problem (con)</vt:lpstr>
      <vt:lpstr>Considerations in selecting a  research problem (con)</vt:lpstr>
      <vt:lpstr>Considerations in selecting a  research problem (con)</vt:lpstr>
      <vt:lpstr>Steps in the formulation of a research  problem</vt:lpstr>
      <vt:lpstr>Steps in the formulation of a research  problem (con)</vt:lpstr>
      <vt:lpstr>Steps in the formulation of a research  problem (con)</vt:lpstr>
      <vt:lpstr>Steps in the formulation of a research  problem (con)</vt:lpstr>
      <vt:lpstr>Steps in the formulation of a research  problem (con)</vt:lpstr>
      <vt:lpstr>Steps in the formulation of a research  problem (con)</vt:lpstr>
      <vt:lpstr>The formulation of objectives</vt:lpstr>
      <vt:lpstr>The formulation of objectives (con)</vt:lpstr>
      <vt:lpstr>The formulation of objectives (con)</vt:lpstr>
      <vt:lpstr>Establishing Operational Definitions</vt:lpstr>
      <vt:lpstr>Establishing Operational Definitions  (con)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Formulating a research problem</dc:title>
  <cp:lastModifiedBy>Mohsin Niazi</cp:lastModifiedBy>
  <cp:revision>7</cp:revision>
  <dcterms:created xsi:type="dcterms:W3CDTF">2020-04-08T03:07:21Z</dcterms:created>
  <dcterms:modified xsi:type="dcterms:W3CDTF">2020-04-15T02:50:31Z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2020-04-08T00:00:00Z</vt:filetime>
  </property>
</Properties>
</file>