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48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dirty="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dirty="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ncho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dirty="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dirty="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dirty="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3/21/2021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3/21/2021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FE7D84-B402-264E-98FF-A01DA98AECF2}"/>
              </a:ext>
            </a:extLst>
          </p:cNvPr>
          <p:cNvSpPr>
            <a:spLocks noGrp="1"/>
          </p:cNvSpPr>
          <p:nvPr>
            <p:ph type="ctrTitle"/>
          </p:nvPr>
        </p:nvSpPr>
        <p:spPr/>
        <p:txBody>
          <a:bodyPr>
            <a:normAutofit/>
          </a:bodyPr>
          <a:lstStyle/>
          <a:p>
            <a:r>
              <a:rPr lang="en-US" sz="2800" dirty="0" smtClean="0">
                <a:solidFill>
                  <a:srgbClr val="000000"/>
                </a:solidFill>
                <a:latin typeface="Calibri" panose="020F0502020204030204" pitchFamily="34" charset="0"/>
              </a:rPr>
              <a:t>Lecture 6</a:t>
            </a:r>
            <a:br>
              <a:rPr lang="en-US" sz="2800" dirty="0" smtClean="0">
                <a:solidFill>
                  <a:srgbClr val="000000"/>
                </a:solidFill>
                <a:latin typeface="Calibri" panose="020F0502020204030204" pitchFamily="34" charset="0"/>
              </a:rPr>
            </a:br>
            <a:r>
              <a:rPr lang="en-US" sz="2800" dirty="0" smtClean="0">
                <a:solidFill>
                  <a:srgbClr val="000000"/>
                </a:solidFill>
                <a:latin typeface="Calibri" panose="020F0502020204030204" pitchFamily="34" charset="0"/>
              </a:rPr>
              <a:t>various </a:t>
            </a:r>
            <a:r>
              <a:rPr lang="en-US" sz="2800" dirty="0">
                <a:solidFill>
                  <a:srgbClr val="000000"/>
                </a:solidFill>
                <a:latin typeface="Calibri" panose="020F0502020204030204" pitchFamily="34" charset="0"/>
              </a:rPr>
              <a:t>systems of breeding</a:t>
            </a:r>
            <a:endParaRPr lang="en-US" sz="2800" dirty="0"/>
          </a:p>
        </p:txBody>
      </p:sp>
    </p:spTree>
    <p:extLst>
      <p:ext uri="{BB962C8B-B14F-4D97-AF65-F5344CB8AC3E}">
        <p14:creationId xmlns:p14="http://schemas.microsoft.com/office/powerpoint/2010/main" val="3202283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280F0D-E415-2E41-A3BD-9B74AE30602B}"/>
              </a:ext>
            </a:extLst>
          </p:cNvPr>
          <p:cNvSpPr>
            <a:spLocks noGrp="1"/>
          </p:cNvSpPr>
          <p:nvPr>
            <p:ph type="title"/>
          </p:nvPr>
        </p:nvSpPr>
        <p:spPr/>
        <p:txBody>
          <a:bodyPr/>
          <a:lstStyle/>
          <a:p>
            <a:r>
              <a:rPr lang="en-GB"/>
              <a:t/>
            </a:r>
            <a:br>
              <a:rPr lang="en-GB"/>
            </a:br>
            <a:r>
              <a:rPr lang="en-GB"/>
              <a:t>Genetic Asortate Mating</a:t>
            </a:r>
            <a:endParaRPr lang="en-US"/>
          </a:p>
        </p:txBody>
      </p:sp>
      <p:sp>
        <p:nvSpPr>
          <p:cNvPr id="3" name="Content Placeholder 2">
            <a:extLst>
              <a:ext uri="{FF2B5EF4-FFF2-40B4-BE49-F238E27FC236}">
                <a16:creationId xmlns:a16="http://schemas.microsoft.com/office/drawing/2014/main" xmlns="" id="{A77519A7-471E-8B49-AE23-EFA951746BCE}"/>
              </a:ext>
            </a:extLst>
          </p:cNvPr>
          <p:cNvSpPr>
            <a:spLocks noGrp="1"/>
          </p:cNvSpPr>
          <p:nvPr>
            <p:ph idx="1"/>
          </p:nvPr>
        </p:nvSpPr>
        <p:spPr/>
        <p:txBody>
          <a:bodyPr/>
          <a:lstStyle/>
          <a:p>
            <a:r>
              <a:rPr lang="en-GB"/>
              <a:t>Three new methods of selection of mating pairs for Genetic Algorithms (GAs) are introduced where the partners are chosen based on either their genotypic similarity (called genotypic assortative mating) or their phenotypic similarity (called phenotypic assortative mating. These methods not only help in exploiting the current search space properly before exploring the new one but also enable one to mimic inbreeding of natural genetics. </a:t>
            </a:r>
            <a:br>
              <a:rPr lang="en-GB"/>
            </a:br>
            <a:r>
              <a:rPr lang="en-GB"/>
              <a:t>The superiority of this new methodology over the CGA and the incest prevention algorithm is established on some problems of optimizing complex functions and selecting optimal neural network parameters.</a:t>
            </a:r>
            <a:endParaRPr lang="en-US"/>
          </a:p>
        </p:txBody>
      </p:sp>
    </p:spTree>
    <p:extLst>
      <p:ext uri="{BB962C8B-B14F-4D97-AF65-F5344CB8AC3E}">
        <p14:creationId xmlns:p14="http://schemas.microsoft.com/office/powerpoint/2010/main" val="4227126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19D2DC-5E4B-0A4B-B640-711CE36984F7}"/>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7045D35D-F33F-3C40-BBFB-281DA39475CD}"/>
              </a:ext>
            </a:extLst>
          </p:cNvPr>
          <p:cNvPicPr>
            <a:picLocks noGrp="1" noChangeAspect="1"/>
          </p:cNvPicPr>
          <p:nvPr>
            <p:ph idx="1"/>
          </p:nvPr>
        </p:nvPicPr>
        <p:blipFill>
          <a:blip r:embed="rId2"/>
          <a:stretch>
            <a:fillRect/>
          </a:stretch>
        </p:blipFill>
        <p:spPr>
          <a:xfrm>
            <a:off x="2014449" y="1189146"/>
            <a:ext cx="8501505" cy="4276617"/>
          </a:xfrm>
        </p:spPr>
      </p:pic>
    </p:spTree>
    <p:extLst>
      <p:ext uri="{BB962C8B-B14F-4D97-AF65-F5344CB8AC3E}">
        <p14:creationId xmlns:p14="http://schemas.microsoft.com/office/powerpoint/2010/main" val="218935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13F921-2176-C24C-8483-A945B2A766BB}"/>
              </a:ext>
            </a:extLst>
          </p:cNvPr>
          <p:cNvSpPr>
            <a:spLocks noGrp="1"/>
          </p:cNvSpPr>
          <p:nvPr>
            <p:ph type="title"/>
          </p:nvPr>
        </p:nvSpPr>
        <p:spPr/>
        <p:txBody>
          <a:bodyPr/>
          <a:lstStyle/>
          <a:p>
            <a:r>
              <a:rPr lang="en-GB"/>
              <a:t>What is breeding?</a:t>
            </a:r>
            <a:endParaRPr lang="en-US"/>
          </a:p>
        </p:txBody>
      </p:sp>
      <p:sp>
        <p:nvSpPr>
          <p:cNvPr id="3" name="Content Placeholder 2">
            <a:extLst>
              <a:ext uri="{FF2B5EF4-FFF2-40B4-BE49-F238E27FC236}">
                <a16:creationId xmlns:a16="http://schemas.microsoft.com/office/drawing/2014/main" xmlns="" id="{F22A7D18-3825-F749-9355-3E0E0885DC4B}"/>
              </a:ext>
            </a:extLst>
          </p:cNvPr>
          <p:cNvSpPr>
            <a:spLocks noGrp="1"/>
          </p:cNvSpPr>
          <p:nvPr>
            <p:ph idx="1"/>
          </p:nvPr>
        </p:nvSpPr>
        <p:spPr/>
        <p:txBody>
          <a:bodyPr/>
          <a:lstStyle/>
          <a:p>
            <a:r>
              <a:rPr lang="en-GB"/>
              <a:t>Basically, there are two methods of breeding which are as follows: Inbreeding : Breeding of the related animals as sire (male) and dam (female) are known as inbreeding. Out breeding : Out breeding of unrelated animals as male and female is known as out breeding.</a:t>
            </a:r>
            <a:endParaRPr lang="en-US"/>
          </a:p>
        </p:txBody>
      </p:sp>
    </p:spTree>
    <p:extLst>
      <p:ext uri="{BB962C8B-B14F-4D97-AF65-F5344CB8AC3E}">
        <p14:creationId xmlns:p14="http://schemas.microsoft.com/office/powerpoint/2010/main" val="3954772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A8D496-39C3-B649-A440-10220FAAF8A4}"/>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82CEBB9C-5378-FB4D-B6A3-EC8A3E20F784}"/>
              </a:ext>
            </a:extLst>
          </p:cNvPr>
          <p:cNvPicPr>
            <a:picLocks noGrp="1" noChangeAspect="1"/>
          </p:cNvPicPr>
          <p:nvPr>
            <p:ph idx="1"/>
          </p:nvPr>
        </p:nvPicPr>
        <p:blipFill>
          <a:blip r:embed="rId2"/>
          <a:stretch>
            <a:fillRect/>
          </a:stretch>
        </p:blipFill>
        <p:spPr>
          <a:xfrm>
            <a:off x="1313386" y="701064"/>
            <a:ext cx="9806016" cy="4764699"/>
          </a:xfrm>
        </p:spPr>
      </p:pic>
    </p:spTree>
    <p:extLst>
      <p:ext uri="{BB962C8B-B14F-4D97-AF65-F5344CB8AC3E}">
        <p14:creationId xmlns:p14="http://schemas.microsoft.com/office/powerpoint/2010/main" val="1089755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279A8A-FAD3-9747-A82C-C65B073C93FD}"/>
              </a:ext>
            </a:extLst>
          </p:cNvPr>
          <p:cNvSpPr>
            <a:spLocks noGrp="1"/>
          </p:cNvSpPr>
          <p:nvPr>
            <p:ph type="title"/>
          </p:nvPr>
        </p:nvSpPr>
        <p:spPr/>
        <p:txBody>
          <a:bodyPr/>
          <a:lstStyle/>
          <a:p>
            <a:r>
              <a:rPr lang="en-GB"/>
              <a:t>Out-Breeding</a:t>
            </a:r>
            <a:endParaRPr lang="en-US"/>
          </a:p>
        </p:txBody>
      </p:sp>
      <p:sp>
        <p:nvSpPr>
          <p:cNvPr id="3" name="Content Placeholder 2">
            <a:extLst>
              <a:ext uri="{FF2B5EF4-FFF2-40B4-BE49-F238E27FC236}">
                <a16:creationId xmlns:a16="http://schemas.microsoft.com/office/drawing/2014/main" xmlns="" id="{E362BE82-37C2-B046-993E-A2463AD931F3}"/>
              </a:ext>
            </a:extLst>
          </p:cNvPr>
          <p:cNvSpPr>
            <a:spLocks noGrp="1"/>
          </p:cNvSpPr>
          <p:nvPr>
            <p:ph idx="1"/>
          </p:nvPr>
        </p:nvSpPr>
        <p:spPr/>
        <p:txBody>
          <a:bodyPr/>
          <a:lstStyle/>
          <a:p>
            <a:r>
              <a:rPr lang="en-GB"/>
              <a:t>The outcrossing breeder intends to remove the traits by using "new blood". With dominant traits, one can still see the expression of the traits and can remove those traits whether one outcrosses, line breeds or inbreeds. With recessive traits, outcrossing allows for the recessive traits to migrate across a population.</a:t>
            </a:r>
            <a:endParaRPr lang="en-US"/>
          </a:p>
        </p:txBody>
      </p:sp>
    </p:spTree>
    <p:extLst>
      <p:ext uri="{BB962C8B-B14F-4D97-AF65-F5344CB8AC3E}">
        <p14:creationId xmlns:p14="http://schemas.microsoft.com/office/powerpoint/2010/main" val="989712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C83009-F99F-3D4B-8112-B9652C497EEC}"/>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8B4A4B88-580F-A440-962C-0CCD5209A470}"/>
              </a:ext>
            </a:extLst>
          </p:cNvPr>
          <p:cNvPicPr>
            <a:picLocks noGrp="1" noChangeAspect="1"/>
          </p:cNvPicPr>
          <p:nvPr>
            <p:ph idx="1"/>
          </p:nvPr>
        </p:nvPicPr>
        <p:blipFill>
          <a:blip r:embed="rId2"/>
          <a:stretch>
            <a:fillRect/>
          </a:stretch>
        </p:blipFill>
        <p:spPr>
          <a:xfrm>
            <a:off x="2076569" y="718812"/>
            <a:ext cx="8306274" cy="4746951"/>
          </a:xfrm>
        </p:spPr>
      </p:pic>
    </p:spTree>
    <p:extLst>
      <p:ext uri="{BB962C8B-B14F-4D97-AF65-F5344CB8AC3E}">
        <p14:creationId xmlns:p14="http://schemas.microsoft.com/office/powerpoint/2010/main" val="232855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2AED48-3C3B-FB44-AFEE-70EEB75A428B}"/>
              </a:ext>
            </a:extLst>
          </p:cNvPr>
          <p:cNvSpPr>
            <a:spLocks noGrp="1"/>
          </p:cNvSpPr>
          <p:nvPr>
            <p:ph type="title"/>
          </p:nvPr>
        </p:nvSpPr>
        <p:spPr/>
        <p:txBody>
          <a:bodyPr/>
          <a:lstStyle/>
          <a:p>
            <a:r>
              <a:rPr lang="en-GB"/>
              <a:t>Crossbreed</a:t>
            </a:r>
            <a:endParaRPr lang="en-US"/>
          </a:p>
        </p:txBody>
      </p:sp>
      <p:sp>
        <p:nvSpPr>
          <p:cNvPr id="3" name="Content Placeholder 2">
            <a:extLst>
              <a:ext uri="{FF2B5EF4-FFF2-40B4-BE49-F238E27FC236}">
                <a16:creationId xmlns:a16="http://schemas.microsoft.com/office/drawing/2014/main" xmlns="" id="{F531FEAA-3A69-674A-956F-ED14426480D0}"/>
              </a:ext>
            </a:extLst>
          </p:cNvPr>
          <p:cNvSpPr>
            <a:spLocks noGrp="1"/>
          </p:cNvSpPr>
          <p:nvPr>
            <p:ph idx="1"/>
          </p:nvPr>
        </p:nvSpPr>
        <p:spPr/>
        <p:txBody>
          <a:bodyPr>
            <a:normAutofit lnSpcReduction="10000"/>
          </a:bodyPr>
          <a:lstStyle/>
          <a:p>
            <a:r>
              <a:rPr lang="en-GB"/>
              <a:t>A crossbreed is an organism with purebred parents of two different breeds, varieties, or populations. Crossbreeding, sometimes called "designer crossbreeding", is the process of breeding such an organism, often with the intention to create offspring that share the traits of both parent lineages, or producing an organism with hybrid vigor. While crossbreeding is used to maintain health and viability of organisms, irresponsible crossbreeding can also produce organisms of inferior quality or dilute a purebred gene pool to the point of extinction of a given breed of organism.</a:t>
            </a:r>
            <a:br>
              <a:rPr lang="en-GB"/>
            </a:br>
            <a:r>
              <a:rPr lang="en-GB"/>
              <a:t>A domestic animal of unknown ancestry, where the breed status of only one parent or grandparent is known, may also be called a crossbreed though the term "mixed breed" is technically more accurate.</a:t>
            </a:r>
            <a:endParaRPr lang="en-US"/>
          </a:p>
        </p:txBody>
      </p:sp>
    </p:spTree>
    <p:extLst>
      <p:ext uri="{BB962C8B-B14F-4D97-AF65-F5344CB8AC3E}">
        <p14:creationId xmlns:p14="http://schemas.microsoft.com/office/powerpoint/2010/main" val="3659462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786BF9-A6D3-C741-B57B-94BDA203AFD7}"/>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8CAE17C9-006A-D443-8CC1-7B3F8A8D7CA2}"/>
              </a:ext>
            </a:extLst>
          </p:cNvPr>
          <p:cNvPicPr>
            <a:picLocks noGrp="1" noChangeAspect="1"/>
          </p:cNvPicPr>
          <p:nvPr>
            <p:ph idx="1"/>
          </p:nvPr>
        </p:nvPicPr>
        <p:blipFill>
          <a:blip r:embed="rId2"/>
          <a:stretch>
            <a:fillRect/>
          </a:stretch>
        </p:blipFill>
        <p:spPr>
          <a:xfrm>
            <a:off x="2156435" y="283974"/>
            <a:ext cx="8537003" cy="5670629"/>
          </a:xfrm>
        </p:spPr>
      </p:pic>
    </p:spTree>
    <p:extLst>
      <p:ext uri="{BB962C8B-B14F-4D97-AF65-F5344CB8AC3E}">
        <p14:creationId xmlns:p14="http://schemas.microsoft.com/office/powerpoint/2010/main" val="374115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DAB9D3-883D-5240-9F30-FF8B24DC97F0}"/>
              </a:ext>
            </a:extLst>
          </p:cNvPr>
          <p:cNvSpPr>
            <a:spLocks noGrp="1"/>
          </p:cNvSpPr>
          <p:nvPr>
            <p:ph type="title"/>
          </p:nvPr>
        </p:nvSpPr>
        <p:spPr/>
        <p:txBody>
          <a:bodyPr/>
          <a:lstStyle/>
          <a:p>
            <a:r>
              <a:rPr lang="en-GB"/>
              <a:t>Grading-up</a:t>
            </a:r>
            <a:endParaRPr lang="en-US"/>
          </a:p>
        </p:txBody>
      </p:sp>
      <p:sp>
        <p:nvSpPr>
          <p:cNvPr id="3" name="Content Placeholder 2">
            <a:extLst>
              <a:ext uri="{FF2B5EF4-FFF2-40B4-BE49-F238E27FC236}">
                <a16:creationId xmlns:a16="http://schemas.microsoft.com/office/drawing/2014/main" xmlns="" id="{DBA54860-C21D-AF40-8946-8E5AF7B12B00}"/>
              </a:ext>
            </a:extLst>
          </p:cNvPr>
          <p:cNvSpPr>
            <a:spLocks noGrp="1"/>
          </p:cNvSpPr>
          <p:nvPr>
            <p:ph idx="1"/>
          </p:nvPr>
        </p:nvSpPr>
        <p:spPr/>
        <p:txBody>
          <a:bodyPr>
            <a:normAutofit fontScale="92500" lnSpcReduction="10000"/>
          </a:bodyPr>
          <a:lstStyle/>
          <a:p>
            <a:r>
              <a:rPr lang="en-GB"/>
              <a:t>a type of breeding system used to bring about radical improvement in unproductive breeds.</a:t>
            </a:r>
            <a:br>
              <a:rPr lang="en-GB"/>
            </a:br>
            <a:r>
              <a:rPr lang="en-GB"/>
              <a:t/>
            </a:r>
            <a:br>
              <a:rPr lang="en-GB"/>
            </a:br>
            <a:r>
              <a:rPr lang="en-GB"/>
              <a:t>Simple grading-up involves mating animals of two breeds (one to be improved and the other to do the improving). The resulting hybrids are mated for several generations with males of the improving breed until the desired type of animal is obtained. Highly productive hybrids of the fourth, fifth, and sixth generations that attain the desired traits of the improving breed are inbred, sometimes resulting in the creation of a new breed. Grading-up involving several improving breeds is the quickest and most efficient method of radically improving unproductive livestock and transforming breeds (for example, changing coarse-wooled breeds of sheep into fine-wooled and semifine-wooled breeds).</a:t>
            </a:r>
            <a:endParaRPr lang="en-US"/>
          </a:p>
        </p:txBody>
      </p:sp>
    </p:spTree>
    <p:extLst>
      <p:ext uri="{BB962C8B-B14F-4D97-AF65-F5344CB8AC3E}">
        <p14:creationId xmlns:p14="http://schemas.microsoft.com/office/powerpoint/2010/main" val="1273253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D3BCA3-D01A-5D4B-905D-786AD7E37FBE}"/>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307EB08F-E5C9-3040-8563-93108983A22A}"/>
              </a:ext>
            </a:extLst>
          </p:cNvPr>
          <p:cNvPicPr>
            <a:picLocks noGrp="1" noChangeAspect="1"/>
          </p:cNvPicPr>
          <p:nvPr>
            <p:ph idx="1"/>
          </p:nvPr>
        </p:nvPicPr>
        <p:blipFill>
          <a:blip r:embed="rId2"/>
          <a:stretch>
            <a:fillRect/>
          </a:stretch>
        </p:blipFill>
        <p:spPr>
          <a:xfrm>
            <a:off x="1251265" y="804518"/>
            <a:ext cx="10072243" cy="5132337"/>
          </a:xfrm>
        </p:spPr>
      </p:pic>
    </p:spTree>
    <p:extLst>
      <p:ext uri="{BB962C8B-B14F-4D97-AF65-F5344CB8AC3E}">
        <p14:creationId xmlns:p14="http://schemas.microsoft.com/office/powerpoint/2010/main" val="260834069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0</TotalTime>
  <Words>303</Words>
  <Application>Microsoft Office PowerPoint</Application>
  <PresentationFormat>Custom</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Gallery</vt:lpstr>
      <vt:lpstr>Lecture 6 various systems of breeding</vt:lpstr>
      <vt:lpstr>What is breeding?</vt:lpstr>
      <vt:lpstr>PowerPoint Presentation</vt:lpstr>
      <vt:lpstr>Out-Breeding</vt:lpstr>
      <vt:lpstr>PowerPoint Presentation</vt:lpstr>
      <vt:lpstr>Crossbreed</vt:lpstr>
      <vt:lpstr>PowerPoint Presentation</vt:lpstr>
      <vt:lpstr>Grading-up</vt:lpstr>
      <vt:lpstr>PowerPoint Presentation</vt:lpstr>
      <vt:lpstr> Genetic Asortate Mating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various systems of breeding</dc:title>
  <dc:creator>Unknown User</dc:creator>
  <cp:lastModifiedBy>3Star</cp:lastModifiedBy>
  <cp:revision>3</cp:revision>
  <dcterms:created xsi:type="dcterms:W3CDTF">2021-03-17T21:11:09Z</dcterms:created>
  <dcterms:modified xsi:type="dcterms:W3CDTF">2021-03-21T05:26:20Z</dcterms:modified>
</cp:coreProperties>
</file>