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89" r:id="rId2"/>
    <p:sldId id="290" r:id="rId3"/>
    <p:sldId id="257" r:id="rId4"/>
    <p:sldId id="263" r:id="rId5"/>
    <p:sldId id="258" r:id="rId6"/>
    <p:sldId id="259" r:id="rId7"/>
    <p:sldId id="260" r:id="rId8"/>
    <p:sldId id="261" r:id="rId9"/>
    <p:sldId id="264" r:id="rId10"/>
    <p:sldId id="265" r:id="rId11"/>
    <p:sldId id="266" r:id="rId12"/>
    <p:sldId id="267" r:id="rId13"/>
    <p:sldId id="268" r:id="rId14"/>
    <p:sldId id="262" r:id="rId15"/>
    <p:sldId id="272" r:id="rId16"/>
    <p:sldId id="270" r:id="rId17"/>
    <p:sldId id="271" r:id="rId18"/>
    <p:sldId id="280" r:id="rId19"/>
    <p:sldId id="281" r:id="rId20"/>
    <p:sldId id="284" r:id="rId21"/>
    <p:sldId id="283" r:id="rId22"/>
    <p:sldId id="282" r:id="rId23"/>
    <p:sldId id="273" r:id="rId24"/>
    <p:sldId id="274" r:id="rId25"/>
    <p:sldId id="275" r:id="rId26"/>
    <p:sldId id="295" r:id="rId27"/>
    <p:sldId id="297" r:id="rId28"/>
    <p:sldId id="298"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94660"/>
  </p:normalViewPr>
  <p:slideViewPr>
    <p:cSldViewPr>
      <p:cViewPr varScale="1">
        <p:scale>
          <a:sx n="71" d="100"/>
          <a:sy n="71" d="100"/>
        </p:scale>
        <p:origin x="16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D8F3F-F0BF-4F32-BE2D-167D64E8A27E}"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B0A3ADAF-D284-45E3-AA10-B1BE5AF044E3}">
      <dgm:prSet phldrT="[Text]" custT="1"/>
      <dgm:spPr>
        <a:solidFill>
          <a:srgbClr val="00B050"/>
        </a:solidFill>
      </dgm:spPr>
      <dgm:t>
        <a:bodyPr/>
        <a:lstStyle/>
        <a:p>
          <a:r>
            <a:rPr lang="en-US" sz="1600" b="1" dirty="0" smtClean="0">
              <a:solidFill>
                <a:schemeClr val="bg1"/>
              </a:solidFill>
            </a:rPr>
            <a:t>Inter Group</a:t>
          </a:r>
          <a:endParaRPr lang="en-US" sz="1600" b="1" dirty="0">
            <a:solidFill>
              <a:schemeClr val="bg1"/>
            </a:solidFill>
          </a:endParaRPr>
        </a:p>
      </dgm:t>
    </dgm:pt>
    <dgm:pt modelId="{C6FCD67F-CF76-4007-84F3-D0B104C1CBCC}" type="parTrans" cxnId="{54643D38-C69A-4F2D-8909-2E1D463C6529}">
      <dgm:prSet/>
      <dgm:spPr/>
      <dgm:t>
        <a:bodyPr/>
        <a:lstStyle/>
        <a:p>
          <a:endParaRPr lang="en-US" sz="1800" b="1">
            <a:solidFill>
              <a:schemeClr val="bg1"/>
            </a:solidFill>
          </a:endParaRPr>
        </a:p>
      </dgm:t>
    </dgm:pt>
    <dgm:pt modelId="{787DB8E2-703F-478E-8F1E-3EFFC7120F76}" type="sibTrans" cxnId="{54643D38-C69A-4F2D-8909-2E1D463C6529}">
      <dgm:prSet/>
      <dgm:spPr/>
      <dgm:t>
        <a:bodyPr/>
        <a:lstStyle/>
        <a:p>
          <a:endParaRPr lang="en-US" sz="1800" b="1">
            <a:solidFill>
              <a:schemeClr val="bg1"/>
            </a:solidFill>
          </a:endParaRPr>
        </a:p>
      </dgm:t>
    </dgm:pt>
    <dgm:pt modelId="{E435815C-71EA-4A41-9699-173353D2DF4C}">
      <dgm:prSet phldrT="[Text]" custT="1"/>
      <dgm:spPr>
        <a:solidFill>
          <a:srgbClr val="00B0F0"/>
        </a:solidFill>
      </dgm:spPr>
      <dgm:t>
        <a:bodyPr/>
        <a:lstStyle/>
        <a:p>
          <a:r>
            <a:rPr lang="en-US" sz="1600" b="1" dirty="0" smtClean="0">
              <a:solidFill>
                <a:schemeClr val="bg1"/>
              </a:solidFill>
            </a:rPr>
            <a:t>Intra Group</a:t>
          </a:r>
          <a:endParaRPr lang="en-US" sz="1600" b="1" dirty="0">
            <a:solidFill>
              <a:schemeClr val="bg1"/>
            </a:solidFill>
          </a:endParaRPr>
        </a:p>
      </dgm:t>
    </dgm:pt>
    <dgm:pt modelId="{1DB4317D-0F9F-424D-882A-959841D9707E}" type="parTrans" cxnId="{C7888D99-4688-4A0E-AF89-E15DD25BA468}">
      <dgm:prSet/>
      <dgm:spPr/>
      <dgm:t>
        <a:bodyPr/>
        <a:lstStyle/>
        <a:p>
          <a:endParaRPr lang="en-US" sz="1800" b="1">
            <a:solidFill>
              <a:schemeClr val="bg1"/>
            </a:solidFill>
          </a:endParaRPr>
        </a:p>
      </dgm:t>
    </dgm:pt>
    <dgm:pt modelId="{0709219E-68F7-4A4C-9262-78C93C07E4C4}" type="sibTrans" cxnId="{C7888D99-4688-4A0E-AF89-E15DD25BA468}">
      <dgm:prSet/>
      <dgm:spPr/>
      <dgm:t>
        <a:bodyPr/>
        <a:lstStyle/>
        <a:p>
          <a:endParaRPr lang="en-US" sz="1800" b="1">
            <a:solidFill>
              <a:schemeClr val="bg1"/>
            </a:solidFill>
          </a:endParaRPr>
        </a:p>
      </dgm:t>
    </dgm:pt>
    <dgm:pt modelId="{C63A2AA1-5749-4DCA-B287-B4A02F5E33CD}">
      <dgm:prSet phldrT="[Text]" custT="1"/>
      <dgm:spPr>
        <a:solidFill>
          <a:srgbClr val="FFC000"/>
        </a:solidFill>
      </dgm:spPr>
      <dgm:t>
        <a:bodyPr/>
        <a:lstStyle/>
        <a:p>
          <a:r>
            <a:rPr lang="en-US" sz="1600" b="1" dirty="0" smtClean="0">
              <a:solidFill>
                <a:schemeClr val="bg1"/>
              </a:solidFill>
            </a:rPr>
            <a:t>Inter Personal </a:t>
          </a:r>
          <a:endParaRPr lang="en-US" sz="1050" b="1" dirty="0">
            <a:solidFill>
              <a:schemeClr val="bg1"/>
            </a:solidFill>
          </a:endParaRPr>
        </a:p>
      </dgm:t>
    </dgm:pt>
    <dgm:pt modelId="{C0477DC3-165E-44AD-B9C9-FD8022BD46AB}" type="parTrans" cxnId="{02E11478-421A-4EA4-8447-4D5FED1C0BC8}">
      <dgm:prSet/>
      <dgm:spPr/>
      <dgm:t>
        <a:bodyPr/>
        <a:lstStyle/>
        <a:p>
          <a:endParaRPr lang="en-US" sz="1800" b="1">
            <a:solidFill>
              <a:schemeClr val="bg1"/>
            </a:solidFill>
          </a:endParaRPr>
        </a:p>
      </dgm:t>
    </dgm:pt>
    <dgm:pt modelId="{58F96BD6-0497-4D3B-885A-F54D62D3A6B0}" type="sibTrans" cxnId="{02E11478-421A-4EA4-8447-4D5FED1C0BC8}">
      <dgm:prSet/>
      <dgm:spPr/>
      <dgm:t>
        <a:bodyPr/>
        <a:lstStyle/>
        <a:p>
          <a:endParaRPr lang="en-US" sz="1800" b="1">
            <a:solidFill>
              <a:schemeClr val="bg1"/>
            </a:solidFill>
          </a:endParaRPr>
        </a:p>
      </dgm:t>
    </dgm:pt>
    <dgm:pt modelId="{B709A968-3003-4C9D-AC99-4294B2FFA082}">
      <dgm:prSet phldrT="[Text]" custT="1"/>
      <dgm:spPr>
        <a:solidFill>
          <a:srgbClr val="FF0000"/>
        </a:solidFill>
      </dgm:spPr>
      <dgm:t>
        <a:bodyPr/>
        <a:lstStyle/>
        <a:p>
          <a:r>
            <a:rPr lang="en-US" sz="1600" b="1" dirty="0" smtClean="0">
              <a:solidFill>
                <a:schemeClr val="bg1"/>
              </a:solidFill>
            </a:rPr>
            <a:t>Intra</a:t>
          </a:r>
        </a:p>
        <a:p>
          <a:r>
            <a:rPr lang="en-US" sz="1600" b="1" dirty="0" smtClean="0">
              <a:solidFill>
                <a:schemeClr val="bg1"/>
              </a:solidFill>
            </a:rPr>
            <a:t>Personal </a:t>
          </a:r>
          <a:endParaRPr lang="en-US" sz="1050" b="1" dirty="0">
            <a:solidFill>
              <a:schemeClr val="bg1"/>
            </a:solidFill>
          </a:endParaRPr>
        </a:p>
      </dgm:t>
    </dgm:pt>
    <dgm:pt modelId="{3E351EF6-A45D-4F1E-85EA-4A038938128F}" type="parTrans" cxnId="{D8E4476A-3818-413E-92B0-D3CD23ADCDEC}">
      <dgm:prSet/>
      <dgm:spPr/>
      <dgm:t>
        <a:bodyPr/>
        <a:lstStyle/>
        <a:p>
          <a:endParaRPr lang="en-US" sz="1800" b="1">
            <a:solidFill>
              <a:schemeClr val="bg1"/>
            </a:solidFill>
          </a:endParaRPr>
        </a:p>
      </dgm:t>
    </dgm:pt>
    <dgm:pt modelId="{4AD25E28-7E69-4405-8C59-0C915D37D3D8}" type="sibTrans" cxnId="{D8E4476A-3818-413E-92B0-D3CD23ADCDEC}">
      <dgm:prSet/>
      <dgm:spPr/>
      <dgm:t>
        <a:bodyPr/>
        <a:lstStyle/>
        <a:p>
          <a:endParaRPr lang="en-US" sz="1800" b="1">
            <a:solidFill>
              <a:schemeClr val="bg1"/>
            </a:solidFill>
          </a:endParaRPr>
        </a:p>
      </dgm:t>
    </dgm:pt>
    <dgm:pt modelId="{9B852C44-FA73-4DA6-BE5B-36DE0511107B}">
      <dgm:prSet/>
      <dgm:spPr>
        <a:solidFill>
          <a:srgbClr val="002060"/>
        </a:solidFill>
      </dgm:spPr>
      <dgm:t>
        <a:bodyPr/>
        <a:lstStyle/>
        <a:p>
          <a:r>
            <a:rPr lang="en-US" dirty="0" smtClean="0"/>
            <a:t>Intra Organizational </a:t>
          </a:r>
          <a:endParaRPr lang="en-US" dirty="0"/>
        </a:p>
      </dgm:t>
    </dgm:pt>
    <dgm:pt modelId="{3D3350A0-1964-459E-8858-CD016CBC5F7D}" type="parTrans" cxnId="{99B6B409-E133-486F-9D4B-9F64435CA67E}">
      <dgm:prSet/>
      <dgm:spPr/>
      <dgm:t>
        <a:bodyPr/>
        <a:lstStyle/>
        <a:p>
          <a:endParaRPr lang="en-US"/>
        </a:p>
      </dgm:t>
    </dgm:pt>
    <dgm:pt modelId="{3F12AF9B-3D5B-4236-BD4D-C7CD298591B1}" type="sibTrans" cxnId="{99B6B409-E133-486F-9D4B-9F64435CA67E}">
      <dgm:prSet/>
      <dgm:spPr/>
      <dgm:t>
        <a:bodyPr/>
        <a:lstStyle/>
        <a:p>
          <a:endParaRPr lang="en-US"/>
        </a:p>
      </dgm:t>
    </dgm:pt>
    <dgm:pt modelId="{7053B680-2F82-4161-908F-22F632F78434}">
      <dgm:prSet/>
      <dgm:spPr>
        <a:solidFill>
          <a:srgbClr val="C00000"/>
        </a:solidFill>
      </dgm:spPr>
      <dgm:t>
        <a:bodyPr/>
        <a:lstStyle/>
        <a:p>
          <a:r>
            <a:rPr lang="en-US" dirty="0" smtClean="0"/>
            <a:t>Inter Organizational </a:t>
          </a:r>
          <a:endParaRPr lang="en-US" dirty="0"/>
        </a:p>
      </dgm:t>
    </dgm:pt>
    <dgm:pt modelId="{72096FDA-2D72-4D45-B246-7B2B679884ED}" type="parTrans" cxnId="{13600F83-58AD-4BFF-8500-1651E5CD580D}">
      <dgm:prSet/>
      <dgm:spPr/>
      <dgm:t>
        <a:bodyPr/>
        <a:lstStyle/>
        <a:p>
          <a:endParaRPr lang="en-US"/>
        </a:p>
      </dgm:t>
    </dgm:pt>
    <dgm:pt modelId="{4C45C8D4-AFA9-4274-8E4F-BD08967B16A1}" type="sibTrans" cxnId="{13600F83-58AD-4BFF-8500-1651E5CD580D}">
      <dgm:prSet/>
      <dgm:spPr/>
      <dgm:t>
        <a:bodyPr/>
        <a:lstStyle/>
        <a:p>
          <a:endParaRPr lang="en-US"/>
        </a:p>
      </dgm:t>
    </dgm:pt>
    <dgm:pt modelId="{7D782136-BC89-42A9-B9AB-424714E4AA9A}" type="pres">
      <dgm:prSet presAssocID="{804D8F3F-F0BF-4F32-BE2D-167D64E8A27E}" presName="Name0" presStyleCnt="0">
        <dgm:presLayoutVars>
          <dgm:chMax val="7"/>
          <dgm:resizeHandles val="exact"/>
        </dgm:presLayoutVars>
      </dgm:prSet>
      <dgm:spPr/>
      <dgm:t>
        <a:bodyPr/>
        <a:lstStyle/>
        <a:p>
          <a:endParaRPr lang="en-US"/>
        </a:p>
      </dgm:t>
    </dgm:pt>
    <dgm:pt modelId="{0E536220-7F81-4335-9806-85BB5A2FC124}" type="pres">
      <dgm:prSet presAssocID="{804D8F3F-F0BF-4F32-BE2D-167D64E8A27E}" presName="comp1" presStyleCnt="0"/>
      <dgm:spPr/>
    </dgm:pt>
    <dgm:pt modelId="{92BE38B6-F598-4473-A152-9ABEF72BC391}" type="pres">
      <dgm:prSet presAssocID="{804D8F3F-F0BF-4F32-BE2D-167D64E8A27E}" presName="circle1" presStyleLbl="node1" presStyleIdx="0" presStyleCnt="6" custLinFactNeighborY="-151"/>
      <dgm:spPr/>
      <dgm:t>
        <a:bodyPr/>
        <a:lstStyle/>
        <a:p>
          <a:endParaRPr lang="en-US"/>
        </a:p>
      </dgm:t>
    </dgm:pt>
    <dgm:pt modelId="{7C44984D-B885-46FA-AC83-227CB13A7C1C}" type="pres">
      <dgm:prSet presAssocID="{804D8F3F-F0BF-4F32-BE2D-167D64E8A27E}" presName="c1text" presStyleLbl="node1" presStyleIdx="0" presStyleCnt="6">
        <dgm:presLayoutVars>
          <dgm:bulletEnabled val="1"/>
        </dgm:presLayoutVars>
      </dgm:prSet>
      <dgm:spPr/>
      <dgm:t>
        <a:bodyPr/>
        <a:lstStyle/>
        <a:p>
          <a:endParaRPr lang="en-US"/>
        </a:p>
      </dgm:t>
    </dgm:pt>
    <dgm:pt modelId="{B0596446-0514-440B-AB9A-0A38CCCA2D37}" type="pres">
      <dgm:prSet presAssocID="{804D8F3F-F0BF-4F32-BE2D-167D64E8A27E}" presName="comp2" presStyleCnt="0"/>
      <dgm:spPr/>
    </dgm:pt>
    <dgm:pt modelId="{BEF411DE-102A-486A-B6FF-08E832AB3A6A}" type="pres">
      <dgm:prSet presAssocID="{804D8F3F-F0BF-4F32-BE2D-167D64E8A27E}" presName="circle2" presStyleLbl="node1" presStyleIdx="1" presStyleCnt="6"/>
      <dgm:spPr/>
      <dgm:t>
        <a:bodyPr/>
        <a:lstStyle/>
        <a:p>
          <a:endParaRPr lang="en-US"/>
        </a:p>
      </dgm:t>
    </dgm:pt>
    <dgm:pt modelId="{FA06F1DE-579B-465B-9625-07D27C0BD7FB}" type="pres">
      <dgm:prSet presAssocID="{804D8F3F-F0BF-4F32-BE2D-167D64E8A27E}" presName="c2text" presStyleLbl="node1" presStyleIdx="1" presStyleCnt="6">
        <dgm:presLayoutVars>
          <dgm:bulletEnabled val="1"/>
        </dgm:presLayoutVars>
      </dgm:prSet>
      <dgm:spPr/>
      <dgm:t>
        <a:bodyPr/>
        <a:lstStyle/>
        <a:p>
          <a:endParaRPr lang="en-US"/>
        </a:p>
      </dgm:t>
    </dgm:pt>
    <dgm:pt modelId="{C28E003B-0C06-42E8-BA13-CE5653EDF514}" type="pres">
      <dgm:prSet presAssocID="{804D8F3F-F0BF-4F32-BE2D-167D64E8A27E}" presName="comp3" presStyleCnt="0"/>
      <dgm:spPr/>
    </dgm:pt>
    <dgm:pt modelId="{BF1A2E63-0685-462B-874E-DCE569847786}" type="pres">
      <dgm:prSet presAssocID="{804D8F3F-F0BF-4F32-BE2D-167D64E8A27E}" presName="circle3" presStyleLbl="node1" presStyleIdx="2" presStyleCnt="6"/>
      <dgm:spPr/>
      <dgm:t>
        <a:bodyPr/>
        <a:lstStyle/>
        <a:p>
          <a:endParaRPr lang="en-US"/>
        </a:p>
      </dgm:t>
    </dgm:pt>
    <dgm:pt modelId="{B9A3A73F-E877-44AA-9A3E-EE7980F64B16}" type="pres">
      <dgm:prSet presAssocID="{804D8F3F-F0BF-4F32-BE2D-167D64E8A27E}" presName="c3text" presStyleLbl="node1" presStyleIdx="2" presStyleCnt="6">
        <dgm:presLayoutVars>
          <dgm:bulletEnabled val="1"/>
        </dgm:presLayoutVars>
      </dgm:prSet>
      <dgm:spPr/>
      <dgm:t>
        <a:bodyPr/>
        <a:lstStyle/>
        <a:p>
          <a:endParaRPr lang="en-US"/>
        </a:p>
      </dgm:t>
    </dgm:pt>
    <dgm:pt modelId="{50866975-EF44-49BF-8C8C-2510FAFAE6AA}" type="pres">
      <dgm:prSet presAssocID="{804D8F3F-F0BF-4F32-BE2D-167D64E8A27E}" presName="comp4" presStyleCnt="0"/>
      <dgm:spPr/>
    </dgm:pt>
    <dgm:pt modelId="{856559C5-B8EF-4240-9ACC-210D30D015A2}" type="pres">
      <dgm:prSet presAssocID="{804D8F3F-F0BF-4F32-BE2D-167D64E8A27E}" presName="circle4" presStyleLbl="node1" presStyleIdx="3" presStyleCnt="6"/>
      <dgm:spPr/>
      <dgm:t>
        <a:bodyPr/>
        <a:lstStyle/>
        <a:p>
          <a:endParaRPr lang="en-US"/>
        </a:p>
      </dgm:t>
    </dgm:pt>
    <dgm:pt modelId="{518FCF76-A670-458A-B139-6562D3A3C6DC}" type="pres">
      <dgm:prSet presAssocID="{804D8F3F-F0BF-4F32-BE2D-167D64E8A27E}" presName="c4text" presStyleLbl="node1" presStyleIdx="3" presStyleCnt="6">
        <dgm:presLayoutVars>
          <dgm:bulletEnabled val="1"/>
        </dgm:presLayoutVars>
      </dgm:prSet>
      <dgm:spPr/>
      <dgm:t>
        <a:bodyPr/>
        <a:lstStyle/>
        <a:p>
          <a:endParaRPr lang="en-US"/>
        </a:p>
      </dgm:t>
    </dgm:pt>
    <dgm:pt modelId="{DC2DD632-5820-459F-A5E6-65CCACB004B1}" type="pres">
      <dgm:prSet presAssocID="{804D8F3F-F0BF-4F32-BE2D-167D64E8A27E}" presName="comp5" presStyleCnt="0"/>
      <dgm:spPr/>
    </dgm:pt>
    <dgm:pt modelId="{FDBC36D2-7F86-4264-97E4-D28BDDB0237E}" type="pres">
      <dgm:prSet presAssocID="{804D8F3F-F0BF-4F32-BE2D-167D64E8A27E}" presName="circle5" presStyleLbl="node1" presStyleIdx="4" presStyleCnt="6"/>
      <dgm:spPr/>
      <dgm:t>
        <a:bodyPr/>
        <a:lstStyle/>
        <a:p>
          <a:endParaRPr lang="en-US"/>
        </a:p>
      </dgm:t>
    </dgm:pt>
    <dgm:pt modelId="{986134F0-C98F-4EE3-97A4-623EA38A888D}" type="pres">
      <dgm:prSet presAssocID="{804D8F3F-F0BF-4F32-BE2D-167D64E8A27E}" presName="c5text" presStyleLbl="node1" presStyleIdx="4" presStyleCnt="6">
        <dgm:presLayoutVars>
          <dgm:bulletEnabled val="1"/>
        </dgm:presLayoutVars>
      </dgm:prSet>
      <dgm:spPr/>
      <dgm:t>
        <a:bodyPr/>
        <a:lstStyle/>
        <a:p>
          <a:endParaRPr lang="en-US"/>
        </a:p>
      </dgm:t>
    </dgm:pt>
    <dgm:pt modelId="{1B692E65-B84E-40DA-82A6-C76B352F8266}" type="pres">
      <dgm:prSet presAssocID="{804D8F3F-F0BF-4F32-BE2D-167D64E8A27E}" presName="comp6" presStyleCnt="0"/>
      <dgm:spPr/>
    </dgm:pt>
    <dgm:pt modelId="{DB3E3389-F38F-4771-A042-12D4EAB4BA27}" type="pres">
      <dgm:prSet presAssocID="{804D8F3F-F0BF-4F32-BE2D-167D64E8A27E}" presName="circle6" presStyleLbl="node1" presStyleIdx="5" presStyleCnt="6"/>
      <dgm:spPr/>
      <dgm:t>
        <a:bodyPr/>
        <a:lstStyle/>
        <a:p>
          <a:endParaRPr lang="en-US"/>
        </a:p>
      </dgm:t>
    </dgm:pt>
    <dgm:pt modelId="{19E5B53E-FF81-468C-9B44-815C98EFD27A}" type="pres">
      <dgm:prSet presAssocID="{804D8F3F-F0BF-4F32-BE2D-167D64E8A27E}" presName="c6text" presStyleLbl="node1" presStyleIdx="5" presStyleCnt="6">
        <dgm:presLayoutVars>
          <dgm:bulletEnabled val="1"/>
        </dgm:presLayoutVars>
      </dgm:prSet>
      <dgm:spPr/>
      <dgm:t>
        <a:bodyPr/>
        <a:lstStyle/>
        <a:p>
          <a:endParaRPr lang="en-US"/>
        </a:p>
      </dgm:t>
    </dgm:pt>
  </dgm:ptLst>
  <dgm:cxnLst>
    <dgm:cxn modelId="{0DBFFB3E-30D8-483C-A3E1-CEECD91A8EE9}" type="presOf" srcId="{C63A2AA1-5749-4DCA-B287-B4A02F5E33CD}" destId="{986134F0-C98F-4EE3-97A4-623EA38A888D}" srcOrd="1" destOrd="0" presId="urn:microsoft.com/office/officeart/2005/8/layout/venn2"/>
    <dgm:cxn modelId="{54643D38-C69A-4F2D-8909-2E1D463C6529}" srcId="{804D8F3F-F0BF-4F32-BE2D-167D64E8A27E}" destId="{B0A3ADAF-D284-45E3-AA10-B1BE5AF044E3}" srcOrd="2" destOrd="0" parTransId="{C6FCD67F-CF76-4007-84F3-D0B104C1CBCC}" sibTransId="{787DB8E2-703F-478E-8F1E-3EFFC7120F76}"/>
    <dgm:cxn modelId="{D8E4476A-3818-413E-92B0-D3CD23ADCDEC}" srcId="{804D8F3F-F0BF-4F32-BE2D-167D64E8A27E}" destId="{B709A968-3003-4C9D-AC99-4294B2FFA082}" srcOrd="5" destOrd="0" parTransId="{3E351EF6-A45D-4F1E-85EA-4A038938128F}" sibTransId="{4AD25E28-7E69-4405-8C59-0C915D37D3D8}"/>
    <dgm:cxn modelId="{781D6B24-1A88-4611-AE81-B97773A41574}" type="presOf" srcId="{804D8F3F-F0BF-4F32-BE2D-167D64E8A27E}" destId="{7D782136-BC89-42A9-B9AB-424714E4AA9A}" srcOrd="0" destOrd="0" presId="urn:microsoft.com/office/officeart/2005/8/layout/venn2"/>
    <dgm:cxn modelId="{99B6B409-E133-486F-9D4B-9F64435CA67E}" srcId="{804D8F3F-F0BF-4F32-BE2D-167D64E8A27E}" destId="{9B852C44-FA73-4DA6-BE5B-36DE0511107B}" srcOrd="1" destOrd="0" parTransId="{3D3350A0-1964-459E-8858-CD016CBC5F7D}" sibTransId="{3F12AF9B-3D5B-4236-BD4D-C7CD298591B1}"/>
    <dgm:cxn modelId="{18091251-55C6-46CE-B73B-F0A433248AE1}" type="presOf" srcId="{B0A3ADAF-D284-45E3-AA10-B1BE5AF044E3}" destId="{BF1A2E63-0685-462B-874E-DCE569847786}" srcOrd="0" destOrd="0" presId="urn:microsoft.com/office/officeart/2005/8/layout/venn2"/>
    <dgm:cxn modelId="{61FA39D1-E0D8-40CF-BB1C-0DB8E0DCE017}" type="presOf" srcId="{9B852C44-FA73-4DA6-BE5B-36DE0511107B}" destId="{BEF411DE-102A-486A-B6FF-08E832AB3A6A}" srcOrd="0" destOrd="0" presId="urn:microsoft.com/office/officeart/2005/8/layout/venn2"/>
    <dgm:cxn modelId="{02E11478-421A-4EA4-8447-4D5FED1C0BC8}" srcId="{804D8F3F-F0BF-4F32-BE2D-167D64E8A27E}" destId="{C63A2AA1-5749-4DCA-B287-B4A02F5E33CD}" srcOrd="4" destOrd="0" parTransId="{C0477DC3-165E-44AD-B9C9-FD8022BD46AB}" sibTransId="{58F96BD6-0497-4D3B-885A-F54D62D3A6B0}"/>
    <dgm:cxn modelId="{C4FD76FE-6DC8-4600-B25E-5222B1C35BD8}" type="presOf" srcId="{E435815C-71EA-4A41-9699-173353D2DF4C}" destId="{856559C5-B8EF-4240-9ACC-210D30D015A2}" srcOrd="0" destOrd="0" presId="urn:microsoft.com/office/officeart/2005/8/layout/venn2"/>
    <dgm:cxn modelId="{26235D72-873D-461E-9A5E-8A857A01021E}" type="presOf" srcId="{B709A968-3003-4C9D-AC99-4294B2FFA082}" destId="{DB3E3389-F38F-4771-A042-12D4EAB4BA27}" srcOrd="0" destOrd="0" presId="urn:microsoft.com/office/officeart/2005/8/layout/venn2"/>
    <dgm:cxn modelId="{C4BC90E3-1E61-47E0-B4A1-05014D8E112F}" type="presOf" srcId="{B709A968-3003-4C9D-AC99-4294B2FFA082}" destId="{19E5B53E-FF81-468C-9B44-815C98EFD27A}" srcOrd="1" destOrd="0" presId="urn:microsoft.com/office/officeart/2005/8/layout/venn2"/>
    <dgm:cxn modelId="{D7B60553-E5E8-45E3-8312-A1E1441916EF}" type="presOf" srcId="{7053B680-2F82-4161-908F-22F632F78434}" destId="{7C44984D-B885-46FA-AC83-227CB13A7C1C}" srcOrd="1" destOrd="0" presId="urn:microsoft.com/office/officeart/2005/8/layout/venn2"/>
    <dgm:cxn modelId="{C7888D99-4688-4A0E-AF89-E15DD25BA468}" srcId="{804D8F3F-F0BF-4F32-BE2D-167D64E8A27E}" destId="{E435815C-71EA-4A41-9699-173353D2DF4C}" srcOrd="3" destOrd="0" parTransId="{1DB4317D-0F9F-424D-882A-959841D9707E}" sibTransId="{0709219E-68F7-4A4C-9262-78C93C07E4C4}"/>
    <dgm:cxn modelId="{F6123184-3751-43E7-81D2-39C82FC83FA1}" type="presOf" srcId="{B0A3ADAF-D284-45E3-AA10-B1BE5AF044E3}" destId="{B9A3A73F-E877-44AA-9A3E-EE7980F64B16}" srcOrd="1" destOrd="0" presId="urn:microsoft.com/office/officeart/2005/8/layout/venn2"/>
    <dgm:cxn modelId="{13600F83-58AD-4BFF-8500-1651E5CD580D}" srcId="{804D8F3F-F0BF-4F32-BE2D-167D64E8A27E}" destId="{7053B680-2F82-4161-908F-22F632F78434}" srcOrd="0" destOrd="0" parTransId="{72096FDA-2D72-4D45-B246-7B2B679884ED}" sibTransId="{4C45C8D4-AFA9-4274-8E4F-BD08967B16A1}"/>
    <dgm:cxn modelId="{15C81604-FFAA-4621-94A5-B0B9197367E5}" type="presOf" srcId="{9B852C44-FA73-4DA6-BE5B-36DE0511107B}" destId="{FA06F1DE-579B-465B-9625-07D27C0BD7FB}" srcOrd="1" destOrd="0" presId="urn:microsoft.com/office/officeart/2005/8/layout/venn2"/>
    <dgm:cxn modelId="{93A4E618-4A89-48A9-935B-DFE33EA47821}" type="presOf" srcId="{E435815C-71EA-4A41-9699-173353D2DF4C}" destId="{518FCF76-A670-458A-B139-6562D3A3C6DC}" srcOrd="1" destOrd="0" presId="urn:microsoft.com/office/officeart/2005/8/layout/venn2"/>
    <dgm:cxn modelId="{DB15569E-EC73-4609-B5E5-1EA3BC568318}" type="presOf" srcId="{7053B680-2F82-4161-908F-22F632F78434}" destId="{92BE38B6-F598-4473-A152-9ABEF72BC391}" srcOrd="0" destOrd="0" presId="urn:microsoft.com/office/officeart/2005/8/layout/venn2"/>
    <dgm:cxn modelId="{BB908B4B-B23E-4C1C-BA31-0D8C79B8C066}" type="presOf" srcId="{C63A2AA1-5749-4DCA-B287-B4A02F5E33CD}" destId="{FDBC36D2-7F86-4264-97E4-D28BDDB0237E}" srcOrd="0" destOrd="0" presId="urn:microsoft.com/office/officeart/2005/8/layout/venn2"/>
    <dgm:cxn modelId="{8EA17D1C-BE51-43FF-8D16-AE335E5EF53C}" type="presParOf" srcId="{7D782136-BC89-42A9-B9AB-424714E4AA9A}" destId="{0E536220-7F81-4335-9806-85BB5A2FC124}" srcOrd="0" destOrd="0" presId="urn:microsoft.com/office/officeart/2005/8/layout/venn2"/>
    <dgm:cxn modelId="{EAC5F069-D190-4A65-AF58-59DB198C547B}" type="presParOf" srcId="{0E536220-7F81-4335-9806-85BB5A2FC124}" destId="{92BE38B6-F598-4473-A152-9ABEF72BC391}" srcOrd="0" destOrd="0" presId="urn:microsoft.com/office/officeart/2005/8/layout/venn2"/>
    <dgm:cxn modelId="{367F1281-8C3C-47BF-8560-9F36F82B27B7}" type="presParOf" srcId="{0E536220-7F81-4335-9806-85BB5A2FC124}" destId="{7C44984D-B885-46FA-AC83-227CB13A7C1C}" srcOrd="1" destOrd="0" presId="urn:microsoft.com/office/officeart/2005/8/layout/venn2"/>
    <dgm:cxn modelId="{03B0ED37-DFCC-44A6-87B5-69545B44EE6C}" type="presParOf" srcId="{7D782136-BC89-42A9-B9AB-424714E4AA9A}" destId="{B0596446-0514-440B-AB9A-0A38CCCA2D37}" srcOrd="1" destOrd="0" presId="urn:microsoft.com/office/officeart/2005/8/layout/venn2"/>
    <dgm:cxn modelId="{CB132E63-34E7-4697-A6AF-12FA9AA77AE9}" type="presParOf" srcId="{B0596446-0514-440B-AB9A-0A38CCCA2D37}" destId="{BEF411DE-102A-486A-B6FF-08E832AB3A6A}" srcOrd="0" destOrd="0" presId="urn:microsoft.com/office/officeart/2005/8/layout/venn2"/>
    <dgm:cxn modelId="{7B125BDB-9DAB-437A-91FB-92C4044414E2}" type="presParOf" srcId="{B0596446-0514-440B-AB9A-0A38CCCA2D37}" destId="{FA06F1DE-579B-465B-9625-07D27C0BD7FB}" srcOrd="1" destOrd="0" presId="urn:microsoft.com/office/officeart/2005/8/layout/venn2"/>
    <dgm:cxn modelId="{9E665249-D6D2-4193-9C65-D4D02AF022F0}" type="presParOf" srcId="{7D782136-BC89-42A9-B9AB-424714E4AA9A}" destId="{C28E003B-0C06-42E8-BA13-CE5653EDF514}" srcOrd="2" destOrd="0" presId="urn:microsoft.com/office/officeart/2005/8/layout/venn2"/>
    <dgm:cxn modelId="{D1241814-CDDE-46F2-9E5F-FC9F43E0861F}" type="presParOf" srcId="{C28E003B-0C06-42E8-BA13-CE5653EDF514}" destId="{BF1A2E63-0685-462B-874E-DCE569847786}" srcOrd="0" destOrd="0" presId="urn:microsoft.com/office/officeart/2005/8/layout/venn2"/>
    <dgm:cxn modelId="{64A98C21-D6AE-4606-9034-D7ED2B734BFE}" type="presParOf" srcId="{C28E003B-0C06-42E8-BA13-CE5653EDF514}" destId="{B9A3A73F-E877-44AA-9A3E-EE7980F64B16}" srcOrd="1" destOrd="0" presId="urn:microsoft.com/office/officeart/2005/8/layout/venn2"/>
    <dgm:cxn modelId="{81365027-54AC-4DBA-A801-F1996657D6BF}" type="presParOf" srcId="{7D782136-BC89-42A9-B9AB-424714E4AA9A}" destId="{50866975-EF44-49BF-8C8C-2510FAFAE6AA}" srcOrd="3" destOrd="0" presId="urn:microsoft.com/office/officeart/2005/8/layout/venn2"/>
    <dgm:cxn modelId="{FB084096-9066-4C55-8528-DF365220725C}" type="presParOf" srcId="{50866975-EF44-49BF-8C8C-2510FAFAE6AA}" destId="{856559C5-B8EF-4240-9ACC-210D30D015A2}" srcOrd="0" destOrd="0" presId="urn:microsoft.com/office/officeart/2005/8/layout/venn2"/>
    <dgm:cxn modelId="{6A6CAB2B-D6BC-4A33-866D-E90357C7AA31}" type="presParOf" srcId="{50866975-EF44-49BF-8C8C-2510FAFAE6AA}" destId="{518FCF76-A670-458A-B139-6562D3A3C6DC}" srcOrd="1" destOrd="0" presId="urn:microsoft.com/office/officeart/2005/8/layout/venn2"/>
    <dgm:cxn modelId="{E42CADCD-F896-4FD8-96D9-7E513DF0DD6F}" type="presParOf" srcId="{7D782136-BC89-42A9-B9AB-424714E4AA9A}" destId="{DC2DD632-5820-459F-A5E6-65CCACB004B1}" srcOrd="4" destOrd="0" presId="urn:microsoft.com/office/officeart/2005/8/layout/venn2"/>
    <dgm:cxn modelId="{E0CC2576-7947-4287-9511-8AD65985A35A}" type="presParOf" srcId="{DC2DD632-5820-459F-A5E6-65CCACB004B1}" destId="{FDBC36D2-7F86-4264-97E4-D28BDDB0237E}" srcOrd="0" destOrd="0" presId="urn:microsoft.com/office/officeart/2005/8/layout/venn2"/>
    <dgm:cxn modelId="{B4D83EEA-E447-4C38-B327-A78A1D4A9DB5}" type="presParOf" srcId="{DC2DD632-5820-459F-A5E6-65CCACB004B1}" destId="{986134F0-C98F-4EE3-97A4-623EA38A888D}" srcOrd="1" destOrd="0" presId="urn:microsoft.com/office/officeart/2005/8/layout/venn2"/>
    <dgm:cxn modelId="{4125BF3D-1249-4787-B5F0-C2AC38E0D986}" type="presParOf" srcId="{7D782136-BC89-42A9-B9AB-424714E4AA9A}" destId="{1B692E65-B84E-40DA-82A6-C76B352F8266}" srcOrd="5" destOrd="0" presId="urn:microsoft.com/office/officeart/2005/8/layout/venn2"/>
    <dgm:cxn modelId="{08B6F65A-0D48-41C8-8D90-198987B21AA9}" type="presParOf" srcId="{1B692E65-B84E-40DA-82A6-C76B352F8266}" destId="{DB3E3389-F38F-4771-A042-12D4EAB4BA27}" srcOrd="0" destOrd="0" presId="urn:microsoft.com/office/officeart/2005/8/layout/venn2"/>
    <dgm:cxn modelId="{0925F70F-B805-4C67-B034-521F4D71D526}" type="presParOf" srcId="{1B692E65-B84E-40DA-82A6-C76B352F8266}" destId="{19E5B53E-FF81-468C-9B44-815C98EFD27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B5FBEA71-515E-430E-9A66-E43340352C5A}"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65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80A3ED-AE8A-4A60-BB7E-7CCD8F1CCC65}"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BEA71-515E-430E-9A66-E43340352C5A}" type="slidenum">
              <a:rPr lang="en-GB" smtClean="0"/>
              <a:t>‹#›</a:t>
            </a:fld>
            <a:endParaRPr lang="en-GB"/>
          </a:p>
        </p:txBody>
      </p:sp>
    </p:spTree>
    <p:extLst>
      <p:ext uri="{BB962C8B-B14F-4D97-AF65-F5344CB8AC3E}">
        <p14:creationId xmlns:p14="http://schemas.microsoft.com/office/powerpoint/2010/main" val="4654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18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951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spTree>
    <p:extLst>
      <p:ext uri="{BB962C8B-B14F-4D97-AF65-F5344CB8AC3E}">
        <p14:creationId xmlns:p14="http://schemas.microsoft.com/office/powerpoint/2010/main" val="411482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357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114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182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2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spTree>
    <p:extLst>
      <p:ext uri="{BB962C8B-B14F-4D97-AF65-F5344CB8AC3E}">
        <p14:creationId xmlns:p14="http://schemas.microsoft.com/office/powerpoint/2010/main" val="377470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0A3ED-AE8A-4A60-BB7E-7CCD8F1CCC65}"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BEA71-515E-430E-9A66-E43340352C5A}"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96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80A3ED-AE8A-4A60-BB7E-7CCD8F1CCC65}"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BEA71-515E-430E-9A66-E43340352C5A}" type="slidenum">
              <a:rPr lang="en-GB" smtClean="0"/>
              <a:t>‹#›</a:t>
            </a:fld>
            <a:endParaRPr lang="en-GB"/>
          </a:p>
        </p:txBody>
      </p:sp>
    </p:spTree>
    <p:extLst>
      <p:ext uri="{BB962C8B-B14F-4D97-AF65-F5344CB8AC3E}">
        <p14:creationId xmlns:p14="http://schemas.microsoft.com/office/powerpoint/2010/main" val="136560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80A3ED-AE8A-4A60-BB7E-7CCD8F1CCC65}" type="datetimeFigureOut">
              <a:rPr lang="en-GB" smtClean="0"/>
              <a:t>03/05/2020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FBEA71-515E-430E-9A66-E43340352C5A}"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12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80A3ED-AE8A-4A60-BB7E-7CCD8F1CCC65}" type="datetimeFigureOut">
              <a:rPr lang="en-GB" smtClean="0"/>
              <a:t>03/05/2020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FBEA71-515E-430E-9A66-E43340352C5A}"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08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0A3ED-AE8A-4A60-BB7E-7CCD8F1CCC65}" type="datetimeFigureOut">
              <a:rPr lang="en-GB" smtClean="0"/>
              <a:t>03/05/2020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FBEA71-515E-430E-9A66-E43340352C5A}" type="slidenum">
              <a:rPr lang="en-GB" smtClean="0"/>
              <a:t>‹#›</a:t>
            </a:fld>
            <a:endParaRPr lang="en-GB"/>
          </a:p>
        </p:txBody>
      </p:sp>
    </p:spTree>
    <p:extLst>
      <p:ext uri="{BB962C8B-B14F-4D97-AF65-F5344CB8AC3E}">
        <p14:creationId xmlns:p14="http://schemas.microsoft.com/office/powerpoint/2010/main" val="56831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80A3ED-AE8A-4A60-BB7E-7CCD8F1CCC65}"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BEA71-515E-430E-9A66-E43340352C5A}"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41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80A3ED-AE8A-4A60-BB7E-7CCD8F1CCC65}"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BEA71-515E-430E-9A66-E43340352C5A}" type="slidenum">
              <a:rPr lang="en-GB" smtClean="0"/>
              <a:t>‹#›</a:t>
            </a:fld>
            <a:endParaRPr lang="en-GB"/>
          </a:p>
        </p:txBody>
      </p:sp>
    </p:spTree>
    <p:extLst>
      <p:ext uri="{BB962C8B-B14F-4D97-AF65-F5344CB8AC3E}">
        <p14:creationId xmlns:p14="http://schemas.microsoft.com/office/powerpoint/2010/main" val="368403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80A3ED-AE8A-4A60-BB7E-7CCD8F1CCC65}" type="datetimeFigureOut">
              <a:rPr lang="en-GB" smtClean="0"/>
              <a:t>03/05/2020</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FBEA71-515E-430E-9A66-E43340352C5A}" type="slidenum">
              <a:rPr lang="en-GB" smtClean="0"/>
              <a:t>‹#›</a:t>
            </a:fld>
            <a:endParaRPr lang="en-GB"/>
          </a:p>
        </p:txBody>
      </p:sp>
    </p:spTree>
    <p:extLst>
      <p:ext uri="{BB962C8B-B14F-4D97-AF65-F5344CB8AC3E}">
        <p14:creationId xmlns:p14="http://schemas.microsoft.com/office/powerpoint/2010/main" val="302291877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29400"/>
          </a:xfrm>
          <a:prstGeom prst="rect">
            <a:avLst/>
          </a:prstGeom>
        </p:spPr>
      </p:pic>
    </p:spTree>
    <p:extLst>
      <p:ext uri="{BB962C8B-B14F-4D97-AF65-F5344CB8AC3E}">
        <p14:creationId xmlns:p14="http://schemas.microsoft.com/office/powerpoint/2010/main" val="411257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Conflict management styles</a:t>
            </a:r>
            <a:endParaRPr lang="en-GB" b="1" dirty="0"/>
          </a:p>
        </p:txBody>
      </p:sp>
      <p:sp>
        <p:nvSpPr>
          <p:cNvPr id="3" name="Content Placeholder 2"/>
          <p:cNvSpPr>
            <a:spLocks noGrp="1"/>
          </p:cNvSpPr>
          <p:nvPr>
            <p:ph idx="1"/>
          </p:nvPr>
        </p:nvSpPr>
        <p:spPr/>
        <p:txBody>
          <a:bodyPr/>
          <a:lstStyle/>
          <a:p>
            <a:r>
              <a:rPr lang="en-GB" b="1" dirty="0" smtClean="0">
                <a:latin typeface="Times New Roman" pitchFamily="18" charset="0"/>
                <a:cs typeface="Times New Roman" pitchFamily="18" charset="0"/>
              </a:rPr>
              <a:t>There are five conflict styles.</a:t>
            </a:r>
          </a:p>
          <a:p>
            <a:pPr marL="514350" indent="-514350">
              <a:buAutoNum type="arabicPeriod"/>
            </a:pPr>
            <a:r>
              <a:rPr lang="en-GB" b="1" dirty="0" smtClean="0">
                <a:latin typeface="Times New Roman" pitchFamily="18" charset="0"/>
                <a:cs typeface="Times New Roman" pitchFamily="18" charset="0"/>
              </a:rPr>
              <a:t>Accommodating </a:t>
            </a:r>
          </a:p>
          <a:p>
            <a:pPr marL="0" indent="0">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Accommodating manager is one who cooperates to a high degree. This may be at the manager’s own expense and actually work against the manager’s own goals, objectivities ,  desire and outcome</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71784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pPr marL="0" indent="0">
              <a:lnSpc>
                <a:spcPct val="150000"/>
              </a:lnSpc>
              <a:buNone/>
            </a:pPr>
            <a:r>
              <a:rPr lang="en-GB" b="1" dirty="0" smtClean="0"/>
              <a:t>2. </a:t>
            </a:r>
            <a:r>
              <a:rPr lang="en-GB" b="1" dirty="0" smtClean="0">
                <a:latin typeface="Times New Roman" panose="02020603050405020304" pitchFamily="18" charset="0"/>
                <a:cs typeface="Times New Roman" panose="02020603050405020304" pitchFamily="18" charset="0"/>
              </a:rPr>
              <a:t>Avoiding.</a:t>
            </a:r>
          </a:p>
          <a:p>
            <a:pPr marL="0" indent="0">
              <a:lnSpc>
                <a:spcPct val="150000"/>
              </a:lnSpc>
              <a:buNone/>
            </a:pPr>
            <a:r>
              <a:rPr lang="en-GB" b="1" dirty="0"/>
              <a:t> </a:t>
            </a:r>
            <a:r>
              <a:rPr lang="en-GB" b="1" dirty="0" smtClean="0"/>
              <a:t>         </a:t>
            </a:r>
            <a:r>
              <a:rPr lang="en-GB" dirty="0">
                <a:latin typeface="Times New Roman" pitchFamily="18" charset="0"/>
                <a:cs typeface="Times New Roman" pitchFamily="18" charset="0"/>
              </a:rPr>
              <a:t>I</a:t>
            </a:r>
            <a:r>
              <a:rPr lang="en-GB" dirty="0" smtClean="0">
                <a:latin typeface="Times New Roman" pitchFamily="18" charset="0"/>
                <a:cs typeface="Times New Roman" pitchFamily="18" charset="0"/>
              </a:rPr>
              <a:t>t is an issue is one way a manager might attempt to resolve conflict. This type of conflict styles dose not help the other staff members reach their goal and does not help the manager who is avoiding the issue and cannot assertively pursue his or her own goals. In this manager has no chance to win.</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01323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001495"/>
          </a:xfrm>
        </p:spPr>
        <p:txBody>
          <a:bodyPr/>
          <a:lstStyle/>
          <a:p>
            <a:r>
              <a:rPr lang="en-GB" dirty="0" err="1" smtClean="0"/>
              <a:t>Cont</a:t>
            </a:r>
            <a:r>
              <a:rPr lang="en-GB" dirty="0" smtClean="0"/>
              <a:t>……</a:t>
            </a:r>
            <a:endParaRPr lang="en-GB" dirty="0"/>
          </a:p>
        </p:txBody>
      </p:sp>
      <p:sp>
        <p:nvSpPr>
          <p:cNvPr id="3" name="Content Placeholder 2"/>
          <p:cNvSpPr>
            <a:spLocks noGrp="1"/>
          </p:cNvSpPr>
          <p:nvPr>
            <p:ph idx="1"/>
          </p:nvPr>
        </p:nvSpPr>
        <p:spPr>
          <a:xfrm>
            <a:off x="1176865" y="2348881"/>
            <a:ext cx="6798736" cy="3586252"/>
          </a:xfrm>
        </p:spPr>
        <p:txBody>
          <a:bodyPr>
            <a:normAutofit fontScale="25000" lnSpcReduction="20000"/>
          </a:bodyPr>
          <a:lstStyle/>
          <a:p>
            <a:pPr marL="0" indent="0">
              <a:lnSpc>
                <a:spcPct val="170000"/>
              </a:lnSpc>
              <a:buNone/>
            </a:pPr>
            <a:r>
              <a:rPr lang="en-GB" sz="9600" b="1" dirty="0" smtClean="0"/>
              <a:t>3. </a:t>
            </a:r>
            <a:r>
              <a:rPr lang="en-GB" sz="9600" b="1" dirty="0" smtClean="0">
                <a:latin typeface="Times New Roman" pitchFamily="18" charset="0"/>
                <a:cs typeface="Times New Roman" pitchFamily="18" charset="0"/>
              </a:rPr>
              <a:t>Collaborating .</a:t>
            </a:r>
          </a:p>
          <a:p>
            <a:pPr marL="0" indent="0">
              <a:lnSpc>
                <a:spcPct val="170000"/>
              </a:lnSpc>
              <a:buNone/>
            </a:pPr>
            <a:r>
              <a:rPr lang="en-GB" sz="9600" dirty="0">
                <a:latin typeface="Times New Roman" pitchFamily="18" charset="0"/>
                <a:cs typeface="Times New Roman" pitchFamily="18" charset="0"/>
              </a:rPr>
              <a:t> </a:t>
            </a:r>
            <a:r>
              <a:rPr lang="en-GB" sz="9600" dirty="0" smtClean="0">
                <a:latin typeface="Times New Roman" pitchFamily="18" charset="0"/>
                <a:cs typeface="Times New Roman" pitchFamily="18" charset="0"/>
              </a:rPr>
              <a:t>        collaborating managers become partners or pair up with each other to achieve both of their goal in this style. This is how managers break free of the win –lose paradigm and seek the win-win. This can be effective for complex scenarios where manager need to find a novel solution . </a:t>
            </a:r>
          </a:p>
          <a:p>
            <a:pPr marL="0" indent="0">
              <a:buNone/>
            </a:pPr>
            <a:endParaRPr lang="en-GB" sz="9600" b="1" dirty="0"/>
          </a:p>
        </p:txBody>
      </p:sp>
    </p:spTree>
    <p:extLst>
      <p:ext uri="{BB962C8B-B14F-4D97-AF65-F5344CB8AC3E}">
        <p14:creationId xmlns:p14="http://schemas.microsoft.com/office/powerpoint/2010/main" val="117947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224136"/>
          </a:xfrm>
        </p:spPr>
        <p:txBody>
          <a:bodyPr/>
          <a:lstStyle/>
          <a:p>
            <a:r>
              <a:rPr lang="en-GB" dirty="0" err="1" smtClean="0"/>
              <a:t>Cont</a:t>
            </a:r>
            <a:r>
              <a:rPr lang="en-GB" dirty="0" smtClean="0"/>
              <a:t>….</a:t>
            </a:r>
            <a:endParaRPr lang="en-GB" dirty="0"/>
          </a:p>
        </p:txBody>
      </p:sp>
      <p:sp>
        <p:nvSpPr>
          <p:cNvPr id="3" name="Content Placeholder 2"/>
          <p:cNvSpPr>
            <a:spLocks noGrp="1"/>
          </p:cNvSpPr>
          <p:nvPr>
            <p:ph idx="1"/>
          </p:nvPr>
        </p:nvSpPr>
        <p:spPr>
          <a:xfrm>
            <a:off x="1176866" y="1772816"/>
            <a:ext cx="6798736" cy="4608512"/>
          </a:xfrm>
        </p:spPr>
        <p:txBody>
          <a:bodyPr>
            <a:noAutofit/>
          </a:bodyPr>
          <a:lstStyle/>
          <a:p>
            <a:pPr marL="0" indent="0">
              <a:lnSpc>
                <a:spcPct val="150000"/>
              </a:lnSpc>
              <a:buNone/>
            </a:pPr>
            <a:r>
              <a:rPr lang="en-GB" b="1" dirty="0" smtClean="0"/>
              <a:t>4 . </a:t>
            </a:r>
            <a:r>
              <a:rPr lang="en-GB" b="1" dirty="0">
                <a:latin typeface="Times New Roman" pitchFamily="18" charset="0"/>
                <a:cs typeface="Times New Roman" pitchFamily="18" charset="0"/>
              </a:rPr>
              <a:t>C</a:t>
            </a:r>
            <a:r>
              <a:rPr lang="en-GB" b="1" dirty="0" smtClean="0">
                <a:latin typeface="Times New Roman" pitchFamily="18" charset="0"/>
                <a:cs typeface="Times New Roman" pitchFamily="18" charset="0"/>
              </a:rPr>
              <a:t>ompeting</a:t>
            </a:r>
          </a:p>
          <a:p>
            <a:pPr marL="0" indent="0">
              <a:lnSpc>
                <a:spcPct val="150000"/>
              </a:lnSpc>
              <a:buNone/>
            </a:pP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T</a:t>
            </a:r>
            <a:r>
              <a:rPr lang="en-GB" dirty="0" smtClean="0">
                <a:latin typeface="Times New Roman" pitchFamily="18" charset="0"/>
                <a:cs typeface="Times New Roman" pitchFamily="18" charset="0"/>
              </a:rPr>
              <a:t>his is the win-lose approach, A manger is acting in a very assertive way to achieve his or her own goals without seeking to cooperate with other employee and may be expense of those other employee. This may be appropriate for emergencies when time is essence</a:t>
            </a:r>
          </a:p>
          <a:p>
            <a:pPr marL="0" indent="0">
              <a:buNone/>
            </a:pPr>
            <a:endParaRPr lang="en-GB" dirty="0"/>
          </a:p>
        </p:txBody>
      </p:sp>
    </p:spTree>
    <p:extLst>
      <p:ext uri="{BB962C8B-B14F-4D97-AF65-F5344CB8AC3E}">
        <p14:creationId xmlns:p14="http://schemas.microsoft.com/office/powerpoint/2010/main" val="74507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b="1" dirty="0" smtClean="0">
                <a:latin typeface="Times New Roman" pitchFamily="18" charset="0"/>
                <a:cs typeface="Times New Roman" pitchFamily="18" charset="0"/>
              </a:rPr>
              <a:t>5. Compromising.</a:t>
            </a:r>
          </a:p>
          <a:p>
            <a:pPr marL="0" indent="0">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This is lose-lose scenario where neither person nor manger really achieve what they want . This require a moderate level of assertiveness and cooperation. It may be appropriate for scenarios where you need a temporary solution or where both sides have equally important goals.</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17865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management in group</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400" dirty="0">
                <a:solidFill>
                  <a:prstClr val="black"/>
                </a:solidFill>
                <a:latin typeface="Times New Roman" pitchFamily="18" charset="0"/>
                <a:cs typeface="Times New Roman" pitchFamily="18" charset="0"/>
              </a:rPr>
              <a:t>Let us learn more about conflict management in group</a:t>
            </a:r>
          </a:p>
          <a:p>
            <a:pPr lvl="0">
              <a:lnSpc>
                <a:spcPct val="150000"/>
              </a:lnSpc>
            </a:pPr>
            <a:r>
              <a:rPr lang="en-US" sz="2400" dirty="0">
                <a:solidFill>
                  <a:prstClr val="black"/>
                </a:solidFill>
                <a:latin typeface="Times New Roman" pitchFamily="18" charset="0"/>
                <a:cs typeface="Times New Roman" pitchFamily="18" charset="0"/>
              </a:rPr>
              <a:t>There are more 6 strategies that we can apply when a conflicts arise in any group </a:t>
            </a:r>
          </a:p>
          <a:p>
            <a:pPr lvl="0">
              <a:lnSpc>
                <a:spcPct val="150000"/>
              </a:lnSpc>
            </a:pPr>
            <a:r>
              <a:rPr lang="en-US" sz="2400" dirty="0">
                <a:solidFill>
                  <a:prstClr val="black"/>
                </a:solidFill>
                <a:latin typeface="Times New Roman" pitchFamily="18" charset="0"/>
                <a:cs typeface="Times New Roman" pitchFamily="18" charset="0"/>
              </a:rPr>
              <a:t>Discuss one by one  </a:t>
            </a:r>
          </a:p>
          <a:p>
            <a:pPr marL="457200" lvl="0" indent="-457200">
              <a:lnSpc>
                <a:spcPct val="150000"/>
              </a:lnSpc>
              <a:buFont typeface="Arial" pitchFamily="34" charset="0"/>
              <a:buAutoNum type="arabicPeriod"/>
            </a:pPr>
            <a:r>
              <a:rPr lang="en-US" sz="2400" dirty="0">
                <a:solidFill>
                  <a:prstClr val="black"/>
                </a:solidFill>
                <a:latin typeface="Times New Roman" pitchFamily="18" charset="0"/>
                <a:cs typeface="Times New Roman" pitchFamily="18" charset="0"/>
              </a:rPr>
              <a:t>One should not impose his idea on individuals in a group </a:t>
            </a:r>
          </a:p>
          <a:p>
            <a:pPr marL="457200" lvl="0" indent="-457200">
              <a:lnSpc>
                <a:spcPct val="150000"/>
              </a:lnSpc>
              <a:buFont typeface="Arial" pitchFamily="34" charset="0"/>
              <a:buAutoNum type="arabicPeriod"/>
            </a:pPr>
            <a:r>
              <a:rPr lang="en-US" sz="2400" dirty="0">
                <a:solidFill>
                  <a:prstClr val="black"/>
                </a:solidFill>
                <a:latin typeface="Times New Roman" pitchFamily="18" charset="0"/>
                <a:cs typeface="Times New Roman" pitchFamily="18" charset="0"/>
              </a:rPr>
              <a:t>Remember one wrong misinterpretation, and the entire messages gets distorted</a:t>
            </a:r>
          </a:p>
          <a:p>
            <a:endParaRPr lang="en-US" dirty="0"/>
          </a:p>
        </p:txBody>
      </p:sp>
    </p:spTree>
    <p:extLst>
      <p:ext uri="{BB962C8B-B14F-4D97-AF65-F5344CB8AC3E}">
        <p14:creationId xmlns:p14="http://schemas.microsoft.com/office/powerpoint/2010/main" val="158922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marL="0" lvl="0" indent="0">
              <a:lnSpc>
                <a:spcPct val="150000"/>
              </a:lnSpc>
              <a:buNone/>
            </a:pPr>
            <a:r>
              <a:rPr lang="en-US" dirty="0">
                <a:solidFill>
                  <a:prstClr val="black"/>
                </a:solidFill>
              </a:rPr>
              <a:t>. </a:t>
            </a:r>
            <a:r>
              <a:rPr lang="en-US" sz="2400" dirty="0">
                <a:solidFill>
                  <a:prstClr val="black"/>
                </a:solidFill>
                <a:latin typeface="Times New Roman" pitchFamily="18" charset="0"/>
                <a:cs typeface="Times New Roman" pitchFamily="18" charset="0"/>
              </a:rPr>
              <a:t>Each member of the group must trust the other member and should have confidence in each other</a:t>
            </a:r>
          </a:p>
          <a:p>
            <a:pPr marL="0" lvl="0" indent="0">
              <a:lnSpc>
                <a:spcPct val="150000"/>
              </a:lnSpc>
              <a:buNone/>
            </a:pPr>
            <a:r>
              <a:rPr lang="en-US" sz="2400" dirty="0">
                <a:solidFill>
                  <a:prstClr val="black"/>
                </a:solidFill>
                <a:latin typeface="Times New Roman" pitchFamily="18" charset="0"/>
                <a:cs typeface="Times New Roman" pitchFamily="18" charset="0"/>
              </a:rPr>
              <a:t>4. Meet everyone with a warm smile and do not forget the     handshake </a:t>
            </a:r>
          </a:p>
          <a:p>
            <a:pPr marL="0" lvl="0" indent="0">
              <a:lnSpc>
                <a:spcPct val="150000"/>
              </a:lnSpc>
              <a:buNone/>
            </a:pPr>
            <a:r>
              <a:rPr lang="en-US" sz="2400" dirty="0">
                <a:solidFill>
                  <a:prstClr val="black"/>
                </a:solidFill>
                <a:latin typeface="Times New Roman" pitchFamily="18" charset="0"/>
                <a:cs typeface="Times New Roman" pitchFamily="18" charset="0"/>
              </a:rPr>
              <a:t>5. Avoid using derogatory sentences in group </a:t>
            </a:r>
          </a:p>
          <a:p>
            <a:pPr marL="0" lvl="0" indent="0">
              <a:lnSpc>
                <a:spcPct val="150000"/>
              </a:lnSpc>
              <a:buNone/>
            </a:pPr>
            <a:r>
              <a:rPr lang="en-US" sz="2400" dirty="0">
                <a:solidFill>
                  <a:prstClr val="black"/>
                </a:solidFill>
                <a:latin typeface="Times New Roman" pitchFamily="18" charset="0"/>
                <a:cs typeface="Times New Roman" pitchFamily="18" charset="0"/>
              </a:rPr>
              <a:t>6. Counseling can also reduce the conflicts to a large extent  </a:t>
            </a:r>
            <a:endParaRPr lang="en-US" dirty="0">
              <a:solidFill>
                <a:prstClr val="black"/>
              </a:solidFill>
            </a:endParaRPr>
          </a:p>
          <a:p>
            <a:endParaRPr lang="en-US" dirty="0"/>
          </a:p>
        </p:txBody>
      </p:sp>
    </p:spTree>
    <p:extLst>
      <p:ext uri="{BB962C8B-B14F-4D97-AF65-F5344CB8AC3E}">
        <p14:creationId xmlns:p14="http://schemas.microsoft.com/office/powerpoint/2010/main" val="108780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1055" y="2132856"/>
            <a:ext cx="8382727" cy="4608512"/>
          </a:xfrm>
          <a:prstGeom prst="rect">
            <a:avLst/>
          </a:prstGeom>
        </p:spPr>
      </p:pic>
      <p:sp>
        <p:nvSpPr>
          <p:cNvPr id="2" name="Title 1"/>
          <p:cNvSpPr>
            <a:spLocks noGrp="1"/>
          </p:cNvSpPr>
          <p:nvPr>
            <p:ph type="title"/>
          </p:nvPr>
        </p:nvSpPr>
        <p:spPr/>
        <p:txBody>
          <a:bodyPr/>
          <a:lstStyle/>
          <a:p>
            <a:r>
              <a:rPr lang="en-US" dirty="0" smtClean="0"/>
              <a:t>One should not impose his idea</a:t>
            </a:r>
            <a:endParaRPr lang="en-US" dirty="0"/>
          </a:p>
        </p:txBody>
      </p:sp>
    </p:spTree>
    <p:extLst>
      <p:ext uri="{BB962C8B-B14F-4D97-AF65-F5344CB8AC3E}">
        <p14:creationId xmlns:p14="http://schemas.microsoft.com/office/powerpoint/2010/main" val="376606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76673"/>
            <a:ext cx="6798734" cy="1152127"/>
          </a:xfrm>
        </p:spPr>
        <p:txBody>
          <a:bodyPr/>
          <a:lstStyle/>
          <a:p>
            <a:r>
              <a:rPr lang="en-US" u="sng" dirty="0" smtClean="0"/>
              <a:t>The entire message gets distorted</a:t>
            </a:r>
            <a:endParaRPr lang="en-US" u="sng" dirty="0"/>
          </a:p>
        </p:txBody>
      </p:sp>
      <p:sp>
        <p:nvSpPr>
          <p:cNvPr id="3" name="Content Placeholder 2"/>
          <p:cNvSpPr>
            <a:spLocks noGrp="1"/>
          </p:cNvSpPr>
          <p:nvPr>
            <p:ph idx="1"/>
          </p:nvPr>
        </p:nvSpPr>
        <p:spPr>
          <a:xfrm>
            <a:off x="1259632" y="1628800"/>
            <a:ext cx="6798736" cy="5229201"/>
          </a:xfrm>
        </p:spPr>
        <p:txBody>
          <a:bodyPr>
            <a:noAutofit/>
          </a:bodyPr>
          <a:lstStyle/>
          <a:p>
            <a:pPr lvl="0">
              <a:lnSpc>
                <a:spcPct val="150000"/>
              </a:lnSpc>
            </a:pPr>
            <a:r>
              <a:rPr lang="en-US" dirty="0">
                <a:solidFill>
                  <a:prstClr val="black"/>
                </a:solidFill>
                <a:latin typeface="Times New Roman" pitchFamily="18" charset="0"/>
                <a:cs typeface="Times New Roman" pitchFamily="18" charset="0"/>
              </a:rPr>
              <a:t>Do cross check with the group whether they have  received the correct information or not.</a:t>
            </a:r>
          </a:p>
          <a:p>
            <a:pPr lvl="0">
              <a:lnSpc>
                <a:spcPct val="150000"/>
              </a:lnSpc>
            </a:pPr>
            <a:r>
              <a:rPr lang="en-US" dirty="0">
                <a:solidFill>
                  <a:prstClr val="black"/>
                </a:solidFill>
                <a:latin typeface="Times New Roman" pitchFamily="18" charset="0"/>
                <a:cs typeface="Times New Roman" pitchFamily="18" charset="0"/>
              </a:rPr>
              <a:t>The information must be shared through email , and must be marked to all the participants to ensure transparency among the group members.</a:t>
            </a:r>
          </a:p>
          <a:p>
            <a:pPr lvl="0">
              <a:lnSpc>
                <a:spcPct val="150000"/>
              </a:lnSpc>
            </a:pPr>
            <a:r>
              <a:rPr lang="en-US" dirty="0">
                <a:solidFill>
                  <a:prstClr val="black"/>
                </a:solidFill>
                <a:latin typeface="Times New Roman" pitchFamily="18" charset="0"/>
                <a:cs typeface="Times New Roman" pitchFamily="18" charset="0"/>
              </a:rPr>
              <a:t>SPOC(single point of contact) must be easily available and the group members have an easy access to him. </a:t>
            </a:r>
          </a:p>
          <a:p>
            <a:endParaRPr lang="en-US" dirty="0"/>
          </a:p>
        </p:txBody>
      </p:sp>
    </p:spTree>
    <p:extLst>
      <p:ext uri="{BB962C8B-B14F-4D97-AF65-F5344CB8AC3E}">
        <p14:creationId xmlns:p14="http://schemas.microsoft.com/office/powerpoint/2010/main" val="301500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008111"/>
          </a:xfrm>
        </p:spPr>
        <p:txBody>
          <a:bodyPr/>
          <a:lstStyle/>
          <a:p>
            <a:r>
              <a:rPr lang="en-US" dirty="0" smtClean="0"/>
              <a:t>Trust the other members</a:t>
            </a:r>
            <a:endParaRPr lang="en-US" dirty="0"/>
          </a:p>
        </p:txBody>
      </p:sp>
      <p:sp>
        <p:nvSpPr>
          <p:cNvPr id="3" name="Content Placeholder 2"/>
          <p:cNvSpPr>
            <a:spLocks noGrp="1"/>
          </p:cNvSpPr>
          <p:nvPr>
            <p:ph idx="1"/>
          </p:nvPr>
        </p:nvSpPr>
        <p:spPr>
          <a:xfrm>
            <a:off x="1176865" y="1700808"/>
            <a:ext cx="6798736" cy="5328592"/>
          </a:xfrm>
        </p:spPr>
        <p:txBody>
          <a:bodyPr>
            <a:noAutofit/>
          </a:bodyPr>
          <a:lstStyle/>
          <a:p>
            <a:pPr lvl="0"/>
            <a:r>
              <a:rPr lang="en-US" dirty="0">
                <a:solidFill>
                  <a:prstClr val="black"/>
                </a:solidFill>
                <a:latin typeface="Times New Roman" pitchFamily="18" charset="0"/>
                <a:cs typeface="Times New Roman" pitchFamily="18" charset="0"/>
              </a:rPr>
              <a:t>Personal interest must be left out.</a:t>
            </a:r>
          </a:p>
          <a:p>
            <a:pPr lvl="0">
              <a:lnSpc>
                <a:spcPct val="150000"/>
              </a:lnSpc>
            </a:pPr>
            <a:r>
              <a:rPr lang="en-US" dirty="0">
                <a:solidFill>
                  <a:prstClr val="black"/>
                </a:solidFill>
                <a:latin typeface="Times New Roman" pitchFamily="18" charset="0"/>
                <a:cs typeface="Times New Roman" pitchFamily="18" charset="0"/>
              </a:rPr>
              <a:t>Never be selfish or ignore the other members.</a:t>
            </a:r>
          </a:p>
          <a:p>
            <a:pPr lvl="0">
              <a:lnSpc>
                <a:spcPct val="150000"/>
              </a:lnSpc>
            </a:pPr>
            <a:r>
              <a:rPr lang="en-US" dirty="0">
                <a:solidFill>
                  <a:prstClr val="black"/>
                </a:solidFill>
                <a:latin typeface="Times New Roman" pitchFamily="18" charset="0"/>
                <a:cs typeface="Times New Roman" pitchFamily="18" charset="0"/>
              </a:rPr>
              <a:t>Be a good listener and consider everyone's view and </a:t>
            </a:r>
            <a:r>
              <a:rPr lang="en-US" dirty="0" smtClean="0">
                <a:solidFill>
                  <a:prstClr val="black"/>
                </a:solidFill>
                <a:latin typeface="Times New Roman" pitchFamily="18" charset="0"/>
                <a:cs typeface="Times New Roman" pitchFamily="18" charset="0"/>
              </a:rPr>
              <a:t>opinion. An </a:t>
            </a:r>
            <a:r>
              <a:rPr lang="en-US" dirty="0">
                <a:solidFill>
                  <a:prstClr val="black"/>
                </a:solidFill>
                <a:latin typeface="Times New Roman" pitchFamily="18" charset="0"/>
                <a:cs typeface="Times New Roman" pitchFamily="18" charset="0"/>
              </a:rPr>
              <a:t>individual must stay out of criticism to avoid conflicts in a group.</a:t>
            </a:r>
          </a:p>
          <a:p>
            <a:pPr lvl="0">
              <a:lnSpc>
                <a:spcPct val="150000"/>
              </a:lnSpc>
            </a:pPr>
            <a:r>
              <a:rPr lang="en-US" dirty="0">
                <a:solidFill>
                  <a:prstClr val="black"/>
                </a:solidFill>
                <a:latin typeface="Times New Roman" pitchFamily="18" charset="0"/>
                <a:cs typeface="Times New Roman" pitchFamily="18" charset="0"/>
              </a:rPr>
              <a:t>Human beings are bound to make errors but you have no right to make fun of his/her ideas and concepts.</a:t>
            </a:r>
          </a:p>
          <a:p>
            <a:endParaRPr lang="en-US" dirty="0"/>
          </a:p>
        </p:txBody>
      </p:sp>
    </p:spTree>
    <p:extLst>
      <p:ext uri="{BB962C8B-B14F-4D97-AF65-F5344CB8AC3E}">
        <p14:creationId xmlns:p14="http://schemas.microsoft.com/office/powerpoint/2010/main" val="76091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19-20</a:t>
            </a:r>
            <a:br>
              <a:rPr lang="en-US" dirty="0" smtClean="0"/>
            </a:br>
            <a:r>
              <a:rPr lang="en-US" dirty="0" smtClean="0"/>
              <a:t>Conflict </a:t>
            </a:r>
            <a:r>
              <a:rPr lang="en-US" dirty="0" smtClean="0"/>
              <a:t>management in workplace </a:t>
            </a:r>
            <a:endParaRPr lang="en-US" dirty="0"/>
          </a:p>
        </p:txBody>
      </p:sp>
      <p:sp>
        <p:nvSpPr>
          <p:cNvPr id="3" name="Subtitle 2"/>
          <p:cNvSpPr>
            <a:spLocks noGrp="1"/>
          </p:cNvSpPr>
          <p:nvPr>
            <p:ph type="subTitle" idx="1"/>
          </p:nvPr>
        </p:nvSpPr>
        <p:spPr/>
        <p:txBody>
          <a:bodyPr>
            <a:normAutofit/>
          </a:bodyPr>
          <a:lstStyle/>
          <a:p>
            <a:r>
              <a:rPr lang="en-US" altLang="en-US" sz="3600" b="1" dirty="0"/>
              <a:t>(PSYC-6223)</a:t>
            </a:r>
            <a:endParaRPr lang="en-US" sz="3600" dirty="0"/>
          </a:p>
        </p:txBody>
      </p:sp>
    </p:spTree>
    <p:extLst>
      <p:ext uri="{BB962C8B-B14F-4D97-AF65-F5344CB8AC3E}">
        <p14:creationId xmlns:p14="http://schemas.microsoft.com/office/powerpoint/2010/main" val="234508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936104"/>
          </a:xfrm>
        </p:spPr>
        <p:txBody>
          <a:bodyPr>
            <a:normAutofit/>
          </a:bodyPr>
          <a:lstStyle/>
          <a:p>
            <a:r>
              <a:rPr lang="en-US" dirty="0" smtClean="0"/>
              <a:t>Meet everyone with warm smile</a:t>
            </a:r>
            <a:endParaRPr lang="en-US" dirty="0"/>
          </a:p>
        </p:txBody>
      </p:sp>
      <p:sp>
        <p:nvSpPr>
          <p:cNvPr id="3" name="Content Placeholder 2"/>
          <p:cNvSpPr>
            <a:spLocks noGrp="1"/>
          </p:cNvSpPr>
          <p:nvPr>
            <p:ph idx="1"/>
          </p:nvPr>
        </p:nvSpPr>
        <p:spPr>
          <a:xfrm>
            <a:off x="1176864" y="1628800"/>
            <a:ext cx="7283567" cy="4824536"/>
          </a:xfrm>
        </p:spPr>
        <p:txBody>
          <a:bodyPr>
            <a:noAutofit/>
          </a:bodyPr>
          <a:lstStyle/>
          <a:p>
            <a:pPr lvl="0"/>
            <a:r>
              <a:rPr lang="en-US" dirty="0">
                <a:solidFill>
                  <a:prstClr val="black"/>
                </a:solidFill>
                <a:latin typeface="Times New Roman" pitchFamily="18" charset="0"/>
                <a:cs typeface="Times New Roman" pitchFamily="18" charset="0"/>
              </a:rPr>
              <a:t>Personal interest must be left out</a:t>
            </a:r>
          </a:p>
          <a:p>
            <a:pPr lvl="0">
              <a:lnSpc>
                <a:spcPct val="150000"/>
              </a:lnSpc>
            </a:pPr>
            <a:r>
              <a:rPr lang="en-US" dirty="0">
                <a:solidFill>
                  <a:prstClr val="black"/>
                </a:solidFill>
                <a:latin typeface="Times New Roman" pitchFamily="18" charset="0"/>
                <a:cs typeface="Times New Roman" pitchFamily="18" charset="0"/>
              </a:rPr>
              <a:t>Never be selfish or ignore the other member</a:t>
            </a:r>
          </a:p>
          <a:p>
            <a:pPr lvl="0">
              <a:lnSpc>
                <a:spcPct val="150000"/>
              </a:lnSpc>
            </a:pPr>
            <a:r>
              <a:rPr lang="en-US" dirty="0">
                <a:solidFill>
                  <a:prstClr val="black"/>
                </a:solidFill>
                <a:latin typeface="Times New Roman" pitchFamily="18" charset="0"/>
                <a:cs typeface="Times New Roman" pitchFamily="18" charset="0"/>
              </a:rPr>
              <a:t>Be a good listener and consider everyone views and opinions</a:t>
            </a:r>
          </a:p>
          <a:p>
            <a:pPr lvl="0">
              <a:lnSpc>
                <a:spcPct val="150000"/>
              </a:lnSpc>
            </a:pPr>
            <a:r>
              <a:rPr lang="en-US" dirty="0">
                <a:solidFill>
                  <a:prstClr val="black"/>
                </a:solidFill>
                <a:latin typeface="Times New Roman" pitchFamily="18" charset="0"/>
                <a:cs typeface="Times New Roman" pitchFamily="18" charset="0"/>
              </a:rPr>
              <a:t>Don’t always support your friends as it might not got well with the other person </a:t>
            </a:r>
          </a:p>
          <a:p>
            <a:pPr lvl="0">
              <a:lnSpc>
                <a:spcPct val="150000"/>
              </a:lnSpc>
            </a:pPr>
            <a:r>
              <a:rPr lang="en-US" dirty="0">
                <a:solidFill>
                  <a:prstClr val="black"/>
                </a:solidFill>
                <a:latin typeface="Times New Roman" pitchFamily="18" charset="0"/>
                <a:cs typeface="Times New Roman" pitchFamily="18" charset="0"/>
              </a:rPr>
              <a:t>Human beings are bound to make errors but you have no right to make fun of his ideas and concepts  </a:t>
            </a:r>
          </a:p>
          <a:p>
            <a:endParaRPr lang="en-US" dirty="0"/>
          </a:p>
        </p:txBody>
      </p:sp>
    </p:spTree>
    <p:extLst>
      <p:ext uri="{BB962C8B-B14F-4D97-AF65-F5344CB8AC3E}">
        <p14:creationId xmlns:p14="http://schemas.microsoft.com/office/powerpoint/2010/main" val="40308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using derogatory sentences</a:t>
            </a:r>
            <a:endParaRPr lang="en-US" dirty="0"/>
          </a:p>
        </p:txBody>
      </p:sp>
      <p:sp>
        <p:nvSpPr>
          <p:cNvPr id="3" name="Content Placeholder 2"/>
          <p:cNvSpPr>
            <a:spLocks noGrp="1"/>
          </p:cNvSpPr>
          <p:nvPr>
            <p:ph idx="1"/>
          </p:nvPr>
        </p:nvSpPr>
        <p:spPr/>
        <p:txBody>
          <a:bodyPr>
            <a:normAutofit fontScale="47500" lnSpcReduction="20000"/>
          </a:bodyPr>
          <a:lstStyle/>
          <a:p>
            <a:pPr lvl="0"/>
            <a:r>
              <a:rPr lang="en-US" sz="4400" dirty="0">
                <a:solidFill>
                  <a:prstClr val="black"/>
                </a:solidFill>
                <a:latin typeface="Times New Roman" pitchFamily="18" charset="0"/>
                <a:cs typeface="Times New Roman" pitchFamily="18" charset="0"/>
              </a:rPr>
              <a:t>Be a good leader and take everyone along.</a:t>
            </a:r>
          </a:p>
          <a:p>
            <a:pPr lvl="0">
              <a:lnSpc>
                <a:spcPct val="150000"/>
              </a:lnSpc>
            </a:pPr>
            <a:r>
              <a:rPr lang="en-US" sz="4400" dirty="0">
                <a:solidFill>
                  <a:prstClr val="black"/>
                </a:solidFill>
                <a:latin typeface="Times New Roman" pitchFamily="18" charset="0"/>
                <a:cs typeface="Times New Roman" pitchFamily="18" charset="0"/>
              </a:rPr>
              <a:t>Gossips must be avoided as it results in severe conflicts. If uh find anything wrong with a member, discuss the issues with him only </a:t>
            </a:r>
          </a:p>
          <a:p>
            <a:pPr lvl="0">
              <a:lnSpc>
                <a:spcPct val="150000"/>
              </a:lnSpc>
            </a:pPr>
            <a:r>
              <a:rPr lang="en-US" sz="4400" dirty="0">
                <a:solidFill>
                  <a:prstClr val="black"/>
                </a:solidFill>
                <a:latin typeface="Times New Roman" pitchFamily="18" charset="0"/>
                <a:cs typeface="Times New Roman" pitchFamily="18" charset="0"/>
              </a:rPr>
              <a:t>Be very straightforward but gentle. </a:t>
            </a:r>
          </a:p>
          <a:p>
            <a:pPr lvl="0">
              <a:lnSpc>
                <a:spcPct val="150000"/>
              </a:lnSpc>
            </a:pPr>
            <a:r>
              <a:rPr lang="en-US" sz="4400" dirty="0">
                <a:solidFill>
                  <a:prstClr val="black"/>
                </a:solidFill>
                <a:latin typeface="Times New Roman" pitchFamily="18" charset="0"/>
                <a:cs typeface="Times New Roman" pitchFamily="18" charset="0"/>
              </a:rPr>
              <a:t>A leader should one who is able to understand his group members well and support </a:t>
            </a:r>
            <a:r>
              <a:rPr lang="en-US" sz="3800" dirty="0">
                <a:solidFill>
                  <a:prstClr val="black"/>
                </a:solidFill>
                <a:latin typeface="Times New Roman" pitchFamily="18" charset="0"/>
                <a:cs typeface="Times New Roman" pitchFamily="18" charset="0"/>
              </a:rPr>
              <a:t>them always</a:t>
            </a:r>
            <a:r>
              <a:rPr lang="en-US" sz="2400" dirty="0">
                <a:solidFill>
                  <a:prstClr val="black"/>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70112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Counselling can also reduce the conflicts</a:t>
            </a:r>
            <a:endParaRPr lang="en-US" dirty="0"/>
          </a:p>
        </p:txBody>
      </p:sp>
      <p:sp>
        <p:nvSpPr>
          <p:cNvPr id="3" name="Content Placeholder 2"/>
          <p:cNvSpPr>
            <a:spLocks noGrp="1"/>
          </p:cNvSpPr>
          <p:nvPr>
            <p:ph idx="1"/>
          </p:nvPr>
        </p:nvSpPr>
        <p:spPr/>
        <p:txBody>
          <a:bodyPr>
            <a:normAutofit fontScale="92500" lnSpcReduction="10000"/>
          </a:bodyPr>
          <a:lstStyle/>
          <a:p>
            <a:pPr lvl="0">
              <a:lnSpc>
                <a:spcPct val="150000"/>
              </a:lnSpc>
            </a:pPr>
            <a:r>
              <a:rPr lang="en-US" sz="2400" dirty="0">
                <a:solidFill>
                  <a:prstClr val="black"/>
                </a:solidFill>
                <a:latin typeface="Times New Roman" pitchFamily="18" charset="0"/>
                <a:cs typeface="Times New Roman" pitchFamily="18" charset="0"/>
              </a:rPr>
              <a:t>If any member is upset with other, make both the members face to face to discuss their differences.</a:t>
            </a:r>
          </a:p>
          <a:p>
            <a:pPr lvl="0">
              <a:lnSpc>
                <a:spcPct val="150000"/>
              </a:lnSpc>
            </a:pPr>
            <a:r>
              <a:rPr lang="en-US" sz="2400" dirty="0">
                <a:solidFill>
                  <a:prstClr val="black"/>
                </a:solidFill>
                <a:latin typeface="Times New Roman" pitchFamily="18" charset="0"/>
                <a:cs typeface="Times New Roman" pitchFamily="18" charset="0"/>
              </a:rPr>
              <a:t>Don’t always find fault in in your group members .</a:t>
            </a:r>
          </a:p>
          <a:p>
            <a:pPr lvl="0">
              <a:lnSpc>
                <a:spcPct val="150000"/>
              </a:lnSpc>
            </a:pPr>
            <a:r>
              <a:rPr lang="en-US" sz="2400" dirty="0">
                <a:solidFill>
                  <a:prstClr val="black"/>
                </a:solidFill>
                <a:latin typeface="Times New Roman" pitchFamily="18" charset="0"/>
                <a:cs typeface="Times New Roman" pitchFamily="18" charset="0"/>
              </a:rPr>
              <a:t>Never ever lose your temper .</a:t>
            </a:r>
          </a:p>
          <a:p>
            <a:pPr lvl="0">
              <a:lnSpc>
                <a:spcPct val="150000"/>
              </a:lnSpc>
            </a:pPr>
            <a:r>
              <a:rPr lang="en-US" sz="2400" dirty="0">
                <a:solidFill>
                  <a:prstClr val="black"/>
                </a:solidFill>
                <a:latin typeface="Times New Roman" pitchFamily="18" charset="0"/>
                <a:cs typeface="Times New Roman" pitchFamily="18" charset="0"/>
              </a:rPr>
              <a:t>Never ever provoke any individual to fight, instead make him understand. </a:t>
            </a:r>
          </a:p>
          <a:p>
            <a:endParaRPr lang="en-US" dirty="0"/>
          </a:p>
        </p:txBody>
      </p:sp>
    </p:spTree>
    <p:extLst>
      <p:ext uri="{BB962C8B-B14F-4D97-AF65-F5344CB8AC3E}">
        <p14:creationId xmlns:p14="http://schemas.microsoft.com/office/powerpoint/2010/main" val="61734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152128"/>
          </a:xfrm>
        </p:spPr>
        <p:txBody>
          <a:bodyPr>
            <a:normAutofit fontScale="90000"/>
          </a:bodyPr>
          <a:lstStyle/>
          <a:p>
            <a:r>
              <a:rPr lang="en-US" dirty="0" smtClean="0"/>
              <a:t>How to handle workplace conflicts?</a:t>
            </a:r>
            <a:endParaRPr lang="en-US" dirty="0"/>
          </a:p>
        </p:txBody>
      </p:sp>
      <p:sp>
        <p:nvSpPr>
          <p:cNvPr id="3" name="Content Placeholder 2"/>
          <p:cNvSpPr>
            <a:spLocks noGrp="1"/>
          </p:cNvSpPr>
          <p:nvPr>
            <p:ph idx="1"/>
          </p:nvPr>
        </p:nvSpPr>
        <p:spPr>
          <a:xfrm>
            <a:off x="457200" y="1600200"/>
            <a:ext cx="8229600" cy="5257800"/>
          </a:xfrm>
        </p:spPr>
        <p:txBody>
          <a:bodyPr>
            <a:normAutofit fontScale="40000" lnSpcReduction="20000"/>
          </a:bodyPr>
          <a:lstStyle/>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Talk with the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person..</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Focus on behavior and events ,not on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personalities.</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Listen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carefully.</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Identify points of agreement and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disagreement.</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Prioritize the areas of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conflicts.</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Develop a plan to work on each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conflicts.</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Follow through on your </a:t>
            </a:r>
            <a:r>
              <a:rPr lang="en-US" sz="5100" b="1" dirty="0" smtClean="0">
                <a:solidFill>
                  <a:prstClr val="black">
                    <a:lumMod val="85000"/>
                    <a:lumOff val="15000"/>
                  </a:prstClr>
                </a:solidFill>
                <a:latin typeface="Times New Roman" panose="02020603050405020304" pitchFamily="18" charset="0"/>
                <a:cs typeface="Times New Roman" panose="02020603050405020304" pitchFamily="18" charset="0"/>
              </a:rPr>
              <a:t>plan.</a:t>
            </a:r>
            <a:endParaRPr lang="en-US" sz="5100" b="1" dirty="0">
              <a:solidFill>
                <a:prstClr val="black">
                  <a:lumMod val="85000"/>
                  <a:lumOff val="15000"/>
                </a:prstClr>
              </a:solidFill>
              <a:latin typeface="Times New Roman" panose="02020603050405020304" pitchFamily="18" charset="0"/>
              <a:cs typeface="Times New Roman" panose="02020603050405020304" pitchFamily="18" charset="0"/>
            </a:endParaRPr>
          </a:p>
          <a:p>
            <a:pPr marL="285750" lvl="0" indent="-285750" defTabSz="457200">
              <a:lnSpc>
                <a:spcPct val="170000"/>
              </a:lnSpc>
              <a:spcAft>
                <a:spcPts val="600"/>
              </a:spcAft>
              <a:buClr>
                <a:srgbClr val="83992A"/>
              </a:buClr>
              <a:buSzPct val="115000"/>
              <a:buFont typeface="Arial"/>
              <a:buChar char="•"/>
            </a:pPr>
            <a:r>
              <a:rPr lang="en-US" sz="5100" b="1" dirty="0">
                <a:solidFill>
                  <a:prstClr val="black">
                    <a:lumMod val="85000"/>
                    <a:lumOff val="15000"/>
                  </a:prstClr>
                </a:solidFill>
                <a:latin typeface="Times New Roman" panose="02020603050405020304" pitchFamily="18" charset="0"/>
                <a:cs typeface="Times New Roman" panose="02020603050405020304" pitchFamily="18" charset="0"/>
              </a:rPr>
              <a:t>Build on your success.</a:t>
            </a:r>
          </a:p>
          <a:p>
            <a:pPr>
              <a:lnSpc>
                <a:spcPct val="170000"/>
              </a:lnSpc>
            </a:pPr>
            <a:endParaRPr lang="en-US" sz="3400" dirty="0"/>
          </a:p>
        </p:txBody>
      </p:sp>
    </p:spTree>
    <p:extLst>
      <p:ext uri="{BB962C8B-B14F-4D97-AF65-F5344CB8AC3E}">
        <p14:creationId xmlns:p14="http://schemas.microsoft.com/office/powerpoint/2010/main" val="99597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152128"/>
          </a:xfrm>
        </p:spPr>
        <p:txBody>
          <a:bodyPr>
            <a:normAutofit fontScale="90000"/>
          </a:bodyPr>
          <a:lstStyle/>
          <a:p>
            <a:r>
              <a:rPr lang="en-US" dirty="0" smtClean="0"/>
              <a:t>How employees </a:t>
            </a:r>
            <a:r>
              <a:rPr lang="en-US" dirty="0" err="1" smtClean="0"/>
              <a:t>menage</a:t>
            </a:r>
            <a:r>
              <a:rPr lang="en-US" dirty="0" smtClean="0"/>
              <a:t> workplace conflicts;</a:t>
            </a:r>
            <a:endParaRPr lang="en-US" dirty="0"/>
          </a:p>
        </p:txBody>
      </p:sp>
      <p:sp>
        <p:nvSpPr>
          <p:cNvPr id="3" name="Content Placeholder 2"/>
          <p:cNvSpPr>
            <a:spLocks noGrp="1"/>
          </p:cNvSpPr>
          <p:nvPr>
            <p:ph idx="1"/>
          </p:nvPr>
        </p:nvSpPr>
        <p:spPr>
          <a:xfrm>
            <a:off x="611560" y="2276872"/>
            <a:ext cx="8229600" cy="4752528"/>
          </a:xfrm>
        </p:spPr>
        <p:txBody>
          <a:bodyPr/>
          <a:lstStyle/>
          <a:p>
            <a:pPr marL="285750" lvl="0" indent="-285750" defTabSz="457200">
              <a:spcAft>
                <a:spcPts val="600"/>
              </a:spcAft>
              <a:buClr>
                <a:srgbClr val="83992A"/>
              </a:buClr>
              <a:buSzPct val="115000"/>
              <a:buFont typeface="Arial"/>
              <a:buChar char="•"/>
            </a:pPr>
            <a:r>
              <a:rPr lang="en-US" sz="2400" dirty="0">
                <a:solidFill>
                  <a:prstClr val="black">
                    <a:lumMod val="85000"/>
                    <a:lumOff val="15000"/>
                  </a:prstClr>
                </a:solidFill>
                <a:latin typeface="Garamond" panose="02020404030301010803"/>
              </a:rPr>
              <a:t>Employers can manage workplace conflicts by creating an organizational culture designed to preclude conflicts as much as possible and by dealing promptly and equitable with conflicts that employees cannot resolve among themselves.to manage conflicts employers should consider the following;</a:t>
            </a:r>
          </a:p>
          <a:p>
            <a:pPr marL="285750" lvl="0" indent="-285750" defTabSz="457200">
              <a:spcAft>
                <a:spcPts val="600"/>
              </a:spcAft>
              <a:buClr>
                <a:srgbClr val="83992A"/>
              </a:buClr>
              <a:buSzPct val="115000"/>
              <a:buFont typeface="Wingdings" panose="05000000000000000000" pitchFamily="2" charset="2"/>
              <a:buChar char="q"/>
            </a:pPr>
            <a:r>
              <a:rPr lang="en-US" sz="2400" dirty="0">
                <a:solidFill>
                  <a:prstClr val="black">
                    <a:lumMod val="85000"/>
                    <a:lumOff val="15000"/>
                  </a:prstClr>
                </a:solidFill>
                <a:latin typeface="Garamond" panose="02020404030301010803"/>
              </a:rPr>
              <a:t>Make certain that policies and communication are clear and consistent and make the rationale for decisions transparent.</a:t>
            </a:r>
          </a:p>
          <a:p>
            <a:pPr marL="285750" lvl="0" indent="-285750" defTabSz="457200">
              <a:spcAft>
                <a:spcPts val="600"/>
              </a:spcAft>
              <a:buClr>
                <a:srgbClr val="83992A"/>
              </a:buClr>
              <a:buSzPct val="115000"/>
              <a:buFont typeface="Wingdings" panose="05000000000000000000" pitchFamily="2" charset="2"/>
              <a:buChar char="q"/>
            </a:pPr>
            <a:r>
              <a:rPr lang="en-US" sz="2400" dirty="0">
                <a:solidFill>
                  <a:prstClr val="black">
                    <a:lumMod val="85000"/>
                    <a:lumOff val="15000"/>
                  </a:prstClr>
                </a:solidFill>
                <a:latin typeface="Garamond" panose="02020404030301010803"/>
              </a:rPr>
              <a:t>Ensure that all employees –not just managers-are accountable for resolving conflicts</a:t>
            </a:r>
            <a:endParaRPr lang="en-US" dirty="0"/>
          </a:p>
        </p:txBody>
      </p:sp>
    </p:spTree>
    <p:extLst>
      <p:ext uri="{BB962C8B-B14F-4D97-AF65-F5344CB8AC3E}">
        <p14:creationId xmlns:p14="http://schemas.microsoft.com/office/powerpoint/2010/main" val="97713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76673"/>
            <a:ext cx="6798734" cy="1368152"/>
          </a:xfrm>
        </p:spPr>
        <p:txBody>
          <a:bodyPr/>
          <a:lstStyle/>
          <a:p>
            <a:r>
              <a:rPr lang="en-US" dirty="0" smtClean="0"/>
              <a:t>Continue……</a:t>
            </a:r>
            <a:endParaRPr lang="en-US" dirty="0"/>
          </a:p>
        </p:txBody>
      </p:sp>
      <p:sp>
        <p:nvSpPr>
          <p:cNvPr id="3" name="Content Placeholder 2"/>
          <p:cNvSpPr>
            <a:spLocks noGrp="1"/>
          </p:cNvSpPr>
          <p:nvPr>
            <p:ph idx="1"/>
          </p:nvPr>
        </p:nvSpPr>
        <p:spPr>
          <a:xfrm>
            <a:off x="611560" y="2780928"/>
            <a:ext cx="8229600" cy="3777283"/>
          </a:xfrm>
        </p:spPr>
        <p:txBody>
          <a:bodyPr/>
          <a:lstStyle/>
          <a:p>
            <a:pPr marL="285750" lvl="0" indent="-285750" defTabSz="457200">
              <a:spcAft>
                <a:spcPts val="600"/>
              </a:spcAft>
              <a:buClr>
                <a:srgbClr val="83992A"/>
              </a:buClr>
              <a:buSzPct val="115000"/>
              <a:buFont typeface="Wingdings" panose="05000000000000000000" pitchFamily="2" charset="2"/>
              <a:buChar char="q"/>
            </a:pPr>
            <a:r>
              <a:rPr lang="en-US" sz="2400" dirty="0">
                <a:solidFill>
                  <a:prstClr val="black">
                    <a:lumMod val="85000"/>
                    <a:lumOff val="15000"/>
                  </a:prstClr>
                </a:solidFill>
                <a:latin typeface="Garamond" panose="02020404030301010803"/>
              </a:rPr>
              <a:t>Do not ignore conflict and do not avoid taking steps to prevent it.</a:t>
            </a:r>
          </a:p>
          <a:p>
            <a:pPr marL="285750" lvl="0" indent="-285750" defTabSz="457200">
              <a:spcAft>
                <a:spcPts val="600"/>
              </a:spcAft>
              <a:buClr>
                <a:srgbClr val="83992A"/>
              </a:buClr>
              <a:buSzPct val="115000"/>
              <a:buFont typeface="Wingdings" panose="05000000000000000000" pitchFamily="2" charset="2"/>
              <a:buChar char="q"/>
            </a:pPr>
            <a:r>
              <a:rPr lang="en-US" sz="2400" dirty="0">
                <a:solidFill>
                  <a:prstClr val="black">
                    <a:lumMod val="85000"/>
                    <a:lumOff val="15000"/>
                  </a:prstClr>
                </a:solidFill>
                <a:latin typeface="Garamond" panose="02020404030301010803"/>
              </a:rPr>
              <a:t>Seek to understand the underlying emotions of the employees in conflict.</a:t>
            </a:r>
          </a:p>
          <a:p>
            <a:pPr marL="285750" lvl="0" indent="-285750" defTabSz="457200">
              <a:spcAft>
                <a:spcPts val="600"/>
              </a:spcAft>
              <a:buClr>
                <a:srgbClr val="83992A"/>
              </a:buClr>
              <a:buSzPct val="115000"/>
              <a:buFont typeface="Wingdings" panose="05000000000000000000" pitchFamily="2" charset="2"/>
              <a:buChar char="q"/>
            </a:pPr>
            <a:r>
              <a:rPr lang="en-US" sz="2400" dirty="0">
                <a:solidFill>
                  <a:prstClr val="black">
                    <a:lumMod val="85000"/>
                    <a:lumOff val="15000"/>
                  </a:prstClr>
                </a:solidFill>
                <a:latin typeface="Garamond" panose="02020404030301010803"/>
              </a:rPr>
              <a:t>Keep in mind that approaches to resolving conflicts may depend on the circumstances of the conflict.</a:t>
            </a:r>
          </a:p>
          <a:p>
            <a:endParaRPr lang="en-US" dirty="0"/>
          </a:p>
        </p:txBody>
      </p:sp>
    </p:spTree>
    <p:extLst>
      <p:ext uri="{BB962C8B-B14F-4D97-AF65-F5344CB8AC3E}">
        <p14:creationId xmlns:p14="http://schemas.microsoft.com/office/powerpoint/2010/main" val="253178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Conflict</a:t>
            </a:r>
            <a:endParaRPr lang="en-US" dirty="0"/>
          </a:p>
        </p:txBody>
      </p:sp>
      <p:sp>
        <p:nvSpPr>
          <p:cNvPr id="4" name="Text Placeholder 3"/>
          <p:cNvSpPr>
            <a:spLocks noGrp="1"/>
          </p:cNvSpPr>
          <p:nvPr>
            <p:ph type="body" idx="1"/>
          </p:nvPr>
        </p:nvSpPr>
        <p:spPr>
          <a:xfrm>
            <a:off x="762000" y="1828799"/>
            <a:ext cx="3657600" cy="346075"/>
          </a:xfrm>
          <a:solidFill>
            <a:srgbClr val="00B0F0"/>
          </a:solidFill>
        </p:spPr>
        <p:txBody>
          <a:bodyPr/>
          <a:lstStyle/>
          <a:p>
            <a:r>
              <a:rPr lang="en-US" dirty="0" smtClean="0"/>
              <a:t>Functional Outcomes </a:t>
            </a:r>
            <a:endParaRPr lang="en-US" dirty="0"/>
          </a:p>
        </p:txBody>
      </p:sp>
      <p:sp>
        <p:nvSpPr>
          <p:cNvPr id="5" name="Content Placeholder 4"/>
          <p:cNvSpPr>
            <a:spLocks noGrp="1"/>
          </p:cNvSpPr>
          <p:nvPr>
            <p:ph sz="half" idx="2"/>
          </p:nvPr>
        </p:nvSpPr>
        <p:spPr/>
        <p:txBody>
          <a:bodyPr>
            <a:normAutofit fontScale="70000" lnSpcReduction="20000"/>
          </a:bodyPr>
          <a:lstStyle/>
          <a:p>
            <a:r>
              <a:rPr lang="en-US" dirty="0" smtClean="0"/>
              <a:t>Conflict </a:t>
            </a:r>
            <a:r>
              <a:rPr lang="en-US" dirty="0"/>
              <a:t>may stimulate innovation, creativity, and growth.</a:t>
            </a:r>
          </a:p>
          <a:p>
            <a:r>
              <a:rPr lang="en-US" dirty="0" smtClean="0"/>
              <a:t>Organizational </a:t>
            </a:r>
            <a:r>
              <a:rPr lang="en-US" dirty="0"/>
              <a:t>decision making may be improved.</a:t>
            </a:r>
          </a:p>
          <a:p>
            <a:r>
              <a:rPr lang="en-US" dirty="0" smtClean="0"/>
              <a:t>Alternative </a:t>
            </a:r>
            <a:r>
              <a:rPr lang="en-US" dirty="0"/>
              <a:t>solutions to a problem may be found.</a:t>
            </a:r>
          </a:p>
          <a:p>
            <a:r>
              <a:rPr lang="en-US" dirty="0" smtClean="0"/>
              <a:t>Conflict </a:t>
            </a:r>
            <a:r>
              <a:rPr lang="en-US" dirty="0"/>
              <a:t>may lead to synergistic solutions to common problems.</a:t>
            </a:r>
          </a:p>
          <a:p>
            <a:r>
              <a:rPr lang="en-US" dirty="0" smtClean="0"/>
              <a:t>Individual </a:t>
            </a:r>
            <a:r>
              <a:rPr lang="en-US" dirty="0"/>
              <a:t>and group performance may be enhanced</a:t>
            </a:r>
          </a:p>
        </p:txBody>
      </p:sp>
      <p:sp>
        <p:nvSpPr>
          <p:cNvPr id="6" name="Text Placeholder 5"/>
          <p:cNvSpPr>
            <a:spLocks noGrp="1"/>
          </p:cNvSpPr>
          <p:nvPr>
            <p:ph type="body" sz="quarter" idx="3"/>
          </p:nvPr>
        </p:nvSpPr>
        <p:spPr>
          <a:xfrm>
            <a:off x="4419600" y="1828799"/>
            <a:ext cx="3657600" cy="346075"/>
          </a:xfrm>
          <a:solidFill>
            <a:srgbClr val="00B0F0"/>
          </a:solidFill>
        </p:spPr>
        <p:txBody>
          <a:bodyPr/>
          <a:lstStyle/>
          <a:p>
            <a:r>
              <a:rPr lang="en-US" dirty="0" smtClean="0"/>
              <a:t>  Dysfunctional Outcomes </a:t>
            </a:r>
            <a:endParaRPr lang="en-US" dirty="0"/>
          </a:p>
        </p:txBody>
      </p:sp>
      <p:sp>
        <p:nvSpPr>
          <p:cNvPr id="7" name="Content Placeholder 6"/>
          <p:cNvSpPr>
            <a:spLocks noGrp="1"/>
          </p:cNvSpPr>
          <p:nvPr>
            <p:ph sz="quarter" idx="4"/>
          </p:nvPr>
        </p:nvSpPr>
        <p:spPr>
          <a:xfrm>
            <a:off x="4419600" y="2438399"/>
            <a:ext cx="3810000" cy="4038600"/>
          </a:xfrm>
        </p:spPr>
        <p:txBody>
          <a:bodyPr>
            <a:normAutofit fontScale="77500" lnSpcReduction="20000"/>
          </a:bodyPr>
          <a:lstStyle/>
          <a:p>
            <a:r>
              <a:rPr lang="en-US" dirty="0" smtClean="0"/>
              <a:t>Conflict </a:t>
            </a:r>
            <a:r>
              <a:rPr lang="en-US" dirty="0"/>
              <a:t>may cause job stress, burnout, and </a:t>
            </a:r>
            <a:r>
              <a:rPr lang="en-US" dirty="0" smtClean="0"/>
              <a:t>dissatisfaction.</a:t>
            </a:r>
          </a:p>
          <a:p>
            <a:r>
              <a:rPr lang="en-US" dirty="0" smtClean="0"/>
              <a:t>Communication </a:t>
            </a:r>
            <a:r>
              <a:rPr lang="en-US" dirty="0"/>
              <a:t>between individuals and groups may be reduced.</a:t>
            </a:r>
          </a:p>
          <a:p>
            <a:r>
              <a:rPr lang="en-US" dirty="0" smtClean="0"/>
              <a:t>A </a:t>
            </a:r>
            <a:r>
              <a:rPr lang="en-US" dirty="0"/>
              <a:t>climate of distrust and suspicion can be developed.</a:t>
            </a:r>
          </a:p>
          <a:p>
            <a:r>
              <a:rPr lang="en-US" dirty="0" smtClean="0"/>
              <a:t>Relationships </a:t>
            </a:r>
            <a:r>
              <a:rPr lang="en-US" dirty="0"/>
              <a:t>may be damaged.</a:t>
            </a:r>
          </a:p>
          <a:p>
            <a:r>
              <a:rPr lang="en-US" dirty="0" smtClean="0"/>
              <a:t>Job </a:t>
            </a:r>
            <a:r>
              <a:rPr lang="en-US" dirty="0"/>
              <a:t>performance may be reduced.</a:t>
            </a:r>
          </a:p>
          <a:p>
            <a:r>
              <a:rPr lang="en-US" dirty="0" smtClean="0"/>
              <a:t>Resistance </a:t>
            </a:r>
            <a:r>
              <a:rPr lang="en-US" dirty="0"/>
              <a:t>to change can increase.</a:t>
            </a:r>
          </a:p>
          <a:p>
            <a:r>
              <a:rPr lang="en-US" dirty="0" smtClean="0"/>
              <a:t>Organizational </a:t>
            </a:r>
            <a:r>
              <a:rPr lang="en-US" dirty="0"/>
              <a:t>commitment and loyalty may be affected</a:t>
            </a:r>
          </a:p>
        </p:txBody>
      </p:sp>
      <p:sp>
        <p:nvSpPr>
          <p:cNvPr id="9" name="Plus 8"/>
          <p:cNvSpPr/>
          <p:nvPr/>
        </p:nvSpPr>
        <p:spPr>
          <a:xfrm>
            <a:off x="1567626" y="1121567"/>
            <a:ext cx="685800" cy="6096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inus 9"/>
          <p:cNvSpPr/>
          <p:nvPr/>
        </p:nvSpPr>
        <p:spPr>
          <a:xfrm>
            <a:off x="6804248" y="1174869"/>
            <a:ext cx="685800" cy="60960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635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44" y="352833"/>
            <a:ext cx="6773428" cy="1303867"/>
          </a:xfrm>
        </p:spPr>
        <p:txBody>
          <a:bodyPr/>
          <a:lstStyle/>
          <a:p>
            <a:r>
              <a:rPr lang="en-US" dirty="0" smtClean="0"/>
              <a:t>Levels of Conflict</a:t>
            </a:r>
            <a:endParaRPr lang="en-US" dirty="0"/>
          </a:p>
        </p:txBody>
      </p:sp>
      <p:sp>
        <p:nvSpPr>
          <p:cNvPr id="3" name="Content Placeholder 2"/>
          <p:cNvSpPr>
            <a:spLocks noGrp="1"/>
          </p:cNvSpPr>
          <p:nvPr>
            <p:ph idx="1"/>
          </p:nvPr>
        </p:nvSpPr>
        <p:spPr>
          <a:xfrm>
            <a:off x="0" y="2305050"/>
            <a:ext cx="7620000" cy="4095750"/>
          </a:xfrm>
        </p:spPr>
        <p:txBody>
          <a:bodyPr>
            <a:normAutofit/>
          </a:bodyPr>
          <a:lstStyle/>
          <a:p>
            <a:r>
              <a:rPr lang="en-US" sz="2000" dirty="0" smtClean="0"/>
              <a:t>Intra-personal conflict</a:t>
            </a:r>
          </a:p>
          <a:p>
            <a:r>
              <a:rPr lang="en-US" sz="2000" dirty="0" smtClean="0"/>
              <a:t>Interpersonal conflict</a:t>
            </a:r>
          </a:p>
          <a:p>
            <a:r>
              <a:rPr lang="en-US" sz="2000" dirty="0" smtClean="0"/>
              <a:t>Intra group conflict</a:t>
            </a:r>
          </a:p>
          <a:p>
            <a:r>
              <a:rPr lang="en-US" sz="2000" dirty="0" smtClean="0"/>
              <a:t>Inter group conflict</a:t>
            </a:r>
          </a:p>
          <a:p>
            <a:r>
              <a:rPr lang="en-US" sz="2000" dirty="0" smtClean="0"/>
              <a:t>Intra organizational conflict</a:t>
            </a:r>
          </a:p>
          <a:p>
            <a:r>
              <a:rPr lang="en-US" sz="2000" dirty="0" smtClean="0"/>
              <a:t>Inter organizational conflict</a:t>
            </a:r>
          </a:p>
        </p:txBody>
      </p:sp>
      <p:graphicFrame>
        <p:nvGraphicFramePr>
          <p:cNvPr id="9" name="Content Placeholder 21"/>
          <p:cNvGraphicFramePr>
            <a:graphicFrameLocks/>
          </p:cNvGraphicFramePr>
          <p:nvPr>
            <p:extLst/>
          </p:nvPr>
        </p:nvGraphicFramePr>
        <p:xfrm>
          <a:off x="3352800" y="762000"/>
          <a:ext cx="5791200" cy="626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68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40109"/>
          </a:xfrm>
        </p:spPr>
        <p:txBody>
          <a:bodyPr/>
          <a:lstStyle/>
          <a:p>
            <a:r>
              <a:rPr lang="en-US" dirty="0" smtClean="0"/>
              <a:t>Levels of Conflict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341445648"/>
              </p:ext>
            </p:extLst>
          </p:nvPr>
        </p:nvGraphicFramePr>
        <p:xfrm>
          <a:off x="755577" y="1826245"/>
          <a:ext cx="7702624" cy="3332156"/>
        </p:xfrm>
        <a:graphic>
          <a:graphicData uri="http://schemas.openxmlformats.org/drawingml/2006/table">
            <a:tbl>
              <a:tblPr firstRow="1" bandRow="1">
                <a:tableStyleId>{7E9639D4-E3E2-4D34-9284-5A2195B3D0D7}</a:tableStyleId>
              </a:tblPr>
              <a:tblGrid>
                <a:gridCol w="3240359"/>
                <a:gridCol w="4462265"/>
              </a:tblGrid>
              <a:tr h="522635">
                <a:tc>
                  <a:txBody>
                    <a:bodyPr/>
                    <a:lstStyle/>
                    <a:p>
                      <a:r>
                        <a:rPr lang="en-US" dirty="0" smtClean="0"/>
                        <a:t>Levels </a:t>
                      </a:r>
                      <a:endParaRPr lang="en-US" dirty="0"/>
                    </a:p>
                  </a:txBody>
                  <a:tcPr>
                    <a:solidFill>
                      <a:srgbClr val="00B0F0"/>
                    </a:solidFill>
                  </a:tcPr>
                </a:tc>
                <a:tc>
                  <a:txBody>
                    <a:bodyPr/>
                    <a:lstStyle/>
                    <a:p>
                      <a:r>
                        <a:rPr lang="en-US" dirty="0" smtClean="0"/>
                        <a:t>Major</a:t>
                      </a:r>
                      <a:r>
                        <a:rPr lang="en-US" baseline="0" dirty="0" smtClean="0"/>
                        <a:t> characteristics </a:t>
                      </a:r>
                      <a:endParaRPr lang="en-US" dirty="0"/>
                    </a:p>
                  </a:txBody>
                  <a:tcPr>
                    <a:solidFill>
                      <a:srgbClr val="00B0F0"/>
                    </a:solidFill>
                  </a:tcPr>
                </a:tc>
              </a:tr>
              <a:tr h="449420">
                <a:tc>
                  <a:txBody>
                    <a:bodyPr/>
                    <a:lstStyle/>
                    <a:p>
                      <a:r>
                        <a:rPr lang="en-US" dirty="0" smtClean="0"/>
                        <a:t>Intra personal conflict</a:t>
                      </a:r>
                      <a:endParaRPr lang="en-US" dirty="0"/>
                    </a:p>
                  </a:txBody>
                  <a:tcPr/>
                </a:tc>
                <a:tc>
                  <a:txBody>
                    <a:bodyPr/>
                    <a:lstStyle/>
                    <a:p>
                      <a:pPr algn="just"/>
                      <a:r>
                        <a:rPr lang="en-US" dirty="0" smtClean="0"/>
                        <a:t>Conflict within an individual.</a:t>
                      </a:r>
                      <a:endParaRPr lang="en-US" dirty="0"/>
                    </a:p>
                  </a:txBody>
                  <a:tcPr/>
                </a:tc>
              </a:tr>
              <a:tr h="487087">
                <a:tc>
                  <a:txBody>
                    <a:bodyPr/>
                    <a:lstStyle/>
                    <a:p>
                      <a:r>
                        <a:rPr lang="en-US" dirty="0" smtClean="0"/>
                        <a:t>Inter</a:t>
                      </a:r>
                      <a:r>
                        <a:rPr lang="en-US" baseline="0" dirty="0" smtClean="0"/>
                        <a:t> personal conflict</a:t>
                      </a:r>
                      <a:endParaRPr lang="en-US" dirty="0"/>
                    </a:p>
                  </a:txBody>
                  <a:tcPr/>
                </a:tc>
                <a:tc>
                  <a:txBody>
                    <a:bodyPr/>
                    <a:lstStyle/>
                    <a:p>
                      <a:r>
                        <a:rPr lang="en-US" dirty="0" smtClean="0"/>
                        <a:t>Conflict between two or more individuals.</a:t>
                      </a:r>
                      <a:endParaRPr lang="en-US" dirty="0"/>
                    </a:p>
                  </a:txBody>
                  <a:tcPr/>
                </a:tc>
              </a:tr>
              <a:tr h="449420">
                <a:tc>
                  <a:txBody>
                    <a:bodyPr/>
                    <a:lstStyle/>
                    <a:p>
                      <a:r>
                        <a:rPr lang="en-US" dirty="0" smtClean="0"/>
                        <a:t>Intra group conflict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Conflict within a group.</a:t>
                      </a:r>
                    </a:p>
                  </a:txBody>
                  <a:tcPr/>
                </a:tc>
              </a:tr>
              <a:tr h="449420">
                <a:tc>
                  <a:txBody>
                    <a:bodyPr/>
                    <a:lstStyle/>
                    <a:p>
                      <a:r>
                        <a:rPr lang="en-US" dirty="0" smtClean="0"/>
                        <a:t>Inter group conflict</a:t>
                      </a:r>
                      <a:endParaRPr lang="en-US" dirty="0"/>
                    </a:p>
                  </a:txBody>
                  <a:tcPr/>
                </a:tc>
                <a:tc>
                  <a:txBody>
                    <a:bodyPr/>
                    <a:lstStyle/>
                    <a:p>
                      <a:r>
                        <a:rPr lang="en-US" dirty="0" smtClean="0"/>
                        <a:t>Conflict between</a:t>
                      </a:r>
                      <a:r>
                        <a:rPr lang="en-US" baseline="0" dirty="0" smtClean="0"/>
                        <a:t> two or more groups.</a:t>
                      </a:r>
                      <a:endParaRPr lang="en-US" dirty="0"/>
                    </a:p>
                  </a:txBody>
                  <a:tcPr/>
                </a:tc>
              </a:tr>
              <a:tr h="487087">
                <a:tc>
                  <a:txBody>
                    <a:bodyPr/>
                    <a:lstStyle/>
                    <a:p>
                      <a:r>
                        <a:rPr lang="en-US" dirty="0" smtClean="0"/>
                        <a:t>Intra organizational conflict</a:t>
                      </a:r>
                      <a:endParaRPr lang="en-US" dirty="0"/>
                    </a:p>
                  </a:txBody>
                  <a:tcPr/>
                </a:tc>
                <a:tc>
                  <a:txBody>
                    <a:bodyPr/>
                    <a:lstStyle/>
                    <a:p>
                      <a:pPr algn="just"/>
                      <a:r>
                        <a:rPr lang="en-US" dirty="0" smtClean="0"/>
                        <a:t>Conflict within an organization.</a:t>
                      </a:r>
                      <a:endParaRPr lang="en-US" dirty="0"/>
                    </a:p>
                  </a:txBody>
                  <a:tcPr/>
                </a:tc>
              </a:tr>
              <a:tr h="487087">
                <a:tc>
                  <a:txBody>
                    <a:bodyPr/>
                    <a:lstStyle/>
                    <a:p>
                      <a:r>
                        <a:rPr lang="en-US" dirty="0" smtClean="0"/>
                        <a:t>Inter organizational conflict</a:t>
                      </a:r>
                      <a:endParaRPr lang="en-US" dirty="0"/>
                    </a:p>
                  </a:txBody>
                  <a:tcPr/>
                </a:tc>
                <a:tc>
                  <a:txBody>
                    <a:bodyPr/>
                    <a:lstStyle/>
                    <a:p>
                      <a:r>
                        <a:rPr lang="en-US" dirty="0" smtClean="0"/>
                        <a:t>Conflict between two or more organizations. </a:t>
                      </a:r>
                      <a:endParaRPr lang="en-US"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485" y="5286463"/>
            <a:ext cx="2542715" cy="155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885" y="5301208"/>
            <a:ext cx="3346715"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031" y="5229200"/>
            <a:ext cx="1520569" cy="164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29200"/>
            <a:ext cx="1534427" cy="163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334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en-US" sz="8000" dirty="0" smtClean="0"/>
              <a:t>Any Question</a:t>
            </a:r>
            <a:r>
              <a:rPr lang="en-US" dirty="0" smtClean="0"/>
              <a:t>????</a:t>
            </a:r>
            <a:endParaRPr lang="en-US" dirty="0"/>
          </a:p>
        </p:txBody>
      </p:sp>
    </p:spTree>
    <p:extLst>
      <p:ext uri="{BB962C8B-B14F-4D97-AF65-F5344CB8AC3E}">
        <p14:creationId xmlns:p14="http://schemas.microsoft.com/office/powerpoint/2010/main" val="195886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lstStyle/>
          <a:p>
            <a:r>
              <a:rPr lang="en-GB" b="1" dirty="0" smtClean="0">
                <a:latin typeface="Times New Roman" pitchFamily="18" charset="0"/>
                <a:cs typeface="Times New Roman" pitchFamily="18" charset="0"/>
              </a:rPr>
              <a:t>Definition of conflict</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611560" y="1556792"/>
            <a:ext cx="7653536" cy="4525963"/>
          </a:xfrm>
        </p:spPr>
        <p:txBody>
          <a:bodyPr/>
          <a:lstStyle/>
          <a:p>
            <a:pPr algn="just">
              <a:lnSpc>
                <a:spcPct val="150000"/>
              </a:lnSpc>
            </a:pPr>
            <a:r>
              <a:rPr lang="en-GB" dirty="0" smtClean="0"/>
              <a:t>A conflict is a clash on interest. The basis of conflict may vary but , it is always a part of society. Basis of conflict may be personal , racial ,class ,caste ,political and international.</a:t>
            </a:r>
            <a:endParaRPr lang="en-GB" dirty="0"/>
          </a:p>
        </p:txBody>
      </p:sp>
    </p:spTree>
    <p:extLst>
      <p:ext uri="{BB962C8B-B14F-4D97-AF65-F5344CB8AC3E}">
        <p14:creationId xmlns:p14="http://schemas.microsoft.com/office/powerpoint/2010/main" val="234795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Conflict management stages</a:t>
            </a:r>
            <a:endParaRPr lang="en-GB" b="1" dirty="0"/>
          </a:p>
        </p:txBody>
      </p:sp>
      <p:sp>
        <p:nvSpPr>
          <p:cNvPr id="3" name="Content Placeholder 2"/>
          <p:cNvSpPr>
            <a:spLocks noGrp="1"/>
          </p:cNvSpPr>
          <p:nvPr>
            <p:ph idx="1"/>
          </p:nvPr>
        </p:nvSpPr>
        <p:spPr/>
        <p:txBody>
          <a:bodyPr>
            <a:normAutofit/>
          </a:bodyPr>
          <a:lstStyle/>
          <a:p>
            <a:r>
              <a:rPr lang="en-GB" b="1" dirty="0" smtClean="0"/>
              <a:t>Latent stage. </a:t>
            </a:r>
            <a:r>
              <a:rPr lang="en-GB" dirty="0" smtClean="0"/>
              <a:t>Participant not yet aware of conflict.</a:t>
            </a:r>
          </a:p>
          <a:p>
            <a:r>
              <a:rPr lang="en-GB" b="1" dirty="0" smtClean="0"/>
              <a:t>Perceived stage</a:t>
            </a:r>
            <a:r>
              <a:rPr lang="en-GB" dirty="0" smtClean="0"/>
              <a:t>. Participant aware a conflict exists.</a:t>
            </a:r>
          </a:p>
          <a:p>
            <a:r>
              <a:rPr lang="en-GB" b="1" dirty="0" smtClean="0"/>
              <a:t>Felt stage. </a:t>
            </a:r>
            <a:r>
              <a:rPr lang="en-GB" dirty="0" smtClean="0"/>
              <a:t>Stress and anxiety </a:t>
            </a:r>
          </a:p>
          <a:p>
            <a:r>
              <a:rPr lang="en-GB" b="1" dirty="0" smtClean="0"/>
              <a:t>Manifest stage</a:t>
            </a:r>
            <a:r>
              <a:rPr lang="en-GB" dirty="0" smtClean="0"/>
              <a:t>. Conflict is open and can be observed</a:t>
            </a:r>
          </a:p>
          <a:p>
            <a:r>
              <a:rPr lang="en-GB" b="1" dirty="0" smtClean="0"/>
              <a:t>Aftermath stage</a:t>
            </a:r>
            <a:r>
              <a:rPr lang="en-GB" dirty="0" smtClean="0"/>
              <a:t>. Outcome of conflict ,resolution</a:t>
            </a:r>
            <a:endParaRPr lang="en-GB" dirty="0"/>
          </a:p>
        </p:txBody>
      </p:sp>
    </p:spTree>
    <p:extLst>
      <p:ext uri="{BB962C8B-B14F-4D97-AF65-F5344CB8AC3E}">
        <p14:creationId xmlns:p14="http://schemas.microsoft.com/office/powerpoint/2010/main" val="267858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Five stages of conflict: </a:t>
            </a:r>
          </a:p>
          <a:p>
            <a:pPr marL="514350" indent="-514350">
              <a:buFont typeface="+mj-lt"/>
              <a:buAutoNum type="arabicPeriod"/>
            </a:pPr>
            <a:r>
              <a:rPr lang="en-GB" b="1" dirty="0" smtClean="0"/>
              <a:t>Latent stage</a:t>
            </a:r>
            <a:r>
              <a:rPr lang="en-GB" dirty="0" smtClean="0"/>
              <a:t>. </a:t>
            </a:r>
          </a:p>
          <a:p>
            <a:pPr marL="0" indent="0">
              <a:buNone/>
            </a:pPr>
            <a:r>
              <a:rPr lang="en-GB" dirty="0"/>
              <a:t> </a:t>
            </a:r>
            <a:r>
              <a:rPr lang="en-GB" dirty="0" smtClean="0"/>
              <a:t>               The people who are in conflict are not yet aware that a conflict may exist. </a:t>
            </a:r>
          </a:p>
          <a:p>
            <a:pPr marL="0" indent="0">
              <a:buNone/>
            </a:pPr>
            <a:r>
              <a:rPr lang="en-GB" b="1" dirty="0" smtClean="0"/>
              <a:t>For example:</a:t>
            </a:r>
          </a:p>
          <a:p>
            <a:pPr marL="0" indent="0">
              <a:buNone/>
            </a:pPr>
            <a:r>
              <a:rPr lang="en-GB" dirty="0" smtClean="0"/>
              <a:t> a project may have been turned in late to a client but the manager is not aware of it yet the participant are not aware there is a conflict brewing.</a:t>
            </a:r>
            <a:endParaRPr lang="en-GB" dirty="0"/>
          </a:p>
        </p:txBody>
      </p:sp>
    </p:spTree>
    <p:extLst>
      <p:ext uri="{BB962C8B-B14F-4D97-AF65-F5344CB8AC3E}">
        <p14:creationId xmlns:p14="http://schemas.microsoft.com/office/powerpoint/2010/main" val="203685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2204864"/>
            <a:ext cx="6798736" cy="3960439"/>
          </a:xfrm>
        </p:spPr>
        <p:txBody>
          <a:bodyPr>
            <a:normAutofit fontScale="62500" lnSpcReduction="20000"/>
          </a:bodyPr>
          <a:lstStyle/>
          <a:p>
            <a:pPr marL="0" indent="0">
              <a:lnSpc>
                <a:spcPct val="160000"/>
              </a:lnSpc>
              <a:buNone/>
            </a:pPr>
            <a:r>
              <a:rPr lang="en-GB" b="1" dirty="0" smtClean="0"/>
              <a:t>2</a:t>
            </a:r>
            <a:r>
              <a:rPr lang="en-GB" sz="3400" b="1" dirty="0" smtClean="0"/>
              <a:t>. </a:t>
            </a:r>
            <a:r>
              <a:rPr lang="en-GB" sz="3400" b="1" dirty="0" smtClean="0">
                <a:latin typeface="Times New Roman" pitchFamily="18" charset="0"/>
                <a:cs typeface="Times New Roman" pitchFamily="18" charset="0"/>
              </a:rPr>
              <a:t>Perceived stage.</a:t>
            </a:r>
          </a:p>
          <a:p>
            <a:pPr marL="0" indent="0">
              <a:lnSpc>
                <a:spcPct val="160000"/>
              </a:lnSpc>
              <a:buNone/>
            </a:pPr>
            <a:r>
              <a:rPr lang="en-GB" sz="3400" dirty="0">
                <a:latin typeface="Times New Roman" pitchFamily="18" charset="0"/>
                <a:cs typeface="Times New Roman" pitchFamily="18" charset="0"/>
              </a:rPr>
              <a:t> </a:t>
            </a:r>
            <a:r>
              <a:rPr lang="en-GB" sz="3400" dirty="0" smtClean="0">
                <a:latin typeface="Times New Roman" pitchFamily="18" charset="0"/>
                <a:cs typeface="Times New Roman" pitchFamily="18" charset="0"/>
              </a:rPr>
              <a:t>                     when the people involved in a conflict become fully aware that there is a conflict</a:t>
            </a:r>
          </a:p>
          <a:p>
            <a:pPr marL="0" indent="0">
              <a:lnSpc>
                <a:spcPct val="160000"/>
              </a:lnSpc>
              <a:buNone/>
            </a:pPr>
            <a:r>
              <a:rPr lang="en-GB" sz="3400" b="1" dirty="0" smtClean="0">
                <a:latin typeface="Times New Roman" pitchFamily="18" charset="0"/>
                <a:cs typeface="Times New Roman" pitchFamily="18" charset="0"/>
              </a:rPr>
              <a:t>For example.</a:t>
            </a:r>
            <a:endParaRPr lang="en-GB" sz="3400" dirty="0" smtClean="0">
              <a:latin typeface="Times New Roman" pitchFamily="18" charset="0"/>
              <a:cs typeface="Times New Roman" pitchFamily="18" charset="0"/>
            </a:endParaRPr>
          </a:p>
          <a:p>
            <a:pPr marL="0" indent="0">
              <a:lnSpc>
                <a:spcPct val="160000"/>
              </a:lnSpc>
              <a:buNone/>
            </a:pPr>
            <a:r>
              <a:rPr lang="en-GB" sz="3400" b="1" dirty="0">
                <a:latin typeface="Times New Roman" pitchFamily="18" charset="0"/>
                <a:cs typeface="Times New Roman" pitchFamily="18" charset="0"/>
              </a:rPr>
              <a:t> </a:t>
            </a:r>
            <a:r>
              <a:rPr lang="en-GB" sz="3400" dirty="0" smtClean="0">
                <a:latin typeface="Times New Roman" pitchFamily="18" charset="0"/>
                <a:cs typeface="Times New Roman" pitchFamily="18" charset="0"/>
              </a:rPr>
              <a:t>such as when the manager discovers that the project has been delivered late and goes to speak to the employee about it.</a:t>
            </a:r>
            <a:endParaRPr lang="en-GB" sz="3400" b="1" dirty="0">
              <a:latin typeface="Times New Roman" pitchFamily="18" charset="0"/>
              <a:cs typeface="Times New Roman" pitchFamily="18" charset="0"/>
            </a:endParaRPr>
          </a:p>
        </p:txBody>
      </p:sp>
    </p:spTree>
    <p:extLst>
      <p:ext uri="{BB962C8B-B14F-4D97-AF65-F5344CB8AC3E}">
        <p14:creationId xmlns:p14="http://schemas.microsoft.com/office/powerpoint/2010/main" val="264322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6798736" cy="4741141"/>
          </a:xfrm>
        </p:spPr>
        <p:txBody>
          <a:bodyPr>
            <a:noAutofit/>
          </a:bodyPr>
          <a:lstStyle/>
          <a:p>
            <a:pPr marL="0" indent="0">
              <a:lnSpc>
                <a:spcPct val="150000"/>
              </a:lnSpc>
              <a:buNone/>
            </a:pPr>
            <a:r>
              <a:rPr lang="en-GB" b="1" dirty="0" smtClean="0">
                <a:latin typeface="Times New Roman" pitchFamily="18" charset="0"/>
                <a:cs typeface="Times New Roman" pitchFamily="18" charset="0"/>
              </a:rPr>
              <a:t>3. Felt stage </a:t>
            </a:r>
          </a:p>
          <a:p>
            <a:pPr marL="0" indent="0">
              <a:lnSpc>
                <a:spcPct val="150000"/>
              </a:lnSpc>
              <a:buNone/>
            </a:pPr>
            <a:r>
              <a:rPr lang="en-GB" dirty="0" smtClean="0">
                <a:latin typeface="Times New Roman" pitchFamily="18" charset="0"/>
                <a:cs typeface="Times New Roman" pitchFamily="18" charset="0"/>
              </a:rPr>
              <a:t>           Stress and anxiety are felt by one or more of the participants due to conflict.</a:t>
            </a:r>
          </a:p>
          <a:p>
            <a:pPr marL="0" indent="0">
              <a:lnSpc>
                <a:spcPct val="150000"/>
              </a:lnSpc>
              <a:buNone/>
            </a:pPr>
            <a:r>
              <a:rPr lang="en-GB" b="1" dirty="0" smtClean="0">
                <a:latin typeface="Times New Roman" pitchFamily="18" charset="0"/>
                <a:cs typeface="Times New Roman" pitchFamily="18" charset="0"/>
              </a:rPr>
              <a:t>4. Manifest stage </a:t>
            </a:r>
          </a:p>
          <a:p>
            <a:pPr marL="0" indent="0">
              <a:lnSpc>
                <a:spcPct val="150000"/>
              </a:lnSpc>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During which the conflict can be observed. </a:t>
            </a:r>
            <a:r>
              <a:rPr lang="en-GB" b="1" dirty="0" smtClean="0">
                <a:latin typeface="Times New Roman" pitchFamily="18" charset="0"/>
                <a:cs typeface="Times New Roman" pitchFamily="18" charset="0"/>
              </a:rPr>
              <a:t>For example. </a:t>
            </a:r>
            <a:r>
              <a:rPr lang="en-GB" dirty="0" smtClean="0">
                <a:latin typeface="Times New Roman" pitchFamily="18" charset="0"/>
                <a:cs typeface="Times New Roman" pitchFamily="18" charset="0"/>
              </a:rPr>
              <a:t>It can take a number of shapes including ,E. mails , phone cells, face to face meetings or any situation which the conflict can be observed.</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112074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a:t>
            </a:r>
            <a:endParaRPr lang="en-GB" dirty="0"/>
          </a:p>
        </p:txBody>
      </p:sp>
      <p:sp>
        <p:nvSpPr>
          <p:cNvPr id="3" name="Content Placeholder 2"/>
          <p:cNvSpPr>
            <a:spLocks noGrp="1"/>
          </p:cNvSpPr>
          <p:nvPr>
            <p:ph idx="1"/>
          </p:nvPr>
        </p:nvSpPr>
        <p:spPr/>
        <p:txBody>
          <a:bodyPr>
            <a:normAutofit fontScale="92500" lnSpcReduction="20000"/>
          </a:bodyPr>
          <a:lstStyle/>
          <a:p>
            <a:pPr marL="0" indent="0">
              <a:lnSpc>
                <a:spcPct val="150000"/>
              </a:lnSpc>
              <a:buNone/>
            </a:pPr>
            <a:r>
              <a:rPr lang="en-GB" b="1" dirty="0" smtClean="0">
                <a:latin typeface="Times New Roman" pitchFamily="18" charset="0"/>
                <a:cs typeface="Times New Roman" pitchFamily="18" charset="0"/>
              </a:rPr>
              <a:t>5</a:t>
            </a:r>
            <a:r>
              <a:rPr lang="en-GB" sz="2600" b="1" dirty="0" smtClean="0">
                <a:latin typeface="Times New Roman" pitchFamily="18" charset="0"/>
                <a:cs typeface="Times New Roman" pitchFamily="18" charset="0"/>
              </a:rPr>
              <a:t>. Aftermath stage.</a:t>
            </a:r>
            <a:endParaRPr lang="en-GB" sz="2600" dirty="0" smtClean="0">
              <a:latin typeface="Times New Roman" pitchFamily="18" charset="0"/>
              <a:cs typeface="Times New Roman" pitchFamily="18" charset="0"/>
            </a:endParaRPr>
          </a:p>
          <a:p>
            <a:pPr marL="0" indent="0">
              <a:lnSpc>
                <a:spcPct val="150000"/>
              </a:lnSpc>
              <a:buNone/>
            </a:pPr>
            <a:r>
              <a:rPr lang="en-GB" sz="2600" b="1" dirty="0">
                <a:latin typeface="Times New Roman" pitchFamily="18" charset="0"/>
                <a:cs typeface="Times New Roman" pitchFamily="18" charset="0"/>
              </a:rPr>
              <a:t> </a:t>
            </a:r>
            <a:r>
              <a:rPr lang="en-GB" sz="2600" b="1" dirty="0" smtClean="0">
                <a:latin typeface="Times New Roman" pitchFamily="18" charset="0"/>
                <a:cs typeface="Times New Roman" pitchFamily="18" charset="0"/>
              </a:rPr>
              <a:t>       </a:t>
            </a:r>
            <a:r>
              <a:rPr lang="en-GB" sz="2600" dirty="0" smtClean="0">
                <a:latin typeface="Times New Roman" pitchFamily="18" charset="0"/>
                <a:cs typeface="Times New Roman" pitchFamily="18" charset="0"/>
              </a:rPr>
              <a:t>which take place when there is some outcome of the conflict</a:t>
            </a:r>
          </a:p>
          <a:p>
            <a:pPr marL="0" indent="0">
              <a:lnSpc>
                <a:spcPct val="150000"/>
              </a:lnSpc>
              <a:buNone/>
            </a:pPr>
            <a:r>
              <a:rPr lang="en-GB" sz="2600" b="1" dirty="0" smtClean="0">
                <a:latin typeface="Times New Roman" pitchFamily="18" charset="0"/>
                <a:cs typeface="Times New Roman" pitchFamily="18" charset="0"/>
              </a:rPr>
              <a:t>For example</a:t>
            </a:r>
            <a:endParaRPr lang="en-GB" sz="2600" dirty="0" smtClean="0">
              <a:latin typeface="Times New Roman" pitchFamily="18" charset="0"/>
              <a:cs typeface="Times New Roman" pitchFamily="18" charset="0"/>
            </a:endParaRPr>
          </a:p>
          <a:p>
            <a:pPr marL="0" indent="0">
              <a:lnSpc>
                <a:spcPct val="150000"/>
              </a:lnSpc>
              <a:buNone/>
            </a:pPr>
            <a:r>
              <a:rPr lang="en-GB" sz="2600" b="1" dirty="0">
                <a:latin typeface="Times New Roman" pitchFamily="18" charset="0"/>
                <a:cs typeface="Times New Roman" pitchFamily="18" charset="0"/>
              </a:rPr>
              <a:t> </a:t>
            </a:r>
            <a:r>
              <a:rPr lang="en-GB" sz="2600" b="1" dirty="0" smtClean="0">
                <a:latin typeface="Times New Roman" pitchFamily="18" charset="0"/>
                <a:cs typeface="Times New Roman" pitchFamily="18" charset="0"/>
              </a:rPr>
              <a:t>     </a:t>
            </a:r>
            <a:r>
              <a:rPr lang="en-GB" sz="2600" dirty="0" smtClean="0">
                <a:latin typeface="Times New Roman" pitchFamily="18" charset="0"/>
                <a:cs typeface="Times New Roman" pitchFamily="18" charset="0"/>
              </a:rPr>
              <a:t>such as resolution to, or dissolution of , the problem.</a:t>
            </a:r>
            <a:endParaRPr lang="en-GB"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92138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Definition of management conflict</a:t>
            </a:r>
            <a:endParaRPr lang="en-GB" b="1" dirty="0"/>
          </a:p>
        </p:txBody>
      </p:sp>
      <p:sp>
        <p:nvSpPr>
          <p:cNvPr id="3" name="Content Placeholder 2"/>
          <p:cNvSpPr>
            <a:spLocks noGrp="1"/>
          </p:cNvSpPr>
          <p:nvPr>
            <p:ph idx="1"/>
          </p:nvPr>
        </p:nvSpPr>
        <p:spPr>
          <a:xfrm>
            <a:off x="1176865" y="2420888"/>
            <a:ext cx="6798736" cy="3444997"/>
          </a:xfrm>
        </p:spPr>
        <p:txBody>
          <a:bodyPr>
            <a:normAutofit lnSpcReduction="10000"/>
          </a:bodyPr>
          <a:lstStyle/>
          <a:p>
            <a:pPr>
              <a:lnSpc>
                <a:spcPct val="150000"/>
              </a:lnSpc>
            </a:pPr>
            <a:r>
              <a:rPr lang="en-GB" dirty="0" smtClean="0">
                <a:latin typeface="Times New Roman" pitchFamily="18" charset="0"/>
                <a:cs typeface="Times New Roman" pitchFamily="18" charset="0"/>
              </a:rPr>
              <a:t>Conflict management is the practice of being able to identify and handle conflicts sensibly, fairly and efficiently.</a:t>
            </a:r>
          </a:p>
          <a:p>
            <a:pPr>
              <a:lnSpc>
                <a:spcPct val="150000"/>
              </a:lnSpc>
            </a:pPr>
            <a:r>
              <a:rPr lang="en-GB" dirty="0" smtClean="0">
                <a:latin typeface="Times New Roman" pitchFamily="18" charset="0"/>
                <a:cs typeface="Times New Roman" pitchFamily="18" charset="0"/>
              </a:rPr>
              <a:t>Conflict is a business are a natural part of the workplace ,it is important that there are people who understand conflicts </a:t>
            </a:r>
            <a:r>
              <a:rPr lang="en-GB" dirty="0">
                <a:latin typeface="Times New Roman" pitchFamily="18" charset="0"/>
                <a:cs typeface="Times New Roman" pitchFamily="18" charset="0"/>
              </a:rPr>
              <a:t>a</a:t>
            </a:r>
            <a:r>
              <a:rPr lang="en-GB" dirty="0" smtClean="0">
                <a:latin typeface="Times New Roman" pitchFamily="18" charset="0"/>
                <a:cs typeface="Times New Roman" pitchFamily="18" charset="0"/>
              </a:rPr>
              <a:t>nd know how to resolve them</a:t>
            </a:r>
          </a:p>
        </p:txBody>
      </p:sp>
    </p:spTree>
    <p:extLst>
      <p:ext uri="{BB962C8B-B14F-4D97-AF65-F5344CB8AC3E}">
        <p14:creationId xmlns:p14="http://schemas.microsoft.com/office/powerpoint/2010/main" val="20990221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TotalTime>
  <Words>1437</Words>
  <Application>Microsoft Office PowerPoint</Application>
  <PresentationFormat>On-screen Show (4:3)</PresentationFormat>
  <Paragraphs>145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Garamond</vt:lpstr>
      <vt:lpstr>Times New Roman</vt:lpstr>
      <vt:lpstr>Wingdings</vt:lpstr>
      <vt:lpstr>Organic</vt:lpstr>
      <vt:lpstr>PowerPoint Presentation</vt:lpstr>
      <vt:lpstr>Lecture# 19-20 Conflict management in workplace </vt:lpstr>
      <vt:lpstr>Definition of conflict</vt:lpstr>
      <vt:lpstr>Conflict management stages</vt:lpstr>
      <vt:lpstr>PowerPoint Presentation</vt:lpstr>
      <vt:lpstr>PowerPoint Presentation</vt:lpstr>
      <vt:lpstr>PowerPoint Presentation</vt:lpstr>
      <vt:lpstr>Continue…….</vt:lpstr>
      <vt:lpstr>Definition of management conflict</vt:lpstr>
      <vt:lpstr>Conflict management styles</vt:lpstr>
      <vt:lpstr>Cont…….</vt:lpstr>
      <vt:lpstr>Cont……</vt:lpstr>
      <vt:lpstr>Cont….</vt:lpstr>
      <vt:lpstr>PowerPoint Presentation</vt:lpstr>
      <vt:lpstr>Conflicts management in group</vt:lpstr>
      <vt:lpstr>Cont……</vt:lpstr>
      <vt:lpstr>One should not impose his idea</vt:lpstr>
      <vt:lpstr>The entire message gets distorted</vt:lpstr>
      <vt:lpstr>Trust the other members</vt:lpstr>
      <vt:lpstr>Meet everyone with warm smile</vt:lpstr>
      <vt:lpstr>Avoid using derogatory sentences</vt:lpstr>
      <vt:lpstr>Counselling can also reduce the conflicts</vt:lpstr>
      <vt:lpstr>How to handle workplace conflicts?</vt:lpstr>
      <vt:lpstr>How employees menage workplace conflicts;</vt:lpstr>
      <vt:lpstr>Continue……</vt:lpstr>
      <vt:lpstr>Outcomes of Conflict</vt:lpstr>
      <vt:lpstr>Levels of Conflict</vt:lpstr>
      <vt:lpstr>Levels of Conflict </vt:lpstr>
      <vt:lpstr>Any Question????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conflict</dc:title>
  <dc:creator>HP</dc:creator>
  <cp:lastModifiedBy>Nouman Awan</cp:lastModifiedBy>
  <cp:revision>26</cp:revision>
  <dcterms:created xsi:type="dcterms:W3CDTF">2020-04-01T07:49:36Z</dcterms:created>
  <dcterms:modified xsi:type="dcterms:W3CDTF">2020-05-03T00:12:38Z</dcterms:modified>
</cp:coreProperties>
</file>