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  <p:sldMasterId id="2147483690" r:id="rId4"/>
    <p:sldMasterId id="2147483696" r:id="rId5"/>
  </p:sldMasterIdLst>
  <p:notesMasterIdLst>
    <p:notesMasterId r:id="rId67"/>
  </p:notesMasterIdLst>
  <p:handoutMasterIdLst>
    <p:handoutMasterId r:id="rId68"/>
  </p:handoutMasterIdLst>
  <p:sldIdLst>
    <p:sldId id="273" r:id="rId6"/>
    <p:sldId id="274" r:id="rId7"/>
    <p:sldId id="300" r:id="rId8"/>
    <p:sldId id="272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70" r:id="rId21"/>
    <p:sldId id="328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9" r:id="rId30"/>
    <p:sldId id="319" r:id="rId31"/>
    <p:sldId id="301" r:id="rId32"/>
    <p:sldId id="302" r:id="rId33"/>
    <p:sldId id="303" r:id="rId34"/>
    <p:sldId id="304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275" r:id="rId46"/>
    <p:sldId id="299" r:id="rId47"/>
    <p:sldId id="276" r:id="rId48"/>
    <p:sldId id="277" r:id="rId49"/>
    <p:sldId id="278" r:id="rId50"/>
    <p:sldId id="280" r:id="rId51"/>
    <p:sldId id="281" r:id="rId52"/>
    <p:sldId id="282" r:id="rId53"/>
    <p:sldId id="283" r:id="rId54"/>
    <p:sldId id="284" r:id="rId55"/>
    <p:sldId id="285" r:id="rId56"/>
    <p:sldId id="286" r:id="rId57"/>
    <p:sldId id="287" r:id="rId58"/>
    <p:sldId id="330" r:id="rId59"/>
    <p:sldId id="332" r:id="rId60"/>
    <p:sldId id="331" r:id="rId61"/>
    <p:sldId id="288" r:id="rId62"/>
    <p:sldId id="289" r:id="rId63"/>
    <p:sldId id="290" r:id="rId64"/>
    <p:sldId id="293" r:id="rId65"/>
    <p:sldId id="294" r:id="rId6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C9EE8-EDEE-4630-9395-AB205D707B87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8FD3C-404B-4F83-BF8D-6BFABF24E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768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6A255-10F6-40EE-B1A7-50DF67F6ECF7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780DC-F78B-4D2A-9DE4-733132DD1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17119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9079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6996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191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096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211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38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Civil Engineering - Texas Tech University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14787-8B45-4A01-9E82-F98913BAEFF3}" type="datetime1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9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AD8E141-83EC-4168-9458-D525D6BF588D}" type="datetime1">
              <a:rPr lang="en-US" smtClean="0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Civil Engineering - Texas Tech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B8243F1-088E-4A33-8A59-92E56ED5F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78999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tIns="4572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B082365-FF6F-4758-9AA1-403B233E2F2E}" type="datetime1">
              <a:rPr lang="en-US" smtClean="0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Civil Engineering - Texas Tech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43B8720F-0C10-48DF-A104-6FA3A9152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24095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4E6C4537-4756-48D2-AB6A-FC044298EF0C}" type="datetime1">
              <a:rPr lang="en-US" smtClean="0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Civil Engineering - Texas Tech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9C936383-304B-4A9E-A273-0ABD6F009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81733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1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1"/>
            <a:ext cx="5111750" cy="4572000"/>
          </a:xfrm>
        </p:spPr>
        <p:txBody>
          <a:bodyPr tIns="0"/>
          <a:lstStyle>
            <a:lvl1pPr>
              <a:defRPr sz="2799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7067295-6D0F-446D-9BA7-A0BBC2BEB0C8}" type="datetime1">
              <a:rPr lang="en-US" smtClean="0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Civil Engineering - Texas Tech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5C9BB533-7FD2-459C-9649-C7A97931B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28408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120" y="1107477"/>
            <a:ext cx="5258880" cy="4115952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5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3520" y="5360243"/>
            <a:ext cx="155520" cy="15553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5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0080" y="5816771"/>
            <a:ext cx="9164161" cy="10412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914305">
              <a:defRPr/>
            </a:pPr>
            <a:endParaRPr lang="en-US" sz="1800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920" y="6220013"/>
            <a:ext cx="4762080" cy="6379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914305">
              <a:defRPr/>
            </a:pPr>
            <a:endParaRPr lang="en-US" sz="1800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76997"/>
            <a:ext cx="2212848" cy="1582621"/>
          </a:xfrm>
        </p:spPr>
        <p:txBody>
          <a:bodyPr lIns="45720" t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199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66095184-40B4-470E-93CE-FC13BD3850CC}" type="datetime1">
              <a:rPr lang="en-US" smtClean="0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Civil Engineering - Texas Tech University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6960" y="6356827"/>
            <a:ext cx="610560" cy="364359"/>
          </a:xfrm>
        </p:spPr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4BEA92DB-9A9C-47CA-A031-51EC7A3A9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43832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22615E2C-4D96-4F5F-9EA0-17FFEADAB880}" type="datetime1">
              <a:rPr lang="en-US" smtClean="0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Civil Engineering - Texas Tech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167C743-39AF-40AB-AA4B-29654A2AF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63221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5C984F7-A616-48B4-B78B-1AD2EF105497}" type="datetime1">
              <a:rPr lang="en-US" smtClean="0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Civil Engineering - Texas Tech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6574487-6A80-45A8-9DB3-F7055AAF4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423117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56634-AD42-42F4-9D6B-57C1FCBC33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14135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BFA8C-2362-4B21-ABE8-DE1CE713E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28552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F634-6CA7-4DCF-89EA-419417176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9230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Civil Engineering - Texas Tech University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2087-41EE-4E28-ACF0-B985DFE90CFF}" type="datetime1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3617280" cy="452063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2001" y="1604329"/>
            <a:ext cx="3618720" cy="452063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ACBFF-C7FD-4748-B96B-EC8EA3113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88101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43F76-861D-4F7D-8FDA-7625C155F7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47692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64D4-7B44-439F-94DA-A4DDD1703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40059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B828B-6221-460A-92C9-1A4AE7D76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0273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47DEA-4DAE-42C4-B88E-57F95D3C9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96027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EA6FA-C956-4ABC-9D42-F2FC194EB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71543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62D7B-0AF2-46AD-9848-D7D3ACB3A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6074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55841" y="273629"/>
            <a:ext cx="1876320" cy="58513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6881" y="273629"/>
            <a:ext cx="5490720" cy="58513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C0FEC-F6D7-40D1-9456-EC37B7BA5F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6237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Civil Engineering - Texas Tech University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2697A-929D-4D56-BD7F-4F3301F710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/>
            <a:fld id="{81D60167-4931-47E6-BA6A-407CBD079E47}" type="slidenum">
              <a:rPr spc="-10" dirty="0">
                <a:solidFill>
                  <a:prstClr val="black"/>
                </a:solidFill>
              </a:rPr>
              <a:pPr marL="25400"/>
              <a:t>‹#›</a:t>
            </a:fld>
            <a:endParaRPr spc="-1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461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Civil Engineering - Texas Tech University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EFD15-E33E-4D80-A3D2-538F29D2F7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/>
            <a:fld id="{81D60167-4931-47E6-BA6A-407CBD079E47}" type="slidenum">
              <a:rPr spc="-10" dirty="0">
                <a:solidFill>
                  <a:prstClr val="black"/>
                </a:solidFill>
              </a:rPr>
              <a:pPr marL="25400"/>
              <a:t>‹#›</a:t>
            </a:fld>
            <a:endParaRPr spc="-1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02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Civil Engineering - Texas Tech University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EF97D-6A6D-4616-B66F-1C4AA32BC55E}" type="datetime1">
              <a:rPr lang="en-US" smtClean="0"/>
              <a:pPr/>
              <a:t>4/25/2020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Civil Engineering - Texas Tech University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32C60-F140-4F05-A0C3-092CCA47C7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/>
            <a:fld id="{81D60167-4931-47E6-BA6A-407CBD079E47}" type="slidenum">
              <a:rPr spc="-10" dirty="0">
                <a:solidFill>
                  <a:prstClr val="black"/>
                </a:solidFill>
              </a:rPr>
              <a:pPr marL="25400"/>
              <a:t>‹#›</a:t>
            </a:fld>
            <a:endParaRPr spc="-1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347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Civil Engineering - Texas Tech University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EE86A-133F-428C-BD53-1492BEC781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/>
            <a:fld id="{81D60167-4931-47E6-BA6A-407CBD079E47}" type="slidenum">
              <a:rPr spc="-10" dirty="0">
                <a:solidFill>
                  <a:prstClr val="black"/>
                </a:solidFill>
              </a:rPr>
              <a:pPr marL="25400"/>
              <a:t>‹#›</a:t>
            </a:fld>
            <a:endParaRPr spc="-1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743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Civil Engineering - Texas Tech University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650D-44BF-4196-BC62-DF0BB67034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/>
            <a:fld id="{81D60167-4931-47E6-BA6A-407CBD079E47}" type="slidenum">
              <a:rPr spc="-10" dirty="0">
                <a:solidFill>
                  <a:prstClr val="black"/>
                </a:solidFill>
              </a:rPr>
              <a:pPr marL="25400"/>
              <a:t>‹#›</a:t>
            </a:fld>
            <a:endParaRPr spc="-1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809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9048" y="330152"/>
            <a:ext cx="8245901" cy="4283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8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76858" y="4370469"/>
            <a:ext cx="7590284" cy="493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9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Civil Engineering - Texas Tech University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EEF6-F2EA-414D-8F9D-80DBD7AF36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357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12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Civil Engineering - Texas Tech University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7B3A7-2DE0-4A68-BF46-A45BC42431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290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12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1873" y="2015334"/>
            <a:ext cx="3632766" cy="3086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6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577340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Civil Engineering - Texas Tech University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88504-2FD6-4525-B552-9B58ACE5DA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461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12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Civil Engineering - Texas Tech University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8667C-326F-4A09-855E-80202364AB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563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Civil Engineering - Texas Tech University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B41E-4921-43E4-890D-7F9FA9F029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14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Civil Engineering - Texas Tech University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25081-6441-4E68-B129-814742B443F1}" type="datetime1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Civil Engineering - Texas Tech University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4F7C1-7342-410F-BF5D-425A7042C85D}" type="datetime1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15" indent="0" algn="r">
              <a:buNone/>
              <a:defRPr>
                <a:solidFill>
                  <a:schemeClr val="tx1"/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2F840245-E7F0-421D-BFDB-0BA8C4266531}" type="datetime1">
              <a:rPr lang="en-US" smtClean="0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Civil Engineering - Texas Tech University</a:t>
            </a: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E37D5E8C-0310-4D19-BC24-AB5D59FF2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594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8545E74-02FE-44AC-A2A6-CD8DFA44681D}" type="datetime1">
              <a:rPr lang="en-US" smtClean="0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Civil Engineering - Texas Tech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0354B4A-F7ED-4AE7-B7EF-55AD1EFEA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2141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7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D7C2D94-178A-4772-B1AE-24E8086810CA}" type="datetime1">
              <a:rPr lang="en-US" smtClean="0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Civil Engineering - Texas Tech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9E271995-AF8B-4EB5-A4CB-F6C52D476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649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23B1B276-C738-497A-90CA-F435DB24012A}" type="datetime1">
              <a:rPr lang="en-US" smtClean="0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Civil Engineering - Texas Tech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A7112B6D-8FA7-4007-8A28-D76C94518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68255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74" y="99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75" y="0"/>
                </a:lnTo>
              </a:path>
            </a:pathLst>
          </a:custGeom>
          <a:ln w="317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4" y="844"/>
            <a:ext cx="206" cy="2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64" y="1247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67" y="0"/>
                </a:lnTo>
              </a:path>
            </a:pathLst>
          </a:custGeom>
          <a:ln w="317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07" y="1098"/>
            <a:ext cx="232" cy="2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45" y="1002"/>
            <a:ext cx="352" cy="2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90562" y="11811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61962" y="1276350"/>
            <a:ext cx="8224774" cy="31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525271"/>
            <a:ext cx="8072119" cy="51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8609" y="1352296"/>
            <a:ext cx="8526780" cy="1513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Civil Engineering - Texas Tech University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4FA7E-ED0D-4BDF-96C4-981ABFFC81C4}" type="datetime1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31808" y="6642473"/>
            <a:ext cx="2190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080" y="-7201"/>
            <a:ext cx="9164161" cy="104123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914305">
              <a:defRPr/>
            </a:pPr>
            <a:endParaRPr lang="en-US" sz="1800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920" y="-7201"/>
            <a:ext cx="4762080" cy="6379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914305">
              <a:defRPr/>
            </a:pPr>
            <a:endParaRPr lang="en-US" sz="1800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6480" y="704235"/>
            <a:ext cx="8231040" cy="1143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6480" y="1935563"/>
            <a:ext cx="8231040" cy="438958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6481" y="6356827"/>
            <a:ext cx="2134080" cy="364359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14305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00C3ECD9-58E1-47D9-A425-AA098192FDCA}" type="datetime1">
              <a:rPr lang="en-US" smtClean="0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6880" y="6356827"/>
            <a:ext cx="3352320" cy="364359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14305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Civil Engineering - Texas Tech University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321" y="6356827"/>
            <a:ext cx="763200" cy="36435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defTabSz="914305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F144D771-4662-4BE6-8531-C05DDFBFD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8720" y="203062"/>
            <a:ext cx="9180000" cy="64806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305">
                <a:defRPr/>
              </a:pPr>
              <a:endParaRPr lang="en-US" sz="180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305">
                <a:defRPr/>
              </a:pPr>
              <a:endParaRPr lang="en-US" sz="180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4672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989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89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989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989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989">
          <a:solidFill>
            <a:schemeClr val="tx2"/>
          </a:solidFill>
          <a:latin typeface="Calibri" panose="020F0502020204030204" pitchFamily="34" charset="0"/>
        </a:defRPr>
      </a:lvl5pPr>
      <a:lvl6pPr marL="414726" algn="l" rtl="0" fontAlgn="base">
        <a:spcBef>
          <a:spcPct val="0"/>
        </a:spcBef>
        <a:spcAft>
          <a:spcPct val="0"/>
        </a:spcAft>
        <a:defRPr sz="4989">
          <a:solidFill>
            <a:schemeClr val="tx2"/>
          </a:solidFill>
          <a:latin typeface="Calibri" panose="020F0502020204030204" pitchFamily="34" charset="0"/>
        </a:defRPr>
      </a:lvl6pPr>
      <a:lvl7pPr marL="829452" algn="l" rtl="0" fontAlgn="base">
        <a:spcBef>
          <a:spcPct val="0"/>
        </a:spcBef>
        <a:spcAft>
          <a:spcPct val="0"/>
        </a:spcAft>
        <a:defRPr sz="4989">
          <a:solidFill>
            <a:schemeClr val="tx2"/>
          </a:solidFill>
          <a:latin typeface="Calibri" panose="020F0502020204030204" pitchFamily="34" charset="0"/>
        </a:defRPr>
      </a:lvl7pPr>
      <a:lvl8pPr marL="1244178" algn="l" rtl="0" fontAlgn="base">
        <a:spcBef>
          <a:spcPct val="0"/>
        </a:spcBef>
        <a:spcAft>
          <a:spcPct val="0"/>
        </a:spcAft>
        <a:defRPr sz="4989">
          <a:solidFill>
            <a:schemeClr val="tx2"/>
          </a:solidFill>
          <a:latin typeface="Calibri" panose="020F0502020204030204" pitchFamily="34" charset="0"/>
        </a:defRPr>
      </a:lvl8pPr>
      <a:lvl9pPr marL="1658904" algn="l" rtl="0" fontAlgn="base">
        <a:spcBef>
          <a:spcPct val="0"/>
        </a:spcBef>
        <a:spcAft>
          <a:spcPct val="0"/>
        </a:spcAft>
        <a:defRPr sz="4989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604" indent="-273604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39369" indent="-246244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358" kern="1200">
          <a:solidFill>
            <a:schemeClr val="tx1"/>
          </a:solidFill>
          <a:latin typeface="+mn-lt"/>
          <a:ea typeface="+mn-ea"/>
          <a:cs typeface="+mn-cs"/>
        </a:defRPr>
      </a:lvl2pPr>
      <a:lvl3pPr marL="912973" indent="-246244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188018" indent="-210243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1996" kern="1200">
          <a:solidFill>
            <a:schemeClr val="tx1"/>
          </a:solidFill>
          <a:latin typeface="+mn-lt"/>
          <a:ea typeface="+mn-ea"/>
          <a:cs typeface="+mn-cs"/>
        </a:defRPr>
      </a:lvl4pPr>
      <a:lvl5pPr marL="1461622" indent="-210243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1996" kern="1200">
          <a:solidFill>
            <a:schemeClr val="tx1"/>
          </a:solidFill>
          <a:latin typeface="+mn-lt"/>
          <a:ea typeface="+mn-ea"/>
          <a:cs typeface="+mn-cs"/>
        </a:defRPr>
      </a:lvl5pPr>
      <a:lvl6pPr marL="1737180" indent="-21029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41" indent="-18286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32" indent="-182861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24" indent="-18286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6880" y="273629"/>
            <a:ext cx="7505280" cy="11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7374240" cy="452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177" smtClean="0">
              <a:solidFill>
                <a:srgbClr val="FFFFFF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734560" y="6247376"/>
            <a:ext cx="2897280" cy="47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177" smtClean="0">
              <a:solidFill>
                <a:srgbClr val="FFFFFF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837761" y="6247376"/>
            <a:ext cx="2124000" cy="466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45000"/>
              <a:buFontTx/>
              <a:buNone/>
              <a:defRPr sz="127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BF4789-0688-4B1A-8B5B-78CF00D0B906}" type="slidenum">
              <a:rPr lang="en-US" altLang="en-US" smtClean="0">
                <a:ea typeface="Arial Unicode MS" panose="020B0604020202020204" pitchFamily="34" charset="-128"/>
              </a:rPr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07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 b="1">
          <a:solidFill>
            <a:srgbClr val="198A8A"/>
          </a:solidFill>
          <a:latin typeface="+mj-lt"/>
          <a:ea typeface="Arial Unicode MS" pitchFamily="34" charset="-128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 b="1">
          <a:solidFill>
            <a:srgbClr val="198A8A"/>
          </a:solidFill>
          <a:latin typeface="Arial" charset="0"/>
          <a:ea typeface="Arial Unicode MS" pitchFamily="34" charset="-128"/>
          <a:cs typeface="Arial Unicode MS" pitchFamily="32" charset="0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 b="1">
          <a:solidFill>
            <a:srgbClr val="198A8A"/>
          </a:solidFill>
          <a:latin typeface="Arial" charset="0"/>
          <a:ea typeface="Arial Unicode MS" pitchFamily="34" charset="-128"/>
          <a:cs typeface="Arial Unicode MS" pitchFamily="32" charset="0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 b="1">
          <a:solidFill>
            <a:srgbClr val="198A8A"/>
          </a:solidFill>
          <a:latin typeface="Arial" charset="0"/>
          <a:ea typeface="Arial Unicode MS" pitchFamily="34" charset="-128"/>
          <a:cs typeface="Arial Unicode MS" pitchFamily="32" charset="0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 b="1">
          <a:solidFill>
            <a:srgbClr val="198A8A"/>
          </a:solidFill>
          <a:latin typeface="Arial" charset="0"/>
          <a:ea typeface="Arial Unicode MS" pitchFamily="34" charset="-128"/>
          <a:cs typeface="Arial Unicode MS" pitchFamily="32" charset="0"/>
        </a:defRPr>
      </a:lvl5pPr>
      <a:lvl6pPr marL="2280994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 b="1">
          <a:solidFill>
            <a:srgbClr val="198A8A"/>
          </a:solidFill>
          <a:latin typeface="Arial" charset="0"/>
          <a:cs typeface="Arial Unicode MS" pitchFamily="32" charset="0"/>
        </a:defRPr>
      </a:lvl6pPr>
      <a:lvl7pPr marL="2695720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 b="1">
          <a:solidFill>
            <a:srgbClr val="198A8A"/>
          </a:solidFill>
          <a:latin typeface="Arial" charset="0"/>
          <a:cs typeface="Arial Unicode MS" pitchFamily="32" charset="0"/>
        </a:defRPr>
      </a:lvl7pPr>
      <a:lvl8pPr marL="3110446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 b="1">
          <a:solidFill>
            <a:srgbClr val="198A8A"/>
          </a:solidFill>
          <a:latin typeface="Arial" charset="0"/>
          <a:cs typeface="Arial Unicode MS" pitchFamily="32" charset="0"/>
        </a:defRPr>
      </a:lvl8pPr>
      <a:lvl9pPr marL="3525172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 b="1">
          <a:solidFill>
            <a:srgbClr val="198A8A"/>
          </a:solidFill>
          <a:latin typeface="Arial" charset="0"/>
          <a:cs typeface="Arial Unicode MS" pitchFamily="32" charset="0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buChar char="•"/>
        <a:defRPr sz="2903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4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177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14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14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280994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cs typeface="+mn-cs"/>
        </a:defRPr>
      </a:lvl6pPr>
      <a:lvl7pPr marL="2695720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cs typeface="+mn-cs"/>
        </a:defRPr>
      </a:lvl7pPr>
      <a:lvl8pPr marL="3110446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cs typeface="+mn-cs"/>
        </a:defRPr>
      </a:lvl8pPr>
      <a:lvl9pPr marL="3525172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73" y="83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148"/>
                </a:moveTo>
                <a:lnTo>
                  <a:pt x="273" y="148"/>
                </a:lnTo>
              </a:path>
            </a:pathLst>
          </a:custGeom>
          <a:ln w="317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11" y="83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297"/>
                </a:moveTo>
                <a:lnTo>
                  <a:pt x="214" y="297"/>
                </a:lnTo>
                <a:lnTo>
                  <a:pt x="214" y="0"/>
                </a:lnTo>
                <a:lnTo>
                  <a:pt x="0" y="0"/>
                </a:lnTo>
                <a:lnTo>
                  <a:pt x="0" y="297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261" y="110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148"/>
                </a:moveTo>
                <a:lnTo>
                  <a:pt x="273" y="148"/>
                </a:lnTo>
              </a:path>
            </a:pathLst>
          </a:custGeom>
          <a:ln w="317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511" y="110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297"/>
                </a:moveTo>
                <a:lnTo>
                  <a:pt x="226" y="297"/>
                </a:lnTo>
                <a:lnTo>
                  <a:pt x="226" y="0"/>
                </a:lnTo>
                <a:lnTo>
                  <a:pt x="0" y="0"/>
                </a:lnTo>
                <a:lnTo>
                  <a:pt x="0" y="297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42" y="100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273"/>
                </a:moveTo>
                <a:lnTo>
                  <a:pt x="357" y="273"/>
                </a:lnTo>
                <a:lnTo>
                  <a:pt x="357" y="0"/>
                </a:lnTo>
                <a:lnTo>
                  <a:pt x="0" y="0"/>
                </a:lnTo>
                <a:lnTo>
                  <a:pt x="0" y="27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90561" y="1181151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4"/>
                </a:lnTo>
              </a:path>
            </a:pathLst>
          </a:custGeom>
          <a:ln w="33012">
            <a:solidFill>
              <a:srgbClr val="EEEC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61964" y="1276356"/>
            <a:ext cx="8224783" cy="317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546760"/>
            <a:ext cx="8072119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8609" y="1387113"/>
            <a:ext cx="8526780" cy="1478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Civil Engineering - Texas Tech University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AA38C-890B-4DA1-9A28-661FEAA16E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31815" y="6642468"/>
            <a:ext cx="2190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/>
            <a:fld id="{81D60167-4931-47E6-BA6A-407CBD079E47}" type="slidenum">
              <a:rPr spc="-10" dirty="0">
                <a:solidFill>
                  <a:prstClr val="black"/>
                </a:solidFill>
              </a:rPr>
              <a:pPr marL="25400"/>
              <a:t>‹#›</a:t>
            </a:fld>
            <a:endParaRPr spc="-1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86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15636" cy="114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1873" y="442837"/>
            <a:ext cx="794025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9049" y="1033799"/>
            <a:ext cx="802519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Civil Engineering - Texas Tech University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C99BB-C011-4506-B8F0-6ADB5AFCDD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92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8480">
        <a:defRPr>
          <a:latin typeface="+mn-lt"/>
          <a:ea typeface="+mn-ea"/>
          <a:cs typeface="+mn-cs"/>
        </a:defRPr>
      </a:lvl2pPr>
      <a:lvl3pPr marL="916960">
        <a:defRPr>
          <a:latin typeface="+mn-lt"/>
          <a:ea typeface="+mn-ea"/>
          <a:cs typeface="+mn-cs"/>
        </a:defRPr>
      </a:lvl3pPr>
      <a:lvl4pPr marL="1375440">
        <a:defRPr>
          <a:latin typeface="+mn-lt"/>
          <a:ea typeface="+mn-ea"/>
          <a:cs typeface="+mn-cs"/>
        </a:defRPr>
      </a:lvl4pPr>
      <a:lvl5pPr marL="1833921">
        <a:defRPr>
          <a:latin typeface="+mn-lt"/>
          <a:ea typeface="+mn-ea"/>
          <a:cs typeface="+mn-cs"/>
        </a:defRPr>
      </a:lvl5pPr>
      <a:lvl6pPr marL="2292401">
        <a:defRPr>
          <a:latin typeface="+mn-lt"/>
          <a:ea typeface="+mn-ea"/>
          <a:cs typeface="+mn-cs"/>
        </a:defRPr>
      </a:lvl6pPr>
      <a:lvl7pPr marL="2750881">
        <a:defRPr>
          <a:latin typeface="+mn-lt"/>
          <a:ea typeface="+mn-ea"/>
          <a:cs typeface="+mn-cs"/>
        </a:defRPr>
      </a:lvl7pPr>
      <a:lvl8pPr marL="3209361">
        <a:defRPr>
          <a:latin typeface="+mn-lt"/>
          <a:ea typeface="+mn-ea"/>
          <a:cs typeface="+mn-cs"/>
        </a:defRPr>
      </a:lvl8pPr>
      <a:lvl9pPr marL="36678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8480">
        <a:defRPr>
          <a:latin typeface="+mn-lt"/>
          <a:ea typeface="+mn-ea"/>
          <a:cs typeface="+mn-cs"/>
        </a:defRPr>
      </a:lvl2pPr>
      <a:lvl3pPr marL="916960">
        <a:defRPr>
          <a:latin typeface="+mn-lt"/>
          <a:ea typeface="+mn-ea"/>
          <a:cs typeface="+mn-cs"/>
        </a:defRPr>
      </a:lvl3pPr>
      <a:lvl4pPr marL="1375440">
        <a:defRPr>
          <a:latin typeface="+mn-lt"/>
          <a:ea typeface="+mn-ea"/>
          <a:cs typeface="+mn-cs"/>
        </a:defRPr>
      </a:lvl4pPr>
      <a:lvl5pPr marL="1833921">
        <a:defRPr>
          <a:latin typeface="+mn-lt"/>
          <a:ea typeface="+mn-ea"/>
          <a:cs typeface="+mn-cs"/>
        </a:defRPr>
      </a:lvl5pPr>
      <a:lvl6pPr marL="2292401">
        <a:defRPr>
          <a:latin typeface="+mn-lt"/>
          <a:ea typeface="+mn-ea"/>
          <a:cs typeface="+mn-cs"/>
        </a:defRPr>
      </a:lvl6pPr>
      <a:lvl7pPr marL="2750881">
        <a:defRPr>
          <a:latin typeface="+mn-lt"/>
          <a:ea typeface="+mn-ea"/>
          <a:cs typeface="+mn-cs"/>
        </a:defRPr>
      </a:lvl7pPr>
      <a:lvl8pPr marL="3209361">
        <a:defRPr>
          <a:latin typeface="+mn-lt"/>
          <a:ea typeface="+mn-ea"/>
          <a:cs typeface="+mn-cs"/>
        </a:defRPr>
      </a:lvl8pPr>
      <a:lvl9pPr marL="36678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349" y="1752842"/>
            <a:ext cx="4923143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05">
              <a:defRPr/>
            </a:pPr>
            <a:r>
              <a:rPr lang="en-US" sz="6000" b="1" u="sng" dirty="0">
                <a:solidFill>
                  <a:prstClr val="white"/>
                </a:solidFill>
                <a:latin typeface="Calibri" pitchFamily="34" charset="0"/>
                <a:ea typeface="Arial Unicode MS" panose="020B0604020202020204" pitchFamily="34" charset="-128"/>
                <a:cs typeface="Calibri" pitchFamily="34" charset="0"/>
              </a:rPr>
              <a:t>Soil Mechanics</a:t>
            </a:r>
          </a:p>
          <a:p>
            <a:pPr algn="ctr" defTabSz="914305">
              <a:defRPr/>
            </a:pPr>
            <a:r>
              <a:rPr lang="en-US" sz="2400" b="1">
                <a:solidFill>
                  <a:prstClr val="white"/>
                </a:solidFill>
                <a:latin typeface="Calibri" pitchFamily="34" charset="0"/>
                <a:ea typeface="Arial Unicode MS" panose="020B0604020202020204" pitchFamily="34" charset="-128"/>
                <a:cs typeface="Calibri" pitchFamily="34" charset="0"/>
              </a:rPr>
              <a:t>(</a:t>
            </a:r>
            <a:r>
              <a:rPr lang="en-US" sz="2400" b="1" smtClean="0">
                <a:solidFill>
                  <a:prstClr val="white"/>
                </a:solidFill>
                <a:latin typeface="Calibri" pitchFamily="34" charset="0"/>
                <a:ea typeface="Arial Unicode MS" panose="020B0604020202020204" pitchFamily="34" charset="-128"/>
                <a:cs typeface="Calibri" pitchFamily="34" charset="0"/>
              </a:rPr>
              <a:t>BS-GEOLOGY)</a:t>
            </a:r>
            <a:endParaRPr lang="en-US" sz="2400" b="1" dirty="0" smtClean="0">
              <a:solidFill>
                <a:prstClr val="white"/>
              </a:solidFill>
              <a:latin typeface="Calibri" pitchFamily="34" charset="0"/>
              <a:ea typeface="Arial Unicode MS" panose="020B0604020202020204" pitchFamily="34" charset="-128"/>
              <a:cs typeface="Calibri" pitchFamily="34" charset="0"/>
            </a:endParaRPr>
          </a:p>
          <a:p>
            <a:pPr algn="ctr" defTabSz="914305"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Calibri" pitchFamily="34" charset="0"/>
                <a:ea typeface="Arial Unicode MS" panose="020B0604020202020204" pitchFamily="34" charset="-128"/>
                <a:cs typeface="Calibri" pitchFamily="34" charset="0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Calibri" pitchFamily="34" charset="0"/>
                <a:ea typeface="Arial Unicode MS" panose="020B0604020202020204" pitchFamily="34" charset="-128"/>
                <a:cs typeface="Calibri" pitchFamily="34" charset="0"/>
              </a:rPr>
              <a:t>UOS</a:t>
            </a:r>
            <a:endParaRPr lang="en-US" sz="2800" b="1" dirty="0">
              <a:solidFill>
                <a:prstClr val="white"/>
              </a:solidFill>
              <a:latin typeface="Calibri" pitchFamily="34" charset="0"/>
              <a:ea typeface="Arial Unicode MS" panose="020B0604020202020204" pitchFamily="34" charset="-128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121" y="3480841"/>
            <a:ext cx="4985280" cy="8308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05">
              <a:defRPr/>
            </a:pPr>
            <a:endParaRPr lang="en-US" sz="3199" dirty="0">
              <a:solidFill>
                <a:prstClr val="white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defTabSz="914305">
              <a:defRPr/>
            </a:pPr>
            <a:r>
              <a:rPr lang="en-US" sz="1600" dirty="0" smtClean="0">
                <a:solidFill>
                  <a:prstClr val="white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SAEED HASSAN</a:t>
            </a:r>
            <a:endParaRPr lang="en-US" sz="1600" dirty="0">
              <a:solidFill>
                <a:prstClr val="white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288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Weight-Volume</a:t>
            </a:r>
            <a:r>
              <a:rPr spc="-15" dirty="0"/>
              <a:t> </a:t>
            </a:r>
            <a:r>
              <a:rPr spc="-5" dirty="0"/>
              <a:t>Relationships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50771"/>
            <a:ext cx="8298815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Another </a:t>
            </a:r>
            <a:r>
              <a:rPr sz="2000" spc="-5" dirty="0">
                <a:latin typeface="Calibri"/>
                <a:cs typeface="Calibri"/>
              </a:rPr>
              <a:t>very useful </a:t>
            </a:r>
            <a:r>
              <a:rPr sz="2000" spc="-10" dirty="0">
                <a:latin typeface="Calibri"/>
                <a:cs typeface="Calibri"/>
              </a:rPr>
              <a:t>concept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geotechnical </a:t>
            </a:r>
            <a:r>
              <a:rPr sz="2000" dirty="0">
                <a:latin typeface="Calibri"/>
                <a:cs typeface="Calibri"/>
              </a:rPr>
              <a:t>engineering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density  </a:t>
            </a:r>
            <a:r>
              <a:rPr sz="2000" spc="-10" dirty="0">
                <a:latin typeface="Calibri"/>
                <a:cs typeface="Calibri"/>
              </a:rPr>
              <a:t>(equivalent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unit </a:t>
            </a:r>
            <a:r>
              <a:rPr sz="2000" spc="-5" dirty="0">
                <a:latin typeface="Calibri"/>
                <a:cs typeface="Calibri"/>
              </a:rPr>
              <a:t>weight) </a:t>
            </a:r>
            <a:r>
              <a:rPr sz="2000" dirty="0">
                <a:latin typeface="Calibri"/>
                <a:cs typeface="Calibri"/>
              </a:rPr>
              <a:t>which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expressed </a:t>
            </a:r>
            <a:r>
              <a:rPr sz="2000" dirty="0">
                <a:latin typeface="Calibri"/>
                <a:cs typeface="Calibri"/>
              </a:rPr>
              <a:t>as mass </a:t>
            </a:r>
            <a:r>
              <a:rPr sz="2000" spc="-5" dirty="0">
                <a:latin typeface="Calibri"/>
                <a:cs typeface="Calibri"/>
              </a:rPr>
              <a:t>per </a:t>
            </a:r>
            <a:r>
              <a:rPr sz="2000" dirty="0">
                <a:latin typeface="Calibri"/>
                <a:cs typeface="Calibri"/>
              </a:rPr>
              <a:t>unit </a:t>
            </a:r>
            <a:r>
              <a:rPr sz="2000" spc="-10" dirty="0">
                <a:latin typeface="Calibri"/>
                <a:cs typeface="Calibri"/>
              </a:rPr>
              <a:t>volume.  There are </a:t>
            </a:r>
            <a:r>
              <a:rPr sz="2000" spc="-15" dirty="0">
                <a:latin typeface="Calibri"/>
                <a:cs typeface="Calibri"/>
              </a:rPr>
              <a:t>several </a:t>
            </a:r>
            <a:r>
              <a:rPr sz="2000" spc="-5" dirty="0">
                <a:latin typeface="Calibri"/>
                <a:cs typeface="Calibri"/>
              </a:rPr>
              <a:t>commonly used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densities: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455926"/>
            <a:ext cx="194437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a)	</a:t>
            </a:r>
            <a:r>
              <a:rPr sz="2000" b="1" i="1" spc="-35" dirty="0">
                <a:solidFill>
                  <a:srgbClr val="C00000"/>
                </a:solidFill>
                <a:latin typeface="Calibri"/>
                <a:cs typeface="Calibri"/>
              </a:rPr>
              <a:t>Total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density</a:t>
            </a:r>
            <a:r>
              <a:rPr sz="2000" b="1" i="1" spc="-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027426"/>
            <a:ext cx="418211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b)	Dry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density </a:t>
            </a:r>
            <a:r>
              <a:rPr sz="2000" spc="-5" dirty="0">
                <a:latin typeface="Calibri"/>
                <a:cs typeface="Calibri"/>
              </a:rPr>
              <a:t>(when </a:t>
            </a:r>
            <a:r>
              <a:rPr sz="2000" spc="-10" dirty="0">
                <a:latin typeface="Calibri"/>
                <a:cs typeface="Calibri"/>
              </a:rPr>
              <a:t>saturation </a:t>
            </a:r>
            <a:r>
              <a:rPr sz="2000" dirty="0">
                <a:latin typeface="Calibri"/>
                <a:cs typeface="Calibri"/>
              </a:rPr>
              <a:t>S =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0):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598926"/>
            <a:ext cx="52882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c)	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Saturated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density </a:t>
            </a:r>
            <a:r>
              <a:rPr sz="2000" spc="-5" dirty="0">
                <a:latin typeface="Calibri"/>
                <a:cs typeface="Calibri"/>
              </a:rPr>
              <a:t>(when </a:t>
            </a:r>
            <a:r>
              <a:rPr sz="2000" spc="-10" dirty="0">
                <a:latin typeface="Calibri"/>
                <a:cs typeface="Calibri"/>
              </a:rPr>
              <a:t>saturation </a:t>
            </a:r>
            <a:r>
              <a:rPr sz="2000" dirty="0">
                <a:latin typeface="Calibri"/>
                <a:cs typeface="Calibri"/>
              </a:rPr>
              <a:t>S =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100%):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170807"/>
            <a:ext cx="225996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d)	Density of</a:t>
            </a:r>
            <a:r>
              <a:rPr sz="2000" b="1" i="1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solids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742307"/>
            <a:ext cx="569150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unit </a:t>
            </a:r>
            <a:r>
              <a:rPr sz="2000" spc="-10" dirty="0">
                <a:latin typeface="Calibri"/>
                <a:cs typeface="Calibri"/>
              </a:rPr>
              <a:t>weight </a:t>
            </a:r>
            <a:r>
              <a:rPr sz="2000" spc="-5" dirty="0">
                <a:latin typeface="Calibri"/>
                <a:cs typeface="Calibri"/>
              </a:rPr>
              <a:t>can be obtained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5" dirty="0">
                <a:latin typeface="Calibri"/>
                <a:cs typeface="Calibri"/>
              </a:rPr>
              <a:t>densities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51116" y="2652240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257" y="0"/>
                </a:lnTo>
              </a:path>
            </a:pathLst>
          </a:custGeom>
          <a:ln w="8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72387" y="2660373"/>
            <a:ext cx="20193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i="1" spc="10" dirty="0">
                <a:latin typeface="Times New Roman"/>
                <a:cs typeface="Times New Roman"/>
              </a:rPr>
              <a:t>V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54447" y="2260136"/>
            <a:ext cx="26543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i="1" spc="15" dirty="0">
                <a:latin typeface="Times New Roman"/>
                <a:cs typeface="Times New Roman"/>
              </a:rPr>
              <a:t>M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57274" y="2425833"/>
            <a:ext cx="43370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i="1" spc="-45" dirty="0">
                <a:latin typeface="Symbol"/>
                <a:cs typeface="Symbol"/>
              </a:rPr>
              <a:t></a:t>
            </a:r>
            <a:r>
              <a:rPr sz="2350" i="1" spc="30" dirty="0">
                <a:latin typeface="Times New Roman"/>
                <a:cs typeface="Times New Roman"/>
              </a:rPr>
              <a:t> </a:t>
            </a:r>
            <a:r>
              <a:rPr sz="2250" spc="10" dirty="0">
                <a:latin typeface="Symbol"/>
                <a:cs typeface="Symbol"/>
              </a:rPr>
              <a:t>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51038" y="3250989"/>
            <a:ext cx="380365" cy="0"/>
          </a:xfrm>
          <a:custGeom>
            <a:avLst/>
            <a:gdLst/>
            <a:ahLst/>
            <a:cxnLst/>
            <a:rect l="l" t="t" r="r" b="b"/>
            <a:pathLst>
              <a:path w="380364">
                <a:moveTo>
                  <a:pt x="0" y="0"/>
                </a:moveTo>
                <a:lnTo>
                  <a:pt x="380365" y="0"/>
                </a:lnTo>
              </a:path>
            </a:pathLst>
          </a:custGeom>
          <a:ln w="8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07028" y="3256101"/>
            <a:ext cx="20701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i="1" spc="-10" dirty="0">
                <a:latin typeface="Times New Roman"/>
                <a:cs typeface="Times New Roman"/>
              </a:rPr>
              <a:t>V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30489" y="3285328"/>
            <a:ext cx="8318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dirty="0">
                <a:latin typeface="Times New Roman"/>
                <a:cs typeface="Times New Roman"/>
              </a:rPr>
              <a:t>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00454" y="2842825"/>
            <a:ext cx="60515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50" spc="-15" baseline="-35024" dirty="0">
                <a:latin typeface="Symbol"/>
                <a:cs typeface="Symbol"/>
              </a:rPr>
              <a:t></a:t>
            </a:r>
            <a:r>
              <a:rPr sz="3450" spc="217" baseline="-35024" dirty="0">
                <a:latin typeface="Times New Roman"/>
                <a:cs typeface="Times New Roman"/>
              </a:rPr>
              <a:t> </a:t>
            </a:r>
            <a:r>
              <a:rPr sz="2300" i="1" spc="245" dirty="0">
                <a:latin typeface="Times New Roman"/>
                <a:cs typeface="Times New Roman"/>
              </a:rPr>
              <a:t>M</a:t>
            </a:r>
            <a:r>
              <a:rPr sz="1350" i="1" baseline="-37037" dirty="0">
                <a:latin typeface="Times New Roman"/>
                <a:cs typeface="Times New Roman"/>
              </a:rPr>
              <a:t>s</a:t>
            </a:r>
            <a:endParaRPr sz="1350" baseline="-37037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55417" y="3014158"/>
            <a:ext cx="18859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i="1" spc="-65" dirty="0">
                <a:latin typeface="Symbol"/>
                <a:cs typeface="Symbol"/>
              </a:rPr>
              <a:t>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35587" y="3811227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1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60419" y="3820541"/>
            <a:ext cx="220345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5" dirty="0">
                <a:latin typeface="Times New Roman"/>
                <a:cs typeface="Times New Roman"/>
              </a:rPr>
              <a:t>V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40607" y="3375610"/>
            <a:ext cx="291465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5" dirty="0">
                <a:latin typeface="Times New Roman"/>
                <a:cs typeface="Times New Roman"/>
              </a:rPr>
              <a:t>M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07946" y="3850601"/>
            <a:ext cx="18288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i="1" spc="40" dirty="0">
                <a:latin typeface="Times New Roman"/>
                <a:cs typeface="Times New Roman"/>
              </a:rPr>
              <a:t>s</a:t>
            </a:r>
            <a:r>
              <a:rPr sz="950" i="1" spc="75" dirty="0">
                <a:latin typeface="Times New Roman"/>
                <a:cs typeface="Times New Roman"/>
              </a:rPr>
              <a:t>a</a:t>
            </a:r>
            <a:r>
              <a:rPr sz="950" i="1" spc="5" dirty="0">
                <a:latin typeface="Times New Roman"/>
                <a:cs typeface="Times New Roman"/>
              </a:rPr>
              <a:t>t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18590" y="3554690"/>
            <a:ext cx="649605" cy="410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1009" algn="l"/>
              </a:tabLst>
            </a:pPr>
            <a:r>
              <a:rPr sz="2650" i="1" spc="-80" dirty="0">
                <a:latin typeface="Symbol"/>
                <a:cs typeface="Symbol"/>
              </a:rPr>
              <a:t></a:t>
            </a:r>
            <a:r>
              <a:rPr sz="2650" spc="-80" dirty="0">
                <a:latin typeface="Times New Roman"/>
                <a:cs typeface="Times New Roman"/>
              </a:rPr>
              <a:t>	</a:t>
            </a:r>
            <a:r>
              <a:rPr sz="2500" spc="5" dirty="0">
                <a:latin typeface="Symbol"/>
                <a:cs typeface="Symbol"/>
              </a:rPr>
              <a:t>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62106" y="4613195"/>
            <a:ext cx="7239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i="1" spc="-5" dirty="0">
                <a:latin typeface="Times New Roman"/>
                <a:cs typeface="Times New Roman"/>
              </a:rPr>
              <a:t>s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18080" y="4375850"/>
            <a:ext cx="7239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i="1" spc="-5" dirty="0">
                <a:latin typeface="Times New Roman"/>
                <a:cs typeface="Times New Roman"/>
              </a:rPr>
              <a:t>s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79271" y="4352243"/>
            <a:ext cx="21526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25" dirty="0">
                <a:latin typeface="Times New Roman"/>
                <a:cs typeface="Times New Roman"/>
              </a:rPr>
              <a:t>V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40972" y="3923708"/>
            <a:ext cx="28448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35" dirty="0">
                <a:latin typeface="Times New Roman"/>
                <a:cs typeface="Times New Roman"/>
              </a:rPr>
              <a:t>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33195" y="3981870"/>
            <a:ext cx="1015365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913765" algn="l"/>
              </a:tabLst>
            </a:pPr>
            <a:r>
              <a:rPr sz="3825" i="1" spc="-89" baseline="-19607" dirty="0">
                <a:latin typeface="Symbol"/>
                <a:cs typeface="Symbol"/>
              </a:rPr>
              <a:t></a:t>
            </a:r>
            <a:r>
              <a:rPr sz="3825" spc="-89" baseline="-19607" dirty="0">
                <a:latin typeface="Times New Roman"/>
                <a:cs typeface="Times New Roman"/>
              </a:rPr>
              <a:t>	</a:t>
            </a:r>
            <a:r>
              <a:rPr sz="3600" spc="37" baseline="-20833" dirty="0">
                <a:latin typeface="Symbol"/>
                <a:cs typeface="Symbol"/>
              </a:rPr>
              <a:t></a:t>
            </a:r>
            <a:r>
              <a:rPr sz="950" i="1" u="sng" spc="25" dirty="0">
                <a:latin typeface="Times New Roman"/>
                <a:cs typeface="Times New Roman"/>
              </a:rPr>
              <a:t> 	</a:t>
            </a:r>
            <a:r>
              <a:rPr sz="950" i="1" u="sng" spc="-5" dirty="0">
                <a:latin typeface="Times New Roman"/>
                <a:cs typeface="Times New Roman"/>
              </a:rPr>
              <a:t>s</a:t>
            </a:r>
            <a:r>
              <a:rPr sz="950" i="1" u="sng" spc="85" dirty="0">
                <a:latin typeface="Times New Roman"/>
                <a:cs typeface="Times New Roman"/>
              </a:rPr>
              <a:t> 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67150" y="5279008"/>
            <a:ext cx="4288155" cy="1094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>
                <a:latin typeface="Times New Roman"/>
                <a:cs typeface="Times New Roman"/>
              </a:rPr>
              <a:t>M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spc="-10" dirty="0">
                <a:latin typeface="Calibri"/>
                <a:cs typeface="Calibri"/>
              </a:rPr>
              <a:t>total </a:t>
            </a:r>
            <a:r>
              <a:rPr sz="2000" spc="-5" dirty="0">
                <a:latin typeface="Calibri"/>
                <a:cs typeface="Calibri"/>
              </a:rPr>
              <a:t>mass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soil sample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(kg)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i="1" spc="5" dirty="0">
                <a:latin typeface="Times New Roman"/>
                <a:cs typeface="Times New Roman"/>
              </a:rPr>
              <a:t>W</a:t>
            </a:r>
            <a:r>
              <a:rPr sz="1950" i="1" spc="7" baseline="-21367" dirty="0">
                <a:latin typeface="Times New Roman"/>
                <a:cs typeface="Times New Roman"/>
              </a:rPr>
              <a:t>s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spc="-5" dirty="0">
                <a:latin typeface="Calibri"/>
                <a:cs typeface="Calibri"/>
              </a:rPr>
              <a:t>mass of soil solids </a:t>
            </a:r>
            <a:r>
              <a:rPr sz="2000" dirty="0">
                <a:latin typeface="Calibri"/>
                <a:cs typeface="Calibri"/>
              </a:rPr>
              <a:t>in the </a:t>
            </a:r>
            <a:r>
              <a:rPr sz="2000" spc="-5" dirty="0">
                <a:latin typeface="Calibri"/>
                <a:cs typeface="Calibri"/>
              </a:rPr>
              <a:t>sample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(kg)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000" i="1" dirty="0">
                <a:latin typeface="Times New Roman"/>
                <a:cs typeface="Times New Roman"/>
              </a:rPr>
              <a:t>V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spc="-10" dirty="0">
                <a:latin typeface="Calibri"/>
                <a:cs typeface="Calibri"/>
              </a:rPr>
              <a:t>total volume </a:t>
            </a:r>
            <a:r>
              <a:rPr sz="2000" dirty="0">
                <a:latin typeface="Calibri"/>
                <a:cs typeface="Calibri"/>
              </a:rPr>
              <a:t>of the </a:t>
            </a:r>
            <a:r>
              <a:rPr sz="2000" spc="-5" dirty="0">
                <a:latin typeface="Calibri"/>
                <a:cs typeface="Calibri"/>
              </a:rPr>
              <a:t>soil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</a:t>
            </a:r>
            <a:r>
              <a:rPr sz="1950" baseline="25641" dirty="0">
                <a:latin typeface="Calibri"/>
                <a:cs typeface="Calibri"/>
              </a:rPr>
              <a:t>3</a:t>
            </a:r>
            <a:r>
              <a:rPr sz="200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23986" y="5232227"/>
            <a:ext cx="98933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4165" algn="l"/>
              </a:tabLst>
            </a:pPr>
            <a:r>
              <a:rPr sz="2800" i="1" spc="40" dirty="0">
                <a:latin typeface="Symbol"/>
                <a:cs typeface="Symbol"/>
              </a:rPr>
              <a:t></a:t>
            </a:r>
            <a:r>
              <a:rPr sz="2800" spc="40" dirty="0">
                <a:latin typeface="Times New Roman"/>
                <a:cs typeface="Times New Roman"/>
              </a:rPr>
              <a:t>	</a:t>
            </a:r>
            <a:r>
              <a:rPr sz="2600" spc="170" dirty="0">
                <a:latin typeface="Symbol"/>
                <a:cs typeface="Symbol"/>
              </a:rPr>
              <a:t>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800" i="1" spc="70" dirty="0">
                <a:latin typeface="Symbol"/>
                <a:cs typeface="Symbol"/>
              </a:rPr>
              <a:t></a:t>
            </a:r>
            <a:r>
              <a:rPr sz="2600" i="1" spc="70" dirty="0">
                <a:latin typeface="Times New Roman"/>
                <a:cs typeface="Times New Roman"/>
              </a:rPr>
              <a:t>g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49297" y="5784640"/>
            <a:ext cx="1140460" cy="47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50"/>
              </a:lnSpc>
              <a:tabLst>
                <a:tab pos="370205" algn="l"/>
              </a:tabLst>
            </a:pPr>
            <a:r>
              <a:rPr sz="2750" i="1" spc="-40" dirty="0">
                <a:latin typeface="Symbol"/>
                <a:cs typeface="Symbol"/>
              </a:rPr>
              <a:t></a:t>
            </a:r>
            <a:r>
              <a:rPr sz="2750" spc="-40" dirty="0">
                <a:latin typeface="Times New Roman"/>
                <a:cs typeface="Times New Roman"/>
              </a:rPr>
              <a:t>	</a:t>
            </a:r>
            <a:r>
              <a:rPr sz="2600" spc="35" dirty="0">
                <a:latin typeface="Symbol"/>
                <a:cs typeface="Symbol"/>
              </a:rPr>
              <a:t>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750" i="1" spc="-50" dirty="0">
                <a:latin typeface="Symbol"/>
                <a:cs typeface="Symbol"/>
              </a:rPr>
              <a:t></a:t>
            </a:r>
            <a:r>
              <a:rPr sz="2750" i="1" spc="135" dirty="0">
                <a:latin typeface="Times New Roman"/>
                <a:cs typeface="Times New Roman"/>
              </a:rPr>
              <a:t> </a:t>
            </a:r>
            <a:r>
              <a:rPr sz="2600" i="1" spc="30" dirty="0">
                <a:latin typeface="Times New Roman"/>
                <a:cs typeface="Times New Roman"/>
              </a:rPr>
              <a:t>g</a:t>
            </a:r>
            <a:endParaRPr sz="2600">
              <a:latin typeface="Times New Roman"/>
              <a:cs typeface="Times New Roman"/>
            </a:endParaRPr>
          </a:p>
          <a:p>
            <a:pPr marR="24765" algn="ctr">
              <a:lnSpc>
                <a:spcPts val="750"/>
              </a:lnSpc>
              <a:tabLst>
                <a:tab pos="655955" algn="l"/>
              </a:tabLst>
            </a:pPr>
            <a:r>
              <a:rPr sz="1000" i="1" spc="15" dirty="0">
                <a:latin typeface="Times New Roman"/>
                <a:cs typeface="Times New Roman"/>
              </a:rPr>
              <a:t>d	d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Specific</a:t>
            </a:r>
            <a:r>
              <a:rPr spc="-90" dirty="0"/>
              <a:t> </a:t>
            </a:r>
            <a:r>
              <a:rPr spc="-5" dirty="0"/>
              <a:t>Gravity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2930" indent="-342900">
              <a:lnSpc>
                <a:spcPts val="2395"/>
              </a:lnSpc>
              <a:buFont typeface="Arial"/>
              <a:buChar char="•"/>
              <a:tabLst>
                <a:tab pos="582295" algn="l"/>
                <a:tab pos="582930" algn="l"/>
              </a:tabLst>
            </a:pPr>
            <a:r>
              <a:rPr spc="-5" dirty="0"/>
              <a:t>The  </a:t>
            </a:r>
            <a:r>
              <a:rPr b="1" i="1" spc="-5" dirty="0">
                <a:solidFill>
                  <a:srgbClr val="C00000"/>
                </a:solidFill>
                <a:latin typeface="Calibri"/>
                <a:cs typeface="Calibri"/>
              </a:rPr>
              <a:t>Specific  </a:t>
            </a:r>
            <a:r>
              <a:rPr b="1" i="1" spc="-10" dirty="0">
                <a:solidFill>
                  <a:srgbClr val="C00000"/>
                </a:solidFill>
                <a:latin typeface="Calibri"/>
                <a:cs typeface="Calibri"/>
              </a:rPr>
              <a:t>Gravity  </a:t>
            </a:r>
            <a:r>
              <a:rPr spc="-5" dirty="0">
                <a:latin typeface="Times New Roman"/>
                <a:cs typeface="Times New Roman"/>
              </a:rPr>
              <a:t>(</a:t>
            </a:r>
            <a:r>
              <a:rPr i="1" spc="-5" dirty="0">
                <a:latin typeface="Times New Roman"/>
                <a:cs typeface="Times New Roman"/>
              </a:rPr>
              <a:t>G</a:t>
            </a:r>
            <a:r>
              <a:rPr spc="-5" dirty="0">
                <a:latin typeface="Times New Roman"/>
                <a:cs typeface="Times New Roman"/>
              </a:rPr>
              <a:t>) </a:t>
            </a:r>
            <a:r>
              <a:rPr spc="-5" dirty="0"/>
              <a:t>which  is  defined  </a:t>
            </a:r>
            <a:r>
              <a:rPr dirty="0"/>
              <a:t>as  the  </a:t>
            </a:r>
            <a:r>
              <a:rPr spc="-15" dirty="0"/>
              <a:t>ratio  </a:t>
            </a:r>
            <a:r>
              <a:rPr dirty="0"/>
              <a:t>of  </a:t>
            </a:r>
            <a:r>
              <a:rPr spc="-5" dirty="0"/>
              <a:t>unit  </a:t>
            </a:r>
            <a:r>
              <a:rPr spc="-10" dirty="0"/>
              <a:t>weight</a:t>
            </a:r>
            <a:r>
              <a:rPr spc="270" dirty="0"/>
              <a:t> </a:t>
            </a:r>
            <a:r>
              <a:rPr spc="-5" dirty="0"/>
              <a:t>(or</a:t>
            </a:r>
          </a:p>
          <a:p>
            <a:pPr marL="582930">
              <a:lnSpc>
                <a:spcPts val="2395"/>
              </a:lnSpc>
            </a:pPr>
            <a:r>
              <a:rPr spc="-5" dirty="0"/>
              <a:t>density) of </a:t>
            </a:r>
            <a:r>
              <a:rPr dirty="0"/>
              <a:t>a </a:t>
            </a:r>
            <a:r>
              <a:rPr spc="-5" dirty="0"/>
              <a:t>given </a:t>
            </a:r>
            <a:r>
              <a:rPr spc="-10" dirty="0"/>
              <a:t>material </a:t>
            </a:r>
            <a:r>
              <a:rPr spc="-15" dirty="0"/>
              <a:t>to </a:t>
            </a:r>
            <a:r>
              <a:rPr dirty="0"/>
              <a:t>the unit </a:t>
            </a:r>
            <a:r>
              <a:rPr spc="-10" dirty="0"/>
              <a:t>weight </a:t>
            </a:r>
            <a:r>
              <a:rPr spc="-5" dirty="0"/>
              <a:t>(or density) of</a:t>
            </a:r>
            <a:r>
              <a:rPr spc="110" dirty="0"/>
              <a:t> </a:t>
            </a:r>
            <a:r>
              <a:rPr spc="-50" dirty="0"/>
              <a:t>water.</a:t>
            </a:r>
          </a:p>
          <a:p>
            <a:pPr marL="240029">
              <a:lnSpc>
                <a:spcPct val="100000"/>
              </a:lnSpc>
              <a:spcBef>
                <a:spcPts val="1800"/>
              </a:spcBef>
              <a:tabLst>
                <a:tab pos="696595" algn="l"/>
              </a:tabLst>
            </a:pPr>
            <a:r>
              <a:rPr dirty="0"/>
              <a:t>a)	</a:t>
            </a:r>
            <a:r>
              <a:rPr spc="-5" dirty="0"/>
              <a:t>The  specific  </a:t>
            </a:r>
            <a:r>
              <a:rPr spc="-15" dirty="0"/>
              <a:t>gravity  </a:t>
            </a:r>
            <a:r>
              <a:rPr spc="-5" dirty="0"/>
              <a:t>of  </a:t>
            </a:r>
            <a:r>
              <a:rPr dirty="0"/>
              <a:t>a  </a:t>
            </a:r>
            <a:r>
              <a:rPr spc="-5" dirty="0"/>
              <a:t>mass  of  soil  (including  </a:t>
            </a:r>
            <a:r>
              <a:rPr spc="-45" dirty="0"/>
              <a:t>air,  </a:t>
            </a:r>
            <a:r>
              <a:rPr spc="-15" dirty="0"/>
              <a:t>water  </a:t>
            </a:r>
            <a:r>
              <a:rPr dirty="0"/>
              <a:t>and  </a:t>
            </a:r>
            <a:r>
              <a:rPr spc="-5" dirty="0"/>
              <a:t>solids)</a:t>
            </a:r>
            <a:r>
              <a:rPr spc="155" dirty="0"/>
              <a:t> </a:t>
            </a:r>
            <a:r>
              <a:rPr spc="-5" dirty="0"/>
              <a:t>is</a:t>
            </a:r>
          </a:p>
          <a:p>
            <a:pPr marL="697230">
              <a:lnSpc>
                <a:spcPct val="100000"/>
              </a:lnSpc>
            </a:pPr>
            <a:r>
              <a:rPr spc="-5" dirty="0"/>
              <a:t>termed </a:t>
            </a:r>
            <a:r>
              <a:rPr dirty="0"/>
              <a:t>as </a:t>
            </a:r>
            <a:r>
              <a:rPr b="1" i="1" dirty="0">
                <a:solidFill>
                  <a:srgbClr val="C00000"/>
                </a:solidFill>
                <a:latin typeface="Calibri"/>
                <a:cs typeface="Calibri"/>
              </a:rPr>
              <a:t>bulk specific gravity </a:t>
            </a:r>
            <a:r>
              <a:rPr spc="5" dirty="0"/>
              <a:t>(</a:t>
            </a:r>
            <a:r>
              <a:rPr i="1" spc="5" dirty="0">
                <a:latin typeface="Calibri"/>
                <a:cs typeface="Calibri"/>
              </a:rPr>
              <a:t>G</a:t>
            </a:r>
            <a:r>
              <a:rPr sz="1950" i="1" spc="7" baseline="-21367" dirty="0">
                <a:latin typeface="Calibri"/>
                <a:cs typeface="Calibri"/>
              </a:rPr>
              <a:t>m</a:t>
            </a:r>
            <a:r>
              <a:rPr sz="2000" spc="5" dirty="0"/>
              <a:t>). </a:t>
            </a:r>
            <a:r>
              <a:rPr sz="2000" spc="-5" dirty="0"/>
              <a:t>It is </a:t>
            </a:r>
            <a:r>
              <a:rPr sz="2000" spc="-10" dirty="0"/>
              <a:t>expressed</a:t>
            </a:r>
            <a:r>
              <a:rPr sz="2000" spc="-95" dirty="0"/>
              <a:t> </a:t>
            </a:r>
            <a:r>
              <a:rPr sz="2000" spc="-5" dirty="0"/>
              <a:t>as: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943730"/>
            <a:ext cx="8138795" cy="36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000" dirty="0">
                <a:latin typeface="Calibri"/>
                <a:cs typeface="Calibri"/>
              </a:rPr>
              <a:t>b)	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specific gravity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solids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r>
              <a:rPr sz="1950" baseline="-21367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excluding </a:t>
            </a:r>
            <a:r>
              <a:rPr sz="2000" dirty="0">
                <a:latin typeface="Calibri"/>
                <a:cs typeface="Calibri"/>
              </a:rPr>
              <a:t>air and </a:t>
            </a:r>
            <a:r>
              <a:rPr sz="2000" spc="-45" dirty="0">
                <a:latin typeface="Calibri"/>
                <a:cs typeface="Calibri"/>
              </a:rPr>
              <a:t>water,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expressed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390286"/>
            <a:ext cx="14274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45" indent="-347345">
              <a:lnSpc>
                <a:spcPct val="100000"/>
              </a:lnSpc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000" spc="-5" dirty="0">
                <a:latin typeface="Calibri"/>
                <a:cs typeface="Calibri"/>
              </a:rPr>
              <a:t>Note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90674" y="338059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3858" y="0"/>
                </a:lnTo>
              </a:path>
            </a:pathLst>
          </a:custGeom>
          <a:ln w="82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87232" y="3380598"/>
            <a:ext cx="478790" cy="0"/>
          </a:xfrm>
          <a:custGeom>
            <a:avLst/>
            <a:gdLst/>
            <a:ahLst/>
            <a:cxnLst/>
            <a:rect l="l" t="t" r="r" b="b"/>
            <a:pathLst>
              <a:path w="478789">
                <a:moveTo>
                  <a:pt x="0" y="0"/>
                </a:moveTo>
                <a:lnTo>
                  <a:pt x="478509" y="0"/>
                </a:lnTo>
              </a:path>
            </a:pathLst>
          </a:custGeom>
          <a:ln w="82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87899" y="3380598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1161" y="0"/>
                </a:lnTo>
              </a:path>
            </a:pathLst>
          </a:custGeom>
          <a:ln w="82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40530" y="3643282"/>
            <a:ext cx="153797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45795" algn="l"/>
                <a:tab pos="1446530" algn="l"/>
              </a:tabLst>
            </a:pPr>
            <a:r>
              <a:rPr sz="900" i="1" spc="15" dirty="0">
                <a:latin typeface="Times New Roman"/>
                <a:cs typeface="Times New Roman"/>
              </a:rPr>
              <a:t>w	w	w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51588" y="3414660"/>
            <a:ext cx="110489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15" dirty="0">
                <a:latin typeface="Times New Roman"/>
                <a:cs typeface="Times New Roman"/>
              </a:rPr>
              <a:t>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40191" y="3162873"/>
            <a:ext cx="24384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i="1" spc="55" dirty="0">
                <a:latin typeface="Times New Roman"/>
                <a:cs typeface="Times New Roman"/>
              </a:rPr>
              <a:t>G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75972" y="3372453"/>
            <a:ext cx="161226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1825" algn="l"/>
                <a:tab pos="1433195" algn="l"/>
              </a:tabLst>
            </a:pPr>
            <a:r>
              <a:rPr sz="2450" i="1" spc="-35" dirty="0">
                <a:latin typeface="Symbol"/>
                <a:cs typeface="Symbol"/>
              </a:rPr>
              <a:t></a:t>
            </a:r>
            <a:r>
              <a:rPr sz="2450" spc="-35" dirty="0">
                <a:latin typeface="Times New Roman"/>
                <a:cs typeface="Times New Roman"/>
              </a:rPr>
              <a:t>	</a:t>
            </a:r>
            <a:r>
              <a:rPr sz="2450" i="1" spc="-40" dirty="0">
                <a:latin typeface="Symbol"/>
                <a:cs typeface="Symbol"/>
              </a:rPr>
              <a:t></a:t>
            </a:r>
            <a:r>
              <a:rPr sz="2450" spc="305" dirty="0">
                <a:latin typeface="Times New Roman"/>
                <a:cs typeface="Times New Roman"/>
              </a:rPr>
              <a:t> </a:t>
            </a:r>
            <a:r>
              <a:rPr sz="2300" i="1" spc="35" dirty="0">
                <a:latin typeface="Times New Roman"/>
                <a:cs typeface="Times New Roman"/>
              </a:rPr>
              <a:t>g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450" i="1" spc="-40" dirty="0">
                <a:latin typeface="Symbol"/>
                <a:cs typeface="Symbol"/>
              </a:rPr>
              <a:t>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37760" y="2959668"/>
            <a:ext cx="1898650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8965" algn="l"/>
                <a:tab pos="930275" algn="l"/>
                <a:tab pos="1409700" algn="l"/>
                <a:tab pos="1719580" algn="l"/>
              </a:tabLst>
            </a:pPr>
            <a:r>
              <a:rPr sz="3450" spc="60" baseline="-35024" dirty="0">
                <a:latin typeface="Symbol"/>
                <a:cs typeface="Symbol"/>
              </a:rPr>
              <a:t></a:t>
            </a:r>
            <a:r>
              <a:rPr sz="3450" spc="60" baseline="-35024" dirty="0">
                <a:latin typeface="Times New Roman"/>
                <a:cs typeface="Times New Roman"/>
              </a:rPr>
              <a:t> </a:t>
            </a:r>
            <a:r>
              <a:rPr sz="3450" spc="-292" baseline="-35024" dirty="0">
                <a:latin typeface="Times New Roman"/>
                <a:cs typeface="Times New Roman"/>
              </a:rPr>
              <a:t> </a:t>
            </a:r>
            <a:r>
              <a:rPr sz="2450" i="1" spc="-35" dirty="0">
                <a:latin typeface="Symbol"/>
                <a:cs typeface="Symbol"/>
              </a:rPr>
              <a:t>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3450" spc="60" baseline="-35024" dirty="0">
                <a:latin typeface="Symbol"/>
                <a:cs typeface="Symbol"/>
              </a:rPr>
              <a:t></a:t>
            </a:r>
            <a:r>
              <a:rPr sz="3450" baseline="-35024" dirty="0">
                <a:latin typeface="Times New Roman"/>
                <a:cs typeface="Times New Roman"/>
              </a:rPr>
              <a:t>	</a:t>
            </a:r>
            <a:r>
              <a:rPr sz="2450" i="1" spc="-65" dirty="0">
                <a:latin typeface="Symbol"/>
                <a:cs typeface="Symbol"/>
              </a:rPr>
              <a:t></a:t>
            </a:r>
            <a:r>
              <a:rPr sz="2300" i="1" spc="35" dirty="0">
                <a:latin typeface="Times New Roman"/>
                <a:cs typeface="Times New Roman"/>
              </a:rPr>
              <a:t>g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3450" spc="60" baseline="-35024" dirty="0">
                <a:latin typeface="Symbol"/>
                <a:cs typeface="Symbol"/>
              </a:rPr>
              <a:t></a:t>
            </a:r>
            <a:r>
              <a:rPr sz="3450" baseline="-35024" dirty="0">
                <a:latin typeface="Times New Roman"/>
                <a:cs typeface="Times New Roman"/>
              </a:rPr>
              <a:t>	</a:t>
            </a:r>
            <a:r>
              <a:rPr sz="2450" i="1" spc="-40" dirty="0">
                <a:latin typeface="Symbol"/>
                <a:cs typeface="Symbol"/>
              </a:rPr>
              <a:t>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49801" y="4888738"/>
            <a:ext cx="283210" cy="0"/>
          </a:xfrm>
          <a:custGeom>
            <a:avLst/>
            <a:gdLst/>
            <a:ahLst/>
            <a:cxnLst/>
            <a:rect l="l" t="t" r="r" b="b"/>
            <a:pathLst>
              <a:path w="283210">
                <a:moveTo>
                  <a:pt x="0" y="0"/>
                </a:moveTo>
                <a:lnTo>
                  <a:pt x="282868" y="0"/>
                </a:lnTo>
              </a:path>
            </a:pathLst>
          </a:custGeom>
          <a:ln w="85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65985" y="4888738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0" y="0"/>
                </a:moveTo>
                <a:lnTo>
                  <a:pt x="494218" y="0"/>
                </a:lnTo>
              </a:path>
            </a:pathLst>
          </a:custGeom>
          <a:ln w="85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93128" y="4888738"/>
            <a:ext cx="321310" cy="0"/>
          </a:xfrm>
          <a:custGeom>
            <a:avLst/>
            <a:gdLst/>
            <a:ahLst/>
            <a:cxnLst/>
            <a:rect l="l" t="t" r="r" b="b"/>
            <a:pathLst>
              <a:path w="321310">
                <a:moveTo>
                  <a:pt x="0" y="0"/>
                </a:moveTo>
                <a:lnTo>
                  <a:pt x="321229" y="0"/>
                </a:lnTo>
              </a:path>
            </a:pathLst>
          </a:custGeom>
          <a:ln w="85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00288" y="4737824"/>
            <a:ext cx="7302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20" dirty="0"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72873" y="4737824"/>
            <a:ext cx="7302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20" dirty="0"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18651" y="4737824"/>
            <a:ext cx="7302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20" dirty="0"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33895" y="4927866"/>
            <a:ext cx="7302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20" dirty="0"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35033" y="4878238"/>
            <a:ext cx="175768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55"/>
              </a:lnSpc>
              <a:tabLst>
                <a:tab pos="652780" algn="l"/>
                <a:tab pos="1479550" algn="l"/>
              </a:tabLst>
            </a:pPr>
            <a:r>
              <a:rPr sz="2550" i="1" spc="-40" dirty="0">
                <a:latin typeface="Symbol"/>
                <a:cs typeface="Symbol"/>
              </a:rPr>
              <a:t></a:t>
            </a:r>
            <a:r>
              <a:rPr sz="2550" spc="-40" dirty="0">
                <a:latin typeface="Times New Roman"/>
                <a:cs typeface="Times New Roman"/>
              </a:rPr>
              <a:t>	</a:t>
            </a:r>
            <a:r>
              <a:rPr sz="2550" i="1" spc="-55" dirty="0">
                <a:latin typeface="Symbol"/>
                <a:cs typeface="Symbol"/>
              </a:rPr>
              <a:t></a:t>
            </a:r>
            <a:r>
              <a:rPr sz="2550" i="1" spc="310" dirty="0">
                <a:latin typeface="Times New Roman"/>
                <a:cs typeface="Times New Roman"/>
              </a:rPr>
              <a:t> </a:t>
            </a:r>
            <a:r>
              <a:rPr sz="2400" i="1" spc="25" dirty="0">
                <a:latin typeface="Times New Roman"/>
                <a:cs typeface="Times New Roman"/>
              </a:rPr>
              <a:t>g	</a:t>
            </a:r>
            <a:r>
              <a:rPr sz="2550" i="1" spc="-55" dirty="0">
                <a:latin typeface="Symbol"/>
                <a:cs typeface="Symbol"/>
              </a:rPr>
              <a:t></a:t>
            </a:r>
            <a:endParaRPr sz="2550">
              <a:latin typeface="Symbol"/>
              <a:cs typeface="Symbol"/>
            </a:endParaRPr>
          </a:p>
          <a:p>
            <a:pPr marL="182245">
              <a:lnSpc>
                <a:spcPts val="675"/>
              </a:lnSpc>
              <a:tabLst>
                <a:tab pos="836294" algn="l"/>
                <a:tab pos="1663700" algn="l"/>
              </a:tabLst>
            </a:pPr>
            <a:r>
              <a:rPr sz="900" i="1" spc="35" dirty="0">
                <a:latin typeface="Times New Roman"/>
                <a:cs typeface="Times New Roman"/>
              </a:rPr>
              <a:t>w	w	w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05150" y="4451360"/>
            <a:ext cx="1308100" cy="582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44" baseline="-34722" dirty="0">
                <a:latin typeface="Symbol"/>
                <a:cs typeface="Symbol"/>
              </a:rPr>
              <a:t></a:t>
            </a:r>
            <a:r>
              <a:rPr sz="3600" spc="44" baseline="-34722" dirty="0">
                <a:latin typeface="Times New Roman"/>
                <a:cs typeface="Times New Roman"/>
              </a:rPr>
              <a:t> </a:t>
            </a:r>
            <a:r>
              <a:rPr sz="2550" i="1" spc="-55" dirty="0">
                <a:latin typeface="Symbol"/>
                <a:cs typeface="Symbol"/>
              </a:rPr>
              <a:t></a:t>
            </a:r>
            <a:r>
              <a:rPr sz="2550" i="1" spc="-55" dirty="0">
                <a:latin typeface="Times New Roman"/>
                <a:cs typeface="Times New Roman"/>
              </a:rPr>
              <a:t> </a:t>
            </a:r>
            <a:r>
              <a:rPr sz="2400" i="1" spc="25" dirty="0">
                <a:latin typeface="Times New Roman"/>
                <a:cs typeface="Times New Roman"/>
              </a:rPr>
              <a:t>g  </a:t>
            </a:r>
            <a:r>
              <a:rPr sz="3600" spc="44" baseline="-34722" dirty="0">
                <a:latin typeface="Symbol"/>
                <a:cs typeface="Symbol"/>
              </a:rPr>
              <a:t></a:t>
            </a:r>
            <a:r>
              <a:rPr sz="3600" spc="472" baseline="-34722" dirty="0">
                <a:latin typeface="Times New Roman"/>
                <a:cs typeface="Times New Roman"/>
              </a:rPr>
              <a:t> </a:t>
            </a:r>
            <a:r>
              <a:rPr sz="2550" i="1" spc="-55" dirty="0">
                <a:latin typeface="Symbol"/>
                <a:cs typeface="Symbol"/>
              </a:rPr>
              <a:t>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13900" y="4641802"/>
            <a:ext cx="78930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7350" algn="l"/>
              </a:tabLst>
            </a:pPr>
            <a:r>
              <a:rPr sz="2400" i="1" spc="35" dirty="0">
                <a:latin typeface="Times New Roman"/>
                <a:cs typeface="Times New Roman"/>
              </a:rPr>
              <a:t>G	</a:t>
            </a:r>
            <a:r>
              <a:rPr sz="2400" spc="30" dirty="0">
                <a:latin typeface="Symbol"/>
                <a:cs typeface="Symbol"/>
              </a:rPr>
              <a:t>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3825" i="1" spc="-60" baseline="32679" dirty="0">
                <a:latin typeface="Symbol"/>
                <a:cs typeface="Symbol"/>
              </a:rPr>
              <a:t></a:t>
            </a:r>
            <a:endParaRPr sz="3825" baseline="32679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64264" y="5947052"/>
            <a:ext cx="28956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75" spc="104" baseline="-25745" dirty="0">
                <a:latin typeface="Times New Roman"/>
                <a:cs typeface="Times New Roman"/>
              </a:rPr>
              <a:t>m</a:t>
            </a:r>
            <a:r>
              <a:rPr sz="800" spc="5" dirty="0"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08612" y="5947052"/>
            <a:ext cx="28956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75" spc="104" baseline="-25745" dirty="0">
                <a:latin typeface="Times New Roman"/>
                <a:cs typeface="Times New Roman"/>
              </a:rPr>
              <a:t>m</a:t>
            </a:r>
            <a:r>
              <a:rPr sz="800" spc="5" dirty="0"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39855" y="6064635"/>
            <a:ext cx="532765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70" dirty="0">
                <a:latin typeface="Times New Roman"/>
                <a:cs typeface="Times New Roman"/>
              </a:rPr>
              <a:t>m</a:t>
            </a:r>
            <a:r>
              <a:rPr sz="1200" spc="7" baseline="65972" dirty="0">
                <a:latin typeface="Times New Roman"/>
                <a:cs typeface="Times New Roman"/>
              </a:rPr>
              <a:t>3</a:t>
            </a:r>
            <a:r>
              <a:rPr sz="1200" spc="-150" baseline="65972" dirty="0">
                <a:latin typeface="Times New Roman"/>
                <a:cs typeface="Times New Roman"/>
              </a:rPr>
              <a:t> </a:t>
            </a:r>
            <a:r>
              <a:rPr sz="2050" spc="50" dirty="0">
                <a:latin typeface="Times New Roman"/>
                <a:cs typeface="Times New Roman"/>
              </a:rPr>
              <a:t>.</a:t>
            </a:r>
            <a:r>
              <a:rPr sz="2050" spc="35" dirty="0">
                <a:latin typeface="Times New Roman"/>
                <a:cs typeface="Times New Roman"/>
              </a:rPr>
              <a:t>s</a:t>
            </a:r>
            <a:r>
              <a:rPr sz="1200" spc="7" baseline="65972" dirty="0">
                <a:latin typeface="Times New Roman"/>
                <a:cs typeface="Times New Roman"/>
              </a:rPr>
              <a:t>2</a:t>
            </a:r>
            <a:endParaRPr sz="1200" baseline="65972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78970" y="5947052"/>
            <a:ext cx="367665" cy="46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75" spc="142" baseline="-25745" dirty="0">
                <a:latin typeface="Times New Roman"/>
                <a:cs typeface="Times New Roman"/>
              </a:rPr>
              <a:t>s</a:t>
            </a:r>
            <a:r>
              <a:rPr sz="800" spc="5" dirty="0">
                <a:latin typeface="Times New Roman"/>
                <a:cs typeface="Times New Roman"/>
              </a:rPr>
              <a:t>2</a:t>
            </a:r>
            <a:r>
              <a:rPr sz="800" dirty="0">
                <a:latin typeface="Times New Roman"/>
                <a:cs typeface="Times New Roman"/>
              </a:rPr>
              <a:t>  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3075" spc="22" baseline="-29810" dirty="0">
                <a:latin typeface="Symbol"/>
                <a:cs typeface="Symbol"/>
              </a:rPr>
              <a:t></a:t>
            </a:r>
            <a:endParaRPr sz="3075" baseline="-2981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55608" y="6088567"/>
            <a:ext cx="549275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75" spc="104" baseline="5420" dirty="0">
                <a:latin typeface="Times New Roman"/>
                <a:cs typeface="Times New Roman"/>
              </a:rPr>
              <a:t>m</a:t>
            </a:r>
            <a:r>
              <a:rPr sz="1200" spc="7" baseline="76388" dirty="0">
                <a:latin typeface="Times New Roman"/>
                <a:cs typeface="Times New Roman"/>
              </a:rPr>
              <a:t>3</a:t>
            </a:r>
            <a:r>
              <a:rPr sz="1200" baseline="76388" dirty="0">
                <a:latin typeface="Times New Roman"/>
                <a:cs typeface="Times New Roman"/>
              </a:rPr>
              <a:t> </a:t>
            </a:r>
            <a:r>
              <a:rPr sz="1200" spc="112" baseline="76388" dirty="0">
                <a:latin typeface="Times New Roman"/>
                <a:cs typeface="Times New Roman"/>
              </a:rPr>
              <a:t> </a:t>
            </a:r>
            <a:r>
              <a:rPr sz="2050" spc="-20" dirty="0">
                <a:latin typeface="Symbol"/>
                <a:cs typeface="Symbol"/>
              </a:rPr>
              <a:t></a:t>
            </a:r>
            <a:r>
              <a:rPr sz="2050" spc="15" dirty="0">
                <a:latin typeface="Symbol"/>
                <a:cs typeface="Symbol"/>
              </a:rPr>
              <a:t>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91656" y="6088567"/>
            <a:ext cx="127635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15" dirty="0">
                <a:latin typeface="Symbol"/>
                <a:cs typeface="Symbol"/>
              </a:rPr>
              <a:t>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91656" y="5727148"/>
            <a:ext cx="5669915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65480" algn="l"/>
                <a:tab pos="1000125" algn="l"/>
                <a:tab pos="1686560" algn="l"/>
                <a:tab pos="1939289" algn="l"/>
                <a:tab pos="2849880" algn="l"/>
                <a:tab pos="3460750" algn="l"/>
                <a:tab pos="4218940" algn="l"/>
                <a:tab pos="4582795" algn="l"/>
                <a:tab pos="5255895" algn="l"/>
                <a:tab pos="5656580" algn="l"/>
              </a:tabLst>
            </a:pPr>
            <a:r>
              <a:rPr sz="2050" spc="15" dirty="0">
                <a:latin typeface="Symbol"/>
                <a:cs typeface="Symbol"/>
              </a:rPr>
              <a:t></a:t>
            </a:r>
            <a:r>
              <a:rPr sz="2050" spc="15" dirty="0">
                <a:latin typeface="Times New Roman"/>
                <a:cs typeface="Times New Roman"/>
              </a:rPr>
              <a:t>	</a:t>
            </a:r>
            <a:r>
              <a:rPr sz="2050" u="sng" spc="15" dirty="0">
                <a:latin typeface="Times New Roman"/>
                <a:cs typeface="Times New Roman"/>
              </a:rPr>
              <a:t> 	</a:t>
            </a:r>
            <a:r>
              <a:rPr sz="2050" spc="-5" dirty="0">
                <a:latin typeface="Symbol"/>
                <a:cs typeface="Symbol"/>
              </a:rPr>
              <a:t></a:t>
            </a:r>
            <a:r>
              <a:rPr sz="2050" spc="-5" dirty="0">
                <a:latin typeface="Times New Roman"/>
                <a:cs typeface="Times New Roman"/>
              </a:rPr>
              <a:t>	</a:t>
            </a:r>
            <a:r>
              <a:rPr sz="2050" u="sng" spc="-5" dirty="0">
                <a:latin typeface="Times New Roman"/>
                <a:cs typeface="Times New Roman"/>
              </a:rPr>
              <a:t> 	</a:t>
            </a:r>
            <a:r>
              <a:rPr sz="2050" spc="15" dirty="0">
                <a:latin typeface="Symbol"/>
                <a:cs typeface="Symbol"/>
              </a:rPr>
              <a:t></a:t>
            </a:r>
            <a:r>
              <a:rPr sz="2050" spc="15" dirty="0">
                <a:latin typeface="Times New Roman"/>
                <a:cs typeface="Times New Roman"/>
              </a:rPr>
              <a:t>	</a:t>
            </a:r>
            <a:r>
              <a:rPr sz="2050" u="sng" spc="20" dirty="0">
                <a:latin typeface="Times New Roman"/>
                <a:cs typeface="Times New Roman"/>
              </a:rPr>
              <a:t> </a:t>
            </a:r>
            <a:r>
              <a:rPr sz="2050" u="sng" spc="15" dirty="0">
                <a:latin typeface="Times New Roman"/>
                <a:cs typeface="Times New Roman"/>
              </a:rPr>
              <a:t>	</a:t>
            </a:r>
            <a:r>
              <a:rPr sz="2050" spc="15" dirty="0">
                <a:latin typeface="Times New Roman"/>
                <a:cs typeface="Times New Roman"/>
              </a:rPr>
              <a:t>	</a:t>
            </a:r>
            <a:r>
              <a:rPr sz="2050" u="sng" spc="20" dirty="0">
                <a:latin typeface="Times New Roman"/>
                <a:cs typeface="Times New Roman"/>
              </a:rPr>
              <a:t> </a:t>
            </a:r>
            <a:r>
              <a:rPr sz="2050" u="sng" spc="15" dirty="0">
                <a:latin typeface="Times New Roman"/>
                <a:cs typeface="Times New Roman"/>
              </a:rPr>
              <a:t>	</a:t>
            </a:r>
            <a:r>
              <a:rPr sz="2050" spc="15" dirty="0">
                <a:latin typeface="Times New Roman"/>
                <a:cs typeface="Times New Roman"/>
              </a:rPr>
              <a:t>	</a:t>
            </a:r>
            <a:r>
              <a:rPr sz="2050" u="sng" spc="20" dirty="0">
                <a:latin typeface="Times New Roman"/>
                <a:cs typeface="Times New Roman"/>
              </a:rPr>
              <a:t> </a:t>
            </a:r>
            <a:r>
              <a:rPr sz="2050" u="sng" spc="15" dirty="0">
                <a:latin typeface="Times New Roman"/>
                <a:cs typeface="Times New Roman"/>
              </a:rPr>
              <a:t>	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67575" y="6087064"/>
            <a:ext cx="61976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7210" algn="l"/>
              </a:tabLst>
            </a:pPr>
            <a:r>
              <a:rPr sz="800" i="1" spc="5" dirty="0">
                <a:latin typeface="Times New Roman"/>
                <a:cs typeface="Times New Roman"/>
              </a:rPr>
              <a:t>w	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24086" y="5850411"/>
            <a:ext cx="6766559" cy="364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1150" algn="l"/>
              </a:tabLst>
            </a:pPr>
            <a:r>
              <a:rPr sz="2150" i="1" spc="-30" dirty="0">
                <a:latin typeface="Symbol"/>
                <a:cs typeface="Symbol"/>
              </a:rPr>
              <a:t></a:t>
            </a:r>
            <a:r>
              <a:rPr sz="2150" spc="-30" dirty="0">
                <a:latin typeface="Times New Roman"/>
                <a:cs typeface="Times New Roman"/>
              </a:rPr>
              <a:t>	</a:t>
            </a:r>
            <a:r>
              <a:rPr sz="2050" spc="20" dirty="0">
                <a:latin typeface="Symbol"/>
                <a:cs typeface="Symbol"/>
              </a:rPr>
              <a:t></a:t>
            </a:r>
            <a:r>
              <a:rPr sz="2050" spc="20" dirty="0">
                <a:latin typeface="Times New Roman"/>
                <a:cs typeface="Times New Roman"/>
              </a:rPr>
              <a:t> </a:t>
            </a:r>
            <a:r>
              <a:rPr sz="2150" i="1" spc="-35" dirty="0">
                <a:latin typeface="Symbol"/>
                <a:cs typeface="Symbol"/>
              </a:rPr>
              <a:t></a:t>
            </a:r>
            <a:r>
              <a:rPr sz="2150" i="1" spc="-35" dirty="0">
                <a:latin typeface="Times New Roman"/>
                <a:cs typeface="Times New Roman"/>
              </a:rPr>
              <a:t> </a:t>
            </a:r>
            <a:r>
              <a:rPr sz="2050" i="1" spc="15" dirty="0">
                <a:latin typeface="Times New Roman"/>
                <a:cs typeface="Times New Roman"/>
              </a:rPr>
              <a:t>g </a:t>
            </a:r>
            <a:r>
              <a:rPr sz="2050" spc="20" dirty="0">
                <a:latin typeface="Symbol"/>
                <a:cs typeface="Symbol"/>
              </a:rPr>
              <a:t></a:t>
            </a:r>
            <a:r>
              <a:rPr sz="2050" spc="20" dirty="0">
                <a:latin typeface="Times New Roman"/>
                <a:cs typeface="Times New Roman"/>
              </a:rPr>
              <a:t> </a:t>
            </a:r>
            <a:r>
              <a:rPr sz="3075" spc="7" baseline="-6775" dirty="0">
                <a:latin typeface="Symbol"/>
                <a:cs typeface="Symbol"/>
              </a:rPr>
              <a:t></a:t>
            </a:r>
            <a:r>
              <a:rPr sz="2050" spc="5" dirty="0">
                <a:latin typeface="Times New Roman"/>
                <a:cs typeface="Times New Roman"/>
              </a:rPr>
              <a:t>1000 </a:t>
            </a:r>
            <a:r>
              <a:rPr sz="3075" spc="7" baseline="35230" dirty="0">
                <a:latin typeface="Times New Roman"/>
                <a:cs typeface="Times New Roman"/>
              </a:rPr>
              <a:t>kg </a:t>
            </a:r>
            <a:r>
              <a:rPr sz="3075" spc="67" baseline="-6775" dirty="0">
                <a:latin typeface="Symbol"/>
                <a:cs typeface="Symbol"/>
              </a:rPr>
              <a:t></a:t>
            </a:r>
            <a:r>
              <a:rPr sz="2050" spc="45" dirty="0">
                <a:latin typeface="Times New Roman"/>
                <a:cs typeface="Times New Roman"/>
              </a:rPr>
              <a:t>9.81</a:t>
            </a:r>
            <a:r>
              <a:rPr sz="3075" spc="67" baseline="35230" dirty="0">
                <a:latin typeface="Times New Roman"/>
                <a:cs typeface="Times New Roman"/>
              </a:rPr>
              <a:t>m </a:t>
            </a:r>
            <a:r>
              <a:rPr sz="3075" spc="22" baseline="-6775" dirty="0">
                <a:latin typeface="Symbol"/>
                <a:cs typeface="Symbol"/>
              </a:rPr>
              <a:t></a:t>
            </a:r>
            <a:r>
              <a:rPr sz="3075" spc="22" baseline="-6775" dirty="0">
                <a:latin typeface="Times New Roman"/>
                <a:cs typeface="Times New Roman"/>
              </a:rPr>
              <a:t> </a:t>
            </a:r>
            <a:r>
              <a:rPr sz="2050" spc="20" dirty="0">
                <a:latin typeface="Symbol"/>
                <a:cs typeface="Symbol"/>
              </a:rPr>
              <a:t></a:t>
            </a:r>
            <a:r>
              <a:rPr sz="2050" spc="2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9810 </a:t>
            </a:r>
            <a:r>
              <a:rPr sz="3075" spc="-15" baseline="35230" dirty="0">
                <a:latin typeface="Times New Roman"/>
                <a:cs typeface="Times New Roman"/>
              </a:rPr>
              <a:t>kg.m </a:t>
            </a:r>
            <a:r>
              <a:rPr sz="2050" spc="20" dirty="0">
                <a:latin typeface="Symbol"/>
                <a:cs typeface="Symbol"/>
              </a:rPr>
              <a:t></a:t>
            </a:r>
            <a:r>
              <a:rPr sz="2050" spc="2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9810 </a:t>
            </a:r>
            <a:r>
              <a:rPr sz="3075" spc="37" baseline="35230" dirty="0">
                <a:latin typeface="Times New Roman"/>
                <a:cs typeface="Times New Roman"/>
              </a:rPr>
              <a:t>N </a:t>
            </a:r>
            <a:r>
              <a:rPr sz="2050" spc="20" dirty="0">
                <a:latin typeface="Symbol"/>
                <a:cs typeface="Symbol"/>
              </a:rPr>
              <a:t></a:t>
            </a:r>
            <a:r>
              <a:rPr sz="2050" spc="-105" dirty="0">
                <a:latin typeface="Times New Roman"/>
                <a:cs typeface="Times New Roman"/>
              </a:rPr>
              <a:t> </a:t>
            </a:r>
            <a:r>
              <a:rPr sz="2050" spc="25" dirty="0">
                <a:latin typeface="Times New Roman"/>
                <a:cs typeface="Times New Roman"/>
              </a:rPr>
              <a:t>9.81</a:t>
            </a:r>
            <a:r>
              <a:rPr sz="3075" spc="37" baseline="35230" dirty="0">
                <a:latin typeface="Times New Roman"/>
                <a:cs typeface="Times New Roman"/>
              </a:rPr>
              <a:t>kN</a:t>
            </a:r>
            <a:endParaRPr sz="3075" baseline="3523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Specific</a:t>
            </a:r>
            <a:r>
              <a:rPr spc="-90" dirty="0"/>
              <a:t> </a:t>
            </a:r>
            <a:r>
              <a:rPr spc="-5" dirty="0"/>
              <a:t>Gravity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52296"/>
            <a:ext cx="8037195" cy="36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35" dirty="0">
                <a:latin typeface="Calibri"/>
                <a:cs typeface="Calibri"/>
              </a:rPr>
              <a:t>We </a:t>
            </a:r>
            <a:r>
              <a:rPr sz="2000" spc="-5" dirty="0">
                <a:latin typeface="Calibri"/>
                <a:cs typeface="Calibri"/>
              </a:rPr>
              <a:t>can use </a:t>
            </a:r>
            <a:r>
              <a:rPr sz="2000" i="1" spc="5" dirty="0">
                <a:latin typeface="Times New Roman"/>
                <a:cs typeface="Times New Roman"/>
              </a:rPr>
              <a:t>G</a:t>
            </a:r>
            <a:r>
              <a:rPr sz="1950" i="1" spc="7" baseline="-21367" dirty="0">
                <a:latin typeface="Times New Roman"/>
                <a:cs typeface="Times New Roman"/>
              </a:rPr>
              <a:t>s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calculate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density </a:t>
            </a:r>
            <a:r>
              <a:rPr sz="2000" dirty="0">
                <a:latin typeface="Calibri"/>
                <a:cs typeface="Calibri"/>
              </a:rPr>
              <a:t>or </a:t>
            </a:r>
            <a:r>
              <a:rPr sz="2000" spc="-5" dirty="0">
                <a:latin typeface="Calibri"/>
                <a:cs typeface="Calibri"/>
              </a:rPr>
              <a:t>unit </a:t>
            </a:r>
            <a:r>
              <a:rPr sz="2000" spc="-10" dirty="0">
                <a:latin typeface="Calibri"/>
                <a:cs typeface="Calibri"/>
              </a:rPr>
              <a:t>weight </a:t>
            </a:r>
            <a:r>
              <a:rPr sz="2000" dirty="0">
                <a:latin typeface="Calibri"/>
                <a:cs typeface="Calibri"/>
              </a:rPr>
              <a:t>of the </a:t>
            </a:r>
            <a:r>
              <a:rPr sz="2000" spc="-5" dirty="0">
                <a:latin typeface="Calibri"/>
                <a:cs typeface="Calibri"/>
              </a:rPr>
              <a:t>solid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particles: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3463" y="1807971"/>
            <a:ext cx="41529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265171"/>
            <a:ext cx="8077834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and hence the </a:t>
            </a:r>
            <a:r>
              <a:rPr sz="2000" spc="-10" dirty="0">
                <a:latin typeface="Calibri"/>
                <a:cs typeface="Calibri"/>
              </a:rPr>
              <a:t>volume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solid particles </a:t>
            </a:r>
            <a:r>
              <a:rPr sz="2000" dirty="0">
                <a:latin typeface="Calibri"/>
                <a:cs typeface="Calibri"/>
              </a:rPr>
              <a:t>if the mass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weight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known: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333750"/>
            <a:ext cx="2749550" cy="36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Expected values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i="1" spc="5" dirty="0">
                <a:latin typeface="Times New Roman"/>
                <a:cs typeface="Times New Roman"/>
              </a:rPr>
              <a:t>G</a:t>
            </a:r>
            <a:r>
              <a:rPr sz="1950" i="1" spc="7" baseline="-21367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1442" y="1772712"/>
            <a:ext cx="100330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5"/>
              </a:lnSpc>
              <a:tabLst>
                <a:tab pos="304800" algn="l"/>
              </a:tabLst>
            </a:pPr>
            <a:r>
              <a:rPr sz="2200" i="1" spc="-30" dirty="0">
                <a:latin typeface="Symbol"/>
                <a:cs typeface="Symbol"/>
              </a:rPr>
              <a:t></a:t>
            </a:r>
            <a:r>
              <a:rPr sz="2200" spc="-30" dirty="0">
                <a:latin typeface="Times New Roman"/>
                <a:cs typeface="Times New Roman"/>
              </a:rPr>
              <a:t>	</a:t>
            </a:r>
            <a:r>
              <a:rPr sz="2100" spc="25" dirty="0">
                <a:latin typeface="Symbol"/>
                <a:cs typeface="Symbol"/>
              </a:rPr>
              <a:t>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i="1" spc="30" dirty="0">
                <a:latin typeface="Times New Roman"/>
                <a:cs typeface="Times New Roman"/>
              </a:rPr>
              <a:t>G</a:t>
            </a:r>
            <a:r>
              <a:rPr sz="2100" i="1" spc="-310" dirty="0">
                <a:latin typeface="Times New Roman"/>
                <a:cs typeface="Times New Roman"/>
              </a:rPr>
              <a:t> </a:t>
            </a:r>
            <a:r>
              <a:rPr sz="2200" i="1" spc="-30" dirty="0">
                <a:latin typeface="Symbol"/>
                <a:cs typeface="Symbol"/>
              </a:rPr>
              <a:t></a:t>
            </a:r>
            <a:endParaRPr sz="2200">
              <a:latin typeface="Symbol"/>
              <a:cs typeface="Symbol"/>
            </a:endParaRPr>
          </a:p>
          <a:p>
            <a:pPr marL="170815">
              <a:lnSpc>
                <a:spcPts val="605"/>
              </a:lnSpc>
              <a:tabLst>
                <a:tab pos="695325" algn="l"/>
                <a:tab pos="918844" algn="l"/>
              </a:tabLst>
            </a:pPr>
            <a:r>
              <a:rPr sz="800" i="1" spc="10" dirty="0">
                <a:latin typeface="Times New Roman"/>
                <a:cs typeface="Times New Roman"/>
              </a:rPr>
              <a:t>s	s	</a:t>
            </a:r>
            <a:r>
              <a:rPr sz="800" i="1" spc="20" dirty="0">
                <a:latin typeface="Times New Roman"/>
                <a:cs typeface="Times New Roman"/>
              </a:rPr>
              <a:t>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8187" y="1769537"/>
            <a:ext cx="95758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5"/>
              </a:lnSpc>
              <a:tabLst>
                <a:tab pos="292100" algn="l"/>
              </a:tabLst>
            </a:pPr>
            <a:r>
              <a:rPr sz="2200" i="1" spc="-25" dirty="0">
                <a:latin typeface="Symbol"/>
                <a:cs typeface="Symbol"/>
              </a:rPr>
              <a:t></a:t>
            </a:r>
            <a:r>
              <a:rPr sz="2200" spc="-25" dirty="0">
                <a:latin typeface="Times New Roman"/>
                <a:cs typeface="Times New Roman"/>
              </a:rPr>
              <a:t>	</a:t>
            </a:r>
            <a:r>
              <a:rPr sz="2100" spc="20" dirty="0">
                <a:latin typeface="Symbol"/>
                <a:cs typeface="Symbol"/>
              </a:rPr>
              <a:t></a:t>
            </a:r>
            <a:r>
              <a:rPr sz="2100" spc="-175" dirty="0">
                <a:latin typeface="Times New Roman"/>
                <a:cs typeface="Times New Roman"/>
              </a:rPr>
              <a:t> </a:t>
            </a:r>
            <a:r>
              <a:rPr sz="2100" i="1" spc="30" dirty="0">
                <a:latin typeface="Times New Roman"/>
                <a:cs typeface="Times New Roman"/>
              </a:rPr>
              <a:t>G</a:t>
            </a:r>
            <a:r>
              <a:rPr sz="2100" i="1" spc="-275" dirty="0">
                <a:latin typeface="Times New Roman"/>
                <a:cs typeface="Times New Roman"/>
              </a:rPr>
              <a:t> </a:t>
            </a:r>
            <a:r>
              <a:rPr sz="2200" i="1" spc="-25" dirty="0">
                <a:latin typeface="Symbol"/>
                <a:cs typeface="Symbol"/>
              </a:rPr>
              <a:t></a:t>
            </a:r>
            <a:endParaRPr sz="2200">
              <a:latin typeface="Symbol"/>
              <a:cs typeface="Symbol"/>
            </a:endParaRPr>
          </a:p>
          <a:p>
            <a:pPr marL="158750">
              <a:lnSpc>
                <a:spcPts val="605"/>
              </a:lnSpc>
              <a:tabLst>
                <a:tab pos="683260" algn="l"/>
                <a:tab pos="873760" algn="l"/>
              </a:tabLst>
            </a:pPr>
            <a:r>
              <a:rPr sz="800" i="1" spc="10" dirty="0">
                <a:latin typeface="Times New Roman"/>
                <a:cs typeface="Times New Roman"/>
              </a:rPr>
              <a:t>s	s	</a:t>
            </a:r>
            <a:r>
              <a:rPr sz="800" i="1" spc="20" dirty="0">
                <a:latin typeface="Times New Roman"/>
                <a:cs typeface="Times New Roman"/>
              </a:rPr>
              <a:t>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76302" y="3034723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485" y="0"/>
                </a:lnTo>
              </a:path>
            </a:pathLst>
          </a:custGeom>
          <a:ln w="7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31273" y="3034723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3892" y="0"/>
                </a:lnTo>
              </a:path>
            </a:pathLst>
          </a:custGeom>
          <a:ln w="7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52592" y="3034723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59" y="0"/>
                </a:lnTo>
              </a:path>
            </a:pathLst>
          </a:custGeom>
          <a:ln w="7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14066" y="3034723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213" y="0"/>
                </a:lnTo>
              </a:path>
            </a:pathLst>
          </a:custGeom>
          <a:ln w="7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94126" y="3271501"/>
            <a:ext cx="32067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6854" algn="l"/>
              </a:tabLst>
            </a:pPr>
            <a:r>
              <a:rPr sz="800" i="1" spc="10" dirty="0">
                <a:latin typeface="Times New Roman"/>
                <a:cs typeface="Times New Roman"/>
              </a:rPr>
              <a:t>s	</a:t>
            </a:r>
            <a:r>
              <a:rPr sz="800" i="1" spc="15" dirty="0">
                <a:latin typeface="Times New Roman"/>
                <a:cs typeface="Times New Roman"/>
              </a:rPr>
              <a:t>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5985" y="2901343"/>
            <a:ext cx="6667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10" dirty="0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32652" y="3271501"/>
            <a:ext cx="28702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3835" algn="l"/>
              </a:tabLst>
            </a:pPr>
            <a:r>
              <a:rPr sz="800" i="1" spc="10" dirty="0">
                <a:latin typeface="Times New Roman"/>
                <a:cs typeface="Times New Roman"/>
              </a:rPr>
              <a:t>s	</a:t>
            </a:r>
            <a:r>
              <a:rPr sz="800" i="1" spc="15" dirty="0">
                <a:latin typeface="Times New Roman"/>
                <a:cs typeface="Times New Roman"/>
              </a:rPr>
              <a:t>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44335" y="2901343"/>
            <a:ext cx="6667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10" dirty="0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41851" y="3271501"/>
            <a:ext cx="6667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10" dirty="0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86715" y="2901343"/>
            <a:ext cx="6667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10" dirty="0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36983" y="3271501"/>
            <a:ext cx="6667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10" dirty="0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5338" y="2901343"/>
            <a:ext cx="6667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10" dirty="0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25096" y="3066292"/>
            <a:ext cx="6667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10" dirty="0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90162" y="3027297"/>
            <a:ext cx="2343150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4520" algn="l"/>
                <a:tab pos="1163955" algn="l"/>
                <a:tab pos="1925320" algn="l"/>
              </a:tabLst>
            </a:pPr>
            <a:r>
              <a:rPr sz="2200" i="1" spc="-30" dirty="0">
                <a:latin typeface="Symbol"/>
                <a:cs typeface="Symbol"/>
              </a:rPr>
              <a:t></a:t>
            </a:r>
            <a:r>
              <a:rPr sz="2200" spc="-30" dirty="0">
                <a:latin typeface="Times New Roman"/>
                <a:cs typeface="Times New Roman"/>
              </a:rPr>
              <a:t>	</a:t>
            </a:r>
            <a:r>
              <a:rPr sz="2200" i="1" spc="-40" dirty="0">
                <a:latin typeface="Symbol"/>
                <a:cs typeface="Symbol"/>
              </a:rPr>
              <a:t></a:t>
            </a:r>
            <a:r>
              <a:rPr sz="2200" spc="-40" dirty="0">
                <a:latin typeface="Times New Roman"/>
                <a:cs typeface="Times New Roman"/>
              </a:rPr>
              <a:t>	</a:t>
            </a:r>
            <a:r>
              <a:rPr sz="2100" i="1" spc="20" dirty="0">
                <a:latin typeface="Times New Roman"/>
                <a:cs typeface="Times New Roman"/>
              </a:rPr>
              <a:t>G</a:t>
            </a:r>
            <a:r>
              <a:rPr sz="2100" i="1" spc="-220" dirty="0">
                <a:latin typeface="Times New Roman"/>
                <a:cs typeface="Times New Roman"/>
              </a:rPr>
              <a:t> </a:t>
            </a:r>
            <a:r>
              <a:rPr sz="2200" i="1" spc="-30" dirty="0">
                <a:latin typeface="Symbol"/>
                <a:cs typeface="Symbol"/>
              </a:rPr>
              <a:t></a:t>
            </a:r>
            <a:r>
              <a:rPr sz="2200" spc="-30" dirty="0">
                <a:latin typeface="Times New Roman"/>
                <a:cs typeface="Times New Roman"/>
              </a:rPr>
              <a:t>	</a:t>
            </a:r>
            <a:r>
              <a:rPr sz="2100" i="1" spc="20" dirty="0">
                <a:latin typeface="Times New Roman"/>
                <a:cs typeface="Times New Roman"/>
              </a:rPr>
              <a:t>G</a:t>
            </a:r>
            <a:r>
              <a:rPr sz="2100" i="1" spc="-155" dirty="0">
                <a:latin typeface="Times New Roman"/>
                <a:cs typeface="Times New Roman"/>
              </a:rPr>
              <a:t> </a:t>
            </a:r>
            <a:r>
              <a:rPr sz="2200" i="1" spc="-40" dirty="0">
                <a:latin typeface="Symbol"/>
                <a:cs typeface="Symbol"/>
              </a:rPr>
              <a:t>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91685" y="2834781"/>
            <a:ext cx="173990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15" dirty="0">
                <a:latin typeface="Symbol"/>
                <a:cs typeface="Symbol"/>
              </a:rPr>
              <a:t>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30299" y="2669485"/>
            <a:ext cx="1323340" cy="492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0515" algn="l"/>
                <a:tab pos="1084580" algn="l"/>
              </a:tabLst>
            </a:pPr>
            <a:r>
              <a:rPr sz="3150" spc="22" baseline="-34391" dirty="0">
                <a:latin typeface="Symbol"/>
                <a:cs typeface="Symbol"/>
              </a:rPr>
              <a:t></a:t>
            </a:r>
            <a:r>
              <a:rPr sz="3150" spc="22" baseline="-34391" dirty="0">
                <a:latin typeface="Times New Roman"/>
                <a:cs typeface="Times New Roman"/>
              </a:rPr>
              <a:t>	</a:t>
            </a:r>
            <a:r>
              <a:rPr sz="2100" i="1" spc="25" dirty="0">
                <a:latin typeface="Times New Roman"/>
                <a:cs typeface="Times New Roman"/>
              </a:rPr>
              <a:t>W	M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67509" y="2834781"/>
            <a:ext cx="1316990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54075" algn="l"/>
              </a:tabLst>
            </a:pPr>
            <a:r>
              <a:rPr sz="2100" i="1" spc="15" dirty="0">
                <a:latin typeface="Times New Roman"/>
                <a:cs typeface="Times New Roman"/>
              </a:rPr>
              <a:t>V</a:t>
            </a:r>
            <a:r>
              <a:rPr sz="2100" i="1" spc="430" dirty="0">
                <a:latin typeface="Times New Roman"/>
                <a:cs typeface="Times New Roman"/>
              </a:rPr>
              <a:t> </a:t>
            </a:r>
            <a:r>
              <a:rPr sz="2100" spc="15" dirty="0">
                <a:latin typeface="Symbol"/>
                <a:cs typeface="Symbol"/>
              </a:rPr>
              <a:t></a:t>
            </a:r>
            <a:r>
              <a:rPr sz="2100" spc="-165" dirty="0">
                <a:latin typeface="Times New Roman"/>
                <a:cs typeface="Times New Roman"/>
              </a:rPr>
              <a:t> </a:t>
            </a:r>
            <a:r>
              <a:rPr sz="3150" i="1" spc="37" baseline="34391" dirty="0">
                <a:latin typeface="Times New Roman"/>
                <a:cs typeface="Times New Roman"/>
              </a:rPr>
              <a:t>W	</a:t>
            </a:r>
            <a:r>
              <a:rPr sz="2100" spc="15" dirty="0">
                <a:latin typeface="Symbol"/>
                <a:cs typeface="Symbol"/>
              </a:rPr>
              <a:t>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3150" i="1" spc="37" baseline="34391" dirty="0">
                <a:latin typeface="Times New Roman"/>
                <a:cs typeface="Times New Roman"/>
              </a:rPr>
              <a:t>M</a:t>
            </a:r>
            <a:endParaRPr sz="3150" baseline="34391">
              <a:latin typeface="Times New Roman"/>
              <a:cs typeface="Times New Roman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3078226" y="3897376"/>
          <a:ext cx="4722114" cy="2128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7534"/>
                <a:gridCol w="2354580"/>
              </a:tblGrid>
              <a:tr h="354838"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Type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Soil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i="1" spc="-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800" b="1" i="1" spc="-7" baseline="-20833" dirty="0">
                          <a:latin typeface="Times New Roman"/>
                          <a:cs typeface="Times New Roman"/>
                        </a:rPr>
                        <a:t>s</a:t>
                      </a:r>
                      <a:endParaRPr sz="1800" baseline="-20833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838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Sand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2.65 –</a:t>
                      </a:r>
                      <a:r>
                        <a:rPr sz="18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2.67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838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Silty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Sand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2.67 –</a:t>
                      </a:r>
                      <a:r>
                        <a:rPr sz="18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2.70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838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Inorganic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Clay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2.70 –</a:t>
                      </a:r>
                      <a:r>
                        <a:rPr sz="18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2.80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79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Soils with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Mica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Iron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2.75 –</a:t>
                      </a:r>
                      <a:r>
                        <a:rPr sz="18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3.00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838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Organic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Soils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8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2.00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52296"/>
            <a:ext cx="3362325" cy="36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assuming </a:t>
            </a:r>
            <a:r>
              <a:rPr sz="2000" i="1" spc="5" dirty="0">
                <a:latin typeface="Times New Roman"/>
                <a:cs typeface="Times New Roman"/>
              </a:rPr>
              <a:t>V</a:t>
            </a:r>
            <a:r>
              <a:rPr sz="1950" i="1" spc="7" baseline="-21367" dirty="0">
                <a:latin typeface="Times New Roman"/>
                <a:cs typeface="Times New Roman"/>
              </a:rPr>
              <a:t>s  </a:t>
            </a:r>
            <a:r>
              <a:rPr sz="2000" dirty="0">
                <a:latin typeface="Times New Roman"/>
                <a:cs typeface="Times New Roman"/>
              </a:rPr>
              <a:t>= 1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we</a:t>
            </a:r>
            <a:r>
              <a:rPr sz="2000" spc="-2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have: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Relationships </a:t>
            </a:r>
            <a:r>
              <a:rPr spc="-5" dirty="0"/>
              <a:t>among </a:t>
            </a:r>
            <a:r>
              <a:rPr sz="4125" spc="52" baseline="8080" dirty="0"/>
              <a:t>γ</a:t>
            </a:r>
            <a:r>
              <a:rPr sz="2800" spc="35" dirty="0"/>
              <a:t>, </a:t>
            </a:r>
            <a:r>
              <a:rPr sz="2800" i="1" spc="-5" dirty="0">
                <a:latin typeface="Times New Roman"/>
                <a:cs typeface="Times New Roman"/>
              </a:rPr>
              <a:t>e, w </a:t>
            </a:r>
            <a:r>
              <a:rPr sz="2800" dirty="0"/>
              <a:t>and</a:t>
            </a:r>
            <a:r>
              <a:rPr sz="2800" spc="-265" dirty="0"/>
              <a:t> </a:t>
            </a:r>
            <a:r>
              <a:rPr sz="2800" i="1" dirty="0">
                <a:latin typeface="Times New Roman"/>
                <a:cs typeface="Times New Roman"/>
              </a:rPr>
              <a:t>G</a:t>
            </a:r>
            <a:r>
              <a:rPr sz="2775" i="1" baseline="-21021" dirty="0">
                <a:latin typeface="Times New Roman"/>
                <a:cs typeface="Times New Roman"/>
              </a:rPr>
              <a:t>s</a:t>
            </a:r>
            <a:endParaRPr sz="2775" baseline="-21021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6615" y="1333394"/>
            <a:ext cx="1061085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200" i="1" spc="15" dirty="0">
                <a:latin typeface="Times New Roman"/>
                <a:cs typeface="Times New Roman"/>
              </a:rPr>
              <a:t>W </a:t>
            </a:r>
            <a:r>
              <a:rPr sz="2200" spc="10" dirty="0">
                <a:latin typeface="Symbol"/>
                <a:cs typeface="Symbol"/>
              </a:rPr>
              <a:t>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i="1" spc="15" dirty="0">
                <a:latin typeface="Times New Roman"/>
                <a:cs typeface="Times New Roman"/>
              </a:rPr>
              <a:t>G</a:t>
            </a:r>
            <a:r>
              <a:rPr sz="2200" i="1" spc="-60" dirty="0">
                <a:latin typeface="Times New Roman"/>
                <a:cs typeface="Times New Roman"/>
              </a:rPr>
              <a:t> </a:t>
            </a:r>
            <a:r>
              <a:rPr sz="2300" i="1" spc="-35" dirty="0">
                <a:latin typeface="Symbol"/>
                <a:cs typeface="Symbol"/>
              </a:rPr>
              <a:t></a:t>
            </a:r>
            <a:endParaRPr sz="2300">
              <a:latin typeface="Symbol"/>
              <a:cs typeface="Symbol"/>
            </a:endParaRPr>
          </a:p>
          <a:p>
            <a:pPr marL="234950">
              <a:lnSpc>
                <a:spcPts val="640"/>
              </a:lnSpc>
              <a:tabLst>
                <a:tab pos="777875" algn="l"/>
                <a:tab pos="974725" algn="l"/>
              </a:tabLst>
            </a:pPr>
            <a:r>
              <a:rPr sz="850" i="1" spc="5" dirty="0">
                <a:latin typeface="Times New Roman"/>
                <a:cs typeface="Times New Roman"/>
              </a:rPr>
              <a:t>s	s	w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0994" y="1308478"/>
            <a:ext cx="2054860" cy="39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  <a:tabLst>
                <a:tab pos="398780" algn="l"/>
              </a:tabLst>
            </a:pPr>
            <a:r>
              <a:rPr sz="2150" i="1" spc="75" dirty="0">
                <a:latin typeface="Times New Roman"/>
                <a:cs typeface="Times New Roman"/>
              </a:rPr>
              <a:t>W	</a:t>
            </a:r>
            <a:r>
              <a:rPr sz="2150" spc="50" dirty="0">
                <a:latin typeface="Symbol"/>
                <a:cs typeface="Symbol"/>
              </a:rPr>
              <a:t></a:t>
            </a:r>
            <a:r>
              <a:rPr sz="2150" spc="50" dirty="0">
                <a:latin typeface="Times New Roman"/>
                <a:cs typeface="Times New Roman"/>
              </a:rPr>
              <a:t> </a:t>
            </a:r>
            <a:r>
              <a:rPr sz="2150" i="1" spc="40" dirty="0">
                <a:latin typeface="Times New Roman"/>
                <a:cs typeface="Times New Roman"/>
              </a:rPr>
              <a:t>wW </a:t>
            </a:r>
            <a:r>
              <a:rPr sz="2150" spc="50" dirty="0">
                <a:latin typeface="Symbol"/>
                <a:cs typeface="Symbol"/>
              </a:rPr>
              <a:t></a:t>
            </a:r>
            <a:r>
              <a:rPr sz="2150" spc="50" dirty="0">
                <a:latin typeface="Times New Roman"/>
                <a:cs typeface="Times New Roman"/>
              </a:rPr>
              <a:t> </a:t>
            </a:r>
            <a:r>
              <a:rPr sz="2150" i="1" spc="35" dirty="0">
                <a:latin typeface="Times New Roman"/>
                <a:cs typeface="Times New Roman"/>
              </a:rPr>
              <a:t>wG</a:t>
            </a:r>
            <a:r>
              <a:rPr sz="2150" i="1" spc="-70" dirty="0">
                <a:latin typeface="Times New Roman"/>
                <a:cs typeface="Times New Roman"/>
              </a:rPr>
              <a:t> </a:t>
            </a:r>
            <a:r>
              <a:rPr sz="2300" i="1" spc="-25" dirty="0">
                <a:latin typeface="Symbol"/>
                <a:cs typeface="Symbol"/>
              </a:rPr>
              <a:t></a:t>
            </a:r>
            <a:endParaRPr sz="2300">
              <a:latin typeface="Symbol"/>
              <a:cs typeface="Symbol"/>
            </a:endParaRPr>
          </a:p>
          <a:p>
            <a:pPr marL="234950">
              <a:lnSpc>
                <a:spcPts val="640"/>
              </a:lnSpc>
              <a:tabLst>
                <a:tab pos="1028065" algn="l"/>
                <a:tab pos="1770380" algn="l"/>
                <a:tab pos="1967864" algn="l"/>
              </a:tabLst>
            </a:pPr>
            <a:r>
              <a:rPr sz="850" i="1" spc="15" dirty="0">
                <a:latin typeface="Times New Roman"/>
                <a:cs typeface="Times New Roman"/>
              </a:rPr>
              <a:t>w	</a:t>
            </a:r>
            <a:r>
              <a:rPr sz="850" i="1" spc="5" dirty="0">
                <a:latin typeface="Times New Roman"/>
                <a:cs typeface="Times New Roman"/>
              </a:rPr>
              <a:t>s	s	</a:t>
            </a:r>
            <a:r>
              <a:rPr sz="850" i="1" spc="15" dirty="0">
                <a:latin typeface="Times New Roman"/>
                <a:cs typeface="Times New Roman"/>
              </a:rPr>
              <a:t>w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275" y="2184400"/>
            <a:ext cx="4646676" cy="4121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90081" y="2896132"/>
            <a:ext cx="917575" cy="30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52475" algn="l"/>
              </a:tabLst>
            </a:pPr>
            <a:r>
              <a:rPr sz="1900" i="1" spc="25" dirty="0">
                <a:latin typeface="Times New Roman"/>
                <a:cs typeface="Times New Roman"/>
              </a:rPr>
              <a:t>V 	</a:t>
            </a:r>
            <a:r>
              <a:rPr sz="1900" i="1" spc="35" dirty="0">
                <a:latin typeface="Times New Roman"/>
                <a:cs typeface="Times New Roman"/>
              </a:rPr>
              <a:t>V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45195" y="2761081"/>
            <a:ext cx="339852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7520" algn="l"/>
                <a:tab pos="1000125" algn="l"/>
                <a:tab pos="1176020" algn="l"/>
                <a:tab pos="1830705" algn="l"/>
                <a:tab pos="2005964" algn="l"/>
                <a:tab pos="3145155" algn="l"/>
                <a:tab pos="3320415" algn="l"/>
              </a:tabLst>
            </a:pPr>
            <a:r>
              <a:rPr sz="750" i="1" spc="5" dirty="0">
                <a:latin typeface="Times New Roman"/>
                <a:cs typeface="Times New Roman"/>
              </a:rPr>
              <a:t>s	w	s	w	s	w	s	w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89407" y="2896132"/>
            <a:ext cx="458470" cy="30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105" dirty="0">
                <a:latin typeface="Times New Roman"/>
                <a:cs typeface="Times New Roman"/>
              </a:rPr>
              <a:t>1</a:t>
            </a:r>
            <a:r>
              <a:rPr sz="1900" spc="105" dirty="0">
                <a:latin typeface="Symbol"/>
                <a:cs typeface="Symbol"/>
              </a:rPr>
              <a:t></a:t>
            </a:r>
            <a:r>
              <a:rPr sz="1900" spc="-245" dirty="0">
                <a:latin typeface="Times New Roman"/>
                <a:cs typeface="Times New Roman"/>
              </a:rPr>
              <a:t> </a:t>
            </a:r>
            <a:r>
              <a:rPr sz="1900" i="1" spc="25" dirty="0">
                <a:latin typeface="Times New Roman"/>
                <a:cs typeface="Times New Roman"/>
              </a:rPr>
              <a:t>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67734" y="2896132"/>
            <a:ext cx="458470" cy="30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105" dirty="0">
                <a:latin typeface="Times New Roman"/>
                <a:cs typeface="Times New Roman"/>
              </a:rPr>
              <a:t>1</a:t>
            </a:r>
            <a:r>
              <a:rPr sz="1900" spc="105" dirty="0">
                <a:latin typeface="Symbol"/>
                <a:cs typeface="Symbol"/>
              </a:rPr>
              <a:t></a:t>
            </a:r>
            <a:r>
              <a:rPr sz="1900" spc="-245" dirty="0">
                <a:latin typeface="Times New Roman"/>
                <a:cs typeface="Times New Roman"/>
              </a:rPr>
              <a:t> </a:t>
            </a:r>
            <a:r>
              <a:rPr sz="1900" i="1" spc="25" dirty="0">
                <a:latin typeface="Times New Roman"/>
                <a:cs typeface="Times New Roman"/>
              </a:rPr>
              <a:t>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88625" y="2483866"/>
            <a:ext cx="4358005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62835" algn="l"/>
                <a:tab pos="3216910" algn="l"/>
              </a:tabLst>
            </a:pPr>
            <a:r>
              <a:rPr sz="3075" i="1" spc="-60" baseline="-32520" dirty="0">
                <a:latin typeface="Symbol"/>
                <a:cs typeface="Symbol"/>
              </a:rPr>
              <a:t></a:t>
            </a:r>
            <a:r>
              <a:rPr sz="3075" i="1" spc="-60" baseline="-32520" dirty="0">
                <a:latin typeface="Times New Roman"/>
                <a:cs typeface="Times New Roman"/>
              </a:rPr>
              <a:t>  </a:t>
            </a:r>
            <a:r>
              <a:rPr sz="2850" spc="44" baseline="-35087" dirty="0">
                <a:latin typeface="Symbol"/>
                <a:cs typeface="Symbol"/>
              </a:rPr>
              <a:t></a:t>
            </a:r>
            <a:r>
              <a:rPr sz="2850" spc="44" baseline="-35087" dirty="0">
                <a:latin typeface="Times New Roman"/>
                <a:cs typeface="Times New Roman"/>
              </a:rPr>
              <a:t> </a:t>
            </a:r>
            <a:r>
              <a:rPr sz="1900" i="1" u="sng" spc="50" dirty="0">
                <a:latin typeface="Times New Roman"/>
                <a:cs typeface="Times New Roman"/>
              </a:rPr>
              <a:t>W </a:t>
            </a:r>
            <a:r>
              <a:rPr sz="2850" spc="44" baseline="-35087" dirty="0">
                <a:latin typeface="Symbol"/>
                <a:cs typeface="Symbol"/>
              </a:rPr>
              <a:t></a:t>
            </a:r>
            <a:r>
              <a:rPr sz="2850" spc="44" baseline="-35087" dirty="0">
                <a:latin typeface="Times New Roman"/>
                <a:cs typeface="Times New Roman"/>
              </a:rPr>
              <a:t> </a:t>
            </a:r>
            <a:r>
              <a:rPr sz="1900" i="1" u="sng" spc="50" dirty="0">
                <a:latin typeface="Times New Roman"/>
                <a:cs typeface="Times New Roman"/>
              </a:rPr>
              <a:t>W </a:t>
            </a:r>
            <a:r>
              <a:rPr sz="1900" u="sng" spc="30" dirty="0">
                <a:latin typeface="Symbol"/>
                <a:cs typeface="Symbol"/>
              </a:rPr>
              <a:t></a:t>
            </a:r>
            <a:r>
              <a:rPr sz="1900" u="sng" spc="30" dirty="0">
                <a:latin typeface="Times New Roman"/>
                <a:cs typeface="Times New Roman"/>
              </a:rPr>
              <a:t> </a:t>
            </a:r>
            <a:r>
              <a:rPr sz="1900" i="1" u="sng" spc="50" dirty="0">
                <a:latin typeface="Times New Roman"/>
                <a:cs typeface="Times New Roman"/>
              </a:rPr>
              <a:t>W  </a:t>
            </a:r>
            <a:r>
              <a:rPr sz="2850" spc="44" baseline="-35087" dirty="0">
                <a:latin typeface="Symbol"/>
                <a:cs typeface="Symbol"/>
              </a:rPr>
              <a:t></a:t>
            </a:r>
            <a:r>
              <a:rPr sz="2850" spc="-487" baseline="-35087" dirty="0">
                <a:latin typeface="Times New Roman"/>
                <a:cs typeface="Times New Roman"/>
              </a:rPr>
              <a:t> </a:t>
            </a:r>
            <a:r>
              <a:rPr sz="1900" i="1" u="sng" spc="40" dirty="0">
                <a:latin typeface="Times New Roman"/>
                <a:cs typeface="Times New Roman"/>
              </a:rPr>
              <a:t>G</a:t>
            </a:r>
            <a:r>
              <a:rPr sz="1900" i="1" u="sng" spc="-195" dirty="0">
                <a:latin typeface="Times New Roman"/>
                <a:cs typeface="Times New Roman"/>
              </a:rPr>
              <a:t> </a:t>
            </a:r>
            <a:r>
              <a:rPr sz="2050" i="1" u="sng" spc="-40" dirty="0">
                <a:latin typeface="Symbol"/>
                <a:cs typeface="Symbol"/>
              </a:rPr>
              <a:t></a:t>
            </a:r>
            <a:r>
              <a:rPr sz="2050" u="sng" spc="-40" dirty="0">
                <a:latin typeface="Times New Roman"/>
                <a:cs typeface="Times New Roman"/>
              </a:rPr>
              <a:t>	</a:t>
            </a:r>
            <a:r>
              <a:rPr sz="1900" u="sng" spc="30" dirty="0">
                <a:latin typeface="Symbol"/>
                <a:cs typeface="Symbol"/>
              </a:rPr>
              <a:t></a:t>
            </a:r>
            <a:r>
              <a:rPr sz="1900" u="sng" spc="-90" dirty="0">
                <a:latin typeface="Times New Roman"/>
                <a:cs typeface="Times New Roman"/>
              </a:rPr>
              <a:t> </a:t>
            </a:r>
            <a:r>
              <a:rPr sz="1900" i="1" u="sng" spc="25" dirty="0">
                <a:latin typeface="Times New Roman"/>
                <a:cs typeface="Times New Roman"/>
              </a:rPr>
              <a:t>wG</a:t>
            </a:r>
            <a:r>
              <a:rPr sz="1900" i="1" u="sng" spc="-185" dirty="0">
                <a:latin typeface="Times New Roman"/>
                <a:cs typeface="Times New Roman"/>
              </a:rPr>
              <a:t> </a:t>
            </a:r>
            <a:r>
              <a:rPr sz="2050" i="1" u="sng" spc="-40" dirty="0">
                <a:latin typeface="Symbol"/>
                <a:cs typeface="Symbol"/>
              </a:rPr>
              <a:t></a:t>
            </a:r>
            <a:r>
              <a:rPr sz="2050" spc="-40" dirty="0">
                <a:latin typeface="Times New Roman"/>
                <a:cs typeface="Times New Roman"/>
              </a:rPr>
              <a:t>	</a:t>
            </a:r>
            <a:r>
              <a:rPr sz="2850" spc="44" baseline="-35087" dirty="0">
                <a:latin typeface="Symbol"/>
                <a:cs typeface="Symbol"/>
              </a:rPr>
              <a:t></a:t>
            </a:r>
            <a:r>
              <a:rPr sz="2850" spc="44" baseline="-35087" dirty="0">
                <a:latin typeface="Times New Roman"/>
                <a:cs typeface="Times New Roman"/>
              </a:rPr>
              <a:t> </a:t>
            </a:r>
            <a:r>
              <a:rPr sz="2450" u="sng" spc="-65" dirty="0">
                <a:latin typeface="Symbol"/>
                <a:cs typeface="Symbol"/>
              </a:rPr>
              <a:t></a:t>
            </a:r>
            <a:r>
              <a:rPr sz="1900" u="sng" spc="-65" dirty="0">
                <a:latin typeface="Times New Roman"/>
                <a:cs typeface="Times New Roman"/>
              </a:rPr>
              <a:t>1</a:t>
            </a:r>
            <a:r>
              <a:rPr sz="1900" u="sng" spc="-65" dirty="0">
                <a:latin typeface="Symbol"/>
                <a:cs typeface="Symbol"/>
              </a:rPr>
              <a:t></a:t>
            </a:r>
            <a:r>
              <a:rPr sz="1900" u="sng" spc="-65" dirty="0">
                <a:latin typeface="Times New Roman"/>
                <a:cs typeface="Times New Roman"/>
              </a:rPr>
              <a:t> </a:t>
            </a:r>
            <a:r>
              <a:rPr sz="1900" i="1" u="sng" spc="-80" dirty="0">
                <a:latin typeface="Times New Roman"/>
                <a:cs typeface="Times New Roman"/>
              </a:rPr>
              <a:t>w</a:t>
            </a:r>
            <a:r>
              <a:rPr sz="2450" u="sng" spc="-80" dirty="0">
                <a:latin typeface="Symbol"/>
                <a:cs typeface="Symbol"/>
              </a:rPr>
              <a:t></a:t>
            </a:r>
            <a:r>
              <a:rPr sz="1900" i="1" u="sng" spc="-80" dirty="0">
                <a:latin typeface="Times New Roman"/>
                <a:cs typeface="Times New Roman"/>
              </a:rPr>
              <a:t>G</a:t>
            </a:r>
            <a:r>
              <a:rPr sz="1900" i="1" u="sng" spc="-330" dirty="0">
                <a:latin typeface="Times New Roman"/>
                <a:cs typeface="Times New Roman"/>
              </a:rPr>
              <a:t> </a:t>
            </a:r>
            <a:r>
              <a:rPr sz="2050" i="1" u="sng" spc="-40" dirty="0">
                <a:latin typeface="Symbol"/>
                <a:cs typeface="Symbol"/>
              </a:rPr>
              <a:t>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02857" y="3613564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742" y="0"/>
                </a:lnTo>
              </a:path>
            </a:pathLst>
          </a:custGeom>
          <a:ln w="80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6352" y="3613564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786" y="0"/>
                </a:lnTo>
              </a:path>
            </a:pathLst>
          </a:custGeom>
          <a:ln w="80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12541" y="3464186"/>
            <a:ext cx="30924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0345" algn="l"/>
              </a:tabLst>
            </a:pPr>
            <a:r>
              <a:rPr sz="900" i="1" spc="-5" dirty="0">
                <a:latin typeface="Times New Roman"/>
                <a:cs typeface="Times New Roman"/>
              </a:rPr>
              <a:t>s	w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08736" y="3464186"/>
            <a:ext cx="6985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5" dirty="0"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90205" y="3644582"/>
            <a:ext cx="8255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5" dirty="0">
                <a:latin typeface="Times New Roman"/>
                <a:cs typeface="Times New Roman"/>
              </a:rPr>
              <a:t>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21167" y="3618664"/>
            <a:ext cx="1119505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4200" algn="l"/>
              </a:tabLst>
            </a:pPr>
            <a:r>
              <a:rPr sz="2300" i="1" dirty="0">
                <a:latin typeface="Times New Roman"/>
                <a:cs typeface="Times New Roman"/>
              </a:rPr>
              <a:t>V	</a:t>
            </a:r>
            <a:r>
              <a:rPr sz="2300" dirty="0">
                <a:latin typeface="Times New Roman"/>
                <a:cs typeface="Times New Roman"/>
              </a:rPr>
              <a:t>1</a:t>
            </a:r>
            <a:r>
              <a:rPr sz="2300" spc="-3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Symbol"/>
                <a:cs typeface="Symbol"/>
              </a:rPr>
              <a:t></a:t>
            </a:r>
            <a:r>
              <a:rPr sz="2300" spc="-210" dirty="0">
                <a:latin typeface="Times New Roman"/>
                <a:cs typeface="Times New Roman"/>
              </a:rPr>
              <a:t> </a:t>
            </a:r>
            <a:r>
              <a:rPr sz="2300" i="1" dirty="0">
                <a:latin typeface="Times New Roman"/>
                <a:cs typeface="Times New Roman"/>
              </a:rPr>
              <a:t>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56852" y="3201210"/>
            <a:ext cx="1249680" cy="55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6110" algn="l"/>
              </a:tabLst>
            </a:pPr>
            <a:r>
              <a:rPr sz="3450" baseline="-33816" dirty="0">
                <a:latin typeface="Symbol"/>
                <a:cs typeface="Symbol"/>
              </a:rPr>
              <a:t></a:t>
            </a:r>
            <a:r>
              <a:rPr sz="3450" spc="-187" baseline="-33816" dirty="0">
                <a:latin typeface="Times New Roman"/>
                <a:cs typeface="Times New Roman"/>
              </a:rPr>
              <a:t> </a:t>
            </a:r>
            <a:r>
              <a:rPr sz="2300" i="1" dirty="0">
                <a:latin typeface="Times New Roman"/>
                <a:cs typeface="Times New Roman"/>
              </a:rPr>
              <a:t>W	</a:t>
            </a:r>
            <a:r>
              <a:rPr sz="3450" baseline="-33816" dirty="0">
                <a:latin typeface="Symbol"/>
                <a:cs typeface="Symbol"/>
              </a:rPr>
              <a:t></a:t>
            </a:r>
            <a:r>
              <a:rPr sz="3450" baseline="-33816" dirty="0">
                <a:latin typeface="Times New Roman"/>
                <a:cs typeface="Times New Roman"/>
              </a:rPr>
              <a:t> </a:t>
            </a:r>
            <a:r>
              <a:rPr sz="2300" i="1" dirty="0">
                <a:latin typeface="Times New Roman"/>
                <a:cs typeface="Times New Roman"/>
              </a:rPr>
              <a:t>G</a:t>
            </a:r>
            <a:r>
              <a:rPr sz="2300" i="1" spc="-315" dirty="0">
                <a:latin typeface="Times New Roman"/>
                <a:cs typeface="Times New Roman"/>
              </a:rPr>
              <a:t> </a:t>
            </a:r>
            <a:r>
              <a:rPr sz="2400" i="1" spc="-40" dirty="0">
                <a:latin typeface="Symbol"/>
                <a:cs typeface="Symbol"/>
              </a:rPr>
              <a:t>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32077" y="3381620"/>
            <a:ext cx="146050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40" dirty="0">
                <a:latin typeface="Symbol"/>
                <a:cs typeface="Symbol"/>
              </a:rPr>
              <a:t>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49003" y="3621522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0" y="0"/>
                </a:moveTo>
                <a:lnTo>
                  <a:pt x="504041" y="0"/>
                </a:lnTo>
              </a:path>
            </a:pathLst>
          </a:custGeom>
          <a:ln w="7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405295" y="3417542"/>
            <a:ext cx="343535" cy="34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215" dirty="0">
                <a:latin typeface="Symbol"/>
                <a:cs typeface="Symbol"/>
              </a:rPr>
              <a:t></a:t>
            </a:r>
            <a:r>
              <a:rPr sz="2150" spc="25" dirty="0">
                <a:latin typeface="Times New Roman"/>
                <a:cs typeface="Times New Roman"/>
              </a:rPr>
              <a:t>1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37103" y="3480136"/>
            <a:ext cx="29781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1454" algn="l"/>
              </a:tabLst>
            </a:pPr>
            <a:r>
              <a:rPr sz="850" i="1" dirty="0">
                <a:latin typeface="Times New Roman"/>
                <a:cs typeface="Times New Roman"/>
              </a:rPr>
              <a:t>s	w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61762" y="3612339"/>
            <a:ext cx="23177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75"/>
              </a:lnSpc>
            </a:pPr>
            <a:r>
              <a:rPr sz="2300" i="1" spc="-40" dirty="0">
                <a:latin typeface="Symbol"/>
                <a:cs typeface="Symbol"/>
              </a:rPr>
              <a:t></a:t>
            </a:r>
            <a:endParaRPr sz="2300">
              <a:latin typeface="Symbol"/>
              <a:cs typeface="Symbol"/>
            </a:endParaRPr>
          </a:p>
          <a:p>
            <a:pPr marR="5080" algn="r">
              <a:lnSpc>
                <a:spcPts val="635"/>
              </a:lnSpc>
            </a:pPr>
            <a:r>
              <a:rPr sz="850" i="1" dirty="0">
                <a:latin typeface="Times New Roman"/>
                <a:cs typeface="Times New Roman"/>
              </a:rPr>
              <a:t>d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23194" y="3226901"/>
            <a:ext cx="800735" cy="53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25" i="1" spc="30" baseline="-34883" dirty="0">
                <a:latin typeface="Times New Roman"/>
                <a:cs typeface="Times New Roman"/>
              </a:rPr>
              <a:t>e </a:t>
            </a:r>
            <a:r>
              <a:rPr sz="3225" spc="37" baseline="-34883" dirty="0">
                <a:latin typeface="Symbol"/>
                <a:cs typeface="Symbol"/>
              </a:rPr>
              <a:t></a:t>
            </a:r>
            <a:r>
              <a:rPr sz="3225" spc="37" baseline="-34883" dirty="0">
                <a:latin typeface="Times New Roman"/>
                <a:cs typeface="Times New Roman"/>
              </a:rPr>
              <a:t> </a:t>
            </a:r>
            <a:r>
              <a:rPr sz="2150" i="1" spc="35" dirty="0">
                <a:latin typeface="Times New Roman"/>
                <a:cs typeface="Times New Roman"/>
              </a:rPr>
              <a:t>G</a:t>
            </a:r>
            <a:r>
              <a:rPr sz="2150" i="1" spc="-335" dirty="0">
                <a:latin typeface="Times New Roman"/>
                <a:cs typeface="Times New Roman"/>
              </a:rPr>
              <a:t> </a:t>
            </a:r>
            <a:r>
              <a:rPr sz="2300" i="1" spc="-40" dirty="0">
                <a:latin typeface="Symbol"/>
                <a:cs typeface="Symbol"/>
              </a:rPr>
              <a:t>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94223" y="4356417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1054" y="0"/>
                </a:lnTo>
              </a:path>
            </a:pathLst>
          </a:custGeom>
          <a:ln w="76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03004" y="4356417"/>
            <a:ext cx="697865" cy="0"/>
          </a:xfrm>
          <a:custGeom>
            <a:avLst/>
            <a:gdLst/>
            <a:ahLst/>
            <a:cxnLst/>
            <a:rect l="l" t="t" r="r" b="b"/>
            <a:pathLst>
              <a:path w="697865">
                <a:moveTo>
                  <a:pt x="0" y="0"/>
                </a:moveTo>
                <a:lnTo>
                  <a:pt x="697717" y="0"/>
                </a:lnTo>
              </a:path>
            </a:pathLst>
          </a:custGeom>
          <a:ln w="76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367145" y="4385807"/>
            <a:ext cx="6794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62426" y="4597444"/>
            <a:ext cx="9779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latin typeface="Times New Roman"/>
                <a:cs typeface="Times New Roman"/>
              </a:rPr>
              <a:t>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60380" y="4597444"/>
            <a:ext cx="9779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latin typeface="Times New Roman"/>
                <a:cs typeface="Times New Roman"/>
              </a:rPr>
              <a:t>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95649" y="4385807"/>
            <a:ext cx="9779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latin typeface="Times New Roman"/>
                <a:cs typeface="Times New Roman"/>
              </a:rPr>
              <a:t>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63919" y="4152216"/>
            <a:ext cx="629285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25" dirty="0">
                <a:latin typeface="Symbol"/>
                <a:cs typeface="Symbol"/>
              </a:rPr>
              <a:t></a:t>
            </a:r>
            <a:r>
              <a:rPr sz="2150" spc="-95" dirty="0">
                <a:latin typeface="Times New Roman"/>
                <a:cs typeface="Times New Roman"/>
              </a:rPr>
              <a:t> </a:t>
            </a:r>
            <a:r>
              <a:rPr sz="2150" i="1" spc="5" dirty="0">
                <a:latin typeface="Times New Roman"/>
                <a:cs typeface="Times New Roman"/>
              </a:rPr>
              <a:t>wG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32720" y="4152216"/>
            <a:ext cx="854710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9090" algn="l"/>
              </a:tabLst>
            </a:pPr>
            <a:r>
              <a:rPr sz="2150" i="1" spc="25" dirty="0">
                <a:latin typeface="Times New Roman"/>
                <a:cs typeface="Times New Roman"/>
              </a:rPr>
              <a:t>V	</a:t>
            </a:r>
            <a:r>
              <a:rPr sz="2150" spc="25" dirty="0">
                <a:latin typeface="Symbol"/>
                <a:cs typeface="Symbol"/>
              </a:rPr>
              <a:t></a:t>
            </a:r>
            <a:r>
              <a:rPr sz="2150" spc="-114" dirty="0">
                <a:latin typeface="Times New Roman"/>
                <a:cs typeface="Times New Roman"/>
              </a:rPr>
              <a:t> </a:t>
            </a:r>
            <a:r>
              <a:rPr sz="3225" i="1" spc="-60" baseline="34883" dirty="0">
                <a:latin typeface="Times New Roman"/>
                <a:cs typeface="Times New Roman"/>
              </a:rPr>
              <a:t>W</a:t>
            </a:r>
            <a:r>
              <a:rPr sz="1200" i="1" baseline="55555" dirty="0">
                <a:latin typeface="Times New Roman"/>
                <a:cs typeface="Times New Roman"/>
              </a:rPr>
              <a:t>w</a:t>
            </a:r>
            <a:endParaRPr sz="1200" baseline="55555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10632" y="4351161"/>
            <a:ext cx="140335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i="1" spc="-25" dirty="0">
                <a:latin typeface="Symbol"/>
                <a:cs typeface="Symbol"/>
              </a:rPr>
              <a:t>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68489" y="3969043"/>
            <a:ext cx="914400" cy="51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25" spc="37" baseline="-34883" dirty="0">
                <a:latin typeface="Symbol"/>
                <a:cs typeface="Symbol"/>
              </a:rPr>
              <a:t></a:t>
            </a:r>
            <a:r>
              <a:rPr sz="3225" spc="179" baseline="-34883" dirty="0">
                <a:latin typeface="Times New Roman"/>
                <a:cs typeface="Times New Roman"/>
              </a:rPr>
              <a:t> </a:t>
            </a:r>
            <a:r>
              <a:rPr sz="2150" i="1" spc="5" dirty="0">
                <a:latin typeface="Times New Roman"/>
                <a:cs typeface="Times New Roman"/>
              </a:rPr>
              <a:t>w</a:t>
            </a:r>
            <a:r>
              <a:rPr sz="2150" i="1" dirty="0">
                <a:latin typeface="Times New Roman"/>
                <a:cs typeface="Times New Roman"/>
              </a:rPr>
              <a:t>G</a:t>
            </a:r>
            <a:r>
              <a:rPr sz="1200" i="1" spc="37" baseline="-38194" dirty="0">
                <a:latin typeface="Times New Roman"/>
                <a:cs typeface="Times New Roman"/>
              </a:rPr>
              <a:t>s</a:t>
            </a:r>
            <a:r>
              <a:rPr sz="2250" i="1" spc="-25" dirty="0">
                <a:latin typeface="Symbol"/>
                <a:cs typeface="Symbol"/>
              </a:rPr>
              <a:t></a:t>
            </a:r>
            <a:r>
              <a:rPr sz="2250" spc="-275" dirty="0">
                <a:latin typeface="Times New Roman"/>
                <a:cs typeface="Times New Roman"/>
              </a:rPr>
              <a:t> </a:t>
            </a:r>
            <a:r>
              <a:rPr sz="1200" i="1" baseline="-38194" dirty="0">
                <a:latin typeface="Times New Roman"/>
                <a:cs typeface="Times New Roman"/>
              </a:rPr>
              <a:t>w</a:t>
            </a:r>
            <a:endParaRPr sz="1200" baseline="-38194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08557" y="4351161"/>
            <a:ext cx="140335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i="1" spc="-25" dirty="0">
                <a:latin typeface="Symbol"/>
                <a:cs typeface="Symbol"/>
              </a:rPr>
              <a:t>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42759" y="5123853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484" y="0"/>
                </a:lnTo>
              </a:path>
            </a:pathLst>
          </a:custGeom>
          <a:ln w="71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55099" y="5123853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4">
                <a:moveTo>
                  <a:pt x="0" y="0"/>
                </a:moveTo>
                <a:lnTo>
                  <a:pt x="443479" y="0"/>
                </a:lnTo>
              </a:path>
            </a:pathLst>
          </a:custGeom>
          <a:ln w="71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327307" y="5131485"/>
            <a:ext cx="82169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2785" algn="l"/>
              </a:tabLst>
            </a:pPr>
            <a:r>
              <a:rPr sz="2000" i="1" spc="25" dirty="0">
                <a:latin typeface="Times New Roman"/>
                <a:cs typeface="Times New Roman"/>
              </a:rPr>
              <a:t>V	</a:t>
            </a:r>
            <a:r>
              <a:rPr sz="2000" i="1" spc="15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76404" y="5354113"/>
            <a:ext cx="7048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i="1" spc="15" dirty="0">
                <a:latin typeface="Times New Roman"/>
                <a:cs typeface="Times New Roman"/>
              </a:rPr>
              <a:t>v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35465" y="4775063"/>
            <a:ext cx="64262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30" baseline="-34722" dirty="0">
                <a:latin typeface="Symbol"/>
                <a:cs typeface="Symbol"/>
              </a:rPr>
              <a:t></a:t>
            </a:r>
            <a:r>
              <a:rPr sz="3000" spc="179" baseline="-34722" dirty="0">
                <a:latin typeface="Times New Roman"/>
                <a:cs typeface="Times New Roman"/>
              </a:rPr>
              <a:t> </a:t>
            </a:r>
            <a:r>
              <a:rPr sz="2000" i="1" spc="10" dirty="0">
                <a:latin typeface="Times New Roman"/>
                <a:cs typeface="Times New Roman"/>
              </a:rPr>
              <a:t>wG</a:t>
            </a:r>
            <a:r>
              <a:rPr sz="1125" i="1" spc="22" baseline="-37037" dirty="0">
                <a:latin typeface="Times New Roman"/>
                <a:cs typeface="Times New Roman"/>
              </a:rPr>
              <a:t>s</a:t>
            </a:r>
            <a:endParaRPr sz="1125" baseline="-37037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11727" y="4934073"/>
            <a:ext cx="64960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20" dirty="0">
                <a:latin typeface="Times New Roman"/>
                <a:cs typeface="Times New Roman"/>
              </a:rPr>
              <a:t>S</a:t>
            </a:r>
            <a:r>
              <a:rPr sz="2000" i="1" spc="13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Symbol"/>
                <a:cs typeface="Symbol"/>
              </a:rPr>
              <a:t>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3000" i="1" spc="-44" baseline="34722" dirty="0">
                <a:latin typeface="Times New Roman"/>
                <a:cs typeface="Times New Roman"/>
              </a:rPr>
              <a:t>V</a:t>
            </a:r>
            <a:r>
              <a:rPr sz="1125" i="1" spc="37" baseline="55555" dirty="0">
                <a:latin typeface="Times New Roman"/>
                <a:cs typeface="Times New Roman"/>
              </a:rPr>
              <a:t>w</a:t>
            </a:r>
            <a:endParaRPr sz="1125" baseline="55555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608888" y="5143219"/>
            <a:ext cx="7239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15" dirty="0"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94451" y="4883405"/>
            <a:ext cx="1041400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i="1" spc="20" dirty="0">
                <a:latin typeface="Times New Roman"/>
                <a:cs typeface="Times New Roman"/>
              </a:rPr>
              <a:t>Se </a:t>
            </a:r>
            <a:r>
              <a:rPr sz="2350" spc="45" dirty="0">
                <a:latin typeface="Symbol"/>
                <a:cs typeface="Symbol"/>
              </a:rPr>
              <a:t></a:t>
            </a:r>
            <a:r>
              <a:rPr sz="2350" spc="-185" dirty="0">
                <a:latin typeface="Times New Roman"/>
                <a:cs typeface="Times New Roman"/>
              </a:rPr>
              <a:t> </a:t>
            </a:r>
            <a:r>
              <a:rPr sz="2350" i="1" spc="10" dirty="0">
                <a:latin typeface="Times New Roman"/>
                <a:cs typeface="Times New Roman"/>
              </a:rPr>
              <a:t>wG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51954" y="1850158"/>
            <a:ext cx="2005964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30"/>
              </a:lnSpc>
              <a:tabLst>
                <a:tab pos="1287780" algn="l"/>
              </a:tabLst>
            </a:pPr>
            <a:r>
              <a:rPr sz="2250" i="1" spc="30" dirty="0">
                <a:latin typeface="Times New Roman"/>
                <a:cs typeface="Times New Roman"/>
              </a:rPr>
              <a:t>V </a:t>
            </a:r>
            <a:r>
              <a:rPr sz="2250" spc="25" dirty="0">
                <a:latin typeface="Symbol"/>
                <a:cs typeface="Symbol"/>
              </a:rPr>
              <a:t></a:t>
            </a:r>
            <a:r>
              <a:rPr sz="2250" spc="25" dirty="0">
                <a:latin typeface="Times New Roman"/>
                <a:cs typeface="Times New Roman"/>
              </a:rPr>
              <a:t> </a:t>
            </a:r>
            <a:r>
              <a:rPr sz="2250" i="1" spc="30" dirty="0">
                <a:latin typeface="Times New Roman"/>
                <a:cs typeface="Times New Roman"/>
              </a:rPr>
              <a:t>V</a:t>
            </a:r>
            <a:r>
              <a:rPr sz="2250" i="1" spc="285" dirty="0">
                <a:latin typeface="Times New Roman"/>
                <a:cs typeface="Times New Roman"/>
              </a:rPr>
              <a:t> </a:t>
            </a:r>
            <a:r>
              <a:rPr sz="2250" spc="25" dirty="0">
                <a:latin typeface="Symbol"/>
                <a:cs typeface="Symbol"/>
              </a:rPr>
              <a:t></a:t>
            </a:r>
            <a:r>
              <a:rPr sz="2250" spc="-340" dirty="0">
                <a:latin typeface="Times New Roman"/>
                <a:cs typeface="Times New Roman"/>
              </a:rPr>
              <a:t> </a:t>
            </a:r>
            <a:r>
              <a:rPr sz="2250" i="1" spc="30" dirty="0">
                <a:latin typeface="Times New Roman"/>
                <a:cs typeface="Times New Roman"/>
              </a:rPr>
              <a:t>V	</a:t>
            </a:r>
            <a:r>
              <a:rPr sz="2250" spc="25" dirty="0">
                <a:latin typeface="Symbol"/>
                <a:cs typeface="Symbol"/>
              </a:rPr>
              <a:t></a:t>
            </a:r>
            <a:r>
              <a:rPr sz="2250" spc="-345" dirty="0">
                <a:latin typeface="Times New Roman"/>
                <a:cs typeface="Times New Roman"/>
              </a:rPr>
              <a:t> </a:t>
            </a:r>
            <a:r>
              <a:rPr sz="2250" spc="125" dirty="0">
                <a:latin typeface="Times New Roman"/>
                <a:cs typeface="Times New Roman"/>
              </a:rPr>
              <a:t>1</a:t>
            </a:r>
            <a:r>
              <a:rPr sz="2250" spc="125" dirty="0">
                <a:latin typeface="Symbol"/>
                <a:cs typeface="Symbol"/>
              </a:rPr>
              <a:t></a:t>
            </a:r>
            <a:r>
              <a:rPr sz="2250" spc="-220" dirty="0">
                <a:latin typeface="Times New Roman"/>
                <a:cs typeface="Times New Roman"/>
              </a:rPr>
              <a:t> </a:t>
            </a:r>
            <a:r>
              <a:rPr sz="2250" i="1" spc="20" dirty="0">
                <a:latin typeface="Times New Roman"/>
                <a:cs typeface="Times New Roman"/>
              </a:rPr>
              <a:t>e</a:t>
            </a:r>
            <a:endParaRPr sz="2250">
              <a:latin typeface="Times New Roman"/>
              <a:cs typeface="Times New Roman"/>
            </a:endParaRPr>
          </a:p>
          <a:p>
            <a:pPr marL="656590">
              <a:lnSpc>
                <a:spcPts val="650"/>
              </a:lnSpc>
              <a:tabLst>
                <a:tab pos="1139825" algn="l"/>
              </a:tabLst>
            </a:pPr>
            <a:r>
              <a:rPr sz="850" i="1" spc="15" dirty="0">
                <a:latin typeface="Times New Roman"/>
                <a:cs typeface="Times New Roman"/>
              </a:rPr>
              <a:t>s	</a:t>
            </a:r>
            <a:r>
              <a:rPr sz="850" i="1" spc="20" dirty="0">
                <a:latin typeface="Times New Roman"/>
                <a:cs typeface="Times New Roman"/>
              </a:rPr>
              <a:t>v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783594" y="2095856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7078" y="0"/>
                </a:lnTo>
              </a:path>
            </a:pathLst>
          </a:custGeom>
          <a:ln w="76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424251" y="2130999"/>
            <a:ext cx="73660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20" dirty="0">
                <a:latin typeface="Times New Roman"/>
                <a:cs typeface="Times New Roman"/>
              </a:rPr>
              <a:t>v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919102" y="2341716"/>
            <a:ext cx="67310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15" dirty="0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56593" y="2102080"/>
            <a:ext cx="194945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15" dirty="0">
                <a:latin typeface="Times New Roman"/>
                <a:cs typeface="Times New Roman"/>
              </a:rPr>
              <a:t>V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62235" y="1891356"/>
            <a:ext cx="1097280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10" dirty="0">
                <a:latin typeface="Times New Roman"/>
                <a:cs typeface="Times New Roman"/>
              </a:rPr>
              <a:t>e</a:t>
            </a:r>
            <a:r>
              <a:rPr sz="2150" i="1" spc="-35" dirty="0">
                <a:latin typeface="Times New Roman"/>
                <a:cs typeface="Times New Roman"/>
              </a:rPr>
              <a:t> </a:t>
            </a:r>
            <a:r>
              <a:rPr sz="2150" spc="15" dirty="0">
                <a:latin typeface="Symbol"/>
                <a:cs typeface="Symbol"/>
              </a:rPr>
              <a:t></a:t>
            </a:r>
            <a:r>
              <a:rPr sz="2150" spc="-110" dirty="0">
                <a:latin typeface="Times New Roman"/>
                <a:cs typeface="Times New Roman"/>
              </a:rPr>
              <a:t> </a:t>
            </a:r>
            <a:r>
              <a:rPr sz="3225" i="1" spc="-97" baseline="34883" dirty="0">
                <a:latin typeface="Times New Roman"/>
                <a:cs typeface="Times New Roman"/>
              </a:rPr>
              <a:t>V</a:t>
            </a:r>
            <a:r>
              <a:rPr sz="1200" i="1" spc="30" baseline="55555" dirty="0">
                <a:latin typeface="Times New Roman"/>
                <a:cs typeface="Times New Roman"/>
              </a:rPr>
              <a:t>v</a:t>
            </a:r>
            <a:r>
              <a:rPr sz="1200" i="1" baseline="55555" dirty="0">
                <a:latin typeface="Times New Roman"/>
                <a:cs typeface="Times New Roman"/>
              </a:rPr>
              <a:t>   </a:t>
            </a:r>
            <a:r>
              <a:rPr sz="1200" i="1" spc="104" baseline="55555" dirty="0">
                <a:latin typeface="Times New Roman"/>
                <a:cs typeface="Times New Roman"/>
              </a:rPr>
              <a:t> </a:t>
            </a:r>
            <a:r>
              <a:rPr sz="2150" spc="15" dirty="0">
                <a:latin typeface="Symbol"/>
                <a:cs typeface="Symbol"/>
              </a:rPr>
              <a:t></a:t>
            </a:r>
            <a:r>
              <a:rPr sz="2150" spc="-229" dirty="0">
                <a:latin typeface="Times New Roman"/>
                <a:cs typeface="Times New Roman"/>
              </a:rPr>
              <a:t> </a:t>
            </a:r>
            <a:r>
              <a:rPr sz="2150" i="1" spc="15" dirty="0">
                <a:latin typeface="Times New Roman"/>
                <a:cs typeface="Times New Roman"/>
              </a:rPr>
              <a:t>V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56252" y="5495137"/>
            <a:ext cx="41960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When the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soil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is 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saturated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(S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100%):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434565" y="6283653"/>
            <a:ext cx="7556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i="1" spc="20" dirty="0">
                <a:latin typeface="Times New Roman"/>
                <a:cs typeface="Times New Roman"/>
              </a:rPr>
              <a:t>s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524983" y="6006467"/>
            <a:ext cx="936625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40" dirty="0">
                <a:latin typeface="Times New Roman"/>
                <a:cs typeface="Times New Roman"/>
              </a:rPr>
              <a:t>e </a:t>
            </a:r>
            <a:r>
              <a:rPr sz="2500" spc="50" dirty="0">
                <a:latin typeface="Symbol"/>
                <a:cs typeface="Symbol"/>
              </a:rPr>
              <a:t></a:t>
            </a:r>
            <a:r>
              <a:rPr sz="2500" spc="-300" dirty="0">
                <a:latin typeface="Times New Roman"/>
                <a:cs typeface="Times New Roman"/>
              </a:rPr>
              <a:t> </a:t>
            </a:r>
            <a:r>
              <a:rPr sz="2500" i="1" spc="15" dirty="0">
                <a:latin typeface="Times New Roman"/>
                <a:cs typeface="Times New Roman"/>
              </a:rPr>
              <a:t>wG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561912" y="6272377"/>
            <a:ext cx="1107440" cy="0"/>
          </a:xfrm>
          <a:custGeom>
            <a:avLst/>
            <a:gdLst/>
            <a:ahLst/>
            <a:cxnLst/>
            <a:rect l="l" t="t" r="r" b="b"/>
            <a:pathLst>
              <a:path w="1107440">
                <a:moveTo>
                  <a:pt x="0" y="0"/>
                </a:moveTo>
                <a:lnTo>
                  <a:pt x="1107253" y="0"/>
                </a:lnTo>
              </a:path>
            </a:pathLst>
          </a:custGeom>
          <a:ln w="79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086925" y="6306501"/>
            <a:ext cx="167005" cy="14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spc="35" dirty="0">
                <a:latin typeface="Times New Roman"/>
                <a:cs typeface="Times New Roman"/>
              </a:rPr>
              <a:t>s</a:t>
            </a:r>
            <a:r>
              <a:rPr sz="850" i="1" spc="70" dirty="0">
                <a:latin typeface="Times New Roman"/>
                <a:cs typeface="Times New Roman"/>
              </a:rPr>
              <a:t>a</a:t>
            </a:r>
            <a:r>
              <a:rPr sz="850" i="1" spc="5" dirty="0">
                <a:latin typeface="Times New Roman"/>
                <a:cs typeface="Times New Roman"/>
              </a:rPr>
              <a:t>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34148" y="6277194"/>
            <a:ext cx="5397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5" dirty="0">
                <a:latin typeface="Times New Roman"/>
                <a:cs typeface="Times New Roman"/>
              </a:rPr>
              <a:t>1</a:t>
            </a:r>
            <a:r>
              <a:rPr sz="2200" spc="-36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Symbol"/>
                <a:cs typeface="Symbol"/>
              </a:rPr>
              <a:t></a:t>
            </a:r>
            <a:r>
              <a:rPr sz="2200" spc="-180" dirty="0">
                <a:latin typeface="Times New Roman"/>
                <a:cs typeface="Times New Roman"/>
              </a:rPr>
              <a:t> </a:t>
            </a:r>
            <a:r>
              <a:rPr sz="2200" i="1" spc="5" dirty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319984" y="5811624"/>
            <a:ext cx="1330325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7" baseline="-35353" dirty="0">
                <a:latin typeface="Symbol"/>
                <a:cs typeface="Symbol"/>
              </a:rPr>
              <a:t></a:t>
            </a:r>
            <a:r>
              <a:rPr sz="3300" spc="75" baseline="-35353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Symbol"/>
                <a:cs typeface="Symbol"/>
              </a:rPr>
              <a:t></a:t>
            </a:r>
            <a:r>
              <a:rPr sz="2200" i="1" spc="-30" dirty="0">
                <a:latin typeface="Times New Roman"/>
                <a:cs typeface="Times New Roman"/>
              </a:rPr>
              <a:t>G</a:t>
            </a:r>
            <a:r>
              <a:rPr sz="1275" i="1" spc="15" baseline="-35947" dirty="0">
                <a:latin typeface="Times New Roman"/>
                <a:cs typeface="Times New Roman"/>
              </a:rPr>
              <a:t>s</a:t>
            </a:r>
            <a:r>
              <a:rPr sz="1275" i="1" baseline="-35947" dirty="0">
                <a:latin typeface="Times New Roman"/>
                <a:cs typeface="Times New Roman"/>
              </a:rPr>
              <a:t>  </a:t>
            </a:r>
            <a:r>
              <a:rPr sz="1275" i="1" spc="82" baseline="-35947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Symbol"/>
                <a:cs typeface="Symbol"/>
              </a:rPr>
              <a:t>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i="1" spc="85" dirty="0">
                <a:latin typeface="Times New Roman"/>
                <a:cs typeface="Times New Roman"/>
              </a:rPr>
              <a:t>e</a:t>
            </a:r>
            <a:r>
              <a:rPr sz="2800" spc="-400" dirty="0">
                <a:latin typeface="Symbol"/>
                <a:cs typeface="Symbol"/>
              </a:rPr>
              <a:t></a:t>
            </a:r>
            <a:r>
              <a:rPr sz="2350" i="1" spc="-35" dirty="0">
                <a:latin typeface="Symbol"/>
                <a:cs typeface="Symbol"/>
              </a:rPr>
              <a:t></a:t>
            </a:r>
            <a:r>
              <a:rPr sz="2350" spc="-290" dirty="0">
                <a:latin typeface="Times New Roman"/>
                <a:cs typeface="Times New Roman"/>
              </a:rPr>
              <a:t> </a:t>
            </a:r>
            <a:r>
              <a:rPr sz="1275" i="1" spc="30" baseline="-35947" dirty="0">
                <a:latin typeface="Times New Roman"/>
                <a:cs typeface="Times New Roman"/>
              </a:rPr>
              <a:t>w</a:t>
            </a:r>
            <a:endParaRPr sz="1275" baseline="-35947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930155" y="6045158"/>
            <a:ext cx="14414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i="1" spc="-35" dirty="0">
                <a:latin typeface="Symbol"/>
                <a:cs typeface="Symbol"/>
              </a:rPr>
              <a:t></a:t>
            </a:r>
            <a:endParaRPr sz="2350">
              <a:latin typeface="Symbol"/>
              <a:cs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52296"/>
            <a:ext cx="32956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assuming </a:t>
            </a:r>
            <a:r>
              <a:rPr sz="2000" i="1" dirty="0">
                <a:latin typeface="Times New Roman"/>
                <a:cs typeface="Times New Roman"/>
              </a:rPr>
              <a:t>V </a:t>
            </a:r>
            <a:r>
              <a:rPr sz="2000" dirty="0">
                <a:latin typeface="Times New Roman"/>
                <a:cs typeface="Times New Roman"/>
              </a:rPr>
              <a:t>= 1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we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have: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Relationships </a:t>
            </a:r>
            <a:r>
              <a:rPr spc="-5" dirty="0"/>
              <a:t>among </a:t>
            </a:r>
            <a:r>
              <a:rPr sz="4125" spc="52" baseline="8080" dirty="0"/>
              <a:t>γ</a:t>
            </a:r>
            <a:r>
              <a:rPr sz="2800" spc="35" dirty="0"/>
              <a:t>, </a:t>
            </a:r>
            <a:r>
              <a:rPr sz="2800" i="1" spc="-5" dirty="0">
                <a:latin typeface="Times New Roman"/>
                <a:cs typeface="Times New Roman"/>
              </a:rPr>
              <a:t>e, w </a:t>
            </a:r>
            <a:r>
              <a:rPr sz="2800" dirty="0"/>
              <a:t>and</a:t>
            </a:r>
            <a:r>
              <a:rPr sz="2800" spc="-265" dirty="0"/>
              <a:t> </a:t>
            </a:r>
            <a:r>
              <a:rPr sz="2800" i="1" dirty="0">
                <a:latin typeface="Times New Roman"/>
                <a:cs typeface="Times New Roman"/>
              </a:rPr>
              <a:t>G</a:t>
            </a:r>
            <a:r>
              <a:rPr sz="2775" i="1" baseline="-21021" dirty="0">
                <a:latin typeface="Times New Roman"/>
                <a:cs typeface="Times New Roman"/>
              </a:rPr>
              <a:t>s</a:t>
            </a:r>
            <a:endParaRPr sz="2775" baseline="-21021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41901" y="4772405"/>
            <a:ext cx="41960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When the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soil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is 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saturated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(S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100%):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92821" y="1561822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0" y="0"/>
                </a:moveTo>
                <a:lnTo>
                  <a:pt x="220992" y="0"/>
                </a:lnTo>
              </a:path>
            </a:pathLst>
          </a:custGeom>
          <a:ln w="7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04890" y="1594511"/>
            <a:ext cx="72390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10" dirty="0">
                <a:latin typeface="Times New Roman"/>
                <a:cs typeface="Times New Roman"/>
              </a:rPr>
              <a:t>v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80121" y="1569766"/>
            <a:ext cx="19050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10" dirty="0">
                <a:latin typeface="Times New Roman"/>
                <a:cs typeface="Times New Roman"/>
              </a:rPr>
              <a:t>V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6699" y="1362449"/>
            <a:ext cx="106426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10" dirty="0">
                <a:latin typeface="Times New Roman"/>
                <a:cs typeface="Times New Roman"/>
              </a:rPr>
              <a:t>n</a:t>
            </a:r>
            <a:r>
              <a:rPr sz="2100" i="1" spc="-65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Symbol"/>
                <a:cs typeface="Symbol"/>
              </a:rPr>
              <a:t></a:t>
            </a:r>
            <a:r>
              <a:rPr sz="2100" spc="-150" dirty="0">
                <a:latin typeface="Times New Roman"/>
                <a:cs typeface="Times New Roman"/>
              </a:rPr>
              <a:t> </a:t>
            </a:r>
            <a:r>
              <a:rPr sz="3150" i="1" spc="-104" baseline="34391" dirty="0">
                <a:latin typeface="Times New Roman"/>
                <a:cs typeface="Times New Roman"/>
              </a:rPr>
              <a:t>V</a:t>
            </a:r>
            <a:r>
              <a:rPr sz="1200" i="1" spc="15" baseline="55555" dirty="0">
                <a:latin typeface="Times New Roman"/>
                <a:cs typeface="Times New Roman"/>
              </a:rPr>
              <a:t>v</a:t>
            </a:r>
            <a:r>
              <a:rPr sz="1200" i="1" baseline="55555" dirty="0">
                <a:latin typeface="Times New Roman"/>
                <a:cs typeface="Times New Roman"/>
              </a:rPr>
              <a:t>   </a:t>
            </a:r>
            <a:r>
              <a:rPr sz="1200" i="1" spc="7" baseline="55555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Symbol"/>
                <a:cs typeface="Symbol"/>
              </a:rPr>
              <a:t></a:t>
            </a:r>
            <a:r>
              <a:rPr sz="2100" spc="-265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V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4073" y="1610031"/>
            <a:ext cx="6794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dirty="0">
                <a:latin typeface="Times New Roman"/>
                <a:cs typeface="Times New Roman"/>
              </a:rPr>
              <a:t>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74034" y="1376117"/>
            <a:ext cx="1012825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20" dirty="0">
                <a:latin typeface="Times New Roman"/>
                <a:cs typeface="Times New Roman"/>
              </a:rPr>
              <a:t>V </a:t>
            </a:r>
            <a:r>
              <a:rPr sz="2150" spc="20" dirty="0">
                <a:latin typeface="Symbol"/>
                <a:cs typeface="Symbol"/>
              </a:rPr>
              <a:t></a:t>
            </a:r>
            <a:r>
              <a:rPr sz="2150" spc="20" dirty="0">
                <a:latin typeface="Times New Roman"/>
                <a:cs typeface="Times New Roman"/>
              </a:rPr>
              <a:t> </a:t>
            </a:r>
            <a:r>
              <a:rPr sz="2150" spc="15" dirty="0">
                <a:latin typeface="Times New Roman"/>
                <a:cs typeface="Times New Roman"/>
              </a:rPr>
              <a:t>1</a:t>
            </a:r>
            <a:r>
              <a:rPr sz="2150" spc="-459" dirty="0">
                <a:latin typeface="Times New Roman"/>
                <a:cs typeface="Times New Roman"/>
              </a:rPr>
              <a:t> </a:t>
            </a:r>
            <a:r>
              <a:rPr sz="2150" spc="20" dirty="0">
                <a:latin typeface="Symbol"/>
                <a:cs typeface="Symbol"/>
              </a:rPr>
              <a:t></a:t>
            </a:r>
            <a:r>
              <a:rPr sz="2150" spc="20" dirty="0">
                <a:latin typeface="Times New Roman"/>
                <a:cs typeface="Times New Roman"/>
              </a:rPr>
              <a:t> </a:t>
            </a:r>
            <a:r>
              <a:rPr sz="2150" i="1" spc="15" dirty="0">
                <a:latin typeface="Times New Roman"/>
                <a:cs typeface="Times New Roman"/>
              </a:rPr>
              <a:t>n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5241" y="1825443"/>
            <a:ext cx="2426335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15"/>
              </a:lnSpc>
              <a:tabLst>
                <a:tab pos="1744345" algn="l"/>
              </a:tabLst>
            </a:pPr>
            <a:r>
              <a:rPr sz="2150" i="1" spc="55" dirty="0">
                <a:latin typeface="Times New Roman"/>
                <a:cs typeface="Times New Roman"/>
              </a:rPr>
              <a:t>W </a:t>
            </a:r>
            <a:r>
              <a:rPr sz="2150" spc="35" dirty="0">
                <a:latin typeface="Symbol"/>
                <a:cs typeface="Symbol"/>
              </a:rPr>
              <a:t></a:t>
            </a:r>
            <a:r>
              <a:rPr sz="2150" spc="35" dirty="0">
                <a:latin typeface="Times New Roman"/>
                <a:cs typeface="Times New Roman"/>
              </a:rPr>
              <a:t> </a:t>
            </a:r>
            <a:r>
              <a:rPr sz="2250" i="1" spc="-15" dirty="0">
                <a:latin typeface="Symbol"/>
                <a:cs typeface="Symbol"/>
              </a:rPr>
              <a:t></a:t>
            </a:r>
            <a:r>
              <a:rPr sz="2250" i="1" spc="-15" dirty="0">
                <a:latin typeface="Times New Roman"/>
                <a:cs typeface="Times New Roman"/>
              </a:rPr>
              <a:t> </a:t>
            </a:r>
            <a:r>
              <a:rPr sz="2150" i="1" spc="40" dirty="0">
                <a:latin typeface="Times New Roman"/>
                <a:cs typeface="Times New Roman"/>
              </a:rPr>
              <a:t>V  </a:t>
            </a:r>
            <a:r>
              <a:rPr sz="2150" spc="35" dirty="0">
                <a:latin typeface="Symbol"/>
                <a:cs typeface="Symbol"/>
              </a:rPr>
              <a:t></a:t>
            </a:r>
            <a:r>
              <a:rPr sz="2150" spc="-155" dirty="0">
                <a:latin typeface="Times New Roman"/>
                <a:cs typeface="Times New Roman"/>
              </a:rPr>
              <a:t> </a:t>
            </a:r>
            <a:r>
              <a:rPr sz="2150" i="1" spc="45" dirty="0">
                <a:latin typeface="Times New Roman"/>
                <a:cs typeface="Times New Roman"/>
              </a:rPr>
              <a:t>G</a:t>
            </a:r>
            <a:r>
              <a:rPr sz="2150" i="1" spc="-254" dirty="0">
                <a:latin typeface="Times New Roman"/>
                <a:cs typeface="Times New Roman"/>
              </a:rPr>
              <a:t> </a:t>
            </a:r>
            <a:r>
              <a:rPr sz="2250" i="1" spc="-15" dirty="0">
                <a:latin typeface="Symbol"/>
                <a:cs typeface="Symbol"/>
              </a:rPr>
              <a:t></a:t>
            </a:r>
            <a:r>
              <a:rPr sz="2250" spc="-15" dirty="0">
                <a:latin typeface="Times New Roman"/>
                <a:cs typeface="Times New Roman"/>
              </a:rPr>
              <a:t>	</a:t>
            </a:r>
            <a:r>
              <a:rPr sz="2700" spc="-60" dirty="0">
                <a:latin typeface="Symbol"/>
                <a:cs typeface="Symbol"/>
              </a:rPr>
              <a:t></a:t>
            </a:r>
            <a:r>
              <a:rPr sz="2150" spc="-60" dirty="0">
                <a:latin typeface="Times New Roman"/>
                <a:cs typeface="Times New Roman"/>
              </a:rPr>
              <a:t>1</a:t>
            </a:r>
            <a:r>
              <a:rPr sz="2150" spc="-60" dirty="0">
                <a:latin typeface="Symbol"/>
                <a:cs typeface="Symbol"/>
              </a:rPr>
              <a:t></a:t>
            </a:r>
            <a:r>
              <a:rPr sz="2150" spc="-254" dirty="0">
                <a:latin typeface="Times New Roman"/>
                <a:cs typeface="Times New Roman"/>
              </a:rPr>
              <a:t> </a:t>
            </a:r>
            <a:r>
              <a:rPr sz="2150" i="1" spc="-40" dirty="0">
                <a:latin typeface="Times New Roman"/>
                <a:cs typeface="Times New Roman"/>
              </a:rPr>
              <a:t>n</a:t>
            </a:r>
            <a:r>
              <a:rPr sz="2700" spc="-40" dirty="0">
                <a:latin typeface="Symbol"/>
                <a:cs typeface="Symbol"/>
              </a:rPr>
              <a:t></a:t>
            </a:r>
            <a:endParaRPr sz="2700">
              <a:latin typeface="Symbol"/>
              <a:cs typeface="Symbol"/>
            </a:endParaRPr>
          </a:p>
          <a:p>
            <a:pPr marL="232410">
              <a:lnSpc>
                <a:spcPts val="595"/>
              </a:lnSpc>
              <a:tabLst>
                <a:tab pos="720725" algn="l"/>
                <a:tab pos="913765" algn="l"/>
                <a:tab pos="1450975" algn="l"/>
                <a:tab pos="1645920" algn="l"/>
              </a:tabLst>
            </a:pPr>
            <a:r>
              <a:rPr sz="850" i="1" dirty="0">
                <a:latin typeface="Times New Roman"/>
                <a:cs typeface="Times New Roman"/>
              </a:rPr>
              <a:t>s	s	s	s	</a:t>
            </a:r>
            <a:r>
              <a:rPr sz="850" i="1" spc="5" dirty="0">
                <a:latin typeface="Times New Roman"/>
                <a:cs typeface="Times New Roman"/>
              </a:rPr>
              <a:t>w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46665" y="2248201"/>
            <a:ext cx="271843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40"/>
              </a:lnSpc>
              <a:tabLst>
                <a:tab pos="393065" algn="l"/>
                <a:tab pos="2037080" algn="l"/>
              </a:tabLst>
            </a:pPr>
            <a:r>
              <a:rPr sz="2150" i="1" spc="50" dirty="0">
                <a:latin typeface="Times New Roman"/>
                <a:cs typeface="Times New Roman"/>
              </a:rPr>
              <a:t>W	</a:t>
            </a:r>
            <a:r>
              <a:rPr sz="2150" spc="35" dirty="0">
                <a:latin typeface="Symbol"/>
                <a:cs typeface="Symbol"/>
              </a:rPr>
              <a:t></a:t>
            </a:r>
            <a:r>
              <a:rPr sz="2150" spc="35" dirty="0">
                <a:latin typeface="Times New Roman"/>
                <a:cs typeface="Times New Roman"/>
              </a:rPr>
              <a:t> </a:t>
            </a:r>
            <a:r>
              <a:rPr sz="2150" i="1" spc="15" dirty="0">
                <a:latin typeface="Times New Roman"/>
                <a:cs typeface="Times New Roman"/>
              </a:rPr>
              <a:t>wW  </a:t>
            </a:r>
            <a:r>
              <a:rPr sz="2150" spc="35" dirty="0">
                <a:latin typeface="Symbol"/>
                <a:cs typeface="Symbol"/>
              </a:rPr>
              <a:t></a:t>
            </a:r>
            <a:r>
              <a:rPr sz="2150" spc="-220" dirty="0">
                <a:latin typeface="Times New Roman"/>
                <a:cs typeface="Times New Roman"/>
              </a:rPr>
              <a:t> </a:t>
            </a:r>
            <a:r>
              <a:rPr sz="2150" i="1" spc="10" dirty="0">
                <a:latin typeface="Times New Roman"/>
                <a:cs typeface="Times New Roman"/>
              </a:rPr>
              <a:t>wG</a:t>
            </a:r>
            <a:r>
              <a:rPr sz="2150" i="1" spc="-250" dirty="0">
                <a:latin typeface="Times New Roman"/>
                <a:cs typeface="Times New Roman"/>
              </a:rPr>
              <a:t> </a:t>
            </a:r>
            <a:r>
              <a:rPr sz="2250" i="1" spc="-15" dirty="0">
                <a:latin typeface="Symbol"/>
                <a:cs typeface="Symbol"/>
              </a:rPr>
              <a:t></a:t>
            </a:r>
            <a:r>
              <a:rPr sz="2250" spc="-15" dirty="0">
                <a:latin typeface="Times New Roman"/>
                <a:cs typeface="Times New Roman"/>
              </a:rPr>
              <a:t>	</a:t>
            </a:r>
            <a:r>
              <a:rPr sz="2700" spc="-60" dirty="0">
                <a:latin typeface="Symbol"/>
                <a:cs typeface="Symbol"/>
              </a:rPr>
              <a:t></a:t>
            </a:r>
            <a:r>
              <a:rPr sz="2150" spc="-60" dirty="0">
                <a:latin typeface="Times New Roman"/>
                <a:cs typeface="Times New Roman"/>
              </a:rPr>
              <a:t>1</a:t>
            </a:r>
            <a:r>
              <a:rPr sz="2150" spc="-60" dirty="0">
                <a:latin typeface="Symbol"/>
                <a:cs typeface="Symbol"/>
              </a:rPr>
              <a:t></a:t>
            </a:r>
            <a:r>
              <a:rPr sz="2150" spc="-245" dirty="0">
                <a:latin typeface="Times New Roman"/>
                <a:cs typeface="Times New Roman"/>
              </a:rPr>
              <a:t> </a:t>
            </a:r>
            <a:r>
              <a:rPr sz="2150" i="1" spc="-45" dirty="0">
                <a:latin typeface="Times New Roman"/>
                <a:cs typeface="Times New Roman"/>
              </a:rPr>
              <a:t>n</a:t>
            </a:r>
            <a:r>
              <a:rPr sz="2700" spc="-45" dirty="0">
                <a:latin typeface="Symbol"/>
                <a:cs typeface="Symbol"/>
              </a:rPr>
              <a:t></a:t>
            </a:r>
            <a:endParaRPr sz="2700">
              <a:latin typeface="Symbol"/>
              <a:cs typeface="Symbol"/>
            </a:endParaRPr>
          </a:p>
          <a:p>
            <a:pPr marL="231775">
              <a:lnSpc>
                <a:spcPts val="560"/>
              </a:lnSpc>
              <a:tabLst>
                <a:tab pos="1013460" algn="l"/>
                <a:tab pos="1744345" algn="l"/>
                <a:tab pos="1939289" algn="l"/>
              </a:tabLst>
            </a:pPr>
            <a:r>
              <a:rPr sz="800" i="1" spc="40" dirty="0">
                <a:latin typeface="Times New Roman"/>
                <a:cs typeface="Times New Roman"/>
              </a:rPr>
              <a:t>w	</a:t>
            </a:r>
            <a:r>
              <a:rPr sz="800" i="1" spc="20" dirty="0">
                <a:latin typeface="Times New Roman"/>
                <a:cs typeface="Times New Roman"/>
              </a:rPr>
              <a:t>s	s	</a:t>
            </a:r>
            <a:r>
              <a:rPr sz="800" i="1" spc="40" dirty="0">
                <a:latin typeface="Times New Roman"/>
                <a:cs typeface="Times New Roman"/>
              </a:rPr>
              <a:t>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34005" y="2592148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5">
                <a:moveTo>
                  <a:pt x="0" y="0"/>
                </a:moveTo>
                <a:lnTo>
                  <a:pt x="279644" y="0"/>
                </a:lnTo>
              </a:path>
            </a:pathLst>
          </a:custGeom>
          <a:ln w="75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50215" y="2601418"/>
            <a:ext cx="19240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25" dirty="0">
                <a:latin typeface="Times New Roman"/>
                <a:cs typeface="Times New Roman"/>
              </a:rPr>
              <a:t>V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71380" y="2625485"/>
            <a:ext cx="289560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5104" algn="l"/>
              </a:tabLst>
            </a:pPr>
            <a:r>
              <a:rPr sz="800" i="1" spc="10" dirty="0">
                <a:latin typeface="Times New Roman"/>
                <a:cs typeface="Times New Roman"/>
              </a:rPr>
              <a:t>s	</a:t>
            </a:r>
            <a:r>
              <a:rPr sz="800" i="1" spc="20" dirty="0">
                <a:latin typeface="Times New Roman"/>
                <a:cs typeface="Times New Roman"/>
              </a:rPr>
              <a:t>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06851" y="2225576"/>
            <a:ext cx="285115" cy="367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6830" algn="r">
              <a:lnSpc>
                <a:spcPts val="2175"/>
              </a:lnSpc>
            </a:pPr>
            <a:r>
              <a:rPr sz="2100" i="1" spc="40" dirty="0">
                <a:latin typeface="Times New Roman"/>
                <a:cs typeface="Times New Roman"/>
              </a:rPr>
              <a:t>W</a:t>
            </a:r>
            <a:endParaRPr sz="2100">
              <a:latin typeface="Times New Roman"/>
              <a:cs typeface="Times New Roman"/>
            </a:endParaRPr>
          </a:p>
          <a:p>
            <a:pPr marR="5080" algn="r">
              <a:lnSpc>
                <a:spcPts val="615"/>
              </a:lnSpc>
            </a:pPr>
            <a:r>
              <a:rPr sz="800" i="1" spc="10" dirty="0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9526" y="2625485"/>
            <a:ext cx="78740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15" dirty="0">
                <a:latin typeface="Times New Roman"/>
                <a:cs typeface="Times New Roman"/>
              </a:rPr>
              <a:t>d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75031" y="2323250"/>
            <a:ext cx="1372870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9135" algn="l"/>
              </a:tabLst>
            </a:pPr>
            <a:r>
              <a:rPr sz="2100" spc="25" dirty="0">
                <a:latin typeface="Symbol"/>
                <a:cs typeface="Symbol"/>
              </a:rPr>
              <a:t></a:t>
            </a:r>
            <a:r>
              <a:rPr sz="2100" spc="-95" dirty="0">
                <a:latin typeface="Times New Roman"/>
                <a:cs typeface="Times New Roman"/>
              </a:rPr>
              <a:t> </a:t>
            </a:r>
            <a:r>
              <a:rPr sz="2100" i="1" spc="30" dirty="0">
                <a:latin typeface="Times New Roman"/>
                <a:cs typeface="Times New Roman"/>
              </a:rPr>
              <a:t>G</a:t>
            </a:r>
            <a:r>
              <a:rPr sz="2100" i="1" spc="-215" dirty="0">
                <a:latin typeface="Times New Roman"/>
                <a:cs typeface="Times New Roman"/>
              </a:rPr>
              <a:t> </a:t>
            </a:r>
            <a:r>
              <a:rPr sz="2250" i="1" spc="-45" dirty="0">
                <a:latin typeface="Symbol"/>
                <a:cs typeface="Symbol"/>
              </a:rPr>
              <a:t></a:t>
            </a:r>
            <a:r>
              <a:rPr sz="2250" spc="-45" dirty="0">
                <a:latin typeface="Times New Roman"/>
                <a:cs typeface="Times New Roman"/>
              </a:rPr>
              <a:t>	</a:t>
            </a:r>
            <a:r>
              <a:rPr sz="2650" spc="-204" dirty="0">
                <a:latin typeface="Symbol"/>
                <a:cs typeface="Symbol"/>
              </a:rPr>
              <a:t></a:t>
            </a:r>
            <a:r>
              <a:rPr sz="2100" spc="-204" dirty="0">
                <a:latin typeface="Times New Roman"/>
                <a:cs typeface="Times New Roman"/>
              </a:rPr>
              <a:t>1 </a:t>
            </a:r>
            <a:r>
              <a:rPr sz="2100" spc="25" dirty="0">
                <a:latin typeface="Symbol"/>
                <a:cs typeface="Symbol"/>
              </a:rPr>
              <a:t></a:t>
            </a:r>
            <a:r>
              <a:rPr sz="2100" spc="-315" dirty="0">
                <a:latin typeface="Times New Roman"/>
                <a:cs typeface="Times New Roman"/>
              </a:rPr>
              <a:t> </a:t>
            </a:r>
            <a:r>
              <a:rPr sz="2100" i="1" spc="-40" dirty="0">
                <a:latin typeface="Times New Roman"/>
                <a:cs typeface="Times New Roman"/>
              </a:rPr>
              <a:t>n</a:t>
            </a:r>
            <a:r>
              <a:rPr sz="2650" spc="-40" dirty="0">
                <a:latin typeface="Symbol"/>
                <a:cs typeface="Symbol"/>
              </a:rPr>
              <a:t>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02480" y="2374050"/>
            <a:ext cx="477520" cy="34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4325" algn="l"/>
              </a:tabLst>
            </a:pPr>
            <a:r>
              <a:rPr sz="2250" i="1" spc="-45" dirty="0">
                <a:latin typeface="Symbol"/>
                <a:cs typeface="Symbol"/>
              </a:rPr>
              <a:t></a:t>
            </a:r>
            <a:r>
              <a:rPr sz="2250" spc="-45" dirty="0">
                <a:latin typeface="Times New Roman"/>
                <a:cs typeface="Times New Roman"/>
              </a:rPr>
              <a:t>	</a:t>
            </a:r>
            <a:r>
              <a:rPr sz="2100" spc="25" dirty="0">
                <a:latin typeface="Symbol"/>
                <a:cs typeface="Symbol"/>
              </a:rPr>
              <a:t>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05733" y="3303851"/>
            <a:ext cx="789305" cy="0"/>
          </a:xfrm>
          <a:custGeom>
            <a:avLst/>
            <a:gdLst/>
            <a:ahLst/>
            <a:cxnLst/>
            <a:rect l="l" t="t" r="r" b="b"/>
            <a:pathLst>
              <a:path w="789304">
                <a:moveTo>
                  <a:pt x="0" y="0"/>
                </a:moveTo>
                <a:lnTo>
                  <a:pt x="789022" y="0"/>
                </a:lnTo>
              </a:path>
            </a:pathLst>
          </a:custGeom>
          <a:ln w="71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881387" y="3313219"/>
            <a:ext cx="185420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30" dirty="0">
                <a:latin typeface="Times New Roman"/>
                <a:cs typeface="Times New Roman"/>
              </a:rPr>
              <a:t>V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31162" y="3331026"/>
            <a:ext cx="27813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6850" algn="l"/>
              </a:tabLst>
            </a:pPr>
            <a:r>
              <a:rPr sz="750" i="1" dirty="0">
                <a:latin typeface="Times New Roman"/>
                <a:cs typeface="Times New Roman"/>
              </a:rPr>
              <a:t>s	w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52936" y="3044563"/>
            <a:ext cx="196913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68020" algn="l"/>
              </a:tabLst>
            </a:pPr>
            <a:r>
              <a:rPr sz="2000" spc="30" dirty="0">
                <a:latin typeface="Symbol"/>
                <a:cs typeface="Symbol"/>
              </a:rPr>
              <a:t>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i="1" spc="35" dirty="0">
                <a:latin typeface="Times New Roman"/>
                <a:cs typeface="Times New Roman"/>
              </a:rPr>
              <a:t>G</a:t>
            </a:r>
            <a:r>
              <a:rPr sz="2000" i="1" spc="-204" dirty="0">
                <a:latin typeface="Times New Roman"/>
                <a:cs typeface="Times New Roman"/>
              </a:rPr>
              <a:t> </a:t>
            </a:r>
            <a:r>
              <a:rPr sz="2150" i="1" spc="-40" dirty="0">
                <a:latin typeface="Symbol"/>
                <a:cs typeface="Symbol"/>
              </a:rPr>
              <a:t></a:t>
            </a:r>
            <a:r>
              <a:rPr sz="2150" spc="-40" dirty="0">
                <a:latin typeface="Times New Roman"/>
                <a:cs typeface="Times New Roman"/>
              </a:rPr>
              <a:t>	</a:t>
            </a:r>
            <a:r>
              <a:rPr sz="2550" spc="-195" dirty="0">
                <a:latin typeface="Symbol"/>
                <a:cs typeface="Symbol"/>
              </a:rPr>
              <a:t></a:t>
            </a:r>
            <a:r>
              <a:rPr sz="2000" spc="-195" dirty="0">
                <a:latin typeface="Times New Roman"/>
                <a:cs typeface="Times New Roman"/>
              </a:rPr>
              <a:t>1</a:t>
            </a:r>
            <a:r>
              <a:rPr sz="2000" spc="-320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Symbol"/>
                <a:cs typeface="Symbol"/>
              </a:rPr>
              <a:t>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i="1" spc="-150" dirty="0">
                <a:latin typeface="Times New Roman"/>
                <a:cs typeface="Times New Roman"/>
              </a:rPr>
              <a:t>n</a:t>
            </a:r>
            <a:r>
              <a:rPr sz="2550" spc="-150" dirty="0">
                <a:latin typeface="Symbol"/>
                <a:cs typeface="Symbol"/>
              </a:rPr>
              <a:t></a:t>
            </a:r>
            <a:r>
              <a:rPr sz="2000" spc="-150" dirty="0">
                <a:latin typeface="Times New Roman"/>
                <a:cs typeface="Times New Roman"/>
              </a:rPr>
              <a:t>1</a:t>
            </a:r>
            <a:r>
              <a:rPr sz="2000" spc="-315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Symbol"/>
                <a:cs typeface="Symbol"/>
              </a:rPr>
              <a:t>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i="1" spc="-60" dirty="0">
                <a:latin typeface="Times New Roman"/>
                <a:cs typeface="Times New Roman"/>
              </a:rPr>
              <a:t>w</a:t>
            </a:r>
            <a:r>
              <a:rPr sz="2550" spc="-60" dirty="0">
                <a:latin typeface="Symbol"/>
                <a:cs typeface="Symbol"/>
              </a:rPr>
              <a:t>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74997" y="2935490"/>
            <a:ext cx="1204595" cy="494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25" i="1" spc="-60" baseline="-32299" dirty="0">
                <a:latin typeface="Symbol"/>
                <a:cs typeface="Symbol"/>
              </a:rPr>
              <a:t></a:t>
            </a:r>
            <a:r>
              <a:rPr sz="3225" spc="-60" baseline="-32299" dirty="0">
                <a:latin typeface="Times New Roman"/>
                <a:cs typeface="Times New Roman"/>
              </a:rPr>
              <a:t> </a:t>
            </a:r>
            <a:r>
              <a:rPr sz="3225" spc="-390" baseline="-32299" dirty="0">
                <a:latin typeface="Times New Roman"/>
                <a:cs typeface="Times New Roman"/>
              </a:rPr>
              <a:t> </a:t>
            </a:r>
            <a:r>
              <a:rPr sz="3000" spc="44" baseline="-34722" dirty="0">
                <a:latin typeface="Symbol"/>
                <a:cs typeface="Symbol"/>
              </a:rPr>
              <a:t></a:t>
            </a:r>
            <a:r>
              <a:rPr sz="3000" spc="-165" baseline="-34722" dirty="0">
                <a:latin typeface="Times New Roman"/>
                <a:cs typeface="Times New Roman"/>
              </a:rPr>
              <a:t> </a:t>
            </a:r>
            <a:r>
              <a:rPr sz="2000" i="1" spc="-35" dirty="0">
                <a:latin typeface="Times New Roman"/>
                <a:cs typeface="Times New Roman"/>
              </a:rPr>
              <a:t>W</a:t>
            </a:r>
            <a:r>
              <a:rPr sz="1125" i="1" baseline="-37037" dirty="0">
                <a:latin typeface="Times New Roman"/>
                <a:cs typeface="Times New Roman"/>
              </a:rPr>
              <a:t>s  </a:t>
            </a:r>
            <a:r>
              <a:rPr sz="1125" i="1" spc="89" baseline="-37037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Symbol"/>
                <a:cs typeface="Symbol"/>
              </a:rPr>
              <a:t></a:t>
            </a:r>
            <a:r>
              <a:rPr sz="2000" spc="-275" dirty="0">
                <a:latin typeface="Times New Roman"/>
                <a:cs typeface="Times New Roman"/>
              </a:rPr>
              <a:t> </a:t>
            </a:r>
            <a:r>
              <a:rPr sz="2000" i="1" spc="-35" dirty="0">
                <a:latin typeface="Times New Roman"/>
                <a:cs typeface="Times New Roman"/>
              </a:rPr>
              <a:t>W</a:t>
            </a:r>
            <a:r>
              <a:rPr sz="1125" i="1" baseline="-37037" dirty="0">
                <a:latin typeface="Times New Roman"/>
                <a:cs typeface="Times New Roman"/>
              </a:rPr>
              <a:t>w</a:t>
            </a:r>
            <a:endParaRPr sz="1125" baseline="-37037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32539" y="4233881"/>
            <a:ext cx="769620" cy="0"/>
          </a:xfrm>
          <a:custGeom>
            <a:avLst/>
            <a:gdLst/>
            <a:ahLst/>
            <a:cxnLst/>
            <a:rect l="l" t="t" r="r" b="b"/>
            <a:pathLst>
              <a:path w="769620">
                <a:moveTo>
                  <a:pt x="0" y="0"/>
                </a:moveTo>
                <a:lnTo>
                  <a:pt x="769491" y="0"/>
                </a:lnTo>
              </a:path>
            </a:pathLst>
          </a:custGeom>
          <a:ln w="69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72923" y="4233881"/>
            <a:ext cx="1647189" cy="0"/>
          </a:xfrm>
          <a:custGeom>
            <a:avLst/>
            <a:gdLst/>
            <a:ahLst/>
            <a:cxnLst/>
            <a:rect l="l" t="t" r="r" b="b"/>
            <a:pathLst>
              <a:path w="1647190">
                <a:moveTo>
                  <a:pt x="0" y="0"/>
                </a:moveTo>
                <a:lnTo>
                  <a:pt x="1646764" y="0"/>
                </a:lnTo>
              </a:path>
            </a:pathLst>
          </a:custGeom>
          <a:ln w="69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035170" y="4264161"/>
            <a:ext cx="9207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i="1" spc="20" dirty="0">
                <a:latin typeface="Times New Roman"/>
                <a:cs typeface="Times New Roman"/>
              </a:rPr>
              <a:t>w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05155" y="4264161"/>
            <a:ext cx="6413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i="1" spc="10" dirty="0">
                <a:latin typeface="Times New Roman"/>
                <a:cs typeface="Times New Roman"/>
              </a:rPr>
              <a:t>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13125" y="4264161"/>
            <a:ext cx="14986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i="1" spc="25" dirty="0">
                <a:latin typeface="Times New Roman"/>
                <a:cs typeface="Times New Roman"/>
              </a:rPr>
              <a:t>s</a:t>
            </a:r>
            <a:r>
              <a:rPr sz="750" i="1" spc="50" dirty="0">
                <a:latin typeface="Times New Roman"/>
                <a:cs typeface="Times New Roman"/>
              </a:rPr>
              <a:t>a</a:t>
            </a:r>
            <a:r>
              <a:rPr sz="750" i="1" spc="5" dirty="0">
                <a:latin typeface="Times New Roman"/>
                <a:cs typeface="Times New Roman"/>
              </a:rPr>
              <a:t>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74636" y="4036467"/>
            <a:ext cx="13081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i="1" spc="-20" dirty="0">
                <a:latin typeface="Symbol"/>
                <a:cs typeface="Symbol"/>
              </a:rPr>
              <a:t>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75944" y="3972967"/>
            <a:ext cx="165100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0" dirty="0">
                <a:latin typeface="Symbol"/>
                <a:cs typeface="Symbol"/>
              </a:rPr>
              <a:t></a:t>
            </a:r>
            <a:r>
              <a:rPr sz="1950" spc="30" dirty="0">
                <a:latin typeface="Times New Roman"/>
                <a:cs typeface="Times New Roman"/>
              </a:rPr>
              <a:t> </a:t>
            </a:r>
            <a:r>
              <a:rPr sz="2550" spc="-235" dirty="0">
                <a:latin typeface="Symbol"/>
                <a:cs typeface="Symbol"/>
              </a:rPr>
              <a:t></a:t>
            </a:r>
            <a:r>
              <a:rPr sz="2500" spc="-235" dirty="0">
                <a:latin typeface="Symbol"/>
                <a:cs typeface="Symbol"/>
              </a:rPr>
              <a:t></a:t>
            </a:r>
            <a:r>
              <a:rPr sz="1950" spc="-235" dirty="0">
                <a:latin typeface="Times New Roman"/>
                <a:cs typeface="Times New Roman"/>
              </a:rPr>
              <a:t>1 </a:t>
            </a:r>
            <a:r>
              <a:rPr sz="1950" spc="30" dirty="0">
                <a:latin typeface="Symbol"/>
                <a:cs typeface="Symbol"/>
              </a:rPr>
              <a:t></a:t>
            </a:r>
            <a:r>
              <a:rPr sz="1950" spc="30" dirty="0">
                <a:latin typeface="Times New Roman"/>
                <a:cs typeface="Times New Roman"/>
              </a:rPr>
              <a:t> </a:t>
            </a:r>
            <a:r>
              <a:rPr sz="1950" i="1" spc="-65" dirty="0">
                <a:latin typeface="Times New Roman"/>
                <a:cs typeface="Times New Roman"/>
              </a:rPr>
              <a:t>n</a:t>
            </a:r>
            <a:r>
              <a:rPr sz="2500" spc="-65" dirty="0">
                <a:latin typeface="Symbol"/>
                <a:cs typeface="Symbol"/>
              </a:rPr>
              <a:t></a:t>
            </a:r>
            <a:r>
              <a:rPr sz="1950" i="1" spc="-65" dirty="0">
                <a:latin typeface="Times New Roman"/>
                <a:cs typeface="Times New Roman"/>
              </a:rPr>
              <a:t>G</a:t>
            </a:r>
            <a:r>
              <a:rPr sz="1950" i="1" spc="-150" dirty="0">
                <a:latin typeface="Times New Roman"/>
                <a:cs typeface="Times New Roman"/>
              </a:rPr>
              <a:t> </a:t>
            </a:r>
            <a:r>
              <a:rPr sz="1950" spc="30" dirty="0">
                <a:latin typeface="Symbol"/>
                <a:cs typeface="Symbol"/>
              </a:rPr>
              <a:t></a:t>
            </a:r>
            <a:r>
              <a:rPr sz="1950" spc="30" dirty="0">
                <a:latin typeface="Times New Roman"/>
                <a:cs typeface="Times New Roman"/>
              </a:rPr>
              <a:t> </a:t>
            </a:r>
            <a:r>
              <a:rPr sz="1950" i="1" spc="-135" dirty="0">
                <a:latin typeface="Times New Roman"/>
                <a:cs typeface="Times New Roman"/>
              </a:rPr>
              <a:t>n</a:t>
            </a:r>
            <a:r>
              <a:rPr sz="2550" spc="-135" dirty="0">
                <a:latin typeface="Symbol"/>
                <a:cs typeface="Symbol"/>
              </a:rPr>
              <a:t></a:t>
            </a:r>
            <a:r>
              <a:rPr sz="2050" i="1" spc="-135" dirty="0">
                <a:latin typeface="Symbol"/>
                <a:cs typeface="Symbol"/>
              </a:rPr>
              <a:t>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17832" y="3823472"/>
            <a:ext cx="2887345" cy="72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25" spc="44" baseline="-35612" dirty="0">
                <a:latin typeface="Symbol"/>
                <a:cs typeface="Symbol"/>
              </a:rPr>
              <a:t></a:t>
            </a:r>
            <a:r>
              <a:rPr sz="2925" spc="-165" baseline="-35612" dirty="0">
                <a:latin typeface="Times New Roman"/>
                <a:cs typeface="Times New Roman"/>
              </a:rPr>
              <a:t> </a:t>
            </a:r>
            <a:r>
              <a:rPr sz="1950" i="1" spc="-35" dirty="0">
                <a:latin typeface="Times New Roman"/>
                <a:cs typeface="Times New Roman"/>
              </a:rPr>
              <a:t>W</a:t>
            </a:r>
            <a:r>
              <a:rPr sz="1125" i="1" spc="15" baseline="-37037" dirty="0">
                <a:latin typeface="Times New Roman"/>
                <a:cs typeface="Times New Roman"/>
              </a:rPr>
              <a:t>s</a:t>
            </a:r>
            <a:r>
              <a:rPr sz="1125" i="1" baseline="-37037" dirty="0">
                <a:latin typeface="Times New Roman"/>
                <a:cs typeface="Times New Roman"/>
              </a:rPr>
              <a:t>  </a:t>
            </a:r>
            <a:r>
              <a:rPr sz="1125" i="1" spc="67" baseline="-37037" dirty="0">
                <a:latin typeface="Times New Roman"/>
                <a:cs typeface="Times New Roman"/>
              </a:rPr>
              <a:t> </a:t>
            </a:r>
            <a:r>
              <a:rPr sz="1950" spc="30" dirty="0">
                <a:latin typeface="Symbol"/>
                <a:cs typeface="Symbol"/>
              </a:rPr>
              <a:t></a:t>
            </a:r>
            <a:r>
              <a:rPr sz="1950" spc="-270" dirty="0">
                <a:latin typeface="Times New Roman"/>
                <a:cs typeface="Times New Roman"/>
              </a:rPr>
              <a:t> </a:t>
            </a:r>
            <a:r>
              <a:rPr sz="1950" i="1" spc="-35" dirty="0">
                <a:latin typeface="Times New Roman"/>
                <a:cs typeface="Times New Roman"/>
              </a:rPr>
              <a:t>W</a:t>
            </a:r>
            <a:r>
              <a:rPr sz="1125" i="1" spc="30" baseline="-37037" dirty="0">
                <a:latin typeface="Times New Roman"/>
                <a:cs typeface="Times New Roman"/>
              </a:rPr>
              <a:t>w</a:t>
            </a:r>
            <a:r>
              <a:rPr sz="1125" i="1" baseline="-37037" dirty="0">
                <a:latin typeface="Times New Roman"/>
                <a:cs typeface="Times New Roman"/>
              </a:rPr>
              <a:t>   </a:t>
            </a:r>
            <a:r>
              <a:rPr sz="1125" i="1" spc="15" baseline="-37037" dirty="0">
                <a:latin typeface="Times New Roman"/>
                <a:cs typeface="Times New Roman"/>
              </a:rPr>
              <a:t> </a:t>
            </a:r>
            <a:r>
              <a:rPr sz="2925" spc="44" baseline="-35612" dirty="0">
                <a:latin typeface="Symbol"/>
                <a:cs typeface="Symbol"/>
              </a:rPr>
              <a:t></a:t>
            </a:r>
            <a:r>
              <a:rPr sz="2925" spc="52" baseline="-35612" dirty="0">
                <a:latin typeface="Times New Roman"/>
                <a:cs typeface="Times New Roman"/>
              </a:rPr>
              <a:t> </a:t>
            </a:r>
            <a:r>
              <a:rPr sz="2500" spc="-409" dirty="0">
                <a:latin typeface="Symbol"/>
                <a:cs typeface="Symbol"/>
              </a:rPr>
              <a:t></a:t>
            </a:r>
            <a:r>
              <a:rPr sz="1950" spc="25" dirty="0">
                <a:latin typeface="Times New Roman"/>
                <a:cs typeface="Times New Roman"/>
              </a:rPr>
              <a:t>1</a:t>
            </a:r>
            <a:r>
              <a:rPr sz="1950" spc="-295" dirty="0">
                <a:latin typeface="Times New Roman"/>
                <a:cs typeface="Times New Roman"/>
              </a:rPr>
              <a:t> </a:t>
            </a:r>
            <a:r>
              <a:rPr sz="1950" spc="30" dirty="0">
                <a:latin typeface="Symbol"/>
                <a:cs typeface="Symbol"/>
              </a:rPr>
              <a:t></a:t>
            </a:r>
            <a:r>
              <a:rPr sz="1950" spc="-114" dirty="0">
                <a:latin typeface="Times New Roman"/>
                <a:cs typeface="Times New Roman"/>
              </a:rPr>
              <a:t> </a:t>
            </a:r>
            <a:r>
              <a:rPr sz="1950" i="1" spc="100" dirty="0">
                <a:latin typeface="Times New Roman"/>
                <a:cs typeface="Times New Roman"/>
              </a:rPr>
              <a:t>n</a:t>
            </a:r>
            <a:r>
              <a:rPr sz="2500" spc="-330" dirty="0">
                <a:latin typeface="Symbol"/>
                <a:cs typeface="Symbol"/>
              </a:rPr>
              <a:t></a:t>
            </a:r>
            <a:r>
              <a:rPr sz="1950" i="1" spc="-5" dirty="0">
                <a:latin typeface="Times New Roman"/>
                <a:cs typeface="Times New Roman"/>
              </a:rPr>
              <a:t>G</a:t>
            </a:r>
            <a:r>
              <a:rPr sz="1125" i="1" spc="37" baseline="-37037" dirty="0">
                <a:latin typeface="Times New Roman"/>
                <a:cs typeface="Times New Roman"/>
              </a:rPr>
              <a:t>s</a:t>
            </a:r>
            <a:r>
              <a:rPr sz="2050" i="1" spc="-20" dirty="0">
                <a:latin typeface="Symbol"/>
                <a:cs typeface="Symbol"/>
              </a:rPr>
              <a:t></a:t>
            </a:r>
            <a:r>
              <a:rPr sz="2050" spc="-250" dirty="0">
                <a:latin typeface="Times New Roman"/>
                <a:cs typeface="Times New Roman"/>
              </a:rPr>
              <a:t> </a:t>
            </a:r>
            <a:r>
              <a:rPr sz="1125" i="1" spc="30" baseline="-37037" dirty="0">
                <a:latin typeface="Times New Roman"/>
                <a:cs typeface="Times New Roman"/>
              </a:rPr>
              <a:t>w</a:t>
            </a:r>
            <a:r>
              <a:rPr sz="1125" i="1" baseline="-37037" dirty="0">
                <a:latin typeface="Times New Roman"/>
                <a:cs typeface="Times New Roman"/>
              </a:rPr>
              <a:t>  </a:t>
            </a:r>
            <a:r>
              <a:rPr sz="1125" i="1" spc="7" baseline="-37037" dirty="0">
                <a:latin typeface="Times New Roman"/>
                <a:cs typeface="Times New Roman"/>
              </a:rPr>
              <a:t> </a:t>
            </a:r>
            <a:r>
              <a:rPr sz="1950" spc="30" dirty="0">
                <a:latin typeface="Symbol"/>
                <a:cs typeface="Symbol"/>
              </a:rPr>
              <a:t></a:t>
            </a:r>
            <a:r>
              <a:rPr sz="1950" spc="-85" dirty="0">
                <a:latin typeface="Times New Roman"/>
                <a:cs typeface="Times New Roman"/>
              </a:rPr>
              <a:t> </a:t>
            </a:r>
            <a:r>
              <a:rPr sz="1950" i="1" spc="5" dirty="0">
                <a:latin typeface="Times New Roman"/>
                <a:cs typeface="Times New Roman"/>
              </a:rPr>
              <a:t>n</a:t>
            </a:r>
            <a:r>
              <a:rPr sz="2050" i="1" spc="-20" dirty="0">
                <a:latin typeface="Symbol"/>
                <a:cs typeface="Symbol"/>
              </a:rPr>
              <a:t></a:t>
            </a:r>
            <a:r>
              <a:rPr sz="2050" spc="-250" dirty="0">
                <a:latin typeface="Times New Roman"/>
                <a:cs typeface="Times New Roman"/>
              </a:rPr>
              <a:t> </a:t>
            </a:r>
            <a:r>
              <a:rPr sz="1125" i="1" spc="30" baseline="-37037" dirty="0">
                <a:latin typeface="Times New Roman"/>
                <a:cs typeface="Times New Roman"/>
              </a:rPr>
              <a:t>w</a:t>
            </a:r>
            <a:endParaRPr sz="1125" baseline="-37037">
              <a:latin typeface="Times New Roman"/>
              <a:cs typeface="Times New Roman"/>
            </a:endParaRPr>
          </a:p>
          <a:p>
            <a:pPr marL="495934">
              <a:lnSpc>
                <a:spcPct val="100000"/>
              </a:lnSpc>
              <a:spcBef>
                <a:spcPts val="300"/>
              </a:spcBef>
              <a:tabLst>
                <a:tab pos="2015489" algn="l"/>
              </a:tabLst>
            </a:pPr>
            <a:r>
              <a:rPr sz="1950" i="1" spc="35" dirty="0">
                <a:latin typeface="Times New Roman"/>
                <a:cs typeface="Times New Roman"/>
              </a:rPr>
              <a:t>V</a:t>
            </a:r>
            <a:r>
              <a:rPr sz="1950" spc="35" dirty="0">
                <a:latin typeface="Times New Roman"/>
                <a:cs typeface="Times New Roman"/>
              </a:rPr>
              <a:t>	</a:t>
            </a:r>
            <a:r>
              <a:rPr sz="1950" spc="25" dirty="0">
                <a:latin typeface="Times New Roman"/>
                <a:cs typeface="Times New Roman"/>
              </a:rPr>
              <a:t>1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8737" y="3108261"/>
            <a:ext cx="3954399" cy="368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31274" y="5647636"/>
            <a:ext cx="318135" cy="0"/>
          </a:xfrm>
          <a:custGeom>
            <a:avLst/>
            <a:gdLst/>
            <a:ahLst/>
            <a:cxnLst/>
            <a:rect l="l" t="t" r="r" b="b"/>
            <a:pathLst>
              <a:path w="318135">
                <a:moveTo>
                  <a:pt x="0" y="0"/>
                </a:moveTo>
                <a:lnTo>
                  <a:pt x="317735" y="0"/>
                </a:lnTo>
              </a:path>
            </a:pathLst>
          </a:custGeom>
          <a:ln w="7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53487" y="5647636"/>
            <a:ext cx="1183005" cy="0"/>
          </a:xfrm>
          <a:custGeom>
            <a:avLst/>
            <a:gdLst/>
            <a:ahLst/>
            <a:cxnLst/>
            <a:rect l="l" t="t" r="r" b="b"/>
            <a:pathLst>
              <a:path w="1183004">
                <a:moveTo>
                  <a:pt x="0" y="0"/>
                </a:moveTo>
                <a:lnTo>
                  <a:pt x="1182940" y="0"/>
                </a:lnTo>
              </a:path>
            </a:pathLst>
          </a:custGeom>
          <a:ln w="7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40595" y="5647636"/>
            <a:ext cx="955675" cy="0"/>
          </a:xfrm>
          <a:custGeom>
            <a:avLst/>
            <a:gdLst/>
            <a:ahLst/>
            <a:cxnLst/>
            <a:rect l="l" t="t" r="r" b="b"/>
            <a:pathLst>
              <a:path w="955675">
                <a:moveTo>
                  <a:pt x="0" y="0"/>
                </a:moveTo>
                <a:lnTo>
                  <a:pt x="955553" y="0"/>
                </a:lnTo>
              </a:path>
            </a:pathLst>
          </a:custGeom>
          <a:ln w="7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00626" y="5647636"/>
            <a:ext cx="283210" cy="0"/>
          </a:xfrm>
          <a:custGeom>
            <a:avLst/>
            <a:gdLst/>
            <a:ahLst/>
            <a:cxnLst/>
            <a:rect l="l" t="t" r="r" b="b"/>
            <a:pathLst>
              <a:path w="283209">
                <a:moveTo>
                  <a:pt x="0" y="0"/>
                </a:moveTo>
                <a:lnTo>
                  <a:pt x="283184" y="0"/>
                </a:lnTo>
              </a:path>
            </a:pathLst>
          </a:custGeom>
          <a:ln w="7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691067" y="5890935"/>
            <a:ext cx="6921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spc="5" dirty="0">
                <a:latin typeface="Times New Roman"/>
                <a:cs typeface="Times New Roman"/>
              </a:rPr>
              <a:t>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103404" y="5890935"/>
            <a:ext cx="6921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spc="5" dirty="0">
                <a:latin typeface="Times New Roman"/>
                <a:cs typeface="Times New Roman"/>
              </a:rPr>
              <a:t>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66250" y="5890935"/>
            <a:ext cx="34671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0195" algn="l"/>
              </a:tabLst>
            </a:pPr>
            <a:r>
              <a:rPr sz="850" i="1" spc="15" dirty="0">
                <a:latin typeface="Times New Roman"/>
                <a:cs typeface="Times New Roman"/>
              </a:rPr>
              <a:t>w	</a:t>
            </a:r>
            <a:r>
              <a:rPr sz="850" i="1" spc="5" dirty="0">
                <a:latin typeface="Times New Roman"/>
                <a:cs typeface="Times New Roman"/>
              </a:rPr>
              <a:t>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32740" y="5506697"/>
            <a:ext cx="9969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spc="15" dirty="0">
                <a:latin typeface="Times New Roman"/>
                <a:cs typeface="Times New Roman"/>
              </a:rPr>
              <a:t>w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43800" y="5890935"/>
            <a:ext cx="6921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spc="5" dirty="0">
                <a:latin typeface="Times New Roman"/>
                <a:cs typeface="Times New Roman"/>
              </a:rPr>
              <a:t>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30900" y="5506697"/>
            <a:ext cx="9969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spc="15" dirty="0">
                <a:latin typeface="Times New Roman"/>
                <a:cs typeface="Times New Roman"/>
              </a:rPr>
              <a:t>w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490102" y="5656905"/>
            <a:ext cx="232410" cy="34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70" dirty="0">
                <a:latin typeface="Times New Roman"/>
                <a:cs typeface="Times New Roman"/>
              </a:rPr>
              <a:t>G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37750" y="5272300"/>
            <a:ext cx="108267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5635" algn="l"/>
                <a:tab pos="942340" algn="l"/>
              </a:tabLst>
            </a:pPr>
            <a:r>
              <a:rPr sz="2150" i="1" spc="50" dirty="0">
                <a:latin typeface="Times New Roman"/>
                <a:cs typeface="Times New Roman"/>
              </a:rPr>
              <a:t>n	</a:t>
            </a:r>
            <a:r>
              <a:rPr sz="3225" spc="82" baseline="-34883" dirty="0">
                <a:latin typeface="Symbol"/>
                <a:cs typeface="Symbol"/>
              </a:rPr>
              <a:t></a:t>
            </a:r>
            <a:r>
              <a:rPr sz="3225" spc="82" baseline="-34883" dirty="0">
                <a:latin typeface="Times New Roman"/>
                <a:cs typeface="Times New Roman"/>
              </a:rPr>
              <a:t>	</a:t>
            </a:r>
            <a:r>
              <a:rPr sz="2150" i="1" spc="40" dirty="0">
                <a:latin typeface="Times New Roman"/>
                <a:cs typeface="Times New Roman"/>
              </a:rPr>
              <a:t>e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01130" y="5443883"/>
            <a:ext cx="18288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55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42715" y="5443883"/>
            <a:ext cx="1054100" cy="34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83919" algn="l"/>
              </a:tabLst>
            </a:pPr>
            <a:r>
              <a:rPr sz="2150" i="1" spc="65" dirty="0">
                <a:latin typeface="Times New Roman"/>
                <a:cs typeface="Times New Roman"/>
              </a:rPr>
              <a:t>w</a:t>
            </a:r>
            <a:r>
              <a:rPr sz="2150" i="1" spc="-85" dirty="0">
                <a:latin typeface="Times New Roman"/>
                <a:cs typeface="Times New Roman"/>
              </a:rPr>
              <a:t> </a:t>
            </a:r>
            <a:r>
              <a:rPr sz="2150" spc="55" dirty="0">
                <a:latin typeface="Symbol"/>
                <a:cs typeface="Symbol"/>
              </a:rPr>
              <a:t></a:t>
            </a:r>
            <a:r>
              <a:rPr sz="2150" spc="-105" dirty="0">
                <a:latin typeface="Times New Roman"/>
                <a:cs typeface="Times New Roman"/>
              </a:rPr>
              <a:t> </a:t>
            </a:r>
            <a:r>
              <a:rPr sz="3225" i="1" spc="120" baseline="34883" dirty="0">
                <a:latin typeface="Times New Roman"/>
                <a:cs typeface="Times New Roman"/>
              </a:rPr>
              <a:t>W</a:t>
            </a:r>
            <a:r>
              <a:rPr sz="3225" i="1" baseline="34883" dirty="0">
                <a:latin typeface="Times New Roman"/>
                <a:cs typeface="Times New Roman"/>
              </a:rPr>
              <a:t>	</a:t>
            </a:r>
            <a:r>
              <a:rPr sz="2150" spc="55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33179" y="5580705"/>
            <a:ext cx="901065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-195" dirty="0">
                <a:latin typeface="Symbol"/>
                <a:cs typeface="Symbol"/>
              </a:rPr>
              <a:t></a:t>
            </a:r>
            <a:r>
              <a:rPr sz="2150" spc="-195" dirty="0">
                <a:latin typeface="Times New Roman"/>
                <a:cs typeface="Times New Roman"/>
              </a:rPr>
              <a:t>1 </a:t>
            </a:r>
            <a:r>
              <a:rPr sz="2150" spc="55" dirty="0">
                <a:latin typeface="Symbol"/>
                <a:cs typeface="Symbol"/>
              </a:rPr>
              <a:t></a:t>
            </a:r>
            <a:r>
              <a:rPr sz="2150" spc="-330" dirty="0">
                <a:latin typeface="Times New Roman"/>
                <a:cs typeface="Times New Roman"/>
              </a:rPr>
              <a:t> </a:t>
            </a:r>
            <a:r>
              <a:rPr sz="2150" i="1" spc="-50" dirty="0">
                <a:latin typeface="Times New Roman"/>
                <a:cs typeface="Times New Roman"/>
              </a:rPr>
              <a:t>n</a:t>
            </a:r>
            <a:r>
              <a:rPr sz="2750" spc="-50" dirty="0">
                <a:latin typeface="Symbol"/>
                <a:cs typeface="Symbol"/>
              </a:rPr>
              <a:t></a:t>
            </a:r>
            <a:r>
              <a:rPr sz="2150" i="1" spc="-50" dirty="0">
                <a:latin typeface="Times New Roman"/>
                <a:cs typeface="Times New Roman"/>
              </a:rPr>
              <a:t>G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15916" y="5580705"/>
            <a:ext cx="1758950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42620" algn="l"/>
              </a:tabLst>
            </a:pPr>
            <a:r>
              <a:rPr sz="2150" i="1" spc="80" dirty="0">
                <a:latin typeface="Times New Roman"/>
                <a:cs typeface="Times New Roman"/>
              </a:rPr>
              <a:t>W	</a:t>
            </a:r>
            <a:r>
              <a:rPr sz="2750" spc="-195" dirty="0">
                <a:latin typeface="Symbol"/>
                <a:cs typeface="Symbol"/>
              </a:rPr>
              <a:t></a:t>
            </a:r>
            <a:r>
              <a:rPr sz="2150" spc="-195" dirty="0">
                <a:latin typeface="Times New Roman"/>
                <a:cs typeface="Times New Roman"/>
              </a:rPr>
              <a:t>1 </a:t>
            </a:r>
            <a:r>
              <a:rPr sz="2150" spc="55" dirty="0">
                <a:latin typeface="Symbol"/>
                <a:cs typeface="Symbol"/>
              </a:rPr>
              <a:t></a:t>
            </a:r>
            <a:r>
              <a:rPr sz="2150" spc="55" dirty="0">
                <a:latin typeface="Times New Roman"/>
                <a:cs typeface="Times New Roman"/>
              </a:rPr>
              <a:t> </a:t>
            </a:r>
            <a:r>
              <a:rPr sz="2150" i="1" spc="-90" dirty="0">
                <a:latin typeface="Times New Roman"/>
                <a:cs typeface="Times New Roman"/>
              </a:rPr>
              <a:t>n</a:t>
            </a:r>
            <a:r>
              <a:rPr sz="2750" spc="-90" dirty="0">
                <a:latin typeface="Symbol"/>
                <a:cs typeface="Symbol"/>
              </a:rPr>
              <a:t></a:t>
            </a:r>
            <a:r>
              <a:rPr sz="2300" i="1" spc="-90" dirty="0">
                <a:latin typeface="Symbol"/>
                <a:cs typeface="Symbol"/>
              </a:rPr>
              <a:t></a:t>
            </a:r>
            <a:r>
              <a:rPr sz="2300" i="1" spc="-65" dirty="0">
                <a:latin typeface="Times New Roman"/>
                <a:cs typeface="Times New Roman"/>
              </a:rPr>
              <a:t> </a:t>
            </a:r>
            <a:r>
              <a:rPr sz="2150" i="1" spc="70" dirty="0">
                <a:latin typeface="Times New Roman"/>
                <a:cs typeface="Times New Roman"/>
              </a:rPr>
              <a:t>G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137401" y="5253250"/>
            <a:ext cx="283210" cy="35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25" dirty="0">
                <a:latin typeface="Times New Roman"/>
                <a:cs typeface="Times New Roman"/>
              </a:rPr>
              <a:t>n</a:t>
            </a:r>
            <a:r>
              <a:rPr sz="2300" i="1" spc="-25" dirty="0">
                <a:latin typeface="Symbol"/>
                <a:cs typeface="Symbol"/>
              </a:rPr>
              <a:t></a:t>
            </a:r>
            <a:endParaRPr sz="2300">
              <a:latin typeface="Symbol"/>
              <a:cs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50771"/>
            <a:ext cx="8160384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Some </a:t>
            </a:r>
            <a:r>
              <a:rPr sz="2000" dirty="0">
                <a:latin typeface="Calibri"/>
                <a:cs typeface="Calibri"/>
              </a:rPr>
              <a:t>typical </a:t>
            </a:r>
            <a:r>
              <a:rPr sz="2000" spc="-5" dirty="0">
                <a:latin typeface="Calibri"/>
                <a:cs typeface="Calibri"/>
              </a:rPr>
              <a:t>values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void </a:t>
            </a:r>
            <a:r>
              <a:rPr sz="2000" spc="-20" dirty="0">
                <a:latin typeface="Calibri"/>
                <a:cs typeface="Calibri"/>
              </a:rPr>
              <a:t>ratio, </a:t>
            </a:r>
            <a:r>
              <a:rPr sz="2000" spc="-10" dirty="0">
                <a:latin typeface="Calibri"/>
                <a:cs typeface="Calibri"/>
              </a:rPr>
              <a:t>moisture content </a:t>
            </a:r>
            <a:r>
              <a:rPr sz="2000" dirty="0">
                <a:latin typeface="Calibri"/>
                <a:cs typeface="Calibri"/>
              </a:rPr>
              <a:t>in a </a:t>
            </a:r>
            <a:r>
              <a:rPr sz="2000" spc="-15" dirty="0">
                <a:latin typeface="Calibri"/>
                <a:cs typeface="Calibri"/>
              </a:rPr>
              <a:t>saturated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condition,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and dry unit </a:t>
            </a:r>
            <a:r>
              <a:rPr sz="2000" spc="-10" dirty="0">
                <a:latin typeface="Calibri"/>
                <a:cs typeface="Calibri"/>
              </a:rPr>
              <a:t>weight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soils </a:t>
            </a:r>
            <a:r>
              <a:rPr sz="2000" dirty="0">
                <a:latin typeface="Calibri"/>
                <a:cs typeface="Calibri"/>
              </a:rPr>
              <a:t>in a </a:t>
            </a:r>
            <a:r>
              <a:rPr sz="2000" spc="-10" dirty="0">
                <a:latin typeface="Calibri"/>
                <a:cs typeface="Calibri"/>
              </a:rPr>
              <a:t>natural </a:t>
            </a:r>
            <a:r>
              <a:rPr sz="2000" spc="-25" dirty="0">
                <a:latin typeface="Calibri"/>
                <a:cs typeface="Calibri"/>
              </a:rPr>
              <a:t>state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given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Typical </a:t>
            </a:r>
            <a:r>
              <a:rPr spc="-45" dirty="0"/>
              <a:t>Values </a:t>
            </a:r>
            <a:r>
              <a:rPr spc="-5" dirty="0"/>
              <a:t>of 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spc="-5" dirty="0"/>
              <a:t>, </a:t>
            </a:r>
            <a:r>
              <a:rPr i="1" spc="-5" dirty="0">
                <a:latin typeface="Times New Roman"/>
                <a:cs typeface="Times New Roman"/>
              </a:rPr>
              <a:t>w </a:t>
            </a:r>
            <a:r>
              <a:rPr dirty="0"/>
              <a:t>and </a:t>
            </a:r>
            <a:r>
              <a:rPr sz="4275" b="0" i="1" spc="-120" baseline="13645" dirty="0">
                <a:latin typeface="Symbol"/>
                <a:cs typeface="Symbol"/>
              </a:rPr>
              <a:t></a:t>
            </a:r>
            <a:r>
              <a:rPr sz="4275" b="0" i="1" spc="-465" baseline="13645" dirty="0">
                <a:latin typeface="Times New Roman"/>
                <a:cs typeface="Times New Roman"/>
              </a:rPr>
              <a:t> </a:t>
            </a:r>
            <a:r>
              <a:rPr sz="1050" i="1" spc="-10" dirty="0">
                <a:latin typeface="Times New Roman"/>
                <a:cs typeface="Times New Roman"/>
              </a:rPr>
              <a:t>d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525" y="2047811"/>
            <a:ext cx="7966075" cy="4272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Relative Density</a:t>
            </a:r>
            <a:r>
              <a:rPr spc="-45" dirty="0"/>
              <a:t> </a:t>
            </a:r>
            <a:r>
              <a:rPr dirty="0">
                <a:latin typeface="Calibri"/>
                <a:cs typeface="Calibri"/>
              </a:rPr>
              <a:t>(</a:t>
            </a:r>
            <a:r>
              <a:rPr i="1" dirty="0">
                <a:latin typeface="Calibri"/>
                <a:cs typeface="Calibri"/>
              </a:rPr>
              <a:t>D</a:t>
            </a:r>
            <a:r>
              <a:rPr sz="2775" i="1" baseline="-21021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07563" y="2387091"/>
            <a:ext cx="74358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whe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7528" y="2792910"/>
            <a:ext cx="184785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5" dirty="0">
                <a:latin typeface="Times New Roman"/>
                <a:cs typeface="Times New Roman"/>
              </a:rPr>
              <a:t>m</a:t>
            </a:r>
            <a:r>
              <a:rPr sz="800" spc="15" dirty="0">
                <a:latin typeface="Times New Roman"/>
                <a:cs typeface="Times New Roman"/>
              </a:rPr>
              <a:t>in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5299" y="2792910"/>
            <a:ext cx="200025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5" dirty="0">
                <a:latin typeface="Times New Roman"/>
                <a:cs typeface="Times New Roman"/>
              </a:rPr>
              <a:t>m</a:t>
            </a:r>
            <a:r>
              <a:rPr sz="800" spc="-5" dirty="0">
                <a:latin typeface="Times New Roman"/>
                <a:cs typeface="Times New Roman"/>
              </a:rPr>
              <a:t>a</a:t>
            </a:r>
            <a:r>
              <a:rPr sz="800" spc="20" dirty="0">
                <a:latin typeface="Times New Roman"/>
                <a:cs typeface="Times New Roman"/>
              </a:rPr>
              <a:t>x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2301" y="2584029"/>
            <a:ext cx="67310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15" dirty="0">
                <a:latin typeface="Times New Roman"/>
                <a:cs typeface="Times New Roman"/>
              </a:rPr>
              <a:t>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9290" y="2560218"/>
            <a:ext cx="73025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335" algn="l"/>
              </a:tabLst>
            </a:pPr>
            <a:r>
              <a:rPr sz="2100" i="1" spc="25" dirty="0">
                <a:latin typeface="Times New Roman"/>
                <a:cs typeface="Times New Roman"/>
              </a:rPr>
              <a:t>e	</a:t>
            </a:r>
            <a:r>
              <a:rPr sz="2100" spc="35" dirty="0">
                <a:latin typeface="Symbol"/>
                <a:cs typeface="Symbol"/>
              </a:rPr>
              <a:t></a:t>
            </a:r>
            <a:r>
              <a:rPr sz="2100" spc="-235" dirty="0">
                <a:latin typeface="Times New Roman"/>
                <a:cs typeface="Times New Roman"/>
              </a:rPr>
              <a:t> </a:t>
            </a:r>
            <a:r>
              <a:rPr sz="2100" i="1" spc="25" dirty="0">
                <a:latin typeface="Times New Roman"/>
                <a:cs typeface="Times New Roman"/>
              </a:rPr>
              <a:t>e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5246" y="2183075"/>
            <a:ext cx="73025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335" algn="l"/>
              </a:tabLst>
            </a:pPr>
            <a:r>
              <a:rPr sz="2100" i="1" spc="25" dirty="0">
                <a:latin typeface="Times New Roman"/>
                <a:cs typeface="Times New Roman"/>
              </a:rPr>
              <a:t>e	</a:t>
            </a:r>
            <a:r>
              <a:rPr sz="2100" spc="35" dirty="0">
                <a:latin typeface="Symbol"/>
                <a:cs typeface="Symbol"/>
              </a:rPr>
              <a:t></a:t>
            </a:r>
            <a:r>
              <a:rPr sz="2100" spc="-235" dirty="0">
                <a:latin typeface="Times New Roman"/>
                <a:cs typeface="Times New Roman"/>
              </a:rPr>
              <a:t> </a:t>
            </a:r>
            <a:r>
              <a:rPr sz="2100" i="1" spc="25" dirty="0">
                <a:latin typeface="Times New Roman"/>
                <a:cs typeface="Times New Roman"/>
              </a:rPr>
              <a:t>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2978" y="2251028"/>
            <a:ext cx="148145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2265" algn="l"/>
                <a:tab pos="780415" algn="l"/>
                <a:tab pos="1468120" algn="l"/>
              </a:tabLst>
            </a:pPr>
            <a:r>
              <a:rPr sz="3150" i="1" spc="67" baseline="-21164" dirty="0">
                <a:latin typeface="Times New Roman"/>
                <a:cs typeface="Times New Roman"/>
              </a:rPr>
              <a:t>D	</a:t>
            </a:r>
            <a:r>
              <a:rPr sz="3150" spc="52" baseline="-21164" dirty="0">
                <a:latin typeface="Symbol"/>
                <a:cs typeface="Symbol"/>
              </a:rPr>
              <a:t></a:t>
            </a:r>
            <a:r>
              <a:rPr sz="800" u="sng" spc="35" dirty="0">
                <a:latin typeface="Times New Roman"/>
                <a:cs typeface="Times New Roman"/>
              </a:rPr>
              <a:t> 	</a:t>
            </a:r>
            <a:r>
              <a:rPr sz="800" u="sng" spc="-5" dirty="0">
                <a:latin typeface="Times New Roman"/>
                <a:cs typeface="Times New Roman"/>
              </a:rPr>
              <a:t>max	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352296"/>
            <a:ext cx="8297545" cy="10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39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relative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density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i="1" dirty="0">
                <a:latin typeface="Times New Roman"/>
                <a:cs typeface="Times New Roman"/>
              </a:rPr>
              <a:t>D</a:t>
            </a:r>
            <a:r>
              <a:rPr sz="1950" i="1" baseline="-21367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) </a:t>
            </a:r>
            <a:r>
              <a:rPr sz="2000" spc="-5" dirty="0">
                <a:latin typeface="Calibri"/>
                <a:cs typeface="Calibri"/>
              </a:rPr>
              <a:t>is commonly used </a:t>
            </a:r>
            <a:r>
              <a:rPr sz="2000" spc="-10" dirty="0">
                <a:latin typeface="Calibri"/>
                <a:cs typeface="Calibri"/>
              </a:rPr>
              <a:t>to indicate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 smtClean="0">
                <a:latin typeface="Calibri"/>
                <a:cs typeface="Calibri"/>
              </a:rPr>
              <a:t>situ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denseness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ts val="2395"/>
              </a:lnSpc>
            </a:pP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looseness </a:t>
            </a:r>
            <a:r>
              <a:rPr sz="2000" spc="-5" dirty="0">
                <a:latin typeface="Calibri"/>
                <a:cs typeface="Calibri"/>
              </a:rPr>
              <a:t>of granular </a:t>
            </a:r>
            <a:r>
              <a:rPr sz="2000" spc="-5" dirty="0" smtClean="0">
                <a:latin typeface="Calibri"/>
                <a:cs typeface="Calibri"/>
              </a:rPr>
              <a:t>soil</a:t>
            </a:r>
            <a:r>
              <a:rPr lang="en-US" sz="2000" spc="-5" dirty="0" smtClean="0">
                <a:latin typeface="Calibri"/>
                <a:cs typeface="Calibri"/>
              </a:rPr>
              <a:t> (</a:t>
            </a:r>
            <a:r>
              <a:rPr lang="en-US" sz="2000" spc="-5" dirty="0" err="1" smtClean="0">
                <a:latin typeface="Calibri"/>
                <a:cs typeface="Calibri"/>
              </a:rPr>
              <a:t>cohesionless</a:t>
            </a:r>
            <a:r>
              <a:rPr lang="en-US" sz="2000" spc="-5" dirty="0" smtClean="0">
                <a:latin typeface="Calibri"/>
                <a:cs typeface="Calibri"/>
              </a:rPr>
              <a:t> soil)</a:t>
            </a:r>
            <a:r>
              <a:rPr sz="2000" spc="-5" dirty="0" smtClean="0">
                <a:latin typeface="Calibri"/>
                <a:cs typeface="Calibri"/>
              </a:rPr>
              <a:t>. </a:t>
            </a:r>
            <a:r>
              <a:rPr sz="2000" spc="-5" dirty="0">
                <a:latin typeface="Calibri"/>
                <a:cs typeface="Calibri"/>
              </a:rPr>
              <a:t>It is defined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as:</a:t>
            </a:r>
            <a:endParaRPr sz="2000" dirty="0">
              <a:latin typeface="Calibri"/>
              <a:cs typeface="Calibri"/>
            </a:endParaRPr>
          </a:p>
          <a:p>
            <a:pPr marL="3732529">
              <a:lnSpc>
                <a:spcPct val="100000"/>
              </a:lnSpc>
              <a:spcBef>
                <a:spcPts val="1035"/>
              </a:spcBef>
            </a:pPr>
            <a:r>
              <a:rPr sz="2000" i="1" spc="5" dirty="0">
                <a:latin typeface="Times New Roman"/>
                <a:cs typeface="Times New Roman"/>
              </a:rPr>
              <a:t>D</a:t>
            </a:r>
            <a:r>
              <a:rPr sz="1950" i="1" spc="7" baseline="-21367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Calibri"/>
                <a:cs typeface="Calibri"/>
              </a:rPr>
              <a:t>: </a:t>
            </a:r>
            <a:r>
              <a:rPr sz="2000" spc="-15" dirty="0">
                <a:latin typeface="Calibri"/>
                <a:cs typeface="Calibri"/>
              </a:rPr>
              <a:t>relative </a:t>
            </a:r>
            <a:r>
              <a:rPr sz="2000" spc="-20" dirty="0">
                <a:latin typeface="Calibri"/>
                <a:cs typeface="Calibri"/>
              </a:rPr>
              <a:t>density,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(%)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56023" y="2397125"/>
            <a:ext cx="4646930" cy="972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5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Calibri"/>
                <a:cs typeface="Calibri"/>
              </a:rPr>
              <a:t>: in-situ </a:t>
            </a:r>
            <a:r>
              <a:rPr sz="2000" spc="-10" dirty="0">
                <a:latin typeface="Calibri"/>
                <a:cs typeface="Calibri"/>
              </a:rPr>
              <a:t>void </a:t>
            </a:r>
            <a:r>
              <a:rPr sz="2000" spc="-15" dirty="0">
                <a:latin typeface="Calibri"/>
                <a:cs typeface="Calibri"/>
              </a:rPr>
              <a:t>ratio </a:t>
            </a:r>
            <a:r>
              <a:rPr sz="2000" dirty="0">
                <a:latin typeface="Calibri"/>
                <a:cs typeface="Calibri"/>
              </a:rPr>
              <a:t>of 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soil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spc="10" dirty="0">
                <a:latin typeface="Times New Roman"/>
                <a:cs typeface="Times New Roman"/>
              </a:rPr>
              <a:t>e</a:t>
            </a:r>
            <a:r>
              <a:rPr sz="1950" i="1" spc="15" baseline="-21367" dirty="0">
                <a:latin typeface="Times New Roman"/>
                <a:cs typeface="Times New Roman"/>
              </a:rPr>
              <a:t>max</a:t>
            </a:r>
            <a:r>
              <a:rPr sz="2000" spc="10" dirty="0">
                <a:latin typeface="Calibri"/>
                <a:cs typeface="Calibri"/>
              </a:rPr>
              <a:t>: </a:t>
            </a:r>
            <a:r>
              <a:rPr sz="2000" spc="-10" dirty="0">
                <a:latin typeface="Calibri"/>
                <a:cs typeface="Calibri"/>
              </a:rPr>
              <a:t>void </a:t>
            </a:r>
            <a:r>
              <a:rPr sz="2000" spc="-15" dirty="0">
                <a:latin typeface="Calibri"/>
                <a:cs typeface="Calibri"/>
              </a:rPr>
              <a:t>ratio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soil </a:t>
            </a:r>
            <a:r>
              <a:rPr sz="2000" dirty="0">
                <a:latin typeface="Calibri"/>
                <a:cs typeface="Calibri"/>
              </a:rPr>
              <a:t>in the </a:t>
            </a:r>
            <a:r>
              <a:rPr sz="2000" spc="-5" dirty="0">
                <a:latin typeface="Calibri"/>
                <a:cs typeface="Calibri"/>
              </a:rPr>
              <a:t>loosest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state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spc="10" dirty="0">
                <a:latin typeface="Times New Roman"/>
                <a:cs typeface="Times New Roman"/>
              </a:rPr>
              <a:t>e</a:t>
            </a:r>
            <a:r>
              <a:rPr sz="1950" i="1" spc="15" baseline="-21367" dirty="0">
                <a:latin typeface="Times New Roman"/>
                <a:cs typeface="Times New Roman"/>
              </a:rPr>
              <a:t>min</a:t>
            </a:r>
            <a:r>
              <a:rPr sz="2000" spc="10" dirty="0">
                <a:latin typeface="Calibri"/>
                <a:cs typeface="Calibri"/>
              </a:rPr>
              <a:t>: </a:t>
            </a:r>
            <a:r>
              <a:rPr sz="2000" spc="-10" dirty="0">
                <a:latin typeface="Calibri"/>
                <a:cs typeface="Calibri"/>
              </a:rPr>
              <a:t>void </a:t>
            </a:r>
            <a:r>
              <a:rPr sz="2000" spc="-15" dirty="0">
                <a:latin typeface="Calibri"/>
                <a:cs typeface="Calibri"/>
              </a:rPr>
              <a:t>ratio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soil </a:t>
            </a:r>
            <a:r>
              <a:rPr sz="2000" dirty="0">
                <a:latin typeface="Calibri"/>
                <a:cs typeface="Calibri"/>
              </a:rPr>
              <a:t>in the </a:t>
            </a:r>
            <a:r>
              <a:rPr sz="2000" spc="-10" dirty="0">
                <a:latin typeface="Calibri"/>
                <a:cs typeface="Calibri"/>
              </a:rPr>
              <a:t>densest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state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5518" y="3443478"/>
            <a:ext cx="194437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905510" algn="l"/>
                <a:tab pos="1722120" algn="l"/>
              </a:tabLst>
            </a:pP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alues	</a:t>
            </a:r>
            <a:r>
              <a:rPr sz="2000" spc="-15" dirty="0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02229" y="3443478"/>
            <a:ext cx="866140" cy="36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9100" algn="l"/>
              </a:tabLst>
            </a:pPr>
            <a:r>
              <a:rPr sz="2000" i="1" spc="5" dirty="0">
                <a:latin typeface="Times New Roman"/>
                <a:cs typeface="Times New Roman"/>
              </a:rPr>
              <a:t>D</a:t>
            </a:r>
            <a:r>
              <a:rPr sz="1950" spc="15" baseline="-21367" dirty="0">
                <a:latin typeface="Times New Roman"/>
                <a:cs typeface="Times New Roman"/>
              </a:rPr>
              <a:t>r</a:t>
            </a:r>
            <a:r>
              <a:rPr sz="1950" baseline="-21367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5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08070" y="3443478"/>
            <a:ext cx="4622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8418" y="3746754"/>
            <a:ext cx="3213100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a minimum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0% </a:t>
            </a:r>
            <a:r>
              <a:rPr sz="2000" spc="-15" dirty="0">
                <a:latin typeface="Calibri"/>
                <a:cs typeface="Calibri"/>
              </a:rPr>
              <a:t>for  </a:t>
            </a:r>
            <a:r>
              <a:rPr sz="2000" spc="-10" dirty="0">
                <a:latin typeface="Calibri"/>
                <a:cs typeface="Calibri"/>
              </a:rPr>
              <a:t>very </a:t>
            </a:r>
            <a:r>
              <a:rPr sz="2000" spc="-5" dirty="0">
                <a:latin typeface="Calibri"/>
                <a:cs typeface="Calibri"/>
              </a:rPr>
              <a:t>loose soil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maximum  of  100%  </a:t>
            </a:r>
            <a:r>
              <a:rPr sz="2000" spc="-20" dirty="0">
                <a:latin typeface="Calibri"/>
                <a:cs typeface="Calibri"/>
              </a:rPr>
              <a:t>for  </a:t>
            </a:r>
            <a:r>
              <a:rPr sz="2000" spc="-10" dirty="0">
                <a:latin typeface="Calibri"/>
                <a:cs typeface="Calibri"/>
              </a:rPr>
              <a:t>very  </a:t>
            </a:r>
            <a:r>
              <a:rPr sz="2000" spc="-5" dirty="0">
                <a:latin typeface="Calibri"/>
                <a:cs typeface="Calibri"/>
              </a:rPr>
              <a:t>dense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soils.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8418" y="4661534"/>
            <a:ext cx="172338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9770" algn="l"/>
              </a:tabLst>
            </a:pPr>
            <a:r>
              <a:rPr sz="2000" spc="-5" dirty="0" smtClean="0">
                <a:latin typeface="Calibri"/>
                <a:cs typeface="Calibri"/>
              </a:rPr>
              <a:t>Soil</a:t>
            </a:r>
            <a:r>
              <a:rPr sz="2000" dirty="0">
                <a:latin typeface="Calibri"/>
                <a:cs typeface="Calibri"/>
              </a:rPr>
              <a:t>	enginee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580894" y="4661534"/>
            <a:ext cx="1488440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6215">
              <a:lnSpc>
                <a:spcPct val="100000"/>
              </a:lnSpc>
              <a:tabLst>
                <a:tab pos="1123315" algn="l"/>
              </a:tabLst>
            </a:pPr>
            <a:r>
              <a:rPr sz="2000" spc="-5" dirty="0">
                <a:latin typeface="Calibri"/>
                <a:cs typeface="Calibri"/>
              </a:rPr>
              <a:t>q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spc="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y  g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ula</a:t>
            </a:r>
            <a:r>
              <a:rPr sz="2000" dirty="0">
                <a:latin typeface="Calibri"/>
                <a:cs typeface="Calibri"/>
              </a:rPr>
              <a:t>r	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oil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8418" y="4966334"/>
            <a:ext cx="3209925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37285" algn="l"/>
              </a:tabLst>
            </a:pPr>
            <a:r>
              <a:rPr sz="2000" spc="-5" dirty="0">
                <a:latin typeface="Calibri"/>
                <a:cs typeface="Calibri"/>
              </a:rPr>
              <a:t>describe	</a:t>
            </a:r>
            <a:r>
              <a:rPr sz="2000" dirty="0">
                <a:latin typeface="Calibri"/>
                <a:cs typeface="Calibri"/>
              </a:rPr>
              <a:t>the</a:t>
            </a:r>
          </a:p>
          <a:p>
            <a:pPr marL="12700">
              <a:lnSpc>
                <a:spcPct val="100000"/>
              </a:lnSpc>
              <a:tabLst>
                <a:tab pos="1083945" algn="l"/>
                <a:tab pos="2287905" algn="l"/>
                <a:tab pos="2705735" algn="l"/>
              </a:tabLst>
            </a:pPr>
            <a:r>
              <a:rPr sz="2000" spc="-5" dirty="0">
                <a:latin typeface="Calibri"/>
                <a:cs typeface="Calibri"/>
              </a:rPr>
              <a:t>deposits	according	</a:t>
            </a:r>
            <a:r>
              <a:rPr sz="2000" spc="-15" dirty="0">
                <a:latin typeface="Calibri"/>
                <a:cs typeface="Calibri"/>
              </a:rPr>
              <a:t>to	</a:t>
            </a:r>
            <a:r>
              <a:rPr sz="2000" spc="-10" dirty="0">
                <a:latin typeface="Calibri"/>
                <a:cs typeface="Calibri"/>
              </a:rPr>
              <a:t>their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8418" y="5575909"/>
            <a:ext cx="292481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relative </a:t>
            </a:r>
            <a:r>
              <a:rPr sz="2000" spc="-5" dirty="0">
                <a:latin typeface="Calibri"/>
                <a:cs typeface="Calibri"/>
              </a:rPr>
              <a:t>densities,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shown.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375150" y="3616325"/>
          <a:ext cx="4342256" cy="2171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6623"/>
                <a:gridCol w="2405633"/>
              </a:tblGrid>
              <a:tr h="612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Relative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density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(%)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Description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soil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deposit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8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8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-15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25 –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50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50 –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70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70 –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85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85</a:t>
                      </a:r>
                      <a:r>
                        <a:rPr sz="1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–100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Very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loose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Loose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683260" marR="675640" indent="1905" algn="ctr">
                        <a:lnSpc>
                          <a:spcPct val="11499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Medium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Dense 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Very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dense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562" y="11811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1962" y="1276350"/>
            <a:ext cx="8224774" cy="3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2100" y="1468754"/>
            <a:ext cx="35687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SzPct val="89285"/>
              <a:tabLst>
                <a:tab pos="355600" algn="l"/>
              </a:tabLst>
            </a:pPr>
            <a:r>
              <a:rPr lang="en-US" sz="3200" spc="-5" dirty="0">
                <a:latin typeface="Arial"/>
                <a:cs typeface="Arial"/>
              </a:rPr>
              <a:t>Grain </a:t>
            </a:r>
            <a:r>
              <a:rPr lang="en-US" sz="3200" dirty="0">
                <a:latin typeface="Arial"/>
                <a:cs typeface="Arial"/>
              </a:rPr>
              <a:t>size</a:t>
            </a:r>
            <a:r>
              <a:rPr lang="en-US" sz="3200" spc="-45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Analysis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1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4939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1171" y="1527047"/>
            <a:ext cx="1831848" cy="103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1050" y="1503362"/>
            <a:ext cx="1828800" cy="100330"/>
          </a:xfrm>
          <a:custGeom>
            <a:avLst/>
            <a:gdLst/>
            <a:ahLst/>
            <a:cxnLst/>
            <a:rect l="l" t="t" r="r" b="b"/>
            <a:pathLst>
              <a:path w="1828800" h="100330">
                <a:moveTo>
                  <a:pt x="0" y="100012"/>
                </a:moveTo>
                <a:lnTo>
                  <a:pt x="1828800" y="100012"/>
                </a:lnTo>
                <a:lnTo>
                  <a:pt x="1828800" y="0"/>
                </a:lnTo>
                <a:lnTo>
                  <a:pt x="0" y="0"/>
                </a:lnTo>
                <a:lnTo>
                  <a:pt x="0" y="100012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87912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44450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84" y="62484"/>
            <a:ext cx="612648" cy="4879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525271"/>
            <a:ext cx="807211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170">
              <a:lnSpc>
                <a:spcPct val="100000"/>
              </a:lnSpc>
            </a:pPr>
            <a:r>
              <a:rPr sz="4200" dirty="0" smtClean="0"/>
              <a:t>Grain </a:t>
            </a:r>
            <a:r>
              <a:rPr sz="4200" spc="-5" dirty="0"/>
              <a:t>size</a:t>
            </a:r>
            <a:r>
              <a:rPr sz="4200" spc="-50" dirty="0"/>
              <a:t> </a:t>
            </a:r>
            <a:r>
              <a:rPr sz="4200" spc="-5" dirty="0"/>
              <a:t>Analysis</a:t>
            </a:r>
            <a:endParaRPr sz="4200" dirty="0"/>
          </a:p>
        </p:txBody>
      </p:sp>
      <p:sp>
        <p:nvSpPr>
          <p:cNvPr id="9" name="object 9"/>
          <p:cNvSpPr txBox="1"/>
          <p:nvPr/>
        </p:nvSpPr>
        <p:spPr>
          <a:xfrm>
            <a:off x="1266571" y="1970278"/>
            <a:ext cx="7569200" cy="3540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SzPct val="89285"/>
              <a:buFont typeface="Wingdings"/>
              <a:buChar char="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The knowledge of </a:t>
            </a:r>
            <a:r>
              <a:rPr sz="2800" dirty="0">
                <a:latin typeface="Arial"/>
                <a:cs typeface="Arial"/>
              </a:rPr>
              <a:t>sizes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solid particles  </a:t>
            </a:r>
            <a:r>
              <a:rPr sz="2800" spc="-5" dirty="0">
                <a:latin typeface="Arial"/>
                <a:cs typeface="Arial"/>
              </a:rPr>
              <a:t>comprising a </a:t>
            </a:r>
            <a:r>
              <a:rPr sz="2800" dirty="0">
                <a:latin typeface="Arial"/>
                <a:cs typeface="Arial"/>
              </a:rPr>
              <a:t>certain </a:t>
            </a:r>
            <a:r>
              <a:rPr sz="2800" spc="-5" dirty="0">
                <a:latin typeface="Arial"/>
                <a:cs typeface="Arial"/>
              </a:rPr>
              <a:t>soil </a:t>
            </a:r>
            <a:r>
              <a:rPr sz="2800" dirty="0">
                <a:latin typeface="Arial"/>
                <a:cs typeface="Arial"/>
              </a:rPr>
              <a:t>type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their  relative proportion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useful </a:t>
            </a:r>
            <a:r>
              <a:rPr sz="2800" spc="-5" dirty="0">
                <a:latin typeface="Arial"/>
                <a:cs typeface="Arial"/>
              </a:rPr>
              <a:t>because it is used  in;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30"/>
              </a:spcBef>
              <a:buClr>
                <a:srgbClr val="FF33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600" dirty="0">
                <a:latin typeface="Arial"/>
                <a:cs typeface="Arial"/>
              </a:rPr>
              <a:t>Soils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classification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25"/>
              </a:spcBef>
              <a:buClr>
                <a:srgbClr val="FF33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600" dirty="0">
                <a:latin typeface="Arial"/>
                <a:cs typeface="Arial"/>
              </a:rPr>
              <a:t>Soil </a:t>
            </a:r>
            <a:r>
              <a:rPr sz="2600" spc="-5" dirty="0">
                <a:latin typeface="Arial"/>
                <a:cs typeface="Arial"/>
              </a:rPr>
              <a:t>filter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design</a:t>
            </a:r>
            <a:endParaRPr sz="2600">
              <a:latin typeface="Arial"/>
              <a:cs typeface="Arial"/>
            </a:endParaRPr>
          </a:p>
          <a:p>
            <a:pPr marL="756285" marR="94615" lvl="1" indent="-286385">
              <a:lnSpc>
                <a:spcPct val="100000"/>
              </a:lnSpc>
              <a:spcBef>
                <a:spcPts val="625"/>
              </a:spcBef>
              <a:buClr>
                <a:srgbClr val="FF33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600" dirty="0">
                <a:latin typeface="Arial"/>
                <a:cs typeface="Arial"/>
              </a:rPr>
              <a:t>Predictions the behavior of a soil with respect  to shear strength, settlement and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permeability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8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4939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1171" y="1527047"/>
            <a:ext cx="1831848" cy="103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1050" y="1503362"/>
            <a:ext cx="1828800" cy="100330"/>
          </a:xfrm>
          <a:custGeom>
            <a:avLst/>
            <a:gdLst/>
            <a:ahLst/>
            <a:cxnLst/>
            <a:rect l="l" t="t" r="r" b="b"/>
            <a:pathLst>
              <a:path w="1828800" h="100330">
                <a:moveTo>
                  <a:pt x="0" y="100012"/>
                </a:moveTo>
                <a:lnTo>
                  <a:pt x="1828800" y="100012"/>
                </a:lnTo>
                <a:lnTo>
                  <a:pt x="1828800" y="0"/>
                </a:lnTo>
                <a:lnTo>
                  <a:pt x="0" y="0"/>
                </a:lnTo>
                <a:lnTo>
                  <a:pt x="0" y="100012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87912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44450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84" y="62484"/>
            <a:ext cx="612648" cy="4879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</a:pPr>
            <a:r>
              <a:rPr sz="4200" spc="-5" dirty="0"/>
              <a:t>Grain </a:t>
            </a:r>
            <a:r>
              <a:rPr sz="4200" spc="-10" dirty="0"/>
              <a:t>size </a:t>
            </a:r>
            <a:r>
              <a:rPr sz="4200" spc="-5" dirty="0"/>
              <a:t>Analysis</a:t>
            </a:r>
            <a:r>
              <a:rPr sz="4200" spc="35" dirty="0"/>
              <a:t> </a:t>
            </a:r>
            <a:r>
              <a:rPr sz="4200" spc="-5" dirty="0"/>
              <a:t>(Continue)</a:t>
            </a:r>
            <a:endParaRPr sz="4200"/>
          </a:p>
        </p:txBody>
      </p:sp>
      <p:sp>
        <p:nvSpPr>
          <p:cNvPr id="9" name="object 9"/>
          <p:cNvSpPr txBox="1"/>
          <p:nvPr/>
        </p:nvSpPr>
        <p:spPr>
          <a:xfrm>
            <a:off x="1113840" y="1817878"/>
            <a:ext cx="7498080" cy="221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89285"/>
              <a:buFont typeface="Wingdings"/>
              <a:buChar char="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Two </a:t>
            </a:r>
            <a:r>
              <a:rPr sz="2800" dirty="0">
                <a:latin typeface="Arial"/>
                <a:cs typeface="Arial"/>
              </a:rPr>
              <a:t>types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grain size analyses are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typically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performed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30"/>
              </a:spcBef>
              <a:buClr>
                <a:srgbClr val="FF33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600" spc="5" dirty="0">
                <a:latin typeface="Arial"/>
                <a:cs typeface="Arial"/>
              </a:rPr>
              <a:t>Mechanical </a:t>
            </a:r>
            <a:r>
              <a:rPr sz="2600" dirty="0">
                <a:latin typeface="Arial"/>
                <a:cs typeface="Arial"/>
              </a:rPr>
              <a:t>analysis also </a:t>
            </a:r>
            <a:r>
              <a:rPr sz="2600" spc="5" dirty="0">
                <a:latin typeface="Arial"/>
                <a:cs typeface="Arial"/>
              </a:rPr>
              <a:t>know 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sieve</a:t>
            </a:r>
            <a:endParaRPr sz="26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analysis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20"/>
              </a:spcBef>
              <a:buClr>
                <a:srgbClr val="FF33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600" dirty="0">
                <a:latin typeface="Arial"/>
                <a:cs typeface="Arial"/>
              </a:rPr>
              <a:t>Hydrometer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analysis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3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6881" y="492841"/>
            <a:ext cx="7505280" cy="1139040"/>
          </a:xfrm>
        </p:spPr>
        <p:txBody>
          <a:bodyPr/>
          <a:lstStyle/>
          <a:p>
            <a:r>
              <a:rPr lang="en-US" altLang="en-US" smtClean="0"/>
              <a:t>This Topic</a:t>
            </a:r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6881" y="2133600"/>
            <a:ext cx="7505280" cy="1905120"/>
          </a:xfrm>
        </p:spPr>
      </p:pic>
    </p:spTree>
    <p:extLst>
      <p:ext uri="{BB962C8B-B14F-4D97-AF65-F5344CB8AC3E}">
        <p14:creationId xmlns:p14="http://schemas.microsoft.com/office/powerpoint/2010/main" xmlns="" val="38418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4939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1171" y="1527047"/>
            <a:ext cx="1831848" cy="103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1050" y="1503362"/>
            <a:ext cx="1828800" cy="100330"/>
          </a:xfrm>
          <a:custGeom>
            <a:avLst/>
            <a:gdLst/>
            <a:ahLst/>
            <a:cxnLst/>
            <a:rect l="l" t="t" r="r" b="b"/>
            <a:pathLst>
              <a:path w="1828800" h="100330">
                <a:moveTo>
                  <a:pt x="0" y="100012"/>
                </a:moveTo>
                <a:lnTo>
                  <a:pt x="1828800" y="100012"/>
                </a:lnTo>
                <a:lnTo>
                  <a:pt x="1828800" y="0"/>
                </a:lnTo>
                <a:lnTo>
                  <a:pt x="0" y="0"/>
                </a:lnTo>
                <a:lnTo>
                  <a:pt x="0" y="100012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87912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44450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84" y="62484"/>
            <a:ext cx="612648" cy="4879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8295">
              <a:lnSpc>
                <a:spcPct val="100000"/>
              </a:lnSpc>
            </a:pPr>
            <a:r>
              <a:rPr sz="4200" spc="-5" dirty="0"/>
              <a:t>Sieve</a:t>
            </a:r>
            <a:r>
              <a:rPr sz="4200" spc="-40" dirty="0"/>
              <a:t> </a:t>
            </a:r>
            <a:r>
              <a:rPr sz="4200" spc="-5" dirty="0"/>
              <a:t>Analysis</a:t>
            </a:r>
            <a:endParaRPr sz="4200"/>
          </a:p>
        </p:txBody>
      </p:sp>
      <p:sp>
        <p:nvSpPr>
          <p:cNvPr id="9" name="object 9"/>
          <p:cNvSpPr txBox="1"/>
          <p:nvPr/>
        </p:nvSpPr>
        <p:spPr>
          <a:xfrm>
            <a:off x="1113840" y="1817878"/>
            <a:ext cx="7238365" cy="3253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89285"/>
              <a:buFont typeface="Wingdings"/>
              <a:buChar char="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ASTM D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421</a:t>
            </a:r>
            <a:endParaRPr sz="2800">
              <a:latin typeface="Arial"/>
              <a:cs typeface="Arial"/>
            </a:endParaRPr>
          </a:p>
          <a:p>
            <a:pPr marL="355600" marR="64135" indent="-342900">
              <a:lnSpc>
                <a:spcPct val="100000"/>
              </a:lnSpc>
              <a:spcBef>
                <a:spcPts val="670"/>
              </a:spcBef>
              <a:buSzPct val="89285"/>
              <a:buFont typeface="Wingdings"/>
              <a:buChar char=""/>
              <a:tabLst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Applicable for soils that are </a:t>
            </a:r>
            <a:r>
              <a:rPr sz="2800" spc="-5" dirty="0">
                <a:latin typeface="Arial"/>
                <a:cs typeface="Arial"/>
              </a:rPr>
              <a:t>mostly </a:t>
            </a:r>
            <a:r>
              <a:rPr sz="2800" dirty="0">
                <a:latin typeface="Arial"/>
                <a:cs typeface="Arial"/>
              </a:rPr>
              <a:t>granular  </a:t>
            </a:r>
            <a:r>
              <a:rPr sz="2800" spc="-5" dirty="0">
                <a:latin typeface="Arial"/>
                <a:cs typeface="Arial"/>
              </a:rPr>
              <a:t>with some or no</a:t>
            </a:r>
            <a:r>
              <a:rPr sz="2800" dirty="0">
                <a:latin typeface="Arial"/>
                <a:cs typeface="Arial"/>
              </a:rPr>
              <a:t> fines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SzPct val="89285"/>
              <a:buFont typeface="Wingdings"/>
              <a:buChar char="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The U.S. No. </a:t>
            </a:r>
            <a:r>
              <a:rPr sz="2800" dirty="0">
                <a:latin typeface="Arial"/>
                <a:cs typeface="Arial"/>
              </a:rPr>
              <a:t>200 sieve (0.074mm </a:t>
            </a:r>
            <a:r>
              <a:rPr sz="2800" spc="-5" dirty="0">
                <a:latin typeface="Arial"/>
                <a:cs typeface="Arial"/>
              </a:rPr>
              <a:t>or  </a:t>
            </a:r>
            <a:r>
              <a:rPr sz="2800" dirty="0">
                <a:latin typeface="Arial"/>
                <a:cs typeface="Arial"/>
              </a:rPr>
              <a:t>0.0029in) </a:t>
            </a:r>
            <a:r>
              <a:rPr sz="2800" spc="-5" dirty="0">
                <a:latin typeface="Arial"/>
                <a:cs typeface="Arial"/>
              </a:rPr>
              <a:t>is the </a:t>
            </a:r>
            <a:r>
              <a:rPr sz="2800" dirty="0">
                <a:latin typeface="Arial"/>
                <a:cs typeface="Arial"/>
              </a:rPr>
              <a:t>smallest sieve size typically  used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practice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SzPct val="89285"/>
              <a:buFont typeface="Wingdings"/>
              <a:buChar char="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Small </a:t>
            </a:r>
            <a:r>
              <a:rPr sz="2800" dirty="0">
                <a:latin typeface="Arial"/>
                <a:cs typeface="Arial"/>
              </a:rPr>
              <a:t>size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500g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why?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0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4939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1171" y="1527047"/>
            <a:ext cx="1831848" cy="103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1050" y="1503362"/>
            <a:ext cx="1828800" cy="100330"/>
          </a:xfrm>
          <a:custGeom>
            <a:avLst/>
            <a:gdLst/>
            <a:ahLst/>
            <a:cxnLst/>
            <a:rect l="l" t="t" r="r" b="b"/>
            <a:pathLst>
              <a:path w="1828800" h="100330">
                <a:moveTo>
                  <a:pt x="0" y="100012"/>
                </a:moveTo>
                <a:lnTo>
                  <a:pt x="1828800" y="100012"/>
                </a:lnTo>
                <a:lnTo>
                  <a:pt x="1828800" y="0"/>
                </a:lnTo>
                <a:lnTo>
                  <a:pt x="0" y="0"/>
                </a:lnTo>
                <a:lnTo>
                  <a:pt x="0" y="100012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87912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44450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84" y="62484"/>
            <a:ext cx="612648" cy="4879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340">
              <a:lnSpc>
                <a:spcPct val="100000"/>
              </a:lnSpc>
            </a:pPr>
            <a:r>
              <a:rPr sz="4200" spc="-5" dirty="0"/>
              <a:t>Sieve Analysis</a:t>
            </a:r>
            <a:r>
              <a:rPr sz="4200" spc="-15" dirty="0"/>
              <a:t> </a:t>
            </a:r>
            <a:r>
              <a:rPr sz="4200" spc="-5" dirty="0"/>
              <a:t>(Cont.)</a:t>
            </a:r>
            <a:endParaRPr sz="4200"/>
          </a:p>
        </p:txBody>
      </p:sp>
      <p:sp>
        <p:nvSpPr>
          <p:cNvPr id="10" name="object 10"/>
          <p:cNvSpPr/>
          <p:nvPr/>
        </p:nvSpPr>
        <p:spPr>
          <a:xfrm>
            <a:off x="5045075" y="1579499"/>
            <a:ext cx="2381250" cy="2390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4075" y="1570100"/>
            <a:ext cx="3209925" cy="2408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9312" y="1565275"/>
            <a:ext cx="3219450" cy="2418080"/>
          </a:xfrm>
          <a:custGeom>
            <a:avLst/>
            <a:gdLst/>
            <a:ahLst/>
            <a:cxnLst/>
            <a:rect l="l" t="t" r="r" b="b"/>
            <a:pathLst>
              <a:path w="3219450" h="2418079">
                <a:moveTo>
                  <a:pt x="0" y="2417699"/>
                </a:moveTo>
                <a:lnTo>
                  <a:pt x="3219450" y="2417699"/>
                </a:lnTo>
                <a:lnTo>
                  <a:pt x="3219450" y="0"/>
                </a:lnTo>
                <a:lnTo>
                  <a:pt x="0" y="0"/>
                </a:lnTo>
                <a:lnTo>
                  <a:pt x="0" y="24176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176" y="4105275"/>
            <a:ext cx="3214624" cy="2409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7250" y="4100512"/>
            <a:ext cx="3224530" cy="2419350"/>
          </a:xfrm>
          <a:custGeom>
            <a:avLst/>
            <a:gdLst/>
            <a:ahLst/>
            <a:cxnLst/>
            <a:rect l="l" t="t" r="r" b="b"/>
            <a:pathLst>
              <a:path w="3224529" h="2419350">
                <a:moveTo>
                  <a:pt x="0" y="2419350"/>
                </a:moveTo>
                <a:lnTo>
                  <a:pt x="3224149" y="2419350"/>
                </a:lnTo>
                <a:lnTo>
                  <a:pt x="3224149" y="0"/>
                </a:lnTo>
                <a:lnTo>
                  <a:pt x="0" y="0"/>
                </a:lnTo>
                <a:lnTo>
                  <a:pt x="0" y="24193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57775" y="4181411"/>
            <a:ext cx="2124075" cy="20368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52948" y="4176648"/>
            <a:ext cx="2133600" cy="2046605"/>
          </a:xfrm>
          <a:custGeom>
            <a:avLst/>
            <a:gdLst/>
            <a:ahLst/>
            <a:cxnLst/>
            <a:rect l="l" t="t" r="r" b="b"/>
            <a:pathLst>
              <a:path w="2133600" h="2046604">
                <a:moveTo>
                  <a:pt x="0" y="2046351"/>
                </a:moveTo>
                <a:lnTo>
                  <a:pt x="2133600" y="2046351"/>
                </a:lnTo>
                <a:lnTo>
                  <a:pt x="2133600" y="0"/>
                </a:lnTo>
                <a:lnTo>
                  <a:pt x="0" y="0"/>
                </a:lnTo>
                <a:lnTo>
                  <a:pt x="0" y="204635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00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4939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1171" y="1527047"/>
            <a:ext cx="1831848" cy="103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1050" y="1503362"/>
            <a:ext cx="1828800" cy="100330"/>
          </a:xfrm>
          <a:custGeom>
            <a:avLst/>
            <a:gdLst/>
            <a:ahLst/>
            <a:cxnLst/>
            <a:rect l="l" t="t" r="r" b="b"/>
            <a:pathLst>
              <a:path w="1828800" h="100330">
                <a:moveTo>
                  <a:pt x="0" y="100012"/>
                </a:moveTo>
                <a:lnTo>
                  <a:pt x="1828800" y="100012"/>
                </a:lnTo>
                <a:lnTo>
                  <a:pt x="1828800" y="0"/>
                </a:lnTo>
                <a:lnTo>
                  <a:pt x="0" y="0"/>
                </a:lnTo>
                <a:lnTo>
                  <a:pt x="0" y="100012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87912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44450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84" y="62484"/>
            <a:ext cx="612648" cy="4879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7616" y="538226"/>
            <a:ext cx="5220741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dirty="0"/>
              <a:t>Sieve Analysis</a:t>
            </a:r>
            <a:r>
              <a:rPr sz="4200" spc="-110" dirty="0"/>
              <a:t> </a:t>
            </a:r>
            <a:r>
              <a:rPr sz="4200" dirty="0"/>
              <a:t>(Cont.)</a:t>
            </a:r>
          </a:p>
        </p:txBody>
      </p:sp>
      <p:sp>
        <p:nvSpPr>
          <p:cNvPr id="9" name="object 9"/>
          <p:cNvSpPr/>
          <p:nvPr/>
        </p:nvSpPr>
        <p:spPr>
          <a:xfrm>
            <a:off x="6165850" y="304800"/>
            <a:ext cx="2749550" cy="617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7093" y="1855978"/>
            <a:ext cx="5141264" cy="316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89285"/>
              <a:buFont typeface="Wingdings"/>
              <a:buChar char="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3/8”, </a:t>
            </a:r>
            <a:r>
              <a:rPr sz="2800" spc="-10" dirty="0">
                <a:latin typeface="Arial"/>
                <a:cs typeface="Arial"/>
              </a:rPr>
              <a:t>¼” </a:t>
            </a:r>
            <a:r>
              <a:rPr sz="2800" dirty="0">
                <a:latin typeface="Arial"/>
                <a:cs typeface="Arial"/>
              </a:rPr>
              <a:t>sieves </a:t>
            </a:r>
            <a:r>
              <a:rPr sz="2800" spc="-5" dirty="0">
                <a:latin typeface="Arial"/>
                <a:cs typeface="Arial"/>
              </a:rPr>
              <a:t>is the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size</a:t>
            </a: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of the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opening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SzPct val="89285"/>
              <a:buFont typeface="Wingdings"/>
              <a:buChar char="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No.10 sieve …. has </a:t>
            </a:r>
            <a:r>
              <a:rPr sz="2800" dirty="0">
                <a:latin typeface="Arial"/>
                <a:cs typeface="Arial"/>
              </a:rPr>
              <a:t>10</a:t>
            </a:r>
          </a:p>
          <a:p>
            <a:pPr marL="3556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apertures per linear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inch</a:t>
            </a: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SzPct val="89285"/>
              <a:buFont typeface="Wingdings"/>
              <a:buChar char="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Use </a:t>
            </a:r>
            <a:r>
              <a:rPr sz="2800" dirty="0">
                <a:latin typeface="Arial"/>
                <a:cs typeface="Arial"/>
              </a:rPr>
              <a:t>sieves </a:t>
            </a:r>
            <a:r>
              <a:rPr sz="2800" u="heavy" spc="5" dirty="0">
                <a:solidFill>
                  <a:srgbClr val="0000CC"/>
                </a:solidFill>
                <a:latin typeface="Arial"/>
                <a:cs typeface="Arial"/>
              </a:rPr>
              <a:t>No.3/8”</a:t>
            </a:r>
            <a:r>
              <a:rPr sz="2800" spc="5" dirty="0">
                <a:solidFill>
                  <a:srgbClr val="0000CC"/>
                </a:solidFill>
                <a:latin typeface="Arial"/>
                <a:cs typeface="Arial"/>
              </a:rPr>
              <a:t>,</a:t>
            </a:r>
            <a:r>
              <a:rPr sz="2800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0000CC"/>
                </a:solidFill>
                <a:latin typeface="Arial"/>
                <a:cs typeface="Arial"/>
              </a:rPr>
              <a:t>No.4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,  </a:t>
            </a:r>
            <a:r>
              <a:rPr sz="2800" u="heavy" dirty="0">
                <a:solidFill>
                  <a:srgbClr val="0000CC"/>
                </a:solidFill>
                <a:latin typeface="Arial"/>
                <a:cs typeface="Arial"/>
              </a:rPr>
              <a:t>No.10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, </a:t>
            </a:r>
            <a:r>
              <a:rPr sz="2800" u="heavy" dirty="0">
                <a:solidFill>
                  <a:srgbClr val="0000CC"/>
                </a:solidFill>
                <a:latin typeface="Arial"/>
                <a:cs typeface="Arial"/>
              </a:rPr>
              <a:t>No.40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, </a:t>
            </a:r>
            <a:r>
              <a:rPr sz="2800" u="heavy" dirty="0">
                <a:solidFill>
                  <a:srgbClr val="0000CC"/>
                </a:solidFill>
                <a:latin typeface="Arial"/>
                <a:cs typeface="Arial"/>
              </a:rPr>
              <a:t>No.140 </a:t>
            </a: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&amp;  </a:t>
            </a:r>
            <a:r>
              <a:rPr sz="2800" u="heavy" spc="-5" dirty="0">
                <a:solidFill>
                  <a:srgbClr val="0000CC"/>
                </a:solidFill>
                <a:latin typeface="Arial"/>
                <a:cs typeface="Arial"/>
              </a:rPr>
              <a:t>No.200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4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4939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1171" y="1527047"/>
            <a:ext cx="1831848" cy="103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1050" y="1503362"/>
            <a:ext cx="1828800" cy="100330"/>
          </a:xfrm>
          <a:custGeom>
            <a:avLst/>
            <a:gdLst/>
            <a:ahLst/>
            <a:cxnLst/>
            <a:rect l="l" t="t" r="r" b="b"/>
            <a:pathLst>
              <a:path w="1828800" h="100330">
                <a:moveTo>
                  <a:pt x="0" y="100012"/>
                </a:moveTo>
                <a:lnTo>
                  <a:pt x="1828800" y="100012"/>
                </a:lnTo>
                <a:lnTo>
                  <a:pt x="1828800" y="0"/>
                </a:lnTo>
                <a:lnTo>
                  <a:pt x="0" y="0"/>
                </a:lnTo>
                <a:lnTo>
                  <a:pt x="0" y="100012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87912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44450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84" y="62484"/>
            <a:ext cx="612648" cy="4879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72078" y="6292088"/>
            <a:ext cx="233680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Civil </a:t>
            </a:r>
            <a:r>
              <a:rPr sz="1000" spc="-5" dirty="0">
                <a:latin typeface="Arial"/>
                <a:cs typeface="Arial"/>
              </a:rPr>
              <a:t>Engineering - </a:t>
            </a:r>
            <a:r>
              <a:rPr sz="1000" dirty="0">
                <a:latin typeface="Arial"/>
                <a:cs typeface="Arial"/>
              </a:rPr>
              <a:t>Texas Tech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University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98194" y="462026"/>
            <a:ext cx="6645909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dirty="0"/>
              <a:t>Grain Size </a:t>
            </a:r>
            <a:r>
              <a:rPr sz="4200" spc="-5" dirty="0"/>
              <a:t>Distribution</a:t>
            </a:r>
            <a:r>
              <a:rPr sz="4200" spc="-40" dirty="0"/>
              <a:t> </a:t>
            </a:r>
            <a:r>
              <a:rPr sz="4200" spc="-5" dirty="0"/>
              <a:t>Curves</a:t>
            </a:r>
            <a:endParaRPr sz="4200"/>
          </a:p>
        </p:txBody>
      </p:sp>
      <p:sp>
        <p:nvSpPr>
          <p:cNvPr id="10" name="object 10"/>
          <p:cNvSpPr/>
          <p:nvPr/>
        </p:nvSpPr>
        <p:spPr>
          <a:xfrm>
            <a:off x="182562" y="84201"/>
            <a:ext cx="8961374" cy="6640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7361" y="2439670"/>
            <a:ext cx="3210560" cy="76200"/>
          </a:xfrm>
          <a:custGeom>
            <a:avLst/>
            <a:gdLst/>
            <a:ahLst/>
            <a:cxnLst/>
            <a:rect l="l" t="t" r="r" b="b"/>
            <a:pathLst>
              <a:path w="3210560" h="76200">
                <a:moveTo>
                  <a:pt x="3133731" y="47707"/>
                </a:moveTo>
                <a:lnTo>
                  <a:pt x="3133636" y="76200"/>
                </a:lnTo>
                <a:lnTo>
                  <a:pt x="3191009" y="47751"/>
                </a:lnTo>
                <a:lnTo>
                  <a:pt x="3146463" y="47751"/>
                </a:lnTo>
                <a:lnTo>
                  <a:pt x="3133731" y="47707"/>
                </a:lnTo>
                <a:close/>
              </a:path>
              <a:path w="3210560" h="76200">
                <a:moveTo>
                  <a:pt x="3133794" y="28658"/>
                </a:moveTo>
                <a:lnTo>
                  <a:pt x="3133731" y="47707"/>
                </a:lnTo>
                <a:lnTo>
                  <a:pt x="3146463" y="47751"/>
                </a:lnTo>
                <a:lnTo>
                  <a:pt x="3146463" y="28701"/>
                </a:lnTo>
                <a:lnTo>
                  <a:pt x="3133794" y="28658"/>
                </a:lnTo>
                <a:close/>
              </a:path>
              <a:path w="3210560" h="76200">
                <a:moveTo>
                  <a:pt x="3133890" y="0"/>
                </a:moveTo>
                <a:lnTo>
                  <a:pt x="3133794" y="28658"/>
                </a:lnTo>
                <a:lnTo>
                  <a:pt x="3146463" y="28701"/>
                </a:lnTo>
                <a:lnTo>
                  <a:pt x="3146463" y="47751"/>
                </a:lnTo>
                <a:lnTo>
                  <a:pt x="3191009" y="47751"/>
                </a:lnTo>
                <a:lnTo>
                  <a:pt x="3209963" y="38353"/>
                </a:lnTo>
                <a:lnTo>
                  <a:pt x="3133890" y="0"/>
                </a:lnTo>
                <a:close/>
              </a:path>
              <a:path w="3210560" h="76200">
                <a:moveTo>
                  <a:pt x="76" y="17779"/>
                </a:moveTo>
                <a:lnTo>
                  <a:pt x="0" y="36829"/>
                </a:lnTo>
                <a:lnTo>
                  <a:pt x="3133731" y="47707"/>
                </a:lnTo>
                <a:lnTo>
                  <a:pt x="3133794" y="28658"/>
                </a:lnTo>
                <a:lnTo>
                  <a:pt x="76" y="177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59225" y="2487548"/>
            <a:ext cx="76200" cy="2435225"/>
          </a:xfrm>
          <a:custGeom>
            <a:avLst/>
            <a:gdLst/>
            <a:ahLst/>
            <a:cxnLst/>
            <a:rect l="l" t="t" r="r" b="b"/>
            <a:pathLst>
              <a:path w="76200" h="2435225">
                <a:moveTo>
                  <a:pt x="28575" y="2359025"/>
                </a:moveTo>
                <a:lnTo>
                  <a:pt x="0" y="2359025"/>
                </a:lnTo>
                <a:lnTo>
                  <a:pt x="38100" y="2435225"/>
                </a:lnTo>
                <a:lnTo>
                  <a:pt x="69786" y="2371852"/>
                </a:lnTo>
                <a:lnTo>
                  <a:pt x="28575" y="2371852"/>
                </a:lnTo>
                <a:lnTo>
                  <a:pt x="28575" y="2359025"/>
                </a:lnTo>
                <a:close/>
              </a:path>
              <a:path w="76200" h="2435225">
                <a:moveTo>
                  <a:pt x="47625" y="0"/>
                </a:moveTo>
                <a:lnTo>
                  <a:pt x="28575" y="0"/>
                </a:lnTo>
                <a:lnTo>
                  <a:pt x="28575" y="2371852"/>
                </a:lnTo>
                <a:lnTo>
                  <a:pt x="47625" y="2371852"/>
                </a:lnTo>
                <a:lnTo>
                  <a:pt x="47625" y="0"/>
                </a:lnTo>
                <a:close/>
              </a:path>
              <a:path w="76200" h="2435225">
                <a:moveTo>
                  <a:pt x="76200" y="2359025"/>
                </a:moveTo>
                <a:lnTo>
                  <a:pt x="47625" y="2359025"/>
                </a:lnTo>
                <a:lnTo>
                  <a:pt x="47625" y="2371852"/>
                </a:lnTo>
                <a:lnTo>
                  <a:pt x="69786" y="2371852"/>
                </a:lnTo>
                <a:lnTo>
                  <a:pt x="76200" y="23590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7400" y="3651250"/>
            <a:ext cx="3698875" cy="76200"/>
          </a:xfrm>
          <a:custGeom>
            <a:avLst/>
            <a:gdLst/>
            <a:ahLst/>
            <a:cxnLst/>
            <a:rect l="l" t="t" r="r" b="b"/>
            <a:pathLst>
              <a:path w="3698875" h="76200">
                <a:moveTo>
                  <a:pt x="3622675" y="0"/>
                </a:moveTo>
                <a:lnTo>
                  <a:pt x="3622675" y="76200"/>
                </a:lnTo>
                <a:lnTo>
                  <a:pt x="3679825" y="47625"/>
                </a:lnTo>
                <a:lnTo>
                  <a:pt x="3635375" y="47625"/>
                </a:lnTo>
                <a:lnTo>
                  <a:pt x="3635375" y="28575"/>
                </a:lnTo>
                <a:lnTo>
                  <a:pt x="3679825" y="28575"/>
                </a:lnTo>
                <a:lnTo>
                  <a:pt x="3622675" y="0"/>
                </a:lnTo>
                <a:close/>
              </a:path>
              <a:path w="3698875" h="76200">
                <a:moveTo>
                  <a:pt x="362267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3622675" y="47625"/>
                </a:lnTo>
                <a:lnTo>
                  <a:pt x="3622675" y="28575"/>
                </a:lnTo>
                <a:close/>
              </a:path>
              <a:path w="3698875" h="76200">
                <a:moveTo>
                  <a:pt x="3679825" y="28575"/>
                </a:moveTo>
                <a:lnTo>
                  <a:pt x="3635375" y="28575"/>
                </a:lnTo>
                <a:lnTo>
                  <a:pt x="3635375" y="47625"/>
                </a:lnTo>
                <a:lnTo>
                  <a:pt x="3679825" y="47625"/>
                </a:lnTo>
                <a:lnTo>
                  <a:pt x="3698875" y="38100"/>
                </a:lnTo>
                <a:lnTo>
                  <a:pt x="3679825" y="2857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37126" y="3678173"/>
            <a:ext cx="76200" cy="1233805"/>
          </a:xfrm>
          <a:custGeom>
            <a:avLst/>
            <a:gdLst/>
            <a:ahLst/>
            <a:cxnLst/>
            <a:rect l="l" t="t" r="r" b="b"/>
            <a:pathLst>
              <a:path w="76200" h="1233804">
                <a:moveTo>
                  <a:pt x="28573" y="1157351"/>
                </a:moveTo>
                <a:lnTo>
                  <a:pt x="0" y="1157351"/>
                </a:lnTo>
                <a:lnTo>
                  <a:pt x="38100" y="1233551"/>
                </a:lnTo>
                <a:lnTo>
                  <a:pt x="69850" y="1170051"/>
                </a:lnTo>
                <a:lnTo>
                  <a:pt x="28575" y="1170051"/>
                </a:lnTo>
                <a:lnTo>
                  <a:pt x="28573" y="1157351"/>
                </a:lnTo>
                <a:close/>
              </a:path>
              <a:path w="76200" h="1233804">
                <a:moveTo>
                  <a:pt x="47498" y="0"/>
                </a:moveTo>
                <a:lnTo>
                  <a:pt x="28448" y="0"/>
                </a:lnTo>
                <a:lnTo>
                  <a:pt x="28575" y="1170051"/>
                </a:lnTo>
                <a:lnTo>
                  <a:pt x="47625" y="1170051"/>
                </a:lnTo>
                <a:lnTo>
                  <a:pt x="47498" y="0"/>
                </a:lnTo>
                <a:close/>
              </a:path>
              <a:path w="76200" h="1233804">
                <a:moveTo>
                  <a:pt x="76200" y="1157351"/>
                </a:moveTo>
                <a:lnTo>
                  <a:pt x="47623" y="1157351"/>
                </a:lnTo>
                <a:lnTo>
                  <a:pt x="47625" y="1170051"/>
                </a:lnTo>
                <a:lnTo>
                  <a:pt x="69850" y="1170051"/>
                </a:lnTo>
                <a:lnTo>
                  <a:pt x="76200" y="115735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6262" y="4459478"/>
            <a:ext cx="4370705" cy="76200"/>
          </a:xfrm>
          <a:custGeom>
            <a:avLst/>
            <a:gdLst/>
            <a:ahLst/>
            <a:cxnLst/>
            <a:rect l="l" t="t" r="r" b="b"/>
            <a:pathLst>
              <a:path w="4370705" h="76200">
                <a:moveTo>
                  <a:pt x="4351715" y="28575"/>
                </a:moveTo>
                <a:lnTo>
                  <a:pt x="4306912" y="28575"/>
                </a:lnTo>
                <a:lnTo>
                  <a:pt x="4306912" y="47625"/>
                </a:lnTo>
                <a:lnTo>
                  <a:pt x="4294244" y="47657"/>
                </a:lnTo>
                <a:lnTo>
                  <a:pt x="4294339" y="76200"/>
                </a:lnTo>
                <a:lnTo>
                  <a:pt x="4370412" y="37846"/>
                </a:lnTo>
                <a:lnTo>
                  <a:pt x="4351715" y="28575"/>
                </a:lnTo>
                <a:close/>
              </a:path>
              <a:path w="4370705" h="76200">
                <a:moveTo>
                  <a:pt x="4294181" y="28607"/>
                </a:moveTo>
                <a:lnTo>
                  <a:pt x="0" y="39497"/>
                </a:lnTo>
                <a:lnTo>
                  <a:pt x="50" y="58547"/>
                </a:lnTo>
                <a:lnTo>
                  <a:pt x="4294244" y="47657"/>
                </a:lnTo>
                <a:lnTo>
                  <a:pt x="4294181" y="28607"/>
                </a:lnTo>
                <a:close/>
              </a:path>
              <a:path w="4370705" h="76200">
                <a:moveTo>
                  <a:pt x="4306912" y="28575"/>
                </a:moveTo>
                <a:lnTo>
                  <a:pt x="4294181" y="28607"/>
                </a:lnTo>
                <a:lnTo>
                  <a:pt x="4294244" y="47657"/>
                </a:lnTo>
                <a:lnTo>
                  <a:pt x="4306912" y="47625"/>
                </a:lnTo>
                <a:lnTo>
                  <a:pt x="4306912" y="28575"/>
                </a:lnTo>
                <a:close/>
              </a:path>
              <a:path w="4370705" h="76200">
                <a:moveTo>
                  <a:pt x="4294085" y="0"/>
                </a:moveTo>
                <a:lnTo>
                  <a:pt x="4294181" y="28607"/>
                </a:lnTo>
                <a:lnTo>
                  <a:pt x="4351715" y="28575"/>
                </a:lnTo>
                <a:lnTo>
                  <a:pt x="4294085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08575" y="4486275"/>
            <a:ext cx="76200" cy="425450"/>
          </a:xfrm>
          <a:custGeom>
            <a:avLst/>
            <a:gdLst/>
            <a:ahLst/>
            <a:cxnLst/>
            <a:rect l="l" t="t" r="r" b="b"/>
            <a:pathLst>
              <a:path w="76200" h="425450">
                <a:moveTo>
                  <a:pt x="28575" y="349250"/>
                </a:moveTo>
                <a:lnTo>
                  <a:pt x="0" y="349250"/>
                </a:lnTo>
                <a:lnTo>
                  <a:pt x="38100" y="425450"/>
                </a:lnTo>
                <a:lnTo>
                  <a:pt x="69850" y="361950"/>
                </a:lnTo>
                <a:lnTo>
                  <a:pt x="28575" y="361950"/>
                </a:lnTo>
                <a:lnTo>
                  <a:pt x="28575" y="349250"/>
                </a:lnTo>
                <a:close/>
              </a:path>
              <a:path w="76200" h="425450">
                <a:moveTo>
                  <a:pt x="47625" y="0"/>
                </a:moveTo>
                <a:lnTo>
                  <a:pt x="28575" y="0"/>
                </a:lnTo>
                <a:lnTo>
                  <a:pt x="28575" y="361950"/>
                </a:lnTo>
                <a:lnTo>
                  <a:pt x="47625" y="361950"/>
                </a:lnTo>
                <a:lnTo>
                  <a:pt x="47625" y="0"/>
                </a:lnTo>
                <a:close/>
              </a:path>
              <a:path w="76200" h="425450">
                <a:moveTo>
                  <a:pt x="76200" y="349250"/>
                </a:moveTo>
                <a:lnTo>
                  <a:pt x="47625" y="349250"/>
                </a:lnTo>
                <a:lnTo>
                  <a:pt x="47625" y="361950"/>
                </a:lnTo>
                <a:lnTo>
                  <a:pt x="69850" y="361950"/>
                </a:lnTo>
                <a:lnTo>
                  <a:pt x="76200" y="34925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67176" y="3147948"/>
            <a:ext cx="1485265" cy="1723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-7" baseline="13888" dirty="0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sz="1200" b="1" spc="-5" dirty="0">
                <a:solidFill>
                  <a:srgbClr val="FF3300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/>
              <a:cs typeface="Times New Roman"/>
            </a:endParaRPr>
          </a:p>
          <a:p>
            <a:pPr marR="65405" algn="ctr">
              <a:lnSpc>
                <a:spcPct val="100000"/>
              </a:lnSpc>
            </a:pPr>
            <a:r>
              <a:rPr sz="2700" b="1" spc="-7" baseline="13888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1200" b="1" spc="-5" dirty="0">
                <a:solidFill>
                  <a:srgbClr val="0000CC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Times New Roman"/>
              <a:cs typeface="Times New Roman"/>
            </a:endParaRPr>
          </a:p>
          <a:p>
            <a:pPr marR="5080" algn="r">
              <a:lnSpc>
                <a:spcPts val="2130"/>
              </a:lnSpc>
            </a:pPr>
            <a:r>
              <a:rPr sz="2700" b="1" spc="-15" baseline="13888" dirty="0">
                <a:solidFill>
                  <a:srgbClr val="008000"/>
                </a:solidFill>
                <a:latin typeface="Arial"/>
                <a:cs typeface="Arial"/>
              </a:rPr>
              <a:t>D</a:t>
            </a:r>
            <a:r>
              <a:rPr sz="1200" b="1" spc="-5" dirty="0">
                <a:solidFill>
                  <a:srgbClr val="008000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96441" y="6128715"/>
            <a:ext cx="45402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0.4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mm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10" dirty="0">
                <a:latin typeface="Arial"/>
                <a:cs typeface="Arial"/>
              </a:rPr>
              <a:t>0.8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mm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0520" y="5788863"/>
            <a:ext cx="52070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0.15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mm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39457" y="5915152"/>
            <a:ext cx="42799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0.8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mm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800" spc="-5" dirty="0">
                <a:latin typeface="Arial"/>
                <a:cs typeface="Arial"/>
              </a:rPr>
              <a:t>0.15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mm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14284" y="5972962"/>
            <a:ext cx="20066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5.3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68285" y="6325615"/>
            <a:ext cx="20066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0.4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34859" y="6514592"/>
            <a:ext cx="27114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-5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43038" y="6516116"/>
            <a:ext cx="20066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0.8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12963" y="6392062"/>
            <a:ext cx="27114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1.33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6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4939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1171" y="1527047"/>
            <a:ext cx="1831848" cy="103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1050" y="1503362"/>
            <a:ext cx="1828800" cy="100330"/>
          </a:xfrm>
          <a:custGeom>
            <a:avLst/>
            <a:gdLst/>
            <a:ahLst/>
            <a:cxnLst/>
            <a:rect l="l" t="t" r="r" b="b"/>
            <a:pathLst>
              <a:path w="1828800" h="100330">
                <a:moveTo>
                  <a:pt x="0" y="100012"/>
                </a:moveTo>
                <a:lnTo>
                  <a:pt x="1828800" y="100012"/>
                </a:lnTo>
                <a:lnTo>
                  <a:pt x="1828800" y="0"/>
                </a:lnTo>
                <a:lnTo>
                  <a:pt x="0" y="0"/>
                </a:lnTo>
                <a:lnTo>
                  <a:pt x="0" y="100012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87912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44450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84" y="62484"/>
            <a:ext cx="612648" cy="4879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745">
              <a:lnSpc>
                <a:spcPct val="100000"/>
              </a:lnSpc>
            </a:pPr>
            <a:r>
              <a:rPr sz="4200" spc="-5" dirty="0"/>
              <a:t>Sieve Analysis</a:t>
            </a:r>
            <a:r>
              <a:rPr sz="4200" spc="-15" dirty="0"/>
              <a:t> </a:t>
            </a:r>
            <a:r>
              <a:rPr sz="4200" spc="-5" dirty="0"/>
              <a:t>(Cont.)</a:t>
            </a:r>
            <a:endParaRPr sz="4200"/>
          </a:p>
        </p:txBody>
      </p:sp>
      <p:sp>
        <p:nvSpPr>
          <p:cNvPr id="9" name="object 9"/>
          <p:cNvSpPr txBox="1"/>
          <p:nvPr/>
        </p:nvSpPr>
        <p:spPr>
          <a:xfrm>
            <a:off x="1113840" y="1819655"/>
            <a:ext cx="7342505" cy="1235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SzPct val="89583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7" baseline="-20833" dirty="0">
                <a:latin typeface="Arial"/>
                <a:cs typeface="Arial"/>
              </a:rPr>
              <a:t>60 </a:t>
            </a:r>
            <a:r>
              <a:rPr sz="2400" dirty="0">
                <a:latin typeface="Arial"/>
                <a:cs typeface="Arial"/>
              </a:rPr>
              <a:t>- the </a:t>
            </a:r>
            <a:r>
              <a:rPr sz="2400" spc="-5" dirty="0">
                <a:latin typeface="Arial"/>
                <a:cs typeface="Arial"/>
              </a:rPr>
              <a:t>diameter corresponding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60% finer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particle-size distribution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curve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89583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7" baseline="-20833" dirty="0">
                <a:latin typeface="Arial"/>
                <a:cs typeface="Arial"/>
              </a:rPr>
              <a:t>10 </a:t>
            </a:r>
            <a:r>
              <a:rPr sz="2400" spc="-5" dirty="0">
                <a:latin typeface="Arial"/>
                <a:cs typeface="Arial"/>
              </a:rPr>
              <a:t>– </a:t>
            </a:r>
            <a:r>
              <a:rPr sz="2400" dirty="0">
                <a:latin typeface="Arial"/>
                <a:cs typeface="Arial"/>
              </a:rPr>
              <a:t>effective</a:t>
            </a:r>
            <a:r>
              <a:rPr sz="2400" spc="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size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3840" y="3502786"/>
            <a:ext cx="419354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89583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7" baseline="-20833" dirty="0">
                <a:latin typeface="Arial"/>
                <a:cs typeface="Arial"/>
              </a:rPr>
              <a:t>u  </a:t>
            </a:r>
            <a:r>
              <a:rPr sz="2400" spc="-5" dirty="0">
                <a:latin typeface="Arial"/>
                <a:cs typeface="Arial"/>
              </a:rPr>
              <a:t>– coefficient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gradation,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64118" y="3694969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345" y="0"/>
                </a:lnTo>
              </a:path>
            </a:pathLst>
          </a:custGeom>
          <a:ln w="116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65079" y="3895758"/>
            <a:ext cx="2133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110" dirty="0">
                <a:latin typeface="Times New Roman"/>
                <a:cs typeface="Times New Roman"/>
              </a:rPr>
              <a:t>10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6567" y="3704861"/>
            <a:ext cx="229870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i="1" spc="15" dirty="0">
                <a:latin typeface="Times New Roman"/>
                <a:cs typeface="Times New Roman"/>
              </a:rPr>
              <a:t>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23649" y="3485832"/>
            <a:ext cx="151130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i="1" spc="10" dirty="0">
                <a:latin typeface="Times New Roman"/>
                <a:cs typeface="Times New Roman"/>
              </a:rPr>
              <a:t>c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5271" y="3676722"/>
            <a:ext cx="10858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i="1" spc="25" dirty="0">
                <a:latin typeface="Times New Roman"/>
                <a:cs typeface="Times New Roman"/>
              </a:rPr>
              <a:t>u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27694" y="3378522"/>
            <a:ext cx="65913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22" baseline="-21464" dirty="0">
                <a:latin typeface="Symbol"/>
                <a:cs typeface="Symbol"/>
              </a:rPr>
              <a:t></a:t>
            </a:r>
            <a:r>
              <a:rPr sz="3300" spc="165" baseline="-21464" dirty="0">
                <a:latin typeface="Times New Roman"/>
                <a:cs typeface="Times New Roman"/>
              </a:rPr>
              <a:t> </a:t>
            </a:r>
            <a:r>
              <a:rPr sz="3300" i="1" spc="75" baseline="13888" dirty="0">
                <a:latin typeface="Times New Roman"/>
                <a:cs typeface="Times New Roman"/>
              </a:rPr>
              <a:t>D</a:t>
            </a:r>
            <a:r>
              <a:rPr sz="1250" spc="50" dirty="0">
                <a:latin typeface="Times New Roman"/>
                <a:cs typeface="Times New Roman"/>
              </a:rPr>
              <a:t>60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85336" y="4443858"/>
            <a:ext cx="881380" cy="0"/>
          </a:xfrm>
          <a:custGeom>
            <a:avLst/>
            <a:gdLst/>
            <a:ahLst/>
            <a:cxnLst/>
            <a:rect l="l" t="t" r="r" b="b"/>
            <a:pathLst>
              <a:path w="881379">
                <a:moveTo>
                  <a:pt x="0" y="0"/>
                </a:moveTo>
                <a:lnTo>
                  <a:pt x="881031" y="0"/>
                </a:lnTo>
              </a:path>
            </a:pathLst>
          </a:custGeom>
          <a:ln w="99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40911" y="3909829"/>
            <a:ext cx="16891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375" baseline="-21111" dirty="0">
                <a:latin typeface="Symbol"/>
                <a:cs typeface="Symbol"/>
              </a:rPr>
              <a:t></a:t>
            </a:r>
            <a:r>
              <a:rPr sz="1100" spc="5" dirty="0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66713" y="4272336"/>
            <a:ext cx="18542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75" dirty="0">
                <a:latin typeface="Times New Roman"/>
                <a:cs typeface="Times New Roman"/>
              </a:rPr>
              <a:t>30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19872" y="4034706"/>
            <a:ext cx="283845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195" dirty="0">
                <a:latin typeface="Symbol"/>
                <a:cs typeface="Symbol"/>
              </a:rPr>
              <a:t></a:t>
            </a:r>
            <a:r>
              <a:rPr sz="1900" i="1" spc="10" dirty="0">
                <a:latin typeface="Times New Roman"/>
                <a:cs typeface="Times New Roman"/>
              </a:rPr>
              <a:t>D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36310" y="4424286"/>
            <a:ext cx="8890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5" dirty="0">
                <a:latin typeface="Times New Roman"/>
                <a:cs typeface="Times New Roman"/>
              </a:rPr>
              <a:t>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96699" y="4510243"/>
            <a:ext cx="866775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15"/>
              </a:lnSpc>
            </a:pPr>
            <a:r>
              <a:rPr sz="2850" i="1" spc="7" baseline="13157" dirty="0">
                <a:latin typeface="Times New Roman"/>
                <a:cs typeface="Times New Roman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60 </a:t>
            </a:r>
            <a:r>
              <a:rPr sz="2850" spc="7" baseline="13157" dirty="0">
                <a:latin typeface="Symbol"/>
                <a:cs typeface="Symbol"/>
              </a:rPr>
              <a:t></a:t>
            </a:r>
            <a:r>
              <a:rPr sz="2850" spc="-359" baseline="13157" dirty="0">
                <a:latin typeface="Times New Roman"/>
                <a:cs typeface="Times New Roman"/>
              </a:rPr>
              <a:t> </a:t>
            </a:r>
            <a:r>
              <a:rPr sz="2850" i="1" spc="-7" baseline="13157" dirty="0">
                <a:latin typeface="Times New Roman"/>
                <a:cs typeface="Times New Roman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10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30933" y="4262856"/>
            <a:ext cx="410209" cy="300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2890" algn="l"/>
              </a:tabLst>
            </a:pPr>
            <a:r>
              <a:rPr sz="1900" i="1" spc="5" dirty="0">
                <a:latin typeface="Times New Roman"/>
                <a:cs typeface="Times New Roman"/>
              </a:rPr>
              <a:t>c	</a:t>
            </a:r>
            <a:r>
              <a:rPr sz="1900" spc="5" dirty="0">
                <a:latin typeface="Symbol"/>
                <a:cs typeface="Symbol"/>
              </a:rPr>
              <a:t>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13840" y="4234307"/>
            <a:ext cx="4182745" cy="93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89583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7" baseline="-20833" dirty="0">
                <a:latin typeface="Arial"/>
                <a:cs typeface="Arial"/>
              </a:rPr>
              <a:t>c  </a:t>
            </a:r>
            <a:r>
              <a:rPr sz="2400" spc="-5" dirty="0">
                <a:latin typeface="Arial"/>
                <a:cs typeface="Arial"/>
              </a:rPr>
              <a:t>– coefficient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curvature,</a:t>
            </a:r>
          </a:p>
          <a:p>
            <a:pPr marL="50800">
              <a:lnSpc>
                <a:spcPct val="100000"/>
              </a:lnSpc>
              <a:spcBef>
                <a:spcPts val="2090"/>
              </a:spcBef>
            </a:pPr>
            <a:r>
              <a:rPr sz="1900" i="1" u="heavy" spc="-50" dirty="0">
                <a:latin typeface="Arial"/>
                <a:cs typeface="Arial"/>
              </a:rPr>
              <a:t>Note: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2245" y="5289550"/>
            <a:ext cx="702754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If </a:t>
            </a:r>
            <a:r>
              <a:rPr sz="1800" spc="-5" dirty="0">
                <a:latin typeface="Arial"/>
                <a:cs typeface="Arial"/>
              </a:rPr>
              <a:t>cu is relatively large,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indicates a </a:t>
            </a:r>
            <a:r>
              <a:rPr sz="1800" spc="-15" dirty="0">
                <a:latin typeface="Arial"/>
                <a:cs typeface="Arial"/>
              </a:rPr>
              <a:t>well </a:t>
            </a:r>
            <a:r>
              <a:rPr sz="1800" spc="-5" dirty="0">
                <a:latin typeface="Arial"/>
                <a:cs typeface="Arial"/>
              </a:rPr>
              <a:t>graded soil. Cu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1 indicates  that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soil grains are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approximately equal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sizes.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2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4939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1171" y="1527047"/>
            <a:ext cx="1831848" cy="103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1050" y="1503362"/>
            <a:ext cx="1828800" cy="100330"/>
          </a:xfrm>
          <a:custGeom>
            <a:avLst/>
            <a:gdLst/>
            <a:ahLst/>
            <a:cxnLst/>
            <a:rect l="l" t="t" r="r" b="b"/>
            <a:pathLst>
              <a:path w="1828800" h="100330">
                <a:moveTo>
                  <a:pt x="0" y="100012"/>
                </a:moveTo>
                <a:lnTo>
                  <a:pt x="1828800" y="100012"/>
                </a:lnTo>
                <a:lnTo>
                  <a:pt x="1828800" y="0"/>
                </a:lnTo>
                <a:lnTo>
                  <a:pt x="0" y="0"/>
                </a:lnTo>
                <a:lnTo>
                  <a:pt x="0" y="100012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87912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44450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84" y="62484"/>
            <a:ext cx="612648" cy="4879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745">
              <a:lnSpc>
                <a:spcPct val="100000"/>
              </a:lnSpc>
            </a:pPr>
            <a:r>
              <a:rPr sz="4200" spc="-5" dirty="0"/>
              <a:t>Sieve Analysis</a:t>
            </a:r>
            <a:r>
              <a:rPr sz="4200" spc="-15" dirty="0"/>
              <a:t> </a:t>
            </a:r>
            <a:r>
              <a:rPr sz="4200" spc="-5" dirty="0"/>
              <a:t>(Cont.)</a:t>
            </a:r>
            <a:endParaRPr sz="420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05000"/>
            <a:ext cx="9129713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8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562" y="11811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1962" y="1276350"/>
            <a:ext cx="8224774" cy="3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5817" y="2544317"/>
            <a:ext cx="3645535" cy="2432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15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7995" indent="-455295">
              <a:lnSpc>
                <a:spcPct val="100000"/>
              </a:lnSpc>
              <a:buAutoNum type="arabicPeriod"/>
              <a:tabLst>
                <a:tab pos="468630" algn="l"/>
              </a:tabLst>
            </a:pPr>
            <a:r>
              <a:rPr lang="en-US" sz="2000" b="1" spc="-5" dirty="0">
                <a:latin typeface="Arial"/>
                <a:cs typeface="Arial"/>
              </a:rPr>
              <a:t>Soil</a:t>
            </a:r>
            <a:r>
              <a:rPr lang="en-US" sz="2000" b="1" spc="-60" dirty="0">
                <a:latin typeface="Arial"/>
                <a:cs typeface="Arial"/>
              </a:rPr>
              <a:t> </a:t>
            </a:r>
            <a:r>
              <a:rPr lang="en-US" sz="2000" b="1" spc="-10" dirty="0">
                <a:latin typeface="Arial"/>
                <a:cs typeface="Arial"/>
              </a:rPr>
              <a:t>consistency</a:t>
            </a:r>
            <a:endParaRPr lang="en-US" sz="2000" dirty="0">
              <a:latin typeface="Arial"/>
              <a:cs typeface="Arial"/>
            </a:endParaRPr>
          </a:p>
          <a:p>
            <a:pPr marL="467995" indent="-455295">
              <a:lnSpc>
                <a:spcPts val="3835"/>
              </a:lnSpc>
              <a:buAutoNum type="arabicPeriod"/>
              <a:tabLst>
                <a:tab pos="468630" algn="l"/>
              </a:tabLst>
            </a:pPr>
            <a:r>
              <a:rPr lang="en-US" sz="2000" b="1" spc="-10" dirty="0" err="1">
                <a:latin typeface="Arial"/>
                <a:cs typeface="Arial"/>
              </a:rPr>
              <a:t>Atterberg</a:t>
            </a:r>
            <a:r>
              <a:rPr lang="en-US" sz="2000" b="1" spc="-40" dirty="0">
                <a:latin typeface="Arial"/>
                <a:cs typeface="Arial"/>
              </a:rPr>
              <a:t> </a:t>
            </a:r>
            <a:r>
              <a:rPr lang="en-US" sz="2000" b="1" spc="-10" dirty="0">
                <a:latin typeface="Arial"/>
                <a:cs typeface="Arial"/>
              </a:rPr>
              <a:t>Limits</a:t>
            </a:r>
            <a:endParaRPr lang="en-US" sz="2000" dirty="0">
              <a:latin typeface="Arial"/>
              <a:cs typeface="Arial"/>
            </a:endParaRPr>
          </a:p>
          <a:p>
            <a:pPr marL="467995" indent="-455295">
              <a:lnSpc>
                <a:spcPts val="3835"/>
              </a:lnSpc>
              <a:buAutoNum type="arabicPeriod"/>
              <a:tabLst>
                <a:tab pos="468630" algn="l"/>
              </a:tabLst>
            </a:pPr>
            <a:r>
              <a:rPr lang="en-US" sz="2000" b="1" spc="-5" dirty="0">
                <a:latin typeface="Arial"/>
                <a:cs typeface="Arial"/>
              </a:rPr>
              <a:t>Liquid Limit,</a:t>
            </a:r>
            <a:r>
              <a:rPr lang="en-US" sz="2000" b="1" spc="-105" dirty="0">
                <a:latin typeface="Arial"/>
                <a:cs typeface="Arial"/>
              </a:rPr>
              <a:t> </a:t>
            </a:r>
            <a:r>
              <a:rPr lang="en-US" sz="2000" b="1" spc="-10" dirty="0">
                <a:latin typeface="Arial"/>
                <a:cs typeface="Arial"/>
              </a:rPr>
              <a:t>LL</a:t>
            </a:r>
            <a:endParaRPr lang="en-US" sz="2000" dirty="0">
              <a:latin typeface="Arial"/>
              <a:cs typeface="Arial"/>
            </a:endParaRPr>
          </a:p>
          <a:p>
            <a:pPr marL="468630" indent="-455930">
              <a:lnSpc>
                <a:spcPts val="3835"/>
              </a:lnSpc>
              <a:buAutoNum type="arabicPeriod"/>
              <a:tabLst>
                <a:tab pos="468630" algn="l"/>
              </a:tabLst>
            </a:pPr>
            <a:r>
              <a:rPr lang="en-US" sz="2000" b="1" spc="-10" dirty="0">
                <a:latin typeface="Arial"/>
                <a:cs typeface="Arial"/>
              </a:rPr>
              <a:t>Plastic </a:t>
            </a:r>
            <a:r>
              <a:rPr lang="en-US" sz="2000" b="1" spc="-5" dirty="0">
                <a:latin typeface="Arial"/>
                <a:cs typeface="Arial"/>
              </a:rPr>
              <a:t>Limit,</a:t>
            </a:r>
            <a:r>
              <a:rPr lang="en-US" sz="2000" b="1" spc="-60" dirty="0">
                <a:latin typeface="Arial"/>
                <a:cs typeface="Arial"/>
              </a:rPr>
              <a:t> </a:t>
            </a:r>
            <a:r>
              <a:rPr lang="en-US" sz="2000" b="1" spc="-10" dirty="0">
                <a:latin typeface="Arial"/>
                <a:cs typeface="Arial"/>
              </a:rPr>
              <a:t>PL</a:t>
            </a:r>
            <a:endParaRPr lang="en-US" sz="2000" dirty="0">
              <a:latin typeface="Arial"/>
              <a:cs typeface="Arial"/>
            </a:endParaRPr>
          </a:p>
          <a:p>
            <a:pPr marL="467995" indent="-455295">
              <a:lnSpc>
                <a:spcPts val="3835"/>
              </a:lnSpc>
              <a:buAutoNum type="arabicPeriod"/>
              <a:tabLst>
                <a:tab pos="468630" algn="l"/>
              </a:tabLst>
            </a:pPr>
            <a:r>
              <a:rPr lang="en-US" sz="2000" b="1" spc="-10" dirty="0">
                <a:latin typeface="Arial"/>
                <a:cs typeface="Arial"/>
              </a:rPr>
              <a:t>Plasticity </a:t>
            </a:r>
            <a:r>
              <a:rPr lang="en-US" sz="2000" b="1" spc="-5" dirty="0">
                <a:latin typeface="Arial"/>
                <a:cs typeface="Arial"/>
              </a:rPr>
              <a:t>Index,</a:t>
            </a:r>
            <a:r>
              <a:rPr lang="en-US" sz="2000" b="1" spc="-45" dirty="0">
                <a:latin typeface="Arial"/>
                <a:cs typeface="Arial"/>
              </a:rPr>
              <a:t> </a:t>
            </a:r>
            <a:r>
              <a:rPr lang="en-US" sz="2000" b="1" spc="-10" dirty="0">
                <a:latin typeface="Arial"/>
                <a:cs typeface="Arial"/>
              </a:rPr>
              <a:t>PI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2100" y="1468754"/>
            <a:ext cx="356870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2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Consistency Limits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4267200" y="2686050"/>
            <a:ext cx="4042562" cy="3028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062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6197" y="427527"/>
            <a:ext cx="6011734" cy="557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6">
              <a:tabLst>
                <a:tab pos="1896961" algn="l"/>
              </a:tabLst>
            </a:pPr>
            <a:r>
              <a:rPr sz="3610" b="1" spc="-5" dirty="0"/>
              <a:t>What is	Soil Consistency</a:t>
            </a:r>
            <a:r>
              <a:rPr sz="3610" b="1" spc="-95" dirty="0"/>
              <a:t> </a:t>
            </a:r>
            <a:r>
              <a:rPr sz="3610" b="1" dirty="0"/>
              <a:t>?</a:t>
            </a:r>
            <a:endParaRPr sz="3610"/>
          </a:p>
        </p:txBody>
      </p:sp>
      <p:sp>
        <p:nvSpPr>
          <p:cNvPr id="3" name="object 3"/>
          <p:cNvSpPr txBox="1"/>
          <p:nvPr/>
        </p:nvSpPr>
        <p:spPr>
          <a:xfrm>
            <a:off x="449049" y="1418085"/>
            <a:ext cx="8069771" cy="4896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596" marR="68135" indent="-343860">
              <a:lnSpc>
                <a:spcPct val="80000"/>
              </a:lnSpc>
              <a:buFont typeface="Arial"/>
              <a:buChar char="•"/>
              <a:tabLst>
                <a:tab pos="355959" algn="l"/>
                <a:tab pos="356596" algn="l"/>
              </a:tabLst>
            </a:pP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Soil consistence provides a means of  describing the degree and kind of cohesion  and adhesion between the soil particles as  related to the resistance of the soil to</a:t>
            </a:r>
            <a:r>
              <a:rPr sz="2808" b="1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deform  </a:t>
            </a:r>
            <a:r>
              <a:rPr sz="2808" b="1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sz="2808" b="1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b="1" spc="-5" dirty="0">
                <a:solidFill>
                  <a:prstClr val="black"/>
                </a:solidFill>
                <a:latin typeface="Arial"/>
                <a:cs typeface="Arial"/>
              </a:rPr>
              <a:t>rupture.</a:t>
            </a:r>
            <a:endParaRPr sz="2808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351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6596" marR="5094" indent="-343860">
              <a:lnSpc>
                <a:spcPct val="80000"/>
              </a:lnSpc>
              <a:buFont typeface="Arial"/>
              <a:buChar char="•"/>
              <a:tabLst>
                <a:tab pos="355959" algn="l"/>
                <a:tab pos="356596" algn="l"/>
              </a:tabLst>
            </a:pP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Since the consistence varies with moisture  content, the consistence can be described</a:t>
            </a:r>
            <a:r>
              <a:rPr sz="2808" b="1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as  dry consistence, moist consistence, and wet  consistence.</a:t>
            </a:r>
            <a:endParaRPr sz="2808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351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6596" marR="820170" indent="-343860">
              <a:lnSpc>
                <a:spcPct val="80000"/>
              </a:lnSpc>
              <a:buFont typeface="Arial"/>
              <a:buChar char="•"/>
              <a:tabLst>
                <a:tab pos="355959" algn="l"/>
                <a:tab pos="356596" algn="l"/>
              </a:tabLst>
            </a:pP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Consistence evaluation includes</a:t>
            </a:r>
            <a:r>
              <a:rPr sz="2808" b="1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rupture  resistance and</a:t>
            </a:r>
            <a:r>
              <a:rPr sz="2808" b="1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stickiness.</a:t>
            </a:r>
            <a:endParaRPr sz="2808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1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426" y="886001"/>
            <a:ext cx="7539343" cy="558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6">
              <a:tabLst>
                <a:tab pos="1897598" algn="l"/>
              </a:tabLst>
            </a:pPr>
            <a:r>
              <a:rPr sz="3610" b="1" spc="-5" dirty="0"/>
              <a:t>What</a:t>
            </a:r>
            <a:r>
              <a:rPr sz="3610" b="1" dirty="0"/>
              <a:t> </a:t>
            </a:r>
            <a:r>
              <a:rPr sz="3610" b="1" spc="-5" dirty="0"/>
              <a:t>is	Soil Consistency </a:t>
            </a:r>
            <a:r>
              <a:rPr sz="3610" b="1" dirty="0"/>
              <a:t>?</a:t>
            </a:r>
            <a:r>
              <a:rPr sz="3610" b="1" spc="-80" dirty="0"/>
              <a:t> </a:t>
            </a:r>
            <a:r>
              <a:rPr sz="3610" b="1" spc="-5" dirty="0"/>
              <a:t>(cont.)</a:t>
            </a:r>
            <a:endParaRPr sz="3610"/>
          </a:p>
        </p:txBody>
      </p:sp>
      <p:sp>
        <p:nvSpPr>
          <p:cNvPr id="3" name="object 3"/>
          <p:cNvSpPr txBox="1"/>
          <p:nvPr/>
        </p:nvSpPr>
        <p:spPr>
          <a:xfrm>
            <a:off x="372637" y="1952970"/>
            <a:ext cx="7886382" cy="410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596" marR="5094" indent="-343860">
              <a:lnSpc>
                <a:spcPct val="80000"/>
              </a:lnSpc>
              <a:buFont typeface="Arial"/>
              <a:buChar char="•"/>
              <a:tabLst>
                <a:tab pos="355959" algn="l"/>
                <a:tab pos="356596" algn="l"/>
              </a:tabLst>
            </a:pP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The rupture resistance is a field measure of  the ability of the soil to withstand an</a:t>
            </a:r>
            <a:r>
              <a:rPr sz="2808"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applied  stress or pressure as applied using the  thumb and</a:t>
            </a:r>
            <a:r>
              <a:rPr sz="2808" b="1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forefinger.</a:t>
            </a:r>
            <a:endParaRPr sz="2808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25"/>
              </a:spcBef>
              <a:buFont typeface="Arial"/>
              <a:buChar char="•"/>
            </a:pPr>
            <a:endParaRPr sz="290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6596" marR="124172" indent="-343860">
              <a:lnSpc>
                <a:spcPct val="80000"/>
              </a:lnSpc>
              <a:buFont typeface="Arial"/>
              <a:buChar char="•"/>
              <a:tabLst>
                <a:tab pos="355959" algn="l"/>
                <a:tab pos="356596" algn="l"/>
              </a:tabLst>
            </a:pP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Soil consistency is defined as the relative  </a:t>
            </a:r>
            <a:r>
              <a:rPr sz="2808" b="1" spc="-5" dirty="0">
                <a:solidFill>
                  <a:prstClr val="black"/>
                </a:solidFill>
                <a:latin typeface="Arial"/>
                <a:cs typeface="Arial"/>
              </a:rPr>
              <a:t>ease with which </a:t>
            </a: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2808" b="1" spc="-5" dirty="0">
                <a:solidFill>
                  <a:prstClr val="black"/>
                </a:solidFill>
                <a:latin typeface="Arial"/>
                <a:cs typeface="Arial"/>
              </a:rPr>
              <a:t>soil can be deformed use  </a:t>
            </a: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the terms of soft, firm, or</a:t>
            </a:r>
            <a:r>
              <a:rPr sz="2808" b="1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hard.</a:t>
            </a:r>
            <a:endParaRPr sz="2808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5"/>
              </a:spcBef>
              <a:buFont typeface="Arial"/>
              <a:buChar char="•"/>
            </a:pPr>
            <a:endParaRPr sz="346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6596" marR="1332140" indent="-343860">
              <a:lnSpc>
                <a:spcPts val="2698"/>
              </a:lnSpc>
              <a:buFont typeface="Arial"/>
              <a:buChar char="•"/>
              <a:tabLst>
                <a:tab pos="355959" algn="l"/>
                <a:tab pos="356596" algn="l"/>
              </a:tabLst>
            </a:pP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Consistency largely depends on</a:t>
            </a:r>
            <a:r>
              <a:rPr sz="2808" b="1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soil  minerals and the water</a:t>
            </a:r>
            <a:r>
              <a:rPr sz="2808" b="1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content.</a:t>
            </a:r>
            <a:endParaRPr sz="2808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549" y="447254"/>
            <a:ext cx="7962370" cy="722525"/>
          </a:xfrm>
          <a:prstGeom prst="rect">
            <a:avLst/>
          </a:prstGeom>
        </p:spPr>
        <p:txBody>
          <a:bodyPr vert="horz" wrap="square" lIns="0" tIns="41263" rIns="0" bIns="0" rtlCol="0">
            <a:spAutoFit/>
          </a:bodyPr>
          <a:lstStyle/>
          <a:p>
            <a:pPr marL="1271646"/>
            <a:r>
              <a:rPr spc="-5" dirty="0"/>
              <a:t>Cohesion &amp;</a:t>
            </a:r>
            <a:r>
              <a:rPr spc="-20" dirty="0"/>
              <a:t> </a:t>
            </a:r>
            <a:r>
              <a:rPr spc="-5" dirty="0"/>
              <a:t>Adhesion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5461" y="1630000"/>
            <a:ext cx="7695987" cy="4186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596" marR="254074" indent="-343860">
              <a:buFont typeface="Arial"/>
              <a:buChar char="•"/>
              <a:tabLst>
                <a:tab pos="355959" algn="l"/>
                <a:tab pos="356596" algn="l"/>
              </a:tabLst>
            </a:pPr>
            <a:r>
              <a:rPr sz="3209" b="1" spc="-10" dirty="0">
                <a:solidFill>
                  <a:prstClr val="black"/>
                </a:solidFill>
                <a:latin typeface="Arial"/>
                <a:cs typeface="Arial"/>
              </a:rPr>
              <a:t>Cohesion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is the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attraction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of one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water  molecule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another resulting from  hydrogen bonding (water-water</a:t>
            </a:r>
            <a:r>
              <a:rPr sz="3209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bond).</a:t>
            </a:r>
            <a:endParaRPr sz="3209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15"/>
              </a:spcBef>
              <a:buFont typeface="Arial"/>
              <a:buChar char="•"/>
            </a:pPr>
            <a:endParaRPr sz="4663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6596" marR="5094" indent="-343860">
              <a:buFont typeface="Arial"/>
              <a:buChar char="•"/>
              <a:tabLst>
                <a:tab pos="355959" algn="l"/>
                <a:tab pos="357232" algn="l"/>
              </a:tabLst>
            </a:pPr>
            <a:r>
              <a:rPr sz="3209" b="1" spc="-10" dirty="0">
                <a:solidFill>
                  <a:prstClr val="black"/>
                </a:solidFill>
                <a:latin typeface="Arial"/>
                <a:cs typeface="Arial"/>
              </a:rPr>
              <a:t>Adhesion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similar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cohesion except 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adhesion involves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attraction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of a 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water molecule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to a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non-water molecule  (water-solid</a:t>
            </a:r>
            <a:r>
              <a:rPr sz="3209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bond).</a:t>
            </a:r>
            <a:endParaRPr sz="3209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98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5814" y="2492634"/>
            <a:ext cx="4004310" cy="1931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15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indent="-457200">
              <a:buFont typeface="Times New Roman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il</a:t>
            </a:r>
            <a:r>
              <a:rPr sz="20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ase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ships</a:t>
            </a:r>
          </a:p>
          <a:p>
            <a:pPr marL="469900" indent="-457200">
              <a:spcBef>
                <a:spcPts val="1200"/>
              </a:spcBef>
              <a:buFont typeface="Times New Roman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sic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ini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ion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4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er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inology</a:t>
            </a:r>
          </a:p>
          <a:p>
            <a:pPr marL="469900" indent="-457200">
              <a:spcBef>
                <a:spcPts val="1200"/>
              </a:spcBef>
              <a:buFont typeface="Times New Roman"/>
              <a:buAutoNum type="arabicPeriod"/>
              <a:tabLst>
                <a:tab pos="469900" algn="l"/>
              </a:tabLst>
            </a:pPr>
            <a:r>
              <a:rPr sz="2000" spc="-215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arious</a:t>
            </a:r>
            <a:r>
              <a:rPr sz="20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it</a:t>
            </a:r>
            <a:r>
              <a:rPr sz="20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4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ions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ips</a:t>
            </a:r>
          </a:p>
          <a:p>
            <a:pPr marL="469900" indent="-457200">
              <a:spcBef>
                <a:spcPts val="1200"/>
              </a:spcBef>
              <a:buFont typeface="Times New Roman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ve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si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09800" y="1631261"/>
            <a:ext cx="517080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18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eight-</a:t>
            </a:r>
            <a:r>
              <a:rPr sz="3200" b="1" spc="-29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ol</a:t>
            </a:r>
            <a:r>
              <a:rPr sz="32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me</a:t>
            </a:r>
            <a:r>
              <a:rPr sz="3200" b="1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Relationshi</a:t>
            </a:r>
            <a:r>
              <a:rPr sz="32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3409" y="1641675"/>
            <a:ext cx="22923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24459" y="2609850"/>
            <a:ext cx="3514740" cy="2308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7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2971"/>
            <a:r>
              <a:rPr spc="-5" dirty="0"/>
              <a:t>Atterberg</a:t>
            </a:r>
            <a:r>
              <a:rPr spc="-45" dirty="0"/>
              <a:t> </a:t>
            </a:r>
            <a:r>
              <a:rPr spc="-5" dirty="0"/>
              <a:t>Limits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873" y="1173564"/>
            <a:ext cx="8069771" cy="4662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596" marR="896583" indent="-343860" algn="just">
              <a:buFontTx/>
              <a:buChar char="•"/>
              <a:tabLst>
                <a:tab pos="356596" algn="l"/>
              </a:tabLst>
            </a:pPr>
            <a:r>
              <a:rPr sz="2808" dirty="0">
                <a:solidFill>
                  <a:prstClr val="black"/>
                </a:solidFill>
                <a:latin typeface="Arial"/>
                <a:cs typeface="Arial"/>
              </a:rPr>
              <a:t>Liquid Limit (LL) is defined as the moisture  content at which soil begins to behave as</a:t>
            </a:r>
            <a:r>
              <a:rPr sz="2808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prstClr val="black"/>
                </a:solidFill>
                <a:latin typeface="Arial"/>
                <a:cs typeface="Arial"/>
              </a:rPr>
              <a:t>a  liquid material and begins to</a:t>
            </a:r>
            <a:r>
              <a:rPr sz="2808" spc="-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prstClr val="black"/>
                </a:solidFill>
                <a:latin typeface="Arial"/>
                <a:cs typeface="Arial"/>
              </a:rPr>
              <a:t>flow</a:t>
            </a:r>
            <a:endParaRPr lang="en-US" sz="2808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6596" marR="896583" indent="-343860" algn="just">
              <a:buFontTx/>
              <a:buChar char="•"/>
              <a:tabLst>
                <a:tab pos="356596" algn="l"/>
              </a:tabLst>
            </a:pPr>
            <a:r>
              <a:rPr sz="2808" dirty="0">
                <a:solidFill>
                  <a:prstClr val="black"/>
                </a:solidFill>
                <a:latin typeface="Arial"/>
                <a:cs typeface="Arial"/>
              </a:rPr>
              <a:t>Plastic Limit (PL) is defined as the</a:t>
            </a:r>
            <a:r>
              <a:rPr sz="2808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prstClr val="black"/>
                </a:solidFill>
                <a:latin typeface="Arial"/>
                <a:cs typeface="Arial"/>
              </a:rPr>
              <a:t>moisture  content at which soil begins to behave as a  plastic</a:t>
            </a:r>
            <a:r>
              <a:rPr sz="2808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prstClr val="black"/>
                </a:solidFill>
                <a:latin typeface="Arial"/>
                <a:cs typeface="Arial"/>
              </a:rPr>
              <a:t>material</a:t>
            </a:r>
          </a:p>
          <a:p>
            <a:pPr marL="356596" marR="5094" indent="-343860">
              <a:spcBef>
                <a:spcPts val="677"/>
              </a:spcBef>
              <a:buFontTx/>
              <a:buChar char="•"/>
              <a:tabLst>
                <a:tab pos="355959" algn="l"/>
                <a:tab pos="356596" algn="l"/>
              </a:tabLst>
            </a:pPr>
            <a:r>
              <a:rPr sz="2808" dirty="0">
                <a:solidFill>
                  <a:prstClr val="black"/>
                </a:solidFill>
                <a:latin typeface="Arial"/>
                <a:cs typeface="Arial"/>
              </a:rPr>
              <a:t>Shrinkage Limit (SL) is defined as the moisture  content at which no further volume change  occurs with further reduction in moisture</a:t>
            </a:r>
            <a:r>
              <a:rPr sz="2808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prstClr val="black"/>
                </a:solidFill>
                <a:latin typeface="Arial"/>
                <a:cs typeface="Arial"/>
              </a:rPr>
              <a:t>content.</a:t>
            </a:r>
          </a:p>
          <a:p>
            <a:pPr marL="356596" marR="78960">
              <a:spcBef>
                <a:spcPts val="460"/>
              </a:spcBef>
            </a:pPr>
            <a:r>
              <a:rPr sz="1805" spc="-5" dirty="0">
                <a:solidFill>
                  <a:prstClr val="black"/>
                </a:solidFill>
                <a:latin typeface="Arial"/>
                <a:cs typeface="Arial"/>
              </a:rPr>
              <a:t>(S</a:t>
            </a:r>
            <a:r>
              <a:rPr sz="1805" i="1" spc="-5" dirty="0">
                <a:solidFill>
                  <a:prstClr val="black"/>
                </a:solidFill>
                <a:latin typeface="Arial"/>
                <a:cs typeface="Arial"/>
              </a:rPr>
              <a:t>L represents the amount of water required to fully saturate the soil </a:t>
            </a:r>
            <a:r>
              <a:rPr sz="1805" i="1" spc="-10" dirty="0">
                <a:solidFill>
                  <a:prstClr val="black"/>
                </a:solidFill>
                <a:latin typeface="Arial"/>
                <a:cs typeface="Arial"/>
              </a:rPr>
              <a:t>(100%  </a:t>
            </a:r>
            <a:r>
              <a:rPr sz="1805" i="1" spc="-5" dirty="0">
                <a:solidFill>
                  <a:prstClr val="black"/>
                </a:solidFill>
                <a:latin typeface="Arial"/>
                <a:cs typeface="Arial"/>
              </a:rPr>
              <a:t>saturation)</a:t>
            </a:r>
            <a:r>
              <a:rPr sz="1805"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805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250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549" y="447255"/>
            <a:ext cx="7962370" cy="811257"/>
          </a:xfrm>
          <a:prstGeom prst="rect">
            <a:avLst/>
          </a:prstGeom>
        </p:spPr>
        <p:txBody>
          <a:bodyPr vert="horz" wrap="square" lIns="0" tIns="129137" rIns="0" bIns="0" rtlCol="0">
            <a:spAutoFit/>
          </a:bodyPr>
          <a:lstStyle/>
          <a:p>
            <a:pPr marL="1233439"/>
            <a:r>
              <a:rPr spc="-5" dirty="0"/>
              <a:t>Atterberg Limits</a:t>
            </a:r>
            <a:r>
              <a:rPr spc="-10" dirty="0"/>
              <a:t> </a:t>
            </a:r>
            <a:r>
              <a:rPr spc="-5" dirty="0"/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1797470" y="1896170"/>
            <a:ext cx="76412" cy="3666514"/>
          </a:xfrm>
          <a:custGeom>
            <a:avLst/>
            <a:gdLst/>
            <a:ahLst/>
            <a:cxnLst/>
            <a:rect l="l" t="t" r="r" b="b"/>
            <a:pathLst>
              <a:path w="76200" h="3656329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2766" y="76200"/>
                </a:lnTo>
                <a:lnTo>
                  <a:pt x="32766" y="63246"/>
                </a:lnTo>
                <a:lnTo>
                  <a:pt x="34290" y="60198"/>
                </a:lnTo>
                <a:lnTo>
                  <a:pt x="38100" y="58674"/>
                </a:lnTo>
                <a:lnTo>
                  <a:pt x="41148" y="60198"/>
                </a:lnTo>
                <a:lnTo>
                  <a:pt x="42672" y="63246"/>
                </a:lnTo>
                <a:lnTo>
                  <a:pt x="42672" y="76200"/>
                </a:lnTo>
                <a:lnTo>
                  <a:pt x="76200" y="76200"/>
                </a:lnTo>
                <a:close/>
              </a:path>
              <a:path w="76200" h="3656329">
                <a:moveTo>
                  <a:pt x="42672" y="76200"/>
                </a:moveTo>
                <a:lnTo>
                  <a:pt x="42672" y="63246"/>
                </a:lnTo>
                <a:lnTo>
                  <a:pt x="41148" y="60198"/>
                </a:lnTo>
                <a:lnTo>
                  <a:pt x="38100" y="58674"/>
                </a:lnTo>
                <a:lnTo>
                  <a:pt x="34290" y="60198"/>
                </a:lnTo>
                <a:lnTo>
                  <a:pt x="32766" y="63246"/>
                </a:lnTo>
                <a:lnTo>
                  <a:pt x="32766" y="76200"/>
                </a:lnTo>
                <a:lnTo>
                  <a:pt x="42672" y="76200"/>
                </a:lnTo>
                <a:close/>
              </a:path>
              <a:path w="76200" h="3656329">
                <a:moveTo>
                  <a:pt x="42672" y="3650742"/>
                </a:moveTo>
                <a:lnTo>
                  <a:pt x="42672" y="76200"/>
                </a:lnTo>
                <a:lnTo>
                  <a:pt x="32766" y="76200"/>
                </a:lnTo>
                <a:lnTo>
                  <a:pt x="32766" y="3650742"/>
                </a:lnTo>
                <a:lnTo>
                  <a:pt x="34290" y="3654552"/>
                </a:lnTo>
                <a:lnTo>
                  <a:pt x="38100" y="3656076"/>
                </a:lnTo>
                <a:lnTo>
                  <a:pt x="41148" y="3654552"/>
                </a:lnTo>
                <a:lnTo>
                  <a:pt x="42672" y="3650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0328" y="5531864"/>
            <a:ext cx="6048030" cy="76412"/>
          </a:xfrm>
          <a:custGeom>
            <a:avLst/>
            <a:gdLst/>
            <a:ahLst/>
            <a:cxnLst/>
            <a:rect l="l" t="t" r="r" b="b"/>
            <a:pathLst>
              <a:path w="6031230" h="76200">
                <a:moveTo>
                  <a:pt x="5972556" y="38100"/>
                </a:moveTo>
                <a:lnTo>
                  <a:pt x="5971032" y="35051"/>
                </a:lnTo>
                <a:lnTo>
                  <a:pt x="5967983" y="33527"/>
                </a:lnTo>
                <a:lnTo>
                  <a:pt x="5333" y="33528"/>
                </a:lnTo>
                <a:lnTo>
                  <a:pt x="1524" y="35052"/>
                </a:lnTo>
                <a:lnTo>
                  <a:pt x="0" y="38100"/>
                </a:lnTo>
                <a:lnTo>
                  <a:pt x="1524" y="41910"/>
                </a:lnTo>
                <a:lnTo>
                  <a:pt x="5333" y="42672"/>
                </a:lnTo>
                <a:lnTo>
                  <a:pt x="5967983" y="42672"/>
                </a:lnTo>
                <a:lnTo>
                  <a:pt x="5971032" y="41910"/>
                </a:lnTo>
                <a:lnTo>
                  <a:pt x="5972556" y="38100"/>
                </a:lnTo>
                <a:close/>
              </a:path>
              <a:path w="6031230" h="76200">
                <a:moveTo>
                  <a:pt x="6031230" y="38100"/>
                </a:moveTo>
                <a:lnTo>
                  <a:pt x="5955030" y="0"/>
                </a:lnTo>
                <a:lnTo>
                  <a:pt x="5955030" y="33527"/>
                </a:lnTo>
                <a:lnTo>
                  <a:pt x="5967983" y="33527"/>
                </a:lnTo>
                <a:lnTo>
                  <a:pt x="5971032" y="35051"/>
                </a:lnTo>
                <a:lnTo>
                  <a:pt x="5972556" y="38100"/>
                </a:lnTo>
                <a:lnTo>
                  <a:pt x="5972556" y="67437"/>
                </a:lnTo>
                <a:lnTo>
                  <a:pt x="6031230" y="38100"/>
                </a:lnTo>
                <a:close/>
              </a:path>
              <a:path w="6031230" h="76200">
                <a:moveTo>
                  <a:pt x="5972556" y="67437"/>
                </a:moveTo>
                <a:lnTo>
                  <a:pt x="5972556" y="38100"/>
                </a:lnTo>
                <a:lnTo>
                  <a:pt x="5971032" y="41910"/>
                </a:lnTo>
                <a:lnTo>
                  <a:pt x="5967983" y="42672"/>
                </a:lnTo>
                <a:lnTo>
                  <a:pt x="5955030" y="42672"/>
                </a:lnTo>
                <a:lnTo>
                  <a:pt x="5955030" y="76200"/>
                </a:lnTo>
                <a:lnTo>
                  <a:pt x="5972556" y="67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56945" y="2432583"/>
            <a:ext cx="0" cy="2136996"/>
          </a:xfrm>
          <a:custGeom>
            <a:avLst/>
            <a:gdLst/>
            <a:ahLst/>
            <a:cxnLst/>
            <a:rect l="l" t="t" r="r" b="b"/>
            <a:pathLst>
              <a:path h="2131060">
                <a:moveTo>
                  <a:pt x="0" y="0"/>
                </a:moveTo>
                <a:lnTo>
                  <a:pt x="0" y="2130552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56945" y="4935085"/>
            <a:ext cx="0" cy="610025"/>
          </a:xfrm>
          <a:custGeom>
            <a:avLst/>
            <a:gdLst/>
            <a:ahLst/>
            <a:cxnLst/>
            <a:rect l="l" t="t" r="r" b="b"/>
            <a:pathLst>
              <a:path h="608329">
                <a:moveTo>
                  <a:pt x="0" y="0"/>
                </a:moveTo>
                <a:lnTo>
                  <a:pt x="0" y="608076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0171" y="2421122"/>
            <a:ext cx="0" cy="2148458"/>
          </a:xfrm>
          <a:custGeom>
            <a:avLst/>
            <a:gdLst/>
            <a:ahLst/>
            <a:cxnLst/>
            <a:rect l="l" t="t" r="r" b="b"/>
            <a:pathLst>
              <a:path h="2142490">
                <a:moveTo>
                  <a:pt x="0" y="0"/>
                </a:moveTo>
                <a:lnTo>
                  <a:pt x="0" y="2141981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0171" y="4935085"/>
            <a:ext cx="0" cy="598563"/>
          </a:xfrm>
          <a:custGeom>
            <a:avLst/>
            <a:gdLst/>
            <a:ahLst/>
            <a:cxnLst/>
            <a:rect l="l" t="t" r="r" b="b"/>
            <a:pathLst>
              <a:path h="596900">
                <a:moveTo>
                  <a:pt x="0" y="0"/>
                </a:moveTo>
                <a:lnTo>
                  <a:pt x="0" y="596646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58983" y="2372219"/>
            <a:ext cx="0" cy="2196852"/>
          </a:xfrm>
          <a:custGeom>
            <a:avLst/>
            <a:gdLst/>
            <a:ahLst/>
            <a:cxnLst/>
            <a:rect l="l" t="t" r="r" b="b"/>
            <a:pathLst>
              <a:path h="2190750">
                <a:moveTo>
                  <a:pt x="0" y="0"/>
                </a:moveTo>
                <a:lnTo>
                  <a:pt x="0" y="2190749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58983" y="4935085"/>
            <a:ext cx="0" cy="610025"/>
          </a:xfrm>
          <a:custGeom>
            <a:avLst/>
            <a:gdLst/>
            <a:ahLst/>
            <a:cxnLst/>
            <a:rect l="l" t="t" r="r" b="b"/>
            <a:pathLst>
              <a:path h="608329">
                <a:moveTo>
                  <a:pt x="0" y="0"/>
                </a:moveTo>
                <a:lnTo>
                  <a:pt x="0" y="608076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00100" y="4569070"/>
            <a:ext cx="712544" cy="366142"/>
          </a:xfrm>
          <a:custGeom>
            <a:avLst/>
            <a:gdLst/>
            <a:ahLst/>
            <a:cxnLst/>
            <a:rect l="l" t="t" r="r" b="b"/>
            <a:pathLst>
              <a:path w="710564" h="365125">
                <a:moveTo>
                  <a:pt x="0" y="0"/>
                </a:moveTo>
                <a:lnTo>
                  <a:pt x="0" y="364998"/>
                </a:lnTo>
                <a:lnTo>
                  <a:pt x="710184" y="364998"/>
                </a:lnTo>
                <a:lnTo>
                  <a:pt x="710184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03611" y="4613391"/>
            <a:ext cx="306286" cy="285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6"/>
            <a:r>
              <a:rPr sz="1805" spc="-10" dirty="0">
                <a:solidFill>
                  <a:prstClr val="black"/>
                </a:solidFill>
                <a:latin typeface="Arial"/>
                <a:cs typeface="Arial"/>
              </a:rPr>
              <a:t>SL</a:t>
            </a:r>
            <a:endParaRPr sz="180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45618" y="4569070"/>
            <a:ext cx="711908" cy="366142"/>
          </a:xfrm>
          <a:custGeom>
            <a:avLst/>
            <a:gdLst/>
            <a:ahLst/>
            <a:cxnLst/>
            <a:rect l="l" t="t" r="r" b="b"/>
            <a:pathLst>
              <a:path w="709929" h="365125">
                <a:moveTo>
                  <a:pt x="0" y="0"/>
                </a:moveTo>
                <a:lnTo>
                  <a:pt x="0" y="364998"/>
                </a:lnTo>
                <a:lnTo>
                  <a:pt x="709422" y="364998"/>
                </a:lnTo>
                <a:lnTo>
                  <a:pt x="709422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48367" y="4613391"/>
            <a:ext cx="306286" cy="285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6"/>
            <a:r>
              <a:rPr sz="1805" spc="-10" dirty="0">
                <a:solidFill>
                  <a:prstClr val="black"/>
                </a:solidFill>
                <a:latin typeface="Arial"/>
                <a:cs typeface="Arial"/>
              </a:rPr>
              <a:t>PL</a:t>
            </a:r>
            <a:endParaRPr sz="180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62504" y="4569070"/>
            <a:ext cx="709997" cy="366142"/>
          </a:xfrm>
          <a:custGeom>
            <a:avLst/>
            <a:gdLst/>
            <a:ahLst/>
            <a:cxnLst/>
            <a:rect l="l" t="t" r="r" b="b"/>
            <a:pathLst>
              <a:path w="708025" h="365125">
                <a:moveTo>
                  <a:pt x="0" y="0"/>
                </a:moveTo>
                <a:lnTo>
                  <a:pt x="0" y="364998"/>
                </a:lnTo>
                <a:lnTo>
                  <a:pt x="707898" y="364998"/>
                </a:lnTo>
                <a:lnTo>
                  <a:pt x="70789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76711" y="4613391"/>
            <a:ext cx="280815" cy="285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6"/>
            <a:r>
              <a:rPr sz="1805" spc="-5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endParaRPr sz="180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30329" y="2882652"/>
            <a:ext cx="5515055" cy="76412"/>
          </a:xfrm>
          <a:custGeom>
            <a:avLst/>
            <a:gdLst/>
            <a:ahLst/>
            <a:cxnLst/>
            <a:rect l="l" t="t" r="r" b="b"/>
            <a:pathLst>
              <a:path w="5499734" h="76200">
                <a:moveTo>
                  <a:pt x="5440680" y="38100"/>
                </a:moveTo>
                <a:lnTo>
                  <a:pt x="5439156" y="35051"/>
                </a:lnTo>
                <a:lnTo>
                  <a:pt x="5436108" y="33527"/>
                </a:lnTo>
                <a:lnTo>
                  <a:pt x="5333" y="33528"/>
                </a:lnTo>
                <a:lnTo>
                  <a:pt x="1524" y="35052"/>
                </a:lnTo>
                <a:lnTo>
                  <a:pt x="0" y="38100"/>
                </a:lnTo>
                <a:lnTo>
                  <a:pt x="1524" y="41910"/>
                </a:lnTo>
                <a:lnTo>
                  <a:pt x="5333" y="43434"/>
                </a:lnTo>
                <a:lnTo>
                  <a:pt x="5436108" y="43433"/>
                </a:lnTo>
                <a:lnTo>
                  <a:pt x="5439156" y="41909"/>
                </a:lnTo>
                <a:lnTo>
                  <a:pt x="5440680" y="38100"/>
                </a:lnTo>
                <a:close/>
              </a:path>
              <a:path w="5499734" h="76200">
                <a:moveTo>
                  <a:pt x="5499354" y="38100"/>
                </a:moveTo>
                <a:lnTo>
                  <a:pt x="5423154" y="0"/>
                </a:lnTo>
                <a:lnTo>
                  <a:pt x="5423154" y="33527"/>
                </a:lnTo>
                <a:lnTo>
                  <a:pt x="5436108" y="33527"/>
                </a:lnTo>
                <a:lnTo>
                  <a:pt x="5439156" y="35051"/>
                </a:lnTo>
                <a:lnTo>
                  <a:pt x="5440680" y="38100"/>
                </a:lnTo>
                <a:lnTo>
                  <a:pt x="5440680" y="67437"/>
                </a:lnTo>
                <a:lnTo>
                  <a:pt x="5499354" y="38100"/>
                </a:lnTo>
                <a:close/>
              </a:path>
              <a:path w="5499734" h="76200">
                <a:moveTo>
                  <a:pt x="5440680" y="67437"/>
                </a:moveTo>
                <a:lnTo>
                  <a:pt x="5440680" y="38100"/>
                </a:lnTo>
                <a:lnTo>
                  <a:pt x="5439156" y="41909"/>
                </a:lnTo>
                <a:lnTo>
                  <a:pt x="5436108" y="43433"/>
                </a:lnTo>
                <a:lnTo>
                  <a:pt x="5423154" y="43433"/>
                </a:lnTo>
                <a:lnTo>
                  <a:pt x="5423154" y="76200"/>
                </a:lnTo>
                <a:lnTo>
                  <a:pt x="5440680" y="67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47439" y="2346237"/>
            <a:ext cx="815701" cy="348113"/>
          </a:xfrm>
          <a:prstGeom prst="rect">
            <a:avLst/>
          </a:prstGeom>
        </p:spPr>
        <p:txBody>
          <a:bodyPr vert="horz" wrap="square" lIns="0" tIns="68771" rIns="0" bIns="0" rtlCol="0">
            <a:spAutoFit/>
          </a:bodyPr>
          <a:lstStyle/>
          <a:p>
            <a:pPr marL="257895" marR="268720" indent="-1274">
              <a:spcBef>
                <a:spcPts val="542"/>
              </a:spcBef>
            </a:pPr>
            <a:r>
              <a:rPr sz="903" b="1" dirty="0">
                <a:solidFill>
                  <a:prstClr val="black"/>
                </a:solidFill>
                <a:latin typeface="Arial"/>
                <a:cs typeface="Arial"/>
              </a:rPr>
              <a:t>Solid  </a:t>
            </a:r>
            <a:r>
              <a:rPr sz="903" b="1" spc="-5" dirty="0">
                <a:solidFill>
                  <a:prstClr val="black"/>
                </a:solidFill>
                <a:latin typeface="Arial"/>
                <a:cs typeface="Arial"/>
              </a:rPr>
              <a:t>State</a:t>
            </a:r>
            <a:endParaRPr sz="90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18739" y="5186482"/>
            <a:ext cx="76412" cy="370599"/>
          </a:xfrm>
          <a:custGeom>
            <a:avLst/>
            <a:gdLst/>
            <a:ahLst/>
            <a:cxnLst/>
            <a:rect l="l" t="t" r="r" b="b"/>
            <a:pathLst>
              <a:path w="76200" h="369570">
                <a:moveTo>
                  <a:pt x="76200" y="293370"/>
                </a:moveTo>
                <a:lnTo>
                  <a:pt x="0" y="293370"/>
                </a:lnTo>
                <a:lnTo>
                  <a:pt x="33527" y="360425"/>
                </a:lnTo>
                <a:lnTo>
                  <a:pt x="33527" y="306324"/>
                </a:lnTo>
                <a:lnTo>
                  <a:pt x="35051" y="310134"/>
                </a:lnTo>
                <a:lnTo>
                  <a:pt x="38100" y="310896"/>
                </a:lnTo>
                <a:lnTo>
                  <a:pt x="41910" y="310134"/>
                </a:lnTo>
                <a:lnTo>
                  <a:pt x="42672" y="306324"/>
                </a:lnTo>
                <a:lnTo>
                  <a:pt x="42672" y="360425"/>
                </a:lnTo>
                <a:lnTo>
                  <a:pt x="76200" y="293370"/>
                </a:lnTo>
                <a:close/>
              </a:path>
              <a:path w="76200" h="369570">
                <a:moveTo>
                  <a:pt x="42672" y="293370"/>
                </a:moveTo>
                <a:lnTo>
                  <a:pt x="42671" y="4572"/>
                </a:lnTo>
                <a:lnTo>
                  <a:pt x="41909" y="1524"/>
                </a:lnTo>
                <a:lnTo>
                  <a:pt x="38099" y="0"/>
                </a:lnTo>
                <a:lnTo>
                  <a:pt x="35051" y="1524"/>
                </a:lnTo>
                <a:lnTo>
                  <a:pt x="33527" y="4572"/>
                </a:lnTo>
                <a:lnTo>
                  <a:pt x="33527" y="293370"/>
                </a:lnTo>
                <a:lnTo>
                  <a:pt x="42672" y="293370"/>
                </a:lnTo>
                <a:close/>
              </a:path>
              <a:path w="76200" h="369570">
                <a:moveTo>
                  <a:pt x="42672" y="360425"/>
                </a:moveTo>
                <a:lnTo>
                  <a:pt x="42672" y="306324"/>
                </a:lnTo>
                <a:lnTo>
                  <a:pt x="41910" y="310134"/>
                </a:lnTo>
                <a:lnTo>
                  <a:pt x="38100" y="310896"/>
                </a:lnTo>
                <a:lnTo>
                  <a:pt x="35051" y="310134"/>
                </a:lnTo>
                <a:lnTo>
                  <a:pt x="33527" y="306324"/>
                </a:lnTo>
                <a:lnTo>
                  <a:pt x="33527" y="360425"/>
                </a:lnTo>
                <a:lnTo>
                  <a:pt x="38100" y="369570"/>
                </a:lnTo>
                <a:lnTo>
                  <a:pt x="42672" y="3604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61965" y="5186482"/>
            <a:ext cx="76412" cy="370599"/>
          </a:xfrm>
          <a:custGeom>
            <a:avLst/>
            <a:gdLst/>
            <a:ahLst/>
            <a:cxnLst/>
            <a:rect l="l" t="t" r="r" b="b"/>
            <a:pathLst>
              <a:path w="76200" h="369570">
                <a:moveTo>
                  <a:pt x="76200" y="293370"/>
                </a:moveTo>
                <a:lnTo>
                  <a:pt x="0" y="293370"/>
                </a:lnTo>
                <a:lnTo>
                  <a:pt x="33527" y="360425"/>
                </a:lnTo>
                <a:lnTo>
                  <a:pt x="33527" y="306324"/>
                </a:lnTo>
                <a:lnTo>
                  <a:pt x="35051" y="310134"/>
                </a:lnTo>
                <a:lnTo>
                  <a:pt x="38100" y="310896"/>
                </a:lnTo>
                <a:lnTo>
                  <a:pt x="41910" y="310134"/>
                </a:lnTo>
                <a:lnTo>
                  <a:pt x="42672" y="306324"/>
                </a:lnTo>
                <a:lnTo>
                  <a:pt x="42672" y="360425"/>
                </a:lnTo>
                <a:lnTo>
                  <a:pt x="76200" y="293370"/>
                </a:lnTo>
                <a:close/>
              </a:path>
              <a:path w="76200" h="369570">
                <a:moveTo>
                  <a:pt x="42672" y="293370"/>
                </a:moveTo>
                <a:lnTo>
                  <a:pt x="42671" y="4572"/>
                </a:lnTo>
                <a:lnTo>
                  <a:pt x="41909" y="1524"/>
                </a:lnTo>
                <a:lnTo>
                  <a:pt x="38099" y="0"/>
                </a:lnTo>
                <a:lnTo>
                  <a:pt x="35051" y="1524"/>
                </a:lnTo>
                <a:lnTo>
                  <a:pt x="33527" y="4572"/>
                </a:lnTo>
                <a:lnTo>
                  <a:pt x="33527" y="293370"/>
                </a:lnTo>
                <a:lnTo>
                  <a:pt x="42672" y="293370"/>
                </a:lnTo>
                <a:close/>
              </a:path>
              <a:path w="76200" h="369570">
                <a:moveTo>
                  <a:pt x="42672" y="360425"/>
                </a:moveTo>
                <a:lnTo>
                  <a:pt x="42672" y="306324"/>
                </a:lnTo>
                <a:lnTo>
                  <a:pt x="41910" y="310134"/>
                </a:lnTo>
                <a:lnTo>
                  <a:pt x="38100" y="310896"/>
                </a:lnTo>
                <a:lnTo>
                  <a:pt x="35051" y="310134"/>
                </a:lnTo>
                <a:lnTo>
                  <a:pt x="33527" y="306324"/>
                </a:lnTo>
                <a:lnTo>
                  <a:pt x="33527" y="360425"/>
                </a:lnTo>
                <a:lnTo>
                  <a:pt x="38100" y="369570"/>
                </a:lnTo>
                <a:lnTo>
                  <a:pt x="42672" y="3604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20777" y="5189537"/>
            <a:ext cx="76412" cy="371873"/>
          </a:xfrm>
          <a:custGeom>
            <a:avLst/>
            <a:gdLst/>
            <a:ahLst/>
            <a:cxnLst/>
            <a:rect l="l" t="t" r="r" b="b"/>
            <a:pathLst>
              <a:path w="76200" h="370839">
                <a:moveTo>
                  <a:pt x="76199" y="294131"/>
                </a:moveTo>
                <a:lnTo>
                  <a:pt x="0" y="294131"/>
                </a:lnTo>
                <a:lnTo>
                  <a:pt x="33527" y="361187"/>
                </a:lnTo>
                <a:lnTo>
                  <a:pt x="33527" y="306324"/>
                </a:lnTo>
                <a:lnTo>
                  <a:pt x="34289" y="310134"/>
                </a:lnTo>
                <a:lnTo>
                  <a:pt x="38099" y="310896"/>
                </a:lnTo>
                <a:lnTo>
                  <a:pt x="41147" y="310134"/>
                </a:lnTo>
                <a:lnTo>
                  <a:pt x="42671" y="306324"/>
                </a:lnTo>
                <a:lnTo>
                  <a:pt x="42671" y="361187"/>
                </a:lnTo>
                <a:lnTo>
                  <a:pt x="76199" y="294131"/>
                </a:lnTo>
                <a:close/>
              </a:path>
              <a:path w="76200" h="370839">
                <a:moveTo>
                  <a:pt x="42671" y="294131"/>
                </a:moveTo>
                <a:lnTo>
                  <a:pt x="42671" y="4572"/>
                </a:lnTo>
                <a:lnTo>
                  <a:pt x="41147" y="1524"/>
                </a:lnTo>
                <a:lnTo>
                  <a:pt x="38099" y="0"/>
                </a:lnTo>
                <a:lnTo>
                  <a:pt x="34289" y="1524"/>
                </a:lnTo>
                <a:lnTo>
                  <a:pt x="33527" y="4572"/>
                </a:lnTo>
                <a:lnTo>
                  <a:pt x="33527" y="294131"/>
                </a:lnTo>
                <a:lnTo>
                  <a:pt x="42671" y="294131"/>
                </a:lnTo>
                <a:close/>
              </a:path>
              <a:path w="76200" h="370839">
                <a:moveTo>
                  <a:pt x="42671" y="361187"/>
                </a:moveTo>
                <a:lnTo>
                  <a:pt x="42671" y="306324"/>
                </a:lnTo>
                <a:lnTo>
                  <a:pt x="41147" y="310134"/>
                </a:lnTo>
                <a:lnTo>
                  <a:pt x="38099" y="310896"/>
                </a:lnTo>
                <a:lnTo>
                  <a:pt x="34289" y="310134"/>
                </a:lnTo>
                <a:lnTo>
                  <a:pt x="33527" y="306324"/>
                </a:lnTo>
                <a:lnTo>
                  <a:pt x="33527" y="361187"/>
                </a:lnTo>
                <a:lnTo>
                  <a:pt x="38099" y="370331"/>
                </a:lnTo>
                <a:lnTo>
                  <a:pt x="42671" y="3611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35676" y="3470261"/>
            <a:ext cx="5687619" cy="915674"/>
          </a:xfrm>
          <a:custGeom>
            <a:avLst/>
            <a:gdLst/>
            <a:ahLst/>
            <a:cxnLst/>
            <a:rect l="l" t="t" r="r" b="b"/>
            <a:pathLst>
              <a:path w="5671820" h="913129">
                <a:moveTo>
                  <a:pt x="0" y="912876"/>
                </a:moveTo>
                <a:lnTo>
                  <a:pt x="1417320" y="912876"/>
                </a:lnTo>
                <a:lnTo>
                  <a:pt x="567156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69663" y="1680687"/>
            <a:ext cx="802965" cy="278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6"/>
            <a:r>
              <a:rPr sz="1805" dirty="0">
                <a:solidFill>
                  <a:prstClr val="black"/>
                </a:solidFill>
                <a:latin typeface="Arial"/>
                <a:cs typeface="Arial"/>
              </a:rPr>
              <a:t>Wetting</a:t>
            </a:r>
            <a:endParaRPr sz="180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38286" y="5741999"/>
            <a:ext cx="697899" cy="31840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480" rIns="0" bIns="0" rtlCol="0">
            <a:spAutoFit/>
          </a:bodyPr>
          <a:lstStyle/>
          <a:p>
            <a:pPr marL="92970">
              <a:spcBef>
                <a:spcPts val="311"/>
              </a:spcBef>
            </a:pPr>
            <a:r>
              <a:rPr sz="1805" i="1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1805" i="1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5" spc="-5" dirty="0">
                <a:solidFill>
                  <a:prstClr val="black"/>
                </a:solidFill>
                <a:latin typeface="Arial"/>
                <a:cs typeface="Arial"/>
              </a:rPr>
              <a:t>%</a:t>
            </a:r>
            <a:endParaRPr sz="180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147439" y="2346237"/>
            <a:ext cx="815701" cy="467388"/>
          </a:xfrm>
          <a:custGeom>
            <a:avLst/>
            <a:gdLst/>
            <a:ahLst/>
            <a:cxnLst/>
            <a:rect l="l" t="t" r="r" b="b"/>
            <a:pathLst>
              <a:path w="813435" h="466089">
                <a:moveTo>
                  <a:pt x="0" y="0"/>
                </a:moveTo>
                <a:lnTo>
                  <a:pt x="0" y="465582"/>
                </a:lnTo>
                <a:lnTo>
                  <a:pt x="813053" y="465582"/>
                </a:lnTo>
                <a:lnTo>
                  <a:pt x="81305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47439" y="2346238"/>
            <a:ext cx="815701" cy="31840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480" rIns="0" bIns="0" rtlCol="0">
            <a:spAutoFit/>
          </a:bodyPr>
          <a:lstStyle/>
          <a:p>
            <a:pPr marL="91696">
              <a:spcBef>
                <a:spcPts val="311"/>
              </a:spcBef>
            </a:pPr>
            <a:r>
              <a:rPr sz="1805" spc="-5" dirty="0">
                <a:solidFill>
                  <a:prstClr val="black"/>
                </a:solidFill>
                <a:latin typeface="Arial"/>
                <a:cs typeface="Arial"/>
              </a:rPr>
              <a:t>Solid</a:t>
            </a:r>
            <a:endParaRPr sz="180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70136" y="2291986"/>
            <a:ext cx="815701" cy="47388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116" rIns="0" bIns="0" rtlCol="0">
            <a:spAutoFit/>
          </a:bodyPr>
          <a:lstStyle/>
          <a:p>
            <a:pPr marL="185302" marR="177024" indent="3821">
              <a:spcBef>
                <a:spcPts val="316"/>
              </a:spcBef>
            </a:pPr>
            <a:r>
              <a:rPr sz="1404" b="1" spc="-5" dirty="0">
                <a:solidFill>
                  <a:prstClr val="black"/>
                </a:solidFill>
                <a:latin typeface="Arial"/>
                <a:cs typeface="Arial"/>
              </a:rPr>
              <a:t>Semi  Solid</a:t>
            </a:r>
            <a:endParaRPr sz="140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37915" y="2346238"/>
            <a:ext cx="922041" cy="31840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480" rIns="0" bIns="0" rtlCol="0">
            <a:spAutoFit/>
          </a:bodyPr>
          <a:lstStyle/>
          <a:p>
            <a:pPr marL="91696">
              <a:spcBef>
                <a:spcPts val="311"/>
              </a:spcBef>
            </a:pPr>
            <a:r>
              <a:rPr sz="1805" dirty="0">
                <a:solidFill>
                  <a:prstClr val="black"/>
                </a:solidFill>
                <a:latin typeface="Arial"/>
                <a:cs typeface="Arial"/>
              </a:rPr>
              <a:t>Plastic</a:t>
            </a:r>
            <a:endParaRPr sz="180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11807" y="2346238"/>
            <a:ext cx="815064" cy="31840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480" rIns="0" bIns="0" rtlCol="0">
            <a:spAutoFit/>
          </a:bodyPr>
          <a:lstStyle/>
          <a:p>
            <a:pPr marL="91696">
              <a:spcBef>
                <a:spcPts val="311"/>
              </a:spcBef>
            </a:pPr>
            <a:r>
              <a:rPr sz="1805" spc="-5" dirty="0">
                <a:solidFill>
                  <a:prstClr val="black"/>
                </a:solidFill>
                <a:latin typeface="Arial"/>
                <a:cs typeface="Arial"/>
              </a:rPr>
              <a:t>Liquid</a:t>
            </a:r>
            <a:endParaRPr sz="180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914619" y="3962358"/>
            <a:ext cx="293550" cy="368052"/>
          </a:xfrm>
          <a:custGeom>
            <a:avLst/>
            <a:gdLst/>
            <a:ahLst/>
            <a:cxnLst/>
            <a:rect l="l" t="t" r="r" b="b"/>
            <a:pathLst>
              <a:path w="292735" h="367029">
                <a:moveTo>
                  <a:pt x="248898" y="304013"/>
                </a:moveTo>
                <a:lnTo>
                  <a:pt x="8381" y="1524"/>
                </a:lnTo>
                <a:lnTo>
                  <a:pt x="5333" y="0"/>
                </a:lnTo>
                <a:lnTo>
                  <a:pt x="2286" y="762"/>
                </a:lnTo>
                <a:lnTo>
                  <a:pt x="0" y="3810"/>
                </a:lnTo>
                <a:lnTo>
                  <a:pt x="1524" y="7620"/>
                </a:lnTo>
                <a:lnTo>
                  <a:pt x="241236" y="310026"/>
                </a:lnTo>
                <a:lnTo>
                  <a:pt x="248898" y="304013"/>
                </a:lnTo>
                <a:close/>
              </a:path>
              <a:path w="292735" h="367029">
                <a:moveTo>
                  <a:pt x="257555" y="350370"/>
                </a:moveTo>
                <a:lnTo>
                  <a:pt x="257555" y="317753"/>
                </a:lnTo>
                <a:lnTo>
                  <a:pt x="256031" y="320801"/>
                </a:lnTo>
                <a:lnTo>
                  <a:pt x="252222" y="321563"/>
                </a:lnTo>
                <a:lnTo>
                  <a:pt x="249174" y="320039"/>
                </a:lnTo>
                <a:lnTo>
                  <a:pt x="241236" y="310026"/>
                </a:lnTo>
                <a:lnTo>
                  <a:pt x="214883" y="330708"/>
                </a:lnTo>
                <a:lnTo>
                  <a:pt x="257555" y="350370"/>
                </a:lnTo>
                <a:close/>
              </a:path>
              <a:path w="292735" h="367029">
                <a:moveTo>
                  <a:pt x="257555" y="317753"/>
                </a:moveTo>
                <a:lnTo>
                  <a:pt x="256793" y="313944"/>
                </a:lnTo>
                <a:lnTo>
                  <a:pt x="248898" y="304013"/>
                </a:lnTo>
                <a:lnTo>
                  <a:pt x="241236" y="310026"/>
                </a:lnTo>
                <a:lnTo>
                  <a:pt x="249174" y="320039"/>
                </a:lnTo>
                <a:lnTo>
                  <a:pt x="252222" y="321563"/>
                </a:lnTo>
                <a:lnTo>
                  <a:pt x="256031" y="320801"/>
                </a:lnTo>
                <a:lnTo>
                  <a:pt x="257555" y="317753"/>
                </a:lnTo>
                <a:close/>
              </a:path>
              <a:path w="292735" h="367029">
                <a:moveTo>
                  <a:pt x="292607" y="366522"/>
                </a:moveTo>
                <a:lnTo>
                  <a:pt x="275081" y="283463"/>
                </a:lnTo>
                <a:lnTo>
                  <a:pt x="248898" y="304013"/>
                </a:lnTo>
                <a:lnTo>
                  <a:pt x="256793" y="313944"/>
                </a:lnTo>
                <a:lnTo>
                  <a:pt x="257555" y="317753"/>
                </a:lnTo>
                <a:lnTo>
                  <a:pt x="257555" y="350370"/>
                </a:lnTo>
                <a:lnTo>
                  <a:pt x="292607" y="366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185117" y="5934557"/>
            <a:ext cx="1909033" cy="95515"/>
          </a:xfrm>
          <a:custGeom>
            <a:avLst/>
            <a:gdLst/>
            <a:ahLst/>
            <a:cxnLst/>
            <a:rect l="l" t="t" r="r" b="b"/>
            <a:pathLst>
              <a:path w="1903729" h="95250">
                <a:moveTo>
                  <a:pt x="95250" y="32003"/>
                </a:moveTo>
                <a:lnTo>
                  <a:pt x="95250" y="0"/>
                </a:lnTo>
                <a:lnTo>
                  <a:pt x="0" y="48005"/>
                </a:lnTo>
                <a:lnTo>
                  <a:pt x="80009" y="87690"/>
                </a:lnTo>
                <a:lnTo>
                  <a:pt x="80009" y="32003"/>
                </a:lnTo>
                <a:lnTo>
                  <a:pt x="95250" y="32003"/>
                </a:lnTo>
                <a:close/>
              </a:path>
              <a:path w="1903729" h="95250">
                <a:moveTo>
                  <a:pt x="1903476" y="63246"/>
                </a:moveTo>
                <a:lnTo>
                  <a:pt x="1903476" y="32003"/>
                </a:lnTo>
                <a:lnTo>
                  <a:pt x="80009" y="32003"/>
                </a:lnTo>
                <a:lnTo>
                  <a:pt x="80009" y="63246"/>
                </a:lnTo>
                <a:lnTo>
                  <a:pt x="1903476" y="63246"/>
                </a:lnTo>
                <a:close/>
              </a:path>
              <a:path w="1903729" h="95250">
                <a:moveTo>
                  <a:pt x="95250" y="95250"/>
                </a:moveTo>
                <a:lnTo>
                  <a:pt x="95250" y="63246"/>
                </a:lnTo>
                <a:lnTo>
                  <a:pt x="80009" y="63246"/>
                </a:lnTo>
                <a:lnTo>
                  <a:pt x="80009" y="87690"/>
                </a:lnTo>
                <a:lnTo>
                  <a:pt x="95250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23313" y="5681634"/>
            <a:ext cx="688984" cy="285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6"/>
            <a:r>
              <a:rPr sz="1805" spc="-5" dirty="0">
                <a:solidFill>
                  <a:prstClr val="black"/>
                </a:solidFill>
                <a:latin typeface="Arial"/>
                <a:cs typeface="Arial"/>
              </a:rPr>
              <a:t>Drying</a:t>
            </a:r>
            <a:endParaRPr sz="180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911035" y="1999327"/>
            <a:ext cx="1610388" cy="95515"/>
          </a:xfrm>
          <a:custGeom>
            <a:avLst/>
            <a:gdLst/>
            <a:ahLst/>
            <a:cxnLst/>
            <a:rect l="l" t="t" r="r" b="b"/>
            <a:pathLst>
              <a:path w="1605914" h="95250">
                <a:moveTo>
                  <a:pt x="1525524" y="63245"/>
                </a:moveTo>
                <a:lnTo>
                  <a:pt x="1525524" y="32003"/>
                </a:lnTo>
                <a:lnTo>
                  <a:pt x="0" y="32003"/>
                </a:lnTo>
                <a:lnTo>
                  <a:pt x="0" y="63245"/>
                </a:lnTo>
                <a:lnTo>
                  <a:pt x="1525524" y="63245"/>
                </a:lnTo>
                <a:close/>
              </a:path>
              <a:path w="1605914" h="95250">
                <a:moveTo>
                  <a:pt x="1605533" y="48005"/>
                </a:moveTo>
                <a:lnTo>
                  <a:pt x="1510283" y="0"/>
                </a:lnTo>
                <a:lnTo>
                  <a:pt x="1510283" y="32003"/>
                </a:lnTo>
                <a:lnTo>
                  <a:pt x="1525524" y="32003"/>
                </a:lnTo>
                <a:lnTo>
                  <a:pt x="1525524" y="87690"/>
                </a:lnTo>
                <a:lnTo>
                  <a:pt x="1605533" y="48005"/>
                </a:lnTo>
                <a:close/>
              </a:path>
              <a:path w="1605914" h="95250">
                <a:moveTo>
                  <a:pt x="1525524" y="87690"/>
                </a:moveTo>
                <a:lnTo>
                  <a:pt x="1525524" y="63245"/>
                </a:lnTo>
                <a:lnTo>
                  <a:pt x="1510283" y="63245"/>
                </a:lnTo>
                <a:lnTo>
                  <a:pt x="1510283" y="95249"/>
                </a:lnTo>
                <a:lnTo>
                  <a:pt x="1525524" y="87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26470" y="2641189"/>
            <a:ext cx="277768" cy="189311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vert270" wrap="square" lIns="0" tIns="41390" rIns="0" bIns="0" rtlCol="0">
            <a:spAutoFit/>
          </a:bodyPr>
          <a:lstStyle/>
          <a:p>
            <a:pPr marL="91696">
              <a:spcBef>
                <a:spcPts val="326"/>
              </a:spcBef>
            </a:pPr>
            <a:r>
              <a:rPr sz="1805" spc="-5" dirty="0">
                <a:solidFill>
                  <a:prstClr val="black"/>
                </a:solidFill>
                <a:latin typeface="Arial"/>
                <a:cs typeface="Arial"/>
              </a:rPr>
              <a:t>Volume</a:t>
            </a:r>
            <a:r>
              <a:rPr sz="180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805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805" dirty="0">
                <a:solidFill>
                  <a:prstClr val="black"/>
                </a:solidFill>
                <a:latin typeface="Arial"/>
                <a:cs typeface="Arial"/>
              </a:rPr>
              <a:t>v </a:t>
            </a:r>
            <a:r>
              <a:rPr sz="1805" spc="-5" dirty="0">
                <a:solidFill>
                  <a:prstClr val="black"/>
                </a:solidFill>
                <a:latin typeface="Arial"/>
                <a:cs typeface="Arial"/>
              </a:rPr>
              <a:t> o</a:t>
            </a:r>
            <a:r>
              <a:rPr sz="180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805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80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endParaRPr sz="180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12707" y="2707667"/>
            <a:ext cx="174475" cy="278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6"/>
            <a:r>
              <a:rPr sz="180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805" spc="-7" baseline="-23148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endParaRPr sz="1805" baseline="-2314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28490" y="3720640"/>
            <a:ext cx="850723" cy="216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6"/>
            <a:r>
              <a:rPr sz="1404" b="1" spc="-5" dirty="0">
                <a:solidFill>
                  <a:prstClr val="black"/>
                </a:solidFill>
                <a:latin typeface="Arial"/>
                <a:cs typeface="Arial"/>
              </a:rPr>
              <a:t>S = 100</a:t>
            </a:r>
            <a:r>
              <a:rPr sz="1404" b="1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4" b="1" spc="-5" dirty="0">
                <a:solidFill>
                  <a:prstClr val="black"/>
                </a:solidFill>
                <a:latin typeface="Arial"/>
                <a:cs typeface="Arial"/>
              </a:rPr>
              <a:t>%</a:t>
            </a:r>
            <a:endParaRPr sz="1404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07359" y="4272603"/>
            <a:ext cx="182753" cy="278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6"/>
            <a:r>
              <a:rPr sz="180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805" baseline="-23148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endParaRPr sz="1805" baseline="-2314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20895" y="4902992"/>
            <a:ext cx="241972" cy="285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6"/>
            <a:r>
              <a:rPr sz="1805" spc="-5" dirty="0">
                <a:solidFill>
                  <a:prstClr val="black"/>
                </a:solidFill>
                <a:latin typeface="Arial"/>
                <a:cs typeface="Arial"/>
              </a:rPr>
              <a:t>PI</a:t>
            </a:r>
            <a:endParaRPr sz="180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485655" y="5240735"/>
            <a:ext cx="1579823" cy="76412"/>
          </a:xfrm>
          <a:custGeom>
            <a:avLst/>
            <a:gdLst/>
            <a:ahLst/>
            <a:cxnLst/>
            <a:rect l="l" t="t" r="r" b="b"/>
            <a:pathLst>
              <a:path w="1575435" h="76200">
                <a:moveTo>
                  <a:pt x="76200" y="28194"/>
                </a:moveTo>
                <a:lnTo>
                  <a:pt x="76200" y="0"/>
                </a:lnTo>
                <a:lnTo>
                  <a:pt x="0" y="38100"/>
                </a:lnTo>
                <a:lnTo>
                  <a:pt x="64007" y="70104"/>
                </a:lnTo>
                <a:lnTo>
                  <a:pt x="64007" y="28194"/>
                </a:lnTo>
                <a:lnTo>
                  <a:pt x="76200" y="28194"/>
                </a:lnTo>
                <a:close/>
              </a:path>
              <a:path w="1575435" h="76200">
                <a:moveTo>
                  <a:pt x="1511807" y="47244"/>
                </a:moveTo>
                <a:lnTo>
                  <a:pt x="1511807" y="28194"/>
                </a:lnTo>
                <a:lnTo>
                  <a:pt x="64007" y="28194"/>
                </a:lnTo>
                <a:lnTo>
                  <a:pt x="64007" y="47244"/>
                </a:lnTo>
                <a:lnTo>
                  <a:pt x="1511807" y="47244"/>
                </a:lnTo>
                <a:close/>
              </a:path>
              <a:path w="1575435" h="76200">
                <a:moveTo>
                  <a:pt x="76200" y="76200"/>
                </a:moveTo>
                <a:lnTo>
                  <a:pt x="76200" y="47244"/>
                </a:lnTo>
                <a:lnTo>
                  <a:pt x="64007" y="47244"/>
                </a:lnTo>
                <a:lnTo>
                  <a:pt x="64007" y="70104"/>
                </a:lnTo>
                <a:lnTo>
                  <a:pt x="76200" y="76200"/>
                </a:lnTo>
                <a:close/>
              </a:path>
              <a:path w="1575435" h="76200">
                <a:moveTo>
                  <a:pt x="1575053" y="38100"/>
                </a:moveTo>
                <a:lnTo>
                  <a:pt x="1498853" y="0"/>
                </a:lnTo>
                <a:lnTo>
                  <a:pt x="1498853" y="28194"/>
                </a:lnTo>
                <a:lnTo>
                  <a:pt x="1511807" y="28194"/>
                </a:lnTo>
                <a:lnTo>
                  <a:pt x="1511807" y="69723"/>
                </a:lnTo>
                <a:lnTo>
                  <a:pt x="1575053" y="38100"/>
                </a:lnTo>
                <a:close/>
              </a:path>
              <a:path w="1575435" h="76200">
                <a:moveTo>
                  <a:pt x="1511807" y="69723"/>
                </a:moveTo>
                <a:lnTo>
                  <a:pt x="1511807" y="47244"/>
                </a:lnTo>
                <a:lnTo>
                  <a:pt x="1498853" y="47244"/>
                </a:lnTo>
                <a:lnTo>
                  <a:pt x="1498853" y="76200"/>
                </a:lnTo>
                <a:lnTo>
                  <a:pt x="1511807" y="6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356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549" y="447255"/>
            <a:ext cx="7962370" cy="811257"/>
          </a:xfrm>
          <a:prstGeom prst="rect">
            <a:avLst/>
          </a:prstGeom>
        </p:spPr>
        <p:txBody>
          <a:bodyPr vert="horz" wrap="square" lIns="0" tIns="129137" rIns="0" bIns="0" rtlCol="0">
            <a:spAutoFit/>
          </a:bodyPr>
          <a:lstStyle/>
          <a:p>
            <a:pPr marL="2012218"/>
            <a:r>
              <a:rPr spc="-5" dirty="0"/>
              <a:t>Liquid Limit</a:t>
            </a:r>
            <a:r>
              <a:rPr spc="-45" dirty="0"/>
              <a:t> </a:t>
            </a:r>
            <a:r>
              <a:rPr spc="-5" dirty="0"/>
              <a:t>(LL)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5460" y="1645792"/>
            <a:ext cx="8034749" cy="294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596" marR="5094" indent="-343860">
              <a:lnSpc>
                <a:spcPts val="3028"/>
              </a:lnSpc>
              <a:buFontTx/>
              <a:buChar char="•"/>
              <a:tabLst>
                <a:tab pos="355959" algn="l"/>
                <a:tab pos="356596" algn="l"/>
              </a:tabLst>
            </a:pPr>
            <a:r>
              <a:rPr sz="2808" dirty="0">
                <a:solidFill>
                  <a:prstClr val="black"/>
                </a:solidFill>
                <a:latin typeface="Arial"/>
                <a:cs typeface="Arial"/>
              </a:rPr>
              <a:t>In the lab, the LL is defined as the moisture  content (%) required to close a 2-mm wide  groove in a soil pat a distance of 0.5 in along the  bottom of the groove after 25</a:t>
            </a:r>
            <a:r>
              <a:rPr sz="2808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prstClr val="black"/>
                </a:solidFill>
                <a:latin typeface="Arial"/>
                <a:cs typeface="Arial"/>
              </a:rPr>
              <a:t>blows.</a:t>
            </a:r>
            <a:endParaRPr sz="2808">
              <a:solidFill>
                <a:prstClr val="black"/>
              </a:solidFill>
              <a:latin typeface="Arial"/>
              <a:cs typeface="Arial"/>
            </a:endParaRPr>
          </a:p>
          <a:p>
            <a:pPr marL="355959" indent="-343223">
              <a:spcBef>
                <a:spcPts val="296"/>
              </a:spcBef>
              <a:buFontTx/>
              <a:buChar char="•"/>
              <a:tabLst>
                <a:tab pos="355959" algn="l"/>
                <a:tab pos="356596" algn="l"/>
              </a:tabLst>
            </a:pPr>
            <a:r>
              <a:rPr sz="2808" spc="-5" dirty="0">
                <a:solidFill>
                  <a:prstClr val="black"/>
                </a:solidFill>
                <a:latin typeface="Arial"/>
                <a:cs typeface="Arial"/>
              </a:rPr>
              <a:t>ASTM </a:t>
            </a:r>
            <a:r>
              <a:rPr sz="2808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808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spc="-5" dirty="0">
                <a:solidFill>
                  <a:prstClr val="black"/>
                </a:solidFill>
                <a:latin typeface="Arial"/>
                <a:cs typeface="Arial"/>
              </a:rPr>
              <a:t>4318</a:t>
            </a:r>
            <a:endParaRPr sz="2808">
              <a:solidFill>
                <a:prstClr val="black"/>
              </a:solidFill>
              <a:latin typeface="Arial"/>
              <a:cs typeface="Arial"/>
            </a:endParaRPr>
          </a:p>
          <a:p>
            <a:pPr marL="355959" indent="-343223">
              <a:spcBef>
                <a:spcPts val="336"/>
              </a:spcBef>
              <a:buFontTx/>
              <a:buChar char="•"/>
              <a:tabLst>
                <a:tab pos="355959" algn="l"/>
                <a:tab pos="356596" algn="l"/>
              </a:tabLst>
            </a:pPr>
            <a:r>
              <a:rPr sz="2808" spc="-5" dirty="0">
                <a:solidFill>
                  <a:prstClr val="black"/>
                </a:solidFill>
                <a:latin typeface="Arial"/>
                <a:cs typeface="Arial"/>
              </a:rPr>
              <a:t>Soil </a:t>
            </a:r>
            <a:r>
              <a:rPr sz="2808" dirty="0">
                <a:solidFill>
                  <a:prstClr val="black"/>
                </a:solidFill>
                <a:latin typeface="Arial"/>
                <a:cs typeface="Arial"/>
              </a:rPr>
              <a:t>sample size 150g passing # 40</a:t>
            </a:r>
            <a:r>
              <a:rPr sz="2808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prstClr val="black"/>
                </a:solidFill>
                <a:latin typeface="Arial"/>
                <a:cs typeface="Arial"/>
              </a:rPr>
              <a:t>sieve</a:t>
            </a:r>
            <a:endParaRPr sz="2808">
              <a:solidFill>
                <a:prstClr val="black"/>
              </a:solidFill>
              <a:latin typeface="Arial"/>
              <a:cs typeface="Arial"/>
            </a:endParaRPr>
          </a:p>
          <a:p>
            <a:pPr marL="355959" indent="-343223">
              <a:spcBef>
                <a:spcPts val="341"/>
              </a:spcBef>
              <a:buFontTx/>
              <a:buChar char="•"/>
              <a:tabLst>
                <a:tab pos="355959" algn="l"/>
                <a:tab pos="356596" algn="l"/>
              </a:tabLst>
            </a:pPr>
            <a:r>
              <a:rPr sz="2808" dirty="0">
                <a:solidFill>
                  <a:prstClr val="black"/>
                </a:solidFill>
                <a:latin typeface="Arial"/>
                <a:cs typeface="Arial"/>
              </a:rPr>
              <a:t>Equipment: Casagrande liquid limit</a:t>
            </a:r>
            <a:r>
              <a:rPr sz="2808" spc="-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prstClr val="black"/>
                </a:solidFill>
                <a:latin typeface="Arial"/>
                <a:cs typeface="Arial"/>
              </a:rPr>
              <a:t>device</a:t>
            </a:r>
            <a:endParaRPr sz="2808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984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549" y="447255"/>
            <a:ext cx="7962370" cy="811257"/>
          </a:xfrm>
          <a:prstGeom prst="rect">
            <a:avLst/>
          </a:prstGeom>
        </p:spPr>
        <p:txBody>
          <a:bodyPr vert="horz" wrap="square" lIns="0" tIns="129137" rIns="0" bIns="0" rtlCol="0">
            <a:spAutoFit/>
          </a:bodyPr>
          <a:lstStyle/>
          <a:p>
            <a:pPr marL="1029669"/>
            <a:r>
              <a:rPr spc="-5" dirty="0"/>
              <a:t>Liquid Limit</a:t>
            </a:r>
            <a:r>
              <a:rPr spc="-15" dirty="0"/>
              <a:t> </a:t>
            </a:r>
            <a:r>
              <a:rPr spc="-5" dirty="0"/>
              <a:t>(Procedure)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5460" y="1601983"/>
            <a:ext cx="7999090" cy="4969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596" indent="-343860">
              <a:buFontTx/>
              <a:buChar char="•"/>
              <a:tabLst>
                <a:tab pos="355959" algn="l"/>
                <a:tab pos="356596" algn="l"/>
              </a:tabLst>
            </a:pP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150g air dry soil passing # 40</a:t>
            </a:r>
            <a:r>
              <a:rPr sz="2407" spc="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sieve</a:t>
            </a:r>
            <a:endParaRPr sz="2407">
              <a:solidFill>
                <a:prstClr val="black"/>
              </a:solidFill>
              <a:latin typeface="Arial"/>
              <a:cs typeface="Arial"/>
            </a:endParaRPr>
          </a:p>
          <a:p>
            <a:pPr marL="355959" indent="-343223">
              <a:spcBef>
                <a:spcPts val="281"/>
              </a:spcBef>
              <a:buFontTx/>
              <a:buChar char="•"/>
              <a:tabLst>
                <a:tab pos="355959" algn="l"/>
                <a:tab pos="356596" algn="l"/>
                <a:tab pos="2939367" algn="l"/>
              </a:tabLst>
            </a:pP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Add 20%</a:t>
            </a:r>
            <a:r>
              <a:rPr sz="2407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7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407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water	</a:t>
            </a:r>
            <a:r>
              <a:rPr sz="2407" dirty="0">
                <a:solidFill>
                  <a:prstClr val="black"/>
                </a:solidFill>
                <a:latin typeface="Arial"/>
                <a:cs typeface="Arial"/>
              </a:rPr>
              <a:t>-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mix</a:t>
            </a:r>
            <a:r>
              <a:rPr sz="2407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thoroughly</a:t>
            </a:r>
            <a:endParaRPr sz="2407">
              <a:solidFill>
                <a:prstClr val="black"/>
              </a:solidFill>
              <a:latin typeface="Arial"/>
              <a:cs typeface="Arial"/>
            </a:endParaRPr>
          </a:p>
          <a:p>
            <a:pPr marL="356596" marR="258532" indent="-343860">
              <a:lnSpc>
                <a:spcPts val="2597"/>
              </a:lnSpc>
              <a:spcBef>
                <a:spcPts val="612"/>
              </a:spcBef>
              <a:buFontTx/>
              <a:buChar char="•"/>
              <a:tabLst>
                <a:tab pos="355959" algn="l"/>
                <a:tab pos="356596" algn="l"/>
              </a:tabLst>
            </a:pP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Place a small sample </a:t>
            </a:r>
            <a:r>
              <a:rPr sz="2407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soil in LL device (deepest </a:t>
            </a:r>
            <a:r>
              <a:rPr sz="2407" dirty="0">
                <a:solidFill>
                  <a:prstClr val="black"/>
                </a:solidFill>
                <a:latin typeface="Arial"/>
                <a:cs typeface="Arial"/>
              </a:rPr>
              <a:t>part 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sz="2407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8-10mm)</a:t>
            </a:r>
            <a:endParaRPr sz="2407">
              <a:solidFill>
                <a:prstClr val="black"/>
              </a:solidFill>
              <a:latin typeface="Arial"/>
              <a:cs typeface="Arial"/>
            </a:endParaRPr>
          </a:p>
          <a:p>
            <a:pPr marL="355959" indent="-343223">
              <a:spcBef>
                <a:spcPts val="241"/>
              </a:spcBef>
              <a:buFontTx/>
              <a:buChar char="•"/>
              <a:tabLst>
                <a:tab pos="355959" algn="l"/>
                <a:tab pos="356596" algn="l"/>
              </a:tabLst>
            </a:pP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Cut a groove (2mm at the</a:t>
            </a:r>
            <a:r>
              <a:rPr sz="2407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7" spc="-10" dirty="0">
                <a:solidFill>
                  <a:prstClr val="black"/>
                </a:solidFill>
                <a:latin typeface="Arial"/>
                <a:cs typeface="Arial"/>
              </a:rPr>
              <a:t>base)</a:t>
            </a:r>
            <a:endParaRPr sz="2407">
              <a:solidFill>
                <a:prstClr val="black"/>
              </a:solidFill>
              <a:latin typeface="Arial"/>
              <a:cs typeface="Arial"/>
            </a:endParaRPr>
          </a:p>
          <a:p>
            <a:pPr marL="355959" indent="-343223">
              <a:spcBef>
                <a:spcPts val="281"/>
              </a:spcBef>
              <a:buFontTx/>
              <a:buChar char="•"/>
              <a:tabLst>
                <a:tab pos="355959" algn="l"/>
                <a:tab pos="356596" algn="l"/>
              </a:tabLst>
            </a:pP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Run the device, count the number of blows,</a:t>
            </a:r>
            <a:r>
              <a:rPr sz="2407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sz="2407">
              <a:solidFill>
                <a:prstClr val="black"/>
              </a:solidFill>
              <a:latin typeface="Arial"/>
              <a:cs typeface="Arial"/>
            </a:endParaRPr>
          </a:p>
          <a:p>
            <a:pPr marL="356596" marR="1108630" indent="-343860">
              <a:lnSpc>
                <a:spcPts val="2597"/>
              </a:lnSpc>
              <a:spcBef>
                <a:spcPts val="612"/>
              </a:spcBef>
              <a:buFontTx/>
              <a:buChar char="•"/>
              <a:tabLst>
                <a:tab pos="355959" algn="l"/>
                <a:tab pos="356596" algn="l"/>
              </a:tabLst>
            </a:pPr>
            <a:r>
              <a:rPr sz="2407" dirty="0">
                <a:solidFill>
                  <a:prstClr val="black"/>
                </a:solidFill>
                <a:latin typeface="Arial"/>
                <a:cs typeface="Arial"/>
              </a:rPr>
              <a:t>Stop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when </a:t>
            </a:r>
            <a:r>
              <a:rPr sz="2407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groove in </a:t>
            </a:r>
            <a:r>
              <a:rPr sz="2407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soil close through a  distance </a:t>
            </a:r>
            <a:r>
              <a:rPr sz="2407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407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0.5in</a:t>
            </a:r>
            <a:endParaRPr sz="2407">
              <a:solidFill>
                <a:prstClr val="black"/>
              </a:solidFill>
              <a:latin typeface="Arial"/>
              <a:cs typeface="Arial"/>
            </a:endParaRPr>
          </a:p>
          <a:p>
            <a:pPr marL="355959" indent="-343223">
              <a:spcBef>
                <a:spcPts val="241"/>
              </a:spcBef>
              <a:buFontTx/>
              <a:buChar char="•"/>
              <a:tabLst>
                <a:tab pos="355959" algn="l"/>
                <a:tab pos="356596" algn="l"/>
              </a:tabLst>
            </a:pP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Take a sample and find </a:t>
            </a:r>
            <a:r>
              <a:rPr sz="2407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moisture</a:t>
            </a:r>
            <a:r>
              <a:rPr sz="2407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7" dirty="0">
                <a:solidFill>
                  <a:prstClr val="black"/>
                </a:solidFill>
                <a:latin typeface="Arial"/>
                <a:cs typeface="Arial"/>
              </a:rPr>
              <a:t>content</a:t>
            </a:r>
            <a:endParaRPr sz="2407">
              <a:solidFill>
                <a:prstClr val="black"/>
              </a:solidFill>
              <a:latin typeface="Arial"/>
              <a:cs typeface="Arial"/>
            </a:endParaRPr>
          </a:p>
          <a:p>
            <a:pPr marL="356596" marR="687720" indent="-343860">
              <a:lnSpc>
                <a:spcPts val="2597"/>
              </a:lnSpc>
              <a:spcBef>
                <a:spcPts val="612"/>
              </a:spcBef>
              <a:buFontTx/>
              <a:buChar char="•"/>
              <a:tabLst>
                <a:tab pos="355959" algn="l"/>
                <a:tab pos="356596" algn="l"/>
              </a:tabLst>
            </a:pP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Run the test three times [N~(10-20), N~(20-30) </a:t>
            </a:r>
            <a:r>
              <a:rPr sz="2407" spc="-10" dirty="0">
                <a:solidFill>
                  <a:prstClr val="black"/>
                </a:solidFill>
                <a:latin typeface="Arial"/>
                <a:cs typeface="Arial"/>
              </a:rPr>
              <a:t>and 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N~(35-45)]</a:t>
            </a:r>
            <a:r>
              <a:rPr sz="2407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endParaRPr sz="2407">
              <a:solidFill>
                <a:prstClr val="black"/>
              </a:solidFill>
              <a:latin typeface="Arial"/>
              <a:cs typeface="Arial"/>
            </a:endParaRPr>
          </a:p>
          <a:p>
            <a:pPr marL="356596" marR="5094" indent="-343860">
              <a:lnSpc>
                <a:spcPts val="2597"/>
              </a:lnSpc>
              <a:spcBef>
                <a:spcPts val="572"/>
              </a:spcBef>
              <a:buFontTx/>
              <a:buChar char="•"/>
              <a:tabLst>
                <a:tab pos="355959" algn="l"/>
                <a:tab pos="356596" algn="l"/>
              </a:tabLst>
            </a:pPr>
            <a:r>
              <a:rPr sz="2407" dirty="0">
                <a:solidFill>
                  <a:prstClr val="black"/>
                </a:solidFill>
                <a:latin typeface="Arial"/>
                <a:cs typeface="Arial"/>
              </a:rPr>
              <a:t>Plot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number </a:t>
            </a:r>
            <a:r>
              <a:rPr sz="2407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blows </a:t>
            </a:r>
            <a:r>
              <a:rPr sz="2407" dirty="0">
                <a:solidFill>
                  <a:prstClr val="black"/>
                </a:solidFill>
                <a:latin typeface="Arial"/>
                <a:cs typeface="Arial"/>
              </a:rPr>
              <a:t>vs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moisture </a:t>
            </a:r>
            <a:r>
              <a:rPr sz="2407" dirty="0">
                <a:solidFill>
                  <a:prstClr val="black"/>
                </a:solidFill>
                <a:latin typeface="Arial"/>
                <a:cs typeface="Arial"/>
              </a:rPr>
              <a:t>content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and determine  the liquid limit (LL) (moisture </a:t>
            </a:r>
            <a:r>
              <a:rPr sz="2407" dirty="0">
                <a:solidFill>
                  <a:prstClr val="black"/>
                </a:solidFill>
                <a:latin typeface="Arial"/>
                <a:cs typeface="Arial"/>
              </a:rPr>
              <a:t>content at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25</a:t>
            </a:r>
            <a:r>
              <a:rPr sz="2407" spc="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7" spc="-5" dirty="0">
                <a:solidFill>
                  <a:prstClr val="black"/>
                </a:solidFill>
                <a:latin typeface="Arial"/>
                <a:cs typeface="Arial"/>
              </a:rPr>
              <a:t>blows)</a:t>
            </a:r>
            <a:endParaRPr sz="2407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421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5208" y="339651"/>
            <a:ext cx="2865460" cy="2148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19976" y="350349"/>
            <a:ext cx="2865460" cy="2148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6512" y="2504411"/>
            <a:ext cx="2645392" cy="15091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4412" y="3930265"/>
            <a:ext cx="2970908" cy="23214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5558" y="3408369"/>
            <a:ext cx="3266624" cy="28364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962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873" y="445610"/>
            <a:ext cx="7940252" cy="809392"/>
          </a:xfrm>
          <a:prstGeom prst="rect">
            <a:avLst/>
          </a:prstGeom>
        </p:spPr>
        <p:txBody>
          <a:bodyPr vert="horz" wrap="square" lIns="0" tIns="129137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5" dirty="0"/>
              <a:t>Determining</a:t>
            </a:r>
            <a:r>
              <a:rPr spc="-55" dirty="0"/>
              <a:t> </a:t>
            </a:r>
            <a:r>
              <a:rPr spc="-5" dirty="0"/>
              <a:t>LL</a:t>
            </a:r>
          </a:p>
        </p:txBody>
      </p:sp>
      <p:sp>
        <p:nvSpPr>
          <p:cNvPr id="3" name="object 3"/>
          <p:cNvSpPr/>
          <p:nvPr/>
        </p:nvSpPr>
        <p:spPr>
          <a:xfrm>
            <a:off x="2236841" y="1861019"/>
            <a:ext cx="4683306" cy="4220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533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549" y="447255"/>
            <a:ext cx="7962370" cy="811257"/>
          </a:xfrm>
          <a:prstGeom prst="rect">
            <a:avLst/>
          </a:prstGeom>
        </p:spPr>
        <p:txBody>
          <a:bodyPr vert="horz" wrap="square" lIns="0" tIns="129137" rIns="0" bIns="0" rtlCol="0">
            <a:spAutoFit/>
          </a:bodyPr>
          <a:lstStyle/>
          <a:p>
            <a:pPr marL="1961913"/>
            <a:r>
              <a:rPr spc="-5" dirty="0"/>
              <a:t>Plastic Limit</a:t>
            </a:r>
            <a:r>
              <a:rPr spc="-35" dirty="0"/>
              <a:t> </a:t>
            </a:r>
            <a:r>
              <a:rPr spc="-5" dirty="0"/>
              <a:t>(PL)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5461" y="1630000"/>
            <a:ext cx="7945601" cy="4167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596" marR="5094" indent="-343860" algn="just">
              <a:buFontTx/>
              <a:buChar char="•"/>
              <a:tabLst>
                <a:tab pos="356596" algn="l"/>
              </a:tabLst>
            </a:pP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moisture content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(%) at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which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soil  when rolled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into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threads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3.2mm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(1/8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in) 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diameter,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sz="3209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crumble.</a:t>
            </a:r>
            <a:endParaRPr sz="3209">
              <a:solidFill>
                <a:prstClr val="black"/>
              </a:solidFill>
              <a:latin typeface="Arial"/>
              <a:cs typeface="Arial"/>
            </a:endParaRPr>
          </a:p>
          <a:p>
            <a:pPr marL="356596" marR="138181" indent="-343860">
              <a:spcBef>
                <a:spcPts val="762"/>
              </a:spcBef>
              <a:buFontTx/>
              <a:buChar char="•"/>
              <a:tabLst>
                <a:tab pos="355959" algn="l"/>
                <a:tab pos="356596" algn="l"/>
              </a:tabLst>
            </a:pP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Plastic limit is the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lower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limit of the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plastic  stage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3209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soil</a:t>
            </a:r>
            <a:endParaRPr sz="3209">
              <a:solidFill>
                <a:prstClr val="black"/>
              </a:solidFill>
              <a:latin typeface="Arial"/>
              <a:cs typeface="Arial"/>
            </a:endParaRPr>
          </a:p>
          <a:p>
            <a:pPr marL="356596" marR="115894" indent="-343860">
              <a:spcBef>
                <a:spcPts val="762"/>
              </a:spcBef>
              <a:buFontTx/>
              <a:buChar char="•"/>
              <a:tabLst>
                <a:tab pos="355959" algn="l"/>
                <a:tab pos="356596" algn="l"/>
              </a:tabLst>
            </a:pP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Plasticity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Index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(PI) is the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difference  between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liquid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limit and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plastic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limit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of 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3209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soil</a:t>
            </a:r>
            <a:endParaRPr sz="3209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681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549" y="447255"/>
            <a:ext cx="7962370" cy="811257"/>
          </a:xfrm>
          <a:prstGeom prst="rect">
            <a:avLst/>
          </a:prstGeom>
        </p:spPr>
        <p:txBody>
          <a:bodyPr vert="horz" wrap="square" lIns="0" tIns="129137" rIns="0" bIns="0" rtlCol="0">
            <a:spAutoFit/>
          </a:bodyPr>
          <a:lstStyle/>
          <a:p>
            <a:pPr algn="ctr"/>
            <a:r>
              <a:rPr spc="-5" dirty="0"/>
              <a:t>Plastic Limit</a:t>
            </a:r>
            <a:r>
              <a:rPr spc="-20" dirty="0"/>
              <a:t> </a:t>
            </a:r>
            <a:r>
              <a:rPr spc="-5" dirty="0"/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1141854" y="1774675"/>
            <a:ext cx="2701172" cy="2370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5254" y="2394377"/>
            <a:ext cx="4312708" cy="2717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2152" y="4360466"/>
            <a:ext cx="3190212" cy="1910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322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6101" y="303993"/>
            <a:ext cx="3450650" cy="618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6"/>
            <a:r>
              <a:rPr sz="4011" spc="-5" dirty="0"/>
              <a:t>Plasticity</a:t>
            </a:r>
            <a:r>
              <a:rPr sz="4011" spc="-90" dirty="0"/>
              <a:t> </a:t>
            </a:r>
            <a:r>
              <a:rPr sz="4011" spc="-5" dirty="0"/>
              <a:t>Class</a:t>
            </a:r>
            <a:endParaRPr sz="4011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0300" y="1039862"/>
            <a:ext cx="8047551" cy="3733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596" marR="357869" indent="-343860">
              <a:lnSpc>
                <a:spcPct val="80000"/>
              </a:lnSpc>
              <a:buFont typeface="Arial"/>
              <a:buChar char="•"/>
              <a:tabLst>
                <a:tab pos="355959" algn="l"/>
                <a:tab pos="356596" algn="l"/>
              </a:tabLst>
            </a:pPr>
            <a:r>
              <a:rPr b="1" dirty="0">
                <a:latin typeface="Arial"/>
                <a:cs typeface="Arial"/>
              </a:rPr>
              <a:t>Non-Plastic </a:t>
            </a:r>
            <a:r>
              <a:rPr dirty="0"/>
              <a:t>– </a:t>
            </a:r>
            <a:r>
              <a:rPr spc="-5" dirty="0"/>
              <a:t>will </a:t>
            </a:r>
            <a:r>
              <a:rPr dirty="0"/>
              <a:t>not form a 6 mm dia, 4 cm  long wire, or if formed , can not support itself</a:t>
            </a:r>
            <a:r>
              <a:rPr spc="-75" dirty="0"/>
              <a:t> </a:t>
            </a:r>
            <a:r>
              <a:rPr dirty="0"/>
              <a:t>if  held on</a:t>
            </a:r>
            <a:r>
              <a:rPr spc="-85" dirty="0"/>
              <a:t> </a:t>
            </a:r>
            <a:r>
              <a:rPr dirty="0"/>
              <a:t>end</a:t>
            </a:r>
          </a:p>
          <a:p>
            <a:pPr marL="356596" marR="5094" indent="-343860">
              <a:lnSpc>
                <a:spcPct val="79900"/>
              </a:lnSpc>
              <a:spcBef>
                <a:spcPts val="682"/>
              </a:spcBef>
              <a:buFont typeface="Arial"/>
              <a:buChar char="•"/>
              <a:tabLst>
                <a:tab pos="355959" algn="l"/>
                <a:tab pos="356596" algn="l"/>
              </a:tabLst>
            </a:pPr>
            <a:r>
              <a:rPr b="1" spc="-5" dirty="0"/>
              <a:t>Slightly Plastic </a:t>
            </a:r>
            <a:r>
              <a:rPr dirty="0"/>
              <a:t>– 6 mm dia, 4 cm long wire wire  supports itself, 4 mm dia, 4 cm long wire wire  does</a:t>
            </a:r>
            <a:r>
              <a:rPr spc="-90" dirty="0"/>
              <a:t> </a:t>
            </a:r>
            <a:r>
              <a:rPr dirty="0"/>
              <a:t>not</a:t>
            </a:r>
          </a:p>
          <a:p>
            <a:pPr marL="356596" marR="161742" indent="-343860">
              <a:lnSpc>
                <a:spcPct val="80000"/>
              </a:lnSpc>
              <a:spcBef>
                <a:spcPts val="677"/>
              </a:spcBef>
              <a:buFont typeface="Arial"/>
              <a:buChar char="•"/>
              <a:tabLst>
                <a:tab pos="355959" algn="l"/>
                <a:tab pos="356596" algn="l"/>
              </a:tabLst>
            </a:pPr>
            <a:r>
              <a:rPr b="1" dirty="0">
                <a:latin typeface="Arial"/>
                <a:cs typeface="Arial"/>
              </a:rPr>
              <a:t>Moderately Plastic </a:t>
            </a:r>
            <a:r>
              <a:rPr dirty="0"/>
              <a:t>– 4 mm dia, 4 cm long</a:t>
            </a:r>
            <a:r>
              <a:rPr spc="-80" dirty="0"/>
              <a:t> </a:t>
            </a:r>
            <a:r>
              <a:rPr dirty="0"/>
              <a:t>wire  wire supports itself, 2 mm dia, 4 cm long wire  wire does</a:t>
            </a:r>
            <a:r>
              <a:rPr spc="-85" dirty="0"/>
              <a:t> </a:t>
            </a:r>
            <a:r>
              <a:rPr dirty="0"/>
              <a:t>not</a:t>
            </a:r>
          </a:p>
          <a:p>
            <a:pPr marL="356596" indent="-343860">
              <a:buFont typeface="Arial"/>
              <a:buChar char="•"/>
              <a:tabLst>
                <a:tab pos="355959" algn="l"/>
                <a:tab pos="356596" algn="l"/>
              </a:tabLst>
            </a:pPr>
            <a:r>
              <a:rPr b="1" spc="-5" dirty="0"/>
              <a:t>Very Plastic </a:t>
            </a:r>
            <a:r>
              <a:rPr dirty="0"/>
              <a:t>– 2 mm dia, 4 cm long wire</a:t>
            </a:r>
            <a:r>
              <a:rPr spc="-60" dirty="0"/>
              <a:t> </a:t>
            </a:r>
            <a:r>
              <a:rPr dirty="0"/>
              <a:t>wire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1387" y="4698628"/>
            <a:ext cx="2598017" cy="360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126">
              <a:lnSpc>
                <a:spcPts val="2838"/>
              </a:lnSpc>
            </a:pPr>
            <a:r>
              <a:rPr sz="2808" dirty="0">
                <a:solidFill>
                  <a:prstClr val="black"/>
                </a:solidFill>
                <a:latin typeface="Arial"/>
                <a:cs typeface="Arial"/>
              </a:rPr>
              <a:t>supports</a:t>
            </a:r>
            <a:r>
              <a:rPr sz="2808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prstClr val="black"/>
                </a:solidFill>
                <a:latin typeface="Arial"/>
                <a:cs typeface="Arial"/>
              </a:rPr>
              <a:t>itself</a:t>
            </a:r>
            <a:endParaRPr sz="280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7800" y="5146748"/>
            <a:ext cx="3747256" cy="1185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6122" y="4766214"/>
            <a:ext cx="2598017" cy="1948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824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549" y="447255"/>
            <a:ext cx="7962370" cy="811257"/>
          </a:xfrm>
          <a:prstGeom prst="rect">
            <a:avLst/>
          </a:prstGeom>
        </p:spPr>
        <p:txBody>
          <a:bodyPr vert="horz" wrap="square" lIns="0" tIns="129137" rIns="0" bIns="0" rtlCol="0">
            <a:spAutoFit/>
          </a:bodyPr>
          <a:lstStyle/>
          <a:p>
            <a:pPr marL="946252"/>
            <a:r>
              <a:rPr spc="-5" dirty="0"/>
              <a:t>Plastic Limit</a:t>
            </a:r>
            <a:r>
              <a:rPr spc="-10" dirty="0"/>
              <a:t> </a:t>
            </a:r>
            <a:r>
              <a:rPr spc="-5" dirty="0"/>
              <a:t>(Procedure)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2638" y="1673301"/>
            <a:ext cx="8363958" cy="4331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596" indent="-343860">
              <a:buFont typeface="Arial"/>
              <a:buChar char="•"/>
              <a:tabLst>
                <a:tab pos="355959" algn="l"/>
                <a:tab pos="356596" algn="l"/>
              </a:tabLst>
            </a:pP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Take 20g of soil passing #40 sieve into a</a:t>
            </a:r>
            <a:r>
              <a:rPr sz="2808" b="1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dish</a:t>
            </a:r>
            <a:endParaRPr sz="2808">
              <a:solidFill>
                <a:prstClr val="black"/>
              </a:solidFill>
              <a:latin typeface="Arial"/>
              <a:cs typeface="Arial"/>
            </a:endParaRPr>
          </a:p>
          <a:p>
            <a:pPr marL="356596" indent="-343860">
              <a:spcBef>
                <a:spcPts val="336"/>
              </a:spcBef>
              <a:buFont typeface="Arial"/>
              <a:buChar char="•"/>
              <a:tabLst>
                <a:tab pos="355959" algn="l"/>
                <a:tab pos="356596" algn="l"/>
              </a:tabLst>
            </a:pPr>
            <a:r>
              <a:rPr sz="2808" b="1" spc="-5" dirty="0">
                <a:solidFill>
                  <a:prstClr val="black"/>
                </a:solidFill>
                <a:latin typeface="Arial"/>
                <a:cs typeface="Arial"/>
              </a:rPr>
              <a:t>Add water and mix</a:t>
            </a:r>
            <a:r>
              <a:rPr sz="2808" b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b="1" spc="-5" dirty="0">
                <a:solidFill>
                  <a:prstClr val="black"/>
                </a:solidFill>
                <a:latin typeface="Arial"/>
                <a:cs typeface="Arial"/>
              </a:rPr>
              <a:t>thoroughly</a:t>
            </a:r>
            <a:endParaRPr sz="2808">
              <a:solidFill>
                <a:prstClr val="black"/>
              </a:solidFill>
              <a:latin typeface="Arial"/>
              <a:cs typeface="Arial"/>
            </a:endParaRPr>
          </a:p>
          <a:p>
            <a:pPr marL="356596" marR="5094" indent="-343860">
              <a:lnSpc>
                <a:spcPts val="3028"/>
              </a:lnSpc>
              <a:spcBef>
                <a:spcPts val="727"/>
              </a:spcBef>
              <a:buFont typeface="Arial"/>
              <a:buChar char="•"/>
              <a:tabLst>
                <a:tab pos="355959" algn="l"/>
                <a:tab pos="356596" algn="l"/>
              </a:tabLst>
            </a:pP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Prepare several ellipsoidal-shaped soil</a:t>
            </a:r>
            <a:r>
              <a:rPr sz="2808" b="1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masses  </a:t>
            </a:r>
            <a:r>
              <a:rPr sz="2808" b="1" spc="-5" dirty="0">
                <a:solidFill>
                  <a:prstClr val="black"/>
                </a:solidFill>
                <a:latin typeface="Arial"/>
                <a:cs typeface="Arial"/>
              </a:rPr>
              <a:t>by quizzing the soil with your</a:t>
            </a:r>
            <a:r>
              <a:rPr sz="2808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b="1" spc="-5" dirty="0">
                <a:solidFill>
                  <a:prstClr val="black"/>
                </a:solidFill>
                <a:latin typeface="Arial"/>
                <a:cs typeface="Arial"/>
              </a:rPr>
              <a:t>hand</a:t>
            </a:r>
            <a:endParaRPr sz="2808">
              <a:solidFill>
                <a:prstClr val="black"/>
              </a:solidFill>
              <a:latin typeface="Arial"/>
              <a:cs typeface="Arial"/>
            </a:endParaRPr>
          </a:p>
          <a:p>
            <a:pPr marL="356596" marR="430461" indent="-343860">
              <a:lnSpc>
                <a:spcPts val="3028"/>
              </a:lnSpc>
              <a:spcBef>
                <a:spcPts val="682"/>
              </a:spcBef>
              <a:buFont typeface="Arial"/>
              <a:buChar char="•"/>
              <a:tabLst>
                <a:tab pos="355959" algn="l"/>
                <a:tab pos="356596" algn="l"/>
              </a:tabLst>
            </a:pPr>
            <a:r>
              <a:rPr sz="2808" b="1" spc="-5" dirty="0">
                <a:solidFill>
                  <a:prstClr val="black"/>
                </a:solidFill>
                <a:latin typeface="Arial"/>
                <a:cs typeface="Arial"/>
              </a:rPr>
              <a:t>Put the soil in rolling device, and roll the soil  </a:t>
            </a: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until the thread reaches 1/8</a:t>
            </a:r>
            <a:r>
              <a:rPr sz="2808" b="1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endParaRPr sz="2808">
              <a:solidFill>
                <a:prstClr val="black"/>
              </a:solidFill>
              <a:latin typeface="Arial"/>
              <a:cs typeface="Arial"/>
            </a:endParaRPr>
          </a:p>
          <a:p>
            <a:pPr marL="356596" marR="148369" indent="-343860">
              <a:lnSpc>
                <a:spcPts val="3028"/>
              </a:lnSpc>
              <a:spcBef>
                <a:spcPts val="682"/>
              </a:spcBef>
              <a:buFont typeface="Arial"/>
              <a:buChar char="•"/>
              <a:tabLst>
                <a:tab pos="355959" algn="l"/>
                <a:tab pos="356596" algn="l"/>
              </a:tabLst>
            </a:pP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Continue rolling until the thread crumbles</a:t>
            </a:r>
            <a:r>
              <a:rPr sz="2808" b="1" spc="-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into  several</a:t>
            </a:r>
            <a:r>
              <a:rPr sz="2808" b="1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pieces</a:t>
            </a:r>
            <a:endParaRPr sz="2808">
              <a:solidFill>
                <a:prstClr val="black"/>
              </a:solidFill>
              <a:latin typeface="Arial"/>
              <a:cs typeface="Arial"/>
            </a:endParaRPr>
          </a:p>
          <a:p>
            <a:pPr marL="356596" marR="162378" indent="-343860">
              <a:lnSpc>
                <a:spcPts val="3038"/>
              </a:lnSpc>
              <a:spcBef>
                <a:spcPts val="667"/>
              </a:spcBef>
              <a:buFont typeface="Arial"/>
              <a:buChar char="•"/>
              <a:tabLst>
                <a:tab pos="355959" algn="l"/>
                <a:tab pos="356596" algn="l"/>
              </a:tabLst>
            </a:pP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Determine the moisture content of about 6g</a:t>
            </a:r>
            <a:r>
              <a:rPr sz="2808"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b="1" dirty="0">
                <a:solidFill>
                  <a:prstClr val="black"/>
                </a:solidFill>
                <a:latin typeface="Arial"/>
                <a:cs typeface="Arial"/>
              </a:rPr>
              <a:t>of  </a:t>
            </a:r>
            <a:r>
              <a:rPr sz="2808" b="1" spc="-5" dirty="0">
                <a:solidFill>
                  <a:prstClr val="black"/>
                </a:solidFill>
                <a:latin typeface="Arial"/>
                <a:cs typeface="Arial"/>
              </a:rPr>
              <a:t>the crumbled</a:t>
            </a:r>
            <a:r>
              <a:rPr sz="2808" b="1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8" b="1" spc="-5" dirty="0">
                <a:solidFill>
                  <a:prstClr val="black"/>
                </a:solidFill>
                <a:latin typeface="Arial"/>
                <a:cs typeface="Arial"/>
              </a:rPr>
              <a:t>soil.</a:t>
            </a:r>
            <a:endParaRPr sz="2808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00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Soil Phase</a:t>
            </a:r>
            <a:r>
              <a:rPr spc="-90" dirty="0"/>
              <a:t> </a:t>
            </a:r>
            <a:r>
              <a:rPr dirty="0"/>
              <a:t>Relationships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50771"/>
            <a:ext cx="8300084" cy="191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Soil </a:t>
            </a:r>
            <a:r>
              <a:rPr sz="2000" dirty="0">
                <a:latin typeface="Calibri"/>
                <a:cs typeface="Calibri"/>
              </a:rPr>
              <a:t>mass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generally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three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phase 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system</a:t>
            </a:r>
            <a:r>
              <a:rPr sz="2000" spc="-15" dirty="0">
                <a:latin typeface="Calibri"/>
                <a:cs typeface="Calibri"/>
              </a:rPr>
              <a:t>. </a:t>
            </a:r>
            <a:r>
              <a:rPr sz="2000" spc="-5" dirty="0">
                <a:latin typeface="Calibri"/>
                <a:cs typeface="Calibri"/>
              </a:rPr>
              <a:t>It consists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solid particles,  liquid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gas. For </a:t>
            </a:r>
            <a:r>
              <a:rPr sz="2000" dirty="0">
                <a:latin typeface="Calibri"/>
                <a:cs typeface="Calibri"/>
              </a:rPr>
              <a:t>all </a:t>
            </a:r>
            <a:r>
              <a:rPr sz="2000" spc="-10" dirty="0">
                <a:latin typeface="Calibri"/>
                <a:cs typeface="Calibri"/>
              </a:rPr>
              <a:t>practical </a:t>
            </a:r>
            <a:r>
              <a:rPr sz="2000" dirty="0">
                <a:latin typeface="Calibri"/>
                <a:cs typeface="Calibri"/>
              </a:rPr>
              <a:t>purposes, </a:t>
            </a:r>
            <a:r>
              <a:rPr sz="2000" spc="-5" dirty="0">
                <a:latin typeface="Calibri"/>
                <a:cs typeface="Calibri"/>
              </a:rPr>
              <a:t>the liquid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considered to </a:t>
            </a:r>
            <a:r>
              <a:rPr sz="2000" dirty="0">
                <a:latin typeface="Calibri"/>
                <a:cs typeface="Calibri"/>
              </a:rPr>
              <a:t>be  </a:t>
            </a:r>
            <a:r>
              <a:rPr sz="2000" spc="-15" dirty="0">
                <a:latin typeface="Calibri"/>
                <a:cs typeface="Calibri"/>
              </a:rPr>
              <a:t>water </a:t>
            </a:r>
            <a:r>
              <a:rPr sz="2000" spc="-5" dirty="0">
                <a:latin typeface="Calibri"/>
                <a:cs typeface="Calibri"/>
              </a:rPr>
              <a:t>(although in some cases,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water may </a:t>
            </a:r>
            <a:r>
              <a:rPr sz="2000" spc="-10" dirty="0">
                <a:latin typeface="Calibri"/>
                <a:cs typeface="Calibri"/>
              </a:rPr>
              <a:t>contain </a:t>
            </a:r>
            <a:r>
              <a:rPr sz="2000" spc="-5" dirty="0">
                <a:latin typeface="Calibri"/>
                <a:cs typeface="Calibri"/>
              </a:rPr>
              <a:t>some dissolved </a:t>
            </a:r>
            <a:r>
              <a:rPr sz="2000" dirty="0">
                <a:latin typeface="Calibri"/>
                <a:cs typeface="Calibri"/>
              </a:rPr>
              <a:t>salts)  and the </a:t>
            </a:r>
            <a:r>
              <a:rPr sz="2000" spc="-10" dirty="0">
                <a:latin typeface="Calibri"/>
                <a:cs typeface="Calibri"/>
              </a:rPr>
              <a:t>gas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5" dirty="0">
                <a:latin typeface="Calibri"/>
                <a:cs typeface="Calibri"/>
              </a:rPr>
              <a:t>air.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inter relationships </a:t>
            </a:r>
            <a:r>
              <a:rPr sz="2000" dirty="0">
                <a:latin typeface="Calibri"/>
                <a:cs typeface="Calibri"/>
              </a:rPr>
              <a:t>of the </a:t>
            </a:r>
            <a:r>
              <a:rPr sz="2000" spc="-15" dirty="0">
                <a:latin typeface="Calibri"/>
                <a:cs typeface="Calibri"/>
              </a:rPr>
              <a:t>different </a:t>
            </a:r>
            <a:r>
              <a:rPr sz="2000" spc="-5" dirty="0">
                <a:latin typeface="Calibri"/>
                <a:cs typeface="Calibri"/>
              </a:rPr>
              <a:t>phases </a:t>
            </a:r>
            <a:r>
              <a:rPr sz="2000" spc="-10" dirty="0">
                <a:latin typeface="Calibri"/>
                <a:cs typeface="Calibri"/>
              </a:rPr>
              <a:t>are important </a:t>
            </a:r>
            <a:r>
              <a:rPr sz="2000" spc="-5" dirty="0">
                <a:latin typeface="Calibri"/>
                <a:cs typeface="Calibri"/>
              </a:rPr>
              <a:t>since they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help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define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condition or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physical make-up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soil.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1251" y="4506086"/>
            <a:ext cx="1524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9254" y="5878982"/>
            <a:ext cx="159194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Mineral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Skeleton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1145" y="5878982"/>
            <a:ext cx="19939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Three </a:t>
            </a:r>
            <a:r>
              <a:rPr sz="1800" spc="-5" dirty="0">
                <a:latin typeface="Calibri"/>
                <a:cs typeface="Calibri"/>
              </a:rPr>
              <a:t>Phase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Diagram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59000" y="3555936"/>
            <a:ext cx="1554226" cy="2328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7426" y="3570351"/>
            <a:ext cx="1554099" cy="2322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325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549" y="447255"/>
            <a:ext cx="7962370" cy="811257"/>
          </a:xfrm>
          <a:prstGeom prst="rect">
            <a:avLst/>
          </a:prstGeom>
        </p:spPr>
        <p:txBody>
          <a:bodyPr vert="horz" wrap="square" lIns="0" tIns="129137" rIns="0" bIns="0" rtlCol="0">
            <a:spAutoFit/>
          </a:bodyPr>
          <a:lstStyle/>
          <a:p>
            <a:pPr marL="1746045"/>
            <a:r>
              <a:rPr spc="-5" dirty="0"/>
              <a:t>Plasticity Index,</a:t>
            </a:r>
            <a:r>
              <a:rPr spc="-25" dirty="0"/>
              <a:t> </a:t>
            </a:r>
            <a:r>
              <a:rPr spc="-5" dirty="0"/>
              <a:t>PI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5461" y="1630000"/>
            <a:ext cx="7855817" cy="2681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596" marR="141365" indent="-343860">
              <a:buFontTx/>
              <a:buChar char="•"/>
              <a:tabLst>
                <a:tab pos="355959" algn="l"/>
                <a:tab pos="356596" algn="l"/>
              </a:tabLst>
            </a:pP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Plasticity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Index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is the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difference between 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liquid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limit and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plastic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limit of a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 soil</a:t>
            </a:r>
            <a:endParaRPr sz="3209">
              <a:solidFill>
                <a:prstClr val="black"/>
              </a:solidFill>
              <a:latin typeface="Arial"/>
              <a:cs typeface="Arial"/>
            </a:endParaRPr>
          </a:p>
          <a:p>
            <a:pPr marL="350228" algn="ctr">
              <a:spcBef>
                <a:spcPts val="757"/>
              </a:spcBef>
            </a:pP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PI = LL –</a:t>
            </a:r>
            <a:r>
              <a:rPr sz="3209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PL</a:t>
            </a:r>
            <a:endParaRPr sz="3209">
              <a:solidFill>
                <a:prstClr val="black"/>
              </a:solidFill>
              <a:latin typeface="Arial"/>
              <a:cs typeface="Arial"/>
            </a:endParaRPr>
          </a:p>
          <a:p>
            <a:pPr marL="356596" marR="5094" indent="-343860">
              <a:spcBef>
                <a:spcPts val="762"/>
              </a:spcBef>
              <a:buFontTx/>
              <a:buChar char="•"/>
              <a:tabLst>
                <a:tab pos="355959" algn="l"/>
                <a:tab pos="356596" algn="l"/>
              </a:tabLst>
            </a:pP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After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finding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LL and PI use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plasticity chart 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classify </a:t>
            </a:r>
            <a:r>
              <a:rPr sz="3209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3209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9" spc="-10" dirty="0">
                <a:solidFill>
                  <a:prstClr val="black"/>
                </a:solidFill>
                <a:latin typeface="Arial"/>
                <a:cs typeface="Arial"/>
              </a:rPr>
              <a:t>soil</a:t>
            </a:r>
            <a:endParaRPr sz="3209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798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562" y="11811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962" y="1276350"/>
            <a:ext cx="8224774" cy="3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5817" y="2544317"/>
            <a:ext cx="3645535" cy="2546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lang="en-US" sz="2000" spc="-5" dirty="0" smtClean="0">
                <a:latin typeface="Times New Roman"/>
                <a:cs typeface="Times New Roman"/>
              </a:rPr>
              <a:t>Purpose of Soil Classification</a:t>
            </a: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 smtClean="0">
                <a:latin typeface="Times New Roman"/>
                <a:cs typeface="Times New Roman"/>
              </a:rPr>
              <a:t>Classification</a:t>
            </a:r>
            <a:r>
              <a:rPr sz="2000" spc="-95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Systems</a:t>
            </a:r>
            <a:endParaRPr sz="2000" dirty="0">
              <a:latin typeface="Times New Roman"/>
              <a:cs typeface="Times New Roman"/>
            </a:endParaRPr>
          </a:p>
          <a:p>
            <a:pPr marL="469900" marR="76835" indent="-4572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American </a:t>
            </a:r>
            <a:r>
              <a:rPr sz="2000" dirty="0">
                <a:latin typeface="Times New Roman"/>
                <a:cs typeface="Times New Roman"/>
              </a:rPr>
              <a:t>Association of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State  </a:t>
            </a:r>
            <a:r>
              <a:rPr sz="2000" dirty="0">
                <a:latin typeface="Times New Roman"/>
                <a:cs typeface="Times New Roman"/>
              </a:rPr>
              <a:t>Highway and </a:t>
            </a:r>
            <a:r>
              <a:rPr sz="2000" spc="-5" dirty="0">
                <a:latin typeface="Times New Roman"/>
                <a:cs typeface="Times New Roman"/>
              </a:rPr>
              <a:t>Transportation  Officials </a:t>
            </a:r>
            <a:r>
              <a:rPr sz="2000" dirty="0">
                <a:latin typeface="Times New Roman"/>
                <a:cs typeface="Times New Roman"/>
              </a:rPr>
              <a:t>System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(AASHTO)</a:t>
            </a:r>
            <a:endParaRPr sz="2000"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The Unified Soil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Classification  </a:t>
            </a:r>
            <a:r>
              <a:rPr sz="2000" dirty="0">
                <a:latin typeface="Times New Roman"/>
                <a:cs typeface="Times New Roman"/>
              </a:rPr>
              <a:t>System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(USCS)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32100" y="1468754"/>
            <a:ext cx="356870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Classification of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Soil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30775" y="2722626"/>
            <a:ext cx="3219450" cy="2719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885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559713"/>
            <a:ext cx="7505280" cy="430887"/>
          </a:xfrm>
        </p:spPr>
        <p:txBody>
          <a:bodyPr/>
          <a:lstStyle/>
          <a:p>
            <a:pPr algn="l">
              <a:defRPr/>
            </a:pPr>
            <a:r>
              <a:rPr lang="en-GB" dirty="0" smtClean="0"/>
              <a:t>Purpose </a:t>
            </a:r>
            <a:r>
              <a:rPr lang="en-GB" dirty="0"/>
              <a:t>of Soil </a:t>
            </a:r>
            <a:r>
              <a:rPr lang="en-GB" dirty="0" smtClean="0"/>
              <a:t>Classification</a:t>
            </a:r>
            <a:endParaRPr lang="en-US" dirty="0" smtClean="0"/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599" cy="44935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A soil classification system is an arrangement of different soils into soil groups having similar properties. </a:t>
            </a:r>
          </a:p>
          <a:p>
            <a:endParaRPr lang="en-GB" alt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The purpose of soil classification is to make possible the estimation of soil properties by association with soils of the same class whose properties are known.  </a:t>
            </a:r>
          </a:p>
          <a:p>
            <a:endParaRPr lang="en-GB" alt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Thus with consistent soil classification it is possible to;</a:t>
            </a:r>
            <a:endParaRPr lang="en-US" alt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sz="2000" dirty="0"/>
              <a:t>Use data of others in predicting foundation performance.</a:t>
            </a:r>
            <a:endParaRPr lang="en-US" alt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sz="2000" dirty="0"/>
              <a:t>Build the geotechnical engineers data base for application of design.</a:t>
            </a:r>
            <a:endParaRPr lang="en-US" alt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sz="2000" dirty="0"/>
              <a:t>Maintain a permanent record which can be easily understood by others should problems develop later.</a:t>
            </a:r>
            <a:endParaRPr lang="en-US" altLang="en-US" sz="2000" dirty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54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562" y="11811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962" y="1276350"/>
            <a:ext cx="8224774" cy="3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Classification</a:t>
            </a:r>
            <a:r>
              <a:rPr spc="-50" dirty="0"/>
              <a:t> </a:t>
            </a:r>
            <a:r>
              <a:rPr spc="-5" dirty="0"/>
              <a:t>Systems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350771"/>
            <a:ext cx="8299450" cy="398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98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Soils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nature </a:t>
            </a:r>
            <a:r>
              <a:rPr sz="2000" spc="-15" dirty="0">
                <a:latin typeface="Calibri"/>
                <a:cs typeface="Calibri"/>
              </a:rPr>
              <a:t>rarely exist </a:t>
            </a:r>
            <a:r>
              <a:rPr sz="2000" spc="-10" dirty="0">
                <a:latin typeface="Calibri"/>
                <a:cs typeface="Calibri"/>
              </a:rPr>
              <a:t>separately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15" dirty="0">
                <a:latin typeface="Calibri"/>
                <a:cs typeface="Calibri"/>
              </a:rPr>
              <a:t>gravel, </a:t>
            </a:r>
            <a:r>
              <a:rPr sz="2000" spc="-5" dirty="0">
                <a:latin typeface="Calibri"/>
                <a:cs typeface="Calibri"/>
              </a:rPr>
              <a:t>sand, silt, </a:t>
            </a:r>
            <a:r>
              <a:rPr sz="2000" spc="-10" dirty="0">
                <a:latin typeface="Calibri"/>
                <a:cs typeface="Calibri"/>
              </a:rPr>
              <a:t>clay </a:t>
            </a:r>
            <a:r>
              <a:rPr sz="2000" dirty="0">
                <a:latin typeface="Calibri"/>
                <a:cs typeface="Calibri"/>
              </a:rPr>
              <a:t>or </a:t>
            </a:r>
            <a:r>
              <a:rPr sz="2000" spc="-15" dirty="0">
                <a:latin typeface="Calibri"/>
                <a:cs typeface="Calibri"/>
              </a:rPr>
              <a:t>organic  </a:t>
            </a:r>
            <a:r>
              <a:rPr sz="2000" spc="-35" dirty="0">
                <a:latin typeface="Calibri"/>
                <a:cs typeface="Calibri"/>
              </a:rPr>
              <a:t>matter, </a:t>
            </a:r>
            <a:r>
              <a:rPr sz="2000" dirty="0">
                <a:latin typeface="Calibri"/>
                <a:cs typeface="Calibri"/>
              </a:rPr>
              <a:t>but </a:t>
            </a:r>
            <a:r>
              <a:rPr sz="2000" spc="-15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usually </a:t>
            </a:r>
            <a:r>
              <a:rPr sz="2000" spc="-15" dirty="0">
                <a:latin typeface="Calibri"/>
                <a:cs typeface="Calibri"/>
              </a:rPr>
              <a:t>found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mixtures with varying </a:t>
            </a:r>
            <a:r>
              <a:rPr sz="2000" spc="-10" dirty="0">
                <a:latin typeface="Calibri"/>
                <a:cs typeface="Calibri"/>
              </a:rPr>
              <a:t>proportions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these  </a:t>
            </a:r>
            <a:r>
              <a:rPr sz="2000" spc="-5" dirty="0">
                <a:latin typeface="Calibri"/>
                <a:cs typeface="Calibri"/>
              </a:rPr>
              <a:t>components.</a:t>
            </a:r>
            <a:endParaRPr sz="2000" dirty="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Classifying soils </a:t>
            </a:r>
            <a:r>
              <a:rPr sz="2000" spc="-15" dirty="0">
                <a:latin typeface="Calibri"/>
                <a:cs typeface="Calibri"/>
              </a:rPr>
              <a:t>into </a:t>
            </a:r>
            <a:r>
              <a:rPr sz="2000" i="1" spc="-5" dirty="0">
                <a:solidFill>
                  <a:srgbClr val="C00000"/>
                </a:solidFill>
                <a:latin typeface="Calibri"/>
                <a:cs typeface="Calibri"/>
              </a:rPr>
              <a:t>groups </a:t>
            </a:r>
            <a:r>
              <a:rPr sz="2000" spc="-5" dirty="0">
                <a:latin typeface="Calibri"/>
                <a:cs typeface="Calibri"/>
              </a:rPr>
              <a:t>with similar </a:t>
            </a:r>
            <a:r>
              <a:rPr sz="2000" spc="-25" dirty="0">
                <a:latin typeface="Calibri"/>
                <a:cs typeface="Calibri"/>
              </a:rPr>
              <a:t>behavior,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terms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i="1" spc="-5" dirty="0">
                <a:solidFill>
                  <a:srgbClr val="C00000"/>
                </a:solidFill>
                <a:latin typeface="Calibri"/>
                <a:cs typeface="Calibri"/>
              </a:rPr>
              <a:t>simple </a:t>
            </a:r>
            <a:r>
              <a:rPr sz="2000" spc="-5" dirty="0">
                <a:latin typeface="Calibri"/>
                <a:cs typeface="Calibri"/>
              </a:rPr>
              <a:t>indices,  can </a:t>
            </a:r>
            <a:r>
              <a:rPr sz="2000" spc="-10" dirty="0">
                <a:latin typeface="Calibri"/>
                <a:cs typeface="Calibri"/>
              </a:rPr>
              <a:t>provide geotechnical </a:t>
            </a:r>
            <a:r>
              <a:rPr sz="2000" spc="-5" dirty="0">
                <a:latin typeface="Calibri"/>
                <a:cs typeface="Calibri"/>
              </a:rPr>
              <a:t>engineers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general </a:t>
            </a:r>
            <a:r>
              <a:rPr sz="2000" dirty="0">
                <a:latin typeface="Calibri"/>
                <a:cs typeface="Calibri"/>
              </a:rPr>
              <a:t>guidance about </a:t>
            </a:r>
            <a:r>
              <a:rPr sz="2000" spc="-5" dirty="0">
                <a:latin typeface="Calibri"/>
                <a:cs typeface="Calibri"/>
              </a:rPr>
              <a:t>engineering  </a:t>
            </a:r>
            <a:r>
              <a:rPr sz="2000" spc="-10" dirty="0">
                <a:latin typeface="Calibri"/>
                <a:cs typeface="Calibri"/>
              </a:rPr>
              <a:t>properties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soils through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i="1" spc="-5" dirty="0">
                <a:latin typeface="Calibri"/>
                <a:cs typeface="Calibri"/>
              </a:rPr>
              <a:t>accumulated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experience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  <a:tab pos="958850" algn="l"/>
                <a:tab pos="2222500" algn="l"/>
                <a:tab pos="2894965" algn="l"/>
                <a:tab pos="3888740" algn="l"/>
                <a:tab pos="4362450" algn="l"/>
                <a:tab pos="5621655" algn="l"/>
                <a:tab pos="6247765" algn="l"/>
                <a:tab pos="7042150" algn="l"/>
                <a:tab pos="7488555" algn="l"/>
              </a:tabLst>
            </a:pPr>
            <a:r>
              <a:rPr sz="2000" spc="-90" dirty="0">
                <a:latin typeface="Calibri"/>
                <a:cs typeface="Calibri"/>
              </a:rPr>
              <a:t>T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o	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ly	</a:t>
            </a:r>
            <a:r>
              <a:rPr sz="2000" spc="-5" dirty="0">
                <a:latin typeface="Calibri"/>
                <a:cs typeface="Calibri"/>
              </a:rPr>
              <a:t>use</a:t>
            </a:r>
            <a:r>
              <a:rPr sz="2000" dirty="0">
                <a:latin typeface="Calibri"/>
                <a:cs typeface="Calibri"/>
              </a:rPr>
              <a:t>d	</a:t>
            </a:r>
            <a:r>
              <a:rPr sz="2000" spc="-4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ms	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	</a:t>
            </a:r>
            <a:r>
              <a:rPr sz="2000" spc="-5" dirty="0">
                <a:latin typeface="Calibri"/>
                <a:cs typeface="Calibri"/>
              </a:rPr>
              <a:t>Cla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sif</a:t>
            </a:r>
            <a:r>
              <a:rPr sz="2000" dirty="0">
                <a:latin typeface="Calibri"/>
                <a:cs typeface="Calibri"/>
              </a:rPr>
              <a:t>yi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	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ls	</a:t>
            </a:r>
            <a:r>
              <a:rPr sz="2000" spc="-5" dirty="0">
                <a:latin typeface="Calibri"/>
                <a:cs typeface="Calibri"/>
              </a:rPr>
              <a:t>base</a:t>
            </a:r>
            <a:r>
              <a:rPr sz="2000" dirty="0">
                <a:latin typeface="Calibri"/>
                <a:cs typeface="Calibri"/>
              </a:rPr>
              <a:t>d	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	</a:t>
            </a:r>
            <a:r>
              <a:rPr sz="2000" b="1" i="1" spc="-15" dirty="0">
                <a:latin typeface="Calibri"/>
                <a:cs typeface="Calibri"/>
              </a:rPr>
              <a:t>pa</a:t>
            </a:r>
            <a:r>
              <a:rPr sz="2000" b="1" i="1" spc="-5" dirty="0">
                <a:latin typeface="Calibri"/>
                <a:cs typeface="Calibri"/>
              </a:rPr>
              <a:t>r</a:t>
            </a:r>
            <a:r>
              <a:rPr sz="2000" b="1" i="1" spc="-10" dirty="0">
                <a:latin typeface="Calibri"/>
                <a:cs typeface="Calibri"/>
              </a:rPr>
              <a:t>t</a:t>
            </a:r>
            <a:r>
              <a:rPr sz="2000" b="1" i="1" dirty="0">
                <a:latin typeface="Calibri"/>
                <a:cs typeface="Calibri"/>
              </a:rPr>
              <a:t>icle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i="1" spc="-5" dirty="0">
                <a:latin typeface="Calibri"/>
                <a:cs typeface="Calibri"/>
              </a:rPr>
              <a:t>distribution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b="1" i="1" spc="-15" dirty="0">
                <a:latin typeface="Calibri"/>
                <a:cs typeface="Calibri"/>
              </a:rPr>
              <a:t>Atterberg</a:t>
            </a:r>
            <a:r>
              <a:rPr sz="2000" b="1" i="1" spc="-15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limits</a:t>
            </a:r>
            <a:r>
              <a:rPr sz="2000" dirty="0">
                <a:latin typeface="Calibri"/>
                <a:cs typeface="Calibri"/>
              </a:rPr>
              <a:t>:</a:t>
            </a:r>
          </a:p>
          <a:p>
            <a:pPr marL="378460" marR="76835" indent="-36576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77825" algn="l"/>
                <a:tab pos="378460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AASHTO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System</a:t>
            </a:r>
            <a:r>
              <a:rPr sz="2000" spc="-1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American Association of </a:t>
            </a:r>
            <a:r>
              <a:rPr sz="2000" spc="-15" dirty="0">
                <a:latin typeface="Calibri"/>
                <a:cs typeface="Calibri"/>
              </a:rPr>
              <a:t>State </a:t>
            </a:r>
            <a:r>
              <a:rPr sz="2000" spc="-10" dirty="0">
                <a:latin typeface="Calibri"/>
                <a:cs typeface="Calibri"/>
              </a:rPr>
              <a:t>Highway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Transportation  </a:t>
            </a:r>
            <a:r>
              <a:rPr sz="2000" spc="-10" dirty="0">
                <a:latin typeface="Calibri"/>
                <a:cs typeface="Calibri"/>
              </a:rPr>
              <a:t>Officials.</a:t>
            </a:r>
            <a:endParaRPr sz="2000" dirty="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77825" algn="l"/>
                <a:tab pos="378460" algn="l"/>
              </a:tabLst>
            </a:pP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USCS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Unified </a:t>
            </a:r>
            <a:r>
              <a:rPr sz="2000" dirty="0">
                <a:latin typeface="Calibri"/>
                <a:cs typeface="Calibri"/>
              </a:rPr>
              <a:t>Soil </a:t>
            </a:r>
            <a:r>
              <a:rPr sz="2000" spc="-5" dirty="0">
                <a:latin typeface="Calibri"/>
                <a:cs typeface="Calibri"/>
              </a:rPr>
              <a:t>Classification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System.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4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562" y="11811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962" y="1276350"/>
            <a:ext cx="8224774" cy="3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AASHTO </a:t>
            </a:r>
            <a:r>
              <a:rPr spc="-5" dirty="0"/>
              <a:t>Soil Classification</a:t>
            </a:r>
            <a:r>
              <a:rPr spc="10" dirty="0"/>
              <a:t> </a:t>
            </a:r>
            <a:r>
              <a:rPr spc="-5" dirty="0"/>
              <a:t>System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350771"/>
            <a:ext cx="8300084" cy="414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2000" b="1" spc="-5" dirty="0">
                <a:solidFill>
                  <a:srgbClr val="C0504D"/>
                </a:solidFill>
                <a:latin typeface="Calibri"/>
                <a:cs typeface="Calibri"/>
              </a:rPr>
              <a:t>Origin: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i="1" spc="-10" dirty="0">
                <a:latin typeface="Calibri"/>
                <a:cs typeface="Calibri"/>
              </a:rPr>
              <a:t>AASHTO </a:t>
            </a:r>
            <a:r>
              <a:rPr sz="2000" spc="-20" dirty="0">
                <a:latin typeface="Calibri"/>
                <a:cs typeface="Calibri"/>
              </a:rPr>
              <a:t>system </a:t>
            </a:r>
            <a:r>
              <a:rPr sz="2000" spc="-5" dirty="0">
                <a:latin typeface="Calibri"/>
                <a:cs typeface="Calibri"/>
              </a:rPr>
              <a:t>of soil classification </a:t>
            </a:r>
            <a:r>
              <a:rPr sz="2000" spc="-10" dirty="0">
                <a:latin typeface="Calibri"/>
                <a:cs typeface="Calibri"/>
              </a:rPr>
              <a:t>was developed </a:t>
            </a:r>
            <a:r>
              <a:rPr sz="2000" spc="-15" dirty="0">
                <a:latin typeface="Calibri"/>
                <a:cs typeface="Calibri"/>
              </a:rPr>
              <a:t>by </a:t>
            </a:r>
            <a:r>
              <a:rPr sz="2000" spc="-10" dirty="0">
                <a:latin typeface="Calibri"/>
                <a:cs typeface="Calibri"/>
              </a:rPr>
              <a:t>Hogentogler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30" dirty="0">
                <a:latin typeface="Calibri"/>
                <a:cs typeface="Calibri"/>
              </a:rPr>
              <a:t>Terzaghi </a:t>
            </a:r>
            <a:r>
              <a:rPr sz="2000" spc="-5" dirty="0">
                <a:latin typeface="Calibri"/>
                <a:cs typeface="Calibri"/>
              </a:rPr>
              <a:t>in 1929 </a:t>
            </a:r>
            <a:r>
              <a:rPr sz="2000" dirty="0">
                <a:latin typeface="Calibri"/>
                <a:cs typeface="Calibri"/>
              </a:rPr>
              <a:t>as the </a:t>
            </a:r>
            <a:r>
              <a:rPr sz="2000" spc="-5" dirty="0">
                <a:latin typeface="Calibri"/>
                <a:cs typeface="Calibri"/>
              </a:rPr>
              <a:t>Public </a:t>
            </a:r>
            <a:r>
              <a:rPr sz="2000" spc="-15" dirty="0">
                <a:latin typeface="Calibri"/>
                <a:cs typeface="Calibri"/>
              </a:rPr>
              <a:t>Road </a:t>
            </a:r>
            <a:r>
              <a:rPr sz="2000" spc="-10" dirty="0">
                <a:latin typeface="Calibri"/>
                <a:cs typeface="Calibri"/>
              </a:rPr>
              <a:t>Administration </a:t>
            </a:r>
            <a:r>
              <a:rPr sz="2000" spc="-5" dirty="0">
                <a:latin typeface="Calibri"/>
                <a:cs typeface="Calibri"/>
              </a:rPr>
              <a:t>classification </a:t>
            </a:r>
            <a:r>
              <a:rPr sz="2000" spc="-15" dirty="0">
                <a:latin typeface="Calibri"/>
                <a:cs typeface="Calibri"/>
              </a:rPr>
              <a:t>system. </a:t>
            </a:r>
            <a:r>
              <a:rPr sz="2000" spc="-5" dirty="0">
                <a:latin typeface="Calibri"/>
                <a:cs typeface="Calibri"/>
              </a:rPr>
              <a:t>It  has </a:t>
            </a:r>
            <a:r>
              <a:rPr sz="2000" spc="-10" dirty="0">
                <a:latin typeface="Calibri"/>
                <a:cs typeface="Calibri"/>
              </a:rPr>
              <a:t>undergone </a:t>
            </a:r>
            <a:r>
              <a:rPr sz="2000" spc="-15" dirty="0">
                <a:latin typeface="Calibri"/>
                <a:cs typeface="Calibri"/>
              </a:rPr>
              <a:t>several </a:t>
            </a:r>
            <a:r>
              <a:rPr sz="2000" spc="-5" dirty="0">
                <a:latin typeface="Calibri"/>
                <a:cs typeface="Calibri"/>
              </a:rPr>
              <a:t>revisions, </a:t>
            </a:r>
            <a:r>
              <a:rPr sz="2000" dirty="0">
                <a:latin typeface="Calibri"/>
                <a:cs typeface="Calibri"/>
              </a:rPr>
              <a:t>with the </a:t>
            </a:r>
            <a:r>
              <a:rPr sz="2000" spc="-10" dirty="0">
                <a:latin typeface="Calibri"/>
                <a:cs typeface="Calibri"/>
              </a:rPr>
              <a:t>present version proposed by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Committee </a:t>
            </a:r>
            <a:r>
              <a:rPr sz="2000" spc="-5" dirty="0">
                <a:latin typeface="Calibri"/>
                <a:cs typeface="Calibri"/>
              </a:rPr>
              <a:t>on Classification of Materials </a:t>
            </a:r>
            <a:r>
              <a:rPr sz="2000" spc="-10" dirty="0">
                <a:latin typeface="Calibri"/>
                <a:cs typeface="Calibri"/>
              </a:rPr>
              <a:t>for Subgrades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Granular </a:t>
            </a:r>
            <a:r>
              <a:rPr sz="2000" spc="-25" dirty="0">
                <a:latin typeface="Calibri"/>
                <a:cs typeface="Calibri"/>
              </a:rPr>
              <a:t>Type  </a:t>
            </a:r>
            <a:r>
              <a:rPr sz="2000" spc="-10" dirty="0">
                <a:latin typeface="Calibri"/>
                <a:cs typeface="Calibri"/>
              </a:rPr>
              <a:t>Roads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Highway </a:t>
            </a:r>
            <a:r>
              <a:rPr sz="2000" spc="-10" dirty="0">
                <a:latin typeface="Calibri"/>
                <a:cs typeface="Calibri"/>
              </a:rPr>
              <a:t>Research Board </a:t>
            </a:r>
            <a:r>
              <a:rPr sz="2000" spc="-5" dirty="0">
                <a:latin typeface="Calibri"/>
                <a:cs typeface="Calibri"/>
              </a:rPr>
              <a:t>in 1945 (ASTM designation D-3282;  </a:t>
            </a:r>
            <a:r>
              <a:rPr sz="2000" spc="-10" dirty="0">
                <a:latin typeface="Calibri"/>
                <a:cs typeface="Calibri"/>
              </a:rPr>
              <a:t>AASHTO </a:t>
            </a:r>
            <a:r>
              <a:rPr sz="2000" spc="-5" dirty="0">
                <a:latin typeface="Calibri"/>
                <a:cs typeface="Calibri"/>
              </a:rPr>
              <a:t>method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M145).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system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based </a:t>
            </a:r>
            <a:r>
              <a:rPr sz="2000" dirty="0">
                <a:latin typeface="Calibri"/>
                <a:cs typeface="Calibri"/>
              </a:rPr>
              <a:t>on the </a:t>
            </a:r>
            <a:r>
              <a:rPr sz="2000" spc="-10" dirty="0">
                <a:latin typeface="Calibri"/>
                <a:cs typeface="Calibri"/>
              </a:rPr>
              <a:t>following </a:t>
            </a:r>
            <a:r>
              <a:rPr sz="2000" spc="-5" dirty="0">
                <a:latin typeface="Calibri"/>
                <a:cs typeface="Calibri"/>
              </a:rPr>
              <a:t>three soil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properties:</a:t>
            </a:r>
            <a:endParaRPr sz="2000">
              <a:latin typeface="Calibri"/>
              <a:cs typeface="Calibri"/>
            </a:endParaRPr>
          </a:p>
          <a:p>
            <a:pPr marL="744220" lvl="1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744220" algn="l"/>
                <a:tab pos="744855" algn="l"/>
              </a:tabLst>
            </a:pPr>
            <a:r>
              <a:rPr sz="2000" spc="-10" dirty="0">
                <a:latin typeface="Calibri"/>
                <a:cs typeface="Calibri"/>
              </a:rPr>
              <a:t>Particle-size </a:t>
            </a:r>
            <a:r>
              <a:rPr sz="2000" spc="-5" dirty="0">
                <a:latin typeface="Calibri"/>
                <a:cs typeface="Calibri"/>
              </a:rPr>
              <a:t>distribution </a:t>
            </a:r>
            <a:r>
              <a:rPr sz="2000" spc="-10" dirty="0">
                <a:latin typeface="Calibri"/>
                <a:cs typeface="Calibri"/>
              </a:rPr>
              <a:t>(AASHTO </a:t>
            </a:r>
            <a:r>
              <a:rPr sz="2000" dirty="0">
                <a:latin typeface="Calibri"/>
                <a:cs typeface="Calibri"/>
              </a:rPr>
              <a:t>T-11 and </a:t>
            </a:r>
            <a:r>
              <a:rPr sz="2000" spc="-10" dirty="0">
                <a:latin typeface="Calibri"/>
                <a:cs typeface="Calibri"/>
              </a:rPr>
              <a:t>AASHTO </a:t>
            </a:r>
            <a:r>
              <a:rPr sz="2000" spc="-5" dirty="0">
                <a:latin typeface="Calibri"/>
                <a:cs typeface="Calibri"/>
              </a:rPr>
              <a:t>T-27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test)</a:t>
            </a:r>
            <a:endParaRPr sz="2000">
              <a:latin typeface="Calibri"/>
              <a:cs typeface="Calibri"/>
            </a:endParaRPr>
          </a:p>
          <a:p>
            <a:pPr marL="744220" lvl="1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744220" algn="l"/>
                <a:tab pos="744855" algn="l"/>
              </a:tabLst>
            </a:pPr>
            <a:r>
              <a:rPr sz="2000" dirty="0">
                <a:latin typeface="Calibri"/>
                <a:cs typeface="Calibri"/>
              </a:rPr>
              <a:t>Liquid </a:t>
            </a:r>
            <a:r>
              <a:rPr sz="2000" spc="-5" dirty="0">
                <a:latin typeface="Calibri"/>
                <a:cs typeface="Calibri"/>
              </a:rPr>
              <a:t>Limit </a:t>
            </a:r>
            <a:r>
              <a:rPr sz="2000" spc="-10" dirty="0">
                <a:latin typeface="Calibri"/>
                <a:cs typeface="Calibri"/>
              </a:rPr>
              <a:t>(AASHTO </a:t>
            </a:r>
            <a:r>
              <a:rPr sz="2000" dirty="0">
                <a:latin typeface="Calibri"/>
                <a:cs typeface="Calibri"/>
              </a:rPr>
              <a:t>T-89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test).</a:t>
            </a:r>
            <a:endParaRPr sz="2000">
              <a:latin typeface="Calibri"/>
              <a:cs typeface="Calibri"/>
            </a:endParaRPr>
          </a:p>
          <a:p>
            <a:pPr marL="744220" lvl="1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744220" algn="l"/>
                <a:tab pos="744855" algn="l"/>
              </a:tabLst>
            </a:pPr>
            <a:r>
              <a:rPr sz="2000" spc="-5" dirty="0">
                <a:latin typeface="Calibri"/>
                <a:cs typeface="Calibri"/>
              </a:rPr>
              <a:t>Plasticity </a:t>
            </a:r>
            <a:r>
              <a:rPr sz="2000" spc="-10" dirty="0">
                <a:latin typeface="Calibri"/>
                <a:cs typeface="Calibri"/>
              </a:rPr>
              <a:t>Index (AASHTO </a:t>
            </a:r>
            <a:r>
              <a:rPr sz="2000" dirty="0">
                <a:latin typeface="Calibri"/>
                <a:cs typeface="Calibri"/>
              </a:rPr>
              <a:t>T-90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test).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4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562" y="11811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962" y="1276350"/>
            <a:ext cx="8224774" cy="3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AASHTO </a:t>
            </a:r>
            <a:r>
              <a:rPr spc="-5" dirty="0"/>
              <a:t>Soil Classification</a:t>
            </a:r>
            <a:r>
              <a:rPr spc="10" dirty="0"/>
              <a:t> </a:t>
            </a:r>
            <a:r>
              <a:rPr spc="-5" dirty="0"/>
              <a:t>System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351788"/>
            <a:ext cx="7771130" cy="511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Key</a:t>
            </a:r>
            <a:r>
              <a:rPr sz="1800" b="1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Elements:</a:t>
            </a:r>
            <a:endParaRPr sz="1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Grain</a:t>
            </a:r>
            <a:r>
              <a:rPr sz="18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Size:</a:t>
            </a:r>
            <a:endParaRPr sz="18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1800" b="1" i="1" dirty="0">
                <a:latin typeface="Calibri"/>
                <a:cs typeface="Calibri"/>
              </a:rPr>
              <a:t>Gravel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Fraction </a:t>
            </a:r>
            <a:r>
              <a:rPr sz="1800" spc="-5" dirty="0">
                <a:latin typeface="Calibri"/>
                <a:cs typeface="Calibri"/>
              </a:rPr>
              <a:t>passing </a:t>
            </a:r>
            <a:r>
              <a:rPr sz="1800" dirty="0">
                <a:latin typeface="Calibri"/>
                <a:cs typeface="Calibri"/>
              </a:rPr>
              <a:t>75mm </a:t>
            </a:r>
            <a:r>
              <a:rPr sz="1800" spc="-5" dirty="0">
                <a:latin typeface="Calibri"/>
                <a:cs typeface="Calibri"/>
              </a:rPr>
              <a:t>sieve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retained </a:t>
            </a:r>
            <a:r>
              <a:rPr sz="1800" spc="-5" dirty="0">
                <a:latin typeface="Calibri"/>
                <a:cs typeface="Calibri"/>
              </a:rPr>
              <a:t>on </a:t>
            </a:r>
            <a:r>
              <a:rPr sz="1800" dirty="0">
                <a:latin typeface="Calibri"/>
                <a:cs typeface="Calibri"/>
              </a:rPr>
              <a:t>#10 </a:t>
            </a:r>
            <a:r>
              <a:rPr sz="1800" spc="-5" dirty="0">
                <a:latin typeface="Calibri"/>
                <a:cs typeface="Calibri"/>
              </a:rPr>
              <a:t>(2mm) </a:t>
            </a:r>
            <a:r>
              <a:rPr sz="1800" dirty="0">
                <a:latin typeface="Calibri"/>
                <a:cs typeface="Calibri"/>
              </a:rPr>
              <a:t>US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sieve</a:t>
            </a:r>
            <a:endParaRPr sz="18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1800" b="1" i="1" spc="-5" dirty="0">
                <a:latin typeface="Calibri"/>
                <a:cs typeface="Calibri"/>
              </a:rPr>
              <a:t>Sand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Fraction </a:t>
            </a:r>
            <a:r>
              <a:rPr sz="1800" spc="-5" dirty="0">
                <a:latin typeface="Calibri"/>
                <a:cs typeface="Calibri"/>
              </a:rPr>
              <a:t>passing #10 </a:t>
            </a:r>
            <a:r>
              <a:rPr sz="1800" spc="-10" dirty="0">
                <a:latin typeface="Calibri"/>
                <a:cs typeface="Calibri"/>
              </a:rPr>
              <a:t>sieve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retained </a:t>
            </a:r>
            <a:r>
              <a:rPr sz="1800" spc="-5" dirty="0">
                <a:latin typeface="Calibri"/>
                <a:cs typeface="Calibri"/>
              </a:rPr>
              <a:t>#200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sieve</a:t>
            </a:r>
            <a:endParaRPr sz="18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1800" b="1" i="1" spc="-5" dirty="0">
                <a:latin typeface="Calibri"/>
                <a:cs typeface="Calibri"/>
              </a:rPr>
              <a:t>Silt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b="1" i="1" dirty="0">
                <a:latin typeface="Calibri"/>
                <a:cs typeface="Calibri"/>
              </a:rPr>
              <a:t>Clay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Fraction </a:t>
            </a:r>
            <a:r>
              <a:rPr sz="1800" spc="-5" dirty="0">
                <a:latin typeface="Calibri"/>
                <a:cs typeface="Calibri"/>
              </a:rPr>
              <a:t>passing #200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sieve</a:t>
            </a:r>
            <a:endParaRPr sz="1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Plasticity:</a:t>
            </a:r>
            <a:endParaRPr sz="18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1800" spc="-40" dirty="0">
                <a:latin typeface="Calibri"/>
                <a:cs typeface="Calibri"/>
              </a:rPr>
              <a:t>Term </a:t>
            </a:r>
            <a:r>
              <a:rPr sz="1800" b="1" i="1" dirty="0">
                <a:latin typeface="Calibri"/>
                <a:cs typeface="Calibri"/>
              </a:rPr>
              <a:t>silty </a:t>
            </a:r>
            <a:r>
              <a:rPr sz="1800" spc="-5" dirty="0">
                <a:latin typeface="Calibri"/>
                <a:cs typeface="Calibri"/>
              </a:rPr>
              <a:t>is applied </a:t>
            </a:r>
            <a:r>
              <a:rPr sz="1800" dirty="0">
                <a:latin typeface="Calibri"/>
                <a:cs typeface="Calibri"/>
              </a:rPr>
              <a:t>when </a:t>
            </a:r>
            <a:r>
              <a:rPr sz="1800" spc="-5" dirty="0">
                <a:latin typeface="Calibri"/>
                <a:cs typeface="Calibri"/>
              </a:rPr>
              <a:t>fine </a:t>
            </a:r>
            <a:r>
              <a:rPr sz="1800" spc="-10" dirty="0">
                <a:latin typeface="Calibri"/>
                <a:cs typeface="Calibri"/>
              </a:rPr>
              <a:t>fractions have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i="1" dirty="0">
                <a:latin typeface="Times New Roman"/>
                <a:cs typeface="Times New Roman"/>
              </a:rPr>
              <a:t>PI </a:t>
            </a:r>
            <a:r>
              <a:rPr sz="1800" dirty="0">
                <a:latin typeface="Calibri"/>
                <a:cs typeface="Calibri"/>
              </a:rPr>
              <a:t>&lt;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1800" spc="-40" dirty="0">
                <a:latin typeface="Calibri"/>
                <a:cs typeface="Calibri"/>
              </a:rPr>
              <a:t>Term </a:t>
            </a:r>
            <a:r>
              <a:rPr sz="1800" b="1" i="1" spc="-5" dirty="0">
                <a:latin typeface="Calibri"/>
                <a:cs typeface="Calibri"/>
              </a:rPr>
              <a:t>clayey </a:t>
            </a:r>
            <a:r>
              <a:rPr sz="1800" spc="-5" dirty="0">
                <a:latin typeface="Calibri"/>
                <a:cs typeface="Calibri"/>
              </a:rPr>
              <a:t>is applied </a:t>
            </a:r>
            <a:r>
              <a:rPr sz="1800" dirty="0">
                <a:latin typeface="Calibri"/>
                <a:cs typeface="Calibri"/>
              </a:rPr>
              <a:t>when </a:t>
            </a:r>
            <a:r>
              <a:rPr sz="1800" spc="-5" dirty="0">
                <a:latin typeface="Calibri"/>
                <a:cs typeface="Calibri"/>
              </a:rPr>
              <a:t>fine </a:t>
            </a:r>
            <a:r>
              <a:rPr sz="1800" spc="-10" dirty="0">
                <a:latin typeface="Calibri"/>
                <a:cs typeface="Calibri"/>
              </a:rPr>
              <a:t>fractions have </a:t>
            </a:r>
            <a:r>
              <a:rPr sz="1800" i="1" dirty="0">
                <a:latin typeface="Times New Roman"/>
                <a:cs typeface="Times New Roman"/>
              </a:rPr>
              <a:t>PI </a:t>
            </a:r>
            <a:r>
              <a:rPr sz="1800" dirty="0">
                <a:latin typeface="Calibri"/>
                <a:cs typeface="Calibri"/>
              </a:rPr>
              <a:t>&gt;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Groups: </a:t>
            </a:r>
            <a:r>
              <a:rPr sz="1800" spc="-5" dirty="0">
                <a:latin typeface="Calibri"/>
                <a:cs typeface="Calibri"/>
              </a:rPr>
              <a:t>(see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Tables)</a:t>
            </a:r>
            <a:endParaRPr sz="18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1800" spc="-5" dirty="0">
                <a:latin typeface="Calibri"/>
                <a:cs typeface="Calibri"/>
              </a:rPr>
              <a:t>Soils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5" dirty="0">
                <a:latin typeface="Calibri"/>
                <a:cs typeface="Calibri"/>
              </a:rPr>
              <a:t>classified </a:t>
            </a:r>
            <a:r>
              <a:rPr sz="1800" spc="-10" dirty="0">
                <a:latin typeface="Calibri"/>
                <a:cs typeface="Calibri"/>
              </a:rPr>
              <a:t>into </a:t>
            </a:r>
            <a:r>
              <a:rPr sz="1800" spc="-5" dirty="0">
                <a:latin typeface="Calibri"/>
                <a:cs typeface="Calibri"/>
              </a:rPr>
              <a:t>eight </a:t>
            </a:r>
            <a:r>
              <a:rPr sz="1800" spc="-10" dirty="0">
                <a:latin typeface="Calibri"/>
                <a:cs typeface="Calibri"/>
              </a:rPr>
              <a:t>groups, </a:t>
            </a:r>
            <a:r>
              <a:rPr sz="1800" b="1" spc="-5" dirty="0">
                <a:latin typeface="Times New Roman"/>
                <a:cs typeface="Times New Roman"/>
              </a:rPr>
              <a:t>A-1 </a:t>
            </a:r>
            <a:r>
              <a:rPr sz="1800" spc="-5" dirty="0">
                <a:latin typeface="Calibri"/>
                <a:cs typeface="Calibri"/>
              </a:rPr>
              <a:t>through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A-8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1800" spc="-5" dirty="0">
                <a:latin typeface="Calibri"/>
                <a:cs typeface="Calibri"/>
              </a:rPr>
              <a:t>The major </a:t>
            </a:r>
            <a:r>
              <a:rPr sz="1800" spc="-10" dirty="0">
                <a:latin typeface="Calibri"/>
                <a:cs typeface="Calibri"/>
              </a:rPr>
              <a:t>groups </a:t>
            </a:r>
            <a:r>
              <a:rPr sz="1800" b="1" spc="-5" dirty="0">
                <a:latin typeface="Times New Roman"/>
                <a:cs typeface="Times New Roman"/>
              </a:rPr>
              <a:t>A-1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b="1" spc="-5" dirty="0">
                <a:latin typeface="Times New Roman"/>
                <a:cs typeface="Times New Roman"/>
              </a:rPr>
              <a:t>A-2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b="1" spc="-5" dirty="0">
                <a:latin typeface="Times New Roman"/>
                <a:cs typeface="Times New Roman"/>
              </a:rPr>
              <a:t>A-3 </a:t>
            </a:r>
            <a:r>
              <a:rPr sz="1800" spc="-10" dirty="0">
                <a:latin typeface="Calibri"/>
                <a:cs typeface="Calibri"/>
              </a:rPr>
              <a:t>represent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coarse </a:t>
            </a:r>
            <a:r>
              <a:rPr sz="1800" spc="-10" dirty="0">
                <a:latin typeface="Calibri"/>
                <a:cs typeface="Calibri"/>
              </a:rPr>
              <a:t>grained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soils.</a:t>
            </a:r>
            <a:endParaRPr sz="18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Times New Roman"/>
                <a:cs typeface="Times New Roman"/>
              </a:rPr>
              <a:t>A-4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b="1" spc="-5" dirty="0">
                <a:latin typeface="Times New Roman"/>
                <a:cs typeface="Times New Roman"/>
              </a:rPr>
              <a:t>A-5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b="1" spc="-5" dirty="0">
                <a:latin typeface="Times New Roman"/>
                <a:cs typeface="Times New Roman"/>
              </a:rPr>
              <a:t>A-6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b="1" spc="-5" dirty="0">
                <a:latin typeface="Times New Roman"/>
                <a:cs typeface="Times New Roman"/>
              </a:rPr>
              <a:t>A-7 </a:t>
            </a:r>
            <a:r>
              <a:rPr sz="1800" spc="-10" dirty="0">
                <a:latin typeface="Calibri"/>
                <a:cs typeface="Calibri"/>
              </a:rPr>
              <a:t>represent </a:t>
            </a:r>
            <a:r>
              <a:rPr sz="1800" spc="-5" dirty="0">
                <a:latin typeface="Calibri"/>
                <a:cs typeface="Calibri"/>
              </a:rPr>
              <a:t>fine </a:t>
            </a:r>
            <a:r>
              <a:rPr sz="1800" spc="-10" dirty="0">
                <a:latin typeface="Calibri"/>
                <a:cs typeface="Calibri"/>
              </a:rPr>
              <a:t>grained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soils.</a:t>
            </a:r>
            <a:endParaRPr sz="18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b="1" spc="-5" dirty="0">
                <a:latin typeface="Times New Roman"/>
                <a:cs typeface="Times New Roman"/>
              </a:rPr>
              <a:t>A-8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5" dirty="0">
                <a:latin typeface="Calibri"/>
                <a:cs typeface="Calibri"/>
              </a:rPr>
              <a:t>identified by </a:t>
            </a:r>
            <a:r>
              <a:rPr sz="1800" dirty="0">
                <a:latin typeface="Calibri"/>
                <a:cs typeface="Calibri"/>
              </a:rPr>
              <a:t>visual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inspection.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4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562" y="11811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962" y="1276350"/>
            <a:ext cx="8224774" cy="3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AASHTO </a:t>
            </a:r>
            <a:r>
              <a:rPr spc="-5" dirty="0"/>
              <a:t>Soil Classification</a:t>
            </a:r>
            <a:r>
              <a:rPr spc="10" dirty="0"/>
              <a:t> </a:t>
            </a:r>
            <a:r>
              <a:rPr spc="-5" dirty="0"/>
              <a:t>System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3411" y="4688967"/>
            <a:ext cx="5756910" cy="150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where: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000" i="1" spc="10" dirty="0">
                <a:latin typeface="Times New Roman"/>
                <a:cs typeface="Times New Roman"/>
              </a:rPr>
              <a:t>F</a:t>
            </a:r>
            <a:r>
              <a:rPr sz="1950" i="1" spc="15" baseline="-21367" dirty="0">
                <a:latin typeface="Times New Roman"/>
                <a:cs typeface="Times New Roman"/>
              </a:rPr>
              <a:t>200</a:t>
            </a:r>
            <a:r>
              <a:rPr sz="2000" spc="10" dirty="0">
                <a:latin typeface="Calibri"/>
                <a:cs typeface="Calibri"/>
              </a:rPr>
              <a:t>: </a:t>
            </a:r>
            <a:r>
              <a:rPr sz="2000" dirty="0">
                <a:latin typeface="Calibri"/>
                <a:cs typeface="Calibri"/>
              </a:rPr>
              <a:t>% </a:t>
            </a:r>
            <a:r>
              <a:rPr sz="2000" spc="-5" dirty="0">
                <a:latin typeface="Calibri"/>
                <a:cs typeface="Calibri"/>
              </a:rPr>
              <a:t>passing </a:t>
            </a:r>
            <a:r>
              <a:rPr sz="2000" dirty="0">
                <a:latin typeface="Calibri"/>
                <a:cs typeface="Calibri"/>
              </a:rPr>
              <a:t>#200 </a:t>
            </a:r>
            <a:r>
              <a:rPr sz="2000" spc="-10" dirty="0">
                <a:latin typeface="Calibri"/>
                <a:cs typeface="Calibri"/>
              </a:rPr>
              <a:t>sieves expressed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whole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number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000" i="1" dirty="0">
                <a:latin typeface="Times New Roman"/>
                <a:cs typeface="Times New Roman"/>
              </a:rPr>
              <a:t>LL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liquid limit 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soil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000" i="1" dirty="0">
                <a:latin typeface="Times New Roman"/>
                <a:cs typeface="Times New Roman"/>
              </a:rPr>
              <a:t>PI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Plasticity </a:t>
            </a:r>
            <a:r>
              <a:rPr sz="2000" spc="-10" dirty="0">
                <a:latin typeface="Calibri"/>
                <a:cs typeface="Calibri"/>
              </a:rPr>
              <a:t>Index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soil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9650" y="3246501"/>
            <a:ext cx="7498080" cy="400050"/>
          </a:xfrm>
          <a:custGeom>
            <a:avLst/>
            <a:gdLst/>
            <a:ahLst/>
            <a:cxnLst/>
            <a:rect l="l" t="t" r="r" b="b"/>
            <a:pathLst>
              <a:path w="7498080" h="400050">
                <a:moveTo>
                  <a:pt x="0" y="400050"/>
                </a:moveTo>
                <a:lnTo>
                  <a:pt x="7497826" y="400050"/>
                </a:lnTo>
                <a:lnTo>
                  <a:pt x="7497826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solidFill>
            <a:srgbClr val="DFEA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352296"/>
            <a:ext cx="8299450" cy="228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Group Index</a:t>
            </a:r>
            <a:r>
              <a:rPr sz="2000" b="1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(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GI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):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9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evaluate </a:t>
            </a:r>
            <a:r>
              <a:rPr sz="2000" dirty="0">
                <a:latin typeface="Calibri"/>
                <a:cs typeface="Calibri"/>
              </a:rPr>
              <a:t>the quality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soil </a:t>
            </a:r>
            <a:r>
              <a:rPr sz="2000" spc="5" dirty="0">
                <a:latin typeface="Calibri"/>
                <a:cs typeface="Calibri"/>
              </a:rPr>
              <a:t>as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highway </a:t>
            </a:r>
            <a:r>
              <a:rPr sz="2000" spc="-10" dirty="0">
                <a:latin typeface="Calibri"/>
                <a:cs typeface="Calibri"/>
              </a:rPr>
              <a:t>subgrade </a:t>
            </a:r>
            <a:r>
              <a:rPr sz="2000" spc="-5" dirty="0">
                <a:latin typeface="Calibri"/>
                <a:cs typeface="Calibri"/>
              </a:rPr>
              <a:t>material, one </a:t>
            </a:r>
            <a:r>
              <a:rPr sz="2000" spc="-10" dirty="0">
                <a:latin typeface="Calibri"/>
                <a:cs typeface="Calibri"/>
              </a:rPr>
              <a:t>must  incorporate </a:t>
            </a:r>
            <a:r>
              <a:rPr sz="2000" dirty="0">
                <a:latin typeface="Calibri"/>
                <a:cs typeface="Calibri"/>
              </a:rPr>
              <a:t>a number </a:t>
            </a:r>
            <a:r>
              <a:rPr sz="2000" spc="-5" dirty="0">
                <a:latin typeface="Calibri"/>
                <a:cs typeface="Calibri"/>
              </a:rPr>
              <a:t>called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b="1" i="1" spc="-5" dirty="0">
                <a:latin typeface="Calibri"/>
                <a:cs typeface="Calibri"/>
              </a:rPr>
              <a:t>Group </a:t>
            </a:r>
            <a:r>
              <a:rPr sz="2000" b="1" i="1" spc="-15" dirty="0">
                <a:latin typeface="Calibri"/>
                <a:cs typeface="Calibri"/>
              </a:rPr>
              <a:t>Index </a:t>
            </a:r>
            <a:r>
              <a:rPr sz="2000" b="1" spc="-5" dirty="0">
                <a:latin typeface="Times New Roman"/>
                <a:cs typeface="Times New Roman"/>
              </a:rPr>
              <a:t>(</a:t>
            </a:r>
            <a:r>
              <a:rPr sz="2000" b="1" i="1" spc="-5" dirty="0">
                <a:latin typeface="Times New Roman"/>
                <a:cs typeface="Times New Roman"/>
              </a:rPr>
              <a:t>GI</a:t>
            </a:r>
            <a:r>
              <a:rPr sz="2000" b="1" spc="-5" dirty="0">
                <a:latin typeface="Times New Roman"/>
                <a:cs typeface="Times New Roman"/>
              </a:rPr>
              <a:t>) </a:t>
            </a:r>
            <a:r>
              <a:rPr sz="2000" i="1" spc="-5" dirty="0">
                <a:latin typeface="Calibri"/>
                <a:cs typeface="Calibri"/>
              </a:rPr>
              <a:t>with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10" dirty="0">
                <a:latin typeface="Calibri"/>
                <a:cs typeface="Calibri"/>
              </a:rPr>
              <a:t>groups </a:t>
            </a:r>
            <a:r>
              <a:rPr sz="2000" i="1" spc="-15" dirty="0">
                <a:latin typeface="Calibri"/>
                <a:cs typeface="Calibri"/>
              </a:rPr>
              <a:t>and  </a:t>
            </a:r>
            <a:r>
              <a:rPr sz="2000" i="1" spc="-10" dirty="0">
                <a:latin typeface="Calibri"/>
                <a:cs typeface="Calibri"/>
              </a:rPr>
              <a:t>subgroups </a:t>
            </a:r>
            <a:r>
              <a:rPr sz="2000" i="1" dirty="0">
                <a:latin typeface="Calibri"/>
                <a:cs typeface="Calibri"/>
              </a:rPr>
              <a:t>of the </a:t>
            </a:r>
            <a:r>
              <a:rPr sz="2000" i="1" spc="-5" dirty="0">
                <a:latin typeface="Calibri"/>
                <a:cs typeface="Calibri"/>
              </a:rPr>
              <a:t>soil. </a:t>
            </a:r>
            <a:r>
              <a:rPr sz="2000" spc="-5" dirty="0">
                <a:latin typeface="Calibri"/>
                <a:cs typeface="Calibri"/>
              </a:rPr>
              <a:t>This </a:t>
            </a:r>
            <a:r>
              <a:rPr sz="2000" spc="-10" dirty="0">
                <a:latin typeface="Calibri"/>
                <a:cs typeface="Calibri"/>
              </a:rPr>
              <a:t>index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written </a:t>
            </a:r>
            <a:r>
              <a:rPr sz="2000" spc="5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parentheses </a:t>
            </a:r>
            <a:r>
              <a:rPr sz="2000" spc="-10" dirty="0">
                <a:latin typeface="Calibri"/>
                <a:cs typeface="Calibri"/>
              </a:rPr>
              <a:t>after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group </a:t>
            </a:r>
            <a:r>
              <a:rPr sz="2000" spc="-5" dirty="0">
                <a:latin typeface="Calibri"/>
                <a:cs typeface="Calibri"/>
              </a:rPr>
              <a:t>or  </a:t>
            </a:r>
            <a:r>
              <a:rPr sz="2000" spc="-10" dirty="0">
                <a:latin typeface="Calibri"/>
                <a:cs typeface="Calibri"/>
              </a:rPr>
              <a:t>subgroup </a:t>
            </a:r>
            <a:r>
              <a:rPr sz="2000" spc="-5" dirty="0">
                <a:latin typeface="Calibri"/>
                <a:cs typeface="Calibri"/>
              </a:rPr>
              <a:t>designation. The </a:t>
            </a:r>
            <a:r>
              <a:rPr sz="2000" spc="-10" dirty="0">
                <a:latin typeface="Calibri"/>
                <a:cs typeface="Calibri"/>
              </a:rPr>
              <a:t>group index </a:t>
            </a:r>
            <a:r>
              <a:rPr sz="2000" spc="-5" dirty="0">
                <a:latin typeface="Calibri"/>
                <a:cs typeface="Calibri"/>
              </a:rPr>
              <a:t>is given by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equation:</a:t>
            </a:r>
            <a:endParaRPr sz="2000">
              <a:latin typeface="Calibri"/>
              <a:cs typeface="Calibri"/>
            </a:endParaRPr>
          </a:p>
          <a:p>
            <a:pPr marL="493395">
              <a:lnSpc>
                <a:spcPts val="3354"/>
              </a:lnSpc>
              <a:spcBef>
                <a:spcPts val="835"/>
              </a:spcBef>
              <a:tabLst>
                <a:tab pos="1697355" algn="l"/>
                <a:tab pos="6283325" algn="l"/>
              </a:tabLst>
            </a:pPr>
            <a:r>
              <a:rPr sz="2450" i="1" spc="-15" dirty="0">
                <a:latin typeface="Times New Roman"/>
                <a:cs typeface="Times New Roman"/>
              </a:rPr>
              <a:t>GI</a:t>
            </a:r>
            <a:r>
              <a:rPr sz="2450" i="1" spc="185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Symbol"/>
                <a:cs typeface="Symbol"/>
              </a:rPr>
              <a:t></a:t>
            </a:r>
            <a:r>
              <a:rPr sz="2450" spc="-140" dirty="0">
                <a:latin typeface="Times New Roman"/>
                <a:cs typeface="Times New Roman"/>
              </a:rPr>
              <a:t> </a:t>
            </a:r>
            <a:r>
              <a:rPr sz="3100" spc="-80" dirty="0">
                <a:latin typeface="Symbol"/>
                <a:cs typeface="Symbol"/>
              </a:rPr>
              <a:t></a:t>
            </a:r>
            <a:r>
              <a:rPr sz="2450" i="1" spc="-80" dirty="0">
                <a:latin typeface="Times New Roman"/>
                <a:cs typeface="Times New Roman"/>
              </a:rPr>
              <a:t>F	</a:t>
            </a:r>
            <a:r>
              <a:rPr sz="2450" spc="25" dirty="0">
                <a:latin typeface="Symbol"/>
                <a:cs typeface="Symbol"/>
              </a:rPr>
              <a:t></a:t>
            </a:r>
            <a:r>
              <a:rPr sz="2450" spc="-254" dirty="0">
                <a:latin typeface="Times New Roman"/>
                <a:cs typeface="Times New Roman"/>
              </a:rPr>
              <a:t> </a:t>
            </a:r>
            <a:r>
              <a:rPr sz="2450" spc="-130" dirty="0">
                <a:latin typeface="Times New Roman"/>
                <a:cs typeface="Times New Roman"/>
              </a:rPr>
              <a:t>35</a:t>
            </a:r>
            <a:r>
              <a:rPr sz="3100" spc="-130" dirty="0">
                <a:latin typeface="Symbol"/>
                <a:cs typeface="Symbol"/>
              </a:rPr>
              <a:t></a:t>
            </a:r>
            <a:r>
              <a:rPr sz="3200" spc="-130" dirty="0">
                <a:latin typeface="Symbol"/>
                <a:cs typeface="Symbol"/>
              </a:rPr>
              <a:t></a:t>
            </a:r>
            <a:r>
              <a:rPr sz="2450" spc="-130" dirty="0">
                <a:latin typeface="Times New Roman"/>
                <a:cs typeface="Times New Roman"/>
              </a:rPr>
              <a:t>0.2</a:t>
            </a:r>
            <a:r>
              <a:rPr sz="2450" spc="-215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Symbol"/>
                <a:cs typeface="Symbol"/>
              </a:rPr>
              <a:t></a:t>
            </a:r>
            <a:r>
              <a:rPr sz="2450" spc="-185" dirty="0">
                <a:latin typeface="Times New Roman"/>
                <a:cs typeface="Times New Roman"/>
              </a:rPr>
              <a:t> </a:t>
            </a:r>
            <a:r>
              <a:rPr sz="2450" spc="-50" dirty="0">
                <a:latin typeface="Times New Roman"/>
                <a:cs typeface="Times New Roman"/>
              </a:rPr>
              <a:t>0.005</a:t>
            </a:r>
            <a:r>
              <a:rPr sz="3100" spc="-50" dirty="0">
                <a:latin typeface="Symbol"/>
                <a:cs typeface="Symbol"/>
              </a:rPr>
              <a:t></a:t>
            </a:r>
            <a:r>
              <a:rPr sz="2450" i="1" spc="-50" dirty="0">
                <a:latin typeface="Times New Roman"/>
                <a:cs typeface="Times New Roman"/>
              </a:rPr>
              <a:t>LL</a:t>
            </a:r>
            <a:r>
              <a:rPr sz="2450" i="1" spc="-145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Symbol"/>
                <a:cs typeface="Symbol"/>
              </a:rPr>
              <a:t></a:t>
            </a:r>
            <a:r>
              <a:rPr sz="2450" spc="-185" dirty="0">
                <a:latin typeface="Times New Roman"/>
                <a:cs typeface="Times New Roman"/>
              </a:rPr>
              <a:t> </a:t>
            </a:r>
            <a:r>
              <a:rPr sz="2450" spc="-85" dirty="0">
                <a:latin typeface="Times New Roman"/>
                <a:cs typeface="Times New Roman"/>
              </a:rPr>
              <a:t>40</a:t>
            </a:r>
            <a:r>
              <a:rPr sz="3100" spc="-85" dirty="0">
                <a:latin typeface="Symbol"/>
                <a:cs typeface="Symbol"/>
              </a:rPr>
              <a:t></a:t>
            </a:r>
            <a:r>
              <a:rPr sz="3200" spc="-85" dirty="0">
                <a:latin typeface="Symbol"/>
                <a:cs typeface="Symbol"/>
              </a:rPr>
              <a:t></a:t>
            </a:r>
            <a:r>
              <a:rPr sz="2450" spc="-85" dirty="0">
                <a:latin typeface="Symbol"/>
                <a:cs typeface="Symbol"/>
              </a:rPr>
              <a:t></a:t>
            </a:r>
            <a:r>
              <a:rPr sz="2450" spc="-185" dirty="0">
                <a:latin typeface="Times New Roman"/>
                <a:cs typeface="Times New Roman"/>
              </a:rPr>
              <a:t> </a:t>
            </a:r>
            <a:r>
              <a:rPr sz="2450" spc="-75" dirty="0">
                <a:latin typeface="Times New Roman"/>
                <a:cs typeface="Times New Roman"/>
              </a:rPr>
              <a:t>0.01</a:t>
            </a:r>
            <a:r>
              <a:rPr sz="3100" spc="-75" dirty="0">
                <a:latin typeface="Symbol"/>
                <a:cs typeface="Symbol"/>
              </a:rPr>
              <a:t></a:t>
            </a:r>
            <a:r>
              <a:rPr sz="2450" i="1" spc="-75" dirty="0">
                <a:latin typeface="Times New Roman"/>
                <a:cs typeface="Times New Roman"/>
              </a:rPr>
              <a:t>F	</a:t>
            </a:r>
            <a:r>
              <a:rPr sz="2450" spc="-60" dirty="0">
                <a:latin typeface="Symbol"/>
                <a:cs typeface="Symbol"/>
              </a:rPr>
              <a:t></a:t>
            </a:r>
            <a:r>
              <a:rPr sz="2450" spc="-60" dirty="0">
                <a:latin typeface="Times New Roman"/>
                <a:cs typeface="Times New Roman"/>
              </a:rPr>
              <a:t>15</a:t>
            </a:r>
            <a:r>
              <a:rPr sz="3100" spc="-60" dirty="0">
                <a:latin typeface="Symbol"/>
                <a:cs typeface="Symbol"/>
              </a:rPr>
              <a:t></a:t>
            </a:r>
            <a:r>
              <a:rPr sz="2450" i="1" spc="-60" dirty="0">
                <a:latin typeface="Times New Roman"/>
                <a:cs typeface="Times New Roman"/>
              </a:rPr>
              <a:t>PI</a:t>
            </a:r>
            <a:r>
              <a:rPr sz="2450" i="1" spc="-1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</a:t>
            </a:r>
            <a:r>
              <a:rPr sz="2450" dirty="0">
                <a:latin typeface="Times New Roman"/>
                <a:cs typeface="Times New Roman"/>
              </a:rPr>
              <a:t>10</a:t>
            </a:r>
            <a:r>
              <a:rPr sz="3100" dirty="0">
                <a:latin typeface="Symbol"/>
                <a:cs typeface="Symbol"/>
              </a:rPr>
              <a:t></a:t>
            </a:r>
            <a:endParaRPr sz="3100">
              <a:latin typeface="Symbol"/>
              <a:cs typeface="Symbol"/>
            </a:endParaRPr>
          </a:p>
          <a:p>
            <a:pPr marL="1428115">
              <a:lnSpc>
                <a:spcPts val="655"/>
              </a:lnSpc>
              <a:tabLst>
                <a:tab pos="6014085" algn="l"/>
              </a:tabLst>
            </a:pPr>
            <a:r>
              <a:rPr sz="950" spc="40" dirty="0">
                <a:latin typeface="Times New Roman"/>
                <a:cs typeface="Times New Roman"/>
              </a:rPr>
              <a:t>200	</a:t>
            </a:r>
            <a:r>
              <a:rPr sz="950" spc="55" dirty="0">
                <a:latin typeface="Times New Roman"/>
                <a:cs typeface="Times New Roman"/>
              </a:rPr>
              <a:t>200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57069" y="3910457"/>
            <a:ext cx="2286000" cy="63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499"/>
              </a:lnSpc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first </a:t>
            </a:r>
            <a:r>
              <a:rPr sz="2000" spc="-5" dirty="0">
                <a:latin typeface="Calibri"/>
                <a:cs typeface="Calibri"/>
              </a:rPr>
              <a:t>term </a:t>
            </a:r>
            <a:r>
              <a:rPr sz="2000" dirty="0">
                <a:latin typeface="Calibri"/>
                <a:cs typeface="Calibri"/>
              </a:rPr>
              <a:t>is  </a:t>
            </a:r>
            <a:r>
              <a:rPr sz="2000" spc="-5" dirty="0">
                <a:latin typeface="Calibri"/>
                <a:cs typeface="Calibri"/>
              </a:rPr>
              <a:t>determined by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LL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37659" y="3636898"/>
            <a:ext cx="440690" cy="373380"/>
          </a:xfrm>
          <a:custGeom>
            <a:avLst/>
            <a:gdLst/>
            <a:ahLst/>
            <a:cxnLst/>
            <a:rect l="l" t="t" r="r" b="b"/>
            <a:pathLst>
              <a:path w="440689" h="373379">
                <a:moveTo>
                  <a:pt x="421415" y="16350"/>
                </a:moveTo>
                <a:lnTo>
                  <a:pt x="408929" y="18523"/>
                </a:lnTo>
                <a:lnTo>
                  <a:pt x="0" y="363474"/>
                </a:lnTo>
                <a:lnTo>
                  <a:pt x="8254" y="373252"/>
                </a:lnTo>
                <a:lnTo>
                  <a:pt x="417145" y="28334"/>
                </a:lnTo>
                <a:lnTo>
                  <a:pt x="421415" y="16350"/>
                </a:lnTo>
                <a:close/>
              </a:path>
              <a:path w="440689" h="373379">
                <a:moveTo>
                  <a:pt x="439519" y="3301"/>
                </a:moveTo>
                <a:lnTo>
                  <a:pt x="426974" y="3301"/>
                </a:lnTo>
                <a:lnTo>
                  <a:pt x="435228" y="13081"/>
                </a:lnTo>
                <a:lnTo>
                  <a:pt x="417145" y="28334"/>
                </a:lnTo>
                <a:lnTo>
                  <a:pt x="395477" y="89153"/>
                </a:lnTo>
                <a:lnTo>
                  <a:pt x="394335" y="92456"/>
                </a:lnTo>
                <a:lnTo>
                  <a:pt x="396113" y="96138"/>
                </a:lnTo>
                <a:lnTo>
                  <a:pt x="402716" y="98425"/>
                </a:lnTo>
                <a:lnTo>
                  <a:pt x="406273" y="96774"/>
                </a:lnTo>
                <a:lnTo>
                  <a:pt x="407542" y="93471"/>
                </a:lnTo>
                <a:lnTo>
                  <a:pt x="439519" y="3301"/>
                </a:lnTo>
                <a:close/>
              </a:path>
              <a:path w="440689" h="373379">
                <a:moveTo>
                  <a:pt x="440689" y="0"/>
                </a:moveTo>
                <a:lnTo>
                  <a:pt x="343026" y="17018"/>
                </a:lnTo>
                <a:lnTo>
                  <a:pt x="339598" y="17652"/>
                </a:lnTo>
                <a:lnTo>
                  <a:pt x="337312" y="20955"/>
                </a:lnTo>
                <a:lnTo>
                  <a:pt x="338581" y="27812"/>
                </a:lnTo>
                <a:lnTo>
                  <a:pt x="341756" y="30225"/>
                </a:lnTo>
                <a:lnTo>
                  <a:pt x="408929" y="18523"/>
                </a:lnTo>
                <a:lnTo>
                  <a:pt x="426974" y="3301"/>
                </a:lnTo>
                <a:lnTo>
                  <a:pt x="439519" y="3301"/>
                </a:lnTo>
                <a:lnTo>
                  <a:pt x="440689" y="0"/>
                </a:lnTo>
                <a:close/>
              </a:path>
              <a:path w="440689" h="373379">
                <a:moveTo>
                  <a:pt x="429332" y="6095"/>
                </a:moveTo>
                <a:lnTo>
                  <a:pt x="425068" y="6095"/>
                </a:lnTo>
                <a:lnTo>
                  <a:pt x="432180" y="14477"/>
                </a:lnTo>
                <a:lnTo>
                  <a:pt x="421415" y="16350"/>
                </a:lnTo>
                <a:lnTo>
                  <a:pt x="417145" y="28334"/>
                </a:lnTo>
                <a:lnTo>
                  <a:pt x="435228" y="13081"/>
                </a:lnTo>
                <a:lnTo>
                  <a:pt x="429332" y="6095"/>
                </a:lnTo>
                <a:close/>
              </a:path>
              <a:path w="440689" h="373379">
                <a:moveTo>
                  <a:pt x="426974" y="3301"/>
                </a:moveTo>
                <a:lnTo>
                  <a:pt x="408929" y="18523"/>
                </a:lnTo>
                <a:lnTo>
                  <a:pt x="421415" y="16350"/>
                </a:lnTo>
                <a:lnTo>
                  <a:pt x="425068" y="6095"/>
                </a:lnTo>
                <a:lnTo>
                  <a:pt x="429332" y="6095"/>
                </a:lnTo>
                <a:lnTo>
                  <a:pt x="426974" y="3301"/>
                </a:lnTo>
                <a:close/>
              </a:path>
              <a:path w="440689" h="373379">
                <a:moveTo>
                  <a:pt x="425068" y="6095"/>
                </a:moveTo>
                <a:lnTo>
                  <a:pt x="421415" y="16350"/>
                </a:lnTo>
                <a:lnTo>
                  <a:pt x="432180" y="14477"/>
                </a:lnTo>
                <a:lnTo>
                  <a:pt x="425068" y="6095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13679" y="3910457"/>
            <a:ext cx="2242820" cy="63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The second </a:t>
            </a:r>
            <a:r>
              <a:rPr sz="2000" spc="-10" dirty="0">
                <a:latin typeface="Calibri"/>
                <a:cs typeface="Calibri"/>
              </a:rPr>
              <a:t>term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spc="-5" dirty="0">
                <a:latin typeface="Calibri"/>
                <a:cs typeface="Calibri"/>
              </a:rPr>
              <a:t>determined by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PI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85735" y="3684523"/>
            <a:ext cx="440690" cy="373380"/>
          </a:xfrm>
          <a:custGeom>
            <a:avLst/>
            <a:gdLst/>
            <a:ahLst/>
            <a:cxnLst/>
            <a:rect l="l" t="t" r="r" b="b"/>
            <a:pathLst>
              <a:path w="440690" h="373379">
                <a:moveTo>
                  <a:pt x="421423" y="16327"/>
                </a:moveTo>
                <a:lnTo>
                  <a:pt x="408962" y="18495"/>
                </a:lnTo>
                <a:lnTo>
                  <a:pt x="0" y="363474"/>
                </a:lnTo>
                <a:lnTo>
                  <a:pt x="8128" y="373252"/>
                </a:lnTo>
                <a:lnTo>
                  <a:pt x="417200" y="28181"/>
                </a:lnTo>
                <a:lnTo>
                  <a:pt x="421423" y="16327"/>
                </a:lnTo>
                <a:close/>
              </a:path>
              <a:path w="440690" h="373379">
                <a:moveTo>
                  <a:pt x="439512" y="3301"/>
                </a:moveTo>
                <a:lnTo>
                  <a:pt x="426974" y="3301"/>
                </a:lnTo>
                <a:lnTo>
                  <a:pt x="435102" y="13081"/>
                </a:lnTo>
                <a:lnTo>
                  <a:pt x="417200" y="28181"/>
                </a:lnTo>
                <a:lnTo>
                  <a:pt x="395478" y="89153"/>
                </a:lnTo>
                <a:lnTo>
                  <a:pt x="394335" y="92456"/>
                </a:lnTo>
                <a:lnTo>
                  <a:pt x="395986" y="96138"/>
                </a:lnTo>
                <a:lnTo>
                  <a:pt x="402590" y="98425"/>
                </a:lnTo>
                <a:lnTo>
                  <a:pt x="406273" y="96774"/>
                </a:lnTo>
                <a:lnTo>
                  <a:pt x="407416" y="93344"/>
                </a:lnTo>
                <a:lnTo>
                  <a:pt x="439512" y="3301"/>
                </a:lnTo>
                <a:close/>
              </a:path>
              <a:path w="440690" h="373379">
                <a:moveTo>
                  <a:pt x="440690" y="0"/>
                </a:moveTo>
                <a:lnTo>
                  <a:pt x="343027" y="17018"/>
                </a:lnTo>
                <a:lnTo>
                  <a:pt x="339598" y="17652"/>
                </a:lnTo>
                <a:lnTo>
                  <a:pt x="337312" y="20955"/>
                </a:lnTo>
                <a:lnTo>
                  <a:pt x="337820" y="24383"/>
                </a:lnTo>
                <a:lnTo>
                  <a:pt x="338455" y="27812"/>
                </a:lnTo>
                <a:lnTo>
                  <a:pt x="341757" y="30225"/>
                </a:lnTo>
                <a:lnTo>
                  <a:pt x="345186" y="29590"/>
                </a:lnTo>
                <a:lnTo>
                  <a:pt x="408962" y="18495"/>
                </a:lnTo>
                <a:lnTo>
                  <a:pt x="426974" y="3301"/>
                </a:lnTo>
                <a:lnTo>
                  <a:pt x="439512" y="3301"/>
                </a:lnTo>
                <a:lnTo>
                  <a:pt x="440690" y="0"/>
                </a:lnTo>
                <a:close/>
              </a:path>
              <a:path w="440690" h="373379">
                <a:moveTo>
                  <a:pt x="429296" y="6095"/>
                </a:moveTo>
                <a:lnTo>
                  <a:pt x="425069" y="6095"/>
                </a:lnTo>
                <a:lnTo>
                  <a:pt x="432054" y="14477"/>
                </a:lnTo>
                <a:lnTo>
                  <a:pt x="421423" y="16327"/>
                </a:lnTo>
                <a:lnTo>
                  <a:pt x="417200" y="28181"/>
                </a:lnTo>
                <a:lnTo>
                  <a:pt x="435102" y="13081"/>
                </a:lnTo>
                <a:lnTo>
                  <a:pt x="429296" y="6095"/>
                </a:lnTo>
                <a:close/>
              </a:path>
              <a:path w="440690" h="373379">
                <a:moveTo>
                  <a:pt x="426974" y="3301"/>
                </a:moveTo>
                <a:lnTo>
                  <a:pt x="408962" y="18495"/>
                </a:lnTo>
                <a:lnTo>
                  <a:pt x="421423" y="16327"/>
                </a:lnTo>
                <a:lnTo>
                  <a:pt x="425069" y="6095"/>
                </a:lnTo>
                <a:lnTo>
                  <a:pt x="429296" y="6095"/>
                </a:lnTo>
                <a:lnTo>
                  <a:pt x="426974" y="3301"/>
                </a:lnTo>
                <a:close/>
              </a:path>
              <a:path w="440690" h="373379">
                <a:moveTo>
                  <a:pt x="425069" y="6095"/>
                </a:moveTo>
                <a:lnTo>
                  <a:pt x="421423" y="16327"/>
                </a:lnTo>
                <a:lnTo>
                  <a:pt x="432054" y="14477"/>
                </a:lnTo>
                <a:lnTo>
                  <a:pt x="425069" y="6095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032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562" y="11811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962" y="1276350"/>
            <a:ext cx="8224774" cy="3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AASHTO </a:t>
            </a:r>
            <a:r>
              <a:rPr spc="-5" dirty="0"/>
              <a:t>Soil Classification</a:t>
            </a:r>
            <a:r>
              <a:rPr spc="10" dirty="0"/>
              <a:t> </a:t>
            </a:r>
            <a:r>
              <a:rPr spc="-5" dirty="0"/>
              <a:t>System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350771"/>
            <a:ext cx="8296909" cy="789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It 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may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be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noted</a:t>
            </a:r>
            <a:r>
              <a:rPr sz="20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that:</a:t>
            </a:r>
            <a:endParaRPr sz="20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1210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higher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value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GI</a:t>
            </a:r>
            <a:r>
              <a:rPr sz="2000" i="1" spc="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weaker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will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soil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vice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versa.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Thus,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75042" y="2112771"/>
            <a:ext cx="125539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0835" algn="l"/>
              </a:tabLst>
            </a:pPr>
            <a:r>
              <a:rPr sz="2000" spc="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	i</a:t>
            </a:r>
            <a:r>
              <a:rPr sz="2000" spc="-4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ely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112771"/>
            <a:ext cx="6904355" cy="292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45">
              <a:lnSpc>
                <a:spcPct val="100000"/>
              </a:lnSpc>
              <a:tabLst>
                <a:tab pos="1227455" algn="l"/>
                <a:tab pos="1597660" algn="l"/>
                <a:tab pos="3094355" algn="l"/>
                <a:tab pos="3464560" algn="l"/>
                <a:tab pos="3746500" algn="l"/>
                <a:tab pos="4255770" algn="l"/>
                <a:tab pos="4636770" algn="l"/>
                <a:tab pos="4920615" algn="l"/>
                <a:tab pos="6033135" algn="l"/>
              </a:tabLst>
            </a:pPr>
            <a:r>
              <a:rPr sz="2000" dirty="0">
                <a:latin typeface="Calibri"/>
                <a:cs typeface="Calibri"/>
              </a:rPr>
              <a:t>quality	</a:t>
            </a:r>
            <a:r>
              <a:rPr sz="2000" spc="-5" dirty="0">
                <a:latin typeface="Calibri"/>
                <a:cs typeface="Calibri"/>
              </a:rPr>
              <a:t>of	performance	of	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5" dirty="0">
                <a:latin typeface="Calibri"/>
                <a:cs typeface="Calibri"/>
              </a:rPr>
              <a:t>soil	</a:t>
            </a:r>
            <a:r>
              <a:rPr sz="2000" dirty="0">
                <a:latin typeface="Calibri"/>
                <a:cs typeface="Calibri"/>
              </a:rPr>
              <a:t>as	a	</a:t>
            </a:r>
            <a:r>
              <a:rPr sz="2000" spc="-10" dirty="0">
                <a:latin typeface="Calibri"/>
                <a:cs typeface="Calibri"/>
              </a:rPr>
              <a:t>subgrade	material</a:t>
            </a:r>
            <a:endParaRPr sz="2000">
              <a:latin typeface="Calibri"/>
              <a:cs typeface="Calibri"/>
            </a:endParaRPr>
          </a:p>
          <a:p>
            <a:pPr marL="360045">
              <a:lnSpc>
                <a:spcPct val="100000"/>
              </a:lnSpc>
              <a:spcBef>
                <a:spcPts val="15"/>
              </a:spcBef>
            </a:pPr>
            <a:r>
              <a:rPr sz="2000" spc="-10" dirty="0">
                <a:latin typeface="Calibri"/>
                <a:cs typeface="Calibri"/>
              </a:rPr>
              <a:t>proportional 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GI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soil </a:t>
            </a:r>
            <a:r>
              <a:rPr sz="2000" spc="-10" dirty="0">
                <a:latin typeface="Calibri"/>
                <a:cs typeface="Calibri"/>
              </a:rPr>
              <a:t>having </a:t>
            </a:r>
            <a:r>
              <a:rPr sz="2000" i="1" dirty="0">
                <a:latin typeface="Times New Roman"/>
                <a:cs typeface="Times New Roman"/>
              </a:rPr>
              <a:t>GI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25" dirty="0">
                <a:latin typeface="Calibri"/>
                <a:cs typeface="Calibri"/>
              </a:rPr>
              <a:t>zero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considered </a:t>
            </a:r>
            <a:r>
              <a:rPr sz="2000" dirty="0">
                <a:latin typeface="Calibri"/>
                <a:cs typeface="Calibri"/>
              </a:rPr>
              <a:t>as the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best.</a:t>
            </a:r>
            <a:endParaRPr sz="20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equation gives </a:t>
            </a:r>
            <a:r>
              <a:rPr sz="2000" spc="-15" dirty="0">
                <a:latin typeface="Calibri"/>
                <a:cs typeface="Calibri"/>
              </a:rPr>
              <a:t>negative </a:t>
            </a:r>
            <a:r>
              <a:rPr sz="2000" spc="-5" dirty="0">
                <a:latin typeface="Calibri"/>
                <a:cs typeface="Calibri"/>
              </a:rPr>
              <a:t>value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i="1" spc="5" dirty="0">
                <a:latin typeface="Times New Roman"/>
                <a:cs typeface="Times New Roman"/>
              </a:rPr>
              <a:t>GI</a:t>
            </a:r>
            <a:r>
              <a:rPr sz="2000" spc="5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consider it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zero.</a:t>
            </a:r>
            <a:endParaRPr sz="20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000" spc="-15" dirty="0">
                <a:latin typeface="Calibri"/>
                <a:cs typeface="Calibri"/>
              </a:rPr>
              <a:t>Always </a:t>
            </a:r>
            <a:r>
              <a:rPr sz="2000" spc="-10" dirty="0">
                <a:latin typeface="Calibri"/>
                <a:cs typeface="Calibri"/>
              </a:rPr>
              <a:t>round off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i="1" dirty="0">
                <a:latin typeface="Times New Roman"/>
                <a:cs typeface="Times New Roman"/>
              </a:rPr>
              <a:t>GI </a:t>
            </a:r>
            <a:r>
              <a:rPr sz="2000" spc="-10" dirty="0">
                <a:latin typeface="Calibri"/>
                <a:cs typeface="Calibri"/>
              </a:rPr>
              <a:t>to nearest </a:t>
            </a:r>
            <a:r>
              <a:rPr sz="2000" spc="-5" dirty="0">
                <a:latin typeface="Calibri"/>
                <a:cs typeface="Calibri"/>
              </a:rPr>
              <a:t>whole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number.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i="1" dirty="0">
                <a:latin typeface="Times New Roman"/>
                <a:cs typeface="Times New Roman"/>
              </a:rPr>
              <a:t>GI </a:t>
            </a:r>
            <a:r>
              <a:rPr sz="2000" dirty="0">
                <a:latin typeface="Times New Roman"/>
                <a:cs typeface="Times New Roman"/>
              </a:rPr>
              <a:t>= 0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soils of </a:t>
            </a:r>
            <a:r>
              <a:rPr sz="2000" spc="-10" dirty="0">
                <a:latin typeface="Calibri"/>
                <a:cs typeface="Calibri"/>
              </a:rPr>
              <a:t>groups </a:t>
            </a:r>
            <a:r>
              <a:rPr sz="2000" dirty="0">
                <a:latin typeface="Calibri"/>
                <a:cs typeface="Calibri"/>
              </a:rPr>
              <a:t>A-1-a, A-1-b, A-2-4, A-2-5, and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A-3.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For groups </a:t>
            </a:r>
            <a:r>
              <a:rPr sz="2000" spc="-5" dirty="0">
                <a:latin typeface="Calibri"/>
                <a:cs typeface="Calibri"/>
              </a:rPr>
              <a:t>A-2-6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A-2-7 use partial </a:t>
            </a:r>
            <a:r>
              <a:rPr sz="2000" i="1" dirty="0">
                <a:latin typeface="Times New Roman"/>
                <a:cs typeface="Times New Roman"/>
              </a:rPr>
              <a:t>GI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i="1" spc="-5" dirty="0">
                <a:latin typeface="Times New Roman"/>
                <a:cs typeface="Times New Roman"/>
              </a:rPr>
              <a:t>PI</a:t>
            </a:r>
            <a:r>
              <a:rPr sz="2000" i="1" spc="-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only: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59126" y="5322887"/>
            <a:ext cx="3790950" cy="409575"/>
          </a:xfrm>
          <a:custGeom>
            <a:avLst/>
            <a:gdLst/>
            <a:ahLst/>
            <a:cxnLst/>
            <a:rect l="l" t="t" r="r" b="b"/>
            <a:pathLst>
              <a:path w="3790950" h="409575">
                <a:moveTo>
                  <a:pt x="0" y="409575"/>
                </a:moveTo>
                <a:lnTo>
                  <a:pt x="3790950" y="409575"/>
                </a:lnTo>
                <a:lnTo>
                  <a:pt x="3790950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DFEA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62677" y="5567690"/>
            <a:ext cx="25019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10" dirty="0">
                <a:latin typeface="Times New Roman"/>
                <a:cs typeface="Times New Roman"/>
              </a:rPr>
              <a:t>200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8181" y="5207955"/>
            <a:ext cx="3782060" cy="483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03095" algn="l"/>
              </a:tabLst>
            </a:pPr>
            <a:r>
              <a:rPr sz="2500" i="1" spc="95" dirty="0">
                <a:latin typeface="Times New Roman"/>
                <a:cs typeface="Times New Roman"/>
              </a:rPr>
              <a:t>GI</a:t>
            </a:r>
            <a:r>
              <a:rPr sz="2500" i="1" spc="250" dirty="0">
                <a:latin typeface="Times New Roman"/>
                <a:cs typeface="Times New Roman"/>
              </a:rPr>
              <a:t> </a:t>
            </a:r>
            <a:r>
              <a:rPr sz="2500" spc="135" dirty="0">
                <a:latin typeface="Symbol"/>
                <a:cs typeface="Symbol"/>
              </a:rPr>
              <a:t>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spc="10" dirty="0">
                <a:latin typeface="Times New Roman"/>
                <a:cs typeface="Times New Roman"/>
              </a:rPr>
              <a:t>0.01</a:t>
            </a:r>
            <a:r>
              <a:rPr sz="3150" spc="10" dirty="0">
                <a:latin typeface="Symbol"/>
                <a:cs typeface="Symbol"/>
              </a:rPr>
              <a:t></a:t>
            </a:r>
            <a:r>
              <a:rPr sz="2500" i="1" spc="10" dirty="0">
                <a:latin typeface="Times New Roman"/>
                <a:cs typeface="Times New Roman"/>
              </a:rPr>
              <a:t>F	</a:t>
            </a:r>
            <a:r>
              <a:rPr sz="2500" spc="30" dirty="0">
                <a:latin typeface="Symbol"/>
                <a:cs typeface="Symbol"/>
              </a:rPr>
              <a:t></a:t>
            </a:r>
            <a:r>
              <a:rPr sz="2500" spc="30" dirty="0">
                <a:latin typeface="Times New Roman"/>
                <a:cs typeface="Times New Roman"/>
              </a:rPr>
              <a:t>15</a:t>
            </a:r>
            <a:r>
              <a:rPr sz="3150" spc="30" dirty="0">
                <a:latin typeface="Symbol"/>
                <a:cs typeface="Symbol"/>
              </a:rPr>
              <a:t></a:t>
            </a:r>
            <a:r>
              <a:rPr sz="2500" i="1" spc="30" dirty="0">
                <a:latin typeface="Times New Roman"/>
                <a:cs typeface="Times New Roman"/>
              </a:rPr>
              <a:t>PI</a:t>
            </a:r>
            <a:r>
              <a:rPr sz="2500" i="1" spc="60" dirty="0">
                <a:latin typeface="Times New Roman"/>
                <a:cs typeface="Times New Roman"/>
              </a:rPr>
              <a:t> </a:t>
            </a:r>
            <a:r>
              <a:rPr sz="2500" spc="100" dirty="0">
                <a:latin typeface="Symbol"/>
                <a:cs typeface="Symbol"/>
              </a:rPr>
              <a:t></a:t>
            </a:r>
            <a:r>
              <a:rPr sz="2500" spc="100" dirty="0">
                <a:latin typeface="Times New Roman"/>
                <a:cs typeface="Times New Roman"/>
              </a:rPr>
              <a:t>10</a:t>
            </a:r>
            <a:r>
              <a:rPr sz="3150" spc="100" dirty="0">
                <a:latin typeface="Symbol"/>
                <a:cs typeface="Symbol"/>
              </a:rPr>
              <a:t></a:t>
            </a:r>
            <a:endParaRPr sz="3150" dirty="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7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562" y="11811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962" y="1276350"/>
            <a:ext cx="8224774" cy="3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AASHTO </a:t>
            </a:r>
            <a:r>
              <a:rPr spc="-5" dirty="0"/>
              <a:t>Soil Classification</a:t>
            </a:r>
            <a:r>
              <a:rPr spc="10" dirty="0"/>
              <a:t> </a:t>
            </a:r>
            <a:r>
              <a:rPr spc="-5" dirty="0"/>
              <a:t>System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350771"/>
            <a:ext cx="515747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Classification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Highway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Subgrade</a:t>
            </a:r>
            <a:r>
              <a:rPr sz="20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Materials: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4837" y="1952625"/>
            <a:ext cx="8369300" cy="3806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429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562" y="11811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962" y="1276350"/>
            <a:ext cx="8224774" cy="3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AASHTO </a:t>
            </a:r>
            <a:r>
              <a:rPr spc="-5" dirty="0"/>
              <a:t>Soil Classification</a:t>
            </a:r>
            <a:r>
              <a:rPr spc="10" dirty="0"/>
              <a:t> </a:t>
            </a:r>
            <a:r>
              <a:rPr spc="-5" dirty="0"/>
              <a:t>System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350771"/>
            <a:ext cx="515747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Classification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Highway </a:t>
            </a:r>
            <a:r>
              <a:rPr sz="2000" spc="-5" dirty="0">
                <a:latin typeface="Calibri"/>
                <a:cs typeface="Calibri"/>
              </a:rPr>
              <a:t>Subgrade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Materials: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0700" y="2047811"/>
            <a:ext cx="8428101" cy="3589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601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Soil Phase</a:t>
            </a:r>
            <a:r>
              <a:rPr spc="-90" dirty="0"/>
              <a:t> </a:t>
            </a:r>
            <a:r>
              <a:rPr dirty="0"/>
              <a:t>Relationships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50771"/>
            <a:ext cx="8355965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140" marR="5080" indent="-345440" algn="just">
              <a:lnSpc>
                <a:spcPct val="100000"/>
              </a:lnSpc>
              <a:buFont typeface="Arial"/>
              <a:buChar char="•"/>
              <a:tabLst>
                <a:tab pos="358775" algn="l"/>
              </a:tabLst>
            </a:pPr>
            <a:r>
              <a:rPr sz="2000" spc="-10" dirty="0">
                <a:latin typeface="Calibri"/>
                <a:cs typeface="Calibri"/>
              </a:rPr>
              <a:t>Naturally occurred </a:t>
            </a:r>
            <a:r>
              <a:rPr sz="2000" spc="-5" dirty="0">
                <a:latin typeface="Calibri"/>
                <a:cs typeface="Calibri"/>
              </a:rPr>
              <a:t>soil </a:t>
            </a:r>
            <a:r>
              <a:rPr sz="2000" spc="-10" dirty="0">
                <a:latin typeface="Calibri"/>
                <a:cs typeface="Calibri"/>
              </a:rPr>
              <a:t>consists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solid </a:t>
            </a:r>
            <a:r>
              <a:rPr sz="2000" dirty="0">
                <a:latin typeface="Calibri"/>
                <a:cs typeface="Calibri"/>
              </a:rPr>
              <a:t>particles </a:t>
            </a:r>
            <a:r>
              <a:rPr sz="2000" spc="-5" dirty="0">
                <a:latin typeface="Calibri"/>
                <a:cs typeface="Calibri"/>
              </a:rPr>
              <a:t>which </a:t>
            </a:r>
            <a:r>
              <a:rPr sz="2000" spc="-20" dirty="0">
                <a:latin typeface="Calibri"/>
                <a:cs typeface="Calibri"/>
              </a:rPr>
              <a:t>make </a:t>
            </a:r>
            <a:r>
              <a:rPr sz="2000" dirty="0">
                <a:latin typeface="Calibri"/>
                <a:cs typeface="Calibri"/>
              </a:rPr>
              <a:t>up the </a:t>
            </a:r>
            <a:r>
              <a:rPr sz="2000" spc="-5" dirty="0">
                <a:latin typeface="Calibri"/>
                <a:cs typeface="Calibri"/>
              </a:rPr>
              <a:t>soil  </a:t>
            </a:r>
            <a:r>
              <a:rPr sz="2000" spc="-15" dirty="0">
                <a:latin typeface="Calibri"/>
                <a:cs typeface="Calibri"/>
              </a:rPr>
              <a:t>skeleton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voids </a:t>
            </a:r>
            <a:r>
              <a:rPr sz="2000" dirty="0">
                <a:latin typeface="Calibri"/>
                <a:cs typeface="Calibri"/>
              </a:rPr>
              <a:t>which </a:t>
            </a:r>
            <a:r>
              <a:rPr sz="2000" spc="-20" dirty="0">
                <a:latin typeface="Calibri"/>
                <a:cs typeface="Calibri"/>
              </a:rPr>
              <a:t>may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5" dirty="0">
                <a:latin typeface="Calibri"/>
                <a:cs typeface="Calibri"/>
              </a:rPr>
              <a:t>full of </a:t>
            </a:r>
            <a:r>
              <a:rPr sz="2000" spc="-15" dirty="0">
                <a:latin typeface="Calibri"/>
                <a:cs typeface="Calibri"/>
              </a:rPr>
              <a:t>water </a:t>
            </a: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soil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saturated, may </a:t>
            </a:r>
            <a:r>
              <a:rPr sz="2000" dirty="0">
                <a:latin typeface="Calibri"/>
                <a:cs typeface="Calibri"/>
              </a:rPr>
              <a:t>be  </a:t>
            </a:r>
            <a:r>
              <a:rPr sz="2000" spc="-5" dirty="0">
                <a:latin typeface="Calibri"/>
                <a:cs typeface="Calibri"/>
              </a:rPr>
              <a:t>full of </a:t>
            </a:r>
            <a:r>
              <a:rPr sz="2000" dirty="0">
                <a:latin typeface="Calibri"/>
                <a:cs typeface="Calibri"/>
              </a:rPr>
              <a:t>air </a:t>
            </a: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soil is </a:t>
            </a:r>
            <a:r>
              <a:rPr sz="2000" spc="-35" dirty="0">
                <a:latin typeface="Calibri"/>
                <a:cs typeface="Calibri"/>
              </a:rPr>
              <a:t>dry,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5" dirty="0">
                <a:latin typeface="Calibri"/>
                <a:cs typeface="Calibri"/>
              </a:rPr>
              <a:t>partially </a:t>
            </a:r>
            <a:r>
              <a:rPr sz="2000" spc="-15" dirty="0">
                <a:latin typeface="Calibri"/>
                <a:cs typeface="Calibri"/>
              </a:rPr>
              <a:t>saturated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shown: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6544" y="5086477"/>
            <a:ext cx="1592580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Mineral</a:t>
            </a:r>
            <a:r>
              <a:rPr sz="18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Skeleton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9542" y="5086477"/>
            <a:ext cx="141287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Fully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Saturated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5821" y="5086477"/>
            <a:ext cx="73342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Dry</a:t>
            </a:r>
            <a:r>
              <a:rPr sz="18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Soil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4878" y="5086477"/>
            <a:ext cx="1726564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Partially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Saturated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5337" y="2714498"/>
            <a:ext cx="1554099" cy="2328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77075" y="2714498"/>
            <a:ext cx="1554099" cy="2322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7500" y="2733675"/>
            <a:ext cx="1554226" cy="2330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49825" y="2743073"/>
            <a:ext cx="1554099" cy="2322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562" y="11811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962" y="1276350"/>
            <a:ext cx="8224774" cy="3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AASHTO </a:t>
            </a:r>
            <a:r>
              <a:rPr spc="-5" dirty="0"/>
              <a:t>Soil Classification</a:t>
            </a:r>
            <a:r>
              <a:rPr spc="10" dirty="0"/>
              <a:t> </a:t>
            </a:r>
            <a:r>
              <a:rPr spc="-5" dirty="0"/>
              <a:t>System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320291"/>
            <a:ext cx="8298180" cy="353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DESCRIPTION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GROUPS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&amp;</a:t>
            </a:r>
            <a:r>
              <a:rPr sz="20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SUBGROUPS: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Group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A-1</a:t>
            </a:r>
            <a:r>
              <a:rPr sz="2000" b="1" spc="-5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typical </a:t>
            </a:r>
            <a:r>
              <a:rPr sz="2000" spc="-5" dirty="0">
                <a:latin typeface="Calibri"/>
                <a:cs typeface="Calibri"/>
              </a:rPr>
              <a:t>material of </a:t>
            </a:r>
            <a:r>
              <a:rPr sz="2000" dirty="0">
                <a:latin typeface="Calibri"/>
                <a:cs typeface="Calibri"/>
              </a:rPr>
              <a:t>this </a:t>
            </a:r>
            <a:r>
              <a:rPr sz="2000" spc="-10" dirty="0">
                <a:latin typeface="Calibri"/>
                <a:cs typeface="Calibri"/>
              </a:rPr>
              <a:t>group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well-graded mixture </a:t>
            </a:r>
            <a:r>
              <a:rPr sz="2000" spc="-5" dirty="0">
                <a:latin typeface="Calibri"/>
                <a:cs typeface="Calibri"/>
              </a:rPr>
              <a:t>of  </a:t>
            </a:r>
            <a:r>
              <a:rPr sz="2000" spc="-15" dirty="0">
                <a:latin typeface="Calibri"/>
                <a:cs typeface="Calibri"/>
              </a:rPr>
              <a:t>stone </a:t>
            </a:r>
            <a:r>
              <a:rPr sz="2000" spc="-10" dirty="0">
                <a:latin typeface="Calibri"/>
                <a:cs typeface="Calibri"/>
              </a:rPr>
              <a:t>fragments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5" dirty="0">
                <a:latin typeface="Calibri"/>
                <a:cs typeface="Calibri"/>
              </a:rPr>
              <a:t>gravels, </a:t>
            </a:r>
            <a:r>
              <a:rPr sz="2000" spc="-10" dirty="0">
                <a:latin typeface="Calibri"/>
                <a:cs typeface="Calibri"/>
              </a:rPr>
              <a:t>coarse </a:t>
            </a:r>
            <a:r>
              <a:rPr sz="2000" spc="-5" dirty="0">
                <a:latin typeface="Calibri"/>
                <a:cs typeface="Calibri"/>
              </a:rPr>
              <a:t>sand, fine sand, and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non-plastic or  slightly plastic soil </a:t>
            </a:r>
            <a:r>
              <a:rPr sz="2000" spc="-30" dirty="0">
                <a:latin typeface="Calibri"/>
                <a:cs typeface="Calibri"/>
              </a:rPr>
              <a:t>binder. </a:t>
            </a:r>
            <a:r>
              <a:rPr sz="2000" spc="-10" dirty="0">
                <a:latin typeface="Calibri"/>
                <a:cs typeface="Calibri"/>
              </a:rPr>
              <a:t>This group </a:t>
            </a:r>
            <a:r>
              <a:rPr sz="2000" spc="-5" dirty="0">
                <a:latin typeface="Calibri"/>
                <a:cs typeface="Calibri"/>
              </a:rPr>
              <a:t>also includes </a:t>
            </a:r>
            <a:r>
              <a:rPr sz="2000" spc="-15" dirty="0">
                <a:latin typeface="Calibri"/>
                <a:cs typeface="Calibri"/>
              </a:rPr>
              <a:t>stone </a:t>
            </a:r>
            <a:r>
              <a:rPr sz="2000" spc="-10" dirty="0">
                <a:latin typeface="Calibri"/>
                <a:cs typeface="Calibri"/>
              </a:rPr>
              <a:t>fragments, </a:t>
            </a:r>
            <a:r>
              <a:rPr sz="2000" spc="-15" dirty="0">
                <a:latin typeface="Calibri"/>
                <a:cs typeface="Calibri"/>
              </a:rPr>
              <a:t>gravels,  </a:t>
            </a:r>
            <a:r>
              <a:rPr sz="2000" spc="-10" dirty="0">
                <a:latin typeface="Calibri"/>
                <a:cs typeface="Calibri"/>
              </a:rPr>
              <a:t>coarse </a:t>
            </a:r>
            <a:r>
              <a:rPr sz="2000" spc="-5" dirty="0">
                <a:latin typeface="Calibri"/>
                <a:cs typeface="Calibri"/>
              </a:rPr>
              <a:t>sand, volcanic cinders </a:t>
            </a:r>
            <a:r>
              <a:rPr sz="2000" spc="-10" dirty="0">
                <a:latin typeface="Calibri"/>
                <a:cs typeface="Calibri"/>
              </a:rPr>
              <a:t>etc, </a:t>
            </a:r>
            <a:r>
              <a:rPr sz="2000" spc="-5" dirty="0">
                <a:latin typeface="Calibri"/>
                <a:cs typeface="Calibri"/>
              </a:rPr>
              <a:t>without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well-graded binder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fine  </a:t>
            </a:r>
            <a:r>
              <a:rPr sz="2000" spc="-10" dirty="0">
                <a:latin typeface="Calibri"/>
                <a:cs typeface="Calibri"/>
              </a:rPr>
              <a:t>material.</a:t>
            </a:r>
            <a:endParaRPr sz="20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90100"/>
              </a:lnSpc>
              <a:spcBef>
                <a:spcPts val="119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Subgroup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A-1-a</a:t>
            </a:r>
            <a:r>
              <a:rPr sz="2000" b="1" spc="-5" dirty="0">
                <a:latin typeface="Calibri"/>
                <a:cs typeface="Calibri"/>
              </a:rPr>
              <a:t>: </a:t>
            </a:r>
            <a:r>
              <a:rPr sz="2000" dirty="0">
                <a:latin typeface="Calibri"/>
                <a:cs typeface="Calibri"/>
              </a:rPr>
              <a:t>includes </a:t>
            </a:r>
            <a:r>
              <a:rPr sz="2000" spc="-5" dirty="0">
                <a:latin typeface="Calibri"/>
                <a:cs typeface="Calibri"/>
              </a:rPr>
              <a:t>those materials consisting </a:t>
            </a:r>
            <a:r>
              <a:rPr sz="2000" spc="-10" dirty="0">
                <a:latin typeface="Calibri"/>
                <a:cs typeface="Calibri"/>
              </a:rPr>
              <a:t>predominantly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stone  </a:t>
            </a:r>
            <a:r>
              <a:rPr sz="2000" spc="-10" dirty="0">
                <a:latin typeface="Calibri"/>
                <a:cs typeface="Calibri"/>
              </a:rPr>
              <a:t>fragments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5" dirty="0">
                <a:latin typeface="Calibri"/>
                <a:cs typeface="Calibri"/>
              </a:rPr>
              <a:t>gravel, </a:t>
            </a:r>
            <a:r>
              <a:rPr sz="2000" dirty="0">
                <a:latin typeface="Calibri"/>
                <a:cs typeface="Calibri"/>
              </a:rPr>
              <a:t>either </a:t>
            </a:r>
            <a:r>
              <a:rPr sz="2000" spc="-5" dirty="0">
                <a:latin typeface="Calibri"/>
                <a:cs typeface="Calibri"/>
              </a:rPr>
              <a:t>with or without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well-graded </a:t>
            </a:r>
            <a:r>
              <a:rPr sz="2000" dirty="0">
                <a:latin typeface="Calibri"/>
                <a:cs typeface="Calibri"/>
              </a:rPr>
              <a:t>binder </a:t>
            </a:r>
            <a:r>
              <a:rPr sz="2000" spc="-5" dirty="0">
                <a:latin typeface="Calibri"/>
                <a:cs typeface="Calibri"/>
              </a:rPr>
              <a:t>of fine  </a:t>
            </a:r>
            <a:r>
              <a:rPr sz="2000" spc="-10" dirty="0">
                <a:latin typeface="Calibri"/>
                <a:cs typeface="Calibri"/>
              </a:rPr>
              <a:t>material.</a:t>
            </a:r>
            <a:endParaRPr sz="2000">
              <a:latin typeface="Calibri"/>
              <a:cs typeface="Calibri"/>
            </a:endParaRPr>
          </a:p>
          <a:p>
            <a:pPr marL="355600" marR="6985" indent="-342900" algn="just">
              <a:lnSpc>
                <a:spcPts val="2160"/>
              </a:lnSpc>
              <a:spcBef>
                <a:spcPts val="123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Subgroup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A-1-b</a:t>
            </a:r>
            <a:r>
              <a:rPr sz="2000" spc="-5" dirty="0">
                <a:latin typeface="Calibri"/>
                <a:cs typeface="Calibri"/>
              </a:rPr>
              <a:t>: includes those materials consisting </a:t>
            </a:r>
            <a:r>
              <a:rPr sz="2000" spc="-10" dirty="0">
                <a:latin typeface="Calibri"/>
                <a:cs typeface="Calibri"/>
              </a:rPr>
              <a:t>predominantly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coarse  </a:t>
            </a:r>
            <a:r>
              <a:rPr sz="2000" spc="-5" dirty="0">
                <a:latin typeface="Calibri"/>
                <a:cs typeface="Calibri"/>
              </a:rPr>
              <a:t>sand with or </a:t>
            </a:r>
            <a:r>
              <a:rPr sz="2000" dirty="0">
                <a:latin typeface="Calibri"/>
                <a:cs typeface="Calibri"/>
              </a:rPr>
              <a:t>without a </a:t>
            </a:r>
            <a:r>
              <a:rPr sz="2000" spc="-10" dirty="0">
                <a:latin typeface="Calibri"/>
                <a:cs typeface="Calibri"/>
              </a:rPr>
              <a:t>well-graded </a:t>
            </a:r>
            <a:r>
              <a:rPr sz="2000" spc="-5" dirty="0">
                <a:latin typeface="Calibri"/>
                <a:cs typeface="Calibri"/>
              </a:rPr>
              <a:t>soil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binder.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1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562" y="11811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962" y="1276350"/>
            <a:ext cx="8224774" cy="3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AASHTO </a:t>
            </a:r>
            <a:r>
              <a:rPr spc="-5" dirty="0"/>
              <a:t>Soil Classification</a:t>
            </a:r>
            <a:r>
              <a:rPr spc="10" dirty="0"/>
              <a:t> </a:t>
            </a:r>
            <a:r>
              <a:rPr spc="-5" dirty="0"/>
              <a:t>System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350771"/>
            <a:ext cx="8300084" cy="368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DESCRIPTION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GROUPS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&amp;</a:t>
            </a:r>
            <a:r>
              <a:rPr sz="20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SUBGROUPS: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Group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A-3: </a:t>
            </a:r>
            <a:r>
              <a:rPr sz="2000" spc="-5" dirty="0">
                <a:latin typeface="Calibri"/>
                <a:cs typeface="Calibri"/>
              </a:rPr>
              <a:t>The typical </a:t>
            </a:r>
            <a:r>
              <a:rPr sz="2000" spc="-10" dirty="0">
                <a:latin typeface="Calibri"/>
                <a:cs typeface="Calibri"/>
              </a:rPr>
              <a:t>material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this </a:t>
            </a:r>
            <a:r>
              <a:rPr sz="2000" spc="-10" dirty="0">
                <a:latin typeface="Calibri"/>
                <a:cs typeface="Calibri"/>
              </a:rPr>
              <a:t>group </a:t>
            </a:r>
            <a:r>
              <a:rPr sz="2000" spc="-5" dirty="0">
                <a:latin typeface="Calibri"/>
                <a:cs typeface="Calibri"/>
              </a:rPr>
              <a:t>is fine </a:t>
            </a:r>
            <a:r>
              <a:rPr sz="2000" dirty="0">
                <a:latin typeface="Calibri"/>
                <a:cs typeface="Calibri"/>
              </a:rPr>
              <a:t>beach </a:t>
            </a:r>
            <a:r>
              <a:rPr sz="2000" spc="-5" dirty="0">
                <a:latin typeface="Calibri"/>
                <a:cs typeface="Calibri"/>
              </a:rPr>
              <a:t>sand or fine  desert blown sand </a:t>
            </a:r>
            <a:r>
              <a:rPr sz="2000" dirty="0">
                <a:latin typeface="Calibri"/>
                <a:cs typeface="Calibri"/>
              </a:rPr>
              <a:t>without </a:t>
            </a:r>
            <a:r>
              <a:rPr sz="2000" spc="-5" dirty="0">
                <a:latin typeface="Calibri"/>
                <a:cs typeface="Calibri"/>
              </a:rPr>
              <a:t>silty or </a:t>
            </a:r>
            <a:r>
              <a:rPr sz="2000" spc="-15" dirty="0">
                <a:latin typeface="Calibri"/>
                <a:cs typeface="Calibri"/>
              </a:rPr>
              <a:t>clayey </a:t>
            </a:r>
            <a:r>
              <a:rPr sz="2000" spc="-5" dirty="0">
                <a:latin typeface="Calibri"/>
                <a:cs typeface="Calibri"/>
              </a:rPr>
              <a:t>fines or with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small amount of  non-plastic </a:t>
            </a:r>
            <a:r>
              <a:rPr sz="2000" dirty="0">
                <a:latin typeface="Calibri"/>
                <a:cs typeface="Calibri"/>
              </a:rPr>
              <a:t>silt. </a:t>
            </a:r>
            <a:r>
              <a:rPr sz="2000" spc="-5" dirty="0">
                <a:latin typeface="Calibri"/>
                <a:cs typeface="Calibri"/>
              </a:rPr>
              <a:t>This </a:t>
            </a:r>
            <a:r>
              <a:rPr sz="2000" spc="-10" dirty="0">
                <a:latin typeface="Calibri"/>
                <a:cs typeface="Calibri"/>
              </a:rPr>
              <a:t>group </a:t>
            </a:r>
            <a:r>
              <a:rPr sz="2000" dirty="0">
                <a:latin typeface="Calibri"/>
                <a:cs typeface="Calibri"/>
              </a:rPr>
              <a:t>includes also </a:t>
            </a:r>
            <a:r>
              <a:rPr sz="2000" spc="-5" dirty="0">
                <a:latin typeface="Calibri"/>
                <a:cs typeface="Calibri"/>
              </a:rPr>
              <a:t>stream-deposited mixtures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poorly  graded fine sand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limited amounts of </a:t>
            </a:r>
            <a:r>
              <a:rPr sz="2000" spc="-10" dirty="0">
                <a:latin typeface="Calibri"/>
                <a:cs typeface="Calibri"/>
              </a:rPr>
              <a:t>coarse </a:t>
            </a:r>
            <a:r>
              <a:rPr sz="2000" spc="-5" dirty="0">
                <a:latin typeface="Calibri"/>
                <a:cs typeface="Calibri"/>
              </a:rPr>
              <a:t>sand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gravel.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Group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A-2: </a:t>
            </a:r>
            <a:r>
              <a:rPr sz="2000" spc="-10" dirty="0">
                <a:latin typeface="Calibri"/>
                <a:cs typeface="Calibri"/>
              </a:rPr>
              <a:t>This group </a:t>
            </a:r>
            <a:r>
              <a:rPr sz="2000" spc="-5" dirty="0">
                <a:latin typeface="Calibri"/>
                <a:cs typeface="Calibri"/>
              </a:rPr>
              <a:t>includes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wide variety of “granular” materials, </a:t>
            </a:r>
            <a:r>
              <a:rPr sz="2000" dirty="0">
                <a:latin typeface="Calibri"/>
                <a:cs typeface="Calibri"/>
              </a:rPr>
              <a:t>which 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borderline between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materials falling in </a:t>
            </a:r>
            <a:r>
              <a:rPr sz="2000" spc="-10" dirty="0">
                <a:latin typeface="Calibri"/>
                <a:cs typeface="Calibri"/>
              </a:rPr>
              <a:t>groups </a:t>
            </a:r>
            <a:r>
              <a:rPr sz="2000" dirty="0">
                <a:latin typeface="Calibri"/>
                <a:cs typeface="Calibri"/>
              </a:rPr>
              <a:t>A-1 </a:t>
            </a:r>
            <a:r>
              <a:rPr sz="2000" spc="-5" dirty="0">
                <a:latin typeface="Calibri"/>
                <a:cs typeface="Calibri"/>
              </a:rPr>
              <a:t>and A-3  </a:t>
            </a:r>
            <a:r>
              <a:rPr sz="2000" dirty="0">
                <a:latin typeface="Calibri"/>
                <a:cs typeface="Calibri"/>
              </a:rPr>
              <a:t>and the </a:t>
            </a:r>
            <a:r>
              <a:rPr sz="2000" spc="-5" dirty="0">
                <a:latin typeface="Calibri"/>
                <a:cs typeface="Calibri"/>
              </a:rPr>
              <a:t>silty-clay materials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group </a:t>
            </a:r>
            <a:r>
              <a:rPr sz="2000" spc="-5" dirty="0">
                <a:latin typeface="Calibri"/>
                <a:cs typeface="Calibri"/>
              </a:rPr>
              <a:t>A-4 </a:t>
            </a:r>
            <a:r>
              <a:rPr sz="2000" spc="-10" dirty="0">
                <a:latin typeface="Calibri"/>
                <a:cs typeface="Calibri"/>
              </a:rPr>
              <a:t>through </a:t>
            </a:r>
            <a:r>
              <a:rPr sz="2000" spc="-5" dirty="0">
                <a:latin typeface="Calibri"/>
                <a:cs typeface="Calibri"/>
              </a:rPr>
              <a:t>A-7. It </a:t>
            </a:r>
            <a:r>
              <a:rPr sz="2000" dirty="0">
                <a:latin typeface="Calibri"/>
                <a:cs typeface="Calibri"/>
              </a:rPr>
              <a:t>include </a:t>
            </a:r>
            <a:r>
              <a:rPr sz="2000" spc="-15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materials  not </a:t>
            </a:r>
            <a:r>
              <a:rPr sz="2000" spc="-10" dirty="0">
                <a:latin typeface="Calibri"/>
                <a:cs typeface="Calibri"/>
              </a:rPr>
              <a:t>more </a:t>
            </a:r>
            <a:r>
              <a:rPr sz="2000" spc="-5" dirty="0">
                <a:latin typeface="Calibri"/>
                <a:cs typeface="Calibri"/>
              </a:rPr>
              <a:t>than 35% of which passes </a:t>
            </a:r>
            <a:r>
              <a:rPr sz="2000" dirty="0">
                <a:latin typeface="Calibri"/>
                <a:cs typeface="Calibri"/>
              </a:rPr>
              <a:t>a #200 </a:t>
            </a:r>
            <a:r>
              <a:rPr sz="2000" spc="-10" dirty="0">
                <a:latin typeface="Calibri"/>
                <a:cs typeface="Calibri"/>
              </a:rPr>
              <a:t>sieve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which cannot </a:t>
            </a:r>
            <a:r>
              <a:rPr sz="2000" dirty="0">
                <a:latin typeface="Calibri"/>
                <a:cs typeface="Calibri"/>
              </a:rPr>
              <a:t>be  classified as A-1 </a:t>
            </a:r>
            <a:r>
              <a:rPr sz="2000" spc="-5" dirty="0">
                <a:latin typeface="Calibri"/>
                <a:cs typeface="Calibri"/>
              </a:rPr>
              <a:t>or A-3 </a:t>
            </a:r>
            <a:r>
              <a:rPr sz="2000" spc="-10" dirty="0">
                <a:latin typeface="Calibri"/>
                <a:cs typeface="Calibri"/>
              </a:rPr>
              <a:t>because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having </a:t>
            </a:r>
            <a:r>
              <a:rPr sz="2000" spc="-5" dirty="0">
                <a:latin typeface="Calibri"/>
                <a:cs typeface="Calibri"/>
              </a:rPr>
              <a:t>fines </a:t>
            </a:r>
            <a:r>
              <a:rPr sz="2000" spc="-15" dirty="0">
                <a:latin typeface="Calibri"/>
                <a:cs typeface="Calibri"/>
              </a:rPr>
              <a:t>content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5" dirty="0">
                <a:latin typeface="Calibri"/>
                <a:cs typeface="Calibri"/>
              </a:rPr>
              <a:t>plasticity, </a:t>
            </a:r>
            <a:r>
              <a:rPr sz="2000" spc="-5" dirty="0">
                <a:latin typeface="Calibri"/>
                <a:cs typeface="Calibri"/>
              </a:rPr>
              <a:t>or both,  in </a:t>
            </a:r>
            <a:r>
              <a:rPr sz="2000" spc="-15" dirty="0">
                <a:latin typeface="Calibri"/>
                <a:cs typeface="Calibri"/>
              </a:rPr>
              <a:t>excess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limitations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those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groups.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4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562" y="11811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962" y="1276350"/>
            <a:ext cx="8224774" cy="3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AASHTO </a:t>
            </a:r>
            <a:r>
              <a:rPr spc="-5" dirty="0"/>
              <a:t>Soil Classification</a:t>
            </a:r>
            <a:r>
              <a:rPr spc="10" dirty="0"/>
              <a:t> </a:t>
            </a:r>
            <a:r>
              <a:rPr spc="-5" dirty="0"/>
              <a:t>System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320291"/>
            <a:ext cx="8291195" cy="408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DESCRIPTION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GROUPS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&amp;</a:t>
            </a:r>
            <a:r>
              <a:rPr sz="20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SUBGROUPS: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Group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A-4</a:t>
            </a:r>
            <a:r>
              <a:rPr sz="2000" b="1" spc="-5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typical </a:t>
            </a:r>
            <a:r>
              <a:rPr sz="2000" spc="-10" dirty="0">
                <a:latin typeface="Calibri"/>
                <a:cs typeface="Calibri"/>
              </a:rPr>
              <a:t>material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this </a:t>
            </a:r>
            <a:r>
              <a:rPr sz="2000" spc="-10" dirty="0">
                <a:latin typeface="Calibri"/>
                <a:cs typeface="Calibri"/>
              </a:rPr>
              <a:t>group </a:t>
            </a:r>
            <a:r>
              <a:rPr sz="2000" dirty="0">
                <a:latin typeface="Calibri"/>
                <a:cs typeface="Calibri"/>
              </a:rPr>
              <a:t>is a </a:t>
            </a:r>
            <a:r>
              <a:rPr sz="2000" spc="-5" dirty="0">
                <a:latin typeface="Calibri"/>
                <a:cs typeface="Calibri"/>
              </a:rPr>
              <a:t>non-plastic or </a:t>
            </a:r>
            <a:r>
              <a:rPr sz="2000" spc="-10" dirty="0">
                <a:latin typeface="Calibri"/>
                <a:cs typeface="Calibri"/>
              </a:rPr>
              <a:t>moderately  </a:t>
            </a:r>
            <a:r>
              <a:rPr sz="2000" spc="-5" dirty="0">
                <a:latin typeface="Calibri"/>
                <a:cs typeface="Calibri"/>
              </a:rPr>
              <a:t>plastic silty soil </a:t>
            </a:r>
            <a:r>
              <a:rPr sz="2000" dirty="0">
                <a:latin typeface="Calibri"/>
                <a:cs typeface="Calibri"/>
              </a:rPr>
              <a:t>75%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more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which </a:t>
            </a:r>
            <a:r>
              <a:rPr sz="2000" spc="-5" dirty="0">
                <a:latin typeface="Calibri"/>
                <a:cs typeface="Calibri"/>
              </a:rPr>
              <a:t>usually passes </a:t>
            </a:r>
            <a:r>
              <a:rPr sz="2000" dirty="0">
                <a:latin typeface="Calibri"/>
                <a:cs typeface="Calibri"/>
              </a:rPr>
              <a:t>the #200 </a:t>
            </a:r>
            <a:r>
              <a:rPr sz="2000" spc="-10" dirty="0">
                <a:latin typeface="Calibri"/>
                <a:cs typeface="Calibri"/>
              </a:rPr>
              <a:t>sieve. </a:t>
            </a:r>
            <a:r>
              <a:rPr sz="2000" spc="-5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group </a:t>
            </a:r>
            <a:r>
              <a:rPr sz="2000" spc="-5" dirty="0">
                <a:latin typeface="Calibri"/>
                <a:cs typeface="Calibri"/>
              </a:rPr>
              <a:t>also </a:t>
            </a:r>
            <a:r>
              <a:rPr sz="2000" dirty="0">
                <a:latin typeface="Calibri"/>
                <a:cs typeface="Calibri"/>
              </a:rPr>
              <a:t>includes </a:t>
            </a:r>
            <a:r>
              <a:rPr sz="2000" spc="-10" dirty="0">
                <a:latin typeface="Calibri"/>
                <a:cs typeface="Calibri"/>
              </a:rPr>
              <a:t>mixture </a:t>
            </a:r>
            <a:r>
              <a:rPr sz="2000" spc="-5" dirty="0">
                <a:latin typeface="Calibri"/>
                <a:cs typeface="Calibri"/>
              </a:rPr>
              <a:t>of fine silty soil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up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64% </a:t>
            </a:r>
            <a:r>
              <a:rPr sz="2000" spc="-5" dirty="0">
                <a:latin typeface="Calibri"/>
                <a:cs typeface="Calibri"/>
              </a:rPr>
              <a:t>of sand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gravel  </a:t>
            </a:r>
            <a:r>
              <a:rPr sz="2000" spc="-10" dirty="0">
                <a:latin typeface="Calibri"/>
                <a:cs typeface="Calibri"/>
              </a:rPr>
              <a:t>retained </a:t>
            </a:r>
            <a:r>
              <a:rPr sz="2000" dirty="0">
                <a:latin typeface="Calibri"/>
                <a:cs typeface="Calibri"/>
              </a:rPr>
              <a:t>on the </a:t>
            </a:r>
            <a:r>
              <a:rPr sz="2000" spc="-5" dirty="0">
                <a:latin typeface="Calibri"/>
                <a:cs typeface="Calibri"/>
              </a:rPr>
              <a:t>#200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sieve.</a:t>
            </a:r>
            <a:endParaRPr sz="2000">
              <a:latin typeface="Calibri"/>
              <a:cs typeface="Calibri"/>
            </a:endParaRPr>
          </a:p>
          <a:p>
            <a:pPr marL="355600" marR="535305" indent="-342900" algn="just">
              <a:lnSpc>
                <a:spcPts val="2160"/>
              </a:lnSpc>
              <a:spcBef>
                <a:spcPts val="123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Group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A-5</a:t>
            </a:r>
            <a:r>
              <a:rPr sz="2000" dirty="0">
                <a:latin typeface="Calibri"/>
                <a:cs typeface="Calibri"/>
              </a:rPr>
              <a:t>:The typical </a:t>
            </a:r>
            <a:r>
              <a:rPr sz="2000" spc="-10" dirty="0">
                <a:latin typeface="Calibri"/>
                <a:cs typeface="Calibri"/>
              </a:rPr>
              <a:t>material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this </a:t>
            </a:r>
            <a:r>
              <a:rPr sz="2000" spc="-10" dirty="0">
                <a:latin typeface="Calibri"/>
                <a:cs typeface="Calibri"/>
              </a:rPr>
              <a:t>group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similar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that described  </a:t>
            </a:r>
            <a:r>
              <a:rPr sz="2000" dirty="0">
                <a:latin typeface="Calibri"/>
                <a:cs typeface="Calibri"/>
              </a:rPr>
              <a:t>under </a:t>
            </a:r>
            <a:r>
              <a:rPr sz="2000" spc="-10" dirty="0">
                <a:latin typeface="Calibri"/>
                <a:cs typeface="Calibri"/>
              </a:rPr>
              <a:t>Group </a:t>
            </a:r>
            <a:r>
              <a:rPr sz="2000" dirty="0">
                <a:latin typeface="Calibri"/>
                <a:cs typeface="Calibri"/>
              </a:rPr>
              <a:t>A-4, but it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dirty="0">
                <a:latin typeface="Calibri"/>
                <a:cs typeface="Calibri"/>
              </a:rPr>
              <a:t>highly </a:t>
            </a:r>
            <a:r>
              <a:rPr sz="2000" spc="-5" dirty="0">
                <a:latin typeface="Calibri"/>
                <a:cs typeface="Calibri"/>
              </a:rPr>
              <a:t>elastic,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10" dirty="0">
                <a:latin typeface="Calibri"/>
                <a:cs typeface="Calibri"/>
              </a:rPr>
              <a:t>indicated </a:t>
            </a:r>
            <a:r>
              <a:rPr sz="2000" spc="-5" dirty="0">
                <a:latin typeface="Calibri"/>
                <a:cs typeface="Calibri"/>
              </a:rPr>
              <a:t>by high liquid  limit.</a:t>
            </a:r>
            <a:endParaRPr sz="2000">
              <a:latin typeface="Calibri"/>
              <a:cs typeface="Calibri"/>
            </a:endParaRPr>
          </a:p>
          <a:p>
            <a:pPr marL="355600" marR="20320" indent="-342900">
              <a:lnSpc>
                <a:spcPct val="90000"/>
              </a:lnSpc>
              <a:spcBef>
                <a:spcPts val="11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GroupA-6</a:t>
            </a:r>
            <a:r>
              <a:rPr sz="2000" b="1" spc="-5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typical </a:t>
            </a:r>
            <a:r>
              <a:rPr sz="2000" spc="-10" dirty="0">
                <a:latin typeface="Calibri"/>
                <a:cs typeface="Calibri"/>
              </a:rPr>
              <a:t>material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this </a:t>
            </a:r>
            <a:r>
              <a:rPr sz="2000" spc="-10" dirty="0">
                <a:latin typeface="Calibri"/>
                <a:cs typeface="Calibri"/>
              </a:rPr>
              <a:t>group </a:t>
            </a:r>
            <a:r>
              <a:rPr sz="2000" dirty="0">
                <a:latin typeface="Calibri"/>
                <a:cs typeface="Calibri"/>
              </a:rPr>
              <a:t>is a </a:t>
            </a:r>
            <a:r>
              <a:rPr sz="2000" spc="-5" dirty="0">
                <a:latin typeface="Calibri"/>
                <a:cs typeface="Calibri"/>
              </a:rPr>
              <a:t>plastic </a:t>
            </a:r>
            <a:r>
              <a:rPr sz="2000" spc="-10" dirty="0">
                <a:latin typeface="Calibri"/>
                <a:cs typeface="Calibri"/>
              </a:rPr>
              <a:t>clay </a:t>
            </a:r>
            <a:r>
              <a:rPr sz="2000" spc="-5" dirty="0">
                <a:latin typeface="Calibri"/>
                <a:cs typeface="Calibri"/>
              </a:rPr>
              <a:t>soil </a:t>
            </a:r>
            <a:r>
              <a:rPr sz="2000" dirty="0">
                <a:latin typeface="Calibri"/>
                <a:cs typeface="Calibri"/>
              </a:rPr>
              <a:t>75%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more 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which </a:t>
            </a:r>
            <a:r>
              <a:rPr sz="2000" spc="-5" dirty="0">
                <a:latin typeface="Calibri"/>
                <a:cs typeface="Calibri"/>
              </a:rPr>
              <a:t>usually passes </a:t>
            </a:r>
            <a:r>
              <a:rPr sz="2000" dirty="0">
                <a:latin typeface="Calibri"/>
                <a:cs typeface="Calibri"/>
              </a:rPr>
              <a:t>the #200 </a:t>
            </a:r>
            <a:r>
              <a:rPr sz="2000" spc="-10" dirty="0">
                <a:latin typeface="Calibri"/>
                <a:cs typeface="Calibri"/>
              </a:rPr>
              <a:t>sieve.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group </a:t>
            </a:r>
            <a:r>
              <a:rPr sz="2000" spc="-5" dirty="0">
                <a:latin typeface="Calibri"/>
                <a:cs typeface="Calibri"/>
              </a:rPr>
              <a:t>also </a:t>
            </a:r>
            <a:r>
              <a:rPr sz="2000" dirty="0">
                <a:latin typeface="Calibri"/>
                <a:cs typeface="Calibri"/>
              </a:rPr>
              <a:t>includes </a:t>
            </a:r>
            <a:r>
              <a:rPr sz="2000" spc="-10" dirty="0">
                <a:latin typeface="Calibri"/>
                <a:cs typeface="Calibri"/>
              </a:rPr>
              <a:t>mixtures </a:t>
            </a:r>
            <a:r>
              <a:rPr sz="2000" spc="-5" dirty="0">
                <a:latin typeface="Calibri"/>
                <a:cs typeface="Calibri"/>
              </a:rPr>
              <a:t>of  fine </a:t>
            </a:r>
            <a:r>
              <a:rPr sz="2000" spc="-15" dirty="0">
                <a:latin typeface="Calibri"/>
                <a:cs typeface="Calibri"/>
              </a:rPr>
              <a:t>clayey </a:t>
            </a:r>
            <a:r>
              <a:rPr sz="2000" spc="-5" dirty="0">
                <a:latin typeface="Calibri"/>
                <a:cs typeface="Calibri"/>
              </a:rPr>
              <a:t>soil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up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64% </a:t>
            </a:r>
            <a:r>
              <a:rPr sz="2000" spc="-5" dirty="0">
                <a:latin typeface="Calibri"/>
                <a:cs typeface="Calibri"/>
              </a:rPr>
              <a:t>of sand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gravel </a:t>
            </a:r>
            <a:r>
              <a:rPr sz="2000" spc="-10" dirty="0">
                <a:latin typeface="Calibri"/>
                <a:cs typeface="Calibri"/>
              </a:rPr>
              <a:t>retained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the #200 </a:t>
            </a:r>
            <a:r>
              <a:rPr sz="2000" spc="-10" dirty="0">
                <a:latin typeface="Calibri"/>
                <a:cs typeface="Calibri"/>
              </a:rPr>
              <a:t>sieve.  </a:t>
            </a:r>
            <a:r>
              <a:rPr sz="2000" spc="-5" dirty="0">
                <a:latin typeface="Calibri"/>
                <a:cs typeface="Calibri"/>
              </a:rPr>
              <a:t>Materials of </a:t>
            </a:r>
            <a:r>
              <a:rPr sz="2000" dirty="0">
                <a:latin typeface="Calibri"/>
                <a:cs typeface="Calibri"/>
              </a:rPr>
              <a:t>this </a:t>
            </a:r>
            <a:r>
              <a:rPr sz="2000" spc="-10" dirty="0">
                <a:latin typeface="Calibri"/>
                <a:cs typeface="Calibri"/>
              </a:rPr>
              <a:t>group </a:t>
            </a:r>
            <a:r>
              <a:rPr sz="2000" spc="-5" dirty="0">
                <a:latin typeface="Calibri"/>
                <a:cs typeface="Calibri"/>
              </a:rPr>
              <a:t>usually </a:t>
            </a:r>
            <a:r>
              <a:rPr sz="2000" spc="-1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high </a:t>
            </a:r>
            <a:r>
              <a:rPr sz="2000" spc="-10" dirty="0">
                <a:latin typeface="Calibri"/>
                <a:cs typeface="Calibri"/>
              </a:rPr>
              <a:t>volume </a:t>
            </a:r>
            <a:r>
              <a:rPr sz="2000" dirty="0">
                <a:latin typeface="Calibri"/>
                <a:cs typeface="Calibri"/>
              </a:rPr>
              <a:t>change </a:t>
            </a:r>
            <a:r>
              <a:rPr sz="2000" spc="-5" dirty="0">
                <a:latin typeface="Calibri"/>
                <a:cs typeface="Calibri"/>
              </a:rPr>
              <a:t>between </a:t>
            </a:r>
            <a:r>
              <a:rPr sz="2000" spc="-10" dirty="0">
                <a:latin typeface="Calibri"/>
                <a:cs typeface="Calibri"/>
              </a:rPr>
              <a:t>wet </a:t>
            </a:r>
            <a:r>
              <a:rPr sz="2000" dirty="0">
                <a:latin typeface="Calibri"/>
                <a:cs typeface="Calibri"/>
              </a:rPr>
              <a:t>and  dry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states.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8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562" y="11811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962" y="1276350"/>
            <a:ext cx="8224774" cy="3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AASHTO </a:t>
            </a:r>
            <a:r>
              <a:rPr spc="-5" dirty="0"/>
              <a:t>Soil Classification</a:t>
            </a:r>
            <a:r>
              <a:rPr spc="10" dirty="0"/>
              <a:t> </a:t>
            </a:r>
            <a:r>
              <a:rPr spc="-5" dirty="0"/>
              <a:t>System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350771"/>
            <a:ext cx="8299450" cy="469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DESCRIPTION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GROUPS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&amp;</a:t>
            </a:r>
            <a:r>
              <a:rPr sz="20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SUBGROUPS:</a:t>
            </a:r>
            <a:endParaRPr sz="20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Group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A-7</a:t>
            </a:r>
            <a:r>
              <a:rPr sz="2000" b="1" spc="-5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typical </a:t>
            </a:r>
            <a:r>
              <a:rPr sz="2000" spc="-5" dirty="0">
                <a:latin typeface="Calibri"/>
                <a:cs typeface="Calibri"/>
              </a:rPr>
              <a:t>material of </a:t>
            </a:r>
            <a:r>
              <a:rPr sz="2000" dirty="0">
                <a:latin typeface="Calibri"/>
                <a:cs typeface="Calibri"/>
              </a:rPr>
              <a:t>this </a:t>
            </a:r>
            <a:r>
              <a:rPr sz="2000" spc="-10" dirty="0">
                <a:latin typeface="Calibri"/>
                <a:cs typeface="Calibri"/>
              </a:rPr>
              <a:t>group </a:t>
            </a:r>
            <a:r>
              <a:rPr sz="2000" spc="-5" dirty="0">
                <a:latin typeface="Calibri"/>
                <a:cs typeface="Calibri"/>
              </a:rPr>
              <a:t>is similar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that described  under </a:t>
            </a:r>
            <a:r>
              <a:rPr sz="2000" spc="-10" dirty="0">
                <a:latin typeface="Calibri"/>
                <a:cs typeface="Calibri"/>
              </a:rPr>
              <a:t>Group </a:t>
            </a:r>
            <a:r>
              <a:rPr sz="2000" dirty="0">
                <a:latin typeface="Calibri"/>
                <a:cs typeface="Calibri"/>
              </a:rPr>
              <a:t>A-6, but </a:t>
            </a:r>
            <a:r>
              <a:rPr sz="2000" spc="-5" dirty="0">
                <a:latin typeface="Calibri"/>
                <a:cs typeface="Calibri"/>
              </a:rPr>
              <a:t>it has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high liquid limits characteristics of </a:t>
            </a:r>
            <a:r>
              <a:rPr sz="2000" dirty="0">
                <a:latin typeface="Calibri"/>
                <a:cs typeface="Calibri"/>
              </a:rPr>
              <a:t>the A-5  </a:t>
            </a:r>
            <a:r>
              <a:rPr sz="2000" spc="-10" dirty="0">
                <a:latin typeface="Calibri"/>
                <a:cs typeface="Calibri"/>
              </a:rPr>
              <a:t>group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5" dirty="0">
                <a:latin typeface="Calibri"/>
                <a:cs typeface="Calibri"/>
              </a:rPr>
              <a:t>elastic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well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subject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high </a:t>
            </a:r>
            <a:r>
              <a:rPr sz="2000" spc="-10" dirty="0">
                <a:latin typeface="Calibri"/>
                <a:cs typeface="Calibri"/>
              </a:rPr>
              <a:t>volume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change.</a:t>
            </a:r>
            <a:endParaRPr sz="20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Subgroup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A-7-5</a:t>
            </a:r>
            <a:r>
              <a:rPr sz="2000" b="1" spc="-5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includes those materials </a:t>
            </a:r>
            <a:r>
              <a:rPr sz="2000" dirty="0">
                <a:latin typeface="Calibri"/>
                <a:cs typeface="Calibri"/>
              </a:rPr>
              <a:t>which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spc="-10" dirty="0">
                <a:latin typeface="Calibri"/>
                <a:cs typeface="Calibri"/>
              </a:rPr>
              <a:t>moderate </a:t>
            </a:r>
            <a:r>
              <a:rPr sz="2000" spc="-5" dirty="0">
                <a:latin typeface="Calibri"/>
                <a:cs typeface="Calibri"/>
              </a:rPr>
              <a:t>plasticity  </a:t>
            </a:r>
            <a:r>
              <a:rPr sz="2000" spc="-15" dirty="0">
                <a:latin typeface="Calibri"/>
                <a:cs typeface="Calibri"/>
              </a:rPr>
              <a:t>indexes </a:t>
            </a:r>
            <a:r>
              <a:rPr sz="2000" spc="-5" dirty="0">
                <a:latin typeface="Calibri"/>
                <a:cs typeface="Calibri"/>
              </a:rPr>
              <a:t>in relation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liquid limit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which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5" dirty="0">
                <a:latin typeface="Calibri"/>
                <a:cs typeface="Calibri"/>
              </a:rPr>
              <a:t>highly elastic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well </a:t>
            </a:r>
            <a:r>
              <a:rPr sz="2000" spc="10" dirty="0">
                <a:latin typeface="Calibri"/>
                <a:cs typeface="Calibri"/>
              </a:rPr>
              <a:t>as  </a:t>
            </a:r>
            <a:r>
              <a:rPr sz="2000" spc="-5" dirty="0">
                <a:latin typeface="Calibri"/>
                <a:cs typeface="Calibri"/>
              </a:rPr>
              <a:t>subject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considerable </a:t>
            </a:r>
            <a:r>
              <a:rPr sz="2000" spc="-10" dirty="0">
                <a:latin typeface="Calibri"/>
                <a:cs typeface="Calibri"/>
              </a:rPr>
              <a:t>volume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change.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Subgroup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A-7-6</a:t>
            </a:r>
            <a:r>
              <a:rPr sz="2000" b="1" spc="-5" dirty="0">
                <a:latin typeface="Calibri"/>
                <a:cs typeface="Calibri"/>
              </a:rPr>
              <a:t>: </a:t>
            </a:r>
            <a:r>
              <a:rPr sz="2000" dirty="0">
                <a:latin typeface="Calibri"/>
                <a:cs typeface="Calibri"/>
              </a:rPr>
              <a:t>includes </a:t>
            </a:r>
            <a:r>
              <a:rPr sz="2000" spc="-5" dirty="0">
                <a:latin typeface="Calibri"/>
                <a:cs typeface="Calibri"/>
              </a:rPr>
              <a:t>those materials which </a:t>
            </a:r>
            <a:r>
              <a:rPr sz="2000" spc="-1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high plasticity </a:t>
            </a:r>
            <a:r>
              <a:rPr sz="2000" spc="-15" dirty="0">
                <a:latin typeface="Calibri"/>
                <a:cs typeface="Calibri"/>
              </a:rPr>
              <a:t>indexes  </a:t>
            </a:r>
            <a:r>
              <a:rPr sz="2000" spc="-5" dirty="0">
                <a:latin typeface="Calibri"/>
                <a:cs typeface="Calibri"/>
              </a:rPr>
              <a:t>in relation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liquid limit </a:t>
            </a:r>
            <a:r>
              <a:rPr sz="2000" dirty="0">
                <a:latin typeface="Calibri"/>
                <a:cs typeface="Calibri"/>
              </a:rPr>
              <a:t>and which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subject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extremely </a:t>
            </a:r>
            <a:r>
              <a:rPr sz="2000" spc="-5" dirty="0">
                <a:latin typeface="Calibri"/>
                <a:cs typeface="Calibri"/>
              </a:rPr>
              <a:t>high </a:t>
            </a:r>
            <a:r>
              <a:rPr sz="2000" spc="-10" dirty="0">
                <a:latin typeface="Calibri"/>
                <a:cs typeface="Calibri"/>
              </a:rPr>
              <a:t>volume  </a:t>
            </a:r>
            <a:r>
              <a:rPr sz="2000" dirty="0">
                <a:latin typeface="Calibri"/>
                <a:cs typeface="Calibri"/>
              </a:rPr>
              <a:t>change.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Group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A-8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typical </a:t>
            </a:r>
            <a:r>
              <a:rPr sz="2000" spc="-10" dirty="0">
                <a:latin typeface="Calibri"/>
                <a:cs typeface="Calibri"/>
              </a:rPr>
              <a:t>material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this </a:t>
            </a:r>
            <a:r>
              <a:rPr sz="2000" spc="-10" dirty="0">
                <a:latin typeface="Calibri"/>
                <a:cs typeface="Calibri"/>
              </a:rPr>
              <a:t>group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peat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muck soil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ordinarily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found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obviously </a:t>
            </a:r>
            <a:r>
              <a:rPr sz="2000" spc="-10" dirty="0">
                <a:latin typeface="Calibri"/>
                <a:cs typeface="Calibri"/>
              </a:rPr>
              <a:t>unstable, swampy </a:t>
            </a:r>
            <a:r>
              <a:rPr sz="2000" spc="-5" dirty="0">
                <a:latin typeface="Calibri"/>
                <a:cs typeface="Calibri"/>
              </a:rPr>
              <a:t>areas. </a:t>
            </a:r>
            <a:r>
              <a:rPr sz="2000" spc="-10" dirty="0">
                <a:latin typeface="Calibri"/>
                <a:cs typeface="Calibri"/>
              </a:rPr>
              <a:t>Characterized </a:t>
            </a:r>
            <a:r>
              <a:rPr sz="2000" spc="-5" dirty="0">
                <a:latin typeface="Calibri"/>
                <a:cs typeface="Calibri"/>
              </a:rPr>
              <a:t>by:</a:t>
            </a:r>
            <a:endParaRPr sz="2000">
              <a:latin typeface="Calibri"/>
              <a:cs typeface="Calibri"/>
            </a:endParaRPr>
          </a:p>
          <a:p>
            <a:pPr marL="355600" marR="271145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low density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high compressibility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high </a:t>
            </a:r>
            <a:r>
              <a:rPr sz="2000" spc="-15" dirty="0">
                <a:latin typeface="Calibri"/>
                <a:cs typeface="Calibri"/>
              </a:rPr>
              <a:t>water content </a:t>
            </a:r>
            <a:r>
              <a:rPr sz="2000" dirty="0">
                <a:latin typeface="Calibri"/>
                <a:cs typeface="Calibri"/>
              </a:rPr>
              <a:t>and - </a:t>
            </a:r>
            <a:r>
              <a:rPr sz="2000" spc="-5" dirty="0">
                <a:latin typeface="Calibri"/>
                <a:cs typeface="Calibri"/>
              </a:rPr>
              <a:t>high </a:t>
            </a:r>
            <a:r>
              <a:rPr sz="2000" spc="-10" dirty="0">
                <a:latin typeface="Calibri"/>
                <a:cs typeface="Calibri"/>
              </a:rPr>
              <a:t>organic  </a:t>
            </a:r>
            <a:r>
              <a:rPr sz="2000" spc="-15" dirty="0">
                <a:latin typeface="Calibri"/>
                <a:cs typeface="Calibri"/>
              </a:rPr>
              <a:t>matter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content.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7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88392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609600"/>
            <a:ext cx="1510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Example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xmlns="" val="1850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457200"/>
            <a:ext cx="8839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4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066800"/>
            <a:ext cx="8991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26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562" y="11811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962" y="1276350"/>
            <a:ext cx="8224774" cy="3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Unified Soil Classification System,</a:t>
            </a:r>
            <a:r>
              <a:rPr spc="25" dirty="0"/>
              <a:t> </a:t>
            </a:r>
            <a:r>
              <a:rPr spc="-5" dirty="0"/>
              <a:t>USCS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350771"/>
            <a:ext cx="106489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Origin</a:t>
            </a:r>
            <a:r>
              <a:rPr sz="2000" spc="-5" dirty="0"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6250" y="1350771"/>
            <a:ext cx="7084059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63880" algn="l"/>
                <a:tab pos="1486535" algn="l"/>
                <a:tab pos="2024380" algn="l"/>
                <a:tab pos="3542665" algn="l"/>
                <a:tab pos="4429760" algn="l"/>
                <a:tab pos="4999355" algn="l"/>
                <a:tab pos="5572760" algn="l"/>
                <a:tab pos="6826884" algn="l"/>
              </a:tabLst>
            </a:pP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	Un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fi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	</a:t>
            </a:r>
            <a:r>
              <a:rPr sz="2000" spc="-5" dirty="0">
                <a:latin typeface="Calibri"/>
                <a:cs typeface="Calibri"/>
              </a:rPr>
              <a:t>Soi</a:t>
            </a:r>
            <a:r>
              <a:rPr sz="2000" dirty="0">
                <a:latin typeface="Calibri"/>
                <a:cs typeface="Calibri"/>
              </a:rPr>
              <a:t>l	</a:t>
            </a:r>
            <a:r>
              <a:rPr sz="2000" spc="-5" dirty="0">
                <a:latin typeface="Calibri"/>
                <a:cs typeface="Calibri"/>
              </a:rPr>
              <a:t>Cl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	</a:t>
            </a:r>
            <a:r>
              <a:rPr sz="2000" spc="-4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em	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as	</a:t>
            </a:r>
            <a:r>
              <a:rPr sz="2000" spc="-5" dirty="0">
                <a:latin typeface="Calibri"/>
                <a:cs typeface="Calibri"/>
              </a:rPr>
              <a:t>fi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	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pe</a:t>
            </a:r>
            <a:r>
              <a:rPr sz="2000" dirty="0">
                <a:latin typeface="Calibri"/>
                <a:cs typeface="Calibri"/>
              </a:rPr>
              <a:t>d	</a:t>
            </a:r>
            <a:r>
              <a:rPr sz="2000" spc="-25" dirty="0">
                <a:latin typeface="Calibri"/>
                <a:cs typeface="Calibri"/>
              </a:rPr>
              <a:t>by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303529" y="1686561"/>
            <a:ext cx="8526780" cy="1513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algn="just">
              <a:lnSpc>
                <a:spcPct val="100000"/>
              </a:lnSpc>
            </a:pPr>
            <a:r>
              <a:rPr spc="-15" dirty="0"/>
              <a:t>Professor </a:t>
            </a:r>
            <a:r>
              <a:rPr spc="5" dirty="0"/>
              <a:t>A. </a:t>
            </a:r>
            <a:r>
              <a:rPr spc="-5" dirty="0"/>
              <a:t>Casagrande in 1942 </a:t>
            </a:r>
            <a:r>
              <a:rPr spc="-15" dirty="0"/>
              <a:t>for </a:t>
            </a:r>
            <a:r>
              <a:rPr dirty="0"/>
              <a:t>the </a:t>
            </a:r>
            <a:r>
              <a:rPr spc="-5" dirty="0"/>
              <a:t>purpose of airfield construction  during </a:t>
            </a:r>
            <a:r>
              <a:rPr spc="-10" dirty="0"/>
              <a:t>world </a:t>
            </a:r>
            <a:r>
              <a:rPr spc="-25" dirty="0"/>
              <a:t>War </a:t>
            </a:r>
            <a:r>
              <a:rPr spc="-5" dirty="0"/>
              <a:t>II. </a:t>
            </a:r>
            <a:r>
              <a:rPr spc="-10" dirty="0"/>
              <a:t>Afterwards, </a:t>
            </a:r>
            <a:r>
              <a:rPr spc="-5" dirty="0"/>
              <a:t>it </a:t>
            </a:r>
            <a:r>
              <a:rPr spc="-10" dirty="0"/>
              <a:t>was </a:t>
            </a:r>
            <a:r>
              <a:rPr spc="-5" dirty="0"/>
              <a:t>expended and </a:t>
            </a:r>
            <a:r>
              <a:rPr spc="-10" dirty="0"/>
              <a:t>revised </a:t>
            </a:r>
            <a:r>
              <a:rPr spc="-5" dirty="0"/>
              <a:t>in </a:t>
            </a:r>
            <a:r>
              <a:rPr spc="-10" dirty="0"/>
              <a:t>cooperation  </a:t>
            </a:r>
            <a:r>
              <a:rPr spc="-5" dirty="0"/>
              <a:t>with </a:t>
            </a:r>
            <a:r>
              <a:rPr dirty="0"/>
              <a:t>the </a:t>
            </a:r>
            <a:r>
              <a:rPr spc="-10" dirty="0"/>
              <a:t>U.S. </a:t>
            </a:r>
            <a:r>
              <a:rPr spc="-5" dirty="0"/>
              <a:t>Bureau of Reclamation and the </a:t>
            </a:r>
            <a:r>
              <a:rPr spc="-10" dirty="0"/>
              <a:t>U.S. Army Corps </a:t>
            </a:r>
            <a:r>
              <a:rPr spc="-5" dirty="0"/>
              <a:t>of Engineers so  that it </a:t>
            </a:r>
            <a:r>
              <a:rPr dirty="0"/>
              <a:t>applies </a:t>
            </a:r>
            <a:r>
              <a:rPr spc="-5" dirty="0"/>
              <a:t>not only </a:t>
            </a:r>
            <a:r>
              <a:rPr spc="-10" dirty="0"/>
              <a:t>to </a:t>
            </a:r>
            <a:r>
              <a:rPr dirty="0"/>
              <a:t>airfields but also </a:t>
            </a:r>
            <a:r>
              <a:rPr spc="-10" dirty="0"/>
              <a:t>to </a:t>
            </a:r>
            <a:r>
              <a:rPr dirty="0"/>
              <a:t>embankments, </a:t>
            </a:r>
            <a:r>
              <a:rPr spc="-5" dirty="0"/>
              <a:t>dams,  foundations, </a:t>
            </a:r>
            <a:r>
              <a:rPr dirty="0"/>
              <a:t>and </a:t>
            </a:r>
            <a:r>
              <a:rPr spc="-5" dirty="0"/>
              <a:t>other engineering </a:t>
            </a:r>
            <a:r>
              <a:rPr spc="-15" dirty="0"/>
              <a:t>features. </a:t>
            </a:r>
            <a:r>
              <a:rPr spc="-5" dirty="0"/>
              <a:t>In 1969 the American Society  </a:t>
            </a:r>
            <a:r>
              <a:rPr spc="-15" dirty="0"/>
              <a:t>for </a:t>
            </a:r>
            <a:r>
              <a:rPr spc="-30" dirty="0"/>
              <a:t>Testing </a:t>
            </a:r>
            <a:r>
              <a:rPr spc="-5" dirty="0"/>
              <a:t>and Materials (ASTM) </a:t>
            </a:r>
            <a:r>
              <a:rPr spc="-10" dirty="0"/>
              <a:t>adopted </a:t>
            </a:r>
            <a:r>
              <a:rPr dirty="0"/>
              <a:t>the USCS as a </a:t>
            </a:r>
            <a:r>
              <a:rPr spc="-10" dirty="0"/>
              <a:t>standard </a:t>
            </a:r>
            <a:r>
              <a:rPr spc="-5" dirty="0"/>
              <a:t>method  </a:t>
            </a:r>
            <a:r>
              <a:rPr spc="-15" dirty="0"/>
              <a:t>for </a:t>
            </a:r>
            <a:r>
              <a:rPr spc="-5" dirty="0"/>
              <a:t>classification </a:t>
            </a:r>
            <a:r>
              <a:rPr spc="-15" dirty="0"/>
              <a:t>for </a:t>
            </a:r>
            <a:r>
              <a:rPr dirty="0"/>
              <a:t>engineering purposes </a:t>
            </a:r>
            <a:r>
              <a:rPr spc="-5" dirty="0"/>
              <a:t>(ASTM </a:t>
            </a:r>
            <a:r>
              <a:rPr spc="-55" dirty="0"/>
              <a:t>Test </a:t>
            </a:r>
            <a:r>
              <a:rPr spc="-5" dirty="0"/>
              <a:t>Designation</a:t>
            </a:r>
            <a:r>
              <a:rPr spc="114" dirty="0"/>
              <a:t> </a:t>
            </a:r>
            <a:r>
              <a:rPr dirty="0"/>
              <a:t>D-2487).</a:t>
            </a:r>
          </a:p>
          <a:p>
            <a:pPr marL="355600" marR="5715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pc="-5" dirty="0"/>
              <a:t>The </a:t>
            </a:r>
            <a:r>
              <a:rPr dirty="0"/>
              <a:t>USCS </a:t>
            </a:r>
            <a:r>
              <a:rPr spc="-5" dirty="0"/>
              <a:t>is based </a:t>
            </a:r>
            <a:r>
              <a:rPr dirty="0"/>
              <a:t>on the </a:t>
            </a:r>
            <a:r>
              <a:rPr spc="-10" dirty="0"/>
              <a:t>recognition </a:t>
            </a:r>
            <a:r>
              <a:rPr dirty="0"/>
              <a:t>of </a:t>
            </a:r>
            <a:r>
              <a:rPr spc="-10" dirty="0"/>
              <a:t>the </a:t>
            </a:r>
            <a:r>
              <a:rPr dirty="0"/>
              <a:t>type </a:t>
            </a:r>
            <a:r>
              <a:rPr spc="-5" dirty="0"/>
              <a:t>and predominance </a:t>
            </a:r>
            <a:r>
              <a:rPr dirty="0"/>
              <a:t>of the  </a:t>
            </a:r>
            <a:r>
              <a:rPr spc="-5" dirty="0"/>
              <a:t>constituents considering </a:t>
            </a:r>
            <a:r>
              <a:rPr spc="-10" dirty="0"/>
              <a:t>grain-size, </a:t>
            </a:r>
            <a:r>
              <a:rPr spc="-5" dirty="0"/>
              <a:t>gradation, plasticity and </a:t>
            </a:r>
            <a:r>
              <a:rPr spc="-15" dirty="0"/>
              <a:t>compressibility.  </a:t>
            </a:r>
            <a:r>
              <a:rPr spc="-5" dirty="0"/>
              <a:t>It classifies soils </a:t>
            </a:r>
            <a:r>
              <a:rPr spc="-15" dirty="0"/>
              <a:t>into </a:t>
            </a:r>
            <a:r>
              <a:rPr spc="-10" dirty="0"/>
              <a:t>Four </a:t>
            </a:r>
            <a:r>
              <a:rPr dirty="0"/>
              <a:t>major</a:t>
            </a:r>
            <a:r>
              <a:rPr spc="75" dirty="0"/>
              <a:t> </a:t>
            </a:r>
            <a:r>
              <a:rPr spc="-10" dirty="0"/>
              <a:t>categories:</a:t>
            </a:r>
          </a:p>
          <a:p>
            <a:pPr marL="927100" lvl="1" indent="-4572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Coarse-grained</a:t>
            </a:r>
            <a:endParaRPr sz="2000" dirty="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Fine-grained</a:t>
            </a:r>
            <a:endParaRPr sz="2000" dirty="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Organic</a:t>
            </a:r>
            <a:r>
              <a:rPr sz="2000" b="1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soils</a:t>
            </a:r>
            <a:endParaRPr sz="2000" dirty="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Peat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2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562" y="11811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962" y="1276350"/>
            <a:ext cx="8224774" cy="3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Unified Soil Classification System,</a:t>
            </a:r>
            <a:r>
              <a:rPr spc="25" dirty="0"/>
              <a:t> </a:t>
            </a:r>
            <a:r>
              <a:rPr spc="-5" dirty="0"/>
              <a:t>USCS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320291"/>
            <a:ext cx="7658734" cy="95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Procedures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sz="20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Classification: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ts val="216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From sieve </a:t>
            </a:r>
            <a:r>
              <a:rPr sz="2000" spc="-5" dirty="0">
                <a:latin typeface="Calibri"/>
                <a:cs typeface="Calibri"/>
              </a:rPr>
              <a:t>analysis </a:t>
            </a:r>
            <a:r>
              <a:rPr sz="2000" dirty="0">
                <a:latin typeface="Calibri"/>
                <a:cs typeface="Calibri"/>
              </a:rPr>
              <a:t>and the </a:t>
            </a:r>
            <a:r>
              <a:rPr sz="2000" spc="-10" dirty="0">
                <a:latin typeface="Calibri"/>
                <a:cs typeface="Calibri"/>
              </a:rPr>
              <a:t>grain-size </a:t>
            </a:r>
            <a:r>
              <a:rPr sz="2000" spc="-5" dirty="0">
                <a:latin typeface="Calibri"/>
                <a:cs typeface="Calibri"/>
              </a:rPr>
              <a:t>distribution curve determine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percent </a:t>
            </a:r>
            <a:r>
              <a:rPr sz="2000" spc="-5" dirty="0">
                <a:latin typeface="Calibri"/>
                <a:cs typeface="Calibri"/>
              </a:rPr>
              <a:t>passing </a:t>
            </a:r>
            <a:r>
              <a:rPr sz="2000" dirty="0">
                <a:latin typeface="Calibri"/>
                <a:cs typeface="Calibri"/>
              </a:rPr>
              <a:t>as 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following: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789807"/>
            <a:ext cx="8020684" cy="2239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First, </a:t>
            </a:r>
            <a:r>
              <a:rPr sz="2000" dirty="0">
                <a:latin typeface="Calibri"/>
                <a:cs typeface="Calibri"/>
              </a:rPr>
              <a:t>Find % </a:t>
            </a:r>
            <a:r>
              <a:rPr sz="2000" spc="-5" dirty="0">
                <a:latin typeface="Calibri"/>
                <a:cs typeface="Calibri"/>
              </a:rPr>
              <a:t>passing </a:t>
            </a:r>
            <a:r>
              <a:rPr sz="2000" dirty="0">
                <a:latin typeface="Calibri"/>
                <a:cs typeface="Calibri"/>
              </a:rPr>
              <a:t>#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200.</a:t>
            </a:r>
          </a:p>
          <a:p>
            <a:pPr marL="355600" marR="302895" indent="-342900">
              <a:lnSpc>
                <a:spcPts val="217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If </a:t>
            </a:r>
            <a:r>
              <a:rPr sz="2000" dirty="0" smtClean="0">
                <a:latin typeface="Calibri"/>
                <a:cs typeface="Calibri"/>
              </a:rPr>
              <a:t>5</a:t>
            </a:r>
            <a:r>
              <a:rPr lang="en-US" sz="2000" dirty="0" smtClean="0">
                <a:latin typeface="Calibri"/>
                <a:cs typeface="Calibri"/>
              </a:rPr>
              <a:t>0</a:t>
            </a:r>
            <a:r>
              <a:rPr sz="2000" dirty="0" smtClean="0">
                <a:latin typeface="Calibri"/>
                <a:cs typeface="Calibri"/>
              </a:rPr>
              <a:t>%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more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soil </a:t>
            </a:r>
            <a:r>
              <a:rPr sz="2000" dirty="0">
                <a:latin typeface="Calibri"/>
                <a:cs typeface="Calibri"/>
              </a:rPr>
              <a:t>passes the # 200 </a:t>
            </a:r>
            <a:r>
              <a:rPr sz="2000" spc="-10" dirty="0">
                <a:latin typeface="Calibri"/>
                <a:cs typeface="Calibri"/>
              </a:rPr>
              <a:t>sieve, </a:t>
            </a:r>
            <a:r>
              <a:rPr sz="2000" dirty="0">
                <a:latin typeface="Calibri"/>
                <a:cs typeface="Calibri"/>
              </a:rPr>
              <a:t>then </a:t>
            </a:r>
            <a:r>
              <a:rPr sz="2000" spc="-5" dirty="0">
                <a:latin typeface="Calibri"/>
                <a:cs typeface="Calibri"/>
              </a:rPr>
              <a:t>conduct </a:t>
            </a:r>
            <a:r>
              <a:rPr sz="2000" spc="-15" dirty="0">
                <a:latin typeface="Calibri"/>
                <a:cs typeface="Calibri"/>
              </a:rPr>
              <a:t>Atterberg  </a:t>
            </a:r>
            <a:r>
              <a:rPr sz="2000" spc="-5" dirty="0">
                <a:latin typeface="Calibri"/>
                <a:cs typeface="Calibri"/>
              </a:rPr>
              <a:t>Limits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LL &amp;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</a:t>
            </a:r>
            <a:r>
              <a:rPr sz="2000" dirty="0">
                <a:latin typeface="Calibri"/>
                <a:cs typeface="Calibri"/>
              </a:rPr>
              <a:t>).</a:t>
            </a:r>
          </a:p>
          <a:p>
            <a:pPr marL="355600" indent="-342900">
              <a:lnSpc>
                <a:spcPts val="228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If the </a:t>
            </a:r>
            <a:r>
              <a:rPr sz="2000" spc="-5" dirty="0">
                <a:latin typeface="Calibri"/>
                <a:cs typeface="Calibri"/>
              </a:rPr>
              <a:t>soil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fine-grained </a:t>
            </a:r>
            <a:r>
              <a:rPr sz="2000" dirty="0">
                <a:latin typeface="Calibri"/>
                <a:cs typeface="Calibri"/>
              </a:rPr>
              <a:t>(≥50% passes #200) </a:t>
            </a:r>
            <a:r>
              <a:rPr sz="2000" spc="-10" dirty="0">
                <a:latin typeface="Calibri"/>
                <a:cs typeface="Calibri"/>
              </a:rPr>
              <a:t>follow </a:t>
            </a:r>
            <a:r>
              <a:rPr sz="2000" dirty="0">
                <a:latin typeface="Calibri"/>
                <a:cs typeface="Calibri"/>
              </a:rPr>
              <a:t>the guidelines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fine-</a:t>
            </a:r>
          </a:p>
          <a:p>
            <a:pPr marL="355600">
              <a:lnSpc>
                <a:spcPts val="2280"/>
              </a:lnSpc>
            </a:pPr>
            <a:r>
              <a:rPr sz="2000" spc="-5" dirty="0">
                <a:latin typeface="Calibri"/>
                <a:cs typeface="Calibri"/>
              </a:rPr>
              <a:t>grained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soils.</a:t>
            </a:r>
            <a:endParaRPr sz="2000" dirty="0">
              <a:latin typeface="Calibri"/>
              <a:cs typeface="Calibri"/>
            </a:endParaRPr>
          </a:p>
          <a:p>
            <a:pPr marL="355600" marR="46990" indent="-342900">
              <a:lnSpc>
                <a:spcPts val="217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If the </a:t>
            </a:r>
            <a:r>
              <a:rPr sz="2000" spc="-5" dirty="0">
                <a:latin typeface="Calibri"/>
                <a:cs typeface="Calibri"/>
              </a:rPr>
              <a:t>soil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coarse-grained </a:t>
            </a:r>
            <a:r>
              <a:rPr sz="2000" dirty="0">
                <a:latin typeface="Calibri"/>
                <a:cs typeface="Calibri"/>
              </a:rPr>
              <a:t>(&lt;50% </a:t>
            </a:r>
            <a:r>
              <a:rPr sz="2000" spc="-5" dirty="0">
                <a:latin typeface="Calibri"/>
                <a:cs typeface="Calibri"/>
              </a:rPr>
              <a:t>passes </a:t>
            </a:r>
            <a:r>
              <a:rPr sz="2000" dirty="0">
                <a:latin typeface="Calibri"/>
                <a:cs typeface="Calibri"/>
              </a:rPr>
              <a:t>#200) </a:t>
            </a:r>
            <a:r>
              <a:rPr sz="2000" spc="-15" dirty="0">
                <a:latin typeface="Calibri"/>
                <a:cs typeface="Calibri"/>
              </a:rPr>
              <a:t>follow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guidelines </a:t>
            </a:r>
            <a:r>
              <a:rPr sz="2000" spc="-15" dirty="0">
                <a:latin typeface="Calibri"/>
                <a:cs typeface="Calibri"/>
              </a:rPr>
              <a:t>for  </a:t>
            </a:r>
            <a:r>
              <a:rPr sz="2000" spc="-10" dirty="0">
                <a:latin typeface="Calibri"/>
                <a:cs typeface="Calibri"/>
              </a:rPr>
              <a:t>coarse-grained </a:t>
            </a:r>
            <a:r>
              <a:rPr sz="2000" spc="-5" dirty="0">
                <a:latin typeface="Calibri"/>
                <a:cs typeface="Calibri"/>
              </a:rPr>
              <a:t>soils: Find </a:t>
            </a:r>
            <a:r>
              <a:rPr sz="2000" dirty="0">
                <a:latin typeface="Calibri"/>
                <a:cs typeface="Calibri"/>
              </a:rPr>
              <a:t>% </a:t>
            </a:r>
            <a:r>
              <a:rPr sz="2000" spc="-20" dirty="0">
                <a:latin typeface="Calibri"/>
                <a:cs typeface="Calibri"/>
              </a:rPr>
              <a:t>Gravel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5" dirty="0">
                <a:latin typeface="Calibri"/>
                <a:cs typeface="Calibri"/>
              </a:rPr>
              <a:t>Sand, calculate </a:t>
            </a:r>
            <a:r>
              <a:rPr sz="2000" spc="5" dirty="0">
                <a:latin typeface="Times New Roman"/>
                <a:cs typeface="Times New Roman"/>
              </a:rPr>
              <a:t>C</a:t>
            </a:r>
            <a:r>
              <a:rPr sz="1950" spc="7" baseline="-21367" dirty="0">
                <a:latin typeface="Times New Roman"/>
                <a:cs typeface="Times New Roman"/>
              </a:rPr>
              <a:t>u  </a:t>
            </a:r>
            <a:r>
              <a:rPr sz="2000" dirty="0">
                <a:latin typeface="Times New Roman"/>
                <a:cs typeface="Times New Roman"/>
              </a:rPr>
              <a:t>&amp; C</a:t>
            </a:r>
            <a:r>
              <a:rPr sz="1950" baseline="-21367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, LL, PL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&amp;PI</a:t>
            </a:r>
          </a:p>
        </p:txBody>
      </p:sp>
      <p:sp>
        <p:nvSpPr>
          <p:cNvPr id="7" name="object 7"/>
          <p:cNvSpPr/>
          <p:nvPr/>
        </p:nvSpPr>
        <p:spPr>
          <a:xfrm>
            <a:off x="1230579" y="2322576"/>
            <a:ext cx="6949821" cy="1449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300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562" y="1181163"/>
            <a:ext cx="0" cy="692150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0"/>
                </a:moveTo>
                <a:lnTo>
                  <a:pt x="0" y="692086"/>
                </a:lnTo>
              </a:path>
            </a:pathLst>
          </a:custGeom>
          <a:ln w="317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962" y="1276350"/>
            <a:ext cx="8224774" cy="3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Unified Soil Classification System,</a:t>
            </a:r>
            <a:r>
              <a:rPr spc="25" dirty="0"/>
              <a:t> </a:t>
            </a:r>
            <a:r>
              <a:rPr spc="-5" dirty="0"/>
              <a:t>USCS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20085" y="1348740"/>
            <a:ext cx="151511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dirty="0">
                <a:solidFill>
                  <a:srgbClr val="C0504D"/>
                </a:solidFill>
                <a:latin typeface="Times New Roman"/>
                <a:cs typeface="Times New Roman"/>
              </a:rPr>
              <a:t>S</a:t>
            </a:r>
            <a:r>
              <a:rPr sz="2400" b="1" u="heavy" spc="-10" dirty="0">
                <a:solidFill>
                  <a:srgbClr val="C0504D"/>
                </a:solidFill>
                <a:latin typeface="Times New Roman"/>
                <a:cs typeface="Times New Roman"/>
              </a:rPr>
              <a:t>Y</a:t>
            </a:r>
            <a:r>
              <a:rPr sz="2400" b="1" u="heavy" dirty="0">
                <a:solidFill>
                  <a:srgbClr val="C0504D"/>
                </a:solidFill>
                <a:latin typeface="Times New Roman"/>
                <a:cs typeface="Times New Roman"/>
              </a:rPr>
              <a:t>MBO</a:t>
            </a:r>
            <a:r>
              <a:rPr sz="2400" b="1" u="heavy" spc="-10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400" b="1" u="heavy" dirty="0">
                <a:solidFill>
                  <a:srgbClr val="C0504D"/>
                </a:solidFill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3250" y="1873250"/>
            <a:ext cx="2495550" cy="2330450"/>
          </a:xfrm>
          <a:custGeom>
            <a:avLst/>
            <a:gdLst/>
            <a:ahLst/>
            <a:cxnLst/>
            <a:rect l="l" t="t" r="r" b="b"/>
            <a:pathLst>
              <a:path w="2495550" h="2330450">
                <a:moveTo>
                  <a:pt x="0" y="2330450"/>
                </a:moveTo>
                <a:lnTo>
                  <a:pt x="2495550" y="2330450"/>
                </a:lnTo>
                <a:lnTo>
                  <a:pt x="2495550" y="0"/>
                </a:lnTo>
                <a:lnTo>
                  <a:pt x="0" y="0"/>
                </a:lnTo>
                <a:lnTo>
                  <a:pt x="0" y="233045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7108" y="1903348"/>
            <a:ext cx="139890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504D"/>
                </a:solidFill>
                <a:latin typeface="Calibri"/>
                <a:cs typeface="Calibri"/>
              </a:rPr>
              <a:t>Soil</a:t>
            </a:r>
            <a:r>
              <a:rPr sz="2000" b="1" spc="-8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504D"/>
                </a:solidFill>
                <a:latin typeface="Calibri"/>
                <a:cs typeface="Calibri"/>
              </a:rPr>
              <a:t>symbols: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244" y="2285872"/>
            <a:ext cx="1323340" cy="185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Gravel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buChar char="•"/>
              <a:tabLst>
                <a:tab pos="286385" algn="l"/>
                <a:tab pos="287020" algn="l"/>
                <a:tab pos="666750" algn="l"/>
              </a:tabLst>
            </a:pP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Calibri"/>
                <a:cs typeface="Calibri"/>
              </a:rPr>
              <a:t>:	</a:t>
            </a:r>
            <a:r>
              <a:rPr sz="2000" spc="-5" dirty="0">
                <a:latin typeface="Calibri"/>
                <a:cs typeface="Calibri"/>
              </a:rPr>
              <a:t>Sand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buChar char="•"/>
              <a:tabLst>
                <a:tab pos="286385" algn="l"/>
                <a:tab pos="287020" algn="l"/>
              </a:tabLst>
            </a:pPr>
            <a:r>
              <a:rPr sz="2000" spc="-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Calibri"/>
                <a:cs typeface="Calibri"/>
              </a:rPr>
              <a:t>: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Silt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buChar char="•"/>
              <a:tabLst>
                <a:tab pos="286385" algn="l"/>
                <a:tab pos="287020" algn="l"/>
              </a:tabLst>
            </a:pP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buChar char="•"/>
              <a:tabLst>
                <a:tab pos="286385" algn="l"/>
                <a:tab pos="287020" algn="l"/>
              </a:tabLst>
            </a:pPr>
            <a:r>
              <a:rPr sz="2000" spc="-5" dirty="0">
                <a:latin typeface="Times New Roman"/>
                <a:cs typeface="Times New Roman"/>
              </a:rPr>
              <a:t>Pt</a:t>
            </a:r>
            <a:r>
              <a:rPr sz="2000" spc="-5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4997" y="3200653"/>
            <a:ext cx="831215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 marR="5080" indent="-14604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Clay 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anic  </a:t>
            </a:r>
            <a:r>
              <a:rPr sz="2000" spc="-20" dirty="0">
                <a:latin typeface="Calibri"/>
                <a:cs typeface="Calibri"/>
              </a:rPr>
              <a:t>Peat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19475" y="1900173"/>
            <a:ext cx="2571750" cy="2330450"/>
          </a:xfrm>
          <a:custGeom>
            <a:avLst/>
            <a:gdLst/>
            <a:ahLst/>
            <a:cxnLst/>
            <a:rect l="l" t="t" r="r" b="b"/>
            <a:pathLst>
              <a:path w="2571750" h="2330450">
                <a:moveTo>
                  <a:pt x="0" y="2330450"/>
                </a:moveTo>
                <a:lnTo>
                  <a:pt x="2571750" y="2330450"/>
                </a:lnTo>
                <a:lnTo>
                  <a:pt x="2571750" y="0"/>
                </a:lnTo>
                <a:lnTo>
                  <a:pt x="0" y="0"/>
                </a:lnTo>
                <a:lnTo>
                  <a:pt x="0" y="233045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11550" y="1930146"/>
            <a:ext cx="2357755" cy="146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b="1" dirty="0">
                <a:solidFill>
                  <a:srgbClr val="C0504D"/>
                </a:solidFill>
                <a:latin typeface="Calibri"/>
                <a:cs typeface="Calibri"/>
              </a:rPr>
              <a:t>Liquid limit</a:t>
            </a:r>
            <a:r>
              <a:rPr sz="2000" b="1" spc="-14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504D"/>
                </a:solidFill>
                <a:latin typeface="Calibri"/>
                <a:cs typeface="Calibri"/>
              </a:rPr>
              <a:t>symbols:</a:t>
            </a:r>
            <a:endParaRPr sz="2000">
              <a:latin typeface="Calibri"/>
              <a:cs typeface="Calibri"/>
            </a:endParaRPr>
          </a:p>
          <a:p>
            <a:pPr marL="274320" indent="-274320">
              <a:lnSpc>
                <a:spcPct val="100000"/>
              </a:lnSpc>
              <a:spcBef>
                <a:spcPts val="610"/>
              </a:spcBef>
              <a:buChar char="•"/>
              <a:tabLst>
                <a:tab pos="273685" algn="l"/>
                <a:tab pos="274320" algn="l"/>
              </a:tabLst>
            </a:pP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High </a:t>
            </a:r>
            <a:r>
              <a:rPr sz="2000" dirty="0">
                <a:latin typeface="Times New Roman"/>
                <a:cs typeface="Times New Roman"/>
              </a:rPr>
              <a:t>LL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(LL&gt;50)</a:t>
            </a:r>
            <a:endParaRPr sz="2000">
              <a:latin typeface="Times New Roman"/>
              <a:cs typeface="Times New Roman"/>
            </a:endParaRPr>
          </a:p>
          <a:p>
            <a:pPr marL="274320" indent="-274320">
              <a:lnSpc>
                <a:spcPct val="100000"/>
              </a:lnSpc>
              <a:buChar char="•"/>
              <a:tabLst>
                <a:tab pos="273685" algn="l"/>
                <a:tab pos="274320" algn="l"/>
              </a:tabLst>
            </a:pP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Calibri"/>
                <a:cs typeface="Calibri"/>
              </a:rPr>
              <a:t>: Low </a:t>
            </a:r>
            <a:r>
              <a:rPr sz="2000" dirty="0">
                <a:latin typeface="Times New Roman"/>
                <a:cs typeface="Times New Roman"/>
              </a:rPr>
              <a:t>LL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(LL&lt;50)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85"/>
              </a:spcBef>
            </a:pPr>
            <a:r>
              <a:rPr sz="2000" b="1" spc="-10" dirty="0">
                <a:solidFill>
                  <a:srgbClr val="C0504D"/>
                </a:solidFill>
                <a:latin typeface="Calibri"/>
                <a:cs typeface="Calibri"/>
              </a:rPr>
              <a:t>Gradation</a:t>
            </a:r>
            <a:r>
              <a:rPr sz="2000" b="1" spc="-9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504D"/>
                </a:solidFill>
                <a:latin typeface="Calibri"/>
                <a:cs typeface="Calibri"/>
              </a:rPr>
              <a:t>symbols: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11550" y="3456051"/>
            <a:ext cx="1896745" cy="62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indent="-274320">
              <a:lnSpc>
                <a:spcPct val="100000"/>
              </a:lnSpc>
              <a:buChar char="•"/>
              <a:tabLst>
                <a:tab pos="273685" algn="l"/>
                <a:tab pos="274320" algn="l"/>
              </a:tabLst>
            </a:pPr>
            <a:r>
              <a:rPr sz="2000" spc="10" dirty="0">
                <a:latin typeface="Times New Roman"/>
                <a:cs typeface="Times New Roman"/>
              </a:rPr>
              <a:t>W</a:t>
            </a:r>
            <a:r>
              <a:rPr sz="2000" spc="10" dirty="0">
                <a:latin typeface="Calibri"/>
                <a:cs typeface="Calibri"/>
              </a:rPr>
              <a:t>: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Well-graded</a:t>
            </a:r>
            <a:endParaRPr sz="2000">
              <a:latin typeface="Calibri"/>
              <a:cs typeface="Calibri"/>
            </a:endParaRPr>
          </a:p>
          <a:p>
            <a:pPr marL="274320" indent="-274320">
              <a:lnSpc>
                <a:spcPct val="100000"/>
              </a:lnSpc>
              <a:buChar char="•"/>
              <a:tabLst>
                <a:tab pos="273685" algn="l"/>
                <a:tab pos="274320" algn="l"/>
              </a:tabLst>
            </a:pP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5342" y="3761104"/>
            <a:ext cx="145542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spc="-4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y-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aded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61176" y="1896998"/>
            <a:ext cx="2565400" cy="233045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272415">
              <a:lnSpc>
                <a:spcPct val="100000"/>
              </a:lnSpc>
              <a:spcBef>
                <a:spcPts val="775"/>
              </a:spcBef>
            </a:pPr>
            <a:r>
              <a:rPr sz="1800" spc="-45" dirty="0">
                <a:latin typeface="Times New Roman"/>
                <a:cs typeface="Times New Roman"/>
              </a:rPr>
              <a:t>Well </a:t>
            </a:r>
            <a:r>
              <a:rPr sz="1800" spc="-5" dirty="0">
                <a:latin typeface="Symbol"/>
                <a:cs typeface="Symbol"/>
              </a:rPr>
              <a:t>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graded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soil</a:t>
            </a:r>
            <a:endParaRPr sz="1800" dirty="0">
              <a:latin typeface="Times New Roman"/>
              <a:cs typeface="Times New Roman"/>
            </a:endParaRPr>
          </a:p>
          <a:p>
            <a:pPr marL="647700" marR="256540" indent="-403860">
              <a:lnSpc>
                <a:spcPts val="2730"/>
              </a:lnSpc>
              <a:spcBef>
                <a:spcPts val="140"/>
              </a:spcBef>
            </a:pPr>
            <a:r>
              <a:rPr sz="1800" spc="-5" dirty="0">
                <a:latin typeface="Times New Roman"/>
                <a:cs typeface="Times New Roman"/>
              </a:rPr>
              <a:t>1 </a:t>
            </a:r>
            <a:r>
              <a:rPr sz="1800" spc="-5" dirty="0">
                <a:latin typeface="Symbol"/>
                <a:cs typeface="Symbol"/>
              </a:rPr>
              <a:t>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C</a:t>
            </a:r>
            <a:r>
              <a:rPr sz="1575" spc="30" baseline="-23809" dirty="0">
                <a:latin typeface="Times New Roman"/>
                <a:cs typeface="Times New Roman"/>
              </a:rPr>
              <a:t>c </a:t>
            </a:r>
            <a:r>
              <a:rPr sz="1800" spc="-5" dirty="0">
                <a:latin typeface="Symbol"/>
                <a:cs typeface="Symbol"/>
              </a:rPr>
              <a:t></a:t>
            </a:r>
            <a:r>
              <a:rPr sz="1800" spc="-5" dirty="0">
                <a:latin typeface="Times New Roman"/>
                <a:cs typeface="Times New Roman"/>
              </a:rPr>
              <a:t> 3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spc="30" dirty="0">
                <a:latin typeface="Times New Roman"/>
                <a:cs typeface="Times New Roman"/>
              </a:rPr>
              <a:t>C</a:t>
            </a:r>
            <a:r>
              <a:rPr sz="1575" spc="44" baseline="-23809" dirty="0">
                <a:latin typeface="Times New Roman"/>
                <a:cs typeface="Times New Roman"/>
              </a:rPr>
              <a:t>u </a:t>
            </a:r>
            <a:r>
              <a:rPr sz="1800" spc="-5" dirty="0">
                <a:latin typeface="Symbol"/>
                <a:cs typeface="Symbol"/>
              </a:rPr>
              <a:t></a:t>
            </a:r>
            <a:r>
              <a:rPr sz="1800" spc="-5" dirty="0">
                <a:latin typeface="Times New Roman"/>
                <a:cs typeface="Times New Roman"/>
              </a:rPr>
              <a:t> 4  </a:t>
            </a:r>
            <a:r>
              <a:rPr sz="1800" dirty="0">
                <a:latin typeface="Times New Roman"/>
                <a:cs typeface="Times New Roman"/>
              </a:rPr>
              <a:t>(for</a:t>
            </a:r>
            <a:r>
              <a:rPr sz="1800" spc="-24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gravels</a:t>
            </a:r>
            <a:r>
              <a:rPr sz="1800" spc="-25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)</a:t>
            </a:r>
            <a:endParaRPr sz="1800" dirty="0">
              <a:latin typeface="Times New Roman"/>
              <a:cs typeface="Times New Roman"/>
            </a:endParaRPr>
          </a:p>
          <a:p>
            <a:pPr marL="243840">
              <a:lnSpc>
                <a:spcPct val="100000"/>
              </a:lnSpc>
              <a:spcBef>
                <a:spcPts val="335"/>
              </a:spcBef>
            </a:pPr>
            <a:r>
              <a:rPr sz="1800" spc="-5" dirty="0">
                <a:latin typeface="Times New Roman"/>
                <a:cs typeface="Times New Roman"/>
              </a:rPr>
              <a:t>1 </a:t>
            </a:r>
            <a:r>
              <a:rPr sz="1800" spc="-5" dirty="0">
                <a:latin typeface="Symbol"/>
                <a:cs typeface="Symbol"/>
              </a:rPr>
              <a:t>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C</a:t>
            </a:r>
            <a:r>
              <a:rPr sz="1575" spc="30" baseline="-23809" dirty="0">
                <a:latin typeface="Times New Roman"/>
                <a:cs typeface="Times New Roman"/>
              </a:rPr>
              <a:t>c  </a:t>
            </a:r>
            <a:r>
              <a:rPr sz="1800" spc="-5" dirty="0">
                <a:latin typeface="Symbol"/>
                <a:cs typeface="Symbol"/>
              </a:rPr>
              <a:t></a:t>
            </a:r>
            <a:r>
              <a:rPr sz="1800" spc="-5" dirty="0">
                <a:latin typeface="Times New Roman"/>
                <a:cs typeface="Times New Roman"/>
              </a:rPr>
              <a:t> 3 </a:t>
            </a:r>
            <a:r>
              <a:rPr sz="1800" spc="-25" dirty="0">
                <a:latin typeface="Times New Roman"/>
                <a:cs typeface="Times New Roman"/>
              </a:rPr>
              <a:t>and  </a:t>
            </a:r>
            <a:r>
              <a:rPr sz="1800" spc="30" dirty="0">
                <a:latin typeface="Times New Roman"/>
                <a:cs typeface="Times New Roman"/>
              </a:rPr>
              <a:t>C</a:t>
            </a:r>
            <a:r>
              <a:rPr sz="1575" spc="44" baseline="-23809" dirty="0">
                <a:latin typeface="Times New Roman"/>
                <a:cs typeface="Times New Roman"/>
              </a:rPr>
              <a:t>u  </a:t>
            </a:r>
            <a:r>
              <a:rPr sz="1800" spc="-5" dirty="0">
                <a:latin typeface="Symbol"/>
                <a:cs typeface="Symbol"/>
              </a:rPr>
              <a:t>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6</a:t>
            </a:r>
            <a:endParaRPr sz="1800" dirty="0">
              <a:latin typeface="Times New Roman"/>
              <a:cs typeface="Times New Roman"/>
            </a:endParaRPr>
          </a:p>
          <a:p>
            <a:pPr marR="281305" algn="ctr">
              <a:lnSpc>
                <a:spcPct val="100000"/>
              </a:lnSpc>
              <a:spcBef>
                <a:spcPts val="570"/>
              </a:spcBef>
            </a:pPr>
            <a:r>
              <a:rPr sz="1800" dirty="0">
                <a:latin typeface="Times New Roman"/>
                <a:cs typeface="Times New Roman"/>
              </a:rPr>
              <a:t>(for</a:t>
            </a:r>
            <a:r>
              <a:rPr sz="1800" spc="-3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sands)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7375" y="4352925"/>
            <a:ext cx="5403850" cy="223202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1535430">
              <a:lnSpc>
                <a:spcPct val="100000"/>
              </a:lnSpc>
              <a:spcBef>
                <a:spcPts val="125"/>
              </a:spcBef>
            </a:pPr>
            <a:r>
              <a:rPr sz="2400" b="1" u="heavy" dirty="0">
                <a:solidFill>
                  <a:srgbClr val="C0504D"/>
                </a:solidFill>
                <a:latin typeface="Times New Roman"/>
                <a:cs typeface="Times New Roman"/>
              </a:rPr>
              <a:t>GROUP</a:t>
            </a:r>
            <a:r>
              <a:rPr sz="2400" b="1" u="heavy" spc="-24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C0504D"/>
                </a:solidFill>
                <a:latin typeface="Times New Roman"/>
                <a:cs typeface="Times New Roman"/>
              </a:rPr>
              <a:t>SYMBOLS</a:t>
            </a:r>
            <a:endParaRPr sz="2400">
              <a:latin typeface="Times New Roman"/>
              <a:cs typeface="Times New Roman"/>
            </a:endParaRPr>
          </a:p>
          <a:p>
            <a:pPr marL="353060" marR="67945" indent="-274955" algn="just">
              <a:lnSpc>
                <a:spcPct val="100000"/>
              </a:lnSpc>
              <a:spcBef>
                <a:spcPts val="1275"/>
              </a:spcBef>
              <a:buChar char="•"/>
              <a:tabLst>
                <a:tab pos="353695" algn="l"/>
              </a:tabLst>
            </a:pPr>
            <a:r>
              <a:rPr sz="2000" dirty="0">
                <a:latin typeface="Times New Roman"/>
                <a:cs typeface="Times New Roman"/>
              </a:rPr>
              <a:t>The group </a:t>
            </a:r>
            <a:r>
              <a:rPr sz="2000" spc="-5" dirty="0">
                <a:latin typeface="Times New Roman"/>
                <a:cs typeface="Times New Roman"/>
              </a:rPr>
              <a:t>symbols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5" dirty="0">
                <a:latin typeface="Times New Roman"/>
                <a:cs typeface="Times New Roman"/>
              </a:rPr>
              <a:t>coarse-grained gravelly  soils are: </a:t>
            </a:r>
            <a:r>
              <a:rPr sz="2000" spc="-60" dirty="0">
                <a:latin typeface="Times New Roman"/>
                <a:cs typeface="Times New Roman"/>
              </a:rPr>
              <a:t>GW, </a:t>
            </a:r>
            <a:r>
              <a:rPr sz="2000" spc="-70" dirty="0">
                <a:latin typeface="Times New Roman"/>
                <a:cs typeface="Times New Roman"/>
              </a:rPr>
              <a:t>GP, </a:t>
            </a:r>
            <a:r>
              <a:rPr sz="2000" dirty="0">
                <a:latin typeface="Times New Roman"/>
                <a:cs typeface="Times New Roman"/>
              </a:rPr>
              <a:t>GM, GC, GC-GM, </a:t>
            </a:r>
            <a:r>
              <a:rPr sz="2000" spc="-20" dirty="0">
                <a:latin typeface="Times New Roman"/>
                <a:cs typeface="Times New Roman"/>
              </a:rPr>
              <a:t>GW-GM,  </a:t>
            </a:r>
            <a:r>
              <a:rPr sz="2000" spc="-15" dirty="0">
                <a:latin typeface="Times New Roman"/>
                <a:cs typeface="Times New Roman"/>
              </a:rPr>
              <a:t>GW-GC, </a:t>
            </a:r>
            <a:r>
              <a:rPr sz="2000" dirty="0">
                <a:latin typeface="Times New Roman"/>
                <a:cs typeface="Times New Roman"/>
              </a:rPr>
              <a:t>GP-GM, and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GP-GC.</a:t>
            </a:r>
            <a:endParaRPr sz="2000">
              <a:latin typeface="Times New Roman"/>
              <a:cs typeface="Times New Roman"/>
            </a:endParaRPr>
          </a:p>
          <a:p>
            <a:pPr marL="353060" marR="69215" indent="-274955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353695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group symbols for fine-grained soils </a:t>
            </a:r>
            <a:r>
              <a:rPr sz="2000" dirty="0">
                <a:latin typeface="Times New Roman"/>
                <a:cs typeface="Times New Roman"/>
              </a:rPr>
              <a:t>are:  CL, ML, OL, CH, MH, </a:t>
            </a:r>
            <a:r>
              <a:rPr sz="2000" spc="5" dirty="0">
                <a:latin typeface="Times New Roman"/>
                <a:cs typeface="Times New Roman"/>
              </a:rPr>
              <a:t>OH, </a:t>
            </a:r>
            <a:r>
              <a:rPr sz="2000" dirty="0">
                <a:latin typeface="Times New Roman"/>
                <a:cs typeface="Times New Roman"/>
              </a:rPr>
              <a:t>CL-ML, and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73876" y="4352925"/>
            <a:ext cx="2565400" cy="223202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200"/>
              </a:spcBef>
            </a:pP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Example:</a:t>
            </a:r>
            <a:endParaRPr sz="2000">
              <a:latin typeface="Times New Roman"/>
              <a:cs typeface="Times New Roman"/>
            </a:endParaRPr>
          </a:p>
          <a:p>
            <a:pPr marL="79375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latin typeface="Times New Roman"/>
                <a:cs typeface="Times New Roman"/>
              </a:rPr>
              <a:t>SW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15" dirty="0">
                <a:latin typeface="Times New Roman"/>
                <a:cs typeface="Times New Roman"/>
              </a:rPr>
              <a:t>Well-graded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sand</a:t>
            </a:r>
            <a:endParaRPr sz="2000">
              <a:latin typeface="Times New Roman"/>
              <a:cs typeface="Times New Roman"/>
            </a:endParaRPr>
          </a:p>
          <a:p>
            <a:pPr marL="79375" marR="752475">
              <a:lnSpc>
                <a:spcPct val="125000"/>
              </a:lnSpc>
            </a:pPr>
            <a:r>
              <a:rPr sz="2000" b="1" dirty="0">
                <a:latin typeface="Times New Roman"/>
                <a:cs typeface="Times New Roman"/>
              </a:rPr>
              <a:t>SC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5" dirty="0">
                <a:latin typeface="Times New Roman"/>
                <a:cs typeface="Times New Roman"/>
              </a:rPr>
              <a:t>Clayey </a:t>
            </a:r>
            <a:r>
              <a:rPr sz="2000" dirty="0">
                <a:latin typeface="Times New Roman"/>
                <a:cs typeface="Times New Roman"/>
              </a:rPr>
              <a:t>sand  </a:t>
            </a:r>
            <a:r>
              <a:rPr sz="2000" b="1" dirty="0">
                <a:latin typeface="Times New Roman"/>
                <a:cs typeface="Times New Roman"/>
              </a:rPr>
              <a:t>SM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5" dirty="0">
                <a:latin typeface="Times New Roman"/>
                <a:cs typeface="Times New Roman"/>
              </a:rPr>
              <a:t>Silty </a:t>
            </a:r>
            <a:r>
              <a:rPr sz="2000" dirty="0">
                <a:latin typeface="Times New Roman"/>
                <a:cs typeface="Times New Roman"/>
              </a:rPr>
              <a:t>sand,  </a:t>
            </a:r>
            <a:r>
              <a:rPr sz="2000" b="1" dirty="0">
                <a:latin typeface="Times New Roman"/>
                <a:cs typeface="Times New Roman"/>
              </a:rPr>
              <a:t>MH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5" dirty="0">
                <a:latin typeface="Times New Roman"/>
                <a:cs typeface="Times New Roman"/>
              </a:rPr>
              <a:t>Elastic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silt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Weight-Volume</a:t>
            </a:r>
            <a:r>
              <a:rPr spc="-15" dirty="0"/>
              <a:t> </a:t>
            </a:r>
            <a:r>
              <a:rPr spc="-5" dirty="0"/>
              <a:t>Relationships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2224023"/>
            <a:ext cx="4543425" cy="2990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50771"/>
            <a:ext cx="8298180" cy="3542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95" dirty="0">
                <a:latin typeface="Calibri"/>
                <a:cs typeface="Calibri"/>
              </a:rPr>
              <a:t>To  </a:t>
            </a:r>
            <a:r>
              <a:rPr sz="2000" spc="-10" dirty="0">
                <a:latin typeface="Calibri"/>
                <a:cs typeface="Calibri"/>
              </a:rPr>
              <a:t>develop  </a:t>
            </a:r>
            <a:r>
              <a:rPr sz="2000" spc="-5" dirty="0">
                <a:latin typeface="Calibri"/>
                <a:cs typeface="Calibri"/>
              </a:rPr>
              <a:t>the  weight–volume  relationships,  </a:t>
            </a:r>
            <a:r>
              <a:rPr sz="2000" spc="-10" dirty="0">
                <a:latin typeface="Calibri"/>
                <a:cs typeface="Calibri"/>
              </a:rPr>
              <a:t>we  must  </a:t>
            </a:r>
            <a:r>
              <a:rPr sz="2000" spc="-15" dirty="0">
                <a:latin typeface="Calibri"/>
                <a:cs typeface="Calibri"/>
              </a:rPr>
              <a:t>separate 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three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phases </a:t>
            </a:r>
            <a:r>
              <a:rPr sz="2000" spc="-5" dirty="0">
                <a:latin typeface="Calibri"/>
                <a:cs typeface="Calibri"/>
              </a:rPr>
              <a:t>(that is,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solid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45" dirty="0">
                <a:solidFill>
                  <a:srgbClr val="C00000"/>
                </a:solidFill>
                <a:latin typeface="Calibri"/>
                <a:cs typeface="Calibri"/>
              </a:rPr>
              <a:t>water</a:t>
            </a:r>
            <a:r>
              <a:rPr sz="2000" spc="-45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air</a:t>
            </a:r>
            <a:r>
              <a:rPr sz="2000" spc="-5" dirty="0">
                <a:latin typeface="Calibri"/>
                <a:cs typeface="Calibri"/>
              </a:rPr>
              <a:t>)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shown: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imes New Roman"/>
              <a:cs typeface="Times New Roman"/>
            </a:endParaRPr>
          </a:p>
          <a:p>
            <a:pPr marL="5151755" marR="682625" indent="20320">
              <a:lnSpc>
                <a:spcPct val="100200"/>
              </a:lnSpc>
            </a:pPr>
            <a:r>
              <a:rPr sz="2000" i="1" spc="5" dirty="0">
                <a:latin typeface="Times New Roman"/>
                <a:cs typeface="Times New Roman"/>
              </a:rPr>
              <a:t>W</a:t>
            </a:r>
            <a:r>
              <a:rPr sz="1950" i="1" spc="7" baseline="-21367" dirty="0">
                <a:latin typeface="Times New Roman"/>
                <a:cs typeface="Times New Roman"/>
              </a:rPr>
              <a:t>s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spc="-10" dirty="0">
                <a:latin typeface="Calibri"/>
                <a:cs typeface="Calibri"/>
              </a:rPr>
              <a:t>weight </a:t>
            </a:r>
            <a:r>
              <a:rPr sz="2000" spc="-5" dirty="0">
                <a:latin typeface="Calibri"/>
                <a:cs typeface="Calibri"/>
              </a:rPr>
              <a:t>of soil solid  </a:t>
            </a:r>
            <a:r>
              <a:rPr sz="2000" i="1" spc="5" dirty="0">
                <a:latin typeface="Times New Roman"/>
                <a:cs typeface="Times New Roman"/>
              </a:rPr>
              <a:t>W</a:t>
            </a:r>
            <a:r>
              <a:rPr sz="1950" i="1" spc="7" baseline="-21367" dirty="0">
                <a:latin typeface="Times New Roman"/>
                <a:cs typeface="Times New Roman"/>
              </a:rPr>
              <a:t>w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spc="-10" dirty="0">
                <a:latin typeface="Calibri"/>
                <a:cs typeface="Calibri"/>
              </a:rPr>
              <a:t>weight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water  </a:t>
            </a:r>
            <a:r>
              <a:rPr sz="2000" i="1" spc="-85" dirty="0">
                <a:latin typeface="Times New Roman"/>
                <a:cs typeface="Times New Roman"/>
              </a:rPr>
              <a:t>W</a:t>
            </a:r>
            <a:r>
              <a:rPr sz="1950" i="1" spc="-127" baseline="-21367" dirty="0">
                <a:latin typeface="Times New Roman"/>
                <a:cs typeface="Times New Roman"/>
              </a:rPr>
              <a:t>a 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spc="-10" dirty="0">
                <a:latin typeface="Calibri"/>
                <a:cs typeface="Calibri"/>
              </a:rPr>
              <a:t>weight </a:t>
            </a:r>
            <a:r>
              <a:rPr sz="2000" dirty="0">
                <a:latin typeface="Calibri"/>
                <a:cs typeface="Calibri"/>
              </a:rPr>
              <a:t>of air ≈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  <a:p>
            <a:pPr marL="5151755">
              <a:lnSpc>
                <a:spcPct val="100000"/>
              </a:lnSpc>
              <a:spcBef>
                <a:spcPts val="1290"/>
              </a:spcBef>
            </a:pPr>
            <a:r>
              <a:rPr sz="2000" i="1" dirty="0">
                <a:latin typeface="Times New Roman"/>
                <a:cs typeface="Times New Roman"/>
              </a:rPr>
              <a:t>V</a:t>
            </a:r>
            <a:r>
              <a:rPr sz="1950" i="1" baseline="-21367" dirty="0">
                <a:latin typeface="Times New Roman"/>
                <a:cs typeface="Times New Roman"/>
              </a:rPr>
              <a:t>s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spc="-10" dirty="0">
                <a:latin typeface="Calibri"/>
                <a:cs typeface="Calibri"/>
              </a:rPr>
              <a:t>volume </a:t>
            </a:r>
            <a:r>
              <a:rPr sz="2000" spc="-5" dirty="0">
                <a:latin typeface="Calibri"/>
                <a:cs typeface="Calibri"/>
              </a:rPr>
              <a:t>of soil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solid</a:t>
            </a:r>
            <a:endParaRPr sz="2000">
              <a:latin typeface="Calibri"/>
              <a:cs typeface="Calibri"/>
            </a:endParaRPr>
          </a:p>
          <a:p>
            <a:pPr marL="5151755">
              <a:lnSpc>
                <a:spcPct val="100000"/>
              </a:lnSpc>
            </a:pPr>
            <a:r>
              <a:rPr sz="2000" i="1" spc="5" dirty="0">
                <a:latin typeface="Times New Roman"/>
                <a:cs typeface="Times New Roman"/>
              </a:rPr>
              <a:t>V</a:t>
            </a:r>
            <a:r>
              <a:rPr sz="1950" i="1" spc="7" baseline="-21367" dirty="0">
                <a:latin typeface="Times New Roman"/>
                <a:cs typeface="Times New Roman"/>
              </a:rPr>
              <a:t>v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spc="-10" dirty="0">
                <a:latin typeface="Calibri"/>
                <a:cs typeface="Calibri"/>
              </a:rPr>
              <a:t>volume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voids</a:t>
            </a:r>
            <a:endParaRPr sz="2000">
              <a:latin typeface="Calibri"/>
              <a:cs typeface="Calibri"/>
            </a:endParaRPr>
          </a:p>
          <a:p>
            <a:pPr marL="5151755">
              <a:lnSpc>
                <a:spcPct val="100000"/>
              </a:lnSpc>
              <a:spcBef>
                <a:spcPts val="10"/>
              </a:spcBef>
            </a:pPr>
            <a:r>
              <a:rPr sz="2000" i="1" spc="5" dirty="0">
                <a:latin typeface="Times New Roman"/>
                <a:cs typeface="Times New Roman"/>
              </a:rPr>
              <a:t>V</a:t>
            </a:r>
            <a:r>
              <a:rPr sz="1950" i="1" spc="7" baseline="-21367" dirty="0">
                <a:latin typeface="Times New Roman"/>
                <a:cs typeface="Times New Roman"/>
              </a:rPr>
              <a:t>w 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spc="-10" dirty="0">
                <a:latin typeface="Calibri"/>
                <a:cs typeface="Calibri"/>
              </a:rPr>
              <a:t>volume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water</a:t>
            </a:r>
            <a:endParaRPr sz="2000">
              <a:latin typeface="Calibri"/>
              <a:cs typeface="Calibri"/>
            </a:endParaRPr>
          </a:p>
          <a:p>
            <a:pPr marL="5151755">
              <a:lnSpc>
                <a:spcPct val="100000"/>
              </a:lnSpc>
            </a:pPr>
            <a:r>
              <a:rPr sz="2000" i="1" spc="-105" dirty="0">
                <a:latin typeface="Times New Roman"/>
                <a:cs typeface="Times New Roman"/>
              </a:rPr>
              <a:t>V</a:t>
            </a:r>
            <a:r>
              <a:rPr sz="1950" i="1" spc="-157" baseline="-21367" dirty="0">
                <a:latin typeface="Times New Roman"/>
                <a:cs typeface="Times New Roman"/>
              </a:rPr>
              <a:t>a  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spc="-10" dirty="0">
                <a:latin typeface="Calibri"/>
                <a:cs typeface="Calibri"/>
              </a:rPr>
              <a:t>volume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air</a:t>
            </a:r>
            <a:endParaRPr sz="2000">
              <a:latin typeface="Calibri"/>
              <a:cs typeface="Calibri"/>
            </a:endParaRPr>
          </a:p>
          <a:p>
            <a:pPr marL="5151755">
              <a:lnSpc>
                <a:spcPct val="100000"/>
              </a:lnSpc>
            </a:pPr>
            <a:r>
              <a:rPr sz="2000" i="1" dirty="0">
                <a:latin typeface="Times New Roman"/>
                <a:cs typeface="Times New Roman"/>
              </a:rPr>
              <a:t>V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spc="-10" dirty="0">
                <a:latin typeface="Calibri"/>
                <a:cs typeface="Calibri"/>
              </a:rPr>
              <a:t>total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volume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2218" y="5453684"/>
            <a:ext cx="1377315" cy="36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>
                <a:latin typeface="Times New Roman"/>
                <a:cs typeface="Times New Roman"/>
              </a:rPr>
              <a:t>W = W</a:t>
            </a:r>
            <a:r>
              <a:rPr sz="1950" i="1" baseline="-21367" dirty="0">
                <a:latin typeface="Times New Roman"/>
                <a:cs typeface="Times New Roman"/>
              </a:rPr>
              <a:t>s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i="1" spc="5" dirty="0">
                <a:latin typeface="Times New Roman"/>
                <a:cs typeface="Times New Roman"/>
              </a:rPr>
              <a:t>W</a:t>
            </a:r>
            <a:r>
              <a:rPr sz="1950" i="1" spc="7" baseline="-21367" dirty="0">
                <a:latin typeface="Times New Roman"/>
                <a:cs typeface="Times New Roman"/>
              </a:rPr>
              <a:t>w</a:t>
            </a:r>
            <a:endParaRPr sz="1950" baseline="-21367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98721" y="5437530"/>
            <a:ext cx="2773045" cy="36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9625" algn="l"/>
              </a:tabLst>
            </a:pPr>
            <a:r>
              <a:rPr sz="2000" i="1" dirty="0">
                <a:latin typeface="Times New Roman"/>
                <a:cs typeface="Times New Roman"/>
              </a:rPr>
              <a:t>V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= V</a:t>
            </a:r>
            <a:r>
              <a:rPr sz="1950" i="1" baseline="-21367" dirty="0">
                <a:latin typeface="Times New Roman"/>
                <a:cs typeface="Times New Roman"/>
              </a:rPr>
              <a:t>s	</a:t>
            </a:r>
            <a:r>
              <a:rPr sz="2000" dirty="0">
                <a:latin typeface="Times New Roman"/>
                <a:cs typeface="Times New Roman"/>
              </a:rPr>
              <a:t>+ </a:t>
            </a:r>
            <a:r>
              <a:rPr sz="2000" i="1" spc="5" dirty="0">
                <a:latin typeface="Times New Roman"/>
                <a:cs typeface="Times New Roman"/>
              </a:rPr>
              <a:t>V</a:t>
            </a:r>
            <a:r>
              <a:rPr sz="1950" i="1" spc="7" baseline="-21367" dirty="0">
                <a:latin typeface="Times New Roman"/>
                <a:cs typeface="Times New Roman"/>
              </a:rPr>
              <a:t>v </a:t>
            </a:r>
            <a:r>
              <a:rPr sz="2000" dirty="0">
                <a:latin typeface="Times New Roman"/>
                <a:cs typeface="Times New Roman"/>
              </a:rPr>
              <a:t>= </a:t>
            </a:r>
            <a:r>
              <a:rPr sz="2000" i="1" dirty="0">
                <a:latin typeface="Times New Roman"/>
                <a:cs typeface="Times New Roman"/>
              </a:rPr>
              <a:t>V</a:t>
            </a:r>
            <a:r>
              <a:rPr sz="1950" i="1" baseline="-21367" dirty="0">
                <a:latin typeface="Times New Roman"/>
                <a:cs typeface="Times New Roman"/>
              </a:rPr>
              <a:t>s  </a:t>
            </a:r>
            <a:r>
              <a:rPr sz="2000" dirty="0">
                <a:latin typeface="Times New Roman"/>
                <a:cs typeface="Times New Roman"/>
              </a:rPr>
              <a:t>+ </a:t>
            </a:r>
            <a:r>
              <a:rPr sz="2000" i="1" spc="10" dirty="0">
                <a:latin typeface="Times New Roman"/>
                <a:cs typeface="Times New Roman"/>
              </a:rPr>
              <a:t>V</a:t>
            </a:r>
            <a:r>
              <a:rPr sz="1950" i="1" spc="15" baseline="-21367" dirty="0">
                <a:latin typeface="Times New Roman"/>
                <a:cs typeface="Times New Roman"/>
              </a:rPr>
              <a:t>w </a:t>
            </a:r>
            <a:r>
              <a:rPr sz="2000" dirty="0">
                <a:latin typeface="Times New Roman"/>
                <a:cs typeface="Times New Roman"/>
              </a:rPr>
              <a:t>+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i="1" spc="-105" dirty="0">
                <a:latin typeface="Times New Roman"/>
                <a:cs typeface="Times New Roman"/>
              </a:rPr>
              <a:t>V</a:t>
            </a:r>
            <a:r>
              <a:rPr sz="1950" i="1" spc="-157" baseline="-21367" dirty="0">
                <a:latin typeface="Times New Roman"/>
                <a:cs typeface="Times New Roman"/>
              </a:rPr>
              <a:t>a</a:t>
            </a:r>
            <a:endParaRPr sz="1950" baseline="-21367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562" y="11811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962" y="1276350"/>
            <a:ext cx="8224774" cy="3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Unified Soil Classification System,</a:t>
            </a:r>
            <a:r>
              <a:rPr spc="25" dirty="0"/>
              <a:t> </a:t>
            </a:r>
            <a:r>
              <a:rPr spc="-5" dirty="0"/>
              <a:t>USCS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5775" y="1263650"/>
            <a:ext cx="8644255" cy="537845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685"/>
              </a:spcBef>
            </a:pPr>
            <a:r>
              <a:rPr sz="2000" b="1" spc="-5" dirty="0">
                <a:solidFill>
                  <a:srgbClr val="C0504D"/>
                </a:solidFill>
                <a:latin typeface="Calibri"/>
                <a:cs typeface="Calibri"/>
              </a:rPr>
              <a:t>Plasticity Chart</a:t>
            </a:r>
            <a:r>
              <a:rPr sz="2000" b="1" spc="-11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504D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1526" y="1143000"/>
            <a:ext cx="8643874" cy="5378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81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562" y="11811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962" y="1276350"/>
            <a:ext cx="8224774" cy="3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Unified Soil Classification System,</a:t>
            </a:r>
            <a:r>
              <a:rPr spc="25" dirty="0"/>
              <a:t> </a:t>
            </a:r>
            <a:r>
              <a:rPr spc="-5" dirty="0"/>
              <a:t>USCS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39" y="1350771"/>
            <a:ext cx="1729739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C0504D"/>
                </a:solidFill>
                <a:latin typeface="Calibri"/>
                <a:cs typeface="Calibri"/>
              </a:rPr>
              <a:t>Plasticity Chart</a:t>
            </a:r>
            <a:r>
              <a:rPr sz="2000" b="1" spc="-11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504D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0225" y="1882711"/>
            <a:ext cx="5486400" cy="4040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837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Weight-Volume</a:t>
            </a:r>
            <a:r>
              <a:rPr spc="-15" dirty="0"/>
              <a:t> </a:t>
            </a:r>
            <a:r>
              <a:rPr spc="-5" dirty="0"/>
              <a:t>Relationships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50771"/>
            <a:ext cx="8298815" cy="101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094740" algn="l"/>
                <a:tab pos="1571625" algn="l"/>
                <a:tab pos="2271395" algn="l"/>
                <a:tab pos="3521075" algn="l"/>
                <a:tab pos="4243705" algn="l"/>
                <a:tab pos="4810760" algn="l"/>
                <a:tab pos="5287645" algn="l"/>
                <a:tab pos="5873115" algn="l"/>
                <a:tab pos="6642734" algn="l"/>
                <a:tab pos="6976745" algn="l"/>
              </a:tabLst>
            </a:pP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	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	th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ee	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olum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ic	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	th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	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ery	</a:t>
            </a:r>
            <a:r>
              <a:rPr sz="2000" spc="-5" dirty="0">
                <a:latin typeface="Calibri"/>
                <a:cs typeface="Calibri"/>
              </a:rPr>
              <a:t>us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1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l	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	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echn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al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engineering and these </a:t>
            </a:r>
            <a:r>
              <a:rPr sz="2000" spc="-5" dirty="0">
                <a:latin typeface="Calibri"/>
                <a:cs typeface="Calibri"/>
              </a:rPr>
              <a:t>can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5" dirty="0">
                <a:latin typeface="Calibri"/>
                <a:cs typeface="Calibri"/>
              </a:rPr>
              <a:t>determined directly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phase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diagram: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360045" algn="l"/>
              </a:tabLst>
            </a:pP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1.	</a:t>
            </a:r>
            <a:r>
              <a:rPr sz="2000" b="1" i="1" spc="-25" dirty="0">
                <a:solidFill>
                  <a:srgbClr val="C00000"/>
                </a:solidFill>
                <a:latin typeface="Calibri"/>
                <a:cs typeface="Calibri"/>
              </a:rPr>
              <a:t>Void</a:t>
            </a:r>
            <a:r>
              <a:rPr sz="2000" b="1" i="1" spc="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ratio</a:t>
            </a:r>
            <a:r>
              <a:rPr sz="2000" b="1" i="1" spc="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i="1" spc="-5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defined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ratio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volume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voids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volume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411" y="2341371"/>
            <a:ext cx="67627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id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166109"/>
            <a:ext cx="817562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0045" algn="l"/>
              </a:tabLst>
            </a:pP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2.	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Porosity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i="1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defined </a:t>
            </a:r>
            <a:r>
              <a:rPr sz="2000" dirty="0">
                <a:latin typeface="Calibri"/>
                <a:cs typeface="Calibri"/>
              </a:rPr>
              <a:t>as the </a:t>
            </a:r>
            <a:r>
              <a:rPr sz="2000" spc="-15" dirty="0">
                <a:latin typeface="Calibri"/>
                <a:cs typeface="Calibri"/>
              </a:rPr>
              <a:t>ratio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volume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voids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total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volume: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366386"/>
            <a:ext cx="8298815" cy="62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45" marR="5080" indent="-347980">
              <a:lnSpc>
                <a:spcPts val="2390"/>
              </a:lnSpc>
              <a:tabLst>
                <a:tab pos="360045" algn="l"/>
              </a:tabLst>
            </a:pP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3.	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Degree of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saturation 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i="1" spc="-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r>
              <a:rPr sz="2000" i="1" spc="-5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defined </a:t>
            </a:r>
            <a:r>
              <a:rPr sz="2000" dirty="0">
                <a:latin typeface="Calibri"/>
                <a:cs typeface="Calibri"/>
              </a:rPr>
              <a:t>as the </a:t>
            </a:r>
            <a:r>
              <a:rPr sz="2000" spc="-15" dirty="0">
                <a:latin typeface="Calibri"/>
                <a:cs typeface="Calibri"/>
              </a:rPr>
              <a:t>ratio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volume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water   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volume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voids: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5649366"/>
            <a:ext cx="8075930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(</a:t>
            </a:r>
            <a:r>
              <a:rPr sz="2000" i="1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) is </a:t>
            </a:r>
            <a:r>
              <a:rPr sz="2000" spc="-15" dirty="0">
                <a:latin typeface="Calibri"/>
                <a:cs typeface="Calibri"/>
              </a:rPr>
              <a:t>always </a:t>
            </a:r>
            <a:r>
              <a:rPr sz="2000" spc="-10" dirty="0">
                <a:latin typeface="Calibri"/>
                <a:cs typeface="Calibri"/>
              </a:rPr>
              <a:t>expressed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i="1" dirty="0">
                <a:latin typeface="Calibri"/>
                <a:cs typeface="Calibri"/>
              </a:rPr>
              <a:t>a </a:t>
            </a:r>
            <a:r>
              <a:rPr sz="2000" i="1" spc="-10" dirty="0">
                <a:latin typeface="Calibri"/>
                <a:cs typeface="Calibri"/>
              </a:rPr>
              <a:t>percentage. </a:t>
            </a:r>
            <a:r>
              <a:rPr sz="2000" i="1" dirty="0">
                <a:latin typeface="Calibri"/>
                <a:cs typeface="Calibri"/>
              </a:rPr>
              <a:t>When S = 0%, the </a:t>
            </a:r>
            <a:r>
              <a:rPr sz="2000" i="1" spc="-5" dirty="0">
                <a:latin typeface="Calibri"/>
                <a:cs typeface="Calibri"/>
              </a:rPr>
              <a:t>soil is </a:t>
            </a:r>
            <a:r>
              <a:rPr sz="2000" i="1" spc="-10" dirty="0">
                <a:latin typeface="Calibri"/>
                <a:cs typeface="Calibri"/>
              </a:rPr>
              <a:t>completely  </a:t>
            </a:r>
            <a:r>
              <a:rPr sz="2000" i="1" spc="-30" dirty="0">
                <a:latin typeface="Calibri"/>
                <a:cs typeface="Calibri"/>
              </a:rPr>
              <a:t>dry, </a:t>
            </a:r>
            <a:r>
              <a:rPr sz="2000" i="1" spc="-5" dirty="0">
                <a:latin typeface="Calibri"/>
                <a:cs typeface="Calibri"/>
              </a:rPr>
              <a:t>and </a:t>
            </a:r>
            <a:r>
              <a:rPr sz="2000" i="1" dirty="0">
                <a:latin typeface="Calibri"/>
                <a:cs typeface="Calibri"/>
              </a:rPr>
              <a:t>when S = 100%, the </a:t>
            </a:r>
            <a:r>
              <a:rPr sz="2000" i="1" spc="-5" dirty="0">
                <a:latin typeface="Calibri"/>
                <a:cs typeface="Calibri"/>
              </a:rPr>
              <a:t>soil </a:t>
            </a:r>
            <a:r>
              <a:rPr sz="2000" i="1" dirty="0">
                <a:latin typeface="Calibri"/>
                <a:cs typeface="Calibri"/>
              </a:rPr>
              <a:t>is </a:t>
            </a:r>
            <a:r>
              <a:rPr sz="2000" i="1" spc="-5" dirty="0">
                <a:latin typeface="Calibri"/>
                <a:cs typeface="Calibri"/>
              </a:rPr>
              <a:t>fully</a:t>
            </a:r>
            <a:r>
              <a:rPr sz="2000" i="1" spc="-10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saturated.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72000" y="2777878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03" y="0"/>
                </a:lnTo>
              </a:path>
            </a:pathLst>
          </a:custGeom>
          <a:ln w="8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28379" y="3056915"/>
            <a:ext cx="7302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i="1" dirty="0">
                <a:latin typeface="Times New Roman"/>
                <a:cs typeface="Times New Roman"/>
              </a:rPr>
              <a:t>s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3810" y="2619263"/>
            <a:ext cx="7937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i="1" dirty="0">
                <a:latin typeface="Times New Roman"/>
                <a:cs typeface="Times New Roman"/>
              </a:rPr>
              <a:t>v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3146" y="2787978"/>
            <a:ext cx="216535" cy="38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i="1" spc="5" dirty="0">
                <a:latin typeface="Times New Roman"/>
                <a:cs typeface="Times New Roman"/>
              </a:rPr>
              <a:t>V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93537" y="2545157"/>
            <a:ext cx="665480" cy="38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i="1" dirty="0">
                <a:latin typeface="Times New Roman"/>
                <a:cs typeface="Times New Roman"/>
              </a:rPr>
              <a:t>e </a:t>
            </a:r>
            <a:r>
              <a:rPr sz="2450" spc="5" dirty="0">
                <a:latin typeface="Symbol"/>
                <a:cs typeface="Symbol"/>
              </a:rPr>
              <a:t></a:t>
            </a:r>
            <a:r>
              <a:rPr sz="2450" spc="-229" dirty="0">
                <a:latin typeface="Times New Roman"/>
                <a:cs typeface="Times New Roman"/>
              </a:rPr>
              <a:t> </a:t>
            </a:r>
            <a:r>
              <a:rPr sz="3675" i="1" spc="7" baseline="35147" dirty="0">
                <a:latin typeface="Times New Roman"/>
                <a:cs typeface="Times New Roman"/>
              </a:rPr>
              <a:t>V</a:t>
            </a:r>
            <a:endParaRPr sz="3675" baseline="35147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28584" y="3904434"/>
            <a:ext cx="293370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57" y="0"/>
                </a:lnTo>
              </a:path>
            </a:pathLst>
          </a:custGeom>
          <a:ln w="9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82474" y="4191511"/>
            <a:ext cx="9652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99386" y="3738546"/>
            <a:ext cx="8191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Times New Roman"/>
                <a:cs typeface="Times New Roman"/>
              </a:rPr>
              <a:t>v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98528" y="3913402"/>
            <a:ext cx="225425" cy="4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i="1" spc="15" dirty="0">
                <a:latin typeface="Times New Roman"/>
                <a:cs typeface="Times New Roman"/>
              </a:rPr>
              <a:t>V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22186" y="3662278"/>
            <a:ext cx="713105" cy="4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i="1" spc="10" dirty="0">
                <a:latin typeface="Times New Roman"/>
                <a:cs typeface="Times New Roman"/>
              </a:rPr>
              <a:t>n </a:t>
            </a:r>
            <a:r>
              <a:rPr sz="2550" spc="10" dirty="0">
                <a:latin typeface="Symbol"/>
                <a:cs typeface="Symbol"/>
              </a:rPr>
              <a:t></a:t>
            </a:r>
            <a:r>
              <a:rPr sz="2550" spc="-250" dirty="0">
                <a:latin typeface="Times New Roman"/>
                <a:cs typeface="Times New Roman"/>
              </a:rPr>
              <a:t> </a:t>
            </a:r>
            <a:r>
              <a:rPr sz="3825" i="1" spc="22" baseline="34858" dirty="0">
                <a:latin typeface="Times New Roman"/>
                <a:cs typeface="Times New Roman"/>
              </a:rPr>
              <a:t>V</a:t>
            </a:r>
            <a:endParaRPr sz="3825" baseline="34858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42163" y="5438277"/>
            <a:ext cx="76200" cy="14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spc="15" dirty="0">
                <a:latin typeface="Times New Roman"/>
                <a:cs typeface="Times New Roman"/>
              </a:rPr>
              <a:t>v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62846" y="4786420"/>
            <a:ext cx="20383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i="1" spc="25" dirty="0">
                <a:latin typeface="Times New Roman"/>
                <a:cs typeface="Times New Roman"/>
              </a:rPr>
              <a:t>V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08728" y="4965767"/>
            <a:ext cx="1657985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25"/>
              </a:lnSpc>
            </a:pPr>
            <a:r>
              <a:rPr sz="2250" i="1" spc="20" dirty="0">
                <a:latin typeface="Times New Roman"/>
                <a:cs typeface="Times New Roman"/>
              </a:rPr>
              <a:t>S </a:t>
            </a:r>
            <a:r>
              <a:rPr sz="2250" spc="20" dirty="0">
                <a:latin typeface="Symbol"/>
                <a:cs typeface="Symbol"/>
              </a:rPr>
              <a:t></a:t>
            </a:r>
            <a:r>
              <a:rPr sz="2250" spc="20" dirty="0">
                <a:latin typeface="Times New Roman"/>
                <a:cs typeface="Times New Roman"/>
              </a:rPr>
              <a:t>   </a:t>
            </a:r>
            <a:r>
              <a:rPr sz="1275" i="1" u="sng" spc="37" baseline="55555" dirty="0">
                <a:latin typeface="Times New Roman"/>
                <a:cs typeface="Times New Roman"/>
              </a:rPr>
              <a:t>w  </a:t>
            </a:r>
            <a:r>
              <a:rPr sz="1275" i="1" u="sng" spc="82" baseline="55555" dirty="0">
                <a:latin typeface="Times New Roman"/>
                <a:cs typeface="Times New Roman"/>
              </a:rPr>
              <a:t> </a:t>
            </a:r>
            <a:r>
              <a:rPr sz="2250" spc="35" dirty="0">
                <a:latin typeface="Symbol"/>
                <a:cs typeface="Symbol"/>
              </a:rPr>
              <a:t></a:t>
            </a:r>
            <a:r>
              <a:rPr sz="2250" spc="35" dirty="0">
                <a:latin typeface="Times New Roman"/>
                <a:cs typeface="Times New Roman"/>
              </a:rPr>
              <a:t>100%</a:t>
            </a:r>
            <a:endParaRPr sz="2250">
              <a:latin typeface="Times New Roman"/>
              <a:cs typeface="Times New Roman"/>
            </a:endParaRPr>
          </a:p>
          <a:p>
            <a:pPr marL="478790">
              <a:lnSpc>
                <a:spcPts val="2225"/>
              </a:lnSpc>
            </a:pPr>
            <a:r>
              <a:rPr sz="2250" i="1" spc="25" dirty="0">
                <a:latin typeface="Times New Roman"/>
                <a:cs typeface="Times New Roman"/>
              </a:rPr>
              <a:t>V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Weight-Volume</a:t>
            </a:r>
            <a:r>
              <a:rPr spc="-15" dirty="0"/>
              <a:t> </a:t>
            </a:r>
            <a:r>
              <a:rPr spc="-5" dirty="0"/>
              <a:t>Relationships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50771"/>
            <a:ext cx="702627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relationship </a:t>
            </a:r>
            <a:r>
              <a:rPr sz="2000" spc="-5" dirty="0">
                <a:latin typeface="Calibri"/>
                <a:cs typeface="Calibri"/>
              </a:rPr>
              <a:t>between </a:t>
            </a:r>
            <a:r>
              <a:rPr sz="2000" spc="-10" dirty="0">
                <a:latin typeface="Calibri"/>
                <a:cs typeface="Calibri"/>
              </a:rPr>
              <a:t>void </a:t>
            </a:r>
            <a:r>
              <a:rPr sz="2000" spc="-15" dirty="0">
                <a:latin typeface="Calibri"/>
                <a:cs typeface="Calibri"/>
              </a:rPr>
              <a:t>ratio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porosity </a:t>
            </a:r>
            <a:r>
              <a:rPr sz="2000" spc="-5" dirty="0">
                <a:latin typeface="Calibri"/>
                <a:cs typeface="Calibri"/>
              </a:rPr>
              <a:t>can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derived: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271265"/>
            <a:ext cx="8297545" cy="147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common terms </a:t>
            </a:r>
            <a:r>
              <a:rPr sz="2000" spc="-5" dirty="0">
                <a:latin typeface="Calibri"/>
                <a:cs typeface="Calibri"/>
              </a:rPr>
              <a:t>used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weight </a:t>
            </a:r>
            <a:r>
              <a:rPr sz="2000" spc="-5" dirty="0">
                <a:latin typeface="Calibri"/>
                <a:cs typeface="Calibri"/>
              </a:rPr>
              <a:t>relationships </a:t>
            </a:r>
            <a:r>
              <a:rPr sz="2000" spc="-10" dirty="0">
                <a:latin typeface="Calibri"/>
                <a:cs typeface="Calibri"/>
              </a:rPr>
              <a:t>are moisture </a:t>
            </a:r>
            <a:r>
              <a:rPr sz="2000" spc="-15" dirty="0">
                <a:latin typeface="Calibri"/>
                <a:cs typeface="Calibri"/>
              </a:rPr>
              <a:t>content </a:t>
            </a:r>
            <a:r>
              <a:rPr sz="2000" dirty="0">
                <a:latin typeface="Calibri"/>
                <a:cs typeface="Calibri"/>
              </a:rPr>
              <a:t>and  unit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weight.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390"/>
              </a:lnSpc>
              <a:tabLst>
                <a:tab pos="469265" algn="l"/>
              </a:tabLst>
            </a:pP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1.	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Moisture  </a:t>
            </a:r>
            <a:r>
              <a:rPr sz="2000" b="1" i="1" spc="-20" dirty="0">
                <a:solidFill>
                  <a:srgbClr val="C00000"/>
                </a:solidFill>
                <a:latin typeface="Calibri"/>
                <a:cs typeface="Calibri"/>
              </a:rPr>
              <a:t>content 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i="1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i="1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also </a:t>
            </a:r>
            <a:r>
              <a:rPr sz="2000" spc="-15" dirty="0">
                <a:latin typeface="Calibri"/>
                <a:cs typeface="Calibri"/>
              </a:rPr>
              <a:t>referred  to 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15" dirty="0">
                <a:latin typeface="Calibri"/>
                <a:cs typeface="Calibri"/>
              </a:rPr>
              <a:t>water  </a:t>
            </a:r>
            <a:r>
              <a:rPr sz="2000" spc="-10" dirty="0">
                <a:latin typeface="Calibri"/>
                <a:cs typeface="Calibri"/>
              </a:rPr>
              <a:t>content,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 defined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5" dirty="0">
                <a:latin typeface="Calibri"/>
                <a:cs typeface="Calibri"/>
              </a:rPr>
              <a:t>ratio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weight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water 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weight </a:t>
            </a:r>
            <a:r>
              <a:rPr sz="2000" spc="-5" dirty="0">
                <a:latin typeface="Calibri"/>
                <a:cs typeface="Calibri"/>
              </a:rPr>
              <a:t>of solids in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given </a:t>
            </a:r>
            <a:r>
              <a:rPr sz="2000" spc="-10" dirty="0">
                <a:latin typeface="Calibri"/>
                <a:cs typeface="Calibri"/>
              </a:rPr>
              <a:t>volume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soil: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96327" y="2501493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133" y="0"/>
                </a:lnTo>
              </a:path>
            </a:pathLst>
          </a:custGeom>
          <a:ln w="7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75175" y="2501493"/>
            <a:ext cx="614045" cy="0"/>
          </a:xfrm>
          <a:custGeom>
            <a:avLst/>
            <a:gdLst/>
            <a:ahLst/>
            <a:cxnLst/>
            <a:rect l="l" t="t" r="r" b="b"/>
            <a:pathLst>
              <a:path w="614044">
                <a:moveTo>
                  <a:pt x="0" y="0"/>
                </a:moveTo>
                <a:lnTo>
                  <a:pt x="613614" y="0"/>
                </a:lnTo>
              </a:path>
            </a:pathLst>
          </a:custGeom>
          <a:ln w="7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3368" y="2501493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>
                <a:moveTo>
                  <a:pt x="0" y="0"/>
                </a:moveTo>
                <a:lnTo>
                  <a:pt x="454319" y="0"/>
                </a:lnTo>
              </a:path>
            </a:pathLst>
          </a:custGeom>
          <a:ln w="7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65798" y="2152552"/>
            <a:ext cx="15430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10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98679" y="2732305"/>
            <a:ext cx="7048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i="1" spc="15" dirty="0">
                <a:latin typeface="Times New Roman"/>
                <a:cs typeface="Times New Roman"/>
              </a:rPr>
              <a:t>v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9740" y="2152552"/>
            <a:ext cx="21844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640" algn="r">
              <a:lnSpc>
                <a:spcPts val="2080"/>
              </a:lnSpc>
            </a:pPr>
            <a:r>
              <a:rPr sz="2000" i="1" spc="15" dirty="0">
                <a:latin typeface="Times New Roman"/>
                <a:cs typeface="Times New Roman"/>
              </a:rPr>
              <a:t>V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ts val="580"/>
              </a:lnSpc>
            </a:pPr>
            <a:r>
              <a:rPr sz="750" i="1" spc="15" dirty="0">
                <a:latin typeface="Times New Roman"/>
                <a:cs typeface="Times New Roman"/>
              </a:rPr>
              <a:t>v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1820" y="2732305"/>
            <a:ext cx="6476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i="1" spc="15" dirty="0">
                <a:latin typeface="Times New Roman"/>
                <a:cs typeface="Times New Roman"/>
              </a:rPr>
              <a:t>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54752" y="2549136"/>
            <a:ext cx="50165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15" baseline="-27777" dirty="0">
                <a:latin typeface="Symbol"/>
                <a:cs typeface="Symbol"/>
              </a:rPr>
              <a:t></a:t>
            </a:r>
            <a:r>
              <a:rPr sz="3000" spc="15" baseline="-27777" dirty="0">
                <a:latin typeface="Times New Roman"/>
                <a:cs typeface="Times New Roman"/>
              </a:rPr>
              <a:t>  </a:t>
            </a:r>
            <a:r>
              <a:rPr sz="750" i="1" u="sng" spc="15" dirty="0">
                <a:latin typeface="Times New Roman"/>
                <a:cs typeface="Times New Roman"/>
              </a:rPr>
              <a:t>v  </a:t>
            </a:r>
            <a:r>
              <a:rPr sz="750" i="1" u="sng" spc="120" dirty="0">
                <a:latin typeface="Times New Roman"/>
                <a:cs typeface="Times New Roman"/>
              </a:rPr>
              <a:t> </a:t>
            </a:r>
            <a:r>
              <a:rPr sz="3000" spc="15" baseline="-27777" dirty="0">
                <a:latin typeface="Symbol"/>
                <a:cs typeface="Symbol"/>
              </a:rPr>
              <a:t></a:t>
            </a:r>
            <a:endParaRPr sz="3000" baseline="-27777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54752" y="2860420"/>
            <a:ext cx="501650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0" dirty="0">
                <a:latin typeface="Symbol"/>
                <a:cs typeface="Symbol"/>
              </a:rPr>
              <a:t>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3000" i="1" spc="22" baseline="5555" dirty="0">
                <a:latin typeface="Times New Roman"/>
                <a:cs typeface="Times New Roman"/>
              </a:rPr>
              <a:t>V</a:t>
            </a:r>
            <a:r>
              <a:rPr sz="3000" i="1" spc="-240" baseline="555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Symbol"/>
                <a:cs typeface="Symbol"/>
              </a:rPr>
              <a:t>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99960" y="1889780"/>
            <a:ext cx="50165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15" baseline="-27777" dirty="0">
                <a:latin typeface="Symbol"/>
                <a:cs typeface="Symbol"/>
              </a:rPr>
              <a:t></a:t>
            </a:r>
            <a:r>
              <a:rPr sz="3000" spc="15" baseline="-27777" dirty="0">
                <a:latin typeface="Times New Roman"/>
                <a:cs typeface="Times New Roman"/>
              </a:rPr>
              <a:t>  </a:t>
            </a:r>
            <a:r>
              <a:rPr sz="750" i="1" u="sng" spc="15" dirty="0">
                <a:latin typeface="Times New Roman"/>
                <a:cs typeface="Times New Roman"/>
              </a:rPr>
              <a:t>v  </a:t>
            </a:r>
            <a:r>
              <a:rPr sz="750" i="1" u="sng" spc="120" dirty="0">
                <a:latin typeface="Times New Roman"/>
                <a:cs typeface="Times New Roman"/>
              </a:rPr>
              <a:t> </a:t>
            </a:r>
            <a:r>
              <a:rPr sz="3000" spc="15" baseline="-27777" dirty="0">
                <a:latin typeface="Symbol"/>
                <a:cs typeface="Symbol"/>
              </a:rPr>
              <a:t></a:t>
            </a:r>
            <a:endParaRPr sz="3000" baseline="-27777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99960" y="1851248"/>
            <a:ext cx="501650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85" dirty="0">
                <a:latin typeface="Symbol"/>
                <a:cs typeface="Symbol"/>
              </a:rPr>
              <a:t></a:t>
            </a:r>
            <a:r>
              <a:rPr sz="3000" i="1" spc="127" baseline="5555" dirty="0">
                <a:latin typeface="Times New Roman"/>
                <a:cs typeface="Times New Roman"/>
              </a:rPr>
              <a:t>V</a:t>
            </a:r>
            <a:r>
              <a:rPr sz="3000" i="1" spc="307" baseline="555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Symbol"/>
                <a:cs typeface="Symbol"/>
              </a:rPr>
              <a:t>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41377" y="2200714"/>
            <a:ext cx="1224915" cy="424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5205" algn="l"/>
              </a:tabLst>
            </a:pPr>
            <a:r>
              <a:rPr sz="3000" spc="22" baseline="-23611" dirty="0">
                <a:latin typeface="Symbol"/>
                <a:cs typeface="Symbol"/>
              </a:rPr>
              <a:t></a:t>
            </a:r>
            <a:r>
              <a:rPr sz="3000" spc="22" baseline="-23611" dirty="0">
                <a:latin typeface="Times New Roman"/>
                <a:cs typeface="Times New Roman"/>
              </a:rPr>
              <a:t>   </a:t>
            </a:r>
            <a:r>
              <a:rPr sz="2000" u="sng" spc="10" dirty="0">
                <a:latin typeface="Symbol"/>
                <a:cs typeface="Symbol"/>
              </a:rPr>
              <a:t></a:t>
            </a:r>
            <a:r>
              <a:rPr sz="2000" u="sng" spc="-120" dirty="0">
                <a:latin typeface="Times New Roman"/>
                <a:cs typeface="Times New Roman"/>
              </a:rPr>
              <a:t> </a:t>
            </a:r>
            <a:r>
              <a:rPr sz="3000" i="1" u="sng" spc="22" baseline="5555" dirty="0">
                <a:latin typeface="Times New Roman"/>
                <a:cs typeface="Times New Roman"/>
              </a:rPr>
              <a:t>V</a:t>
            </a:r>
            <a:r>
              <a:rPr sz="3000" i="1" u="sng" spc="254" baseline="5555" dirty="0">
                <a:latin typeface="Times New Roman"/>
                <a:cs typeface="Times New Roman"/>
              </a:rPr>
              <a:t> </a:t>
            </a:r>
            <a:r>
              <a:rPr sz="2000" u="sng" spc="10" dirty="0">
                <a:latin typeface="Symbol"/>
                <a:cs typeface="Symbol"/>
              </a:rPr>
              <a:t></a:t>
            </a:r>
            <a:r>
              <a:rPr sz="2000" u="sng" spc="10" dirty="0">
                <a:latin typeface="Times New Roman"/>
                <a:cs typeface="Times New Roman"/>
              </a:rPr>
              <a:t>	</a:t>
            </a:r>
            <a:r>
              <a:rPr sz="3000" spc="22" baseline="-23611" dirty="0">
                <a:latin typeface="Symbol"/>
                <a:cs typeface="Symbol"/>
              </a:rPr>
              <a:t></a:t>
            </a:r>
            <a:endParaRPr sz="3000" baseline="-23611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70159" y="2509589"/>
            <a:ext cx="106299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0855" algn="l"/>
              </a:tabLst>
            </a:pPr>
            <a:r>
              <a:rPr sz="2000" i="1" spc="15" dirty="0">
                <a:latin typeface="Times New Roman"/>
                <a:cs typeface="Times New Roman"/>
              </a:rPr>
              <a:t>V	V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Symbol"/>
                <a:cs typeface="Symbol"/>
              </a:rPr>
              <a:t></a:t>
            </a:r>
            <a:r>
              <a:rPr sz="2000" i="1" spc="95" dirty="0">
                <a:latin typeface="Times New Roman"/>
                <a:cs typeface="Times New Roman"/>
              </a:rPr>
              <a:t>V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2570" y="2311811"/>
            <a:ext cx="81597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10" dirty="0">
                <a:latin typeface="Times New Roman"/>
                <a:cs typeface="Times New Roman"/>
              </a:rPr>
              <a:t>e</a:t>
            </a:r>
            <a:r>
              <a:rPr sz="2000" i="1" spc="-6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Symbol"/>
                <a:cs typeface="Symbol"/>
              </a:rPr>
              <a:t>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3000" i="1" spc="-82" baseline="34722" dirty="0">
                <a:latin typeface="Times New Roman"/>
                <a:cs typeface="Times New Roman"/>
              </a:rPr>
              <a:t>V</a:t>
            </a:r>
            <a:r>
              <a:rPr sz="1125" i="1" spc="22" baseline="55555" dirty="0">
                <a:latin typeface="Times New Roman"/>
                <a:cs typeface="Times New Roman"/>
              </a:rPr>
              <a:t>v</a:t>
            </a:r>
            <a:r>
              <a:rPr sz="1125" i="1" baseline="55555" dirty="0">
                <a:latin typeface="Times New Roman"/>
                <a:cs typeface="Times New Roman"/>
              </a:rPr>
              <a:t>   </a:t>
            </a:r>
            <a:r>
              <a:rPr sz="1125" i="1" spc="30" baseline="5555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Symbol"/>
                <a:cs typeface="Symbol"/>
              </a:rPr>
              <a:t>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25200" y="2510956"/>
            <a:ext cx="1550035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9975" algn="l"/>
              </a:tabLst>
            </a:pPr>
            <a:r>
              <a:rPr sz="3000" spc="150" baseline="-29166" dirty="0">
                <a:latin typeface="Times New Roman"/>
                <a:cs typeface="Times New Roman"/>
              </a:rPr>
              <a:t>1</a:t>
            </a:r>
            <a:r>
              <a:rPr sz="3000" spc="150" baseline="-29166" dirty="0">
                <a:latin typeface="Symbol"/>
                <a:cs typeface="Symbol"/>
              </a:rPr>
              <a:t></a:t>
            </a:r>
            <a:r>
              <a:rPr sz="3000" spc="-307" baseline="-29166" dirty="0">
                <a:latin typeface="Times New Roman"/>
                <a:cs typeface="Times New Roman"/>
              </a:rPr>
              <a:t> </a:t>
            </a:r>
            <a:r>
              <a:rPr sz="2000" spc="85" dirty="0">
                <a:latin typeface="Symbol"/>
                <a:cs typeface="Symbol"/>
              </a:rPr>
              <a:t></a:t>
            </a:r>
            <a:r>
              <a:rPr sz="3000" i="1" spc="127" baseline="5555" dirty="0">
                <a:latin typeface="Times New Roman"/>
                <a:cs typeface="Times New Roman"/>
              </a:rPr>
              <a:t>V</a:t>
            </a:r>
            <a:r>
              <a:rPr sz="3000" i="1" spc="442" baseline="555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Symbol"/>
                <a:cs typeface="Symbol"/>
              </a:rPr>
              <a:t></a:t>
            </a:r>
            <a:r>
              <a:rPr sz="2000" spc="10" dirty="0">
                <a:latin typeface="Times New Roman"/>
                <a:cs typeface="Times New Roman"/>
              </a:rPr>
              <a:t>	</a:t>
            </a:r>
            <a:r>
              <a:rPr sz="2000" spc="100" dirty="0">
                <a:latin typeface="Times New Roman"/>
                <a:cs typeface="Times New Roman"/>
              </a:rPr>
              <a:t>1</a:t>
            </a:r>
            <a:r>
              <a:rPr sz="2000" spc="100" dirty="0">
                <a:latin typeface="Symbol"/>
                <a:cs typeface="Symbol"/>
              </a:rPr>
              <a:t>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i="1" spc="10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21056" y="2491102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71" y="0"/>
                </a:lnTo>
              </a:path>
            </a:pathLst>
          </a:custGeom>
          <a:ln w="6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97866" y="2491102"/>
            <a:ext cx="615315" cy="0"/>
          </a:xfrm>
          <a:custGeom>
            <a:avLst/>
            <a:gdLst/>
            <a:ahLst/>
            <a:cxnLst/>
            <a:rect l="l" t="t" r="r" b="b"/>
            <a:pathLst>
              <a:path w="615315">
                <a:moveTo>
                  <a:pt x="0" y="0"/>
                </a:moveTo>
                <a:lnTo>
                  <a:pt x="615102" y="0"/>
                </a:lnTo>
              </a:path>
            </a:pathLst>
          </a:custGeom>
          <a:ln w="6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53113" y="2144808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442" y="0"/>
                </a:lnTo>
              </a:path>
            </a:pathLst>
          </a:custGeom>
          <a:ln w="32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05158" y="2837395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442" y="0"/>
                </a:lnTo>
              </a:path>
            </a:pathLst>
          </a:custGeom>
          <a:ln w="32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73787" y="2491102"/>
            <a:ext cx="757555" cy="0"/>
          </a:xfrm>
          <a:custGeom>
            <a:avLst/>
            <a:gdLst/>
            <a:ahLst/>
            <a:cxnLst/>
            <a:rect l="l" t="t" r="r" b="b"/>
            <a:pathLst>
              <a:path w="757554">
                <a:moveTo>
                  <a:pt x="0" y="0"/>
                </a:moveTo>
                <a:lnTo>
                  <a:pt x="757560" y="0"/>
                </a:lnTo>
              </a:path>
            </a:pathLst>
          </a:custGeom>
          <a:ln w="6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92034" y="2491102"/>
            <a:ext cx="422275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1917" y="0"/>
                </a:lnTo>
              </a:path>
            </a:pathLst>
          </a:custGeom>
          <a:ln w="6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237636" y="2160482"/>
            <a:ext cx="133350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i="1" dirty="0">
                <a:latin typeface="Times New Roman"/>
                <a:cs typeface="Times New Roman"/>
              </a:rPr>
              <a:t>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80361" y="2160482"/>
            <a:ext cx="20701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0" algn="r">
              <a:lnSpc>
                <a:spcPts val="1975"/>
              </a:lnSpc>
            </a:pPr>
            <a:r>
              <a:rPr sz="1900" i="1" dirty="0">
                <a:latin typeface="Times New Roman"/>
                <a:cs typeface="Times New Roman"/>
              </a:rPr>
              <a:t>V</a:t>
            </a:r>
            <a:endParaRPr sz="1900">
              <a:latin typeface="Times New Roman"/>
              <a:cs typeface="Times New Roman"/>
            </a:endParaRPr>
          </a:p>
          <a:p>
            <a:pPr marR="5080" algn="r">
              <a:lnSpc>
                <a:spcPts val="535"/>
              </a:lnSpc>
            </a:pPr>
            <a:r>
              <a:rPr sz="700" i="1" spc="15" dirty="0">
                <a:latin typeface="Times New Roman"/>
                <a:cs typeface="Times New Roman"/>
              </a:rPr>
              <a:t>v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85217" y="2310002"/>
            <a:ext cx="158750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latin typeface="Symbol"/>
                <a:cs typeface="Symbol"/>
              </a:rPr>
              <a:t>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68106" y="2902586"/>
            <a:ext cx="473075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225" baseline="1461" dirty="0">
                <a:latin typeface="Symbol"/>
                <a:cs typeface="Symbol"/>
              </a:rPr>
              <a:t></a:t>
            </a:r>
            <a:r>
              <a:rPr sz="2850" i="1" spc="-67" baseline="14619" dirty="0">
                <a:latin typeface="Times New Roman"/>
                <a:cs typeface="Times New Roman"/>
              </a:rPr>
              <a:t>V</a:t>
            </a:r>
            <a:r>
              <a:rPr sz="700" i="1" spc="15" dirty="0">
                <a:latin typeface="Times New Roman"/>
                <a:cs typeface="Times New Roman"/>
              </a:rPr>
              <a:t>s</a:t>
            </a:r>
            <a:r>
              <a:rPr sz="700" i="1" dirty="0">
                <a:latin typeface="Times New Roman"/>
                <a:cs typeface="Times New Roman"/>
              </a:rPr>
              <a:t>  </a:t>
            </a:r>
            <a:r>
              <a:rPr sz="700" i="1" spc="-30" dirty="0">
                <a:latin typeface="Times New Roman"/>
                <a:cs typeface="Times New Roman"/>
              </a:rPr>
              <a:t> </a:t>
            </a:r>
            <a:r>
              <a:rPr sz="2850" baseline="1461" dirty="0">
                <a:latin typeface="Symbol"/>
                <a:cs typeface="Symbol"/>
              </a:rPr>
              <a:t></a:t>
            </a:r>
            <a:endParaRPr sz="2850" baseline="1461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68106" y="2506776"/>
            <a:ext cx="47307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75"/>
              </a:lnSpc>
            </a:pPr>
            <a:r>
              <a:rPr sz="2850" spc="112" baseline="2923" dirty="0">
                <a:latin typeface="Symbol"/>
                <a:cs typeface="Symbol"/>
              </a:rPr>
              <a:t></a:t>
            </a:r>
            <a:r>
              <a:rPr sz="1900" i="1" spc="75" dirty="0">
                <a:latin typeface="Times New Roman"/>
                <a:cs typeface="Times New Roman"/>
              </a:rPr>
              <a:t>V</a:t>
            </a:r>
            <a:r>
              <a:rPr sz="1900" i="1" spc="170" dirty="0">
                <a:latin typeface="Times New Roman"/>
                <a:cs typeface="Times New Roman"/>
              </a:rPr>
              <a:t> </a:t>
            </a:r>
            <a:r>
              <a:rPr sz="2850" baseline="2923" dirty="0">
                <a:latin typeface="Symbol"/>
                <a:cs typeface="Symbol"/>
              </a:rPr>
              <a:t></a:t>
            </a:r>
            <a:endParaRPr sz="2850" baseline="2923">
              <a:latin typeface="Symbol"/>
              <a:cs typeface="Symbol"/>
            </a:endParaRPr>
          </a:p>
          <a:p>
            <a:pPr marL="96520" algn="ctr">
              <a:lnSpc>
                <a:spcPts val="535"/>
              </a:lnSpc>
            </a:pPr>
            <a:r>
              <a:rPr sz="700" i="1" spc="15" dirty="0">
                <a:latin typeface="Times New Roman"/>
                <a:cs typeface="Times New Roman"/>
              </a:rPr>
              <a:t>v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15795" y="1959185"/>
            <a:ext cx="473075" cy="38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7030" algn="l"/>
              </a:tabLst>
            </a:pPr>
            <a:r>
              <a:rPr sz="2850" spc="-1102" baseline="-20467" dirty="0">
                <a:latin typeface="Symbol"/>
                <a:cs typeface="Symbol"/>
              </a:rPr>
              <a:t></a:t>
            </a:r>
            <a:r>
              <a:rPr sz="1900" dirty="0">
                <a:latin typeface="Symbol"/>
                <a:cs typeface="Symbol"/>
              </a:rPr>
              <a:t>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2850" spc="-1102" baseline="-20467" dirty="0">
                <a:latin typeface="Symbol"/>
                <a:cs typeface="Symbol"/>
              </a:rPr>
              <a:t></a:t>
            </a:r>
            <a:r>
              <a:rPr sz="1900" dirty="0">
                <a:latin typeface="Symbol"/>
                <a:cs typeface="Symbol"/>
              </a:rPr>
              <a:t>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15795" y="2210004"/>
            <a:ext cx="473075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225" baseline="1461" dirty="0">
                <a:latin typeface="Symbol"/>
                <a:cs typeface="Symbol"/>
              </a:rPr>
              <a:t></a:t>
            </a:r>
            <a:r>
              <a:rPr sz="2850" i="1" spc="-67" baseline="14619" dirty="0">
                <a:latin typeface="Times New Roman"/>
                <a:cs typeface="Times New Roman"/>
              </a:rPr>
              <a:t>V</a:t>
            </a:r>
            <a:r>
              <a:rPr sz="700" i="1" spc="15" dirty="0">
                <a:latin typeface="Times New Roman"/>
                <a:cs typeface="Times New Roman"/>
              </a:rPr>
              <a:t>s</a:t>
            </a:r>
            <a:r>
              <a:rPr sz="700" i="1" dirty="0">
                <a:latin typeface="Times New Roman"/>
                <a:cs typeface="Times New Roman"/>
              </a:rPr>
              <a:t>  </a:t>
            </a:r>
            <a:r>
              <a:rPr sz="700" i="1" spc="-30" dirty="0">
                <a:latin typeface="Times New Roman"/>
                <a:cs typeface="Times New Roman"/>
              </a:rPr>
              <a:t> </a:t>
            </a:r>
            <a:r>
              <a:rPr sz="2850" baseline="1461" dirty="0">
                <a:latin typeface="Symbol"/>
                <a:cs typeface="Symbol"/>
              </a:rPr>
              <a:t></a:t>
            </a:r>
            <a:endParaRPr sz="2850" baseline="1461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15795" y="1814188"/>
            <a:ext cx="47307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75"/>
              </a:lnSpc>
            </a:pPr>
            <a:r>
              <a:rPr sz="2850" spc="112" baseline="2923" dirty="0">
                <a:latin typeface="Symbol"/>
                <a:cs typeface="Symbol"/>
              </a:rPr>
              <a:t></a:t>
            </a:r>
            <a:r>
              <a:rPr sz="1900" i="1" spc="75" dirty="0">
                <a:latin typeface="Times New Roman"/>
                <a:cs typeface="Times New Roman"/>
              </a:rPr>
              <a:t>V</a:t>
            </a:r>
            <a:r>
              <a:rPr sz="1900" i="1" spc="170" dirty="0">
                <a:latin typeface="Times New Roman"/>
                <a:cs typeface="Times New Roman"/>
              </a:rPr>
              <a:t> </a:t>
            </a:r>
            <a:r>
              <a:rPr sz="2850" baseline="2923" dirty="0">
                <a:latin typeface="Symbol"/>
                <a:cs typeface="Symbol"/>
              </a:rPr>
              <a:t></a:t>
            </a:r>
            <a:endParaRPr sz="2850" baseline="2923">
              <a:latin typeface="Symbol"/>
              <a:cs typeface="Symbol"/>
            </a:endParaRPr>
          </a:p>
          <a:p>
            <a:pPr marL="96520" algn="ctr">
              <a:lnSpc>
                <a:spcPts val="535"/>
              </a:lnSpc>
            </a:pPr>
            <a:r>
              <a:rPr sz="700" i="1" spc="15" dirty="0">
                <a:latin typeface="Times New Roman"/>
                <a:cs typeface="Times New Roman"/>
              </a:rPr>
              <a:t>v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66970" y="2310002"/>
            <a:ext cx="158750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latin typeface="Symbol"/>
                <a:cs typeface="Symbol"/>
              </a:rPr>
              <a:t>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95361" y="2495765"/>
            <a:ext cx="1099820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0"/>
              </a:lnSpc>
              <a:tabLst>
                <a:tab pos="488950" algn="l"/>
              </a:tabLst>
            </a:pPr>
            <a:r>
              <a:rPr sz="1900" i="1" dirty="0">
                <a:latin typeface="Times New Roman"/>
                <a:cs typeface="Times New Roman"/>
              </a:rPr>
              <a:t>V	V </a:t>
            </a:r>
            <a:r>
              <a:rPr sz="1900" dirty="0">
                <a:latin typeface="Symbol"/>
                <a:cs typeface="Symbol"/>
              </a:rPr>
              <a:t>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V</a:t>
            </a:r>
            <a:endParaRPr sz="1900">
              <a:latin typeface="Times New Roman"/>
              <a:cs typeface="Times New Roman"/>
            </a:endParaRPr>
          </a:p>
          <a:p>
            <a:pPr marL="147955">
              <a:lnSpc>
                <a:spcPts val="540"/>
              </a:lnSpc>
              <a:tabLst>
                <a:tab pos="631190" algn="l"/>
                <a:tab pos="1044575" algn="l"/>
              </a:tabLst>
            </a:pPr>
            <a:r>
              <a:rPr sz="700" i="1" spc="20" dirty="0">
                <a:latin typeface="Times New Roman"/>
                <a:cs typeface="Times New Roman"/>
              </a:rPr>
              <a:t>T	</a:t>
            </a:r>
            <a:r>
              <a:rPr sz="700" i="1" spc="15" dirty="0">
                <a:latin typeface="Times New Roman"/>
                <a:cs typeface="Times New Roman"/>
              </a:rPr>
              <a:t>s</a:t>
            </a:r>
            <a:r>
              <a:rPr sz="700" i="1" spc="10" dirty="0">
                <a:latin typeface="Times New Roman"/>
                <a:cs typeface="Times New Roman"/>
              </a:rPr>
              <a:t> 	</a:t>
            </a:r>
            <a:r>
              <a:rPr sz="700" i="1" spc="15" dirty="0">
                <a:latin typeface="Times New Roman"/>
                <a:cs typeface="Times New Roman"/>
              </a:rPr>
              <a:t>v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34835" y="2310002"/>
            <a:ext cx="814069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i="1" dirty="0">
                <a:latin typeface="Times New Roman"/>
                <a:cs typeface="Times New Roman"/>
              </a:rPr>
              <a:t>n</a:t>
            </a:r>
            <a:r>
              <a:rPr sz="1900" i="1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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2850" i="1" spc="-97" baseline="35087" dirty="0">
                <a:latin typeface="Times New Roman"/>
                <a:cs typeface="Times New Roman"/>
              </a:rPr>
              <a:t>V</a:t>
            </a:r>
            <a:r>
              <a:rPr sz="1050" i="1" spc="22" baseline="55555" dirty="0">
                <a:latin typeface="Times New Roman"/>
                <a:cs typeface="Times New Roman"/>
              </a:rPr>
              <a:t>v</a:t>
            </a:r>
            <a:r>
              <a:rPr sz="1050" i="1" baseline="55555" dirty="0">
                <a:latin typeface="Times New Roman"/>
                <a:cs typeface="Times New Roman"/>
              </a:rPr>
              <a:t>    </a:t>
            </a:r>
            <a:r>
              <a:rPr sz="1050" i="1" spc="-75" baseline="555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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62824" y="2495765"/>
            <a:ext cx="46037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latin typeface="Times New Roman"/>
                <a:cs typeface="Times New Roman"/>
              </a:rPr>
              <a:t>1</a:t>
            </a:r>
            <a:r>
              <a:rPr sz="1900" spc="-3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</a:t>
            </a:r>
            <a:r>
              <a:rPr sz="1900" spc="-160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44578" y="2656296"/>
            <a:ext cx="796290" cy="38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0245" algn="l"/>
              </a:tabLst>
            </a:pPr>
            <a:r>
              <a:rPr sz="1900" dirty="0">
                <a:latin typeface="Times New Roman"/>
                <a:cs typeface="Times New Roman"/>
              </a:rPr>
              <a:t>1</a:t>
            </a:r>
            <a:r>
              <a:rPr sz="1900" spc="-2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</a:t>
            </a:r>
            <a:r>
              <a:rPr sz="1900" spc="-130" dirty="0">
                <a:latin typeface="Times New Roman"/>
                <a:cs typeface="Times New Roman"/>
              </a:rPr>
              <a:t> </a:t>
            </a:r>
            <a:r>
              <a:rPr sz="2850" spc="-1102" baseline="-20467" dirty="0">
                <a:latin typeface="Symbol"/>
                <a:cs typeface="Symbol"/>
              </a:rPr>
              <a:t></a:t>
            </a:r>
            <a:r>
              <a:rPr sz="2850" baseline="1461" dirty="0">
                <a:latin typeface="Symbol"/>
                <a:cs typeface="Symbol"/>
              </a:rPr>
              <a:t></a:t>
            </a:r>
            <a:r>
              <a:rPr sz="2850" baseline="1461" dirty="0">
                <a:latin typeface="Times New Roman"/>
                <a:cs typeface="Times New Roman"/>
              </a:rPr>
              <a:t>	</a:t>
            </a:r>
            <a:r>
              <a:rPr sz="2850" spc="-1102" baseline="-20467" dirty="0">
                <a:latin typeface="Symbol"/>
                <a:cs typeface="Symbol"/>
              </a:rPr>
              <a:t></a:t>
            </a:r>
            <a:r>
              <a:rPr sz="2850" baseline="1461" dirty="0">
                <a:latin typeface="Symbol"/>
                <a:cs typeface="Symbol"/>
              </a:rPr>
              <a:t></a:t>
            </a:r>
            <a:endParaRPr sz="2850" baseline="1461">
              <a:latin typeface="Symbol"/>
              <a:cs typeface="Symbo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575351" y="5425856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0702" y="0"/>
                </a:lnTo>
              </a:path>
            </a:pathLst>
          </a:custGeom>
          <a:ln w="94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832412" y="5728076"/>
            <a:ext cx="7683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10" dirty="0">
                <a:latin typeface="Times New Roman"/>
                <a:cs typeface="Times New Roman"/>
              </a:rPr>
              <a:t>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17211" y="5258545"/>
            <a:ext cx="11303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20" dirty="0">
                <a:latin typeface="Times New Roman"/>
                <a:cs typeface="Times New Roman"/>
              </a:rPr>
              <a:t>w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59533" y="5434296"/>
            <a:ext cx="306705" cy="41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dirty="0">
                <a:latin typeface="Times New Roman"/>
                <a:cs typeface="Times New Roman"/>
              </a:rPr>
              <a:t>W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93627" y="5173986"/>
            <a:ext cx="857250" cy="41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dirty="0">
                <a:latin typeface="Times New Roman"/>
                <a:cs typeface="Times New Roman"/>
              </a:rPr>
              <a:t>w </a:t>
            </a:r>
            <a:r>
              <a:rPr sz="2650" dirty="0">
                <a:latin typeface="Symbol"/>
                <a:cs typeface="Symbol"/>
              </a:rPr>
              <a:t></a:t>
            </a:r>
            <a:r>
              <a:rPr sz="2650" spc="-315" dirty="0">
                <a:latin typeface="Times New Roman"/>
                <a:cs typeface="Times New Roman"/>
              </a:rPr>
              <a:t> </a:t>
            </a:r>
            <a:r>
              <a:rPr sz="3975" i="1" baseline="34591" dirty="0">
                <a:latin typeface="Times New Roman"/>
                <a:cs typeface="Times New Roman"/>
              </a:rPr>
              <a:t>W</a:t>
            </a:r>
            <a:endParaRPr sz="3975" baseline="34591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Weight-Volume</a:t>
            </a:r>
            <a:r>
              <a:rPr spc="-15" dirty="0"/>
              <a:t> </a:t>
            </a:r>
            <a:r>
              <a:rPr spc="-5" dirty="0"/>
              <a:t>Relationships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332226"/>
            <a:ext cx="572960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c)	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Saturated unit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weight </a:t>
            </a:r>
            <a:r>
              <a:rPr sz="2000" spc="-5" dirty="0">
                <a:latin typeface="Calibri"/>
                <a:cs typeface="Calibri"/>
              </a:rPr>
              <a:t>(when </a:t>
            </a:r>
            <a:r>
              <a:rPr sz="2000" spc="-10" dirty="0">
                <a:latin typeface="Calibri"/>
                <a:cs typeface="Calibri"/>
              </a:rPr>
              <a:t>saturation </a:t>
            </a:r>
            <a:r>
              <a:rPr sz="2000" dirty="0">
                <a:latin typeface="Calibri"/>
                <a:cs typeface="Calibri"/>
              </a:rPr>
              <a:t>S =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100%):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4460367"/>
            <a:ext cx="76581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moisture </a:t>
            </a:r>
            <a:r>
              <a:rPr sz="2000" dirty="0">
                <a:latin typeface="Calibri"/>
                <a:cs typeface="Calibri"/>
              </a:rPr>
              <a:t>unit </a:t>
            </a:r>
            <a:r>
              <a:rPr sz="2000" spc="-10" dirty="0">
                <a:latin typeface="Calibri"/>
                <a:cs typeface="Calibri"/>
              </a:rPr>
              <a:t>weight </a:t>
            </a:r>
            <a:r>
              <a:rPr sz="2000" dirty="0">
                <a:latin typeface="Calibri"/>
                <a:cs typeface="Calibri"/>
              </a:rPr>
              <a:t>and the </a:t>
            </a:r>
            <a:r>
              <a:rPr sz="2000" spc="5" dirty="0">
                <a:latin typeface="Calibri"/>
                <a:cs typeface="Calibri"/>
              </a:rPr>
              <a:t>dry </a:t>
            </a:r>
            <a:r>
              <a:rPr sz="2000" dirty="0">
                <a:latin typeface="Calibri"/>
                <a:cs typeface="Calibri"/>
              </a:rPr>
              <a:t>unit </a:t>
            </a:r>
            <a:r>
              <a:rPr sz="2000" spc="-10" dirty="0">
                <a:latin typeface="Calibri"/>
                <a:cs typeface="Calibri"/>
              </a:rPr>
              <a:t>weight  </a:t>
            </a:r>
            <a:r>
              <a:rPr sz="2000" dirty="0">
                <a:latin typeface="Calibri"/>
                <a:cs typeface="Calibri"/>
              </a:rPr>
              <a:t>ca </a:t>
            </a:r>
            <a:r>
              <a:rPr sz="2000" spc="-5" dirty="0">
                <a:latin typeface="Calibri"/>
                <a:cs typeface="Calibri"/>
              </a:rPr>
              <a:t>also be </a:t>
            </a:r>
            <a:r>
              <a:rPr sz="2000" spc="-10" dirty="0">
                <a:latin typeface="Calibri"/>
                <a:cs typeface="Calibri"/>
              </a:rPr>
              <a:t>expressed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36817" y="5557926"/>
            <a:ext cx="41529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325371"/>
            <a:ext cx="7815580" cy="66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20"/>
              </a:lnSpc>
              <a:tabLst>
                <a:tab pos="469265" algn="l"/>
              </a:tabLst>
            </a:pP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2.	Unit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weight  </a:t>
            </a:r>
            <a:r>
              <a:rPr sz="3075" spc="-60" baseline="6775" dirty="0">
                <a:latin typeface="Times New Roman"/>
                <a:cs typeface="Times New Roman"/>
              </a:rPr>
              <a:t>(</a:t>
            </a:r>
            <a:r>
              <a:rPr sz="3300" i="1" spc="-60" baseline="6313" dirty="0">
                <a:latin typeface="Symbol"/>
                <a:cs typeface="Symbol"/>
              </a:rPr>
              <a:t></a:t>
            </a:r>
            <a:r>
              <a:rPr sz="3300" i="1" spc="-60" baseline="6313" dirty="0">
                <a:latin typeface="Times New Roman"/>
                <a:cs typeface="Times New Roman"/>
              </a:rPr>
              <a:t> </a:t>
            </a:r>
            <a:r>
              <a:rPr sz="3075" spc="22" baseline="6775" dirty="0">
                <a:latin typeface="Times New Roman"/>
                <a:cs typeface="Times New Roman"/>
              </a:rPr>
              <a:t>) </a:t>
            </a:r>
            <a:r>
              <a:rPr sz="2000" dirty="0">
                <a:latin typeface="Calibri"/>
                <a:cs typeface="Calibri"/>
              </a:rPr>
              <a:t>is the </a:t>
            </a:r>
            <a:r>
              <a:rPr sz="2000" spc="-10" dirty="0">
                <a:latin typeface="Calibri"/>
                <a:cs typeface="Calibri"/>
              </a:rPr>
              <a:t>weight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soil per </a:t>
            </a:r>
            <a:r>
              <a:rPr sz="2000" dirty="0">
                <a:latin typeface="Calibri"/>
                <a:cs typeface="Calibri"/>
              </a:rPr>
              <a:t>unit </a:t>
            </a:r>
            <a:r>
              <a:rPr sz="2000" spc="-10" dirty="0">
                <a:latin typeface="Calibri"/>
                <a:cs typeface="Calibri"/>
              </a:rPr>
              <a:t>volume. There are</a:t>
            </a:r>
            <a:r>
              <a:rPr sz="2000" spc="-1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several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ts val="2380"/>
              </a:lnSpc>
            </a:pPr>
            <a:r>
              <a:rPr sz="2000" spc="-5" dirty="0">
                <a:latin typeface="Calibri"/>
                <a:cs typeface="Calibri"/>
              </a:rPr>
              <a:t>commonly used </a:t>
            </a:r>
            <a:r>
              <a:rPr sz="2000" dirty="0">
                <a:latin typeface="Calibri"/>
                <a:cs typeface="Calibri"/>
              </a:rPr>
              <a:t>unit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weights: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00504" y="2887347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040" y="0"/>
                </a:lnTo>
              </a:path>
            </a:pathLst>
          </a:custGeom>
          <a:ln w="74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73649" y="2521735"/>
            <a:ext cx="24828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5" dirty="0">
                <a:latin typeface="Times New Roman"/>
                <a:cs typeface="Times New Roman"/>
              </a:rPr>
              <a:t>W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89123" y="2753837"/>
            <a:ext cx="66040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3040" y="2687649"/>
            <a:ext cx="432434" cy="538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75"/>
              </a:lnSpc>
            </a:pPr>
            <a:r>
              <a:rPr sz="2100" dirty="0">
                <a:latin typeface="Symbol"/>
                <a:cs typeface="Symbol"/>
              </a:rPr>
              <a:t></a:t>
            </a:r>
            <a:endParaRPr sz="2100">
              <a:latin typeface="Symbol"/>
              <a:cs typeface="Symbol"/>
            </a:endParaRPr>
          </a:p>
          <a:p>
            <a:pPr marL="255904">
              <a:lnSpc>
                <a:spcPts val="2075"/>
              </a:lnSpc>
            </a:pPr>
            <a:r>
              <a:rPr sz="2100" i="1" dirty="0">
                <a:latin typeface="Times New Roman"/>
                <a:cs typeface="Times New Roman"/>
              </a:rPr>
              <a:t>V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697226"/>
            <a:ext cx="496125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95"/>
              </a:lnSpc>
              <a:tabLst>
                <a:tab pos="469265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b)	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Dry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unit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weight </a:t>
            </a:r>
            <a:r>
              <a:rPr sz="2000" spc="-5" dirty="0">
                <a:latin typeface="Calibri"/>
                <a:cs typeface="Calibri"/>
              </a:rPr>
              <a:t>(when </a:t>
            </a:r>
            <a:r>
              <a:rPr sz="2000" spc="-10" dirty="0">
                <a:latin typeface="Calibri"/>
                <a:cs typeface="Calibri"/>
              </a:rPr>
              <a:t>saturation </a:t>
            </a:r>
            <a:r>
              <a:rPr sz="2000" dirty="0">
                <a:latin typeface="Calibri"/>
                <a:cs typeface="Calibri"/>
              </a:rPr>
              <a:t>S = 0): 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3300" i="1" spc="-60" baseline="5050" dirty="0">
                <a:latin typeface="Symbol"/>
                <a:cs typeface="Symbol"/>
              </a:rPr>
              <a:t></a:t>
            </a:r>
            <a:endParaRPr sz="3300" baseline="5050">
              <a:latin typeface="Symbol"/>
              <a:cs typeface="Symbol"/>
            </a:endParaRPr>
          </a:p>
          <a:p>
            <a:pPr marR="5080" algn="r">
              <a:lnSpc>
                <a:spcPts val="515"/>
              </a:lnSpc>
            </a:pPr>
            <a:r>
              <a:rPr sz="800" i="1" spc="5" dirty="0">
                <a:latin typeface="Times New Roman"/>
                <a:cs typeface="Times New Roman"/>
              </a:rPr>
              <a:t>d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97066" y="3512197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505" y="0"/>
                </a:lnTo>
              </a:path>
            </a:pathLst>
          </a:custGeom>
          <a:ln w="7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99630" y="3518434"/>
            <a:ext cx="193040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5" dirty="0">
                <a:latin typeface="Times New Roman"/>
                <a:cs typeface="Times New Roman"/>
              </a:rPr>
              <a:t>V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69846" y="3138075"/>
            <a:ext cx="254000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5" dirty="0">
                <a:latin typeface="Times New Roman"/>
                <a:cs typeface="Times New Roman"/>
              </a:rPr>
              <a:t>W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40768" y="3547155"/>
            <a:ext cx="161290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40" dirty="0">
                <a:latin typeface="Times New Roman"/>
                <a:cs typeface="Times New Roman"/>
              </a:rPr>
              <a:t>s</a:t>
            </a:r>
            <a:r>
              <a:rPr sz="800" i="1" spc="75" dirty="0">
                <a:latin typeface="Times New Roman"/>
                <a:cs typeface="Times New Roman"/>
              </a:rPr>
              <a:t>a</a:t>
            </a:r>
            <a:r>
              <a:rPr sz="800" i="1" spc="10" dirty="0">
                <a:latin typeface="Times New Roman"/>
                <a:cs typeface="Times New Roman"/>
              </a:rPr>
              <a:t>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0002" y="3294912"/>
            <a:ext cx="550545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6715" algn="l"/>
              </a:tabLst>
            </a:pPr>
            <a:r>
              <a:rPr sz="2250" i="1" spc="-40" dirty="0">
                <a:latin typeface="Symbol"/>
                <a:cs typeface="Symbol"/>
              </a:rPr>
              <a:t></a:t>
            </a:r>
            <a:r>
              <a:rPr sz="2250" spc="-40" dirty="0">
                <a:latin typeface="Times New Roman"/>
                <a:cs typeface="Times New Roman"/>
              </a:rPr>
              <a:t>	</a:t>
            </a:r>
            <a:r>
              <a:rPr sz="2150" spc="5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56627" y="4375547"/>
            <a:ext cx="69215" cy="14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spc="10" dirty="0">
                <a:latin typeface="Times New Roman"/>
                <a:cs typeface="Times New Roman"/>
              </a:rPr>
              <a:t>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94905" y="4155640"/>
            <a:ext cx="69215" cy="14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spc="10" dirty="0">
                <a:latin typeface="Times New Roman"/>
                <a:cs typeface="Times New Roman"/>
              </a:rPr>
              <a:t>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86653" y="4126589"/>
            <a:ext cx="201295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i="1" spc="5" dirty="0">
                <a:latin typeface="Times New Roman"/>
                <a:cs typeface="Times New Roman"/>
              </a:rPr>
              <a:t>V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55411" y="3729545"/>
            <a:ext cx="264795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i="1" spc="10" dirty="0">
                <a:latin typeface="Times New Roman"/>
                <a:cs typeface="Times New Roman"/>
              </a:rPr>
              <a:t>W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39714" y="3800710"/>
            <a:ext cx="555625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0375" algn="l"/>
              </a:tabLst>
            </a:pPr>
            <a:r>
              <a:rPr sz="3375" spc="7" baseline="-20987" dirty="0">
                <a:latin typeface="Symbol"/>
                <a:cs typeface="Symbol"/>
              </a:rPr>
              <a:t></a:t>
            </a:r>
            <a:r>
              <a:rPr sz="850" i="1" u="sng" spc="5" dirty="0">
                <a:latin typeface="Times New Roman"/>
                <a:cs typeface="Times New Roman"/>
              </a:rPr>
              <a:t> 	</a:t>
            </a:r>
            <a:r>
              <a:rPr sz="850" i="1" u="sng" spc="10" dirty="0">
                <a:latin typeface="Times New Roman"/>
                <a:cs typeface="Times New Roman"/>
              </a:rPr>
              <a:t>s</a:t>
            </a:r>
            <a:r>
              <a:rPr sz="850" i="1" u="sng" spc="85" dirty="0">
                <a:latin typeface="Times New Roman"/>
                <a:cs typeface="Times New Roman"/>
              </a:rPr>
              <a:t> 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5940" y="3897757"/>
            <a:ext cx="2544445" cy="87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d)	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Solid unit weight</a:t>
            </a:r>
            <a:r>
              <a:rPr sz="2000" spc="-5" dirty="0">
                <a:latin typeface="Calibri"/>
                <a:cs typeface="Calibri"/>
              </a:rPr>
              <a:t>: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3525" i="1" spc="-60" baseline="1182" dirty="0">
                <a:latin typeface="Symbol"/>
                <a:cs typeface="Symbol"/>
              </a:rPr>
              <a:t></a:t>
            </a:r>
            <a:endParaRPr sz="3525" baseline="1182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945409" y="2298611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89579" y="0"/>
                </a:lnTo>
              </a:path>
            </a:pathLst>
          </a:custGeom>
          <a:ln w="84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949690" y="2309963"/>
            <a:ext cx="1151255" cy="37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46785" algn="l"/>
              </a:tabLst>
            </a:pPr>
            <a:r>
              <a:rPr sz="2350" i="1" spc="45" dirty="0">
                <a:latin typeface="Times New Roman"/>
                <a:cs typeface="Times New Roman"/>
              </a:rPr>
              <a:t>V 	</a:t>
            </a:r>
            <a:r>
              <a:rPr sz="2350" i="1" spc="65" dirty="0">
                <a:latin typeface="Times New Roman"/>
                <a:cs typeface="Times New Roman"/>
              </a:rPr>
              <a:t>V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16135" y="1888046"/>
            <a:ext cx="1483995" cy="37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2935" algn="l"/>
              </a:tabLst>
            </a:pPr>
            <a:r>
              <a:rPr sz="2350" i="1" spc="90" dirty="0">
                <a:latin typeface="Times New Roman"/>
                <a:cs typeface="Times New Roman"/>
              </a:rPr>
              <a:t>W	W </a:t>
            </a:r>
            <a:r>
              <a:rPr sz="2350" spc="60" dirty="0">
                <a:latin typeface="Symbol"/>
                <a:cs typeface="Symbol"/>
              </a:rPr>
              <a:t></a:t>
            </a:r>
            <a:r>
              <a:rPr sz="2350" spc="-140" dirty="0">
                <a:latin typeface="Times New Roman"/>
                <a:cs typeface="Times New Roman"/>
              </a:rPr>
              <a:t> </a:t>
            </a:r>
            <a:r>
              <a:rPr sz="2350" i="1" spc="90" dirty="0">
                <a:latin typeface="Times New Roman"/>
                <a:cs typeface="Times New Roman"/>
              </a:rPr>
              <a:t>W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00996" y="1963596"/>
            <a:ext cx="120396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8315" algn="l"/>
                <a:tab pos="1075055" algn="l"/>
              </a:tabLst>
            </a:pPr>
            <a:r>
              <a:rPr sz="3525" spc="89" baseline="-21276" dirty="0">
                <a:latin typeface="Symbol"/>
                <a:cs typeface="Symbol"/>
              </a:rPr>
              <a:t></a:t>
            </a:r>
            <a:r>
              <a:rPr sz="900" i="1" u="sng" spc="60" dirty="0">
                <a:latin typeface="Times New Roman"/>
                <a:cs typeface="Times New Roman"/>
              </a:rPr>
              <a:t> 	</a:t>
            </a:r>
            <a:r>
              <a:rPr sz="900" i="1" u="sng" spc="20" dirty="0">
                <a:latin typeface="Times New Roman"/>
                <a:cs typeface="Times New Roman"/>
              </a:rPr>
              <a:t>s	</a:t>
            </a:r>
            <a:r>
              <a:rPr sz="900" i="1" u="sng" spc="35" dirty="0">
                <a:latin typeface="Times New Roman"/>
                <a:cs typeface="Times New Roman"/>
              </a:rPr>
              <a:t>w</a:t>
            </a:r>
            <a:r>
              <a:rPr sz="900" i="1" u="sng" spc="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5940" y="2057056"/>
            <a:ext cx="6351270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  <a:tab pos="5918835" algn="l"/>
              </a:tabLst>
            </a:pPr>
            <a:r>
              <a:rPr sz="3000" b="1" i="1" spc="-7" baseline="1388" dirty="0">
                <a:solidFill>
                  <a:srgbClr val="C00000"/>
                </a:solidFill>
                <a:latin typeface="Calibri"/>
                <a:cs typeface="Calibri"/>
              </a:rPr>
              <a:t>a)	</a:t>
            </a:r>
            <a:r>
              <a:rPr sz="3000" b="1" i="1" spc="-52" baseline="1388" dirty="0">
                <a:solidFill>
                  <a:srgbClr val="C00000"/>
                </a:solidFill>
                <a:latin typeface="Calibri"/>
                <a:cs typeface="Calibri"/>
              </a:rPr>
              <a:t>Total </a:t>
            </a:r>
            <a:r>
              <a:rPr sz="3000" b="1" i="1" spc="-7" baseline="1388" dirty="0">
                <a:solidFill>
                  <a:srgbClr val="C00000"/>
                </a:solidFill>
                <a:latin typeface="Calibri"/>
                <a:cs typeface="Calibri"/>
              </a:rPr>
              <a:t>unit </a:t>
            </a:r>
            <a:r>
              <a:rPr sz="3000" b="1" i="1" spc="-15" baseline="1388" dirty="0">
                <a:solidFill>
                  <a:srgbClr val="C00000"/>
                </a:solidFill>
                <a:latin typeface="Calibri"/>
                <a:cs typeface="Calibri"/>
              </a:rPr>
              <a:t>weight </a:t>
            </a:r>
            <a:r>
              <a:rPr sz="3000" spc="-7" baseline="1388" dirty="0">
                <a:latin typeface="Calibri"/>
                <a:cs typeface="Calibri"/>
              </a:rPr>
              <a:t>(moisture/wet/bulk</a:t>
            </a:r>
            <a:r>
              <a:rPr sz="3000" spc="-30" baseline="1388" dirty="0">
                <a:latin typeface="Calibri"/>
                <a:cs typeface="Calibri"/>
              </a:rPr>
              <a:t> </a:t>
            </a:r>
            <a:r>
              <a:rPr sz="3000" baseline="1388" dirty="0">
                <a:latin typeface="Calibri"/>
                <a:cs typeface="Calibri"/>
              </a:rPr>
              <a:t>unit</a:t>
            </a:r>
            <a:r>
              <a:rPr sz="3000" spc="-15" baseline="1388" dirty="0">
                <a:latin typeface="Calibri"/>
                <a:cs typeface="Calibri"/>
              </a:rPr>
              <a:t> </a:t>
            </a:r>
            <a:r>
              <a:rPr sz="3000" spc="-7" baseline="1388" dirty="0">
                <a:latin typeface="Calibri"/>
                <a:cs typeface="Calibri"/>
              </a:rPr>
              <a:t>weight):	</a:t>
            </a:r>
            <a:r>
              <a:rPr sz="2500" i="1" spc="-20" dirty="0">
                <a:latin typeface="Symbol"/>
                <a:cs typeface="Symbol"/>
              </a:rPr>
              <a:t></a:t>
            </a:r>
            <a:r>
              <a:rPr sz="2500" i="1" spc="215" dirty="0">
                <a:latin typeface="Times New Roman"/>
                <a:cs typeface="Times New Roman"/>
              </a:rPr>
              <a:t> </a:t>
            </a:r>
            <a:r>
              <a:rPr sz="2350" spc="60" dirty="0">
                <a:latin typeface="Symbol"/>
                <a:cs typeface="Symbol"/>
              </a:rPr>
              <a:t>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90986" y="5769361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4">
                <a:moveTo>
                  <a:pt x="0" y="0"/>
                </a:moveTo>
                <a:lnTo>
                  <a:pt x="283745" y="0"/>
                </a:lnTo>
              </a:path>
            </a:pathLst>
          </a:custGeom>
          <a:ln w="84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31386" y="5320951"/>
            <a:ext cx="342265" cy="0"/>
          </a:xfrm>
          <a:custGeom>
            <a:avLst/>
            <a:gdLst/>
            <a:ahLst/>
            <a:cxnLst/>
            <a:rect l="l" t="t" r="r" b="b"/>
            <a:pathLst>
              <a:path w="342264">
                <a:moveTo>
                  <a:pt x="0" y="0"/>
                </a:moveTo>
                <a:lnTo>
                  <a:pt x="342085" y="0"/>
                </a:lnTo>
              </a:path>
            </a:pathLst>
          </a:custGeom>
          <a:ln w="4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823894" y="5777469"/>
            <a:ext cx="212090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i="1" spc="30" dirty="0">
                <a:latin typeface="Times New Roman"/>
                <a:cs typeface="Times New Roman"/>
              </a:rPr>
              <a:t>V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16179" y="5329472"/>
            <a:ext cx="280035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i="1" spc="40" dirty="0">
                <a:latin typeface="Times New Roman"/>
                <a:cs typeface="Times New Roman"/>
              </a:rPr>
              <a:t>W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94998" y="5777469"/>
            <a:ext cx="212090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i="1" spc="30" dirty="0">
                <a:latin typeface="Times New Roman"/>
                <a:cs typeface="Times New Roman"/>
              </a:rPr>
              <a:t>V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78766" y="5618894"/>
            <a:ext cx="111442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28600" algn="l"/>
                <a:tab pos="1088390" algn="l"/>
              </a:tabLst>
            </a:pPr>
            <a:r>
              <a:rPr sz="900" i="1" u="sng" spc="5" dirty="0">
                <a:latin typeface="Times New Roman"/>
                <a:cs typeface="Times New Roman"/>
              </a:rPr>
              <a:t> 	</a:t>
            </a:r>
            <a:r>
              <a:rPr sz="900" i="1" u="sng" spc="10" dirty="0">
                <a:latin typeface="Times New Roman"/>
                <a:cs typeface="Times New Roman"/>
              </a:rPr>
              <a:t>s	</a:t>
            </a:r>
            <a:endParaRPr sz="900">
              <a:latin typeface="Times New Roman"/>
              <a:cs typeface="Times New Roman"/>
            </a:endParaRPr>
          </a:p>
          <a:p>
            <a:pPr marR="55244" algn="ctr">
              <a:lnSpc>
                <a:spcPct val="100000"/>
              </a:lnSpc>
              <a:spcBef>
                <a:spcPts val="165"/>
              </a:spcBef>
            </a:pPr>
            <a:r>
              <a:rPr sz="2350" i="1" spc="30" dirty="0">
                <a:latin typeface="Times New Roman"/>
                <a:cs typeface="Times New Roman"/>
              </a:rPr>
              <a:t>V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47300" y="5170896"/>
            <a:ext cx="10477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20" dirty="0">
                <a:latin typeface="Times New Roman"/>
                <a:cs typeface="Times New Roman"/>
              </a:rPr>
              <a:t>w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88994" y="5618894"/>
            <a:ext cx="95504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27965" algn="l"/>
                <a:tab pos="815340" algn="l"/>
              </a:tabLst>
            </a:pPr>
            <a:r>
              <a:rPr sz="900" i="1" u="sng" spc="5" dirty="0">
                <a:latin typeface="Times New Roman"/>
                <a:cs typeface="Times New Roman"/>
              </a:rPr>
              <a:t> 	</a:t>
            </a:r>
            <a:r>
              <a:rPr sz="900" i="1" u="sng" spc="10" dirty="0">
                <a:latin typeface="Times New Roman"/>
                <a:cs typeface="Times New Roman"/>
              </a:rPr>
              <a:t>s	</a:t>
            </a:r>
            <a:r>
              <a:rPr sz="900" i="1" u="sng" spc="20" dirty="0">
                <a:latin typeface="Times New Roman"/>
                <a:cs typeface="Times New Roman"/>
              </a:rPr>
              <a:t>w</a:t>
            </a:r>
            <a:r>
              <a:rPr sz="900" i="1" u="sng" spc="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R="55880" algn="ctr">
              <a:lnSpc>
                <a:spcPct val="100000"/>
              </a:lnSpc>
              <a:spcBef>
                <a:spcPts val="165"/>
              </a:spcBef>
            </a:pPr>
            <a:r>
              <a:rPr sz="2350" i="1" spc="30" dirty="0">
                <a:latin typeface="Times New Roman"/>
                <a:cs typeface="Times New Roman"/>
              </a:rPr>
              <a:t>V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35445" y="5546044"/>
            <a:ext cx="19304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25" dirty="0">
                <a:latin typeface="Symbol"/>
                <a:cs typeface="Symbol"/>
              </a:rPr>
              <a:t>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73350" y="5174793"/>
            <a:ext cx="20891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Times New Roman"/>
                <a:cs typeface="Times New Roman"/>
              </a:rPr>
              <a:t>s</a:t>
            </a:r>
            <a:r>
              <a:rPr sz="900" i="1" spc="45" dirty="0">
                <a:latin typeface="Times New Roman"/>
                <a:cs typeface="Times New Roman"/>
              </a:rPr>
              <a:t> </a:t>
            </a:r>
            <a:r>
              <a:rPr sz="2350" spc="-195" dirty="0">
                <a:latin typeface="Symbol"/>
                <a:cs typeface="Symbol"/>
              </a:rPr>
              <a:t>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45070" y="5174793"/>
            <a:ext cx="1619250" cy="611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360"/>
              </a:lnSpc>
            </a:pPr>
            <a:r>
              <a:rPr sz="2350" spc="20" dirty="0">
                <a:latin typeface="Symbol"/>
                <a:cs typeface="Symbol"/>
              </a:rPr>
              <a:t></a:t>
            </a:r>
            <a:endParaRPr sz="2350">
              <a:latin typeface="Symbol"/>
              <a:cs typeface="Symbol"/>
            </a:endParaRPr>
          </a:p>
          <a:p>
            <a:pPr marR="5080" algn="r">
              <a:lnSpc>
                <a:spcPts val="2360"/>
              </a:lnSpc>
              <a:tabLst>
                <a:tab pos="321310" algn="l"/>
                <a:tab pos="817244" algn="l"/>
                <a:tab pos="1215390" algn="l"/>
              </a:tabLst>
            </a:pPr>
            <a:r>
              <a:rPr sz="2350" u="sng" spc="10" dirty="0">
                <a:latin typeface="Times New Roman"/>
                <a:cs typeface="Times New Roman"/>
              </a:rPr>
              <a:t> 	</a:t>
            </a:r>
            <a:r>
              <a:rPr sz="2350" u="sng" spc="20" dirty="0">
                <a:latin typeface="Symbol"/>
                <a:cs typeface="Symbol"/>
              </a:rPr>
              <a:t></a:t>
            </a:r>
            <a:r>
              <a:rPr sz="2350" u="sng" spc="20" dirty="0">
                <a:latin typeface="Times New Roman"/>
                <a:cs typeface="Times New Roman"/>
              </a:rPr>
              <a:t>	</a:t>
            </a:r>
            <a:r>
              <a:rPr sz="2350" spc="20" dirty="0">
                <a:latin typeface="Times New Roman"/>
                <a:cs typeface="Times New Roman"/>
              </a:rPr>
              <a:t>	</a:t>
            </a:r>
            <a:r>
              <a:rPr sz="1350" i="1" u="sng" spc="15" baseline="6172" dirty="0">
                <a:latin typeface="Times New Roman"/>
                <a:cs typeface="Times New Roman"/>
              </a:rPr>
              <a:t>s     </a:t>
            </a:r>
            <a:r>
              <a:rPr sz="1350" i="1" u="sng" spc="277" baseline="6172" dirty="0">
                <a:latin typeface="Times New Roman"/>
                <a:cs typeface="Times New Roman"/>
              </a:rPr>
              <a:t> </a:t>
            </a:r>
            <a:r>
              <a:rPr sz="2350" u="sng" spc="20" dirty="0">
                <a:latin typeface="Symbol"/>
                <a:cs typeface="Symbol"/>
              </a:rPr>
              <a:t>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466767" y="4882677"/>
            <a:ext cx="14287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20" dirty="0">
                <a:latin typeface="Symbol"/>
                <a:cs typeface="Symbol"/>
              </a:rPr>
              <a:t>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98540" y="5206924"/>
            <a:ext cx="254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350" spc="-905" dirty="0">
                <a:latin typeface="Symbol"/>
                <a:cs typeface="Symbol"/>
              </a:rPr>
              <a:t>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98540" y="5092018"/>
            <a:ext cx="14287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20" dirty="0">
                <a:latin typeface="Symbol"/>
                <a:cs typeface="Symbol"/>
              </a:rPr>
              <a:t>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98540" y="4882677"/>
            <a:ext cx="26606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25" spc="89" baseline="-3546" dirty="0">
                <a:latin typeface="Symbol"/>
                <a:cs typeface="Symbol"/>
              </a:rPr>
              <a:t></a:t>
            </a:r>
            <a:r>
              <a:rPr sz="2350" spc="20" dirty="0">
                <a:latin typeface="Symbol"/>
                <a:cs typeface="Symbol"/>
              </a:rPr>
              <a:t>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62433" y="5206924"/>
            <a:ext cx="254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350" spc="-905" dirty="0">
                <a:latin typeface="Symbol"/>
                <a:cs typeface="Symbol"/>
              </a:rPr>
              <a:t>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62433" y="5092018"/>
            <a:ext cx="14287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20" dirty="0">
                <a:latin typeface="Symbol"/>
                <a:cs typeface="Symbol"/>
              </a:rPr>
              <a:t>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62433" y="5399385"/>
            <a:ext cx="67881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0845" algn="l"/>
                <a:tab pos="548640" algn="l"/>
              </a:tabLst>
            </a:pPr>
            <a:r>
              <a:rPr sz="2350" u="sng" spc="20" dirty="0">
                <a:latin typeface="Symbol"/>
                <a:cs typeface="Symbol"/>
              </a:rPr>
              <a:t></a:t>
            </a:r>
            <a:r>
              <a:rPr sz="2350" u="sng" spc="20" dirty="0">
                <a:latin typeface="Times New Roman"/>
                <a:cs typeface="Times New Roman"/>
              </a:rPr>
              <a:t>	</a:t>
            </a:r>
            <a:r>
              <a:rPr sz="2350" spc="20" dirty="0">
                <a:latin typeface="Times New Roman"/>
                <a:cs typeface="Times New Roman"/>
              </a:rPr>
              <a:t>	</a:t>
            </a:r>
            <a:r>
              <a:rPr sz="2350" u="sng" spc="20" dirty="0">
                <a:latin typeface="Symbol"/>
                <a:cs typeface="Symbol"/>
              </a:rPr>
              <a:t>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62433" y="4911613"/>
            <a:ext cx="420370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25" spc="300" baseline="2364" dirty="0">
                <a:latin typeface="Symbol"/>
                <a:cs typeface="Symbol"/>
              </a:rPr>
              <a:t></a:t>
            </a:r>
            <a:r>
              <a:rPr sz="2350" i="1" spc="40" dirty="0">
                <a:latin typeface="Times New Roman"/>
                <a:cs typeface="Times New Roman"/>
              </a:rPr>
              <a:t>W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01248" y="5546044"/>
            <a:ext cx="19304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25" dirty="0">
                <a:latin typeface="Symbol"/>
                <a:cs typeface="Symbol"/>
              </a:rPr>
              <a:t>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61976" y="5359611"/>
            <a:ext cx="1478280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2935" algn="l"/>
                <a:tab pos="1007744" algn="l"/>
              </a:tabLst>
            </a:pPr>
            <a:r>
              <a:rPr sz="2350" i="1" spc="40" dirty="0">
                <a:latin typeface="Times New Roman"/>
                <a:cs typeface="Times New Roman"/>
              </a:rPr>
              <a:t>W	W	</a:t>
            </a:r>
            <a:r>
              <a:rPr sz="2350" spc="25" dirty="0">
                <a:latin typeface="Symbol"/>
                <a:cs typeface="Symbol"/>
              </a:rPr>
              <a:t></a:t>
            </a:r>
            <a:r>
              <a:rPr sz="2350" spc="-405" dirty="0">
                <a:latin typeface="Times New Roman"/>
                <a:cs typeface="Times New Roman"/>
              </a:rPr>
              <a:t> </a:t>
            </a:r>
            <a:r>
              <a:rPr sz="2350" i="1" spc="40" dirty="0">
                <a:latin typeface="Times New Roman"/>
                <a:cs typeface="Times New Roman"/>
              </a:rPr>
              <a:t>W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062890" y="5283411"/>
            <a:ext cx="1146175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i="1" spc="40" dirty="0">
                <a:latin typeface="Times New Roman"/>
                <a:cs typeface="Times New Roman"/>
              </a:rPr>
              <a:t>W </a:t>
            </a:r>
            <a:r>
              <a:rPr sz="2950" spc="-225" dirty="0">
                <a:latin typeface="Symbol"/>
                <a:cs typeface="Symbol"/>
              </a:rPr>
              <a:t></a:t>
            </a:r>
            <a:r>
              <a:rPr sz="2350" spc="-225" dirty="0">
                <a:latin typeface="Times New Roman"/>
                <a:cs typeface="Times New Roman"/>
              </a:rPr>
              <a:t>1 </a:t>
            </a:r>
            <a:r>
              <a:rPr sz="2350" spc="25" dirty="0">
                <a:latin typeface="Symbol"/>
                <a:cs typeface="Symbol"/>
              </a:rPr>
              <a:t></a:t>
            </a:r>
            <a:r>
              <a:rPr sz="2350" spc="-310" dirty="0">
                <a:latin typeface="Times New Roman"/>
                <a:cs typeface="Times New Roman"/>
              </a:rPr>
              <a:t> </a:t>
            </a:r>
            <a:r>
              <a:rPr sz="2350" i="1" spc="-65" dirty="0">
                <a:latin typeface="Times New Roman"/>
                <a:cs typeface="Times New Roman"/>
              </a:rPr>
              <a:t>w</a:t>
            </a:r>
            <a:r>
              <a:rPr sz="2950" spc="-65" dirty="0">
                <a:latin typeface="Symbol"/>
                <a:cs typeface="Symbol"/>
              </a:rPr>
              <a:t></a:t>
            </a:r>
            <a:endParaRPr sz="2950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28859" y="5097634"/>
            <a:ext cx="805180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0055" algn="l"/>
              </a:tabLst>
            </a:pPr>
            <a:r>
              <a:rPr sz="2350" i="1" spc="40" dirty="0">
                <a:latin typeface="Times New Roman"/>
                <a:cs typeface="Times New Roman"/>
              </a:rPr>
              <a:t>W	</a:t>
            </a:r>
            <a:r>
              <a:rPr sz="2350" spc="25" dirty="0">
                <a:latin typeface="Times New Roman"/>
                <a:cs typeface="Times New Roman"/>
              </a:rPr>
              <a:t>1</a:t>
            </a:r>
            <a:r>
              <a:rPr sz="2350" spc="-44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Symbol"/>
                <a:cs typeface="Symbol"/>
              </a:rPr>
              <a:t>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86201" y="5526994"/>
            <a:ext cx="1052195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71219" algn="l"/>
              </a:tabLst>
            </a:pPr>
            <a:r>
              <a:rPr sz="2500" i="1" spc="-45" dirty="0">
                <a:latin typeface="Symbol"/>
                <a:cs typeface="Symbol"/>
              </a:rPr>
              <a:t>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28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Symbol"/>
                <a:cs typeface="Symbol"/>
              </a:rPr>
              <a:t>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25" dirty="0">
                <a:latin typeface="Symbol"/>
                <a:cs typeface="Symbol"/>
              </a:rPr>
              <a:t>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923354" y="5805363"/>
            <a:ext cx="653415" cy="0"/>
          </a:xfrm>
          <a:custGeom>
            <a:avLst/>
            <a:gdLst/>
            <a:ahLst/>
            <a:cxnLst/>
            <a:rect l="l" t="t" r="r" b="b"/>
            <a:pathLst>
              <a:path w="653415">
                <a:moveTo>
                  <a:pt x="0" y="0"/>
                </a:moveTo>
                <a:lnTo>
                  <a:pt x="653295" y="0"/>
                </a:lnTo>
              </a:path>
            </a:pathLst>
          </a:custGeom>
          <a:ln w="91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455506" y="5843142"/>
            <a:ext cx="9017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Times New Roman"/>
                <a:cs typeface="Times New Roman"/>
              </a:rPr>
              <a:t>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887819" y="5812165"/>
            <a:ext cx="704215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5" dirty="0">
                <a:latin typeface="Times New Roman"/>
                <a:cs typeface="Times New Roman"/>
              </a:rPr>
              <a:t>1</a:t>
            </a:r>
            <a:r>
              <a:rPr sz="2600" spc="-54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Symbol"/>
                <a:cs typeface="Symbol"/>
              </a:rPr>
              <a:t>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i="1" spc="5" dirty="0">
                <a:latin typeface="Times New Roman"/>
                <a:cs typeface="Times New Roman"/>
              </a:rPr>
              <a:t>w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137345" y="5334156"/>
            <a:ext cx="161925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-60" dirty="0">
                <a:latin typeface="Symbol"/>
                <a:cs typeface="Symbol"/>
              </a:rPr>
              <a:t>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275390" y="5538727"/>
            <a:ext cx="577850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2270" algn="l"/>
              </a:tabLst>
            </a:pPr>
            <a:r>
              <a:rPr sz="2700" i="1" spc="-60" dirty="0">
                <a:latin typeface="Symbol"/>
                <a:cs typeface="Symbol"/>
              </a:rPr>
              <a:t></a:t>
            </a:r>
            <a:r>
              <a:rPr sz="2700" spc="-60" dirty="0">
                <a:latin typeface="Times New Roman"/>
                <a:cs typeface="Times New Roman"/>
              </a:rPr>
              <a:t>	</a:t>
            </a:r>
            <a:r>
              <a:rPr sz="2600" spc="5" dirty="0">
                <a:latin typeface="Symbol"/>
                <a:cs typeface="Symbol"/>
              </a:rPr>
              <a:t></a:t>
            </a:r>
            <a:endParaRPr sz="2600">
              <a:latin typeface="Symbol"/>
              <a:cs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3685</Words>
  <Application>Microsoft Office PowerPoint</Application>
  <PresentationFormat>On-screen Show (4:3)</PresentationFormat>
  <Paragraphs>663</Paragraphs>
  <Slides>61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Office Theme</vt:lpstr>
      <vt:lpstr>Flow</vt:lpstr>
      <vt:lpstr>1_Office Theme</vt:lpstr>
      <vt:lpstr>2_Office Theme</vt:lpstr>
      <vt:lpstr>3_Office Theme</vt:lpstr>
      <vt:lpstr>Slide 1</vt:lpstr>
      <vt:lpstr>This Topic</vt:lpstr>
      <vt:lpstr>Slide 3</vt:lpstr>
      <vt:lpstr>Soil Phase Relationships</vt:lpstr>
      <vt:lpstr>Soil Phase Relationships</vt:lpstr>
      <vt:lpstr>Weight-Volume Relationships</vt:lpstr>
      <vt:lpstr>Weight-Volume Relationships</vt:lpstr>
      <vt:lpstr>Weight-Volume Relationships</vt:lpstr>
      <vt:lpstr>Weight-Volume Relationships</vt:lpstr>
      <vt:lpstr>Weight-Volume Relationships</vt:lpstr>
      <vt:lpstr>Specific Gravity</vt:lpstr>
      <vt:lpstr>Specific Gravity</vt:lpstr>
      <vt:lpstr>Relationships among γ, e, w and Gs</vt:lpstr>
      <vt:lpstr>Relationships among γ, e, w and Gs</vt:lpstr>
      <vt:lpstr>Typical Values of e, w and  d</vt:lpstr>
      <vt:lpstr>Relative Density (Dr)</vt:lpstr>
      <vt:lpstr>Slide 17</vt:lpstr>
      <vt:lpstr>Grain size Analysis</vt:lpstr>
      <vt:lpstr>Grain size Analysis (Continue)</vt:lpstr>
      <vt:lpstr>Sieve Analysis</vt:lpstr>
      <vt:lpstr>Sieve Analysis (Cont.)</vt:lpstr>
      <vt:lpstr>Sieve Analysis (Cont.)</vt:lpstr>
      <vt:lpstr>Grain Size Distribution Curves</vt:lpstr>
      <vt:lpstr>Sieve Analysis (Cont.)</vt:lpstr>
      <vt:lpstr>Sieve Analysis (Cont.)</vt:lpstr>
      <vt:lpstr>Slide 26</vt:lpstr>
      <vt:lpstr>What is Soil Consistency ?</vt:lpstr>
      <vt:lpstr>What is Soil Consistency ? (cont.)</vt:lpstr>
      <vt:lpstr>Cohesion &amp; Adhesion</vt:lpstr>
      <vt:lpstr>Atterberg Limits</vt:lpstr>
      <vt:lpstr>Atterberg Limits (cont.)</vt:lpstr>
      <vt:lpstr>Liquid Limit (LL)</vt:lpstr>
      <vt:lpstr>Liquid Limit (Procedure)</vt:lpstr>
      <vt:lpstr>Slide 34</vt:lpstr>
      <vt:lpstr>Determining LL</vt:lpstr>
      <vt:lpstr>Plastic Limit (PL)</vt:lpstr>
      <vt:lpstr>Plastic Limit (cont.)</vt:lpstr>
      <vt:lpstr>Plasticity Class</vt:lpstr>
      <vt:lpstr>Plastic Limit (Procedure)</vt:lpstr>
      <vt:lpstr>Plasticity Index, PI</vt:lpstr>
      <vt:lpstr>Slide 41</vt:lpstr>
      <vt:lpstr>Purpose of Soil Classification</vt:lpstr>
      <vt:lpstr>Classification Systems</vt:lpstr>
      <vt:lpstr>AASHTO Soil Classification System</vt:lpstr>
      <vt:lpstr>AASHTO Soil Classification System</vt:lpstr>
      <vt:lpstr>AASHTO Soil Classification System</vt:lpstr>
      <vt:lpstr>AASHTO Soil Classification System</vt:lpstr>
      <vt:lpstr>AASHTO Soil Classification System</vt:lpstr>
      <vt:lpstr>AASHTO Soil Classification System</vt:lpstr>
      <vt:lpstr>AASHTO Soil Classification System</vt:lpstr>
      <vt:lpstr>AASHTO Soil Classification System</vt:lpstr>
      <vt:lpstr>AASHTO Soil Classification System</vt:lpstr>
      <vt:lpstr>AASHTO Soil Classification System</vt:lpstr>
      <vt:lpstr>Slide 54</vt:lpstr>
      <vt:lpstr>Slide 55</vt:lpstr>
      <vt:lpstr>Slide 56</vt:lpstr>
      <vt:lpstr>Unified Soil Classification System, USCS</vt:lpstr>
      <vt:lpstr>Unified Soil Classification System, USCS</vt:lpstr>
      <vt:lpstr>Unified Soil Classification System, USCS</vt:lpstr>
      <vt:lpstr>Unified Soil Classification System, USCS</vt:lpstr>
      <vt:lpstr>Unified Soil Classification System, USCS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Soil Mechanics  Civil 270 Part 2</dc:title>
  <dc:creator>user</dc:creator>
  <cp:lastModifiedBy>saeed hassan</cp:lastModifiedBy>
  <cp:revision>33</cp:revision>
  <dcterms:created xsi:type="dcterms:W3CDTF">2016-05-06T12:57:54Z</dcterms:created>
  <dcterms:modified xsi:type="dcterms:W3CDTF">2020-04-25T17:14:11Z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2016-05-06T00:00:00Z</vt:filetime>
  </property>
</Properties>
</file>