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61" r:id="rId4"/>
    <p:sldId id="258" r:id="rId5"/>
    <p:sldId id="260" r:id="rId6"/>
    <p:sldId id="278" r:id="rId7"/>
    <p:sldId id="259" r:id="rId8"/>
    <p:sldId id="263" r:id="rId9"/>
    <p:sldId id="279" r:id="rId10"/>
    <p:sldId id="265" r:id="rId11"/>
    <p:sldId id="266" r:id="rId12"/>
    <p:sldId id="269" r:id="rId13"/>
    <p:sldId id="270" r:id="rId14"/>
    <p:sldId id="268" r:id="rId15"/>
    <p:sldId id="267" r:id="rId16"/>
    <p:sldId id="275" r:id="rId17"/>
    <p:sldId id="274" r:id="rId18"/>
    <p:sldId id="273" r:id="rId19"/>
    <p:sldId id="272" r:id="rId20"/>
    <p:sldId id="280" r:id="rId21"/>
    <p:sldId id="271" r:id="rId22"/>
    <p:sldId id="276" r:id="rId23"/>
    <p:sldId id="264" r:id="rId24"/>
    <p:sldId id="262" r:id="rId25"/>
    <p:sldId id="277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DF1DAB-5549-43F5-9B28-FD967AD13CC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E8061-7BDC-4447-8772-8AB70CB047A6}" type="slidenum">
              <a:rPr lang="en-US"/>
              <a:pPr/>
              <a:t>6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pitchFamily="34" charset="0"/>
              </a:rPr>
              <a:t>Figure 13.2</a:t>
            </a:r>
            <a:endParaRPr lang="el-GR">
              <a:solidFill>
                <a:srgbClr val="00FFFF"/>
              </a:solidFill>
              <a:cs typeface="Arial" pitchFamily="34" charset="0"/>
            </a:endParaRPr>
          </a:p>
          <a:p>
            <a:r>
              <a:rPr lang="el-GR">
                <a:solidFill>
                  <a:srgbClr val="00FFFF"/>
                </a:solidFill>
                <a:cs typeface="Arial" pitchFamily="34" charset="0"/>
              </a:rPr>
              <a:t>A typical situation in which ANOVA would be used. Three separate samples are obtained to evaluate the mean differences among three populations (or treatments) with unknown means.</a:t>
            </a:r>
            <a:endParaRPr lang="en-US">
              <a:solidFill>
                <a:srgbClr val="00FFFF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864724-E150-458B-883D-D4E2BFCC326C}" type="slidenum">
              <a:rPr lang="en-US"/>
              <a:pPr/>
              <a:t>9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pitchFamily="34" charset="0"/>
              </a:rPr>
              <a:t>Figure 13.4</a:t>
            </a:r>
            <a:endParaRPr lang="el-GR">
              <a:solidFill>
                <a:srgbClr val="00FFFF"/>
              </a:solidFill>
              <a:cs typeface="Arial" pitchFamily="34" charset="0"/>
            </a:endParaRPr>
          </a:p>
          <a:p>
            <a:r>
              <a:rPr lang="el-GR">
                <a:solidFill>
                  <a:srgbClr val="00FFFF"/>
                </a:solidFill>
                <a:cs typeface="Arial" pitchFamily="34" charset="0"/>
              </a:rPr>
              <a:t>The independent-measures ANOVA partitions, or analyzes, the total variability into two components: variance between treatments and variance within treatments.</a:t>
            </a:r>
            <a:endParaRPr lang="en-US">
              <a:solidFill>
                <a:srgbClr val="00FFFF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1BF45-60CB-49A8-8B10-606D62CB9D94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pitchFamily="34" charset="0"/>
              </a:rPr>
              <a:t>Figure 13.5</a:t>
            </a:r>
            <a:endParaRPr lang="el-GR">
              <a:solidFill>
                <a:srgbClr val="00FFFF"/>
              </a:solidFill>
              <a:cs typeface="Arial" pitchFamily="34" charset="0"/>
            </a:endParaRPr>
          </a:p>
          <a:p>
            <a:r>
              <a:rPr lang="el-GR">
                <a:solidFill>
                  <a:srgbClr val="00FFFF"/>
                </a:solidFill>
                <a:cs typeface="Arial" pitchFamily="34" charset="0"/>
              </a:rPr>
              <a:t>The structure and sequence of calculations for the ANOVA.</a:t>
            </a:r>
            <a:endParaRPr lang="en-US">
              <a:solidFill>
                <a:srgbClr val="00FFFF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5AA746-1EC7-4859-AFBA-A872CF242F94}" type="slidenum">
              <a:rPr lang="en-US"/>
              <a:pPr/>
              <a:t>26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>
                <a:solidFill>
                  <a:srgbClr val="00FFFF"/>
                </a:solidFill>
                <a:cs typeface="Arial" pitchFamily="34" charset="0"/>
              </a:rPr>
              <a:t>Figure 13.10</a:t>
            </a:r>
            <a:endParaRPr lang="el-GR">
              <a:solidFill>
                <a:srgbClr val="00FFFF"/>
              </a:solidFill>
              <a:cs typeface="Arial" pitchFamily="34" charset="0"/>
            </a:endParaRPr>
          </a:p>
          <a:p>
            <a:r>
              <a:rPr lang="el-GR">
                <a:solidFill>
                  <a:srgbClr val="00FFFF"/>
                </a:solidFill>
                <a:cs typeface="Arial" pitchFamily="34" charset="0"/>
              </a:rPr>
              <a:t>(a) The four samples from Example 13.1 combined as a single distribution of scores with a mean of </a:t>
            </a:r>
            <a:r>
              <a:rPr lang="el-GR" i="1">
                <a:solidFill>
                  <a:srgbClr val="00FFFF"/>
                </a:solidFill>
                <a:cs typeface="Arial" pitchFamily="34" charset="0"/>
              </a:rPr>
              <a:t>M </a:t>
            </a:r>
            <a:r>
              <a:rPr lang="en-US">
                <a:solidFill>
                  <a:srgbClr val="00FFFF"/>
                </a:solidFill>
                <a:cs typeface="Arial" pitchFamily="34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pitchFamily="34" charset="0"/>
              </a:rPr>
              <a:t>3. Note that the treatment effects tend to move the samples away from </a:t>
            </a:r>
            <a:r>
              <a:rPr lang="el-GR" i="1">
                <a:solidFill>
                  <a:srgbClr val="00FFFF"/>
                </a:solidFill>
                <a:cs typeface="Arial" pitchFamily="34" charset="0"/>
              </a:rPr>
              <a:t>M </a:t>
            </a:r>
            <a:r>
              <a:rPr lang="en-US">
                <a:solidFill>
                  <a:srgbClr val="00FFFF"/>
                </a:solidFill>
                <a:cs typeface="Arial" pitchFamily="34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pitchFamily="34" charset="0"/>
              </a:rPr>
              <a:t>3 which increases the variability. For these scores, </a:t>
            </a:r>
            <a:r>
              <a:rPr lang="el-GR" i="1">
                <a:solidFill>
                  <a:srgbClr val="00FFFF"/>
                </a:solidFill>
                <a:cs typeface="Arial" pitchFamily="34" charset="0"/>
              </a:rPr>
              <a:t>SS </a:t>
            </a:r>
            <a:r>
              <a:rPr lang="en-US">
                <a:solidFill>
                  <a:srgbClr val="00FFFF"/>
                </a:solidFill>
                <a:cs typeface="Arial" pitchFamily="34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pitchFamily="34" charset="0"/>
              </a:rPr>
              <a:t>82. (b) The same four samples after the treatment effects have been removed so that all four samples now have </a:t>
            </a:r>
            <a:r>
              <a:rPr lang="el-GR" i="1">
                <a:solidFill>
                  <a:srgbClr val="00FFFF"/>
                </a:solidFill>
                <a:cs typeface="Arial" pitchFamily="34" charset="0"/>
              </a:rPr>
              <a:t>M </a:t>
            </a:r>
            <a:r>
              <a:rPr lang="en-US">
                <a:solidFill>
                  <a:srgbClr val="00FFFF"/>
                </a:solidFill>
                <a:cs typeface="Arial" pitchFamily="34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pitchFamily="34" charset="0"/>
              </a:rPr>
              <a:t>3. For these scores, </a:t>
            </a:r>
            <a:r>
              <a:rPr lang="el-GR" i="1">
                <a:solidFill>
                  <a:srgbClr val="00FFFF"/>
                </a:solidFill>
                <a:cs typeface="Arial" pitchFamily="34" charset="0"/>
              </a:rPr>
              <a:t>SS </a:t>
            </a:r>
            <a:r>
              <a:rPr lang="en-US">
                <a:solidFill>
                  <a:srgbClr val="00FFFF"/>
                </a:solidFill>
                <a:cs typeface="Arial" pitchFamily="34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pitchFamily="34" charset="0"/>
              </a:rPr>
              <a:t>32. Removing the treatment effects reduces the variability by 50 points (from </a:t>
            </a:r>
            <a:r>
              <a:rPr lang="el-GR" i="1">
                <a:solidFill>
                  <a:srgbClr val="00FFFF"/>
                </a:solidFill>
                <a:cs typeface="Arial" pitchFamily="34" charset="0"/>
              </a:rPr>
              <a:t>SS </a:t>
            </a:r>
            <a:r>
              <a:rPr lang="en-US">
                <a:solidFill>
                  <a:srgbClr val="00FFFF"/>
                </a:solidFill>
                <a:cs typeface="Arial" pitchFamily="34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pitchFamily="34" charset="0"/>
              </a:rPr>
              <a:t>82 to </a:t>
            </a:r>
            <a:r>
              <a:rPr lang="el-GR" i="1">
                <a:solidFill>
                  <a:srgbClr val="00FFFF"/>
                </a:solidFill>
                <a:cs typeface="Arial" pitchFamily="34" charset="0"/>
              </a:rPr>
              <a:t>SS </a:t>
            </a:r>
            <a:r>
              <a:rPr lang="en-US">
                <a:solidFill>
                  <a:srgbClr val="00FFFF"/>
                </a:solidFill>
                <a:cs typeface="Arial" pitchFamily="34" charset="0"/>
              </a:rPr>
              <a:t>= </a:t>
            </a:r>
            <a:r>
              <a:rPr lang="el-GR">
                <a:solidFill>
                  <a:srgbClr val="00FFFF"/>
                </a:solidFill>
                <a:cs typeface="Arial" pitchFamily="34" charset="0"/>
              </a:rPr>
              <a:t>32).</a:t>
            </a:r>
            <a:endParaRPr lang="en-US">
              <a:solidFill>
                <a:srgbClr val="00FFFF"/>
              </a:solidFill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6A917-16FA-4F5E-BE6F-FA68A06C1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4563A-77BA-48A0-8B41-1CA524B93D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24866-958A-4375-917C-096D07BCB3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FDBB7-7D10-44F0-9767-4F78ED6E4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5FC34-1FC8-481B-924A-CAE033A746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D5823-4151-49DE-A12C-B0EF79B23B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4B272-9FF8-4832-9A72-D70C04945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83FB6-CCF3-4808-97A9-55F98DEFB6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DECBB-A7F8-45DE-BC04-FA16B3D298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D0F98-A096-4A3B-A866-8134B58017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A5A33-5E3B-4808-9682-0E2F130710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sych_head_new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62A63B-E520-4A25-A17F-98BA81C4A4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57CD5-CC38-4DE7-8A7A-DDB7D53058A0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13: Introduction to Analysis of Variance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B8DB0-6304-44FA-B9D4-426891CC5A07}" type="slidenum">
              <a:rPr lang="en-US"/>
              <a:pPr/>
              <a:t>10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large value for the F-ratio indicates that the obtained sample mean differences are greater than would be expected if the treatments had no effect.</a:t>
            </a:r>
          </a:p>
          <a:p>
            <a:pPr>
              <a:lnSpc>
                <a:spcPct val="90000"/>
              </a:lnSpc>
            </a:pPr>
            <a:r>
              <a:rPr lang="en-US"/>
              <a:t>Each of the sample variances, MS values, in the F-ratio is computed using the basic formula for sample variance:</a:t>
            </a:r>
          </a:p>
          <a:p>
            <a:pPr algn="ctr">
              <a:lnSpc>
                <a:spcPct val="65000"/>
              </a:lnSpc>
              <a:buFontTx/>
              <a:buNone/>
            </a:pPr>
            <a:r>
              <a:rPr lang="en-US"/>
              <a:t>						     SS</a:t>
            </a:r>
          </a:p>
          <a:p>
            <a:pPr algn="ctr">
              <a:lnSpc>
                <a:spcPct val="65000"/>
              </a:lnSpc>
              <a:buFontTx/>
              <a:buNone/>
            </a:pPr>
            <a:r>
              <a:rPr lang="en-US"/>
              <a:t>sample variance   =   MS  =   </a:t>
            </a:r>
            <a:r>
              <a:rPr lang="en-US">
                <a:ea typeface="ヒラギノ角ゴ Pro W3" pitchFamily="28" charset="-128"/>
              </a:rPr>
              <a:t>──</a:t>
            </a:r>
            <a:endParaRPr lang="en-US"/>
          </a:p>
          <a:p>
            <a:pPr algn="ctr">
              <a:lnSpc>
                <a:spcPct val="65000"/>
              </a:lnSpc>
              <a:buFontTx/>
              <a:buNone/>
            </a:pPr>
            <a:r>
              <a:rPr lang="en-US"/>
              <a:t>						     df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5BC6-4098-4B2D-84C6-DA2EAE789D60}" type="slidenum">
              <a:rPr lang="en-US"/>
              <a:pPr/>
              <a:t>11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obtain the SS and df values, you must go through an analysis that separates the total variability for the entire set of data into two basic components: between-treatment variability (which will become the numerator of the F-ratio), and within-treatment variability (which will be the denominator).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1BD6-D17A-43DB-A60D-A6DE58A58ACB}" type="slidenum">
              <a:rPr lang="en-US"/>
              <a:pPr/>
              <a:t>12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800"/>
              <a:t>The two components of the F-ratio can be described as follows:</a:t>
            </a:r>
            <a:endParaRPr lang="en-US" sz="2800" u="sng"/>
          </a:p>
          <a:p>
            <a:r>
              <a:rPr lang="en-US" sz="2800" u="sng"/>
              <a:t>Between-Treatments Variability</a:t>
            </a:r>
            <a:r>
              <a:rPr lang="en-US" sz="2800"/>
              <a:t>:  MS</a:t>
            </a:r>
            <a:r>
              <a:rPr lang="en-US" sz="2800" baseline="-25000"/>
              <a:t>between</a:t>
            </a:r>
            <a:r>
              <a:rPr lang="en-US" sz="2800"/>
              <a:t> measures the size of the differences between the sample means.  For example, suppose that three treatments, each with a sample of n = 5 subjects, have means of M</a:t>
            </a:r>
            <a:r>
              <a:rPr lang="en-US" sz="2800" baseline="-25000"/>
              <a:t>1</a:t>
            </a:r>
            <a:r>
              <a:rPr lang="en-US" sz="2800"/>
              <a:t> = 1, M</a:t>
            </a:r>
            <a:r>
              <a:rPr lang="en-US" sz="2800" baseline="-25000"/>
              <a:t>2</a:t>
            </a:r>
            <a:r>
              <a:rPr lang="en-US" sz="2800"/>
              <a:t> = 2, and </a:t>
            </a:r>
          </a:p>
          <a:p>
            <a:pPr>
              <a:buFontTx/>
              <a:buNone/>
            </a:pPr>
            <a:r>
              <a:rPr lang="en-US" sz="2800"/>
              <a:t>	M</a:t>
            </a:r>
            <a:r>
              <a:rPr lang="en-US" sz="2800" baseline="-25000"/>
              <a:t>3</a:t>
            </a:r>
            <a:r>
              <a:rPr lang="en-US" sz="2800"/>
              <a:t> = 3.  </a:t>
            </a:r>
          </a:p>
          <a:p>
            <a:pPr>
              <a:buFontTx/>
              <a:buNone/>
            </a:pPr>
            <a:r>
              <a:rPr lang="en-US" sz="2800"/>
              <a:t>Notice that the three means are different; that is, they are variable.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4E832-00A8-4A41-A26E-199324B98A84}" type="slidenum">
              <a:rPr lang="en-US"/>
              <a:pPr/>
              <a:t>13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657600"/>
          </a:xfrm>
        </p:spPr>
        <p:txBody>
          <a:bodyPr/>
          <a:lstStyle/>
          <a:p>
            <a:r>
              <a:rPr lang="en-US" sz="2800"/>
              <a:t>By computing the variance for the three means we can measure the size of the differences. </a:t>
            </a:r>
          </a:p>
          <a:p>
            <a:r>
              <a:rPr lang="en-US" sz="2800"/>
              <a:t>Although it is possible to compute a variance for the set of sample means, it usually is easier to use the total, T, for each sample instead of the mean, and compute variance for the set of T values.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BC85-C971-4983-9ED8-B9042F6FFBAB}" type="slidenum">
              <a:rPr lang="en-US"/>
              <a:pPr/>
              <a:t>14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/>
              <a:t>	Logically, the differences (or variance) between means can be caused by two sources: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1200"/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US" sz="2400"/>
              <a:t>Treatment Effects:  If the treatments have different effects, this could cause the mean for one treatment to be higher (or lower) than the mean for another treatment.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US" sz="1200"/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/>
              <a:t>2.	Chance or Sampling Error:  If there is no treatment effect at all, you would still expect some differences between samples.  Mean differences from one sample to another are an example of random, unsystematic </a:t>
            </a:r>
            <a:r>
              <a:rPr lang="en-US" sz="2400" i="1"/>
              <a:t>sampling error</a:t>
            </a:r>
            <a:r>
              <a:rPr lang="en-US" sz="240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DA84-337A-45B9-AF81-8453AF85BDA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u="sng"/>
              <a:t>Within-Treatments Variability</a:t>
            </a:r>
            <a:r>
              <a:rPr lang="en-US"/>
              <a:t>:  MS</a:t>
            </a:r>
            <a:r>
              <a:rPr lang="en-US" baseline="-25000"/>
              <a:t>within</a:t>
            </a:r>
            <a:r>
              <a:rPr lang="en-US"/>
              <a:t> measures the size of the differences that exist </a:t>
            </a:r>
            <a:r>
              <a:rPr lang="en-US" i="1"/>
              <a:t>inside</a:t>
            </a:r>
            <a:r>
              <a:rPr lang="en-US"/>
              <a:t> each of the samples.  </a:t>
            </a:r>
          </a:p>
          <a:p>
            <a:r>
              <a:rPr lang="en-US"/>
              <a:t>Because all the individuals in a sample receive exactly the same treatment, any differences (or variance) within a sample cannot be caused by different treatments.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AA3F-8BA4-4204-90A0-834BEA94942D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Thus, these differences are caused by only one source:</a:t>
            </a:r>
          </a:p>
          <a:p>
            <a:pPr>
              <a:buFontTx/>
              <a:buNone/>
            </a:pPr>
            <a:endParaRPr lang="en-US" sz="1200"/>
          </a:p>
          <a:p>
            <a:pPr>
              <a:buFontTx/>
              <a:buNone/>
            </a:pPr>
            <a:r>
              <a:rPr lang="en-US"/>
              <a:t>1.	Chance or Error: The unpredictable differences that exist between individual scores are not caused by any systematic factors and are simply considered to be random chance or error.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A0B8C-6463-4616-BD4D-8343073558C2}" type="slidenum">
              <a:rPr lang="en-US"/>
              <a:pPr/>
              <a:t>17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Considering these sources of variability, the structure of the F-ratio becomes,</a:t>
            </a:r>
          </a:p>
          <a:p>
            <a:pPr>
              <a:buFontTx/>
              <a:buNone/>
            </a:pPr>
            <a:endParaRPr lang="en-US" sz="1600"/>
          </a:p>
          <a:p>
            <a:pPr algn="ctr">
              <a:buFontTx/>
              <a:buNone/>
            </a:pPr>
            <a:r>
              <a:rPr lang="en-US"/>
              <a:t>        treatment effect  +  chance/error</a:t>
            </a:r>
          </a:p>
          <a:p>
            <a:pPr algn="ctr">
              <a:buFontTx/>
              <a:buNone/>
            </a:pPr>
            <a:r>
              <a:rPr lang="en-US"/>
              <a:t>F  =   </a:t>
            </a:r>
            <a:r>
              <a:rPr lang="en-US">
                <a:ea typeface="ヒラギノ角ゴ Pro W3" pitchFamily="28" charset="-128"/>
              </a:rPr>
              <a:t>──────────────────────</a:t>
            </a:r>
            <a:r>
              <a:rPr lang="en-US"/>
              <a:t> </a:t>
            </a:r>
          </a:p>
          <a:p>
            <a:pPr algn="ctr">
              <a:buFontTx/>
              <a:buNone/>
            </a:pPr>
            <a:r>
              <a:rPr lang="en-US"/>
              <a:t>      chance/error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80330-5E50-43CC-A7B4-DD2F9183C760}" type="slidenum">
              <a:rPr lang="en-US"/>
              <a:pPr/>
              <a:t>18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When the null hypothesis is true and there are no differences between treatments, the F-ratio is balanced.  </a:t>
            </a:r>
          </a:p>
          <a:p>
            <a:pPr>
              <a:lnSpc>
                <a:spcPct val="90000"/>
              </a:lnSpc>
            </a:pPr>
            <a:r>
              <a:rPr lang="en-US" sz="2800"/>
              <a:t>That is, when the "treatment effect" is zero, the top and bottom of the F-ratio are measuring the same variance.  </a:t>
            </a:r>
          </a:p>
          <a:p>
            <a:pPr>
              <a:lnSpc>
                <a:spcPct val="90000"/>
              </a:lnSpc>
            </a:pPr>
            <a:r>
              <a:rPr lang="en-US" sz="2800"/>
              <a:t>In this case, you should expect an F-ratio near 1.00.  When the sample data produce an F-ratio near 1.00, we will conclude that there is no significant treatment effect.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8DB-C028-4E9A-A195-79EB1FC4CB75}" type="slidenum">
              <a:rPr lang="en-US"/>
              <a:pPr/>
              <a:t>19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On the other hand, a large treatment effect will produce a large value for the F-ratio.  Thus, when the sample data produce a large F-ratio we will reject the null hypothesis and conclude that there are significant differences between treatments.</a:t>
            </a:r>
          </a:p>
          <a:p>
            <a:pPr>
              <a:lnSpc>
                <a:spcPct val="90000"/>
              </a:lnSpc>
            </a:pPr>
            <a:r>
              <a:rPr lang="en-US" sz="2800"/>
              <a:t>To determine whether an F-ratio is large enough to be significant, you must select an </a:t>
            </a:r>
            <a:r>
              <a:rPr lang="en-US" sz="2800">
                <a:latin typeface="Lucida Grande" pitchFamily="28" charset="0"/>
              </a:rPr>
              <a:t>α</a:t>
            </a:r>
            <a:r>
              <a:rPr lang="en-US" sz="2800"/>
              <a:t>-level, find the df values for the numerator and denominator of the F-ratio, and consult the F-distribution table to find the critical value.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D4B3-118C-40AD-B628-FCB7F854805B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Chapter 13 presents the general logic and basic formulas for the hypothesis testing procedure known as </a:t>
            </a:r>
            <a:r>
              <a:rPr lang="en-US" sz="2800" b="1"/>
              <a:t>analysis of variance</a:t>
            </a:r>
            <a:r>
              <a:rPr lang="en-US" sz="2800"/>
              <a:t> (ANOVA).  </a:t>
            </a:r>
          </a:p>
          <a:p>
            <a:pPr>
              <a:lnSpc>
                <a:spcPct val="90000"/>
              </a:lnSpc>
            </a:pPr>
            <a:r>
              <a:rPr lang="en-US" sz="2800"/>
              <a:t>The purpose of ANOVA is much the same as the t tests presented in the preceding three chapters:  the goal is to determine whether the mean differences that are obtained for sample data are sufficiently large to justify a conclusion that there are mean differences between the populations from which the samples were obtained.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13f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00" y="1101725"/>
            <a:ext cx="8966200" cy="4652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FD99-5FF1-4CCB-AEF1-FF569A653523}" type="slidenum">
              <a:rPr lang="en-US"/>
              <a:pPr/>
              <a:t>21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Analysis of Variance and Post Tests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null hypothesis for ANOVA states that for the general population there are no mean differences among the treatments being compared; H</a:t>
            </a:r>
            <a:r>
              <a:rPr lang="en-US" sz="2800" baseline="-25000"/>
              <a:t>0</a:t>
            </a:r>
            <a:r>
              <a:rPr lang="en-US" sz="2800"/>
              <a:t>:  </a:t>
            </a:r>
            <a:r>
              <a:rPr lang="en-US" sz="2800">
                <a:latin typeface="Lucida Grande" pitchFamily="28" charset="0"/>
              </a:rPr>
              <a:t>μ</a:t>
            </a:r>
            <a:r>
              <a:rPr lang="en-US" sz="2800" baseline="-25000"/>
              <a:t>1</a:t>
            </a:r>
            <a:r>
              <a:rPr lang="en-US" sz="2800"/>
              <a:t> = </a:t>
            </a:r>
            <a:r>
              <a:rPr lang="en-US" sz="2800">
                <a:latin typeface="Lucida Grande" pitchFamily="28" charset="0"/>
              </a:rPr>
              <a:t>μ</a:t>
            </a:r>
            <a:r>
              <a:rPr lang="en-US" sz="2800" baseline="-25000"/>
              <a:t>2</a:t>
            </a:r>
            <a:r>
              <a:rPr lang="en-US" sz="2800"/>
              <a:t> = </a:t>
            </a:r>
            <a:r>
              <a:rPr lang="en-US" sz="2800">
                <a:latin typeface="Lucida Grande" pitchFamily="28" charset="0"/>
              </a:rPr>
              <a:t>μ</a:t>
            </a:r>
            <a:r>
              <a:rPr lang="en-US" sz="2800" baseline="-25000"/>
              <a:t>3</a:t>
            </a:r>
            <a:r>
              <a:rPr lang="en-US" sz="2800"/>
              <a:t> =  . . .</a:t>
            </a:r>
          </a:p>
          <a:p>
            <a:pPr>
              <a:lnSpc>
                <a:spcPct val="90000"/>
              </a:lnSpc>
            </a:pPr>
            <a:r>
              <a:rPr lang="en-US" sz="2800"/>
              <a:t>When the null hypothesis is rejected, the conclusion is that there are significant mean differences.  </a:t>
            </a:r>
          </a:p>
          <a:p>
            <a:pPr>
              <a:lnSpc>
                <a:spcPct val="90000"/>
              </a:lnSpc>
            </a:pPr>
            <a:r>
              <a:rPr lang="en-US" sz="2800"/>
              <a:t>However, the ANOVA simply establishes that differences exist, it does not indicate exactly which treatments are different.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E5F7-316F-46D4-8B4B-4BE278404A2B}" type="slidenum">
              <a:rPr lang="en-US"/>
              <a:pPr/>
              <a:t>22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Analysis of Variance and Post Tests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With more than two treatments, this creates a problem.  Specifically, you must follow the ANOVA with additional tests, called </a:t>
            </a:r>
            <a:r>
              <a:rPr lang="en-US" sz="2800" b="1"/>
              <a:t>post tests</a:t>
            </a:r>
            <a:r>
              <a:rPr lang="en-US" sz="2800"/>
              <a:t>, to determine exactly which treatments are different and which are not.  </a:t>
            </a:r>
          </a:p>
          <a:p>
            <a:pPr>
              <a:lnSpc>
                <a:spcPct val="80000"/>
              </a:lnSpc>
            </a:pPr>
            <a:r>
              <a:rPr lang="en-US" sz="2800"/>
              <a:t>The </a:t>
            </a:r>
            <a:r>
              <a:rPr lang="en-US" sz="2800" b="1"/>
              <a:t>Scheffe test</a:t>
            </a:r>
            <a:r>
              <a:rPr lang="en-US" sz="2800"/>
              <a:t> and </a:t>
            </a:r>
            <a:r>
              <a:rPr lang="en-US" sz="2800" b="1"/>
              <a:t>Tukey=s HSD</a:t>
            </a:r>
            <a:r>
              <a:rPr lang="en-US" sz="2800"/>
              <a:t> are examples of post tests.  </a:t>
            </a:r>
          </a:p>
          <a:p>
            <a:pPr>
              <a:lnSpc>
                <a:spcPct val="80000"/>
              </a:lnSpc>
            </a:pPr>
            <a:r>
              <a:rPr lang="en-US" sz="2800"/>
              <a:t>These tests are done after an ANOVA where H</a:t>
            </a:r>
            <a:r>
              <a:rPr lang="en-US" sz="2800" baseline="-25000"/>
              <a:t>0</a:t>
            </a:r>
            <a:r>
              <a:rPr lang="en-US" sz="2800"/>
              <a:t> is rejected with more than two treatment conditions.  The tests compare the treatments, two at a time, to test the significance of the mean differences.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D818-9A8E-45D6-824B-C62DE4399914}" type="slidenum">
              <a:rPr lang="en-US"/>
              <a:pPr/>
              <a:t>23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Measuring Effect Size for an Analysis of Variance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As with other hypothesis tests, an ANOVA evaluates the </a:t>
            </a:r>
            <a:r>
              <a:rPr lang="en-US" sz="2800" i="1"/>
              <a:t>significance</a:t>
            </a:r>
            <a:r>
              <a:rPr lang="en-US" sz="2800"/>
              <a:t> of the sample mean differences; that is, are the differences bigger than would be reasonable to expect just by chance.  </a:t>
            </a:r>
          </a:p>
          <a:p>
            <a:pPr>
              <a:lnSpc>
                <a:spcPct val="90000"/>
              </a:lnSpc>
            </a:pPr>
            <a:r>
              <a:rPr lang="en-US" sz="2800"/>
              <a:t>With large samples, however, it is possible for relatively small mean differences to be statistically significant.  </a:t>
            </a:r>
          </a:p>
          <a:p>
            <a:pPr>
              <a:lnSpc>
                <a:spcPct val="90000"/>
              </a:lnSpc>
            </a:pPr>
            <a:r>
              <a:rPr lang="en-US" sz="2800"/>
              <a:t>Thus, the hypothesis test does not necessarily provide information about the actual size of the mean differences.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B209-927A-41A6-8558-52AE2535CA3C}" type="slidenum">
              <a:rPr lang="en-US"/>
              <a:pPr/>
              <a:t>24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Measuring Effect Size for an Analysis of Variance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r>
              <a:rPr lang="en-US" sz="2800"/>
              <a:t>To supplement the hypothesis test, it is recommended that you calculate a measure of effect size.  </a:t>
            </a:r>
          </a:p>
          <a:p>
            <a:r>
              <a:rPr lang="en-US" sz="2800"/>
              <a:t>For an analysis of variance the common technique for measuring effect size is to compute the percentage of variance that is accounted for by the treatment effects.  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01D-6FC9-4B53-B1BD-9EF8FF8FB5DD}" type="slidenum">
              <a:rPr lang="en-US"/>
              <a:pPr/>
              <a:t>25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Measuring Effect Size for an Analysis of Variance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r>
              <a:rPr lang="en-US" sz="2800"/>
              <a:t>For the t statistics, this percentage was identified as r</a:t>
            </a:r>
            <a:r>
              <a:rPr lang="en-US" sz="2800" baseline="30000"/>
              <a:t>2</a:t>
            </a:r>
            <a:r>
              <a:rPr lang="en-US" sz="2800"/>
              <a:t>, but in the context of ANOVA the percentage is identified as </a:t>
            </a:r>
            <a:r>
              <a:rPr lang="en-US" sz="2800">
                <a:latin typeface="Lucida Grande" pitchFamily="28" charset="0"/>
              </a:rPr>
              <a:t>η</a:t>
            </a:r>
            <a:r>
              <a:rPr lang="en-US" sz="2800" baseline="30000"/>
              <a:t>2</a:t>
            </a:r>
            <a:r>
              <a:rPr lang="en-US" sz="2800"/>
              <a:t> (the Greek letter eta, squared).</a:t>
            </a:r>
          </a:p>
          <a:p>
            <a:r>
              <a:rPr lang="en-US" sz="2800"/>
              <a:t>The formula for computing effect size is:</a:t>
            </a:r>
          </a:p>
          <a:p>
            <a:pPr>
              <a:buFontTx/>
              <a:buNone/>
            </a:pPr>
            <a:endParaRPr lang="en-US" sz="1200"/>
          </a:p>
          <a:p>
            <a:pPr algn="ctr">
              <a:buFontTx/>
              <a:buNone/>
            </a:pPr>
            <a:r>
              <a:rPr lang="en-US" sz="2800"/>
              <a:t>		SS</a:t>
            </a:r>
            <a:r>
              <a:rPr lang="en-US" sz="2800" baseline="-25000"/>
              <a:t>between treatments</a:t>
            </a:r>
          </a:p>
          <a:p>
            <a:pPr algn="ctr">
              <a:buFontTx/>
              <a:buNone/>
            </a:pPr>
            <a:r>
              <a:rPr lang="en-US" sz="2800">
                <a:latin typeface="Lucida Grande" pitchFamily="28" charset="0"/>
              </a:rPr>
              <a:t>η</a:t>
            </a:r>
            <a:r>
              <a:rPr lang="en-US" sz="2800" baseline="30000"/>
              <a:t>2</a:t>
            </a:r>
            <a:r>
              <a:rPr lang="en-US" sz="2800"/>
              <a:t>  =   </a:t>
            </a:r>
            <a:r>
              <a:rPr lang="en-US" sz="2800">
                <a:ea typeface="ヒラギノ角ゴ Pro W3" pitchFamily="28" charset="-128"/>
              </a:rPr>
              <a:t>───────────</a:t>
            </a:r>
            <a:endParaRPr lang="en-US" sz="2800"/>
          </a:p>
          <a:p>
            <a:pPr algn="ctr">
              <a:buFontTx/>
              <a:buNone/>
            </a:pPr>
            <a:r>
              <a:rPr lang="en-US" sz="2800"/>
              <a:t>		  SS</a:t>
            </a:r>
            <a:r>
              <a:rPr lang="en-US" sz="2800" baseline="-25000"/>
              <a:t>total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 descr="13f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9275" y="88900"/>
            <a:ext cx="5505450" cy="668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CF152-437B-45D9-A038-FAC1AAA5E7EA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sz="2800"/>
              <a:t>The difference between ANOVA and the t tests is that ANOVA can be used in situations where there are </a:t>
            </a:r>
            <a:r>
              <a:rPr lang="en-US" sz="2800" i="1"/>
              <a:t>two or more</a:t>
            </a:r>
            <a:r>
              <a:rPr lang="en-US" sz="2800"/>
              <a:t> means being compared, whereas the t tests are limited to situations where only two means are involved.</a:t>
            </a:r>
          </a:p>
          <a:p>
            <a:r>
              <a:rPr lang="en-US" sz="2800"/>
              <a:t>Analysis of variance is necessary to protect researchers from excessive risk of a Type I error in situations where a study is comparing more than two population means.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A9E38-6BAC-4F49-9355-49F07575ACC4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sz="2800"/>
              <a:t>These situations would require a series of several t tests to evaluate all of the mean differences.  (Remember, a t test can compare only 2 means at a time.)  </a:t>
            </a:r>
          </a:p>
          <a:p>
            <a:r>
              <a:rPr lang="en-US" sz="2800"/>
              <a:t>Although each t test can be done with a specific </a:t>
            </a:r>
            <a:r>
              <a:rPr lang="en-US" sz="2800">
                <a:latin typeface="Lucida Grande" pitchFamily="28" charset="0"/>
              </a:rPr>
              <a:t>α</a:t>
            </a:r>
            <a:r>
              <a:rPr lang="en-US" sz="2800"/>
              <a:t>-level (risk of Type I error), the </a:t>
            </a:r>
            <a:r>
              <a:rPr lang="en-US" sz="2800">
                <a:latin typeface="Lucida Grande" pitchFamily="28" charset="0"/>
              </a:rPr>
              <a:t>α</a:t>
            </a:r>
            <a:r>
              <a:rPr lang="en-US" sz="2800"/>
              <a:t>-levels accumulate over a series of tests so that the final </a:t>
            </a:r>
            <a:r>
              <a:rPr lang="en-US" sz="2800" b="1"/>
              <a:t>experimentwise </a:t>
            </a:r>
            <a:r>
              <a:rPr lang="en-US" sz="2800" b="1">
                <a:latin typeface="Lucida Grande" pitchFamily="28" charset="0"/>
              </a:rPr>
              <a:t>α</a:t>
            </a:r>
            <a:r>
              <a:rPr lang="en-US" sz="2800" b="1"/>
              <a:t>-level</a:t>
            </a:r>
            <a:r>
              <a:rPr lang="en-US" sz="2800"/>
              <a:t> can be quite large.  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7137-FFDF-42DF-9045-8EF2DA1C6F8F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ANOVA allows researcher to evaluate all of the mean differences in a single hypothesis test using a single </a:t>
            </a:r>
            <a:r>
              <a:rPr lang="en-US" sz="2800">
                <a:latin typeface="Lucida Grande" pitchFamily="28" charset="0"/>
              </a:rPr>
              <a:t>α</a:t>
            </a:r>
            <a:r>
              <a:rPr lang="en-US" sz="2800"/>
              <a:t>-level and, thereby, keeps the risk of a Type I error under control no matter how many different means are being compared.</a:t>
            </a:r>
            <a:endParaRPr lang="en-US" sz="2400"/>
          </a:p>
          <a:p>
            <a:r>
              <a:rPr lang="en-US" sz="2800"/>
              <a:t>Although ANOVA can be used in a variety of different research situations, this chapter presents only independent-measures designs involving only one independent variable.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 descr="13f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00" y="1236663"/>
            <a:ext cx="8966200" cy="4384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B2EB5-C384-4B88-B7C0-783DB1C1B373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sz="2800"/>
              <a:t>The test statistic for ANOVA is an F-ratio, which is a ratio of two sample variances.  In the context of ANOVA, the sample variances are called </a:t>
            </a:r>
            <a:r>
              <a:rPr lang="en-US" sz="2800" b="1"/>
              <a:t>mean squares</a:t>
            </a:r>
            <a:r>
              <a:rPr lang="en-US" sz="2800"/>
              <a:t>, or </a:t>
            </a:r>
            <a:r>
              <a:rPr lang="en-US" sz="2800" b="1"/>
              <a:t>MS</a:t>
            </a:r>
            <a:r>
              <a:rPr lang="en-US" sz="2800"/>
              <a:t> values.  </a:t>
            </a:r>
          </a:p>
          <a:p>
            <a:r>
              <a:rPr lang="en-US" sz="2800"/>
              <a:t>The top of the F-ratio MS</a:t>
            </a:r>
            <a:r>
              <a:rPr lang="en-US" sz="2800" baseline="-25000"/>
              <a:t>between</a:t>
            </a:r>
            <a:r>
              <a:rPr lang="en-US" sz="2800"/>
              <a:t> measures the size of mean differences between samples.  The bottom of the ratio MS</a:t>
            </a:r>
            <a:r>
              <a:rPr lang="en-US" sz="2800" baseline="-25000"/>
              <a:t>within</a:t>
            </a:r>
            <a:r>
              <a:rPr lang="en-US" sz="2800"/>
              <a:t> measures the magnitude of differences that would be expected without any treatment effects.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361EE-E717-4DB7-9EC1-FF2F947F6CAC}" type="slidenum">
              <a:rPr lang="en-US"/>
              <a:pPr/>
              <a:t>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Logic and the Process of Analysis of Variance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/>
              <a:t>Thus, the F-ratio has the same basic structure as the independent-measures t statistic presented in Chapter 10.</a:t>
            </a:r>
          </a:p>
          <a:p>
            <a:pPr>
              <a:buFontTx/>
              <a:buNone/>
            </a:pPr>
            <a:endParaRPr lang="en-US"/>
          </a:p>
          <a:p>
            <a:pPr algn="ctr">
              <a:buFontTx/>
              <a:buNone/>
            </a:pPr>
            <a:r>
              <a:rPr lang="en-US" sz="1900"/>
              <a:t>               obtained mean differences (including treatment effects)           MS</a:t>
            </a:r>
            <a:r>
              <a:rPr lang="en-US" sz="1900" baseline="-25000"/>
              <a:t>between</a:t>
            </a:r>
          </a:p>
          <a:p>
            <a:pPr algn="ctr">
              <a:buFontTx/>
              <a:buNone/>
            </a:pPr>
            <a:r>
              <a:rPr lang="en-US" sz="1900"/>
              <a:t>F  =   </a:t>
            </a:r>
            <a:r>
              <a:rPr lang="en-US" sz="1900">
                <a:ea typeface="ヒラギノ角ゴ Pro W3" pitchFamily="28" charset="-128"/>
              </a:rPr>
              <a:t>──────────────────────────────────────</a:t>
            </a:r>
            <a:r>
              <a:rPr lang="en-US" sz="1900"/>
              <a:t>   =   </a:t>
            </a:r>
            <a:r>
              <a:rPr lang="en-US" sz="1900">
                <a:ea typeface="ヒラギノ角ゴ Pro W3" pitchFamily="28" charset="-128"/>
              </a:rPr>
              <a:t>───────</a:t>
            </a:r>
            <a:endParaRPr lang="en-US" sz="1900"/>
          </a:p>
          <a:p>
            <a:pPr algn="ctr">
              <a:buFontTx/>
              <a:buNone/>
            </a:pPr>
            <a:r>
              <a:rPr lang="en-US" sz="1900"/>
              <a:t>           differences expected by chance (without treatment effects)         MS</a:t>
            </a:r>
            <a:r>
              <a:rPr lang="en-US" sz="1900" baseline="-25000"/>
              <a:t>within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 descr="13f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00" y="828675"/>
            <a:ext cx="8966200" cy="5200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1614</Words>
  <Application>Microsoft Office PowerPoint</Application>
  <PresentationFormat>On-screen Show (4:3)</PresentationFormat>
  <Paragraphs>120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Lucida Grande</vt:lpstr>
      <vt:lpstr>ヒラギノ角ゴ Pro W3</vt:lpstr>
      <vt:lpstr>Default Design</vt:lpstr>
      <vt:lpstr>Chapter 13: Introduction to Analysis of Variance</vt:lpstr>
      <vt:lpstr>The Logic and the Process of Analysis of Variance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Slide 6</vt:lpstr>
      <vt:lpstr>The Logic and the Process of Analysis of Variance (cont.)</vt:lpstr>
      <vt:lpstr>The Logic and the Process of Analysis of Variance (cont.)</vt:lpstr>
      <vt:lpstr>Slide 9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The Logic and the Process of Analysis of Variance (cont.)</vt:lpstr>
      <vt:lpstr>Slide 20</vt:lpstr>
      <vt:lpstr>Analysis of Variance and Post Tests</vt:lpstr>
      <vt:lpstr>Analysis of Variance and Post Tests (cont.)</vt:lpstr>
      <vt:lpstr>Measuring Effect Size for an Analysis of Variance</vt:lpstr>
      <vt:lpstr>Measuring Effect Size for an Analysis of Variance (cont.)</vt:lpstr>
      <vt:lpstr>Measuring Effect Size for an Analysis of Variance (cont.)</vt:lpstr>
      <vt:lpstr>Slide 26</vt:lpstr>
    </vt:vector>
  </TitlesOfParts>
  <Company>Thomson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13:</dc:title>
  <dc:creator>TL User</dc:creator>
  <cp:lastModifiedBy>DELL</cp:lastModifiedBy>
  <cp:revision>9</cp:revision>
  <dcterms:created xsi:type="dcterms:W3CDTF">2008-11-24T18:24:00Z</dcterms:created>
  <dcterms:modified xsi:type="dcterms:W3CDTF">2019-01-02T18:57:01Z</dcterms:modified>
</cp:coreProperties>
</file>