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11D0-00A6-489F-8961-2681899BA22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3568-81A6-4783-954B-47E3C1BBF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8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447800"/>
            <a:ext cx="72390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smtClean="0">
                <a:latin typeface="Times New Roman" pitchFamily="18" charset="0"/>
                <a:cs typeface="Times New Roman" pitchFamily="18" charset="0"/>
              </a:rPr>
              <a:t>ESTABLISHMENT AND MAINTENANCE OF LAWNS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419600"/>
            <a:ext cx="6019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>
              <a:latin typeface="Arial Black" pitchFamily="34" charset="0"/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2369883" y="4343400"/>
            <a:ext cx="527259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smtClean="0">
                <a:latin typeface="Verdana" pitchFamily="34" charset="0"/>
              </a:rPr>
              <a:t>SHAHID IQBAL</a:t>
            </a:r>
            <a:endParaRPr lang="en-US" altLang="en-US" sz="2800" b="1" dirty="0">
              <a:latin typeface="Verdana" pitchFamily="34" charset="0"/>
            </a:endParaRPr>
          </a:p>
          <a:p>
            <a:pPr algn="ctr"/>
            <a:r>
              <a:rPr lang="en-US" altLang="en-US" sz="2000" b="1" dirty="0" smtClean="0">
                <a:latin typeface="Verdana" pitchFamily="34" charset="0"/>
              </a:rPr>
              <a:t>Assistant Professor </a:t>
            </a:r>
            <a:r>
              <a:rPr lang="en-US" altLang="en-US" sz="2000" b="1" dirty="0">
                <a:latin typeface="Verdana" pitchFamily="34" charset="0"/>
              </a:rPr>
              <a:t>(Horticulture)  </a:t>
            </a:r>
          </a:p>
          <a:p>
            <a:pPr algn="ctr"/>
            <a:r>
              <a:rPr lang="en-US" altLang="en-US" sz="2000" b="1" dirty="0" smtClean="0">
                <a:latin typeface="Verdana" pitchFamily="34" charset="0"/>
              </a:rPr>
              <a:t> </a:t>
            </a:r>
            <a:r>
              <a:rPr lang="en-US" altLang="en-US" sz="2000" b="1" dirty="0">
                <a:latin typeface="Verdana" pitchFamily="34" charset="0"/>
              </a:rPr>
              <a:t>College of Agriculture, </a:t>
            </a:r>
          </a:p>
          <a:p>
            <a:pPr algn="ctr"/>
            <a:r>
              <a:rPr lang="en-US" altLang="en-US" sz="2000" b="1" dirty="0">
                <a:latin typeface="Verdana" pitchFamily="34" charset="0"/>
              </a:rPr>
              <a:t>University of Sargodha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742920" y="587375"/>
            <a:ext cx="31438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 smtClean="0">
                <a:solidFill>
                  <a:srgbClr val="000000"/>
                </a:solidFill>
                <a:latin typeface="Verdana" pitchFamily="34" charset="0"/>
              </a:rPr>
              <a:t>HORT-202</a:t>
            </a:r>
            <a:endParaRPr lang="en-US" altLang="en-US" sz="4000" b="1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08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4125" y="1554163"/>
            <a:ext cx="678815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87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41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smtClean="0"/>
              <a:t>Establishment of new Lawn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Preparation of Land</a:t>
            </a:r>
          </a:p>
          <a:p>
            <a:pPr eaLnBrk="1" hangingPunct="1"/>
            <a:r>
              <a:rPr lang="en-US" altLang="en-US" sz="2800" b="1" smtClean="0"/>
              <a:t>Land used for lawn is thoroughly dug up and deeply plough many times</a:t>
            </a:r>
          </a:p>
          <a:p>
            <a:pPr eaLnBrk="1" hangingPunct="1"/>
            <a:r>
              <a:rPr lang="en-US" altLang="en-US" sz="2800" b="1" smtClean="0"/>
              <a:t>All debris, rubbish and stones should be removed</a:t>
            </a:r>
          </a:p>
          <a:p>
            <a:pPr eaLnBrk="1" hangingPunct="1"/>
            <a:r>
              <a:rPr lang="en-US" altLang="en-US" sz="2800" b="1" smtClean="0"/>
              <a:t>Land should be level</a:t>
            </a:r>
          </a:p>
          <a:p>
            <a:pPr eaLnBrk="1" hangingPunct="1"/>
            <a:r>
              <a:rPr lang="en-US" altLang="en-US" sz="2800" b="1" smtClean="0"/>
              <a:t>Then irrigate the land to check the level</a:t>
            </a:r>
          </a:p>
          <a:p>
            <a:pPr eaLnBrk="1" hangingPunct="1"/>
            <a:r>
              <a:rPr lang="en-US" altLang="en-US" sz="2800" b="1" smtClean="0"/>
              <a:t>Minor depressions and irregularities corrected</a:t>
            </a:r>
          </a:p>
          <a:p>
            <a:pPr eaLnBrk="1" hangingPunct="1"/>
            <a:endParaRPr lang="en-US" altLang="en-US" sz="2800" b="1" smtClean="0"/>
          </a:p>
        </p:txBody>
      </p:sp>
    </p:spTree>
    <p:extLst>
      <p:ext uri="{BB962C8B-B14F-4D97-AF65-F5344CB8AC3E}">
        <p14:creationId xmlns:p14="http://schemas.microsoft.com/office/powerpoint/2010/main" val="2063093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74516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Land is again ploughed and mixed FYM 1Ton/ 100 sq m</a:t>
            </a:r>
          </a:p>
          <a:p>
            <a:pPr eaLnBrk="1" hangingPunct="1"/>
            <a:r>
              <a:rPr lang="en-US" altLang="en-US" b="1" smtClean="0"/>
              <a:t>Super phosphate 10-12.5 KG/ 10 sq m </a:t>
            </a:r>
          </a:p>
          <a:p>
            <a:pPr eaLnBrk="1" hangingPunct="1"/>
            <a:r>
              <a:rPr lang="en-US" altLang="en-US" b="1" smtClean="0"/>
              <a:t>Ammonium sulphate 5 KG/ 10 sq m</a:t>
            </a:r>
          </a:p>
          <a:p>
            <a:pPr eaLnBrk="1" hangingPunct="1"/>
            <a:r>
              <a:rPr lang="en-US" altLang="en-US" b="1" smtClean="0"/>
              <a:t>Broadcasted and properly mixed</a:t>
            </a:r>
          </a:p>
          <a:p>
            <a:pPr eaLnBrk="1" hangingPunct="1"/>
            <a:r>
              <a:rPr lang="en-US" altLang="en-US" b="1" smtClean="0"/>
              <a:t>Taking care final leveling is not disturb</a:t>
            </a:r>
          </a:p>
          <a:p>
            <a:pPr eaLnBrk="1" hangingPunct="1"/>
            <a:r>
              <a:rPr lang="en-US" altLang="en-US" b="1" smtClean="0"/>
              <a:t>Leveling is important step in establishing a lawn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1880019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76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smtClean="0"/>
              <a:t>Time of Planting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Best time is July at the beginning of rainy season before the onset of winter</a:t>
            </a:r>
          </a:p>
          <a:p>
            <a:pPr eaLnBrk="1" hangingPunct="1"/>
            <a:r>
              <a:rPr lang="en-US" altLang="en-US" sz="3600" b="1" smtClean="0"/>
              <a:t>Planting may be done in March-April</a:t>
            </a:r>
          </a:p>
          <a:p>
            <a:pPr eaLnBrk="1" hangingPunct="1"/>
            <a:r>
              <a:rPr lang="en-US" altLang="en-US" sz="3600" b="1" smtClean="0"/>
              <a:t>There should be shortage of water</a:t>
            </a:r>
          </a:p>
        </p:txBody>
      </p:sp>
    </p:spTree>
    <p:extLst>
      <p:ext uri="{BB962C8B-B14F-4D97-AF65-F5344CB8AC3E}">
        <p14:creationId xmlns:p14="http://schemas.microsoft.com/office/powerpoint/2010/main" val="1940338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smtClean="0"/>
              <a:t>Planting Methods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Sprigging</a:t>
            </a:r>
          </a:p>
          <a:p>
            <a:pPr eaLnBrk="1" hangingPunct="1"/>
            <a:r>
              <a:rPr lang="en-US" altLang="en-US" b="1" smtClean="0"/>
              <a:t>Sodding or turfing</a:t>
            </a:r>
          </a:p>
          <a:p>
            <a:pPr eaLnBrk="1" hangingPunct="1"/>
            <a:r>
              <a:rPr lang="en-US" altLang="en-US" b="1" smtClean="0"/>
              <a:t>Seeding</a:t>
            </a:r>
          </a:p>
        </p:txBody>
      </p:sp>
    </p:spTree>
    <p:extLst>
      <p:ext uri="{BB962C8B-B14F-4D97-AF65-F5344CB8AC3E}">
        <p14:creationId xmlns:p14="http://schemas.microsoft.com/office/powerpoint/2010/main" val="383482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50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 smtClean="0"/>
              <a:t>Sprigging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Economical and commonly used method in Pakistan</a:t>
            </a:r>
          </a:p>
          <a:p>
            <a:pPr eaLnBrk="1" hangingPunct="1"/>
            <a:r>
              <a:rPr lang="en-US" altLang="en-US" sz="2800" b="1" smtClean="0"/>
              <a:t>Sprigs of well-grown grass are taken from any established lawn or grass nursery</a:t>
            </a:r>
          </a:p>
          <a:p>
            <a:pPr eaLnBrk="1" hangingPunct="1"/>
            <a:r>
              <a:rPr lang="en-US" altLang="en-US" sz="2800" b="1" smtClean="0"/>
              <a:t>Cluster of 3-5 springs are planted at a distance of 10-15 cm each way</a:t>
            </a:r>
          </a:p>
          <a:p>
            <a:pPr eaLnBrk="1" hangingPunct="1"/>
            <a:r>
              <a:rPr lang="en-US" altLang="en-US" sz="2800" b="1" smtClean="0"/>
              <a:t>In this case grass of 1 sq m is enough to plant  15 sq m lawn</a:t>
            </a:r>
          </a:p>
          <a:p>
            <a:pPr eaLnBrk="1" hangingPunct="1"/>
            <a:r>
              <a:rPr lang="en-US" altLang="en-US" sz="2800" b="1" smtClean="0"/>
              <a:t>Irrigation is given immediately after planting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b="1" smtClean="0"/>
          </a:p>
          <a:p>
            <a:pPr eaLnBrk="1" hangingPunct="1"/>
            <a:endParaRPr lang="en-US" altLang="en-US" sz="2800" b="1" smtClean="0"/>
          </a:p>
          <a:p>
            <a:pPr eaLnBrk="1" hangingPunct="1"/>
            <a:endParaRPr lang="en-US" altLang="en-US" sz="2800" b="1" smtClean="0"/>
          </a:p>
        </p:txBody>
      </p:sp>
    </p:spTree>
    <p:extLst>
      <p:ext uri="{BB962C8B-B14F-4D97-AF65-F5344CB8AC3E}">
        <p14:creationId xmlns:p14="http://schemas.microsoft.com/office/powerpoint/2010/main" val="3493192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76400"/>
            <a:ext cx="3810000" cy="291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1828800"/>
            <a:ext cx="37639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84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41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 smtClean="0"/>
              <a:t>SODDING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Costly and is applied to achieved immediate results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Blocks of suitable size are cut from grass-nursery lawns and removed along with 3.5-5 cm of soil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Blocks are set together on the prepared soil in the same fashion as flooring is done with tiles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Pressed the blocks down so that they do not float when irrigated</a:t>
            </a:r>
          </a:p>
          <a:p>
            <a:pPr eaLnBrk="1" hangingPunct="1">
              <a:lnSpc>
                <a:spcPct val="90000"/>
              </a:lnSpc>
            </a:pPr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4292329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Sodding</a:t>
            </a:r>
            <a:endParaRPr lang="en-US" dirty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487488"/>
            <a:ext cx="3824288" cy="2547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505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70375"/>
            <a:ext cx="3810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837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0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smtClean="0"/>
              <a:t>SEEDING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For seeding bed is prepared as other crops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Ideal seedbed does not show deep footprint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Surface of bed is crumbly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Best time of seeding early summer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For 1000 sq m of lawn, 2-3 kg seed  is sufficient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Seed is sown on plot which finally prepared</a:t>
            </a:r>
          </a:p>
        </p:txBody>
      </p:sp>
    </p:spTree>
    <p:extLst>
      <p:ext uri="{BB962C8B-B14F-4D97-AF65-F5344CB8AC3E}">
        <p14:creationId xmlns:p14="http://schemas.microsoft.com/office/powerpoint/2010/main" val="11151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7772400" cy="7080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Lawns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219200"/>
            <a:ext cx="7924800" cy="4267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3000" b="1" smtClean="0">
                <a:solidFill>
                  <a:schemeClr val="tx1"/>
                </a:solidFill>
              </a:rPr>
              <a:t>“Green Carpet for the landscape maintained by growing and mowing grasses”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3000" b="1" smtClean="0">
                <a:solidFill>
                  <a:schemeClr val="tx1"/>
                </a:solidFill>
              </a:rPr>
              <a:t>It is heart of a garden 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3000" b="1" smtClean="0">
                <a:solidFill>
                  <a:schemeClr val="tx1"/>
                </a:solidFill>
              </a:rPr>
              <a:t>Source of continuing pleasure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3000" b="1" smtClean="0">
                <a:solidFill>
                  <a:schemeClr val="tx1"/>
                </a:solidFill>
              </a:rPr>
              <a:t>Soothing  (Calm) to eyes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3000" b="1" smtClean="0">
                <a:solidFill>
                  <a:schemeClr val="tx1"/>
                </a:solidFill>
              </a:rPr>
              <a:t>Consoling to mind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3000" b="1" smtClean="0">
                <a:solidFill>
                  <a:schemeClr val="tx1"/>
                </a:solidFill>
              </a:rPr>
              <a:t>Recreation grounds and playing fields are all planted and maintained as lawns</a:t>
            </a:r>
          </a:p>
        </p:txBody>
      </p:sp>
    </p:spTree>
    <p:extLst>
      <p:ext uri="{BB962C8B-B14F-4D97-AF65-F5344CB8AC3E}">
        <p14:creationId xmlns:p14="http://schemas.microsoft.com/office/powerpoint/2010/main" val="663537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At sowing plot should be slightly moist- neither dry nor wet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Plot is divided 2-3 m width and seed also divided into same number of lots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Seed is mixed with ample of sand and broadcast evenly in plots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Half seed sown in east-west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Other half north-south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So that no gaps are left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Seed is covered with 0.5 cm layer of leaf mold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After seed sowing light weight roller is run over the field and plots are irrigated, preferably light sprinklers are used for this purpose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Field must be kept moist until the seed germinates in two to three weeks</a:t>
            </a:r>
          </a:p>
        </p:txBody>
      </p:sp>
    </p:spTree>
    <p:extLst>
      <p:ext uri="{BB962C8B-B14F-4D97-AF65-F5344CB8AC3E}">
        <p14:creationId xmlns:p14="http://schemas.microsoft.com/office/powerpoint/2010/main" val="381133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0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smtClean="0"/>
              <a:t>Maintenance of Lawn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en-US" altLang="en-US" sz="2800" b="1" smtClean="0"/>
              <a:t>Rolling</a:t>
            </a:r>
          </a:p>
          <a:p>
            <a:pPr marL="609600" indent="-609600" eaLnBrk="1" hangingPunct="1"/>
            <a:r>
              <a:rPr lang="en-US" altLang="en-US" sz="2800" b="1" smtClean="0"/>
              <a:t>After first irrigation, when soil is moist,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b="1" smtClean="0"/>
              <a:t>     Then lawn is rolled with medium weight roller</a:t>
            </a:r>
          </a:p>
          <a:p>
            <a:pPr marL="609600" indent="-609600" eaLnBrk="1" hangingPunct="1"/>
            <a:r>
              <a:rPr lang="en-US" altLang="en-US" sz="2800" b="1" smtClean="0"/>
              <a:t>Rolling is  carried out after each irrigation until the lawn established</a:t>
            </a:r>
          </a:p>
        </p:txBody>
      </p:sp>
    </p:spTree>
    <p:extLst>
      <p:ext uri="{BB962C8B-B14F-4D97-AF65-F5344CB8AC3E}">
        <p14:creationId xmlns:p14="http://schemas.microsoft.com/office/powerpoint/2010/main" val="512191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0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smtClean="0"/>
              <a:t>Mowing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Removal of grass or turf is called mowing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First moving is delayed until swards have grown 10-15 cm height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First cutting is preferable done with sickle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After first cutting is done with lawn mover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Second cutting is done when swards are about 5 cm tall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Close mowing is not recommended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Mower should set at 12 mm and should have a grass catcher so that  cut grass does not fall on lawn </a:t>
            </a:r>
          </a:p>
        </p:txBody>
      </p:sp>
    </p:spTree>
    <p:extLst>
      <p:ext uri="{BB962C8B-B14F-4D97-AF65-F5344CB8AC3E}">
        <p14:creationId xmlns:p14="http://schemas.microsoft.com/office/powerpoint/2010/main" val="3637605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58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smtClean="0"/>
              <a:t>Weeding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FYM and Irrigation canal water have weed seeds</a:t>
            </a:r>
          </a:p>
          <a:p>
            <a:pPr eaLnBrk="1" hangingPunct="1"/>
            <a:r>
              <a:rPr lang="en-US" altLang="en-US" sz="2800" b="1" smtClean="0"/>
              <a:t>Two approaches  to keeping lawn free from weed seeds</a:t>
            </a:r>
          </a:p>
          <a:p>
            <a:pPr eaLnBrk="1" hangingPunct="1"/>
            <a:r>
              <a:rPr lang="en-US" altLang="en-US" sz="2800" b="1" smtClean="0"/>
              <a:t>A) Weed inhibiting practices</a:t>
            </a:r>
          </a:p>
          <a:p>
            <a:pPr eaLnBrk="1" hangingPunct="1"/>
            <a:r>
              <a:rPr lang="en-US" altLang="en-US" sz="2800" b="1" smtClean="0"/>
              <a:t>B) Weed eradication practices</a:t>
            </a:r>
          </a:p>
          <a:p>
            <a:pPr eaLnBrk="1" hangingPunct="1"/>
            <a:endParaRPr lang="en-US" altLang="en-US" sz="2800" b="1" smtClean="0"/>
          </a:p>
        </p:txBody>
      </p:sp>
    </p:spTree>
    <p:extLst>
      <p:ext uri="{BB962C8B-B14F-4D97-AF65-F5344CB8AC3E}">
        <p14:creationId xmlns:p14="http://schemas.microsoft.com/office/powerpoint/2010/main" val="1306608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2493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b="1" dirty="0" smtClean="0"/>
              <a:t>A) Weed inhibiting practices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Application of fertilizer instead of compost or FYM</a:t>
            </a:r>
          </a:p>
          <a:p>
            <a:pPr eaLnBrk="1" hangingPunct="1"/>
            <a:r>
              <a:rPr lang="en-US" altLang="en-US" sz="2800" b="1" smtClean="0"/>
              <a:t>Occasional sprinkling and raking so that weeds are uprooted and raked out</a:t>
            </a:r>
          </a:p>
          <a:p>
            <a:pPr eaLnBrk="1" hangingPunct="1"/>
            <a:r>
              <a:rPr lang="en-US" altLang="en-US" sz="2800" b="1" smtClean="0"/>
              <a:t>Controlling earth worms and other pests</a:t>
            </a:r>
          </a:p>
        </p:txBody>
      </p:sp>
    </p:spTree>
    <p:extLst>
      <p:ext uri="{BB962C8B-B14F-4D97-AF65-F5344CB8AC3E}">
        <p14:creationId xmlns:p14="http://schemas.microsoft.com/office/powerpoint/2010/main" val="2282813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smtClean="0"/>
              <a:t>Weed Eradication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Application of agro chemicals</a:t>
            </a:r>
          </a:p>
          <a:p>
            <a:pPr eaLnBrk="1" hangingPunct="1"/>
            <a:r>
              <a:rPr lang="en-US" altLang="en-US" sz="2800" b="1" smtClean="0"/>
              <a:t>Weedicides/herbicides</a:t>
            </a:r>
          </a:p>
        </p:txBody>
      </p:sp>
    </p:spTree>
    <p:extLst>
      <p:ext uri="{BB962C8B-B14F-4D97-AF65-F5344CB8AC3E}">
        <p14:creationId xmlns:p14="http://schemas.microsoft.com/office/powerpoint/2010/main" val="3084471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6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smtClean="0"/>
              <a:t>Irrigation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Bermuda grass is fast growing and need frequent watering for healthy and beautiful appearance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If irrigation is delayed then grass becomes course and looks shabby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During summer, irrigation is needed frequently (5-7 days interval)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But during winter irrigation intervals are longer period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Lawn sprinklers are very useful for lawn irrigation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 smtClean="0"/>
          </a:p>
        </p:txBody>
      </p:sp>
    </p:spTree>
    <p:extLst>
      <p:ext uri="{BB962C8B-B14F-4D97-AF65-F5344CB8AC3E}">
        <p14:creationId xmlns:p14="http://schemas.microsoft.com/office/powerpoint/2010/main" val="1718661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smtClean="0"/>
              <a:t>Fertilizer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2.5 kg ammonium sulphate for each 100 sq meter of lawn</a:t>
            </a:r>
          </a:p>
          <a:p>
            <a:pPr eaLnBrk="1" hangingPunct="1"/>
            <a:r>
              <a:rPr lang="en-US" altLang="en-US" b="1" smtClean="0"/>
              <a:t>In the beginning of spring and then after the rainy season</a:t>
            </a:r>
          </a:p>
        </p:txBody>
      </p:sp>
    </p:spTree>
    <p:extLst>
      <p:ext uri="{BB962C8B-B14F-4D97-AF65-F5344CB8AC3E}">
        <p14:creationId xmlns:p14="http://schemas.microsoft.com/office/powerpoint/2010/main" val="216126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smtClean="0"/>
              <a:t>Aeration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smtClean="0"/>
              <a:t>Unlike other agri. Crop lawns are not hoed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smtClean="0"/>
              <a:t>Aeration however, must be provided to the roots once a year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smtClean="0"/>
              <a:t>In the fall, after a close mowing, lawns are rolled with peg/prick rollers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smtClean="0"/>
              <a:t>Pegs or pricks are penetrate the soil to a a depth of about 1 cm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smtClean="0"/>
              <a:t>Super phosphate is also applied in peg holes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smtClean="0"/>
              <a:t> Aeration shold be followed by irrigation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 smtClean="0"/>
          </a:p>
        </p:txBody>
      </p:sp>
    </p:spTree>
    <p:extLst>
      <p:ext uri="{BB962C8B-B14F-4D97-AF65-F5344CB8AC3E}">
        <p14:creationId xmlns:p14="http://schemas.microsoft.com/office/powerpoint/2010/main" val="3657862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33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smtClean="0"/>
              <a:t>Thatching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Bermuda grass spread on surface by means of stolons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Stolons make roots at each joints so that after few months the whole lawn surface is covered by thick mat of stolons and looks coarse and whitish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To remedy this situation, lawns are scraped once a year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Best time is beginning rainy season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After it well rotted FYM @ 500kg/sq 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Ammonium sulphate 2.5 kg/sq m</a:t>
            </a:r>
          </a:p>
        </p:txBody>
      </p:sp>
    </p:spTree>
    <p:extLst>
      <p:ext uri="{BB962C8B-B14F-4D97-AF65-F5344CB8AC3E}">
        <p14:creationId xmlns:p14="http://schemas.microsoft.com/office/powerpoint/2010/main" val="1421384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3810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Lawns</a:t>
            </a:r>
            <a:endParaRPr lang="en-US" dirty="0"/>
          </a:p>
        </p:txBody>
      </p:sp>
      <p:sp>
        <p:nvSpPr>
          <p:cNvPr id="12291" name="AutoShape 2" descr="data:image/jpeg;base64,/9j/4AAQSkZJRgABAQAAAQABAAD/2wCEAAkGBxITEhUUEhQWFRUXGBwaGBgYFxsaGBoaHRcYFxoaGBsZHSggGRolHBgYIjEiJSkrLi4uGB8zODMsNygtLisBCgoKDg0OGhAQGywkHyQsLCwsLCw0LCwsLCwsLCwsLCwsLCwsLCwsLCwsLCwsLCwsLCwsLCwsLCwsLCwsLCwsLP/AABEIAMMBAgMBIgACEQEDEQH/xAAcAAACAwEBAQEAAAAAAAAAAAACAwABBAUHBgj/xABAEAABAgMEBwcCBAQFBQEAAAABAhEAAyEEMUFREmFxgZGh8AUTIrHB0eEy8QYUQlIHYnKCI5KTwtIVFlOy4kP/xAAZAQEBAQEBAQAAAAAAAAAAAAAAAQIDBAX/xAApEQEAAgEDAwQCAQUAAAAAAAAAARECEiFBAzFRBBQiYYHwEzJxkaGx/9oADAMBAAIRAxEAPwD4Sx21Kx4QnWm5gzPT9RL11wVpISXl+EhRoWOFS59YwdmIUhbJYkHEjPBQj1Psmb2Nolc2RplgVBZlKCDiykqB0ST+qPJ/H8kymK3eWEkqcpcm4AZnVhHuX8Limy9lzJv1PNWoCochKEAB/wCmMKJnYBGl+Ul6LsT4G2P3l7Rv7M/E/Ztns3dJlqMhKlqFEqSxUVX6RqAY7Y41LETHl9P2Z2upU/uj4nCiS48OiUDh4rtUK7U/EGgpTMAkkAOPGUiorW+lI5cr8b2BKwUy1BZcBkpetSCyr/C9cog/FHZy9IdyS17oRQkPR1UJGUddUFxXd9B2l2sUCWAGUsEmo8I0VKffomD7Mtn5iXMSQzeDSoynQFOG1KEcD/vCwTNFZQpQZwopDaOiR+5iNEnjD7L+MbEkf4aVgKr4Uhj4QHDKyA4RNUNcvmz/AAdlaLC0q0mbS7vgSCti10Yu0v4WKlSVLNtdMsFak9xQhIc/St7hyj0Cd+LbGltKa2lQOhYdgVH9OQJ3QM/8UWLR8c5OioH6kqZQuN4qI5/x4nxfnY2RU91o+l9GpqGAZwHoXZ3Z6O8cyYkggSworrUUfLR+I9M/FvY/Z8yYqfYbSlC3GlLCV6LsVPpM6SSpJyZmEefdtFKZhHeGYujqelRUMQ7gvV+Ec9NM1CrX2elKUrJWkkCigL2qGvAcGrRiRIKvEkqZN6gyQ+ABON2uKnd4QApRb9Id2EKXNCRooFcScdgiYxPl02XKnJSrSWg0YhLkb3HHdERL7xSlFNC5ZyT/AGkmqhkTxjNMtJJdVTn8CL/NlqqUzUANBhiaBo3SNgt9oACNI6KRdqYipAchs6YwmXKdYD3sS5ccWjKFO/26HvHTkj9pC9Fi7hLHUFEk4AtlvKYHRlWY2dirTJFx/SXuKThvzuxjqSLTLSrSTLSlb1A0CNJqihSpPFi52Qmd2ihcoLWCoBQCgGAJoR4QG/de2rKOWJo0tJSv8ME6JuZJe6mu6OE433b7dju0Zjl+7UhZFUlKqG4sXIODZao5sxQWwetxp5l3PzFG2kuQpSg16jXazsDGdwouCx13cb47RjTnKghFdIk1pqhk4ywAAXJvrdC51hm3ADUyk1e7GCTYikHSAJxuLYXw2SiWcFs4vSApuMVLs5IJBCUi9yOUKKqRaKUqUnC7q6L0iMR5QVnCV+FXhIBZXoRjEmWZaFDSS4NxZ9T6o19SrTKOkmpCvMZQ6dJ0wNLwnM3ZNGRbM2IyDcYdI7QUn31RzmJ4Zpn/ACdaqBAwe/NjhCLVJSGKCWOBwzrjHQnWsHxaAFa6/aLEuSoNdQl3c7NfxGoymFcNouOiezdY4KiR11YtXD621/h6bIEkhPe96nSZCFEoerLYMDVt0Y0yrT4x+SmeIaKmlra8GhuvAuj0yz2lf6kp3AxrRaMwOY9I+Zl6qb7f7ctVvO+zuz56kqQbLMSksay1O9R5Ex0rD2ZNl2dUkyZqj4qiWQDpAjdlH24tI6+8Gm1DLlEj1ucRVI82TZraok/lZqFaQUKFriktSlFGN0mVbEqB/KznUUlWA8Lhj4biGePvxPGXIwQtKcjy94x7vOJuv+rs+V7FsMyWRKXKWUJShIXomoZlaTOKao69okCXPkCWglB0gfAdFHgYPSg2x2BaU5dboo2hMb9/npqh892zaJkyciULKsIlrV/iuNBQMlct2Z28b0e7XBWvsqWuSkd9JBQCAHVi36dAqMfQptKMYJXdqoUgjYPWHv8APmCnw34ftiBMmoXLWgKUDpqSyPDLRLYE3vouPiPkvxK35meBVLgoUACH0EuQXbMbo9dmWCyqvkyjtSn2jFaPwzYZhrJA/p0kjgI1HrrisoWNnkMiwrmFlLSTouSuYlDBwGqrxGopq1RyJ6GZ2c5F/KPalfgzs/8A8Z/1SIzq/A/Z5/8AyV/qrPrGvedPxLVvFwpgaViu/LM1I9n/AOxOzsZEz/Ov/lAH8Bdm/wDiUNs2YP8AdFj13S+/38rcPGgtgc+nh+mWcm64dYx6yv8Ah92dhLV/rK+YGf8Aw9sJrozv9T4i+96X2XDylE7K7LhDzaFpTpJNGYihAelx82j0k/w+sLM80f35PmnXAK/h7YjTTnblofnLie86X2aoeWrtROACchdwgkqfVHpav4aWU3TLRxQf9kCr+Gtnak2eNuh/wiz6zpJNPO7KlROLZmojRMDP4n1Ya4+9lfgCUkMJytpSk8WIjHP/AIfH9NoH+kf+cT3fSme6W+AmpBMJUjKPuJv8P54qmYhW4j3jl2n8F2sOyEq/pOsHKOuHqenPbJYl8yKG+GptqgBqMbp3YNoloUFylAumuiTRlPUboypsrIVpCukihvZlv5CO+rCe021cEG0+KGKmh4tLDSajg024CBQzgEUo4ENkJdzD5qdC5TnEM7RnUHupFKHhBxL8o1S06SLcWFTw+YkclzEiaIKe+BR/YDs+Hiu+GRG/3MCAr+rgfKsX32BG6o84+HMuAxOyURt+YMFWBB61QkKQcOHwYshB/U235ESZsaELzSDsJ8gYFU0a07XgUJyWTzieIHoe0FFp/wAwP9rQaXwY7DC1DOWTw9jE8OII61n0gHqJxccPWDdvke0IQpOBI4nyEEVZLHD3jMlmicM+ZENSdXA+8ZjMJxSeJgVKe9vKMltr6i3WuJp7efuYx6Q/arcSYsKGSxyha21E9XekQKGY4xnEytPfyi+8bEbwPWFltDnp/eKOw8IT3myKEwDDnELOLZGBpr5e8KVNxAUd/wAxZmKyI2/aFlmMnX/m+IsFIwfep/JozKmK/ki9JeaYm41FYyiaQwcbAmMwKhjwU3kYEnPS4vDctpIGZ3/ELmyg23rKEzDqPD7wEuYp2AqdXtDYsmbYFG6apO4H0jnWzsSat3nA7UDzeOsqYt8Bv+TAhUw3F+uEbico7I+ZnfhW0G5aTu+DHMnfhC0gMFIa9tLH/LfH26tLGu9PvA942HJ/aOuPWzx8FvNrT+ELRikH+4e8ZJv4TtLD/Ddsin3j1JdpGXWwD1gTNUbgDxjpHrM4XVLyj/tO1f8AiVy94uPVdFWriIkdPe5+DXJKZ73gHaPaHItbfpI2H0IhRUDeje7QYspP0qI1EH0vjzTs52M2hBwGt0gcxDZcpJyH9KvRzGf8lNyfYR6QEyQsfUG3xJyrgtrMqtQsf2g+0XoEXK5t5mMkoqF0xtVftDQditwfkYlRPZqGoBbV0iP7T8xRmteP/YQkLGKFN/U3mIcm2S7n0NSifQnyhUg+/l4oP/t5tFFcrLkR5EwwpSavKVqA92gVFP7SNYIHnEm/oD4DdTXpD1EGilxPP0MIU2BO8P5QC5Zw0Dhl5xiZGkqVmN7eogkzVH4/+YypEwYHdWKK14ltob2iXH2NhmZhW8e8VpIxA4j0jKFtiknUTBCcMdLkfOJsp57rp4p04KbcPWFqKL24gjmmLGhjo/5vQxan6DQo4F9/tBArwA5vGdRGBI3faBKzmTvI8nh+RrOliBxHvAKSMRwf2jKucujNxfzijOmgVB8vJol48ltHhNACd0X4RQ03+1YyCcceFfWLCTeKDWQ0IiOEaVz8lDcPesAbVrc6z7CEsnF+HzFEy8L+tUX5BhtCsk8P+URS1H9LjlFaJvSmmbA83ipim+pbavF9oumeSk0RiGG/k0ASjAq5QMxaGo5O0D0hXer2bKGJ8YRrMtQySMz8xmWc1k7PmMy1KxcwKl7I1r8B5nDVx+IkZ2H7Vc/eJGt/2Bps/aSrlAK3Vh5tUpQvKTkW6Ec2S33LQwWdJxG6vlHSZylG/uDegAga3JghbFpLKGlqUn1Mc5Jb6SRuaCRb1C9IV/UPaFjZMnA/pAH8pBgRJSblNqqIpFvlq+pBB1V8zG6SJRbRWBTG/hEq+VYxYZobwljR2fygVS2oXBjcZJ3t+k+dIzmYoXuWzbzMYmMeVojukXlTboKVNIuXzo2w0eGJmS38SBuJu39Uhi5EpQodH+2o3wjHEDLWpvpSo5kB+TRZntegDYRzcQCuzCapWTvu3RjmWZaTXygjom1yh+sg7CRyg/zKSWSoK2kcK1jm9wcRXZFCyAm7lGJyLl1FJxKU7fsYSZybg42fMZ5dl0S4UAWw2RoQj+ZStwbiTdGe4ApB/Ud8UZJuDK2exhip4FyE7wfSLlWutQr+3CmV8TTjPcL/ACqx+kwSafUpt78ro0BWlcW2nRPtFaBZyp6UbxRqOnEdlJKkPe+0AeUWbQBckc39YWq0JxSDtp5RBaEYDROoP5xNkPFoWf3cj7QEyYgfUpP+W7hTnGedX6lbqwhNmD+EjrbCcvoaDNl0YE7DFfmmuBG5zxMZlyyDUfMUE/1cxE1hq5j3rfUX9IWlJahHGKSl7i52P5w0WY0dhu+YsRqCypXXzAo0jr2iNClpFyQa51hRtYucjm0bjDzIKZIUkOojYPeFrnt9I2uQYzqtFaEHa/tBJkqIJLMMQY6Rj4FG1HM8E+8SK7hOvlEjWmfKNi+ywxIUM8XjEpBTm2ynOHiaoao6dmWFgaQG9h5l4k5WjlJtQAcpT1sge+B1DYBxNY6U7s9Ki4bY8Y5nZxF12Mc5yCVpBy4+zQMtBTceVeMFLktU1EX3upt9Yz9AvzEwVCid8OR2itvGlx1kYzBaXo/OHoW1UkcH4ecaqhql2iUssE6JzYnHXGmTZEggBaQ/VI5KpxzJijKPTw/C268ySxziJnKAcBm3xiQJibyRk5fy6pGkW1KQQqop9I841Ff2U1FsOI2U3YRZnJV+4HO+EfnpWAqLs/aAVM0g703bqCMz/kOVZxiobHEAUGoenGMc4HI9b4NOkBe3P7Rmo4gMTagKAFR20yif9QXlo7ABGf8AMkH923ZDUTkm9MTfybkKmPieNIgUBcRuvjUmzoVcfQwudZBj7mMTiVIE2tQuJO1j5xDaVZJ2s3kYH8vlTJ39YciyqN7NjnFiMjcpSwRUHddzikp3/wBvtDxoJDlNc4Wq2KqygNoflcI6Rj5Q8BRoqZu0ssKxDO0cH21jIgA/UxJ3Z5XRRlMfA42GkW4D1Wg5DdSM6pwJqFHe8UnTzB/qAjTLSkVmBObu3lGo3GQFxQnhBCX+4iGTra9AG138qRnX48QdWMPitHp7Q7v6QCcyH4RzrVbFrLq8mHACGGURUPxgFS1dDzeGq9hn77p4qGt/TwiQpHSMkB39S0TvR9KdKu72hqLSmYLxdtb7wS7EVfSNl7c41phkqVaVCrAYO0aEdoqx359VhC7Do/WQnrXCVJR+4q2U5xKmFbTPSu9xX5whcyxOaXdZecZRNI+lthNehBTJysHfDAX3AwmuQwdmqxADYvXcIWtDO6rsB8Q2VaCfqL7A5PnDNCWq89UbrVGajgJ75CWo71d6dboGd2iSwGENVYaHRL6t2q6sJm2JYN1d1N/DOJuM5UTerdizQwLOXrFIs6tvK5qCGaA2E8L8cjGFL0g1Q52XRcqYQXD7jugjL2vn8YCCVKBF9N7vrhsKNqUNe3CsOFtS3jRvd4UqSTUM3WB2wabIMVNlR+bU+IsWpyZ0thol913HqkNMhRGknxVNHoISmUml1N/WMWoE4im7Vd7xrblWhNgINSNxJMEUJHiq+0xzkiak6WkDTVyhwtyv1MdnTxduC2xVoIFCNhrC5lq/k4XcDhFd+kgEhtZrCpksKqkjVE1TIneIOYOAb2wi0ywqjpdstXOCVZFhzS/p9cSYdG+p1MI1EeRf/S78RnQY4MYOifrUWTRNXbcI5860KOLDV1qiSp6mZxvALxJyiEXOtxJYcSB6XRnmLJ1wUyaHPgY6qQJIyIjEzMoV3jXRNM4mHd2nA8ftCVJUBT38oaULUvzgVTicDAl8fODQAxau1osQpYKszxiQwS/5ucSNUUUi26J8NPvlGyzdoLLgkl8XbPCOaCGp7QwEtgN10dJuGXYE98R85uYpch1U925Xxx0TGuU59I22e2F6nad2EZmYgOEiYK/PpFadz/EdAT0kBlOnIjLnSM7PW68dZYQqxkKnNG4QxCqBhxJ6+0CqXeQxD0atIXNcO+iwz9cok4q0mepJcAD1G3ARqk284gVpTeYwIUSLt91QLhwjSJbXuf6Wfe1cX3RNMq36SVB2xa/ZdkLoE2KgAzxrCBMSwdvdtmuLk20A4+ztzjM7KuZYSmrV6Y9ZwlctiA0b/wDqAUALzrI5c4gCVYub4mw565rORt9thgnz4n2jbOsqbw7s55ZRmMhRx49NEmwtE0JvZ8MbvKJpaW+LlSSLgSdY3YweiXIauu5shDcCJelW/BvjjERZFE1SkXMMcoOUtgwo9OidnnDFdsLDhJYPe3iasaio7jSOznGlMdKWvLsWwFL4RPXJSAE6RXe+kNFqH6feMMy06ZdSi5uJPTCEPiaczCc44WzDaVaV/WEALYQfFyr1vi0TevuM4Wz/ADHO5lD1WiWRcevKK0E58/WM8xIBhS0Zk+XrGkb+6cULmM84EXjrX1jGcKOFIYi0qF9df3iwFKWNh1esXplr4eu0p/UBwZ/eE0qQoPleftfGoiBXfnEA6sfKFrmJILp4VfnFlBOAG/0wgvyx1RqLsZe9GAMXGk2dOZ4fMSOmkZZLk4dZRoWkAVvHTMbozSUDEdUhqluXF2VKUx58IZxcgiAc9mcCEXn9OQdxsEQzHegpi2OvrGJKSxqWGG3EecZ0SGiYBib3GB5da4b+eJYYUHEtGMSzqvxOQ5iGIWGatBw2ZxY6flHRs5BdiM2zq2y48o0okpNPCbqYvrF2XOODpkEMK51473jRJtv7ql/n0jauuqUB9NRs235whcot5NqF/KKlWoMwbB63DXq1w+WDf7NXLrGMzuMJDEUfFvnXFmY1yR8tnz3xrXZlMAGrnlXHB3ffGYyDXLWm53em0M/xGJgSWt/C/C7aDlDTNvr8anesWqxKZyQ2Xx8w1FnAFObB3yarxnRYdZ5iikkXA+5uvjpptCG8SUlsWq1Ka44yp2iSwduFby+V/GETZ6mqDluif09ldubNlKB0TUnLkWMZZkvVvevO+ORpKH03atQ2aoai0OCSccrtuoxJyJHOkhnxF+NYzLNKkdHDXGmVPArojdszG+IrxBrtVfb5iUjIFgMCONDjcwFYmN7bPnnDjL1X6/LLEwu0SmypF0BYSxNRqzg+9YNGdCSztQRFA4+fxGaoNUvOFM7VO+LCRfcfO6C7sXmo1fMIsUiTkePzALOu6LWp8YrTSQMsIqhWSTffC1pbHl8xayr4iSg7O5yAjeMTKFypKiaHf946ktKkhmIJ39fEI0CLruY69IFatG8vkesY7RAE6XTxIE206+PxEjS2y6Kj18w9EoEXv67dsZzODGrNzx3wJmXM7YD36xjUwjbMltQC6EzlAGv1HXqigp8gc4FxefnryiIAzXbVncYNzXPINqwx+YDu61L6uuqRa2GH3w61xAeka1q3PSoesooUuffg2G70ui0tfkdz3tF1N1cOtteEQUdJ6NqbVk2+Nsu0rAAOGQ97zSESpVSVUDMGuB976Q8PeAABXVfz+Ikwrp2WaSCMAcsMObxr71P1FhgSNROF33EfPKnBO3FuPnhqiItav1F00psywjI+iE4AFq3N7h2jLO0lHSX54DAC8nZGGTaCbqDbcwjWu0As6wTroNxjM2MWkAoBlHF8CGzixeztyN+b1FecNmEuEkgAm8eIDGvKF90QBS/MMcB6jqsZnGRJyjXkWbUzxnUFVy3XdVg9BQLuSOYfZqgbqGuDHPV1jEjGhSVNRw2fHXfDETDUVA15Rjm8OvmDQXbVcN/3MaqKG02hZFFVGNBjflAGdQhw+vVlCBqFxw94gAeu+JYeA9951t6c4JSLhXaxbr2hBDHEvlmIZLmEDIZP73bIbBQJSp9LRboPqg0rJL9bmu4Q0TAwbY4bHF8cIWpP7vLyxBuxiTuKTM3ja4568NcJ0Blwpzuhq7KTc6qmj1xqIHuiMATkacYsYihZWY3C/ExpKhgARsY9XwE2WUgGjHEesAZjC6p37I3jCIqaA9XY+lxOMZ5loB2U28IAqBp5wExQF2B62xsAVHV1uiQojX1xiQ2LJSt6169IckBw2OeFRAr8V9NWOECiWwqa1b54x1kPcHVufcYkg4PyyhKAqhL5XX4+sOBerGt+BhQsjDPEvygwl6CuZg5EoFi/XXlGgBr2AGAv1Nq61RnYDZ5DX1yZ2ds8fgwSVFmb5vo/V8Qz2bQoBhrwfnCe9a4At6tz17YkyHTpwYNW6m8msJnTa1YZN8XUugUkml0Uwa7mccusYwpbAkX33Y5QIUR9SSAa1Ytwu2GGpQKgMz4vdeCfiLABL/U1Rr6zhYWm1hxUhs/bddDfzBN4c1F1a68qcoIAKOF7n48oJA0aaiHJriDdQCkSaVpkLDFi2DfN7UjoonH9VBfm3O72jiOlNCQCb2wd/aANpDmpbEZ1au6IjsTGU2gwTizMKXjFr4kyQmjm+pOJwyjnJtwUAA2ls3YRoEwHK6gdxs2hokiplnJuIKcc9W+My5egWLPliOqco2y6eIBq3ObusILSTiA7X1pV61i0M6aAONz6j6QExbnr0jYiQkgkkKIyoS1Q70UMG1cc8xJwfa9+HmYz2WiRLUD4S418LjC63g3XgMeETQSHdtYr0LtlBBM11X4NEoUq14ADdf8AMRKy9DXDbqgkpBrTK7dECU/pDtu6xpGoxhDpSiDXDHryjam0PgKUrTXHPlTElJ0RXDUb60xpBBD4664YXRdh0AQsnSAG7nCp8sszOL7mhC5oAoS7Z7qRn/Nk/U4wZ+mi2Ersxw6rfGfu1Ct5jpC0JNHIL4tzbzhU03hQp9o1AxaA/l5RIPuUfu5/ESNbAZqDgNuOMCiSoFqON52xunSil1XZjdXHZxEZSC5baczSmyOoOWiopQ37r4qXMAwbKAXMO831v5ws1F+i1K335ZRkg5VoN4Yk0rhsikqBFTjGaXpOGGlsq/DqkNJLOxD36QyuZ98SYKaAzfq3XGC0et+EZ0zRcKvj9orSFU+V+zlGVEZmptZI9N8HUXkviGcZPtgEZDL7wwJGBOs0uanWqJUFAUgYUGGGDxSEti2Rve/25QZUDUUcYbweUCmYRrd9t3xEBaQJIBdhs4DrnEmzWLG7IVr6/EAUhIfUKkX86VhaVXmtfIDFtUCjzNa6owcc6VG7KFFPn6HLZviwgpIwc+WY3+UUmUVkgHWAHq3n8wiCl50ZsgB09OUN0WuFxx4tB6BFyQosDSt7U4ERJRKsQbuPpSErTbJWDLUoqCSCxd9I3vUU0dsGmeXoxANSNz31jmz5Y0qHcMfmhgUTGA0QzY514RJHS0A7oDMQWB3vyjPOWxqDf57jthBnkmrkOMGI1u9RTyjUVlw4wNQddPvqjKEplFTulSdY1sxbEGGosrEuQGGb53dYwQQSxBdrj50e75jUktgmuAuyI1GkLGeXJSSxFM9nRgAlVGNXob225m6Gy1hzQVvJOql0DPRpJoTQ0ApjgN0W0JKDrGGVKOHZhjBabUArfy64RFAgaJZWu8jDHdCZlo8LKy+YukAq93dtXpCFFT5VbNoJEwkjM9b4JabmLvq3NChnUmsUqYoNXjDlJBuvwy4RlKTj5cI1AcJpyHGKiD+ocDEjWzTWqeoqcmrtuN8ZtJiWyPmfaKiR0cwLNd/oYbLQFX1x8okSMZNBWPCTiHbVC7SsuK4RcSIpC1EM1L7trRrsZckm8Akbae8SJFUwqID7YiVljv8AIH1MXEjnKSgx6y94KYmiTjpNudPuYqJCFghP1N1dG6bKCVgDEny+TEiRZWFSUAhRIqCOZYxEqdIOLn1iRILBkyi2FwVdwiySUFRqa1iRIxPdZZHYoAxBfX9V+cMtklIBIFf/AKAoMIkSL4QVqDClKGE2BZYHHSH/ALEekSJDhJbFrKSAC18FZ1kgE1dn4xcSMx2QFsoQ2SuTwuYqr40/3ewioka5BlIKAo35/wBpMYLesmJEjWPCFy1l+tkEmYWIwv5CJEi8kiXjsMQrLX5jyiRIzBByBQbIkSJHansiIp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831975"/>
            <a:ext cx="35560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246563"/>
            <a:ext cx="357028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1295400"/>
            <a:ext cx="4572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24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Gardens</a:t>
            </a:r>
            <a:endParaRPr lang="en-US" dirty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19200"/>
            <a:ext cx="3792538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81000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91000"/>
            <a:ext cx="36322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42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801813"/>
            <a:ext cx="3290887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01813"/>
            <a:ext cx="39338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2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smtClean="0"/>
              <a:t>Varieties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458200" cy="4983163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Grasses are used in lawn according to soil and climate</a:t>
            </a:r>
          </a:p>
          <a:p>
            <a:pPr eaLnBrk="1" hangingPunct="1"/>
            <a:r>
              <a:rPr lang="en-US" altLang="en-US" sz="2800" b="1" smtClean="0"/>
              <a:t>In subtropical climate mostly Bermuda grass (</a:t>
            </a:r>
            <a:r>
              <a:rPr lang="en-US" altLang="en-US" sz="2800" b="1" i="1" smtClean="0"/>
              <a:t>Cynodon dactylon)</a:t>
            </a:r>
          </a:p>
          <a:p>
            <a:pPr eaLnBrk="1" hangingPunct="1"/>
            <a:r>
              <a:rPr lang="en-US" altLang="en-US" sz="2800" b="1" smtClean="0"/>
              <a:t>It grows well in summer, high Temperature and full shine</a:t>
            </a:r>
          </a:p>
          <a:p>
            <a:pPr eaLnBrk="1" hangingPunct="1"/>
            <a:r>
              <a:rPr lang="en-US" altLang="en-US" sz="2800" b="1" smtClean="0"/>
              <a:t>Very resistance to drought ad high Temperature</a:t>
            </a:r>
          </a:p>
          <a:p>
            <a:pPr eaLnBrk="1" hangingPunct="1"/>
            <a:r>
              <a:rPr lang="en-US" altLang="en-US" sz="2800" b="1" smtClean="0"/>
              <a:t>But frost damage and windbreak</a:t>
            </a:r>
          </a:p>
          <a:p>
            <a:pPr eaLnBrk="1" hangingPunct="1"/>
            <a:r>
              <a:rPr lang="en-US" altLang="en-US" sz="2800" b="1" smtClean="0"/>
              <a:t>It develop quickly and need regular mowing.</a:t>
            </a:r>
          </a:p>
          <a:p>
            <a:pPr eaLnBrk="1" hangingPunct="1"/>
            <a:endParaRPr lang="en-US" altLang="en-US" sz="2800" b="1" smtClean="0"/>
          </a:p>
        </p:txBody>
      </p:sp>
    </p:spTree>
    <p:extLst>
      <p:ext uri="{BB962C8B-B14F-4D97-AF65-F5344CB8AC3E}">
        <p14:creationId xmlns:p14="http://schemas.microsoft.com/office/powerpoint/2010/main" val="1371150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2060"/>
                </a:solidFill>
              </a:rPr>
              <a:t>Varieties</a:t>
            </a:r>
          </a:p>
          <a:p>
            <a:pPr eaLnBrk="1" hangingPunct="1"/>
            <a:r>
              <a:rPr lang="en-US" altLang="en-US" b="1" smtClean="0"/>
              <a:t>Tifway</a:t>
            </a:r>
          </a:p>
          <a:p>
            <a:pPr eaLnBrk="1" hangingPunct="1"/>
            <a:r>
              <a:rPr lang="en-US" altLang="en-US" b="1" smtClean="0"/>
              <a:t>Tifton</a:t>
            </a:r>
          </a:p>
          <a:p>
            <a:pPr eaLnBrk="1" hangingPunct="1"/>
            <a:r>
              <a:rPr lang="en-US" altLang="en-US" b="1" smtClean="0"/>
              <a:t>Tifdwarf</a:t>
            </a:r>
          </a:p>
          <a:p>
            <a:pPr eaLnBrk="1" hangingPunct="1"/>
            <a:r>
              <a:rPr lang="en-US" altLang="en-US" b="1" smtClean="0"/>
              <a:t>Tifgreen</a:t>
            </a:r>
          </a:p>
          <a:p>
            <a:pPr eaLnBrk="1" hangingPunct="1"/>
            <a:r>
              <a:rPr lang="en-US" altLang="en-US" b="1" smtClean="0"/>
              <a:t>Dhaka</a:t>
            </a:r>
          </a:p>
        </p:txBody>
      </p:sp>
    </p:spTree>
    <p:extLst>
      <p:ext uri="{BB962C8B-B14F-4D97-AF65-F5344CB8AC3E}">
        <p14:creationId xmlns:p14="http://schemas.microsoft.com/office/powerpoint/2010/main" val="3803777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Topiary</a:t>
            </a:r>
            <a:endParaRPr lang="en-US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20850"/>
            <a:ext cx="394176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19238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352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4800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400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</TotalTime>
  <Words>895</Words>
  <Application>Microsoft Office PowerPoint</Application>
  <PresentationFormat>On-screen Show (4:3)</PresentationFormat>
  <Paragraphs>128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Apex</vt:lpstr>
      <vt:lpstr>ESTABLISHMENT AND MAINTENANCE OF LAWNS</vt:lpstr>
      <vt:lpstr>Lawns</vt:lpstr>
      <vt:lpstr>Lawns</vt:lpstr>
      <vt:lpstr>Gardens</vt:lpstr>
      <vt:lpstr>PowerPoint Presentation</vt:lpstr>
      <vt:lpstr>Varieties</vt:lpstr>
      <vt:lpstr>PowerPoint Presentation</vt:lpstr>
      <vt:lpstr>Topiary</vt:lpstr>
      <vt:lpstr>PowerPoint Presentation</vt:lpstr>
      <vt:lpstr>PowerPoint Presentation</vt:lpstr>
      <vt:lpstr>Establishment of new Lawn</vt:lpstr>
      <vt:lpstr>PowerPoint Presentation</vt:lpstr>
      <vt:lpstr>Time of Planting</vt:lpstr>
      <vt:lpstr>Planting Methods</vt:lpstr>
      <vt:lpstr>Sprigging</vt:lpstr>
      <vt:lpstr>PowerPoint Presentation</vt:lpstr>
      <vt:lpstr>SODDING</vt:lpstr>
      <vt:lpstr>Sodding</vt:lpstr>
      <vt:lpstr>SEEDING</vt:lpstr>
      <vt:lpstr>PowerPoint Presentation</vt:lpstr>
      <vt:lpstr>Maintenance of Lawn</vt:lpstr>
      <vt:lpstr>Mowing</vt:lpstr>
      <vt:lpstr>Weeding</vt:lpstr>
      <vt:lpstr>  A) Weed inhibiting practices </vt:lpstr>
      <vt:lpstr>Weed Eradication</vt:lpstr>
      <vt:lpstr>Irrigation</vt:lpstr>
      <vt:lpstr>Fertilizer</vt:lpstr>
      <vt:lpstr>Aeration</vt:lpstr>
      <vt:lpstr>Thatching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HORT 308</dc:title>
  <dc:creator>Hp</dc:creator>
  <cp:lastModifiedBy>Hp</cp:lastModifiedBy>
  <cp:revision>5</cp:revision>
  <dcterms:created xsi:type="dcterms:W3CDTF">2020-04-16T15:20:31Z</dcterms:created>
  <dcterms:modified xsi:type="dcterms:W3CDTF">2020-04-18T08:01:17Z</dcterms:modified>
</cp:coreProperties>
</file>