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349" r:id="rId4"/>
    <p:sldId id="263" r:id="rId5"/>
    <p:sldId id="264" r:id="rId6"/>
    <p:sldId id="284" r:id="rId7"/>
    <p:sldId id="257" r:id="rId8"/>
    <p:sldId id="266" r:id="rId9"/>
    <p:sldId id="267" r:id="rId10"/>
    <p:sldId id="350" r:id="rId11"/>
    <p:sldId id="268" r:id="rId12"/>
    <p:sldId id="375" r:id="rId13"/>
    <p:sldId id="376" r:id="rId14"/>
    <p:sldId id="285" r:id="rId15"/>
    <p:sldId id="302" r:id="rId16"/>
    <p:sldId id="351" r:id="rId17"/>
    <p:sldId id="271" r:id="rId18"/>
    <p:sldId id="272" r:id="rId19"/>
    <p:sldId id="273" r:id="rId20"/>
    <p:sldId id="274" r:id="rId21"/>
    <p:sldId id="276" r:id="rId22"/>
    <p:sldId id="279" r:id="rId23"/>
    <p:sldId id="277" r:id="rId24"/>
    <p:sldId id="280" r:id="rId25"/>
    <p:sldId id="278" r:id="rId26"/>
    <p:sldId id="282" r:id="rId27"/>
    <p:sldId id="377" r:id="rId28"/>
    <p:sldId id="283" r:id="rId29"/>
    <p:sldId id="258" r:id="rId30"/>
    <p:sldId id="352" r:id="rId31"/>
    <p:sldId id="303" r:id="rId32"/>
    <p:sldId id="289" r:id="rId33"/>
    <p:sldId id="286" r:id="rId34"/>
    <p:sldId id="353" r:id="rId35"/>
    <p:sldId id="378" r:id="rId36"/>
    <p:sldId id="287" r:id="rId37"/>
    <p:sldId id="354" r:id="rId38"/>
    <p:sldId id="290" r:id="rId39"/>
    <p:sldId id="288" r:id="rId40"/>
    <p:sldId id="304" r:id="rId41"/>
    <p:sldId id="305" r:id="rId42"/>
    <p:sldId id="406" r:id="rId43"/>
    <p:sldId id="407" r:id="rId44"/>
    <p:sldId id="306" r:id="rId45"/>
    <p:sldId id="358" r:id="rId46"/>
    <p:sldId id="307" r:id="rId47"/>
    <p:sldId id="368" r:id="rId48"/>
    <p:sldId id="308" r:id="rId49"/>
    <p:sldId id="369" r:id="rId50"/>
    <p:sldId id="309" r:id="rId51"/>
    <p:sldId id="370" r:id="rId52"/>
    <p:sldId id="310" r:id="rId53"/>
    <p:sldId id="311" r:id="rId54"/>
    <p:sldId id="371" r:id="rId55"/>
    <p:sldId id="379" r:id="rId56"/>
    <p:sldId id="312" r:id="rId57"/>
    <p:sldId id="313" r:id="rId58"/>
    <p:sldId id="372" r:id="rId59"/>
    <p:sldId id="314" r:id="rId60"/>
    <p:sldId id="373" r:id="rId61"/>
    <p:sldId id="315" r:id="rId62"/>
    <p:sldId id="374" r:id="rId63"/>
    <p:sldId id="40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718" autoAdjust="0"/>
  </p:normalViewPr>
  <p:slideViewPr>
    <p:cSldViewPr>
      <p:cViewPr varScale="1">
        <p:scale>
          <a:sx n="64" d="100"/>
          <a:sy n="64" d="100"/>
        </p:scale>
        <p:origin x="-153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5461B2-76EB-494E-9D44-730116564FA5}"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220BA-7DBC-44E4-9874-F94F929194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61B2-76EB-494E-9D44-730116564FA5}" type="datetimeFigureOut">
              <a:rPr lang="en-US" smtClean="0"/>
              <a:pPr/>
              <a:t>12/19/2017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220BA-7DBC-44E4-9874-F94F929194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latin typeface="Times New Roman" pitchFamily="18" charset="0"/>
                <a:cs typeface="Times New Roman" pitchFamily="18" charset="0"/>
              </a:rPr>
              <a:t>Human Development </a:t>
            </a:r>
            <a:endParaRPr lang="en-US" sz="5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lgn="just"/>
            <a:r>
              <a:rPr lang="en-US" sz="3200" dirty="0" smtClean="0">
                <a:latin typeface="Times New Roman" pitchFamily="18" charset="0"/>
                <a:cs typeface="Times New Roman" pitchFamily="18" charset="0"/>
              </a:rPr>
              <a:t>However, soon after that age (9 months) they will begin an active search for the missing object, indicating that they have developed a mental representation of the toy (object permanence).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Object permanence, then, is a critical development during the </a:t>
            </a:r>
            <a:r>
              <a:rPr lang="en-US" sz="3200" dirty="0" err="1" smtClean="0">
                <a:latin typeface="Times New Roman" pitchFamily="18" charset="0"/>
                <a:cs typeface="Times New Roman" pitchFamily="18" charset="0"/>
              </a:rPr>
              <a:t>sensorimotor</a:t>
            </a:r>
            <a:r>
              <a:rPr lang="en-US" sz="3200" dirty="0" smtClean="0">
                <a:latin typeface="Times New Roman" pitchFamily="18" charset="0"/>
                <a:cs typeface="Times New Roman" pitchFamily="18" charset="0"/>
              </a:rPr>
              <a:t> stage.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Times New Roman" pitchFamily="18" charset="0"/>
                <a:cs typeface="Times New Roman" pitchFamily="18" charset="0"/>
              </a:rPr>
              <a:t>Preoperational stage (2 to 7)</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4321208"/>
          </a:xfrm>
        </p:spPr>
        <p:txBody>
          <a:bodyPr>
            <a:normAutofit/>
          </a:bodyPr>
          <a:lstStyle/>
          <a:p>
            <a:pPr algn="just"/>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hildren </a:t>
            </a:r>
            <a:r>
              <a:rPr lang="en-US" sz="3200" dirty="0">
                <a:latin typeface="Times New Roman" pitchFamily="18" charset="0"/>
                <a:cs typeface="Times New Roman" pitchFamily="18" charset="0"/>
              </a:rPr>
              <a:t>gradually improve in their use of </a:t>
            </a:r>
            <a:r>
              <a:rPr lang="en-US" sz="3200" dirty="0" smtClean="0">
                <a:latin typeface="Times New Roman" pitchFamily="18" charset="0"/>
                <a:cs typeface="Times New Roman" pitchFamily="18" charset="0"/>
              </a:rPr>
              <a:t>mental images</a:t>
            </a:r>
            <a:r>
              <a:rPr lang="en-US" sz="3200" dirty="0">
                <a:latin typeface="Times New Roman" pitchFamily="18" charset="0"/>
                <a:cs typeface="Times New Roman" pitchFamily="18" charset="0"/>
              </a:rPr>
              <a:t>. Although progress in symbolic thought </a:t>
            </a:r>
            <a:r>
              <a:rPr lang="en-US" sz="3200" dirty="0" smtClean="0">
                <a:latin typeface="Times New Roman" pitchFamily="18" charset="0"/>
                <a:cs typeface="Times New Roman" pitchFamily="18" charset="0"/>
              </a:rPr>
              <a:t>continues, Piaget </a:t>
            </a:r>
            <a:r>
              <a:rPr lang="en-US" sz="3200" dirty="0">
                <a:latin typeface="Times New Roman" pitchFamily="18" charset="0"/>
                <a:cs typeface="Times New Roman" pitchFamily="18" charset="0"/>
              </a:rPr>
              <a:t>emphasized the shortcomings in </a:t>
            </a:r>
            <a:r>
              <a:rPr lang="en-US" sz="3200" dirty="0" smtClean="0">
                <a:latin typeface="Times New Roman" pitchFamily="18" charset="0"/>
                <a:cs typeface="Times New Roman" pitchFamily="18" charset="0"/>
              </a:rPr>
              <a:t>preoperational thought</a:t>
            </a:r>
            <a:r>
              <a:rPr lang="en-US" sz="3200" dirty="0">
                <a:latin typeface="Times New Roman" pitchFamily="18" charset="0"/>
                <a:cs typeface="Times New Roman"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lstStyle/>
          <a:p>
            <a:pPr algn="just"/>
            <a:r>
              <a:rPr lang="en-US" sz="3200" dirty="0" smtClean="0">
                <a:latin typeface="Times New Roman" pitchFamily="18" charset="0"/>
                <a:cs typeface="Times New Roman" pitchFamily="18" charset="0"/>
              </a:rPr>
              <a:t>Because they had not yet mastered the principle of conservation.</a:t>
            </a:r>
          </a:p>
          <a:p>
            <a:pPr algn="just"/>
            <a:endParaRPr lang="en-US" sz="3200" dirty="0" smtClean="0">
              <a:latin typeface="Times New Roman" pitchFamily="18" charset="0"/>
              <a:cs typeface="Times New Roman" pitchFamily="18" charset="0"/>
            </a:endParaRPr>
          </a:p>
          <a:p>
            <a:pPr algn="just"/>
            <a:r>
              <a:rPr lang="en-US" sz="3200" i="1" dirty="0" smtClean="0">
                <a:latin typeface="Times New Roman" pitchFamily="18" charset="0"/>
                <a:cs typeface="Times New Roman" pitchFamily="18" charset="0"/>
              </a:rPr>
              <a:t>“Conservation” </a:t>
            </a:r>
            <a:r>
              <a:rPr lang="en-US" sz="3200" dirty="0" smtClean="0">
                <a:latin typeface="Times New Roman" pitchFamily="18" charset="0"/>
                <a:cs typeface="Times New Roman" pitchFamily="18" charset="0"/>
              </a:rPr>
              <a:t>is the awareness that physical quantities remain constant in spite of changes in their shape or appearance.</a:t>
            </a:r>
          </a:p>
          <a:p>
            <a:pPr algn="just">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OR</a:t>
            </a:r>
          </a:p>
          <a:p>
            <a:pPr algn="just"/>
            <a:r>
              <a:rPr lang="en-US" sz="3200" i="1" dirty="0" smtClean="0">
                <a:latin typeface="Times New Roman" pitchFamily="18" charset="0"/>
                <a:cs typeface="Times New Roman" pitchFamily="18" charset="0"/>
              </a:rPr>
              <a:t>“Conservation” </a:t>
            </a:r>
            <a:r>
              <a:rPr lang="en-US" sz="3200" dirty="0" smtClean="0">
                <a:latin typeface="Times New Roman" pitchFamily="18" charset="0"/>
                <a:cs typeface="Times New Roman" pitchFamily="18" charset="0"/>
              </a:rPr>
              <a:t>is the knowledge that quantity is unrelated to the arrangement and physical appearance of objects.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02208"/>
          </a:xfrm>
        </p:spPr>
        <p:txBody>
          <a:bodyPr/>
          <a:lstStyle/>
          <a:p>
            <a:pPr algn="just"/>
            <a:r>
              <a:rPr lang="en-US" sz="3200" dirty="0" smtClean="0">
                <a:latin typeface="Times New Roman" pitchFamily="18" charset="0"/>
                <a:cs typeface="Times New Roman" pitchFamily="18" charset="0"/>
              </a:rPr>
              <a:t>Children who have not mastered this concept do not know that the amount, volume, or length of an object does not change when its shape or configuration changes. </a:t>
            </a:r>
          </a:p>
          <a:p>
            <a:pPr algn="just">
              <a:buNone/>
            </a:pP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Example </a:t>
            </a:r>
            <a:endParaRPr lang="en-US" dirty="0"/>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smtClean="0">
                <a:latin typeface="Times New Roman" pitchFamily="18" charset="0"/>
                <a:cs typeface="Times New Roman" pitchFamily="18" charset="0"/>
              </a:rPr>
              <a:t>Suppose you had two drinking glasses of different shapes—one short and broad and one tall and thin. Now imagine that you filled the short, broad one with soda about halfway and then poured the liquid from that glass into the tall one. The soda would appear to fill about three-quarters of the second glass. If someone asked you whether there was more soda in the second glass than there had been in the first, what would you say?</a:t>
            </a:r>
            <a:endParaRPr lang="en-US" sz="32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just"/>
            <a:r>
              <a:rPr lang="en-US" sz="3200" dirty="0" smtClean="0">
                <a:latin typeface="Times New Roman" pitchFamily="18" charset="0"/>
                <a:cs typeface="Times New Roman" pitchFamily="18" charset="0"/>
              </a:rPr>
              <a:t>You might think that such a simple question hardly deserves an answer; of course, there is no difference in the amount of soda in the two glasses.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However, most 4-year-olds would be likely to say that there is more soda in the second glass. If you then poured the soda back into the short glass, they would say there is now less soda than there was in the taller glass.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rmAutofit/>
          </a:bodyPr>
          <a:lstStyle/>
          <a:p>
            <a:pPr algn="just"/>
            <a:r>
              <a:rPr lang="en-US" sz="3200" dirty="0" smtClean="0">
                <a:latin typeface="Times New Roman" pitchFamily="18" charset="0"/>
                <a:cs typeface="Times New Roman" pitchFamily="18" charset="0"/>
              </a:rPr>
              <a:t>Children who do not understand the principle of conservation invariably state that the amount of liquid changes as it is poured back and forth.</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They cannot comprehend that a transformation in appearance does not imply a transformation in amount.</a:t>
            </a:r>
          </a:p>
          <a:p>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sz="3200" dirty="0">
                <a:latin typeface="Times New Roman" pitchFamily="18" charset="0"/>
                <a:cs typeface="Times New Roman" pitchFamily="18" charset="0"/>
              </a:rPr>
              <a:t>According to Piaget, their </a:t>
            </a:r>
            <a:r>
              <a:rPr lang="en-US" sz="3200" dirty="0" smtClean="0">
                <a:latin typeface="Times New Roman" pitchFamily="18" charset="0"/>
                <a:cs typeface="Times New Roman" pitchFamily="18" charset="0"/>
              </a:rPr>
              <a:t>inability To understand </a:t>
            </a:r>
            <a:r>
              <a:rPr lang="en-US" sz="3200" dirty="0">
                <a:latin typeface="Times New Roman" pitchFamily="18" charset="0"/>
                <a:cs typeface="Times New Roman" pitchFamily="18" charset="0"/>
              </a:rPr>
              <a:t>conservation is caused by </a:t>
            </a:r>
            <a:r>
              <a:rPr lang="en-US" sz="3200" dirty="0" smtClean="0">
                <a:latin typeface="Times New Roman" pitchFamily="18" charset="0"/>
                <a:cs typeface="Times New Roman" pitchFamily="18" charset="0"/>
              </a:rPr>
              <a:t>some basic </a:t>
            </a:r>
            <a:r>
              <a:rPr lang="en-US" sz="3200" dirty="0">
                <a:latin typeface="Times New Roman" pitchFamily="18" charset="0"/>
                <a:cs typeface="Times New Roman" pitchFamily="18" charset="0"/>
              </a:rPr>
              <a:t>flaws in preoperational thinking.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These flaws include :</a:t>
            </a:r>
          </a:p>
          <a:p>
            <a:pPr algn="just"/>
            <a:r>
              <a:rPr lang="en-US" sz="3200" dirty="0" err="1" smtClean="0">
                <a:latin typeface="Times New Roman" pitchFamily="18" charset="0"/>
                <a:cs typeface="Times New Roman" pitchFamily="18" charset="0"/>
              </a:rPr>
              <a:t>Centration</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Irreversibility</a:t>
            </a:r>
          </a:p>
          <a:p>
            <a:pPr algn="just"/>
            <a:r>
              <a:rPr lang="en-US" sz="3200" dirty="0" smtClean="0">
                <a:latin typeface="Times New Roman" pitchFamily="18" charset="0"/>
                <a:cs typeface="Times New Roman" pitchFamily="18" charset="0"/>
              </a:rPr>
              <a:t>Egocentrism.</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Autofit/>
          </a:bodyPr>
          <a:lstStyle/>
          <a:p>
            <a:pPr algn="just"/>
            <a:r>
              <a:rPr lang="en-US" sz="3200"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Centration</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is the tendency to focus on just </a:t>
            </a:r>
            <a:r>
              <a:rPr lang="en-US" sz="3200" dirty="0" smtClean="0">
                <a:latin typeface="Times New Roman" pitchFamily="18" charset="0"/>
                <a:cs typeface="Times New Roman" pitchFamily="18" charset="0"/>
              </a:rPr>
              <a:t>one feature of </a:t>
            </a:r>
            <a:r>
              <a:rPr lang="en-US" sz="3200" dirty="0">
                <a:latin typeface="Times New Roman" pitchFamily="18" charset="0"/>
                <a:cs typeface="Times New Roman" pitchFamily="18" charset="0"/>
              </a:rPr>
              <a:t>a problem, neglecting other </a:t>
            </a:r>
            <a:r>
              <a:rPr lang="en-US" sz="3200" dirty="0" smtClean="0">
                <a:latin typeface="Times New Roman" pitchFamily="18" charset="0"/>
                <a:cs typeface="Times New Roman" pitchFamily="18" charset="0"/>
              </a:rPr>
              <a:t>important aspects</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buNone/>
            </a:pP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When </a:t>
            </a:r>
            <a:r>
              <a:rPr lang="en-US" sz="3200" dirty="0">
                <a:latin typeface="Times New Roman" pitchFamily="18" charset="0"/>
                <a:cs typeface="Times New Roman" pitchFamily="18" charset="0"/>
              </a:rPr>
              <a:t>working on the conservation </a:t>
            </a:r>
            <a:r>
              <a:rPr lang="en-US" sz="3200" dirty="0" smtClean="0">
                <a:latin typeface="Times New Roman" pitchFamily="18" charset="0"/>
                <a:cs typeface="Times New Roman" pitchFamily="18" charset="0"/>
              </a:rPr>
              <a:t>problem with </a:t>
            </a:r>
            <a:r>
              <a:rPr lang="en-US" sz="3200" dirty="0">
                <a:latin typeface="Times New Roman" pitchFamily="18" charset="0"/>
                <a:cs typeface="Times New Roman" pitchFamily="18" charset="0"/>
              </a:rPr>
              <a:t>water, preoperational children tend to </a:t>
            </a:r>
            <a:r>
              <a:rPr lang="en-US" sz="3200" dirty="0" smtClean="0">
                <a:latin typeface="Times New Roman" pitchFamily="18" charset="0"/>
                <a:cs typeface="Times New Roman" pitchFamily="18" charset="0"/>
              </a:rPr>
              <a:t>concentrate on </a:t>
            </a:r>
            <a:r>
              <a:rPr lang="en-US" sz="3200" dirty="0">
                <a:latin typeface="Times New Roman" pitchFamily="18" charset="0"/>
                <a:cs typeface="Times New Roman" pitchFamily="18" charset="0"/>
              </a:rPr>
              <a:t>the height of the water while </a:t>
            </a:r>
            <a:r>
              <a:rPr lang="en-US" sz="3200" dirty="0" smtClean="0">
                <a:latin typeface="Times New Roman" pitchFamily="18" charset="0"/>
                <a:cs typeface="Times New Roman" pitchFamily="18" charset="0"/>
              </a:rPr>
              <a:t>ignoring the </a:t>
            </a:r>
            <a:r>
              <a:rPr lang="en-US" sz="3200" dirty="0">
                <a:latin typeface="Times New Roman" pitchFamily="18" charset="0"/>
                <a:cs typeface="Times New Roman" pitchFamily="18" charset="0"/>
              </a:rPr>
              <a:t>width. They have difficulty focusing on </a:t>
            </a:r>
            <a:r>
              <a:rPr lang="en-US" sz="3200" dirty="0" smtClean="0">
                <a:latin typeface="Times New Roman" pitchFamily="18" charset="0"/>
                <a:cs typeface="Times New Roman" pitchFamily="18" charset="0"/>
              </a:rPr>
              <a:t>several aspects </a:t>
            </a:r>
            <a:r>
              <a:rPr lang="en-US" sz="3200" dirty="0">
                <a:latin typeface="Times New Roman" pitchFamily="18" charset="0"/>
                <a:cs typeface="Times New Roman" pitchFamily="18" charset="0"/>
              </a:rPr>
              <a:t>of a problem at once.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Autofit/>
          </a:bodyPr>
          <a:lstStyle/>
          <a:p>
            <a:pPr algn="just"/>
            <a:r>
              <a:rPr lang="en-US" sz="3200" i="1" dirty="0" smtClean="0">
                <a:latin typeface="Times New Roman" pitchFamily="18" charset="0"/>
                <a:cs typeface="Times New Roman" pitchFamily="18" charset="0"/>
              </a:rPr>
              <a:t>“Irreversibility” </a:t>
            </a:r>
            <a:r>
              <a:rPr lang="en-US" sz="3200" dirty="0">
                <a:latin typeface="Times New Roman" pitchFamily="18" charset="0"/>
                <a:cs typeface="Times New Roman" pitchFamily="18" charset="0"/>
              </a:rPr>
              <a:t>is the inability to envision </a:t>
            </a:r>
            <a:r>
              <a:rPr lang="en-US" sz="3200" dirty="0" smtClean="0">
                <a:latin typeface="Times New Roman" pitchFamily="18" charset="0"/>
                <a:cs typeface="Times New Roman" pitchFamily="18" charset="0"/>
              </a:rPr>
              <a:t>reversing an </a:t>
            </a:r>
            <a:r>
              <a:rPr lang="en-US" sz="3200" dirty="0">
                <a:latin typeface="Times New Roman" pitchFamily="18" charset="0"/>
                <a:cs typeface="Times New Roman" pitchFamily="18" charset="0"/>
              </a:rPr>
              <a:t>action. Preoperational children can’t </a:t>
            </a:r>
            <a:r>
              <a:rPr lang="en-US" sz="3200" dirty="0" smtClean="0">
                <a:latin typeface="Times New Roman" pitchFamily="18" charset="0"/>
                <a:cs typeface="Times New Roman" pitchFamily="18" charset="0"/>
              </a:rPr>
              <a:t>mentally “undo</a:t>
            </a:r>
            <a:r>
              <a:rPr lang="en-US" sz="3200" dirty="0">
                <a:latin typeface="Times New Roman" pitchFamily="18" charset="0"/>
                <a:cs typeface="Times New Roman" pitchFamily="18" charset="0"/>
              </a:rPr>
              <a:t>” something.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instance, in grappling </a:t>
            </a:r>
            <a:r>
              <a:rPr lang="en-US" sz="3200" dirty="0" smtClean="0">
                <a:latin typeface="Times New Roman" pitchFamily="18" charset="0"/>
                <a:cs typeface="Times New Roman" pitchFamily="18" charset="0"/>
              </a:rPr>
              <a:t>with the </a:t>
            </a:r>
            <a:r>
              <a:rPr lang="en-US" sz="3200" dirty="0">
                <a:latin typeface="Times New Roman" pitchFamily="18" charset="0"/>
                <a:cs typeface="Times New Roman" pitchFamily="18" charset="0"/>
              </a:rPr>
              <a:t>conservation of water, they don’t think </a:t>
            </a:r>
            <a:r>
              <a:rPr lang="en-US" sz="3200" dirty="0" smtClean="0">
                <a:latin typeface="Times New Roman" pitchFamily="18" charset="0"/>
                <a:cs typeface="Times New Roman" pitchFamily="18" charset="0"/>
              </a:rPr>
              <a:t>about what </a:t>
            </a:r>
            <a:r>
              <a:rPr lang="en-US" sz="3200" dirty="0">
                <a:latin typeface="Times New Roman" pitchFamily="18" charset="0"/>
                <a:cs typeface="Times New Roman" pitchFamily="18" charset="0"/>
              </a:rPr>
              <a:t>would happen if the water were poured </a:t>
            </a:r>
            <a:r>
              <a:rPr lang="en-US" sz="3200" dirty="0" smtClean="0">
                <a:latin typeface="Times New Roman" pitchFamily="18" charset="0"/>
                <a:cs typeface="Times New Roman" pitchFamily="18" charset="0"/>
              </a:rPr>
              <a:t>back from </a:t>
            </a:r>
            <a:r>
              <a:rPr lang="en-US" sz="3200" dirty="0">
                <a:latin typeface="Times New Roman" pitchFamily="18" charset="0"/>
                <a:cs typeface="Times New Roman" pitchFamily="18" charset="0"/>
              </a:rPr>
              <a:t>the tall beaker into the original beaker.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Developmental psychology</a:t>
            </a:r>
            <a:endParaRPr lang="en-US" dirty="0"/>
          </a:p>
        </p:txBody>
      </p:sp>
      <p:sp>
        <p:nvSpPr>
          <p:cNvPr id="3" name="Content Placeholder 2"/>
          <p:cNvSpPr>
            <a:spLocks noGrp="1"/>
          </p:cNvSpPr>
          <p:nvPr>
            <p:ph idx="1"/>
          </p:nvPr>
        </p:nvSpPr>
        <p:spPr/>
        <p:txBody>
          <a:bodyPr>
            <a:normAutofit/>
          </a:bodyPr>
          <a:lstStyle/>
          <a:p>
            <a:pPr>
              <a:buNone/>
            </a:pPr>
            <a:endParaRPr lang="en-US" dirty="0" smtClean="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The branch of psychology that </a:t>
            </a:r>
            <a:r>
              <a:rPr lang="en-US" sz="3200" dirty="0" smtClean="0">
                <a:latin typeface="Times New Roman" pitchFamily="18" charset="0"/>
                <a:cs typeface="Times New Roman" pitchFamily="18" charset="0"/>
              </a:rPr>
              <a:t>studies the </a:t>
            </a:r>
            <a:r>
              <a:rPr lang="en-US" sz="3200" dirty="0">
                <a:latin typeface="Times New Roman" pitchFamily="18" charset="0"/>
                <a:cs typeface="Times New Roman" pitchFamily="18" charset="0"/>
              </a:rPr>
              <a:t>patterns of growth and </a:t>
            </a:r>
            <a:r>
              <a:rPr lang="en-US" sz="3200" dirty="0" smtClean="0">
                <a:latin typeface="Times New Roman" pitchFamily="18" charset="0"/>
                <a:cs typeface="Times New Roman" pitchFamily="18" charset="0"/>
              </a:rPr>
              <a:t>change that </a:t>
            </a:r>
            <a:r>
              <a:rPr lang="en-US" sz="3200" dirty="0">
                <a:latin typeface="Times New Roman" pitchFamily="18" charset="0"/>
                <a:cs typeface="Times New Roman" pitchFamily="18" charset="0"/>
              </a:rPr>
              <a:t>occur throughout life</a:t>
            </a:r>
            <a:r>
              <a:rPr lang="en-US" sz="32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Autofit/>
          </a:bodyPr>
          <a:lstStyle/>
          <a:p>
            <a:pPr algn="just"/>
            <a:r>
              <a:rPr lang="en-US" sz="3200" i="1" dirty="0" smtClean="0">
                <a:latin typeface="Times New Roman" pitchFamily="18" charset="0"/>
                <a:cs typeface="Times New Roman" pitchFamily="18" charset="0"/>
              </a:rPr>
              <a:t>“Egocentrism” </a:t>
            </a:r>
            <a:r>
              <a:rPr lang="en-US" sz="3200" dirty="0">
                <a:latin typeface="Times New Roman" pitchFamily="18" charset="0"/>
                <a:cs typeface="Times New Roman" pitchFamily="18" charset="0"/>
              </a:rPr>
              <a:t>in thinking is characterized by </a:t>
            </a:r>
            <a:r>
              <a:rPr lang="en-US" sz="3200" dirty="0" smtClean="0">
                <a:latin typeface="Times New Roman" pitchFamily="18" charset="0"/>
                <a:cs typeface="Times New Roman" pitchFamily="18" charset="0"/>
              </a:rPr>
              <a:t>a limited </a:t>
            </a:r>
            <a:r>
              <a:rPr lang="en-US" sz="3200" dirty="0">
                <a:latin typeface="Times New Roman" pitchFamily="18" charset="0"/>
                <a:cs typeface="Times New Roman" pitchFamily="18" charset="0"/>
              </a:rPr>
              <a:t>ability to share another </a:t>
            </a:r>
            <a:r>
              <a:rPr lang="en-US" sz="3200" dirty="0" smtClean="0">
                <a:latin typeface="Times New Roman" pitchFamily="18" charset="0"/>
                <a:cs typeface="Times New Roman" pitchFamily="18" charset="0"/>
              </a:rPr>
              <a:t>person’s viewpoint.</a:t>
            </a: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instance, if you ask a </a:t>
            </a:r>
            <a:r>
              <a:rPr lang="en-US" sz="3200" dirty="0" smtClean="0">
                <a:latin typeface="Times New Roman" pitchFamily="18" charset="0"/>
                <a:cs typeface="Times New Roman" pitchFamily="18" charset="0"/>
              </a:rPr>
              <a:t>preoperational girl </a:t>
            </a:r>
            <a:r>
              <a:rPr lang="en-US" sz="3200" dirty="0">
                <a:latin typeface="Times New Roman" pitchFamily="18" charset="0"/>
                <a:cs typeface="Times New Roman" pitchFamily="18" charset="0"/>
              </a:rPr>
              <a:t>whether her sister has a sister, she’ll probably </a:t>
            </a:r>
            <a:r>
              <a:rPr lang="en-US" sz="3200" dirty="0" smtClean="0">
                <a:latin typeface="Times New Roman" pitchFamily="18" charset="0"/>
                <a:cs typeface="Times New Roman" pitchFamily="18" charset="0"/>
              </a:rPr>
              <a:t>say no </a:t>
            </a:r>
            <a:r>
              <a:rPr lang="en-US" sz="3200" dirty="0">
                <a:latin typeface="Times New Roman" pitchFamily="18" charset="0"/>
                <a:cs typeface="Times New Roman" pitchFamily="18" charset="0"/>
              </a:rPr>
              <a:t>if they are the only two girls in the family. She’s </a:t>
            </a:r>
            <a:r>
              <a:rPr lang="en-US" sz="3200" dirty="0" smtClean="0">
                <a:latin typeface="Times New Roman" pitchFamily="18" charset="0"/>
                <a:cs typeface="Times New Roman" pitchFamily="18" charset="0"/>
              </a:rPr>
              <a:t>unable to </a:t>
            </a:r>
            <a:r>
              <a:rPr lang="en-US" sz="3200" dirty="0">
                <a:latin typeface="Times New Roman" pitchFamily="18" charset="0"/>
                <a:cs typeface="Times New Roman" pitchFamily="18" charset="0"/>
              </a:rPr>
              <a:t>view sisterhood from her sister’s perspective.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Concrete Operational Stage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(7 to 12)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Piaget called this stage </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concrete operations” </a:t>
            </a:r>
            <a:r>
              <a:rPr lang="en-US" sz="3200" dirty="0" smtClean="0">
                <a:latin typeface="Times New Roman" pitchFamily="18" charset="0"/>
                <a:cs typeface="Times New Roman" pitchFamily="18" charset="0"/>
              </a:rPr>
              <a:t>because </a:t>
            </a:r>
            <a:r>
              <a:rPr lang="en-US" sz="3200" dirty="0">
                <a:latin typeface="Times New Roman" pitchFamily="18" charset="0"/>
                <a:cs typeface="Times New Roman" pitchFamily="18" charset="0"/>
              </a:rPr>
              <a:t>children can perform operations </a:t>
            </a:r>
            <a:r>
              <a:rPr lang="en-US" sz="3200" dirty="0" smtClean="0">
                <a:latin typeface="Times New Roman" pitchFamily="18" charset="0"/>
                <a:cs typeface="Times New Roman" pitchFamily="18" charset="0"/>
              </a:rPr>
              <a:t>only on </a:t>
            </a:r>
            <a:r>
              <a:rPr lang="en-US" sz="3200" dirty="0">
                <a:latin typeface="Times New Roman" pitchFamily="18" charset="0"/>
                <a:cs typeface="Times New Roman" pitchFamily="18" charset="0"/>
              </a:rPr>
              <a:t>images of tangible objects and actual </a:t>
            </a:r>
            <a:r>
              <a:rPr lang="en-US" sz="3200" dirty="0" smtClean="0">
                <a:latin typeface="Times New Roman" pitchFamily="18" charset="0"/>
                <a:cs typeface="Times New Roman" pitchFamily="18" charset="0"/>
              </a:rPr>
              <a:t>events.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Among </a:t>
            </a:r>
            <a:r>
              <a:rPr lang="en-US" sz="3200" dirty="0">
                <a:latin typeface="Times New Roman" pitchFamily="18" charset="0"/>
                <a:cs typeface="Times New Roman" pitchFamily="18" charset="0"/>
              </a:rPr>
              <a:t>the operations that children master </a:t>
            </a:r>
            <a:r>
              <a:rPr lang="en-US" sz="3200" dirty="0" smtClean="0">
                <a:latin typeface="Times New Roman" pitchFamily="18" charset="0"/>
                <a:cs typeface="Times New Roman" pitchFamily="18" charset="0"/>
              </a:rPr>
              <a:t>during this </a:t>
            </a:r>
            <a:r>
              <a:rPr lang="en-US" sz="3200" dirty="0">
                <a:latin typeface="Times New Roman" pitchFamily="18" charset="0"/>
                <a:cs typeface="Times New Roman" pitchFamily="18" charset="0"/>
              </a:rPr>
              <a:t>stage are reversibility and </a:t>
            </a:r>
            <a:r>
              <a:rPr lang="en-US" sz="3200" dirty="0" err="1" smtClean="0">
                <a:latin typeface="Times New Roman" pitchFamily="18" charset="0"/>
                <a:cs typeface="Times New Roman" pitchFamily="18" charset="0"/>
              </a:rPr>
              <a:t>decentration</a:t>
            </a:r>
            <a:r>
              <a:rPr lang="en-US" sz="3200"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r>
              <a:rPr lang="en-US" sz="3200" i="1" dirty="0" smtClean="0">
                <a:latin typeface="Times New Roman" pitchFamily="18" charset="0"/>
                <a:cs typeface="Times New Roman" pitchFamily="18" charset="0"/>
              </a:rPr>
              <a:t>Reversibility </a:t>
            </a:r>
            <a:r>
              <a:rPr lang="en-US" sz="3200" dirty="0" smtClean="0">
                <a:latin typeface="Times New Roman" pitchFamily="18" charset="0"/>
                <a:cs typeface="Times New Roman" pitchFamily="18" charset="0"/>
              </a:rPr>
              <a:t>permits a child to mentally undo an action.</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example, they can understand that when someone rolls a ball </a:t>
            </a:r>
            <a:r>
              <a:rPr lang="en-US" sz="3200" dirty="0" smtClean="0">
                <a:latin typeface="Times New Roman" pitchFamily="18" charset="0"/>
                <a:cs typeface="Times New Roman" pitchFamily="18" charset="0"/>
              </a:rPr>
              <a:t>of clay </a:t>
            </a:r>
            <a:r>
              <a:rPr lang="en-US" sz="3200" dirty="0">
                <a:latin typeface="Times New Roman" pitchFamily="18" charset="0"/>
                <a:cs typeface="Times New Roman" pitchFamily="18" charset="0"/>
              </a:rPr>
              <a:t>into a long sausage shape, that person can recreate the original ball by </a:t>
            </a:r>
            <a:r>
              <a:rPr lang="en-US" sz="3200" dirty="0" smtClean="0">
                <a:latin typeface="Times New Roman" pitchFamily="18" charset="0"/>
                <a:cs typeface="Times New Roman" pitchFamily="18" charset="0"/>
              </a:rPr>
              <a:t>reversing the </a:t>
            </a:r>
            <a:r>
              <a:rPr lang="en-US" sz="3200" dirty="0">
                <a:latin typeface="Times New Roman" pitchFamily="18" charset="0"/>
                <a:cs typeface="Times New Roman" pitchFamily="18" charset="0"/>
              </a:rPr>
              <a:t>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lgn="just"/>
            <a:r>
              <a:rPr lang="en-US" sz="3200" i="1" dirty="0" smtClean="0">
                <a:latin typeface="Times New Roman" pitchFamily="18" charset="0"/>
                <a:cs typeface="Times New Roman" pitchFamily="18" charset="0"/>
              </a:rPr>
              <a:t>“</a:t>
            </a:r>
            <a:r>
              <a:rPr lang="en-US" sz="3200" i="1" dirty="0" err="1" smtClean="0">
                <a:latin typeface="Times New Roman" pitchFamily="18" charset="0"/>
                <a:cs typeface="Times New Roman" pitchFamily="18" charset="0"/>
              </a:rPr>
              <a:t>Decentration</a:t>
            </a:r>
            <a:r>
              <a:rPr lang="en-US" sz="3200" i="1" dirty="0" smtClean="0">
                <a:latin typeface="Times New Roman" pitchFamily="18" charset="0"/>
                <a:cs typeface="Times New Roman" pitchFamily="18" charset="0"/>
              </a:rPr>
              <a:t>” a</a:t>
            </a:r>
            <a:r>
              <a:rPr lang="en-US" sz="3200" dirty="0" smtClean="0">
                <a:latin typeface="Times New Roman" pitchFamily="18" charset="0"/>
                <a:cs typeface="Times New Roman" pitchFamily="18" charset="0"/>
              </a:rPr>
              <a:t>llows the child to focus on more than one feature of a problem simultaneously.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newfound ability to coordinate several aspects of a problem helps the child appreciate that there are several ways to look at things.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This ability in turn leads to a decline in egocentrism and gradual mastery of conservation.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lgn="just"/>
            <a:r>
              <a:rPr lang="en-US" sz="3200" dirty="0">
                <a:latin typeface="Times New Roman" pitchFamily="18" charset="0"/>
                <a:cs typeface="Times New Roman" pitchFamily="18" charset="0"/>
              </a:rPr>
              <a:t>Although children make important advances in their logical capabilities </a:t>
            </a:r>
            <a:r>
              <a:rPr lang="en-US" sz="3200" dirty="0" smtClean="0">
                <a:latin typeface="Times New Roman" pitchFamily="18" charset="0"/>
                <a:cs typeface="Times New Roman" pitchFamily="18" charset="0"/>
              </a:rPr>
              <a:t>during the </a:t>
            </a:r>
            <a:r>
              <a:rPr lang="en-US" sz="3200" dirty="0">
                <a:latin typeface="Times New Roman" pitchFamily="18" charset="0"/>
                <a:cs typeface="Times New Roman" pitchFamily="18" charset="0"/>
              </a:rPr>
              <a:t>concrete operational stage, their thinking still displays one major limitation</a:t>
            </a:r>
            <a:r>
              <a:rPr lang="en-US" sz="3200" dirty="0" smtClean="0">
                <a:latin typeface="Times New Roman" pitchFamily="18" charset="0"/>
                <a:cs typeface="Times New Roman" pitchFamily="18" charset="0"/>
              </a:rPr>
              <a:t>: They are </a:t>
            </a:r>
            <a:r>
              <a:rPr lang="en-US" sz="3200" dirty="0">
                <a:latin typeface="Times New Roman" pitchFamily="18" charset="0"/>
                <a:cs typeface="Times New Roman" pitchFamily="18" charset="0"/>
              </a:rPr>
              <a:t>largely bound to the concrete, physical reality of the world. For the most </a:t>
            </a:r>
            <a:r>
              <a:rPr lang="en-US" sz="3200" dirty="0" smtClean="0">
                <a:latin typeface="Times New Roman" pitchFamily="18" charset="0"/>
                <a:cs typeface="Times New Roman" pitchFamily="18" charset="0"/>
              </a:rPr>
              <a:t>part, they </a:t>
            </a:r>
            <a:r>
              <a:rPr lang="en-US" sz="3200" dirty="0">
                <a:latin typeface="Times New Roman" pitchFamily="18" charset="0"/>
                <a:cs typeface="Times New Roman" pitchFamily="18" charset="0"/>
              </a:rPr>
              <a:t>have </a:t>
            </a:r>
            <a:r>
              <a:rPr lang="en-US" sz="3200" dirty="0" smtClean="0">
                <a:latin typeface="Times New Roman" pitchFamily="18" charset="0"/>
                <a:cs typeface="Times New Roman" pitchFamily="18" charset="0"/>
              </a:rPr>
              <a:t>difficulty understanding questions </a:t>
            </a:r>
            <a:r>
              <a:rPr lang="en-US" sz="3200" dirty="0">
                <a:latin typeface="Times New Roman" pitchFamily="18" charset="0"/>
                <a:cs typeface="Times New Roman" pitchFamily="18" charset="0"/>
              </a:rPr>
              <a:t>of an abstract or </a:t>
            </a:r>
            <a:r>
              <a:rPr lang="en-US" sz="3200" dirty="0" smtClean="0">
                <a:latin typeface="Times New Roman" pitchFamily="18" charset="0"/>
                <a:cs typeface="Times New Roman" pitchFamily="18" charset="0"/>
              </a:rPr>
              <a:t>hypothetical nature</a:t>
            </a:r>
            <a:r>
              <a:rPr lang="en-US" sz="3200" dirty="0">
                <a:latin typeface="Times New Roman" pitchFamily="18" charset="0"/>
                <a:cs typeface="Times New Roman"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Formal Operation (12 to Adulthood)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a:latin typeface="Times New Roman" pitchFamily="18" charset="0"/>
                <a:cs typeface="Times New Roman" pitchFamily="18" charset="0"/>
              </a:rPr>
              <a:t>In this </a:t>
            </a:r>
            <a:r>
              <a:rPr lang="en-US" sz="3200" dirty="0" smtClean="0">
                <a:latin typeface="Times New Roman" pitchFamily="18" charset="0"/>
                <a:cs typeface="Times New Roman" pitchFamily="18" charset="0"/>
              </a:rPr>
              <a:t>stage, children </a:t>
            </a:r>
            <a:r>
              <a:rPr lang="en-US" sz="3200" dirty="0">
                <a:latin typeface="Times New Roman" pitchFamily="18" charset="0"/>
                <a:cs typeface="Times New Roman" pitchFamily="18" charset="0"/>
              </a:rPr>
              <a:t>begin to apply their operations to </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abstract” </a:t>
            </a:r>
            <a:r>
              <a:rPr lang="en-US" sz="3200" dirty="0" smtClean="0">
                <a:latin typeface="Times New Roman" pitchFamily="18" charset="0"/>
                <a:cs typeface="Times New Roman" pitchFamily="18" charset="0"/>
              </a:rPr>
              <a:t>concepts </a:t>
            </a:r>
            <a:r>
              <a:rPr lang="en-US" sz="3200" dirty="0">
                <a:latin typeface="Times New Roman" pitchFamily="18" charset="0"/>
                <a:cs typeface="Times New Roman" pitchFamily="18" charset="0"/>
              </a:rPr>
              <a:t>in addition to concrete objects</a:t>
            </a:r>
            <a:r>
              <a:rPr lang="en-US" sz="3200" dirty="0" smtClean="0">
                <a:latin typeface="Times New Roman" pitchFamily="18" charset="0"/>
                <a:cs typeface="Times New Roman" pitchFamily="18" charset="0"/>
              </a:rPr>
              <a: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During </a:t>
            </a:r>
            <a:r>
              <a:rPr lang="en-US" sz="3200" dirty="0">
                <a:latin typeface="Times New Roman" pitchFamily="18" charset="0"/>
                <a:cs typeface="Times New Roman" pitchFamily="18" charset="0"/>
              </a:rPr>
              <a:t>this stage, youngsters come to enjoy the </a:t>
            </a:r>
            <a:r>
              <a:rPr lang="en-US" sz="3200" dirty="0" smtClean="0">
                <a:latin typeface="Times New Roman" pitchFamily="18" charset="0"/>
                <a:cs typeface="Times New Roman" pitchFamily="18" charset="0"/>
              </a:rPr>
              <a:t>heady contemplation</a:t>
            </a:r>
            <a:r>
              <a:rPr lang="en-US" sz="3200" dirty="0" smtClean="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of abstract concepts. Many </a:t>
            </a:r>
            <a:r>
              <a:rPr lang="en-US" sz="3200" dirty="0" smtClean="0">
                <a:latin typeface="Times New Roman" pitchFamily="18" charset="0"/>
                <a:cs typeface="Times New Roman" pitchFamily="18" charset="0"/>
              </a:rPr>
              <a:t>adolescents spend </a:t>
            </a:r>
            <a:r>
              <a:rPr lang="en-US" sz="3200" dirty="0">
                <a:latin typeface="Times New Roman" pitchFamily="18" charset="0"/>
                <a:cs typeface="Times New Roman" pitchFamily="18" charset="0"/>
              </a:rPr>
              <a:t>hours </a:t>
            </a:r>
            <a:r>
              <a:rPr lang="en-US" sz="3200" dirty="0" smtClean="0">
                <a:latin typeface="Times New Roman" pitchFamily="18" charset="0"/>
                <a:cs typeface="Times New Roman" pitchFamily="18" charset="0"/>
              </a:rPr>
              <a:t>mulling </a:t>
            </a:r>
            <a:r>
              <a:rPr lang="en-US" sz="3200" dirty="0">
                <a:latin typeface="Times New Roman" pitchFamily="18" charset="0"/>
                <a:cs typeface="Times New Roman" pitchFamily="18" charset="0"/>
              </a:rPr>
              <a:t>over </a:t>
            </a:r>
            <a:r>
              <a:rPr lang="en-US" sz="3200" dirty="0" smtClean="0">
                <a:latin typeface="Times New Roman" pitchFamily="18" charset="0"/>
                <a:cs typeface="Times New Roman" pitchFamily="18" charset="0"/>
              </a:rPr>
              <a:t>hypothetical possibilities related </a:t>
            </a:r>
            <a:r>
              <a:rPr lang="en-US" sz="3200" dirty="0">
                <a:latin typeface="Times New Roman" pitchFamily="18" charset="0"/>
                <a:cs typeface="Times New Roman" pitchFamily="18" charset="0"/>
              </a:rPr>
              <a:t>to abstractions such as justice, </a:t>
            </a:r>
            <a:r>
              <a:rPr lang="en-US" sz="3200" dirty="0" smtClean="0">
                <a:latin typeface="Times New Roman" pitchFamily="18" charset="0"/>
                <a:cs typeface="Times New Roman" pitchFamily="18" charset="0"/>
              </a:rPr>
              <a:t>love, and </a:t>
            </a:r>
            <a:r>
              <a:rPr lang="en-US" sz="3200" dirty="0">
                <a:latin typeface="Times New Roman" pitchFamily="18" charset="0"/>
                <a:cs typeface="Times New Roman" pitchFamily="18" charset="0"/>
              </a:rPr>
              <a:t>free will</a:t>
            </a:r>
            <a:r>
              <a:rPr lang="en-US" sz="32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algn="just"/>
            <a:r>
              <a:rPr lang="en-US" sz="3200" dirty="0" smtClean="0">
                <a:latin typeface="Times New Roman" pitchFamily="18" charset="0"/>
                <a:cs typeface="Times New Roman" pitchFamily="18" charset="0"/>
              </a:rPr>
              <a:t>Children in earlier developmental stages tend to attack problems quickly, with a trial-and-error approach.</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In </a:t>
            </a:r>
            <a:r>
              <a:rPr lang="en-US" sz="3200" dirty="0">
                <a:latin typeface="Times New Roman" pitchFamily="18" charset="0"/>
                <a:cs typeface="Times New Roman" pitchFamily="18" charset="0"/>
              </a:rPr>
              <a:t>contrast, children who have achieved formal </a:t>
            </a:r>
            <a:r>
              <a:rPr lang="en-US" sz="3200" dirty="0" smtClean="0">
                <a:latin typeface="Times New Roman" pitchFamily="18" charset="0"/>
                <a:cs typeface="Times New Roman" pitchFamily="18" charset="0"/>
              </a:rPr>
              <a:t>operations are </a:t>
            </a:r>
            <a:r>
              <a:rPr lang="en-US" sz="3200" dirty="0">
                <a:latin typeface="Times New Roman" pitchFamily="18" charset="0"/>
                <a:cs typeface="Times New Roman" pitchFamily="18" charset="0"/>
              </a:rPr>
              <a:t>more likely to think things through. </a:t>
            </a:r>
            <a:r>
              <a:rPr lang="en-US" sz="3200" dirty="0" smtClean="0">
                <a:latin typeface="Times New Roman" pitchFamily="18" charset="0"/>
                <a:cs typeface="Times New Roman" pitchFamily="18" charset="0"/>
              </a:rPr>
              <a:t>They envision </a:t>
            </a:r>
            <a:r>
              <a:rPr lang="en-US" sz="3200" dirty="0">
                <a:latin typeface="Times New Roman" pitchFamily="18" charset="0"/>
                <a:cs typeface="Times New Roman" pitchFamily="18" charset="0"/>
              </a:rPr>
              <a:t>possible courses of action and try to use </a:t>
            </a:r>
            <a:r>
              <a:rPr lang="en-US" sz="3200" dirty="0" smtClean="0">
                <a:latin typeface="Times New Roman" pitchFamily="18" charset="0"/>
                <a:cs typeface="Times New Roman" pitchFamily="18" charset="0"/>
              </a:rPr>
              <a:t>logic to </a:t>
            </a:r>
            <a:r>
              <a:rPr lang="en-US" sz="3200" dirty="0">
                <a:latin typeface="Times New Roman" pitchFamily="18" charset="0"/>
                <a:cs typeface="Times New Roman" pitchFamily="18" charset="0"/>
              </a:rPr>
              <a:t>reason out the likely consequences of each </a:t>
            </a:r>
            <a:r>
              <a:rPr lang="en-US" sz="3200" dirty="0" smtClean="0">
                <a:latin typeface="Times New Roman" pitchFamily="18" charset="0"/>
                <a:cs typeface="Times New Roman" pitchFamily="18" charset="0"/>
              </a:rPr>
              <a:t>possible solution </a:t>
            </a:r>
            <a:r>
              <a:rPr lang="en-US" sz="3200" dirty="0">
                <a:latin typeface="Times New Roman" pitchFamily="18" charset="0"/>
                <a:cs typeface="Times New Roman" pitchFamily="18" charset="0"/>
              </a:rPr>
              <a:t>before they act.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4608"/>
          </a:xfrm>
        </p:spPr>
        <p:txBody>
          <a:bodyPr/>
          <a:lstStyle/>
          <a:p>
            <a:pPr algn="just"/>
            <a:r>
              <a:rPr lang="en-US" sz="3200" dirty="0" smtClean="0">
                <a:latin typeface="Times New Roman" pitchFamily="18" charset="0"/>
                <a:cs typeface="Times New Roman" pitchFamily="18" charset="0"/>
              </a:rPr>
              <a:t>Thus, thought processes in the formal operational period can be characterized as abstract, systematic, logical, and reflective.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1"/>
          <a:ext cx="9220200" cy="6878785"/>
        </p:xfrm>
        <a:graphic>
          <a:graphicData uri="http://schemas.openxmlformats.org/drawingml/2006/table">
            <a:tbl>
              <a:tblPr firstRow="1" bandRow="1">
                <a:tableStyleId>{5C22544A-7EE6-4342-B048-85BDC9FD1C3A}</a:tableStyleId>
              </a:tblPr>
              <a:tblGrid>
                <a:gridCol w="3124200"/>
                <a:gridCol w="3048000"/>
                <a:gridCol w="3048000"/>
              </a:tblGrid>
              <a:tr h="410565">
                <a:tc>
                  <a:txBody>
                    <a:bodyPr/>
                    <a:lstStyle/>
                    <a:p>
                      <a:r>
                        <a:rPr lang="en-US" sz="1800" b="1" kern="1200" baseline="0" dirty="0" smtClean="0">
                          <a:solidFill>
                            <a:schemeClr val="lt1"/>
                          </a:solidFill>
                          <a:latin typeface="+mn-lt"/>
                          <a:ea typeface="+mn-ea"/>
                          <a:cs typeface="+mn-cs"/>
                        </a:rPr>
                        <a:t>Cognitive Stage</a:t>
                      </a:r>
                      <a:endParaRPr lang="en-US" dirty="0"/>
                    </a:p>
                  </a:txBody>
                  <a:tcPr/>
                </a:tc>
                <a:tc>
                  <a:txBody>
                    <a:bodyPr/>
                    <a:lstStyle/>
                    <a:p>
                      <a:r>
                        <a:rPr lang="en-US" sz="1800" b="1" kern="1200" baseline="0" dirty="0" smtClean="0">
                          <a:solidFill>
                            <a:schemeClr val="lt1"/>
                          </a:solidFill>
                          <a:latin typeface="+mn-lt"/>
                          <a:ea typeface="+mn-ea"/>
                          <a:cs typeface="+mn-cs"/>
                        </a:rPr>
                        <a:t>Age Range</a:t>
                      </a:r>
                      <a:endParaRPr lang="en-US" dirty="0"/>
                    </a:p>
                  </a:txBody>
                  <a:tcPr/>
                </a:tc>
                <a:tc>
                  <a:txBody>
                    <a:bodyPr/>
                    <a:lstStyle/>
                    <a:p>
                      <a:r>
                        <a:rPr lang="en-US" sz="1800" b="1" kern="1200" baseline="0" dirty="0" smtClean="0">
                          <a:solidFill>
                            <a:schemeClr val="lt1"/>
                          </a:solidFill>
                          <a:latin typeface="+mn-lt"/>
                          <a:ea typeface="+mn-ea"/>
                          <a:cs typeface="+mn-cs"/>
                        </a:rPr>
                        <a:t>Major Characteristics</a:t>
                      </a:r>
                      <a:endParaRPr lang="en-US" dirty="0"/>
                    </a:p>
                  </a:txBody>
                  <a:tcPr/>
                </a:tc>
              </a:tr>
              <a:tr h="1923470">
                <a:tc>
                  <a:txBody>
                    <a:bodyPr/>
                    <a:lstStyle/>
                    <a:p>
                      <a:r>
                        <a:rPr lang="en-US" sz="2000" kern="1200" baseline="0" dirty="0" err="1" smtClean="0">
                          <a:solidFill>
                            <a:schemeClr val="dk1"/>
                          </a:solidFill>
                          <a:latin typeface="Times New Roman" pitchFamily="18" charset="0"/>
                          <a:ea typeface="+mn-ea"/>
                          <a:cs typeface="Times New Roman" pitchFamily="18" charset="0"/>
                        </a:rPr>
                        <a:t>Sensorimotor</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Birth–2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Development of motor skills, little or no capacity for symbolic representation, development of object permanence after 9 months.</a:t>
                      </a:r>
                      <a:endParaRPr lang="en-US" sz="2000" dirty="0">
                        <a:latin typeface="Times New Roman" pitchFamily="18" charset="0"/>
                        <a:cs typeface="Times New Roman" pitchFamily="18" charset="0"/>
                      </a:endParaRPr>
                    </a:p>
                  </a:txBody>
                  <a:tcPr/>
                </a:tc>
              </a:tr>
              <a:tr h="1923470">
                <a:tc>
                  <a:txBody>
                    <a:bodyPr/>
                    <a:lstStyle/>
                    <a:p>
                      <a:r>
                        <a:rPr lang="en-US" sz="2000" kern="1200" baseline="0" dirty="0" smtClean="0">
                          <a:solidFill>
                            <a:schemeClr val="dk1"/>
                          </a:solidFill>
                          <a:latin typeface="Times New Roman" pitchFamily="18" charset="0"/>
                          <a:ea typeface="+mn-ea"/>
                          <a:cs typeface="Times New Roman" pitchFamily="18" charset="0"/>
                        </a:rPr>
                        <a:t>Preoperational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2–7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Development of symbolic thought marked by irreversibility, </a:t>
                      </a:r>
                      <a:r>
                        <a:rPr lang="en-US" sz="2000" kern="1200" baseline="0" dirty="0" err="1" smtClean="0">
                          <a:solidFill>
                            <a:schemeClr val="dk1"/>
                          </a:solidFill>
                          <a:latin typeface="Times New Roman" pitchFamily="18" charset="0"/>
                          <a:ea typeface="+mn-ea"/>
                          <a:cs typeface="Times New Roman" pitchFamily="18" charset="0"/>
                        </a:rPr>
                        <a:t>centration</a:t>
                      </a:r>
                      <a:r>
                        <a:rPr lang="en-US" sz="2000" kern="1200" baseline="0" dirty="0" smtClean="0">
                          <a:solidFill>
                            <a:schemeClr val="dk1"/>
                          </a:solidFill>
                          <a:latin typeface="Times New Roman" pitchFamily="18" charset="0"/>
                          <a:ea typeface="+mn-ea"/>
                          <a:cs typeface="Times New Roman" pitchFamily="18" charset="0"/>
                        </a:rPr>
                        <a:t>,</a:t>
                      </a:r>
                    </a:p>
                    <a:p>
                      <a:pPr algn="just"/>
                      <a:r>
                        <a:rPr lang="en-US" sz="2000" kern="1200" baseline="0" dirty="0" smtClean="0">
                          <a:solidFill>
                            <a:schemeClr val="dk1"/>
                          </a:solidFill>
                          <a:latin typeface="Times New Roman" pitchFamily="18" charset="0"/>
                          <a:ea typeface="+mn-ea"/>
                          <a:cs typeface="Times New Roman" pitchFamily="18" charset="0"/>
                        </a:rPr>
                        <a:t>and egocentrism.</a:t>
                      </a:r>
                      <a:endParaRPr lang="en-US" sz="2000" dirty="0">
                        <a:latin typeface="Times New Roman" pitchFamily="18" charset="0"/>
                        <a:cs typeface="Times New Roman" pitchFamily="18" charset="0"/>
                      </a:endParaRPr>
                    </a:p>
                  </a:txBody>
                  <a:tcPr/>
                </a:tc>
              </a:tr>
              <a:tr h="1603779">
                <a:tc>
                  <a:txBody>
                    <a:bodyPr/>
                    <a:lstStyle/>
                    <a:p>
                      <a:r>
                        <a:rPr lang="en-US" sz="2000" kern="1200" baseline="0" dirty="0" smtClean="0">
                          <a:solidFill>
                            <a:schemeClr val="dk1"/>
                          </a:solidFill>
                          <a:latin typeface="Times New Roman" pitchFamily="18" charset="0"/>
                          <a:ea typeface="+mn-ea"/>
                          <a:cs typeface="Times New Roman" pitchFamily="18" charset="0"/>
                        </a:rPr>
                        <a:t>Concrete 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7–12 years</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Mental operations applied to concrete events; mastery</a:t>
                      </a:r>
                    </a:p>
                    <a:p>
                      <a:pPr algn="just"/>
                      <a:r>
                        <a:rPr lang="en-US" sz="2000" kern="1200" baseline="0" dirty="0" smtClean="0">
                          <a:solidFill>
                            <a:schemeClr val="dk1"/>
                          </a:solidFill>
                          <a:latin typeface="Times New Roman" pitchFamily="18" charset="0"/>
                          <a:ea typeface="+mn-ea"/>
                          <a:cs typeface="Times New Roman" pitchFamily="18" charset="0"/>
                        </a:rPr>
                        <a:t>Of conservation, </a:t>
                      </a:r>
                      <a:r>
                        <a:rPr lang="en-US" sz="2000" kern="1200" baseline="0" dirty="0" err="1" smtClean="0">
                          <a:solidFill>
                            <a:schemeClr val="dk1"/>
                          </a:solidFill>
                          <a:latin typeface="Times New Roman" pitchFamily="18" charset="0"/>
                          <a:ea typeface="+mn-ea"/>
                          <a:cs typeface="Times New Roman" pitchFamily="18" charset="0"/>
                        </a:rPr>
                        <a:t>decentration</a:t>
                      </a:r>
                      <a:r>
                        <a:rPr lang="en-US" sz="2000" kern="1200" baseline="0" dirty="0" smtClean="0">
                          <a:solidFill>
                            <a:schemeClr val="dk1"/>
                          </a:solidFill>
                          <a:latin typeface="Times New Roman" pitchFamily="18" charset="0"/>
                          <a:ea typeface="+mn-ea"/>
                          <a:cs typeface="Times New Roman" pitchFamily="18" charset="0"/>
                        </a:rPr>
                        <a:t> and concept of reversibility</a:t>
                      </a:r>
                      <a:endParaRPr lang="en-US" sz="2000" dirty="0">
                        <a:latin typeface="Times New Roman" pitchFamily="18" charset="0"/>
                        <a:cs typeface="Times New Roman" pitchFamily="18" charset="0"/>
                      </a:endParaRPr>
                    </a:p>
                  </a:txBody>
                  <a:tcPr/>
                </a:tc>
              </a:tr>
              <a:tr h="996716">
                <a:tc>
                  <a:txBody>
                    <a:bodyPr/>
                    <a:lstStyle/>
                    <a:p>
                      <a:r>
                        <a:rPr lang="en-US" sz="2000" kern="1200" baseline="0" dirty="0" smtClean="0">
                          <a:solidFill>
                            <a:schemeClr val="dk1"/>
                          </a:solidFill>
                          <a:latin typeface="Times New Roman" pitchFamily="18" charset="0"/>
                          <a:ea typeface="+mn-ea"/>
                          <a:cs typeface="Times New Roman" pitchFamily="18" charset="0"/>
                        </a:rPr>
                        <a:t>Formal operational</a:t>
                      </a:r>
                      <a:endParaRPr lang="en-US" sz="2000" dirty="0">
                        <a:latin typeface="Times New Roman" pitchFamily="18" charset="0"/>
                        <a:cs typeface="Times New Roman" pitchFamily="18" charset="0"/>
                      </a:endParaRPr>
                    </a:p>
                  </a:txBody>
                  <a:tcPr/>
                </a:tc>
                <a:tc>
                  <a:txBody>
                    <a:bodyPr/>
                    <a:lstStyle/>
                    <a:p>
                      <a:r>
                        <a:rPr lang="en-US" sz="2000" kern="1200" baseline="0" dirty="0" smtClean="0">
                          <a:solidFill>
                            <a:schemeClr val="dk1"/>
                          </a:solidFill>
                          <a:latin typeface="Times New Roman" pitchFamily="18" charset="0"/>
                          <a:ea typeface="+mn-ea"/>
                          <a:cs typeface="Times New Roman" pitchFamily="18" charset="0"/>
                        </a:rPr>
                        <a:t>12 years–adulthood</a:t>
                      </a:r>
                      <a:endParaRPr lang="en-US" sz="2000" dirty="0">
                        <a:latin typeface="Times New Roman" pitchFamily="18" charset="0"/>
                        <a:cs typeface="Times New Roman" pitchFamily="18" charset="0"/>
                      </a:endParaRPr>
                    </a:p>
                  </a:txBody>
                  <a:tcPr/>
                </a:tc>
                <a:tc>
                  <a:txBody>
                    <a:bodyPr/>
                    <a:lstStyle/>
                    <a:p>
                      <a:pPr algn="just"/>
                      <a:r>
                        <a:rPr lang="en-US" sz="2000" kern="1200" baseline="0" dirty="0" smtClean="0">
                          <a:solidFill>
                            <a:schemeClr val="dk1"/>
                          </a:solidFill>
                          <a:latin typeface="Times New Roman" pitchFamily="18" charset="0"/>
                          <a:ea typeface="+mn-ea"/>
                          <a:cs typeface="Times New Roman" pitchFamily="18" charset="0"/>
                        </a:rPr>
                        <a:t>Mental operations applied to abstract ideas; logical,</a:t>
                      </a:r>
                    </a:p>
                    <a:p>
                      <a:pPr algn="just"/>
                      <a:r>
                        <a:rPr lang="en-US" sz="2000" kern="1200" baseline="0" dirty="0" smtClean="0">
                          <a:solidFill>
                            <a:schemeClr val="dk1"/>
                          </a:solidFill>
                          <a:latin typeface="Times New Roman" pitchFamily="18" charset="0"/>
                          <a:ea typeface="+mn-ea"/>
                          <a:cs typeface="Times New Roman" pitchFamily="18" charset="0"/>
                        </a:rPr>
                        <a:t>systematic thinking.</a:t>
                      </a:r>
                      <a:endParaRPr lang="en-US" sz="20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lvl="0" algn="ctr"/>
            <a:r>
              <a:rPr lang="en-US" sz="4900" dirty="0">
                <a:latin typeface="Times New Roman" pitchFamily="18" charset="0"/>
                <a:cs typeface="Times New Roman" pitchFamily="18" charset="0"/>
              </a:rPr>
              <a:t>Kohlberg’s Theory of Moral Development</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sz="4100" i="1" dirty="0" smtClean="0">
                <a:latin typeface="Times New Roman" pitchFamily="18" charset="0"/>
                <a:cs typeface="Times New Roman" pitchFamily="18" charset="0"/>
              </a:rPr>
              <a:t>“Morality” </a:t>
            </a:r>
            <a:r>
              <a:rPr lang="en-US" sz="4100" dirty="0">
                <a:latin typeface="Times New Roman" pitchFamily="18" charset="0"/>
                <a:cs typeface="Times New Roman" pitchFamily="18" charset="0"/>
              </a:rPr>
              <a:t>involves the ability to </a:t>
            </a:r>
            <a:r>
              <a:rPr lang="en-US" sz="4100" dirty="0" smtClean="0">
                <a:latin typeface="Times New Roman" pitchFamily="18" charset="0"/>
                <a:cs typeface="Times New Roman" pitchFamily="18" charset="0"/>
              </a:rPr>
              <a:t>discern right </a:t>
            </a:r>
            <a:r>
              <a:rPr lang="en-US" sz="4100" dirty="0">
                <a:latin typeface="Times New Roman" pitchFamily="18" charset="0"/>
                <a:cs typeface="Times New Roman" pitchFamily="18" charset="0"/>
              </a:rPr>
              <a:t>from wrong and to behave </a:t>
            </a:r>
            <a:r>
              <a:rPr lang="en-US" sz="4100" dirty="0" smtClean="0">
                <a:latin typeface="Times New Roman" pitchFamily="18" charset="0"/>
                <a:cs typeface="Times New Roman" pitchFamily="18" charset="0"/>
              </a:rPr>
              <a:t>accordingly.</a:t>
            </a:r>
          </a:p>
          <a:p>
            <a:pPr algn="just"/>
            <a:endParaRPr lang="en-US" sz="4100" dirty="0" smtClean="0">
              <a:latin typeface="Times New Roman" pitchFamily="18" charset="0"/>
              <a:cs typeface="Times New Roman" pitchFamily="18" charset="0"/>
            </a:endParaRPr>
          </a:p>
          <a:p>
            <a:pPr algn="just"/>
            <a:r>
              <a:rPr lang="en-US" sz="4100" dirty="0" smtClean="0">
                <a:latin typeface="Times New Roman" pitchFamily="18" charset="0"/>
                <a:cs typeface="Times New Roman" pitchFamily="18" charset="0"/>
              </a:rPr>
              <a:t>His work </a:t>
            </a:r>
            <a:r>
              <a:rPr lang="en-US" sz="4100" dirty="0">
                <a:latin typeface="Times New Roman" pitchFamily="18" charset="0"/>
                <a:cs typeface="Times New Roman" pitchFamily="18" charset="0"/>
              </a:rPr>
              <a:t>was derived from much earlier work by Jean </a:t>
            </a:r>
            <a:r>
              <a:rPr lang="en-US" sz="4100" dirty="0" smtClean="0">
                <a:latin typeface="Times New Roman" pitchFamily="18" charset="0"/>
                <a:cs typeface="Times New Roman" pitchFamily="18" charset="0"/>
              </a:rPr>
              <a:t>Piaget , </a:t>
            </a:r>
            <a:r>
              <a:rPr lang="en-US" sz="4100" dirty="0">
                <a:latin typeface="Times New Roman" pitchFamily="18" charset="0"/>
                <a:cs typeface="Times New Roman" pitchFamily="18" charset="0"/>
              </a:rPr>
              <a:t>who theorized that moral </a:t>
            </a:r>
            <a:r>
              <a:rPr lang="en-US" sz="4100" dirty="0" smtClean="0">
                <a:latin typeface="Times New Roman" pitchFamily="18" charset="0"/>
                <a:cs typeface="Times New Roman" pitchFamily="18" charset="0"/>
              </a:rPr>
              <a:t>development is </a:t>
            </a:r>
            <a:r>
              <a:rPr lang="en-US" sz="4100" dirty="0">
                <a:latin typeface="Times New Roman" pitchFamily="18" charset="0"/>
                <a:cs typeface="Times New Roman" pitchFamily="18" charset="0"/>
              </a:rPr>
              <a:t>determined by cognitive development. </a:t>
            </a:r>
            <a:r>
              <a:rPr lang="en-US" sz="4100" dirty="0" smtClean="0">
                <a:latin typeface="Times New Roman" pitchFamily="18" charset="0"/>
                <a:cs typeface="Times New Roman" pitchFamily="18" charset="0"/>
              </a:rPr>
              <a:t>By </a:t>
            </a:r>
            <a:r>
              <a:rPr lang="en-US" sz="4100" dirty="0">
                <a:latin typeface="Times New Roman" pitchFamily="18" charset="0"/>
                <a:cs typeface="Times New Roman" pitchFamily="18" charset="0"/>
              </a:rPr>
              <a:t>this </a:t>
            </a:r>
            <a:r>
              <a:rPr lang="en-US" sz="4100" dirty="0" smtClean="0">
                <a:latin typeface="Times New Roman" pitchFamily="18" charset="0"/>
                <a:cs typeface="Times New Roman" pitchFamily="18" charset="0"/>
              </a:rPr>
              <a:t>he meant </a:t>
            </a:r>
            <a:r>
              <a:rPr lang="en-US" sz="4100" dirty="0">
                <a:latin typeface="Times New Roman" pitchFamily="18" charset="0"/>
                <a:cs typeface="Times New Roman" pitchFamily="18" charset="0"/>
              </a:rPr>
              <a:t>that the way individuals think out moral </a:t>
            </a:r>
            <a:r>
              <a:rPr lang="en-US" sz="4100" dirty="0" smtClean="0">
                <a:latin typeface="Times New Roman" pitchFamily="18" charset="0"/>
                <a:cs typeface="Times New Roman" pitchFamily="18" charset="0"/>
              </a:rPr>
              <a:t>issues depends </a:t>
            </a:r>
            <a:r>
              <a:rPr lang="en-US" sz="4100" dirty="0">
                <a:latin typeface="Times New Roman" pitchFamily="18" charset="0"/>
                <a:cs typeface="Times New Roman" pitchFamily="18" charset="0"/>
              </a:rPr>
              <a:t>on their level of </a:t>
            </a:r>
            <a:r>
              <a:rPr lang="en-US" sz="4100" dirty="0" smtClean="0">
                <a:latin typeface="Times New Roman" pitchFamily="18" charset="0"/>
                <a:cs typeface="Times New Roman" pitchFamily="18" charset="0"/>
              </a:rPr>
              <a:t>cognitive development.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Development</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Times New Roman" pitchFamily="18" charset="0"/>
                <a:cs typeface="Times New Roman" pitchFamily="18" charset="0"/>
              </a:rPr>
              <a:t>Development is the sequence of age-related changes that occur as a person progresses from conception to death.</a:t>
            </a:r>
          </a:p>
          <a:p>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lgn="just"/>
            <a:r>
              <a:rPr lang="en-US" sz="3200" dirty="0" smtClean="0">
                <a:latin typeface="Times New Roman" pitchFamily="18" charset="0"/>
                <a:cs typeface="Times New Roman" pitchFamily="18" charset="0"/>
              </a:rPr>
              <a:t>Largely because of the various cognitive limitations that Piaget described, preadolescent children tend to think either in terms of concrete, unvarying rules (“It is always wrong to steal” or “I’ll be punished if I steal”) or in terms of the rules of society (“Good people don’t steal”).</a:t>
            </a:r>
          </a:p>
          <a:p>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r>
              <a:rPr lang="en-US" sz="3200" dirty="0" smtClean="0">
                <a:latin typeface="Times New Roman" pitchFamily="18" charset="0"/>
                <a:cs typeface="Times New Roman" pitchFamily="18" charset="0"/>
              </a:rPr>
              <a:t>Adolescents, however, have typically reached Piaget’s formal operational stage of cognitive development and can reason on a higher plane.</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Because they are able to comprehend broad moral principles, they can understand that morality is not always black and white and that conflict can exist between two sets of socially accepted standard</a:t>
            </a:r>
            <a:r>
              <a:rPr lang="en-US" sz="3200" dirty="0" smtClean="0"/>
              <a:t>s.</a:t>
            </a:r>
          </a:p>
          <a:p>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82000" cy="5364163"/>
          </a:xfrm>
        </p:spPr>
        <p:txBody>
          <a:bodyPr>
            <a:normAutofit/>
          </a:bodyPr>
          <a:lstStyle/>
          <a:p>
            <a:pPr algn="just"/>
            <a:r>
              <a:rPr lang="en-US" sz="3200" dirty="0" smtClean="0">
                <a:latin typeface="Times New Roman" pitchFamily="18" charset="0"/>
                <a:cs typeface="Times New Roman" pitchFamily="18" charset="0"/>
              </a:rPr>
              <a:t>Kohlberg found that individuals progress through a series of three levels of moral development, each of which can be broken into two sublevels, yielding a total of six stages.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Each stage represents a different approach to thinking about right and wrong.</a:t>
            </a:r>
          </a:p>
          <a:p>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latin typeface="Times New Roman" pitchFamily="18" charset="0"/>
                <a:cs typeface="Times New Roman" pitchFamily="18" charset="0"/>
              </a:rPr>
              <a:t>Preconventional</a:t>
            </a:r>
            <a:r>
              <a:rPr lang="en-US" sz="4400" dirty="0" smtClean="0">
                <a:latin typeface="Times New Roman" pitchFamily="18" charset="0"/>
                <a:cs typeface="Times New Roman" pitchFamily="18" charset="0"/>
              </a:rPr>
              <a:t> level </a:t>
            </a:r>
            <a:r>
              <a:rPr lang="en-US" sz="4400" dirty="0" smtClean="0">
                <a:solidFill>
                  <a:schemeClr val="accent1"/>
                </a:solidFill>
                <a:latin typeface="Times New Roman" pitchFamily="18" charset="0"/>
                <a:cs typeface="Times New Roman" pitchFamily="18" charset="0"/>
              </a:rPr>
              <a:t>(3-7 years)</a:t>
            </a:r>
            <a:endParaRPr lang="en-US" sz="4400" dirty="0">
              <a:solidFill>
                <a:schemeClr val="accent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Younger children at the </a:t>
            </a:r>
            <a:r>
              <a:rPr lang="en-US" sz="3200" dirty="0" err="1">
                <a:latin typeface="Times New Roman" pitchFamily="18" charset="0"/>
                <a:cs typeface="Times New Roman" pitchFamily="18" charset="0"/>
              </a:rPr>
              <a:t>preconventional</a:t>
            </a:r>
            <a:r>
              <a:rPr lang="en-US" sz="3200" dirty="0">
                <a:latin typeface="Times New Roman" pitchFamily="18" charset="0"/>
                <a:cs typeface="Times New Roman" pitchFamily="18" charset="0"/>
              </a:rPr>
              <a:t> level </a:t>
            </a:r>
            <a:r>
              <a:rPr lang="en-US" sz="3200" dirty="0" smtClean="0">
                <a:latin typeface="Times New Roman" pitchFamily="18" charset="0"/>
                <a:cs typeface="Times New Roman" pitchFamily="18" charset="0"/>
              </a:rPr>
              <a:t>think in </a:t>
            </a:r>
            <a:r>
              <a:rPr lang="en-US" sz="3200" dirty="0">
                <a:latin typeface="Times New Roman" pitchFamily="18" charset="0"/>
                <a:cs typeface="Times New Roman" pitchFamily="18" charset="0"/>
              </a:rPr>
              <a:t>terms of external authority.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Acts </a:t>
            </a:r>
            <a:r>
              <a:rPr lang="en-US" sz="3200" dirty="0">
                <a:latin typeface="Times New Roman" pitchFamily="18" charset="0"/>
                <a:cs typeface="Times New Roman" pitchFamily="18" charset="0"/>
              </a:rPr>
              <a:t>are wrong </a:t>
            </a:r>
            <a:r>
              <a:rPr lang="en-US" sz="3200" dirty="0" smtClean="0">
                <a:latin typeface="Times New Roman" pitchFamily="18" charset="0"/>
                <a:cs typeface="Times New Roman" pitchFamily="18" charset="0"/>
              </a:rPr>
              <a:t>because they </a:t>
            </a:r>
            <a:r>
              <a:rPr lang="en-US" sz="3200" dirty="0">
                <a:latin typeface="Times New Roman" pitchFamily="18" charset="0"/>
                <a:cs typeface="Times New Roman" pitchFamily="18" charset="0"/>
              </a:rPr>
              <a:t>are punished or right because they lead to </a:t>
            </a:r>
            <a:r>
              <a:rPr lang="en-US" sz="3200" dirty="0" smtClean="0">
                <a:latin typeface="Times New Roman" pitchFamily="18" charset="0"/>
                <a:cs typeface="Times New Roman" pitchFamily="18" charset="0"/>
              </a:rPr>
              <a:t>positive consequences</a:t>
            </a:r>
            <a:r>
              <a:rPr lang="en-US" dirty="0">
                <a:latin typeface="Times New Roman" pitchFamily="18" charset="0"/>
                <a:cs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400" dirty="0" smtClean="0">
                <a:latin typeface="Times New Roman" pitchFamily="18" charset="0"/>
                <a:cs typeface="Times New Roman" pitchFamily="18" charset="0"/>
              </a:rPr>
              <a:t>Conventional level </a:t>
            </a:r>
            <a:r>
              <a:rPr lang="en-US" sz="4400" dirty="0" smtClean="0">
                <a:solidFill>
                  <a:schemeClr val="accent1"/>
                </a:solidFill>
                <a:latin typeface="Times New Roman" pitchFamily="18" charset="0"/>
                <a:cs typeface="Times New Roman" pitchFamily="18" charset="0"/>
              </a:rPr>
              <a:t>(8-13 years)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lgn="just"/>
            <a:r>
              <a:rPr lang="en-US" sz="3200" dirty="0" smtClean="0">
                <a:latin typeface="Times New Roman" pitchFamily="18" charset="0"/>
                <a:cs typeface="Times New Roman" pitchFamily="18" charset="0"/>
              </a:rPr>
              <a:t>Older children who have reached the conventional level of moral reasoning see rules as necessary for maintaining social order.</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They “internalize” these rules not to avoid punishment but to be virtuous and win approval from others. </a:t>
            </a:r>
          </a:p>
          <a:p>
            <a:pPr algn="just"/>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11808"/>
          </a:xfrm>
        </p:spPr>
        <p:txBody>
          <a:bodyPr/>
          <a:lstStyle/>
          <a:p>
            <a:endParaRPr lang="en-US" sz="28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Moral thinking at this stage is relatively inflexible. Rules are viewed as absolute guidelines that should be enforced rigidly.</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Times New Roman" pitchFamily="18" charset="0"/>
                <a:cs typeface="Times New Roman" pitchFamily="18" charset="0"/>
              </a:rPr>
              <a:t>Post-conventional level </a:t>
            </a:r>
            <a:r>
              <a:rPr lang="en-US" sz="4400" dirty="0" smtClean="0">
                <a:solidFill>
                  <a:schemeClr val="accent1"/>
                </a:solidFill>
                <a:latin typeface="Times New Roman" pitchFamily="18" charset="0"/>
                <a:cs typeface="Times New Roman" pitchFamily="18" charset="0"/>
              </a:rPr>
              <a:t>(14 years onwards)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449763"/>
          </a:xfrm>
        </p:spPr>
        <p:txBody>
          <a:bodyPr>
            <a:normAutofit/>
          </a:bodyPr>
          <a:lstStyle/>
          <a:p>
            <a:pPr algn="just"/>
            <a:r>
              <a:rPr lang="en-US" sz="3200" dirty="0">
                <a:latin typeface="Times New Roman" pitchFamily="18" charset="0"/>
                <a:cs typeface="Times New Roman" pitchFamily="18" charset="0"/>
              </a:rPr>
              <a:t>During adolescence, some youngsters move on </a:t>
            </a:r>
            <a:r>
              <a:rPr lang="en-US" sz="3200" dirty="0" smtClean="0">
                <a:latin typeface="Times New Roman" pitchFamily="18" charset="0"/>
                <a:cs typeface="Times New Roman" pitchFamily="18" charset="0"/>
              </a:rPr>
              <a:t>to the post-conventional </a:t>
            </a:r>
            <a:r>
              <a:rPr lang="en-US" sz="3200" dirty="0">
                <a:latin typeface="Times New Roman" pitchFamily="18" charset="0"/>
                <a:cs typeface="Times New Roman" pitchFamily="18" charset="0"/>
              </a:rPr>
              <a:t>level, </a:t>
            </a:r>
            <a:r>
              <a:rPr lang="en-US" sz="3200" dirty="0" smtClean="0">
                <a:latin typeface="Times New Roman" pitchFamily="18" charset="0"/>
                <a:cs typeface="Times New Roman" pitchFamily="18" charset="0"/>
              </a:rPr>
              <a:t>which involves working out </a:t>
            </a:r>
            <a:r>
              <a:rPr lang="en-US" sz="3200" dirty="0">
                <a:latin typeface="Times New Roman" pitchFamily="18" charset="0"/>
                <a:cs typeface="Times New Roman" pitchFamily="18" charset="0"/>
              </a:rPr>
              <a:t>a personal code of ethics</a:t>
            </a:r>
            <a:r>
              <a:rPr lang="en-US" sz="3200" dirty="0" smtClean="0">
                <a:latin typeface="Times New Roman" pitchFamily="18" charset="0"/>
                <a:cs typeface="Times New Roman" pitchFamily="18" charset="0"/>
              </a:rPr>
              <a: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Acceptance of rules </a:t>
            </a:r>
            <a:r>
              <a:rPr lang="en-US" sz="3200" dirty="0" smtClean="0">
                <a:latin typeface="Times New Roman" pitchFamily="18" charset="0"/>
                <a:cs typeface="Times New Roman" pitchFamily="18" charset="0"/>
              </a:rPr>
              <a:t>is less </a:t>
            </a:r>
            <a:r>
              <a:rPr lang="en-US" sz="3200" dirty="0">
                <a:latin typeface="Times New Roman" pitchFamily="18" charset="0"/>
                <a:cs typeface="Times New Roman" pitchFamily="18" charset="0"/>
              </a:rPr>
              <a:t>rigid, and moral thinking shows some flexibility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4800600"/>
          </a:xfrm>
        </p:spPr>
        <p:txBody>
          <a:bodyPr>
            <a:normAutofit fontScale="92500" lnSpcReduction="10000"/>
          </a:bodyPr>
          <a:lstStyle/>
          <a:p>
            <a:endParaRPr lang="en-US" dirty="0" smtClean="0"/>
          </a:p>
          <a:p>
            <a:pPr algn="just"/>
            <a:r>
              <a:rPr lang="en-US" sz="3500" dirty="0" smtClean="0">
                <a:latin typeface="Times New Roman" pitchFamily="18" charset="0"/>
                <a:cs typeface="Times New Roman" pitchFamily="18" charset="0"/>
              </a:rPr>
              <a:t>Subjects at the </a:t>
            </a:r>
            <a:r>
              <a:rPr lang="en-US" sz="3500" dirty="0" err="1" smtClean="0">
                <a:latin typeface="Times New Roman" pitchFamily="18" charset="0"/>
                <a:cs typeface="Times New Roman" pitchFamily="18" charset="0"/>
              </a:rPr>
              <a:t>postconventional</a:t>
            </a:r>
            <a:r>
              <a:rPr lang="en-US" sz="3500" dirty="0" smtClean="0">
                <a:latin typeface="Times New Roman" pitchFamily="18" charset="0"/>
                <a:cs typeface="Times New Roman" pitchFamily="18" charset="0"/>
              </a:rPr>
              <a:t> level allow for the possibility that someone might not comply with some of society’s rules if they conflict with personal ethics.</a:t>
            </a:r>
          </a:p>
          <a:p>
            <a:pPr algn="just"/>
            <a:endParaRPr lang="en-US" sz="3500" dirty="0" smtClean="0">
              <a:latin typeface="Times New Roman" pitchFamily="18" charset="0"/>
              <a:cs typeface="Times New Roman" pitchFamily="18" charset="0"/>
            </a:endParaRPr>
          </a:p>
          <a:p>
            <a:pPr algn="just"/>
            <a:r>
              <a:rPr lang="en-US" sz="3500" dirty="0" smtClean="0">
                <a:latin typeface="Times New Roman" pitchFamily="18" charset="0"/>
                <a:cs typeface="Times New Roman" pitchFamily="18" charset="0"/>
              </a:rPr>
              <a:t>For example, subjects at this level might applaud a newspaper reporter who goes to jail rather than reveal a source of information who was promised anonymity.</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0"/>
          <a:ext cx="9067801" cy="6736080"/>
        </p:xfrm>
        <a:graphic>
          <a:graphicData uri="http://schemas.openxmlformats.org/drawingml/2006/table">
            <a:tbl>
              <a:tblPr firstRow="1" bandRow="1">
                <a:tableStyleId>{5C22544A-7EE6-4342-B048-85BDC9FD1C3A}</a:tableStyleId>
              </a:tblPr>
              <a:tblGrid>
                <a:gridCol w="2969103"/>
                <a:gridCol w="3049349"/>
                <a:gridCol w="3049349"/>
              </a:tblGrid>
              <a:tr h="670416">
                <a:tc>
                  <a:txBody>
                    <a:bodyPr/>
                    <a:lstStyle/>
                    <a:p>
                      <a:pPr algn="ctr"/>
                      <a:r>
                        <a:rPr lang="en-US" sz="1800" b="1" kern="1200" baseline="0" dirty="0" smtClean="0">
                          <a:solidFill>
                            <a:schemeClr val="lt1"/>
                          </a:solidFill>
                          <a:latin typeface="+mn-lt"/>
                          <a:ea typeface="+mn-ea"/>
                          <a:cs typeface="+mn-cs"/>
                        </a:rPr>
                        <a:t>Level</a:t>
                      </a:r>
                      <a:endParaRPr lang="en-US" dirty="0"/>
                    </a:p>
                  </a:txBody>
                  <a:tcPr/>
                </a:tc>
                <a:tc>
                  <a:txBody>
                    <a:bodyPr/>
                    <a:lstStyle/>
                    <a:p>
                      <a:pPr algn="ctr"/>
                      <a:r>
                        <a:rPr lang="en-US" sz="1800" b="1" kern="1200" baseline="0" dirty="0" smtClean="0">
                          <a:solidFill>
                            <a:schemeClr val="lt1"/>
                          </a:solidFill>
                          <a:latin typeface="+mn-lt"/>
                          <a:ea typeface="+mn-ea"/>
                          <a:cs typeface="+mn-cs"/>
                        </a:rPr>
                        <a:t>In Favor of Stealing the Drug</a:t>
                      </a:r>
                      <a:endParaRPr lang="en-US" dirty="0"/>
                    </a:p>
                  </a:txBody>
                  <a:tcPr/>
                </a:tc>
                <a:tc>
                  <a:txBody>
                    <a:bodyPr/>
                    <a:lstStyle/>
                    <a:p>
                      <a:pPr algn="ctr"/>
                      <a:r>
                        <a:rPr lang="en-US" sz="1800" b="1" kern="1200" baseline="0" dirty="0" smtClean="0">
                          <a:solidFill>
                            <a:schemeClr val="lt1"/>
                          </a:solidFill>
                          <a:latin typeface="+mn-lt"/>
                          <a:ea typeface="+mn-ea"/>
                          <a:cs typeface="+mn-cs"/>
                        </a:rPr>
                        <a:t>Against Stealing the Drug</a:t>
                      </a:r>
                      <a:endParaRPr lang="en-US" dirty="0"/>
                    </a:p>
                  </a:txBody>
                  <a:tcPr/>
                </a:tc>
              </a:tr>
              <a:tr h="2043171">
                <a:tc>
                  <a:txBody>
                    <a:bodyPr/>
                    <a:lstStyle/>
                    <a:p>
                      <a:r>
                        <a:rPr lang="en-US" sz="1600" i="1" kern="1200" baseline="0" dirty="0" smtClean="0">
                          <a:solidFill>
                            <a:schemeClr val="dk1"/>
                          </a:solidFill>
                          <a:latin typeface="Times New Roman" pitchFamily="18" charset="0"/>
                          <a:ea typeface="+mn-ea"/>
                          <a:cs typeface="Times New Roman" pitchFamily="18" charset="0"/>
                        </a:rPr>
                        <a:t>Level 1 </a:t>
                      </a:r>
                      <a:r>
                        <a:rPr lang="en-US" sz="1600" i="1" kern="1200" baseline="0" dirty="0" err="1" smtClean="0">
                          <a:solidFill>
                            <a:schemeClr val="dk1"/>
                          </a:solidFill>
                          <a:latin typeface="Times New Roman" pitchFamily="18" charset="0"/>
                          <a:ea typeface="+mn-ea"/>
                          <a:cs typeface="Times New Roman" pitchFamily="18" charset="0"/>
                        </a:rPr>
                        <a:t>Preconventional</a:t>
                      </a:r>
                      <a:endParaRPr lang="en-US" sz="1600" i="1" kern="1200" baseline="0" dirty="0" smtClean="0">
                        <a:solidFill>
                          <a:schemeClr val="dk1"/>
                        </a:solidFill>
                        <a:latin typeface="Times New Roman" pitchFamily="18" charset="0"/>
                        <a:ea typeface="+mn-ea"/>
                        <a:cs typeface="Times New Roman" pitchFamily="18" charset="0"/>
                      </a:endParaRPr>
                    </a:p>
                    <a:p>
                      <a:r>
                        <a:rPr lang="en-US" sz="1600" kern="1200" baseline="0" dirty="0" smtClean="0">
                          <a:solidFill>
                            <a:schemeClr val="dk1"/>
                          </a:solidFill>
                          <a:latin typeface="Times New Roman" pitchFamily="18" charset="0"/>
                          <a:ea typeface="+mn-ea"/>
                          <a:cs typeface="Times New Roman" pitchFamily="18" charset="0"/>
                        </a:rPr>
                        <a:t>morality: At this level, the</a:t>
                      </a:r>
                    </a:p>
                    <a:p>
                      <a:r>
                        <a:rPr lang="en-US" sz="1600" kern="1200" baseline="0" dirty="0" smtClean="0">
                          <a:solidFill>
                            <a:schemeClr val="dk1"/>
                          </a:solidFill>
                          <a:latin typeface="Times New Roman" pitchFamily="18" charset="0"/>
                          <a:ea typeface="+mn-ea"/>
                          <a:cs typeface="Times New Roman" pitchFamily="18" charset="0"/>
                        </a:rPr>
                        <a:t>concrete interests of the</a:t>
                      </a:r>
                    </a:p>
                    <a:p>
                      <a:r>
                        <a:rPr lang="en-US" sz="1600" kern="1200" baseline="0" dirty="0" smtClean="0">
                          <a:solidFill>
                            <a:schemeClr val="dk1"/>
                          </a:solidFill>
                          <a:latin typeface="Times New Roman" pitchFamily="18" charset="0"/>
                          <a:ea typeface="+mn-ea"/>
                          <a:cs typeface="Times New Roman" pitchFamily="18" charset="0"/>
                        </a:rPr>
                        <a:t>individual are considered in</a:t>
                      </a:r>
                    </a:p>
                    <a:p>
                      <a:r>
                        <a:rPr lang="en-US" sz="1600" kern="1200" baseline="0" dirty="0" smtClean="0">
                          <a:solidFill>
                            <a:schemeClr val="dk1"/>
                          </a:solidFill>
                          <a:latin typeface="Times New Roman" pitchFamily="18" charset="0"/>
                          <a:ea typeface="+mn-ea"/>
                          <a:cs typeface="Times New Roman" pitchFamily="18" charset="0"/>
                        </a:rPr>
                        <a:t>terms of rewards and</a:t>
                      </a:r>
                    </a:p>
                    <a:p>
                      <a:r>
                        <a:rPr lang="en-US" sz="1600" kern="1200" baseline="0" dirty="0" smtClean="0">
                          <a:solidFill>
                            <a:schemeClr val="dk1"/>
                          </a:solidFill>
                          <a:latin typeface="Times New Roman" pitchFamily="18" charset="0"/>
                          <a:ea typeface="+mn-ea"/>
                          <a:cs typeface="Times New Roman" pitchFamily="18" charset="0"/>
                        </a:rPr>
                        <a:t>punishments.</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let your wife die, you will get in trouble. You’ll be blamed for not spending the money to save her, and there’ll be an investigation of</a:t>
                      </a:r>
                    </a:p>
                    <a:p>
                      <a:r>
                        <a:rPr lang="en-US" sz="1600" kern="1200" baseline="0" dirty="0" smtClean="0">
                          <a:solidFill>
                            <a:schemeClr val="dk1"/>
                          </a:solidFill>
                          <a:latin typeface="Times New Roman" pitchFamily="18" charset="0"/>
                          <a:ea typeface="+mn-ea"/>
                          <a:cs typeface="Times New Roman" pitchFamily="18" charset="0"/>
                        </a:rPr>
                        <a:t>you and the druggist for your wife’s death.”</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“You shouldn’t steal the drug because you’ll be caught and sent to jail if you do. If you do get away, your conscience will bother you thinking how the police will catch up with you</a:t>
                      </a:r>
                    </a:p>
                    <a:p>
                      <a:r>
                        <a:rPr lang="en-US" sz="1600" kern="1200" baseline="0" dirty="0" smtClean="0">
                          <a:solidFill>
                            <a:schemeClr val="dk1"/>
                          </a:solidFill>
                          <a:latin typeface="Times New Roman" pitchFamily="18" charset="0"/>
                          <a:ea typeface="+mn-ea"/>
                          <a:cs typeface="Times New Roman" pitchFamily="18" charset="0"/>
                        </a:rPr>
                        <a:t>at any minute.”</a:t>
                      </a:r>
                      <a:endParaRPr lang="en-US" sz="1600" dirty="0">
                        <a:latin typeface="Times New Roman" pitchFamily="18" charset="0"/>
                        <a:cs typeface="Times New Roman" pitchFamily="18" charset="0"/>
                      </a:endParaRPr>
                    </a:p>
                  </a:txBody>
                  <a:tcPr/>
                </a:tc>
              </a:tr>
              <a:tr h="1628152">
                <a:tc>
                  <a:txBody>
                    <a:bodyPr/>
                    <a:lstStyle/>
                    <a:p>
                      <a:r>
                        <a:rPr lang="en-US" sz="1600" i="1" kern="1200" baseline="0" dirty="0" smtClean="0">
                          <a:solidFill>
                            <a:schemeClr val="dk1"/>
                          </a:solidFill>
                          <a:latin typeface="Times New Roman" pitchFamily="18" charset="0"/>
                          <a:ea typeface="+mn-ea"/>
                          <a:cs typeface="Times New Roman" pitchFamily="18" charset="0"/>
                        </a:rPr>
                        <a:t>Level 2 Conventional morality:</a:t>
                      </a:r>
                    </a:p>
                    <a:p>
                      <a:r>
                        <a:rPr lang="en-US" sz="1600" kern="1200" baseline="0" dirty="0" smtClean="0">
                          <a:solidFill>
                            <a:schemeClr val="dk1"/>
                          </a:solidFill>
                          <a:latin typeface="Times New Roman" pitchFamily="18" charset="0"/>
                          <a:ea typeface="+mn-ea"/>
                          <a:cs typeface="Times New Roman" pitchFamily="18" charset="0"/>
                        </a:rPr>
                        <a:t>At this level, people approach</a:t>
                      </a:r>
                    </a:p>
                    <a:p>
                      <a:r>
                        <a:rPr lang="en-US" sz="1600" kern="1200" baseline="0" dirty="0" smtClean="0">
                          <a:solidFill>
                            <a:schemeClr val="dk1"/>
                          </a:solidFill>
                          <a:latin typeface="Times New Roman" pitchFamily="18" charset="0"/>
                          <a:ea typeface="+mn-ea"/>
                          <a:cs typeface="Times New Roman" pitchFamily="18" charset="0"/>
                        </a:rPr>
                        <a:t>moral problems as members</a:t>
                      </a:r>
                    </a:p>
                    <a:p>
                      <a:r>
                        <a:rPr lang="en-US" sz="1600" kern="1200" baseline="0" dirty="0" smtClean="0">
                          <a:solidFill>
                            <a:schemeClr val="dk1"/>
                          </a:solidFill>
                          <a:latin typeface="Times New Roman" pitchFamily="18" charset="0"/>
                          <a:ea typeface="+mn-ea"/>
                          <a:cs typeface="Times New Roman" pitchFamily="18" charset="0"/>
                        </a:rPr>
                        <a:t>of society. They are interested</a:t>
                      </a:r>
                    </a:p>
                    <a:p>
                      <a:r>
                        <a:rPr lang="en-US" sz="1600" kern="1200" baseline="0" dirty="0" smtClean="0">
                          <a:solidFill>
                            <a:schemeClr val="dk1"/>
                          </a:solidFill>
                          <a:latin typeface="Times New Roman" pitchFamily="18" charset="0"/>
                          <a:ea typeface="+mn-ea"/>
                          <a:cs typeface="Times New Roman" pitchFamily="18" charset="0"/>
                        </a:rPr>
                        <a:t>in pleasing others by acting as</a:t>
                      </a:r>
                    </a:p>
                    <a:p>
                      <a:r>
                        <a:rPr lang="en-US" sz="1600" kern="1200" baseline="0" dirty="0" smtClean="0">
                          <a:solidFill>
                            <a:schemeClr val="dk1"/>
                          </a:solidFill>
                          <a:latin typeface="Times New Roman" pitchFamily="18" charset="0"/>
                          <a:ea typeface="+mn-ea"/>
                          <a:cs typeface="Times New Roman" pitchFamily="18" charset="0"/>
                        </a:rPr>
                        <a:t>good members of society.</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let your wife die, you’ll never be able to look anybody in the face again.”</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“After you steal the drug, you’ll feel bad thinking how you’ve brought dishonor on your family and yourself; you won’t be able to face anyone</a:t>
                      </a:r>
                    </a:p>
                    <a:p>
                      <a:r>
                        <a:rPr lang="en-US" sz="1600" kern="1200" baseline="0" dirty="0" smtClean="0">
                          <a:solidFill>
                            <a:schemeClr val="dk1"/>
                          </a:solidFill>
                          <a:latin typeface="Times New Roman" pitchFamily="18" charset="0"/>
                          <a:ea typeface="+mn-ea"/>
                          <a:cs typeface="Times New Roman" pitchFamily="18" charset="0"/>
                        </a:rPr>
                        <a:t>again.”</a:t>
                      </a:r>
                      <a:endParaRPr lang="en-US" sz="1600" dirty="0">
                        <a:latin typeface="Times New Roman" pitchFamily="18" charset="0"/>
                        <a:cs typeface="Times New Roman" pitchFamily="18" charset="0"/>
                      </a:endParaRPr>
                    </a:p>
                  </a:txBody>
                  <a:tcPr/>
                </a:tc>
              </a:tr>
              <a:tr h="2394341">
                <a:tc>
                  <a:txBody>
                    <a:bodyPr/>
                    <a:lstStyle/>
                    <a:p>
                      <a:r>
                        <a:rPr lang="en-US" sz="1600" i="1" kern="1200" baseline="0" dirty="0" smtClean="0">
                          <a:solidFill>
                            <a:schemeClr val="dk1"/>
                          </a:solidFill>
                          <a:latin typeface="Times New Roman" pitchFamily="18" charset="0"/>
                          <a:ea typeface="+mn-ea"/>
                          <a:cs typeface="Times New Roman" pitchFamily="18" charset="0"/>
                        </a:rPr>
                        <a:t>Level 3 </a:t>
                      </a:r>
                      <a:r>
                        <a:rPr lang="en-US" sz="1600" i="1" kern="1200" baseline="0" dirty="0" err="1" smtClean="0">
                          <a:solidFill>
                            <a:schemeClr val="dk1"/>
                          </a:solidFill>
                          <a:latin typeface="Times New Roman" pitchFamily="18" charset="0"/>
                          <a:ea typeface="+mn-ea"/>
                          <a:cs typeface="Times New Roman" pitchFamily="18" charset="0"/>
                        </a:rPr>
                        <a:t>Postconventional</a:t>
                      </a:r>
                      <a:endParaRPr lang="en-US" sz="1600" i="1" kern="1200" baseline="0" dirty="0" smtClean="0">
                        <a:solidFill>
                          <a:schemeClr val="dk1"/>
                        </a:solidFill>
                        <a:latin typeface="Times New Roman" pitchFamily="18" charset="0"/>
                        <a:ea typeface="+mn-ea"/>
                        <a:cs typeface="Times New Roman" pitchFamily="18" charset="0"/>
                      </a:endParaRPr>
                    </a:p>
                    <a:p>
                      <a:r>
                        <a:rPr lang="en-US" sz="1600" kern="1200" baseline="0" dirty="0" smtClean="0">
                          <a:solidFill>
                            <a:schemeClr val="dk1"/>
                          </a:solidFill>
                          <a:latin typeface="Times New Roman" pitchFamily="18" charset="0"/>
                          <a:ea typeface="+mn-ea"/>
                          <a:cs typeface="Times New Roman" pitchFamily="18" charset="0"/>
                        </a:rPr>
                        <a:t>morality: At this level, people</a:t>
                      </a:r>
                    </a:p>
                    <a:p>
                      <a:r>
                        <a:rPr lang="en-US" sz="1600" kern="1200" baseline="0" dirty="0" smtClean="0">
                          <a:solidFill>
                            <a:schemeClr val="dk1"/>
                          </a:solidFill>
                          <a:latin typeface="Times New Roman" pitchFamily="18" charset="0"/>
                          <a:ea typeface="+mn-ea"/>
                          <a:cs typeface="Times New Roman" pitchFamily="18" charset="0"/>
                        </a:rPr>
                        <a:t>use moral principles which are</a:t>
                      </a:r>
                    </a:p>
                    <a:p>
                      <a:r>
                        <a:rPr lang="en-US" sz="1600" kern="1200" baseline="0" dirty="0" smtClean="0">
                          <a:solidFill>
                            <a:schemeClr val="dk1"/>
                          </a:solidFill>
                          <a:latin typeface="Times New Roman" pitchFamily="18" charset="0"/>
                          <a:ea typeface="+mn-ea"/>
                          <a:cs typeface="Times New Roman" pitchFamily="18" charset="0"/>
                        </a:rPr>
                        <a:t>seen as broader than those of</a:t>
                      </a:r>
                    </a:p>
                    <a:p>
                      <a:r>
                        <a:rPr lang="en-US" sz="1600" kern="1200" baseline="0" dirty="0" smtClean="0">
                          <a:solidFill>
                            <a:schemeClr val="dk1"/>
                          </a:solidFill>
                          <a:latin typeface="Times New Roman" pitchFamily="18" charset="0"/>
                          <a:ea typeface="+mn-ea"/>
                          <a:cs typeface="Times New Roman" pitchFamily="18" charset="0"/>
                        </a:rPr>
                        <a:t>any particular society.</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don’t steal the drug, and if you let your wife die, you’ll always condemn yourself for it afterward. You won’t be blamed and you’ll have lived up to the outside rule of the law, but you won't have lived up to your own conscience and standards of honesty.”</a:t>
                      </a:r>
                      <a:endParaRPr lang="en-US" sz="1600" dirty="0">
                        <a:latin typeface="Times New Roman" pitchFamily="18" charset="0"/>
                        <a:cs typeface="Times New Roman" pitchFamily="18" charset="0"/>
                      </a:endParaRPr>
                    </a:p>
                  </a:txBody>
                  <a:tcPr/>
                </a:tc>
                <a:tc>
                  <a:txBody>
                    <a:bodyPr/>
                    <a:lstStyle/>
                    <a:p>
                      <a:r>
                        <a:rPr lang="en-US" sz="1600" kern="1200" baseline="0" dirty="0" smtClean="0">
                          <a:solidFill>
                            <a:schemeClr val="dk1"/>
                          </a:solidFill>
                          <a:latin typeface="Times New Roman" pitchFamily="18" charset="0"/>
                          <a:ea typeface="+mn-ea"/>
                          <a:cs typeface="Times New Roman" pitchFamily="18" charset="0"/>
                        </a:rPr>
                        <a:t>“If you steal the drug, you won’t be blamed by other people, but you’ll condemn yourself because you won’t</a:t>
                      </a:r>
                    </a:p>
                    <a:p>
                      <a:r>
                        <a:rPr lang="en-US" sz="1600" kern="1200" baseline="0" dirty="0" smtClean="0">
                          <a:solidFill>
                            <a:schemeClr val="dk1"/>
                          </a:solidFill>
                          <a:latin typeface="Times New Roman" pitchFamily="18" charset="0"/>
                          <a:ea typeface="+mn-ea"/>
                          <a:cs typeface="Times New Roman" pitchFamily="18" charset="0"/>
                        </a:rPr>
                        <a:t>have lived up to your own conscience and standards of honesty.”</a:t>
                      </a:r>
                      <a:endParaRPr lang="en-US"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7017375"/>
        </p:xfrm>
        <a:graphic>
          <a:graphicData uri="http://schemas.openxmlformats.org/drawingml/2006/table">
            <a:tbl>
              <a:tblPr firstRow="1" bandRow="1">
                <a:tableStyleId>{5C22544A-7EE6-4342-B048-85BDC9FD1C3A}</a:tableStyleId>
              </a:tblPr>
              <a:tblGrid>
                <a:gridCol w="3048000"/>
                <a:gridCol w="3048000"/>
                <a:gridCol w="3048000"/>
              </a:tblGrid>
              <a:tr h="509895">
                <a:tc>
                  <a:txBody>
                    <a:bodyPr/>
                    <a:lstStyle/>
                    <a:p>
                      <a:r>
                        <a:rPr lang="en-US" sz="2300" dirty="0" err="1" smtClean="0">
                          <a:latin typeface="Times New Roman" pitchFamily="18" charset="0"/>
                          <a:cs typeface="Times New Roman" pitchFamily="18" charset="0"/>
                        </a:rPr>
                        <a:t>Preconventional</a:t>
                      </a:r>
                      <a:endParaRPr lang="en-US" sz="2300" dirty="0">
                        <a:latin typeface="Times New Roman" pitchFamily="18" charset="0"/>
                        <a:cs typeface="Times New Roman" pitchFamily="18" charset="0"/>
                      </a:endParaRPr>
                    </a:p>
                  </a:txBody>
                  <a:tcPr/>
                </a:tc>
                <a:tc>
                  <a:txBody>
                    <a:bodyPr/>
                    <a:lstStyle/>
                    <a:p>
                      <a:r>
                        <a:rPr lang="en-US" sz="2300" dirty="0" smtClean="0">
                          <a:latin typeface="Times New Roman" pitchFamily="18" charset="0"/>
                          <a:cs typeface="Times New Roman" pitchFamily="18" charset="0"/>
                        </a:rPr>
                        <a:t>Conventional</a:t>
                      </a:r>
                      <a:endParaRPr lang="en-US" sz="2300" dirty="0">
                        <a:latin typeface="Times New Roman" pitchFamily="18" charset="0"/>
                        <a:cs typeface="Times New Roman" pitchFamily="18" charset="0"/>
                      </a:endParaRPr>
                    </a:p>
                  </a:txBody>
                  <a:tcPr/>
                </a:tc>
                <a:tc>
                  <a:txBody>
                    <a:bodyPr/>
                    <a:lstStyle/>
                    <a:p>
                      <a:r>
                        <a:rPr lang="en-US" sz="2300" dirty="0" smtClean="0">
                          <a:latin typeface="Times New Roman" pitchFamily="18" charset="0"/>
                          <a:cs typeface="Times New Roman" pitchFamily="18" charset="0"/>
                        </a:rPr>
                        <a:t>Post conventional level</a:t>
                      </a:r>
                      <a:endParaRPr lang="en-US" sz="2300" dirty="0">
                        <a:latin typeface="Times New Roman" pitchFamily="18" charset="0"/>
                        <a:cs typeface="Times New Roman" pitchFamily="18" charset="0"/>
                      </a:endParaRPr>
                    </a:p>
                  </a:txBody>
                  <a:tcPr/>
                </a:tc>
              </a:tr>
              <a:tr h="386816">
                <a:tc>
                  <a:txBody>
                    <a:bodyPr/>
                    <a:lstStyle/>
                    <a:p>
                      <a:r>
                        <a:rPr lang="en-US" sz="2300" b="1" kern="1200" baseline="0" dirty="0" smtClean="0">
                          <a:solidFill>
                            <a:schemeClr val="dk1"/>
                          </a:solidFill>
                          <a:latin typeface="Times New Roman" pitchFamily="18" charset="0"/>
                          <a:ea typeface="+mn-ea"/>
                          <a:cs typeface="Times New Roman" pitchFamily="18" charset="0"/>
                        </a:rPr>
                        <a:t>Stage 1</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3</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5</a:t>
                      </a:r>
                      <a:endParaRPr lang="en-US" sz="2300" dirty="0">
                        <a:latin typeface="Times New Roman" pitchFamily="18" charset="0"/>
                        <a:cs typeface="Times New Roman" pitchFamily="18" charset="0"/>
                      </a:endParaRPr>
                    </a:p>
                  </a:txBody>
                  <a:tcPr/>
                </a:tc>
              </a:tr>
              <a:tr h="667656">
                <a:tc>
                  <a:txBody>
                    <a:bodyPr/>
                    <a:lstStyle/>
                    <a:p>
                      <a:r>
                        <a:rPr lang="en-US" sz="2300" b="1" kern="1200" baseline="0" dirty="0" smtClean="0">
                          <a:solidFill>
                            <a:schemeClr val="dk1"/>
                          </a:solidFill>
                          <a:latin typeface="Times New Roman" pitchFamily="18" charset="0"/>
                          <a:ea typeface="+mn-ea"/>
                          <a:cs typeface="Times New Roman" pitchFamily="18" charset="0"/>
                        </a:rPr>
                        <a:t>Punishment</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Good boy/good</a:t>
                      </a:r>
                    </a:p>
                    <a:p>
                      <a:r>
                        <a:rPr lang="en-US" sz="2300" b="1" kern="1200" baseline="0" dirty="0" smtClean="0">
                          <a:solidFill>
                            <a:schemeClr val="dk1"/>
                          </a:solidFill>
                          <a:latin typeface="Times New Roman" pitchFamily="18" charset="0"/>
                          <a:ea typeface="+mn-ea"/>
                          <a:cs typeface="Times New Roman" pitchFamily="18" charset="0"/>
                        </a:rPr>
                        <a:t>girl 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Social contract</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r>
              <a:tr h="1131552">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what is</a:t>
                      </a:r>
                    </a:p>
                    <a:p>
                      <a:r>
                        <a:rPr lang="en-US" sz="2300" kern="1200" baseline="0" dirty="0" smtClean="0">
                          <a:solidFill>
                            <a:schemeClr val="dk1"/>
                          </a:solidFill>
                          <a:latin typeface="Times New Roman" pitchFamily="18" charset="0"/>
                          <a:ea typeface="+mn-ea"/>
                          <a:cs typeface="Times New Roman" pitchFamily="18" charset="0"/>
                        </a:rPr>
                        <a:t>punished.</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close others’ approval or disapproval.</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society’s rules, which are viewed as </a:t>
                      </a:r>
                      <a:r>
                        <a:rPr lang="en-US" sz="2300" kern="1200" baseline="0" dirty="0" smtClean="0">
                          <a:solidFill>
                            <a:schemeClr val="bg1"/>
                          </a:solidFill>
                          <a:latin typeface="Times New Roman" pitchFamily="18" charset="0"/>
                          <a:ea typeface="+mn-ea"/>
                          <a:cs typeface="Times New Roman" pitchFamily="18" charset="0"/>
                        </a:rPr>
                        <a:t>fallible</a:t>
                      </a:r>
                      <a:r>
                        <a:rPr lang="en-US" sz="2300" kern="1200" baseline="0" dirty="0" smtClean="0">
                          <a:solidFill>
                            <a:schemeClr val="dk1"/>
                          </a:solidFill>
                          <a:latin typeface="Times New Roman" pitchFamily="18" charset="0"/>
                          <a:ea typeface="+mn-ea"/>
                          <a:cs typeface="Times New Roman" pitchFamily="18" charset="0"/>
                        </a:rPr>
                        <a:t> rather than absolute.</a:t>
                      </a:r>
                      <a:endParaRPr lang="en-US" sz="2300" dirty="0">
                        <a:latin typeface="Times New Roman" pitchFamily="18" charset="0"/>
                        <a:cs typeface="Times New Roman" pitchFamily="18" charset="0"/>
                      </a:endParaRPr>
                    </a:p>
                  </a:txBody>
                  <a:tcPr/>
                </a:tc>
              </a:tr>
              <a:tr h="386816">
                <a:tc>
                  <a:txBody>
                    <a:bodyPr/>
                    <a:lstStyle/>
                    <a:p>
                      <a:r>
                        <a:rPr lang="en-US" sz="2300" b="1" kern="1200" baseline="0" dirty="0" smtClean="0">
                          <a:solidFill>
                            <a:schemeClr val="dk1"/>
                          </a:solidFill>
                          <a:latin typeface="Times New Roman" pitchFamily="18" charset="0"/>
                          <a:ea typeface="+mn-ea"/>
                          <a:cs typeface="Times New Roman" pitchFamily="18" charset="0"/>
                        </a:rPr>
                        <a:t>Stage 2</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4</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Stage 6</a:t>
                      </a:r>
                      <a:endParaRPr lang="en-US" sz="2300" dirty="0">
                        <a:latin typeface="Times New Roman" pitchFamily="18" charset="0"/>
                        <a:cs typeface="Times New Roman" pitchFamily="18" charset="0"/>
                      </a:endParaRPr>
                    </a:p>
                  </a:txBody>
                  <a:tcPr/>
                </a:tc>
              </a:tr>
              <a:tr h="667656">
                <a:tc>
                  <a:txBody>
                    <a:bodyPr/>
                    <a:lstStyle/>
                    <a:p>
                      <a:r>
                        <a:rPr lang="en-US" sz="2300" b="1" kern="1200" baseline="0" dirty="0" smtClean="0">
                          <a:solidFill>
                            <a:schemeClr val="dk1"/>
                          </a:solidFill>
                          <a:latin typeface="Times New Roman" pitchFamily="18" charset="0"/>
                          <a:ea typeface="+mn-ea"/>
                          <a:cs typeface="Times New Roman" pitchFamily="18" charset="0"/>
                        </a:rPr>
                        <a:t>Reward</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Authority</a:t>
                      </a:r>
                    </a:p>
                    <a:p>
                      <a:r>
                        <a:rPr lang="en-US" sz="2300" b="1" kern="1200" baseline="0" dirty="0" smtClean="0">
                          <a:solidFill>
                            <a:schemeClr val="dk1"/>
                          </a:solidFill>
                          <a:latin typeface="Times New Roman" pitchFamily="18" charset="0"/>
                          <a:ea typeface="+mn-ea"/>
                          <a:cs typeface="Times New Roman" pitchFamily="18" charset="0"/>
                        </a:rPr>
                        <a:t>orientation</a:t>
                      </a:r>
                      <a:endParaRPr lang="en-US" sz="2300" dirty="0">
                        <a:latin typeface="Times New Roman" pitchFamily="18" charset="0"/>
                        <a:cs typeface="Times New Roman" pitchFamily="18" charset="0"/>
                      </a:endParaRPr>
                    </a:p>
                  </a:txBody>
                  <a:tcPr/>
                </a:tc>
                <a:tc>
                  <a:txBody>
                    <a:bodyPr/>
                    <a:lstStyle/>
                    <a:p>
                      <a:r>
                        <a:rPr lang="en-US" sz="2300" b="1" kern="1200" baseline="0" dirty="0" smtClean="0">
                          <a:solidFill>
                            <a:schemeClr val="dk1"/>
                          </a:solidFill>
                          <a:latin typeface="Times New Roman" pitchFamily="18" charset="0"/>
                          <a:ea typeface="+mn-ea"/>
                          <a:cs typeface="Times New Roman" pitchFamily="18" charset="0"/>
                        </a:rPr>
                        <a:t>Individual principles and </a:t>
                      </a:r>
                      <a:r>
                        <a:rPr lang="en-US" sz="2300" b="1" kern="1200" baseline="0" dirty="0" smtClean="0">
                          <a:solidFill>
                            <a:schemeClr val="bg1"/>
                          </a:solidFill>
                          <a:latin typeface="Times New Roman" pitchFamily="18" charset="0"/>
                          <a:ea typeface="+mn-ea"/>
                          <a:cs typeface="Times New Roman" pitchFamily="18" charset="0"/>
                        </a:rPr>
                        <a:t>Conscience orientation</a:t>
                      </a:r>
                      <a:endParaRPr lang="en-US" sz="2300" dirty="0">
                        <a:solidFill>
                          <a:schemeClr val="bg1"/>
                        </a:solidFill>
                        <a:latin typeface="Times New Roman" pitchFamily="18" charset="0"/>
                        <a:cs typeface="Times New Roman" pitchFamily="18" charset="0"/>
                      </a:endParaRPr>
                    </a:p>
                  </a:txBody>
                  <a:tcPr/>
                </a:tc>
              </a:tr>
              <a:tr h="1450241">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what is rewarded.</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society’s rules, and laws, which should be obeyed rigidly.</a:t>
                      </a:r>
                      <a:endParaRPr lang="en-US" sz="2300" dirty="0">
                        <a:latin typeface="Times New Roman" pitchFamily="18" charset="0"/>
                        <a:cs typeface="Times New Roman" pitchFamily="18" charset="0"/>
                      </a:endParaRPr>
                    </a:p>
                  </a:txBody>
                  <a:tcPr/>
                </a:tc>
                <a:tc>
                  <a:txBody>
                    <a:bodyPr/>
                    <a:lstStyle/>
                    <a:p>
                      <a:r>
                        <a:rPr lang="en-US" sz="2300" kern="1200" baseline="0" dirty="0" smtClean="0">
                          <a:solidFill>
                            <a:schemeClr val="dk1"/>
                          </a:solidFill>
                          <a:latin typeface="Times New Roman" pitchFamily="18" charset="0"/>
                          <a:ea typeface="+mn-ea"/>
                          <a:cs typeface="Times New Roman" pitchFamily="18" charset="0"/>
                        </a:rPr>
                        <a:t>Right and wrong is determined by abstract ethical principles that emphasize equity and justice.</a:t>
                      </a:r>
                      <a:endParaRPr lang="en-US" sz="23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just"/>
            <a:r>
              <a:rPr lang="en-US" dirty="0">
                <a:latin typeface="Times New Roman" pitchFamily="18" charset="0"/>
                <a:cs typeface="Times New Roman" pitchFamily="18" charset="0"/>
              </a:rPr>
              <a:t>It </a:t>
            </a:r>
            <a:r>
              <a:rPr lang="en-US" dirty="0" smtClean="0">
                <a:latin typeface="Times New Roman" pitchFamily="18" charset="0"/>
                <a:cs typeface="Times New Roman" pitchFamily="18" charset="0"/>
              </a:rPr>
              <a:t>includes </a:t>
            </a:r>
            <a:r>
              <a:rPr lang="en-US" dirty="0">
                <a:latin typeface="Times New Roman" pitchFamily="18" charset="0"/>
                <a:cs typeface="Times New Roman" pitchFamily="18" charset="0"/>
              </a:rPr>
              <a:t>both the </a:t>
            </a:r>
            <a:r>
              <a:rPr lang="en-US" dirty="0" smtClean="0">
                <a:latin typeface="Times New Roman" pitchFamily="18" charset="0"/>
                <a:cs typeface="Times New Roman" pitchFamily="18" charset="0"/>
              </a:rPr>
              <a:t>biological and </a:t>
            </a:r>
            <a:r>
              <a:rPr lang="en-US" dirty="0">
                <a:latin typeface="Times New Roman" pitchFamily="18" charset="0"/>
                <a:cs typeface="Times New Roman" pitchFamily="18" charset="0"/>
              </a:rPr>
              <a:t>behavioral changes that take place as people </a:t>
            </a:r>
            <a:r>
              <a:rPr lang="en-US" dirty="0" smtClean="0">
                <a:latin typeface="Times New Roman" pitchFamily="18" charset="0"/>
                <a:cs typeface="Times New Roman" pitchFamily="18" charset="0"/>
              </a:rPr>
              <a:t>grow older</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infant’s newfound ability to grasp </a:t>
            </a:r>
            <a:r>
              <a:rPr lang="en-US" dirty="0" smtClean="0">
                <a:latin typeface="Times New Roman" pitchFamily="18" charset="0"/>
                <a:cs typeface="Times New Roman" pitchFamily="18" charset="0"/>
              </a:rPr>
              <a:t>objects, a </a:t>
            </a:r>
            <a:r>
              <a:rPr lang="en-US" dirty="0">
                <a:latin typeface="Times New Roman" pitchFamily="18" charset="0"/>
                <a:cs typeface="Times New Roman" pitchFamily="18" charset="0"/>
              </a:rPr>
              <a:t>child’s gradual mastery of grammar, an </a:t>
            </a:r>
            <a:r>
              <a:rPr lang="en-US" dirty="0" smtClean="0">
                <a:latin typeface="Times New Roman" pitchFamily="18" charset="0"/>
                <a:cs typeface="Times New Roman" pitchFamily="18" charset="0"/>
              </a:rPr>
              <a:t>adolescent’s spurt </a:t>
            </a:r>
            <a:r>
              <a:rPr lang="en-US" dirty="0">
                <a:latin typeface="Times New Roman" pitchFamily="18" charset="0"/>
                <a:cs typeface="Times New Roman" pitchFamily="18" charset="0"/>
              </a:rPr>
              <a:t>in physical growth, a young adult’s </a:t>
            </a:r>
            <a:r>
              <a:rPr lang="en-US" dirty="0" smtClean="0">
                <a:latin typeface="Times New Roman" pitchFamily="18" charset="0"/>
                <a:cs typeface="Times New Roman" pitchFamily="18" charset="0"/>
              </a:rPr>
              <a:t>increasing commitment </a:t>
            </a:r>
            <a:r>
              <a:rPr lang="en-US" dirty="0">
                <a:latin typeface="Times New Roman" pitchFamily="18" charset="0"/>
                <a:cs typeface="Times New Roman" pitchFamily="18" charset="0"/>
              </a:rPr>
              <a:t>to a vocation, and an older adult’s </a:t>
            </a:r>
            <a:r>
              <a:rPr lang="en-US" dirty="0" smtClean="0">
                <a:latin typeface="Times New Roman" pitchFamily="18" charset="0"/>
                <a:cs typeface="Times New Roman" pitchFamily="18" charset="0"/>
              </a:rPr>
              <a:t>transition  into </a:t>
            </a:r>
            <a:r>
              <a:rPr lang="en-US" dirty="0">
                <a:latin typeface="Times New Roman" pitchFamily="18" charset="0"/>
                <a:cs typeface="Times New Roman" pitchFamily="18" charset="0"/>
              </a:rPr>
              <a:t>the role of grandparent all represent development</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These transitions are predictable </a:t>
            </a:r>
            <a:r>
              <a:rPr lang="en-US" dirty="0" smtClean="0">
                <a:latin typeface="Times New Roman" pitchFamily="18" charset="0"/>
                <a:cs typeface="Times New Roman" pitchFamily="18" charset="0"/>
              </a:rPr>
              <a:t>changes that </a:t>
            </a:r>
            <a:r>
              <a:rPr lang="en-US" dirty="0">
                <a:latin typeface="Times New Roman" pitchFamily="18" charset="0"/>
                <a:cs typeface="Times New Roman" pitchFamily="18" charset="0"/>
              </a:rPr>
              <a:t>are related to age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Erikson’s Theory of Psychosocial Development</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133600"/>
            <a:ext cx="8229600" cy="3992563"/>
          </a:xfrm>
        </p:spPr>
        <p:txBody>
          <a:bodyPr>
            <a:normAutofit/>
          </a:bodyPr>
          <a:lstStyle/>
          <a:p>
            <a:pPr algn="just"/>
            <a:r>
              <a:rPr lang="en-US" sz="3200" dirty="0" smtClean="0">
                <a:latin typeface="Times New Roman" pitchFamily="18" charset="0"/>
                <a:cs typeface="Times New Roman" pitchFamily="18" charset="0"/>
              </a:rPr>
              <a:t>Psychosocial development involves changes in our interactions and understanding of one another as well as in our knowledge and understanding of ourselves as members of society.</a:t>
            </a:r>
            <a:endParaRPr lang="en-US"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algn="just"/>
            <a:r>
              <a:rPr lang="en-US" sz="3200" dirty="0" smtClean="0">
                <a:latin typeface="Times New Roman" pitchFamily="18" charset="0"/>
                <a:cs typeface="Times New Roman" pitchFamily="18" charset="0"/>
              </a:rPr>
              <a:t>Erikson partitioned the life span into eight stages, each of which brings a psychosocial crisis involving transitions in important social relationships.</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According to Erikson, personality is shaped by how individuals deal with these psychosocial crises.</a:t>
            </a: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normAutofit/>
          </a:bodyPr>
          <a:lstStyle/>
          <a:p>
            <a:pPr algn="just"/>
            <a:r>
              <a:rPr lang="en-US" sz="3200" dirty="0" smtClean="0">
                <a:latin typeface="Times New Roman" pitchFamily="18" charset="0"/>
                <a:cs typeface="Times New Roman" pitchFamily="18" charset="0"/>
              </a:rPr>
              <a:t>Personality refers to an individual’s unique constellation of consistent behavioral traits.</a:t>
            </a:r>
          </a:p>
          <a:p>
            <a:pPr algn="just">
              <a:buNone/>
            </a:pPr>
            <a:r>
              <a:rPr lang="en-US" sz="3200" dirty="0" smtClean="0">
                <a:latin typeface="Times New Roman" pitchFamily="18" charset="0"/>
                <a:cs typeface="Times New Roman" pitchFamily="18" charset="0"/>
              </a:rPr>
              <a:t>					OR</a:t>
            </a:r>
          </a:p>
          <a:p>
            <a:pPr algn="just"/>
            <a:r>
              <a:rPr lang="en-US" sz="3200" dirty="0" smtClean="0">
                <a:latin typeface="Times New Roman" pitchFamily="18" charset="0"/>
                <a:cs typeface="Times New Roman" pitchFamily="18" charset="0"/>
              </a:rPr>
              <a:t>The pattern of enduring characteristics that produce consistency and individuality in a given person.</a:t>
            </a:r>
          </a:p>
          <a:p>
            <a:pPr algn="just"/>
            <a:endParaRPr lang="en-US" sz="3200" dirty="0" smtClean="0">
              <a:latin typeface="Times New Roman" pitchFamily="18" charset="0"/>
              <a:cs typeface="Times New Roman" pitchFamily="18" charset="0"/>
            </a:endParaRPr>
          </a:p>
          <a:p>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101597907ffb63a1c82b8310c3c2b8.pn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Trust-versus-Mistrust</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(birth to 1½ years)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US" sz="3200" dirty="0" smtClean="0">
                <a:latin typeface="Times New Roman" pitchFamily="18" charset="0"/>
                <a:cs typeface="Times New Roman" pitchFamily="18" charset="0"/>
              </a:rPr>
              <a:t>In the first stage of psychosocial development, infants develop feelings of trust if their physical requirements and psychological needs for attachment are consistently met such necessities as food, a warm blanket, and changed diapers. </a:t>
            </a: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buNone/>
            </a:pPr>
            <a:endParaRPr lang="en-US"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 this way their interactions with the world are generally positive. the child should develop an optimistic, trusting attitude toward the world. </a:t>
            </a:r>
          </a:p>
          <a:p>
            <a:pPr algn="just">
              <a:buNone/>
            </a:pP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 contrast, inconsistent care and unpleasant interactions with others can lead to mistrust, pessimistic personality.</a:t>
            </a:r>
            <a:endParaRPr lang="en-US" sz="3200" b="1" dirty="0" smtClean="0">
              <a:latin typeface="Times New Roman" pitchFamily="18" charset="0"/>
              <a:cs typeface="Times New Roman" pitchFamily="18" charset="0"/>
            </a:endParaRPr>
          </a:p>
          <a:p>
            <a:pPr algn="just">
              <a:buNone/>
            </a:pPr>
            <a:endParaRPr lang="en-US" sz="32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Autofit/>
          </a:bodyPr>
          <a:lstStyle/>
          <a:p>
            <a:pPr algn="ctr"/>
            <a:r>
              <a:rPr lang="en-US" sz="4400" dirty="0" smtClean="0">
                <a:latin typeface="Times New Roman" pitchFamily="18" charset="0"/>
                <a:cs typeface="Times New Roman" pitchFamily="18" charset="0"/>
              </a:rPr>
              <a:t>Autonomy-versus-shame-and-doubt Stage (1½ to 3 years)</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572000"/>
          </a:xfrm>
        </p:spPr>
        <p:txBody>
          <a:bodyPr>
            <a:noAutofit/>
          </a:bodyPr>
          <a:lstStyle/>
          <a:p>
            <a:pPr algn="just"/>
            <a:r>
              <a:rPr lang="en-US" sz="3200" dirty="0" smtClean="0">
                <a:latin typeface="Times New Roman" pitchFamily="18" charset="0"/>
                <a:cs typeface="Times New Roman" pitchFamily="18" charset="0"/>
              </a:rPr>
              <a:t>In the second stage, when parents begin toilet training and other efforts to regulate the child’s behavior. The child must begin to take some personal responsibility for feeding, dressing, and bathing.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Child develops independence and autonomy if exploration and freedom are encouraged or shame and self-doubt if they are restricted and overprotected.</a:t>
            </a:r>
          </a:p>
          <a:p>
            <a:pPr algn="just"/>
            <a:endParaRPr lang="en-US" sz="3200" dirty="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69008"/>
          </a:xfrm>
        </p:spPr>
        <p:txBody>
          <a:bodyPr>
            <a:normAutofit/>
          </a:bodyPr>
          <a:lstStyle/>
          <a:p>
            <a:pPr algn="just"/>
            <a:r>
              <a:rPr lang="en-US" sz="3200" dirty="0" smtClean="0">
                <a:latin typeface="Times New Roman" pitchFamily="18" charset="0"/>
                <a:cs typeface="Times New Roman" pitchFamily="18" charset="0"/>
              </a:rPr>
              <a:t>According to Erikson, the key to the development of autonomy during this period is that the child’s caregivers provide the appropriate amount of control. If parents provide too much control, children cannot assert themselves and develop their own sense of control over their environment; if parents provide too little control, the children become overly demanding.</a:t>
            </a:r>
          </a:p>
          <a:p>
            <a:pPr algn="just"/>
            <a:endParaRPr lang="en-US" sz="3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itchFamily="18" charset="0"/>
                <a:cs typeface="Times New Roman" pitchFamily="18" charset="0"/>
              </a:rPr>
              <a:t>Initiative Versus Guilt (</a:t>
            </a:r>
            <a:r>
              <a:rPr lang="en-US" sz="4400" dirty="0" smtClean="0"/>
              <a:t>3 to 6)</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930808"/>
          </a:xfrm>
        </p:spPr>
        <p:txBody>
          <a:bodyPr>
            <a:noAutofit/>
          </a:bodyPr>
          <a:lstStyle/>
          <a:p>
            <a:pPr algn="just"/>
            <a:r>
              <a:rPr lang="en-US" sz="3200" dirty="0" smtClean="0">
                <a:latin typeface="Times New Roman" pitchFamily="18" charset="0"/>
                <a:cs typeface="Times New Roman" pitchFamily="18" charset="0"/>
              </a:rPr>
              <a:t>In Erikson’s third stage, children experiment and take initiatives that may sometimes conflict with their parents’ rules.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Over controlling parents may begin to instill feelings of guilt, and self-esteem may suffer. </a:t>
            </a:r>
            <a:endParaRPr lang="en-US" sz="32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83208"/>
          </a:xfrm>
        </p:spPr>
        <p:txBody>
          <a:bodyPr>
            <a:normAutofit/>
          </a:bodyPr>
          <a:lstStyle/>
          <a:p>
            <a:pPr algn="just"/>
            <a:r>
              <a:rPr lang="en-US" sz="3200" dirty="0" smtClean="0">
                <a:latin typeface="Times New Roman" pitchFamily="18" charset="0"/>
                <a:cs typeface="Times New Roman" pitchFamily="18" charset="0"/>
              </a:rPr>
              <a:t>Parents need to support their children’s emerging independence while maintaining appropriate controls. In the ideal situation, children will retain their sense of initiative while learning to respect the rights and privileges of other family members.</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0408"/>
          </a:xfrm>
        </p:spPr>
        <p:txBody>
          <a:bodyPr>
            <a:normAutofit/>
          </a:bodyPr>
          <a:lstStyle/>
          <a:p>
            <a:pPr algn="just"/>
            <a:r>
              <a:rPr lang="en-US" sz="3200" dirty="0" smtClean="0">
                <a:latin typeface="Times New Roman" pitchFamily="18" charset="0"/>
                <a:cs typeface="Times New Roman" pitchFamily="18" charset="0"/>
              </a:rPr>
              <a:t>Development is a lifelong process. We’ll divide the life span into four broad periods:</a:t>
            </a:r>
          </a:p>
          <a:p>
            <a:pPr algn="just">
              <a:buNone/>
            </a:pPr>
            <a:r>
              <a:rPr lang="en-US" sz="3200" dirty="0" smtClean="0">
                <a:latin typeface="Times New Roman" pitchFamily="18" charset="0"/>
                <a:cs typeface="Times New Roman" pitchFamily="18" charset="0"/>
              </a:rPr>
              <a:t>	(1) The prenatal period (before birth) </a:t>
            </a:r>
          </a:p>
          <a:p>
            <a:pPr algn="just">
              <a:buNone/>
            </a:pPr>
            <a:r>
              <a:rPr lang="en-US" sz="3200" dirty="0" smtClean="0">
                <a:latin typeface="Times New Roman" pitchFamily="18" charset="0"/>
                <a:cs typeface="Times New Roman" pitchFamily="18" charset="0"/>
              </a:rPr>
              <a:t>	(2) Childhood</a:t>
            </a:r>
          </a:p>
          <a:p>
            <a:pPr algn="just">
              <a:buNone/>
            </a:pPr>
            <a:r>
              <a:rPr lang="en-US" sz="3200" dirty="0" smtClean="0">
                <a:latin typeface="Times New Roman" pitchFamily="18" charset="0"/>
                <a:cs typeface="Times New Roman" pitchFamily="18" charset="0"/>
              </a:rPr>
              <a:t>	(3) Adolescence</a:t>
            </a:r>
          </a:p>
          <a:p>
            <a:pPr algn="just">
              <a:buNone/>
            </a:pPr>
            <a:r>
              <a:rPr lang="en-US" sz="3200" dirty="0" smtClean="0">
                <a:latin typeface="Times New Roman" pitchFamily="18" charset="0"/>
                <a:cs typeface="Times New Roman" pitchFamily="18" charset="0"/>
              </a:rPr>
              <a:t>	(4) Adulthood</a:t>
            </a:r>
          </a:p>
          <a:p>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Industry-versus-inferiority (age 6 through puberty)</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US" sz="3200" dirty="0" smtClean="0">
                <a:latin typeface="Times New Roman" pitchFamily="18" charset="0"/>
                <a:cs typeface="Times New Roman" pitchFamily="18" charset="0"/>
              </a:rPr>
              <a:t>In the fourth stage, the challenge of learning to function socially is extended beyond the family to the broader social realm of the neighborhood and school.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During this period, increasing competency in all areas, whether social interactions or academic skills, characterizes successful psychosocial development.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07008"/>
          </a:xfrm>
        </p:spPr>
        <p:txBody>
          <a:bodyPr/>
          <a:lstStyle/>
          <a:p>
            <a:pPr algn="just"/>
            <a:r>
              <a:rPr lang="en-US" sz="3200" dirty="0" smtClean="0">
                <a:latin typeface="Times New Roman" pitchFamily="18" charset="0"/>
                <a:cs typeface="Times New Roman" pitchFamily="18" charset="0"/>
              </a:rPr>
              <a:t>In contrast, difficulties in this stage lead to feelings of failure and inadequacy. Or, if things don’t go well in this broader social domain, they may develop a sense of inferiority.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Identity-versus-role-confusion stage (Adolescence)</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3200" dirty="0" smtClean="0">
                <a:latin typeface="Times New Roman" pitchFamily="18" charset="0"/>
                <a:cs typeface="Times New Roman" pitchFamily="18" charset="0"/>
              </a:rPr>
              <a:t>During this stage, a time of major testing, people try to determine what is unique about themselves.  They attempt to discover who they are, what their strengths are, and what kinds of roles they are best suited to play for the rest of their lives—in short, their identity. </a:t>
            </a:r>
          </a:p>
          <a:p>
            <a:pPr algn="just">
              <a:buNone/>
            </a:pPr>
            <a:endParaRPr lang="en-US" sz="4100" dirty="0" smtClean="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16608"/>
          </a:xfrm>
        </p:spPr>
        <p:txBody>
          <a:bodyPr>
            <a:noAutofit/>
          </a:bodyPr>
          <a:lstStyle/>
          <a:p>
            <a:pPr algn="just"/>
            <a:r>
              <a:rPr lang="en-US" sz="3200" dirty="0" smtClean="0">
                <a:latin typeface="Times New Roman" pitchFamily="18" charset="0"/>
                <a:cs typeface="Times New Roman" pitchFamily="18" charset="0"/>
              </a:rPr>
              <a:t>A person confused about the most appropriate role to play in life may lack a stable identity, adopt an unacceptable role such as that of a social deviant, or have difficulty maintaining close personal relationships later in life.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a:bodyPr>
          <a:lstStyle/>
          <a:p>
            <a:pPr algn="just">
              <a:buNone/>
            </a:pPr>
            <a:endParaRPr lang="en-US" sz="3200" dirty="0" smtClean="0">
              <a:latin typeface="Times New Roman" pitchFamily="18" charset="0"/>
              <a:cs typeface="Times New Roman" pitchFamily="18" charset="0"/>
            </a:endParaRPr>
          </a:p>
          <a:p>
            <a:pPr algn="just">
              <a:lnSpc>
                <a:spcPct val="120000"/>
              </a:lnSpc>
            </a:pPr>
            <a:r>
              <a:rPr lang="en-US" sz="3200" dirty="0" smtClean="0">
                <a:latin typeface="Times New Roman" pitchFamily="18" charset="0"/>
                <a:cs typeface="Times New Roman" pitchFamily="18" charset="0"/>
              </a:rPr>
              <a:t>During the identity-versus-role-confusion period, an adolescent feels pressure to identify what to do with his or her life. Because these pressures come at a time of major physical changes as well as important changes in what society expects of them, adolescents can find the period an especially difficult one. </a:t>
            </a:r>
          </a:p>
          <a:p>
            <a:pPr algn="just">
              <a:lnSpc>
                <a:spcPct val="120000"/>
              </a:lnSpc>
            </a:pPr>
            <a:endParaRPr lang="en-US" sz="4100" dirty="0" smtClean="0">
              <a:latin typeface="Times New Roman" pitchFamily="18" charset="0"/>
              <a:cs typeface="Times New Roman" pitchFamily="18" charset="0"/>
            </a:endParaRPr>
          </a:p>
          <a:p>
            <a:pPr algn="just"/>
            <a:endParaRPr lang="en-US" sz="35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algn="just"/>
            <a:r>
              <a:rPr lang="en-US" sz="3200" dirty="0" smtClean="0">
                <a:latin typeface="Times New Roman" pitchFamily="18" charset="0"/>
                <a:cs typeface="Times New Roman" pitchFamily="18" charset="0"/>
              </a:rPr>
              <a:t>The identity-versus-role-confusion stage has another important characteristic: declining reliance on adults for information with a shift toward using the peer group as a source of social judgments.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peer group becomes increasingly important, enabling adolescents to form close, adult-like relationships and helping them clarify their personal identities.</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According to Erikson, the identity-versus-role-confusion stage marks a pivotal point in psychosocial development, paving the way for continued growth and the future development of personal relationships.</a:t>
            </a:r>
          </a:p>
          <a:p>
            <a:pPr algn="just"/>
            <a:endParaRPr lang="en-US" sz="3200"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Intimacy-versus-isolation (Early adulthood)</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r>
              <a:rPr lang="en-US" sz="3200" dirty="0" smtClean="0">
                <a:latin typeface="Times New Roman" pitchFamily="18" charset="0"/>
                <a:cs typeface="Times New Roman" pitchFamily="18" charset="0"/>
              </a:rPr>
              <a:t>During early adulthood, people enter the intimacy-versus-isolation stage. Spanning the period of early adulthood (from post adolescence to the early 30s), this stage focuses on developing close relationships with others.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40408"/>
          </a:xfrm>
        </p:spPr>
        <p:txBody>
          <a:bodyPr/>
          <a:lstStyle/>
          <a:p>
            <a:pPr algn="just"/>
            <a:r>
              <a:rPr lang="en-US" sz="3200" dirty="0" smtClean="0">
                <a:latin typeface="Times New Roman" pitchFamily="18" charset="0"/>
                <a:cs typeface="Times New Roman" pitchFamily="18" charset="0"/>
              </a:rPr>
              <a:t>Difficulties during this stage result in feelings of loneliness and a fear of such relationships; successful resolution of the crises of this stage results in the possibility of forming relationships that are intimate on a physical, intellectual, and emotional level.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Successful resolution of the challenges in this stage should promote empathy and openness, rather than shrewdness and manipulativeness.</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err="1" smtClean="0">
                <a:latin typeface="Times New Roman" pitchFamily="18" charset="0"/>
                <a:cs typeface="Times New Roman" pitchFamily="18" charset="0"/>
              </a:rPr>
              <a:t>Generativity</a:t>
            </a:r>
            <a:r>
              <a:rPr lang="en-US" sz="4400" dirty="0" smtClean="0">
                <a:latin typeface="Times New Roman" pitchFamily="18" charset="0"/>
                <a:cs typeface="Times New Roman" pitchFamily="18" charset="0"/>
              </a:rPr>
              <a:t>-versus-Stagnation (Middle adulthood)</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smtClean="0">
                <a:latin typeface="Times New Roman" pitchFamily="18" charset="0"/>
                <a:cs typeface="Times New Roman" pitchFamily="18" charset="0"/>
              </a:rPr>
              <a:t>Development continues during middle adulthood as people enter the </a:t>
            </a:r>
            <a:r>
              <a:rPr lang="en-US" sz="3200" dirty="0" err="1" smtClean="0">
                <a:latin typeface="Times New Roman" pitchFamily="18" charset="0"/>
                <a:cs typeface="Times New Roman" pitchFamily="18" charset="0"/>
              </a:rPr>
              <a:t>generativity</a:t>
            </a:r>
            <a:r>
              <a:rPr lang="en-US" sz="3200" dirty="0" smtClean="0">
                <a:latin typeface="Times New Roman" pitchFamily="18" charset="0"/>
                <a:cs typeface="Times New Roman" pitchFamily="18" charset="0"/>
              </a:rPr>
              <a:t>-versus- stagnation stage.</a:t>
            </a:r>
          </a:p>
          <a:p>
            <a:pPr algn="just"/>
            <a:endParaRPr lang="en-US" sz="3200" dirty="0" smtClean="0">
              <a:latin typeface="Times New Roman" pitchFamily="18" charset="0"/>
              <a:cs typeface="Times New Roman" pitchFamily="18" charset="0"/>
            </a:endParaRPr>
          </a:p>
          <a:p>
            <a:pPr algn="just"/>
            <a:r>
              <a:rPr lang="en-US" sz="3200" dirty="0" err="1" smtClean="0">
                <a:latin typeface="Times New Roman" pitchFamily="18" charset="0"/>
                <a:cs typeface="Times New Roman" pitchFamily="18" charset="0"/>
              </a:rPr>
              <a:t>Generativity</a:t>
            </a:r>
            <a:r>
              <a:rPr lang="en-US" sz="3200" dirty="0" smtClean="0">
                <a:latin typeface="Times New Roman" pitchFamily="18" charset="0"/>
                <a:cs typeface="Times New Roman" pitchFamily="18" charset="0"/>
              </a:rPr>
              <a:t> is the ability to contribute to one’s family, community, work, and society and to assist the development of the younger generation.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Times New Roman" pitchFamily="18" charset="0"/>
                <a:cs typeface="Times New Roman" pitchFamily="18" charset="0"/>
              </a:rPr>
              <a:t>The Growth of </a:t>
            </a:r>
            <a:r>
              <a:rPr lang="en-US" sz="3600" dirty="0" smtClean="0">
                <a:latin typeface="Times New Roman" pitchFamily="18" charset="0"/>
                <a:cs typeface="Times New Roman" pitchFamily="18" charset="0"/>
              </a:rPr>
              <a:t>Thought: Cognitive </a:t>
            </a:r>
            <a:r>
              <a:rPr lang="en-US" sz="3600" dirty="0">
                <a:latin typeface="Times New Roman" pitchFamily="18" charset="0"/>
                <a:cs typeface="Times New Roman" pitchFamily="18" charset="0"/>
              </a:rPr>
              <a:t>Development</a:t>
            </a:r>
          </a:p>
        </p:txBody>
      </p:sp>
      <p:sp>
        <p:nvSpPr>
          <p:cNvPr id="3" name="Content Placeholder 2"/>
          <p:cNvSpPr>
            <a:spLocks noGrp="1"/>
          </p:cNvSpPr>
          <p:nvPr>
            <p:ph idx="1"/>
          </p:nvPr>
        </p:nvSpPr>
        <p:spPr/>
        <p:txBody>
          <a:bodyPr>
            <a:normAutofit/>
          </a:bodyPr>
          <a:lstStyle/>
          <a:p>
            <a:pPr algn="just"/>
            <a:r>
              <a:rPr lang="en-US" sz="3200" dirty="0">
                <a:latin typeface="Times New Roman" pitchFamily="18" charset="0"/>
                <a:cs typeface="Times New Roman" pitchFamily="18" charset="0"/>
              </a:rPr>
              <a:t>Cognitive development refers to transitions in </a:t>
            </a:r>
            <a:r>
              <a:rPr lang="en-US" sz="3200" dirty="0" smtClean="0">
                <a:latin typeface="Times New Roman" pitchFamily="18" charset="0"/>
                <a:cs typeface="Times New Roman" pitchFamily="18" charset="0"/>
              </a:rPr>
              <a:t>youngsters’ patterns </a:t>
            </a:r>
            <a:r>
              <a:rPr lang="en-US" sz="3200" dirty="0">
                <a:latin typeface="Times New Roman" pitchFamily="18" charset="0"/>
                <a:cs typeface="Times New Roman" pitchFamily="18" charset="0"/>
              </a:rPr>
              <a:t>of thinking, including </a:t>
            </a:r>
            <a:r>
              <a:rPr lang="en-US" sz="3200" dirty="0" smtClean="0">
                <a:latin typeface="Times New Roman" pitchFamily="18" charset="0"/>
                <a:cs typeface="Times New Roman" pitchFamily="18" charset="0"/>
              </a:rPr>
              <a:t>reasoning, remembering</a:t>
            </a:r>
            <a:r>
              <a:rPr lang="en-US" sz="3200" dirty="0">
                <a:latin typeface="Times New Roman" pitchFamily="18" charset="0"/>
                <a:cs typeface="Times New Roman" pitchFamily="18" charset="0"/>
              </a:rPr>
              <a:t>, and problem </a:t>
            </a:r>
            <a:r>
              <a:rPr lang="en-US" sz="3200" dirty="0" smtClean="0">
                <a:latin typeface="Times New Roman" pitchFamily="18" charset="0"/>
                <a:cs typeface="Times New Roman" pitchFamily="18" charset="0"/>
              </a:rPr>
              <a:t>solving</a:t>
            </a:r>
          </a:p>
          <a:p>
            <a:pPr algn="just">
              <a:buNone/>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OR</a:t>
            </a:r>
          </a:p>
          <a:p>
            <a:pPr algn="just"/>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ognitive </a:t>
            </a:r>
            <a:r>
              <a:rPr lang="en-US" sz="3200" dirty="0">
                <a:latin typeface="Times New Roman" pitchFamily="18" charset="0"/>
                <a:cs typeface="Times New Roman" pitchFamily="18" charset="0"/>
              </a:rPr>
              <a:t>development </a:t>
            </a:r>
            <a:r>
              <a:rPr lang="en-US" sz="3200" dirty="0" smtClean="0">
                <a:latin typeface="Times New Roman" pitchFamily="18" charset="0"/>
                <a:cs typeface="Times New Roman" pitchFamily="18" charset="0"/>
              </a:rPr>
              <a:t>is a process by </a:t>
            </a:r>
            <a:r>
              <a:rPr lang="en-US" sz="3200" dirty="0">
                <a:latin typeface="Times New Roman" pitchFamily="18" charset="0"/>
                <a:cs typeface="Times New Roman" pitchFamily="18" charset="0"/>
              </a:rPr>
              <a:t>which a child’s understanding </a:t>
            </a:r>
            <a:r>
              <a:rPr lang="en-US" sz="3200" dirty="0" smtClean="0">
                <a:latin typeface="Times New Roman" pitchFamily="18" charset="0"/>
                <a:cs typeface="Times New Roman" pitchFamily="18" charset="0"/>
              </a:rPr>
              <a:t>of the </a:t>
            </a:r>
            <a:r>
              <a:rPr lang="en-US" sz="3200" dirty="0">
                <a:latin typeface="Times New Roman" pitchFamily="18" charset="0"/>
                <a:cs typeface="Times New Roman" pitchFamily="18" charset="0"/>
              </a:rPr>
              <a:t>world changes as a function </a:t>
            </a:r>
            <a:r>
              <a:rPr lang="en-US" sz="3200" dirty="0" smtClean="0">
                <a:latin typeface="Times New Roman" pitchFamily="18" charset="0"/>
                <a:cs typeface="Times New Roman" pitchFamily="18" charset="0"/>
              </a:rPr>
              <a:t>of age </a:t>
            </a:r>
            <a:r>
              <a:rPr lang="en-US" sz="3200" dirty="0">
                <a:latin typeface="Times New Roman" pitchFamily="18" charset="0"/>
                <a:cs typeface="Times New Roman" pitchFamily="18" charset="0"/>
              </a:rPr>
              <a:t>and experience.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11808"/>
          </a:xfrm>
        </p:spPr>
        <p:txBody>
          <a:bodyPr>
            <a:normAutofit/>
          </a:bodyPr>
          <a:lstStyle/>
          <a:p>
            <a:pPr algn="just"/>
            <a:r>
              <a:rPr lang="en-US" sz="3200" dirty="0" smtClean="0">
                <a:latin typeface="Times New Roman" pitchFamily="18" charset="0"/>
                <a:cs typeface="Times New Roman" pitchFamily="18" charset="0"/>
              </a:rPr>
              <a:t>Success in this stage results in a person’s feeling positive about the continuity of life; difficulties in this stage lead a person to feel that his or her activities are trivial or stagnant and have done nothing for upcoming generations.</a:t>
            </a:r>
          </a:p>
          <a:p>
            <a:pPr algn="just"/>
            <a:endParaRPr 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Times New Roman" pitchFamily="18" charset="0"/>
                <a:cs typeface="Times New Roman" pitchFamily="18" charset="0"/>
              </a:rPr>
              <a:t>Integrity Versus Despair (Late adulthood)</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54608"/>
          </a:xfrm>
        </p:spPr>
        <p:txBody>
          <a:bodyPr>
            <a:noAutofit/>
          </a:bodyPr>
          <a:lstStyle/>
          <a:p>
            <a:pPr algn="just"/>
            <a:r>
              <a:rPr lang="en-US" sz="3200" dirty="0" smtClean="0">
                <a:latin typeface="Times New Roman" pitchFamily="18" charset="0"/>
                <a:cs typeface="Times New Roman" pitchFamily="18" charset="0"/>
              </a:rPr>
              <a:t>Finally, the last stage of psychosocial development, the ego-integrity-versus-despair stage, spans later adulthood and continues until death. </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Person reviews life’s accomplishments and failures. Now a sense of accomplishment signifies success in resolving the difficulties presented by this stage of life.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64208"/>
          </a:xfrm>
        </p:spPr>
        <p:txBody>
          <a:bodyPr/>
          <a:lstStyle/>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Failure to resolve the difficulties results in regret over what might have been achieved but was not.</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94"/>
            <a:ext cx="8382000" cy="1399032"/>
          </a:xfrm>
        </p:spPr>
        <p:txBody>
          <a:bodyPr>
            <a:noAutofit/>
          </a:bodyPr>
          <a:lstStyle/>
          <a:p>
            <a:r>
              <a:rPr lang="en-US" sz="4000" dirty="0" smtClean="0">
                <a:latin typeface="Times New Roman" pitchFamily="18" charset="0"/>
                <a:cs typeface="Times New Roman" pitchFamily="18" charset="0"/>
              </a:rPr>
              <a:t>Stages of Psychosocial Development</a:t>
            </a:r>
            <a:endParaRPr lang="en-US" sz="4000" dirty="0"/>
          </a:p>
        </p:txBody>
      </p:sp>
      <p:pic>
        <p:nvPicPr>
          <p:cNvPr id="4" name="Content Placeholder 3" descr="921138893bc7c8ff2be527cdd236bbd7.jpg"/>
          <p:cNvPicPr>
            <a:picLocks noGrp="1" noChangeAspect="1"/>
          </p:cNvPicPr>
          <p:nvPr>
            <p:ph idx="1"/>
          </p:nvPr>
        </p:nvPicPr>
        <p:blipFill>
          <a:blip r:embed="rId2"/>
          <a:stretch>
            <a:fillRect/>
          </a:stretch>
        </p:blipFill>
        <p:spPr>
          <a:xfrm>
            <a:off x="457200" y="2201259"/>
            <a:ext cx="8229600" cy="332384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Piaget’s theory of cognitive development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00200"/>
            <a:ext cx="8382000" cy="4525963"/>
          </a:xfrm>
        </p:spPr>
        <p:txBody>
          <a:bodyPr>
            <a:normAutofit fontScale="92500"/>
          </a:bodyPr>
          <a:lstStyle/>
          <a:p>
            <a:pPr algn="just"/>
            <a:r>
              <a:rPr lang="en-US" sz="3500" dirty="0">
                <a:latin typeface="Times New Roman" pitchFamily="18" charset="0"/>
                <a:cs typeface="Times New Roman" pitchFamily="18" charset="0"/>
              </a:rPr>
              <a:t>Piaget proposed that </a:t>
            </a:r>
            <a:r>
              <a:rPr lang="en-US" sz="3500" dirty="0" smtClean="0">
                <a:latin typeface="Times New Roman" pitchFamily="18" charset="0"/>
                <a:cs typeface="Times New Roman" pitchFamily="18" charset="0"/>
              </a:rPr>
              <a:t>youngsters progress </a:t>
            </a:r>
            <a:r>
              <a:rPr lang="en-US" sz="3500" dirty="0">
                <a:latin typeface="Times New Roman" pitchFamily="18" charset="0"/>
                <a:cs typeface="Times New Roman" pitchFamily="18" charset="0"/>
              </a:rPr>
              <a:t>through four major stages of cognitive </a:t>
            </a:r>
            <a:r>
              <a:rPr lang="en-US" sz="3500" dirty="0" smtClean="0">
                <a:latin typeface="Times New Roman" pitchFamily="18" charset="0"/>
                <a:cs typeface="Times New Roman" pitchFamily="18" charset="0"/>
              </a:rPr>
              <a:t>development, which </a:t>
            </a:r>
            <a:r>
              <a:rPr lang="en-US" sz="3500" dirty="0">
                <a:latin typeface="Times New Roman" pitchFamily="18" charset="0"/>
                <a:cs typeface="Times New Roman" pitchFamily="18" charset="0"/>
              </a:rPr>
              <a:t>are characterized by </a:t>
            </a:r>
            <a:r>
              <a:rPr lang="en-US" sz="3500" dirty="0" smtClean="0">
                <a:latin typeface="Times New Roman" pitchFamily="18" charset="0"/>
                <a:cs typeface="Times New Roman" pitchFamily="18" charset="0"/>
              </a:rPr>
              <a:t>fundamentally different </a:t>
            </a:r>
            <a:r>
              <a:rPr lang="en-US" sz="3500" dirty="0">
                <a:latin typeface="Times New Roman" pitchFamily="18" charset="0"/>
                <a:cs typeface="Times New Roman" pitchFamily="18" charset="0"/>
              </a:rPr>
              <a:t>thought processes: </a:t>
            </a:r>
            <a:endParaRPr lang="en-US" sz="3500" dirty="0" smtClean="0">
              <a:latin typeface="Times New Roman" pitchFamily="18" charset="0"/>
              <a:cs typeface="Times New Roman" pitchFamily="18" charset="0"/>
            </a:endParaRPr>
          </a:p>
          <a:p>
            <a:pPr algn="just">
              <a:buNone/>
            </a:pPr>
            <a:r>
              <a:rPr lang="en-US" sz="3500" dirty="0" smtClean="0">
                <a:latin typeface="Times New Roman" pitchFamily="18" charset="0"/>
                <a:cs typeface="Times New Roman" pitchFamily="18" charset="0"/>
              </a:rPr>
              <a:t>(</a:t>
            </a:r>
            <a:r>
              <a:rPr lang="en-US" sz="3500" dirty="0">
                <a:latin typeface="Times New Roman" pitchFamily="18" charset="0"/>
                <a:cs typeface="Times New Roman" pitchFamily="18" charset="0"/>
              </a:rPr>
              <a:t>1) the </a:t>
            </a:r>
            <a:r>
              <a:rPr lang="en-US" sz="3500" dirty="0" err="1" smtClean="0">
                <a:latin typeface="Times New Roman" pitchFamily="18" charset="0"/>
                <a:cs typeface="Times New Roman" pitchFamily="18" charset="0"/>
              </a:rPr>
              <a:t>sensorimotor</a:t>
            </a:r>
            <a:r>
              <a:rPr lang="en-US" sz="3500" dirty="0">
                <a:latin typeface="Times New Roman" pitchFamily="18" charset="0"/>
                <a:cs typeface="Times New Roman" pitchFamily="18" charset="0"/>
              </a:rPr>
              <a:t> </a:t>
            </a:r>
            <a:r>
              <a:rPr lang="en-US" sz="3500" dirty="0" smtClean="0">
                <a:latin typeface="Times New Roman" pitchFamily="18" charset="0"/>
                <a:cs typeface="Times New Roman" pitchFamily="18" charset="0"/>
              </a:rPr>
              <a:t>period </a:t>
            </a:r>
            <a:r>
              <a:rPr lang="en-US" sz="3500" dirty="0">
                <a:latin typeface="Times New Roman" pitchFamily="18" charset="0"/>
                <a:cs typeface="Times New Roman" pitchFamily="18" charset="0"/>
              </a:rPr>
              <a:t>(birth to age 2</a:t>
            </a:r>
            <a:r>
              <a:rPr lang="en-US" sz="3500" dirty="0" smtClean="0">
                <a:latin typeface="Times New Roman" pitchFamily="18" charset="0"/>
                <a:cs typeface="Times New Roman" pitchFamily="18" charset="0"/>
              </a:rPr>
              <a:t>)</a:t>
            </a:r>
          </a:p>
          <a:p>
            <a:pPr algn="just">
              <a:buNone/>
            </a:pPr>
            <a:r>
              <a:rPr lang="en-US" sz="3500" dirty="0" smtClean="0">
                <a:latin typeface="Times New Roman" pitchFamily="18" charset="0"/>
                <a:cs typeface="Times New Roman" pitchFamily="18" charset="0"/>
              </a:rPr>
              <a:t> (</a:t>
            </a:r>
            <a:r>
              <a:rPr lang="en-US" sz="3500" dirty="0">
                <a:latin typeface="Times New Roman" pitchFamily="18" charset="0"/>
                <a:cs typeface="Times New Roman" pitchFamily="18" charset="0"/>
              </a:rPr>
              <a:t>2) the preoperational </a:t>
            </a:r>
            <a:r>
              <a:rPr lang="en-US" sz="3500" dirty="0" smtClean="0">
                <a:latin typeface="Times New Roman" pitchFamily="18" charset="0"/>
                <a:cs typeface="Times New Roman" pitchFamily="18" charset="0"/>
              </a:rPr>
              <a:t>period (ages </a:t>
            </a:r>
            <a:r>
              <a:rPr lang="en-US" sz="3500" dirty="0">
                <a:latin typeface="Times New Roman" pitchFamily="18" charset="0"/>
                <a:cs typeface="Times New Roman" pitchFamily="18" charset="0"/>
              </a:rPr>
              <a:t>2 to 7</a:t>
            </a:r>
            <a:r>
              <a:rPr lang="en-US" sz="3500" dirty="0" smtClean="0">
                <a:latin typeface="Times New Roman" pitchFamily="18" charset="0"/>
                <a:cs typeface="Times New Roman" pitchFamily="18" charset="0"/>
              </a:rPr>
              <a:t>)</a:t>
            </a:r>
          </a:p>
          <a:p>
            <a:pPr algn="just">
              <a:buNone/>
            </a:pPr>
            <a:r>
              <a:rPr lang="en-US" sz="3500" dirty="0" smtClean="0">
                <a:latin typeface="Times New Roman" pitchFamily="18" charset="0"/>
                <a:cs typeface="Times New Roman" pitchFamily="18" charset="0"/>
              </a:rPr>
              <a:t>(</a:t>
            </a:r>
            <a:r>
              <a:rPr lang="en-US" sz="3500" dirty="0">
                <a:latin typeface="Times New Roman" pitchFamily="18" charset="0"/>
                <a:cs typeface="Times New Roman" pitchFamily="18" charset="0"/>
              </a:rPr>
              <a:t>3) the concrete operational period (ages </a:t>
            </a:r>
            <a:r>
              <a:rPr lang="en-US" sz="3500" dirty="0" smtClean="0">
                <a:latin typeface="Times New Roman" pitchFamily="18" charset="0"/>
                <a:cs typeface="Times New Roman" pitchFamily="18" charset="0"/>
              </a:rPr>
              <a:t>7 to 12)</a:t>
            </a:r>
          </a:p>
          <a:p>
            <a:pPr algn="just">
              <a:buNone/>
            </a:pPr>
            <a:r>
              <a:rPr lang="en-US" sz="3500" dirty="0" smtClean="0">
                <a:latin typeface="Times New Roman" pitchFamily="18" charset="0"/>
                <a:cs typeface="Times New Roman" pitchFamily="18" charset="0"/>
              </a:rPr>
              <a:t>(4</a:t>
            </a:r>
            <a:r>
              <a:rPr lang="en-US" sz="3500" dirty="0">
                <a:latin typeface="Times New Roman" pitchFamily="18" charset="0"/>
                <a:cs typeface="Times New Roman" pitchFamily="18" charset="0"/>
              </a:rPr>
              <a:t>) the formal operational period (age </a:t>
            </a:r>
            <a:r>
              <a:rPr lang="en-US" sz="3500" dirty="0" smtClean="0">
                <a:latin typeface="Times New Roman" pitchFamily="18" charset="0"/>
                <a:cs typeface="Times New Roman" pitchFamily="18" charset="0"/>
              </a:rPr>
              <a:t>12 onward)</a:t>
            </a:r>
            <a:endParaRPr lang="en-US" sz="35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err="1" smtClean="0">
                <a:latin typeface="Times New Roman" pitchFamily="18" charset="0"/>
                <a:cs typeface="Times New Roman" pitchFamily="18" charset="0"/>
              </a:rPr>
              <a:t>Sensorimotor</a:t>
            </a:r>
            <a:r>
              <a:rPr lang="en-US" sz="4400" dirty="0" smtClean="0">
                <a:latin typeface="Times New Roman" pitchFamily="18" charset="0"/>
                <a:cs typeface="Times New Roman" pitchFamily="18" charset="0"/>
              </a:rPr>
              <a:t> Stage (birth to 2)</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Autofit/>
          </a:bodyPr>
          <a:lstStyle/>
          <a:p>
            <a:pPr algn="just"/>
            <a:r>
              <a:rPr lang="en-US" sz="3200" dirty="0">
                <a:latin typeface="Times New Roman" pitchFamily="18" charset="0"/>
                <a:cs typeface="Times New Roman" pitchFamily="18" charset="0"/>
              </a:rPr>
              <a:t>During the </a:t>
            </a:r>
            <a:r>
              <a:rPr lang="en-US" sz="3200" dirty="0" err="1">
                <a:latin typeface="Times New Roman" pitchFamily="18" charset="0"/>
                <a:cs typeface="Times New Roman" pitchFamily="18" charset="0"/>
              </a:rPr>
              <a:t>sensorimotor</a:t>
            </a:r>
            <a:r>
              <a:rPr lang="en-US" sz="3200" dirty="0">
                <a:latin typeface="Times New Roman" pitchFamily="18" charset="0"/>
                <a:cs typeface="Times New Roman" pitchFamily="18" charset="0"/>
              </a:rPr>
              <a:t> stage , children </a:t>
            </a:r>
            <a:r>
              <a:rPr lang="en-US" sz="3200" dirty="0" smtClean="0">
                <a:latin typeface="Times New Roman" pitchFamily="18" charset="0"/>
                <a:cs typeface="Times New Roman" pitchFamily="18" charset="0"/>
              </a:rPr>
              <a:t>base their </a:t>
            </a:r>
            <a:r>
              <a:rPr lang="en-US" sz="3200" dirty="0">
                <a:latin typeface="Times New Roman" pitchFamily="18" charset="0"/>
                <a:cs typeface="Times New Roman" pitchFamily="18" charset="0"/>
              </a:rPr>
              <a:t>understanding of the world primarily on touching, sucking, chewing, </a:t>
            </a:r>
            <a:r>
              <a:rPr lang="en-US" sz="3200" dirty="0" smtClean="0">
                <a:latin typeface="Times New Roman" pitchFamily="18" charset="0"/>
                <a:cs typeface="Times New Roman" pitchFamily="18" charset="0"/>
              </a:rPr>
              <a:t>shaking, and </a:t>
            </a:r>
            <a:r>
              <a:rPr lang="en-US" sz="3200" dirty="0">
                <a:latin typeface="Times New Roman" pitchFamily="18" charset="0"/>
                <a:cs typeface="Times New Roman" pitchFamily="18" charset="0"/>
              </a:rPr>
              <a:t>manipulating objects. </a:t>
            </a:r>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In </a:t>
            </a:r>
            <a:r>
              <a:rPr lang="en-US" sz="3200" dirty="0">
                <a:latin typeface="Times New Roman" pitchFamily="18" charset="0"/>
                <a:cs typeface="Times New Roman" pitchFamily="18" charset="0"/>
              </a:rPr>
              <a:t>the initial part of the stage, children have relatively </a:t>
            </a:r>
            <a:r>
              <a:rPr lang="en-US" sz="3200" dirty="0" smtClean="0">
                <a:latin typeface="Times New Roman" pitchFamily="18" charset="0"/>
                <a:cs typeface="Times New Roman" pitchFamily="18" charset="0"/>
              </a:rPr>
              <a:t>little competence </a:t>
            </a:r>
            <a:r>
              <a:rPr lang="en-US" sz="3200" dirty="0">
                <a:latin typeface="Times New Roman" pitchFamily="18" charset="0"/>
                <a:cs typeface="Times New Roman" pitchFamily="18" charset="0"/>
              </a:rPr>
              <a:t>in representing the environment by using images, language, or </a:t>
            </a:r>
            <a:r>
              <a:rPr lang="en-US" sz="3200" dirty="0" smtClean="0">
                <a:latin typeface="Times New Roman" pitchFamily="18" charset="0"/>
                <a:cs typeface="Times New Roman" pitchFamily="18" charset="0"/>
              </a:rPr>
              <a:t>other kinds </a:t>
            </a:r>
            <a:r>
              <a:rPr lang="en-US" sz="3200" dirty="0">
                <a:latin typeface="Times New Roman" pitchFamily="18" charset="0"/>
                <a:cs typeface="Times New Roman" pitchFamily="18" charset="0"/>
              </a:rPr>
              <a:t>of </a:t>
            </a:r>
            <a:r>
              <a:rPr lang="en-US" sz="3200" dirty="0" smtClean="0">
                <a:latin typeface="Times New Roman" pitchFamily="18" charset="0"/>
                <a:cs typeface="Times New Roman" pitchFamily="18" charset="0"/>
              </a:rPr>
              <a:t>symbols.</a:t>
            </a:r>
            <a:endParaRPr lang="en-US" sz="32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algn="just"/>
            <a:r>
              <a:rPr lang="en-US" sz="3200" dirty="0" smtClean="0">
                <a:latin typeface="Times New Roman" pitchFamily="18" charset="0"/>
                <a:cs typeface="Times New Roman" pitchFamily="18" charset="0"/>
              </a:rPr>
              <a:t>Consequently, infants lack what Piaget calls “</a:t>
            </a:r>
            <a:r>
              <a:rPr lang="en-US" sz="3200" i="1" dirty="0" smtClean="0">
                <a:latin typeface="Times New Roman" pitchFamily="18" charset="0"/>
                <a:cs typeface="Times New Roman" pitchFamily="18" charset="0"/>
              </a:rPr>
              <a:t>object permanence”</a:t>
            </a:r>
            <a:r>
              <a:rPr lang="en-US" sz="3200" dirty="0" smtClean="0">
                <a:latin typeface="Times New Roman" pitchFamily="18" charset="0"/>
                <a:cs typeface="Times New Roman" pitchFamily="18" charset="0"/>
              </a:rPr>
              <a:t>, the awareness that objects and people continue to exist even if they are out of sight.</a:t>
            </a: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EXAMPLE</a:t>
            </a:r>
          </a:p>
          <a:p>
            <a:pPr algn="just"/>
            <a:r>
              <a:rPr lang="en-US" sz="3200" dirty="0" smtClean="0">
                <a:latin typeface="Times New Roman" pitchFamily="18" charset="0"/>
                <a:cs typeface="Times New Roman" pitchFamily="18" charset="0"/>
              </a:rPr>
              <a:t>we </a:t>
            </a:r>
            <a:r>
              <a:rPr lang="en-US" sz="3200" dirty="0">
                <a:latin typeface="Times New Roman" pitchFamily="18" charset="0"/>
                <a:cs typeface="Times New Roman" pitchFamily="18" charset="0"/>
              </a:rPr>
              <a:t>can observe their reactions when a toy they are playing with is </a:t>
            </a:r>
            <a:r>
              <a:rPr lang="en-US" sz="3200" dirty="0" smtClean="0">
                <a:latin typeface="Times New Roman" pitchFamily="18" charset="0"/>
                <a:cs typeface="Times New Roman" pitchFamily="18" charset="0"/>
              </a:rPr>
              <a:t>hidden under </a:t>
            </a:r>
            <a:r>
              <a:rPr lang="en-US" sz="3200" dirty="0">
                <a:latin typeface="Times New Roman" pitchFamily="18" charset="0"/>
                <a:cs typeface="Times New Roman" pitchFamily="18" charset="0"/>
              </a:rPr>
              <a:t>a blanket. Until the age of about 9 months, children will make no </a:t>
            </a:r>
            <a:r>
              <a:rPr lang="en-US" sz="3200" dirty="0" smtClean="0">
                <a:latin typeface="Times New Roman" pitchFamily="18" charset="0"/>
                <a:cs typeface="Times New Roman" pitchFamily="18" charset="0"/>
              </a:rPr>
              <a:t>attempt to find </a:t>
            </a:r>
            <a:r>
              <a:rPr lang="en-US" sz="3200" dirty="0">
                <a:latin typeface="Times New Roman" pitchFamily="18" charset="0"/>
                <a:cs typeface="Times New Roman" pitchFamily="18" charset="0"/>
              </a:rPr>
              <a:t>the hidden toy. </a:t>
            </a:r>
            <a:endParaRPr lang="en-US" sz="3200"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16851</TotalTime>
  <Words>3153</Words>
  <Application>Microsoft Office PowerPoint</Application>
  <PresentationFormat>On-screen Show (4:3)</PresentationFormat>
  <Paragraphs>251</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Human Development </vt:lpstr>
      <vt:lpstr>Developmental psychology</vt:lpstr>
      <vt:lpstr>Development</vt:lpstr>
      <vt:lpstr>Slide 4</vt:lpstr>
      <vt:lpstr>Slide 5</vt:lpstr>
      <vt:lpstr>The Growth of Thought: Cognitive Development</vt:lpstr>
      <vt:lpstr>Piaget’s theory of cognitive development </vt:lpstr>
      <vt:lpstr>Sensorimotor Stage (birth to 2)</vt:lpstr>
      <vt:lpstr>Slide 9</vt:lpstr>
      <vt:lpstr>Slide 10</vt:lpstr>
      <vt:lpstr>Preoperational stage (2 to 7)</vt:lpstr>
      <vt:lpstr>Slide 12</vt:lpstr>
      <vt:lpstr>Slide 13</vt:lpstr>
      <vt:lpstr>Example </vt:lpstr>
      <vt:lpstr>Slide 15</vt:lpstr>
      <vt:lpstr>Slide 16</vt:lpstr>
      <vt:lpstr>Slide 17</vt:lpstr>
      <vt:lpstr>Slide 18</vt:lpstr>
      <vt:lpstr>Slide 19</vt:lpstr>
      <vt:lpstr>Slide 20</vt:lpstr>
      <vt:lpstr>Concrete Operational Stage  (7 to 12) </vt:lpstr>
      <vt:lpstr>Slide 22</vt:lpstr>
      <vt:lpstr>Slide 23</vt:lpstr>
      <vt:lpstr>Slide 24</vt:lpstr>
      <vt:lpstr>Formal Operation (12 to Adulthood)  </vt:lpstr>
      <vt:lpstr>Slide 26</vt:lpstr>
      <vt:lpstr>Slide 27</vt:lpstr>
      <vt:lpstr>Slide 28</vt:lpstr>
      <vt:lpstr>Kohlberg’s Theory of Moral Development </vt:lpstr>
      <vt:lpstr>Slide 30</vt:lpstr>
      <vt:lpstr>Slide 31</vt:lpstr>
      <vt:lpstr>Slide 32</vt:lpstr>
      <vt:lpstr>Preconventional level (3-7 years)</vt:lpstr>
      <vt:lpstr>Conventional level (8-13 years)</vt:lpstr>
      <vt:lpstr>Slide 35</vt:lpstr>
      <vt:lpstr>Post-conventional level (14 years onwards)</vt:lpstr>
      <vt:lpstr>Slide 37</vt:lpstr>
      <vt:lpstr>Slide 38</vt:lpstr>
      <vt:lpstr>Slide 39</vt:lpstr>
      <vt:lpstr>Erikson’s Theory of Psychosocial Development</vt:lpstr>
      <vt:lpstr>Slide 41</vt:lpstr>
      <vt:lpstr>Slide 42</vt:lpstr>
      <vt:lpstr>Slide 43</vt:lpstr>
      <vt:lpstr>Trust-versus-Mistrust (birth to 1½ years)</vt:lpstr>
      <vt:lpstr>Slide 45</vt:lpstr>
      <vt:lpstr>Autonomy-versus-shame-and-doubt Stage (1½ to 3 years)</vt:lpstr>
      <vt:lpstr>Slide 47</vt:lpstr>
      <vt:lpstr>Initiative Versus Guilt (3 to 6)</vt:lpstr>
      <vt:lpstr>Slide 49</vt:lpstr>
      <vt:lpstr>Industry-versus-inferiority (age 6 through puberty)</vt:lpstr>
      <vt:lpstr>Slide 51</vt:lpstr>
      <vt:lpstr>Identity-versus-role-confusion stage (Adolescence)</vt:lpstr>
      <vt:lpstr>Slide 53</vt:lpstr>
      <vt:lpstr>Slide 54</vt:lpstr>
      <vt:lpstr>Slide 55</vt:lpstr>
      <vt:lpstr>Slide 56</vt:lpstr>
      <vt:lpstr>Intimacy-versus-isolation (Early adulthood)</vt:lpstr>
      <vt:lpstr>Slide 58</vt:lpstr>
      <vt:lpstr>Generativity-versus-Stagnation (Middle adulthood)</vt:lpstr>
      <vt:lpstr>Slide 60</vt:lpstr>
      <vt:lpstr>Integrity Versus Despair (Late adulthood)</vt:lpstr>
      <vt:lpstr>Slide 62</vt:lpstr>
      <vt:lpstr>Stages of Psychosocial Development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development</dc:title>
  <dc:creator>nOMi</dc:creator>
  <cp:lastModifiedBy>Rabia Fatima</cp:lastModifiedBy>
  <cp:revision>156</cp:revision>
  <dcterms:created xsi:type="dcterms:W3CDTF">2014-02-09T06:07:10Z</dcterms:created>
  <dcterms:modified xsi:type="dcterms:W3CDTF">2017-12-26T14:44:46Z</dcterms:modified>
</cp:coreProperties>
</file>