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1"/>
  </p:notesMasterIdLst>
  <p:sldIdLst>
    <p:sldId id="256" r:id="rId2"/>
    <p:sldId id="258" r:id="rId3"/>
    <p:sldId id="260" r:id="rId4"/>
    <p:sldId id="261" r:id="rId5"/>
    <p:sldId id="262" r:id="rId6"/>
    <p:sldId id="263" r:id="rId7"/>
    <p:sldId id="257" r:id="rId8"/>
    <p:sldId id="259" r:id="rId9"/>
    <p:sldId id="264" r:id="rId10"/>
    <p:sldId id="265" r:id="rId11"/>
    <p:sldId id="266" r:id="rId12"/>
    <p:sldId id="269" r:id="rId13"/>
    <p:sldId id="267" r:id="rId14"/>
    <p:sldId id="268"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780" y="7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17880577427822"/>
          <c:y val="0.11832885067774529"/>
          <c:w val="0.61057611548556434"/>
          <c:h val="0.70393151689485756"/>
        </c:manualLayout>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Sweet Touch</c:v>
                </c:pt>
                <c:pt idx="1">
                  <c:v>Maybline</c:v>
                </c:pt>
                <c:pt idx="2">
                  <c:v>Madora</c:v>
                </c:pt>
                <c:pt idx="3">
                  <c:v>Becute</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Sweet Touch</c:v>
                </c:pt>
                <c:pt idx="1">
                  <c:v>Maybline</c:v>
                </c:pt>
                <c:pt idx="2">
                  <c:v>Madora</c:v>
                </c:pt>
                <c:pt idx="3">
                  <c:v>Becute</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Sweet Touch</c:v>
                </c:pt>
                <c:pt idx="1">
                  <c:v>Maybline</c:v>
                </c:pt>
                <c:pt idx="2">
                  <c:v>Madora</c:v>
                </c:pt>
                <c:pt idx="3">
                  <c:v>Becute</c:v>
                </c:pt>
              </c:strCache>
            </c:strRef>
          </c:cat>
          <c:val>
            <c:numRef>
              <c:f>Sheet1!$D$2:$D$5</c:f>
              <c:numCache>
                <c:formatCode>General</c:formatCode>
                <c:ptCount val="4"/>
                <c:pt idx="0">
                  <c:v>0</c:v>
                </c:pt>
                <c:pt idx="1">
                  <c:v>0</c:v>
                </c:pt>
                <c:pt idx="2">
                  <c:v>0</c:v>
                </c:pt>
                <c:pt idx="3">
                  <c:v>0</c:v>
                </c:pt>
              </c:numCache>
            </c:numRef>
          </c:val>
        </c:ser>
        <c:dLbls>
          <c:showLegendKey val="0"/>
          <c:showVal val="0"/>
          <c:showCatName val="0"/>
          <c:showSerName val="0"/>
          <c:showPercent val="0"/>
          <c:showBubbleSize val="0"/>
        </c:dLbls>
        <c:gapWidth val="150"/>
        <c:axId val="35191424"/>
        <c:axId val="109437312"/>
      </c:barChart>
      <c:catAx>
        <c:axId val="35191424"/>
        <c:scaling>
          <c:orientation val="minMax"/>
        </c:scaling>
        <c:delete val="0"/>
        <c:axPos val="b"/>
        <c:majorTickMark val="out"/>
        <c:minorTickMark val="none"/>
        <c:tickLblPos val="nextTo"/>
        <c:crossAx val="109437312"/>
        <c:crosses val="autoZero"/>
        <c:auto val="1"/>
        <c:lblAlgn val="ctr"/>
        <c:lblOffset val="100"/>
        <c:noMultiLvlLbl val="0"/>
      </c:catAx>
      <c:valAx>
        <c:axId val="109437312"/>
        <c:scaling>
          <c:orientation val="minMax"/>
        </c:scaling>
        <c:delete val="0"/>
        <c:axPos val="l"/>
        <c:majorGridlines/>
        <c:numFmt formatCode="General" sourceLinked="1"/>
        <c:majorTickMark val="out"/>
        <c:minorTickMark val="none"/>
        <c:tickLblPos val="nextTo"/>
        <c:crossAx val="3519142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8630EB-C03B-474F-9A6F-2389C2BFB2D9}" type="datetimeFigureOut">
              <a:rPr lang="en-US" smtClean="0"/>
              <a:t>10/13/2020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E4B6E0-C950-4DC8-B2A4-57C316812CC3}" type="slidenum">
              <a:rPr lang="en-US" smtClean="0"/>
              <a:t>‹#›</a:t>
            </a:fld>
            <a:endParaRPr lang="en-US"/>
          </a:p>
        </p:txBody>
      </p:sp>
    </p:spTree>
    <p:extLst>
      <p:ext uri="{BB962C8B-B14F-4D97-AF65-F5344CB8AC3E}">
        <p14:creationId xmlns:p14="http://schemas.microsoft.com/office/powerpoint/2010/main" val="169974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4B6E0-C950-4DC8-B2A4-57C316812CC3}" type="slidenum">
              <a:rPr lang="en-US" smtClean="0"/>
              <a:t>9</a:t>
            </a:fld>
            <a:endParaRPr lang="en-US"/>
          </a:p>
        </p:txBody>
      </p:sp>
    </p:spTree>
    <p:extLst>
      <p:ext uri="{BB962C8B-B14F-4D97-AF65-F5344CB8AC3E}">
        <p14:creationId xmlns:p14="http://schemas.microsoft.com/office/powerpoint/2010/main" val="3527805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C7A71C-2049-47B1-8443-ACCCB1C3BA28}"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AA551-61B0-40B5-AAEC-3E23C77B7EE5}"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C7A71C-2049-47B1-8443-ACCCB1C3BA28}"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AA551-61B0-40B5-AAEC-3E23C77B7E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C7A71C-2049-47B1-8443-ACCCB1C3BA28}"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AA551-61B0-40B5-AAEC-3E23C77B7EE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C7A71C-2049-47B1-8443-ACCCB1C3BA28}"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AA551-61B0-40B5-AAEC-3E23C77B7EE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C7A71C-2049-47B1-8443-ACCCB1C3BA28}"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AA551-61B0-40B5-AAEC-3E23C77B7EE5}"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C7A71C-2049-47B1-8443-ACCCB1C3BA28}"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4AA551-61B0-40B5-AAEC-3E23C77B7EE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C7A71C-2049-47B1-8443-ACCCB1C3BA28}" type="datetimeFigureOut">
              <a:rPr lang="en-US" smtClean="0"/>
              <a:t>10/13/2020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4AA551-61B0-40B5-AAEC-3E23C77B7EE5}"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C7A71C-2049-47B1-8443-ACCCB1C3BA28}" type="datetimeFigureOut">
              <a:rPr lang="en-US" smtClean="0"/>
              <a:t>10/13/2020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4AA551-61B0-40B5-AAEC-3E23C77B7E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C7A71C-2049-47B1-8443-ACCCB1C3BA28}" type="datetimeFigureOut">
              <a:rPr lang="en-US" smtClean="0"/>
              <a:t>10/13/2020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4AA551-61B0-40B5-AAEC-3E23C77B7E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C7A71C-2049-47B1-8443-ACCCB1C3BA28}"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4AA551-61B0-40B5-AAEC-3E23C77B7EE5}"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C7A71C-2049-47B1-8443-ACCCB1C3BA28}"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4AA551-61B0-40B5-AAEC-3E23C77B7EE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8FC7A71C-2049-47B1-8443-ACCCB1C3BA28}" type="datetimeFigureOut">
              <a:rPr lang="en-US" smtClean="0"/>
              <a:t>10/13/2020</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64AA551-61B0-40B5-AAEC-3E23C77B7EE5}"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feedough.com/brand-image-explanation-examples/"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Organization" TargetMode="External"/><Relationship Id="rId2" Type="http://schemas.openxmlformats.org/officeDocument/2006/relationships/hyperlink" Target="https://en.wikipedia.org/wiki/Information" TargetMode="External"/><Relationship Id="rId1" Type="http://schemas.openxmlformats.org/officeDocument/2006/relationships/slideLayout" Target="../slideLayouts/slideLayout2.xml"/><Relationship Id="rId4" Type="http://schemas.openxmlformats.org/officeDocument/2006/relationships/hyperlink" Target="https://en.wikipedia.org/wiki/General_public"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PR</a:t>
            </a:r>
            <a:endParaRPr lang="en-US" dirty="0"/>
          </a:p>
        </p:txBody>
      </p:sp>
      <p:sp>
        <p:nvSpPr>
          <p:cNvPr id="3" name="Subtitle 2"/>
          <p:cNvSpPr>
            <a:spLocks noGrp="1"/>
          </p:cNvSpPr>
          <p:nvPr>
            <p:ph type="subTitle" idx="1"/>
          </p:nvPr>
        </p:nvSpPr>
        <p:spPr/>
        <p:txBody>
          <a:bodyPr>
            <a:normAutofit lnSpcReduction="10000"/>
          </a:bodyPr>
          <a:lstStyle/>
          <a:p>
            <a:r>
              <a:rPr lang="en-US" dirty="0" smtClean="0"/>
              <a:t>Instructor</a:t>
            </a:r>
          </a:p>
          <a:p>
            <a:r>
              <a:rPr lang="en-US" dirty="0" smtClean="0"/>
              <a:t>Amara </a:t>
            </a:r>
            <a:r>
              <a:rPr lang="en-US" dirty="0" err="1" smtClean="0"/>
              <a:t>Saeed</a:t>
            </a:r>
            <a:endParaRPr lang="en-US" dirty="0"/>
          </a:p>
        </p:txBody>
      </p:sp>
    </p:spTree>
    <p:extLst>
      <p:ext uri="{BB962C8B-B14F-4D97-AF65-F5344CB8AC3E}">
        <p14:creationId xmlns:p14="http://schemas.microsoft.com/office/powerpoint/2010/main" val="1284208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3505200" y="304800"/>
            <a:ext cx="5111750" cy="5853113"/>
          </a:xfrm>
        </p:spPr>
        <p:txBody>
          <a:bodyPr/>
          <a:lstStyle/>
          <a:p>
            <a:endParaRPr lang="en-US" dirty="0"/>
          </a:p>
        </p:txBody>
      </p:sp>
      <p:sp>
        <p:nvSpPr>
          <p:cNvPr id="4" name="Text Placeholder 3"/>
          <p:cNvSpPr>
            <a:spLocks noGrp="1"/>
          </p:cNvSpPr>
          <p:nvPr>
            <p:ph type="body" sz="half" idx="2"/>
          </p:nvPr>
        </p:nvSpPr>
        <p:spPr/>
        <p:txBody>
          <a:bodyPr>
            <a:normAutofit/>
          </a:bodyPr>
          <a:lstStyle/>
          <a:p>
            <a:r>
              <a:rPr lang="en-US" sz="3000" dirty="0" smtClean="0"/>
              <a:t> </a:t>
            </a:r>
          </a:p>
          <a:p>
            <a:endParaRPr lang="en-US" sz="3000" dirty="0"/>
          </a:p>
          <a:p>
            <a:endParaRPr lang="en-US" sz="3000" dirty="0" smtClean="0"/>
          </a:p>
          <a:p>
            <a:r>
              <a:rPr lang="en-US" sz="3000" dirty="0" smtClean="0"/>
              <a:t>News conferences</a:t>
            </a:r>
            <a:endParaRPr lang="en-US" sz="3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574" y="892752"/>
            <a:ext cx="269557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0" y="4114800"/>
            <a:ext cx="26384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413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pPr marL="0" indent="0">
              <a:buNone/>
            </a:pPr>
            <a:endParaRPr lang="en-US" b="1" dirty="0" smtClean="0"/>
          </a:p>
          <a:p>
            <a:pPr marL="0" indent="0">
              <a:buNone/>
            </a:pPr>
            <a:endParaRPr lang="en-US" b="1" dirty="0"/>
          </a:p>
          <a:p>
            <a:pPr marL="0" indent="0">
              <a:buNone/>
            </a:pPr>
            <a:endParaRPr lang="en-US" b="1" dirty="0" smtClean="0"/>
          </a:p>
          <a:p>
            <a:pPr marL="0" indent="0" algn="ctr">
              <a:buNone/>
            </a:pPr>
            <a:r>
              <a:rPr lang="en-US" b="1" dirty="0" smtClean="0"/>
              <a:t>Objective Of Public Relations</a:t>
            </a:r>
            <a:br>
              <a:rPr lang="en-US" b="1" dirty="0" smtClean="0"/>
            </a:br>
            <a:endParaRPr lang="en-US" dirty="0"/>
          </a:p>
        </p:txBody>
      </p:sp>
    </p:spTree>
    <p:extLst>
      <p:ext uri="{BB962C8B-B14F-4D97-AF65-F5344CB8AC3E}">
        <p14:creationId xmlns:p14="http://schemas.microsoft.com/office/powerpoint/2010/main" val="2634101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a:t> </a:t>
            </a:r>
          </a:p>
        </p:txBody>
      </p:sp>
      <p:sp>
        <p:nvSpPr>
          <p:cNvPr id="4" name="Text Placeholder 3"/>
          <p:cNvSpPr>
            <a:spLocks noGrp="1"/>
          </p:cNvSpPr>
          <p:nvPr>
            <p:ph type="body" sz="half" idx="2"/>
          </p:nvPr>
        </p:nvSpPr>
        <p:spPr/>
        <p:txBody>
          <a:bodyPr>
            <a:normAutofit lnSpcReduction="10000"/>
          </a:bodyPr>
          <a:lstStyle/>
          <a:p>
            <a:r>
              <a:rPr lang="en-US" sz="1800" b="1" dirty="0" smtClean="0"/>
              <a:t>The main objective of public relations is to maintain a positive reputation of the brand and maintain a strategic relationship with the public, prospective customers, partners, investors, employees and other stakeholders which leads to a </a:t>
            </a:r>
            <a:r>
              <a:rPr lang="en-US" sz="1800" b="1" dirty="0" smtClean="0">
                <a:hlinkClick r:id="rId2" tooltip="What is Brand Image? Explanation and Examples"/>
              </a:rPr>
              <a:t>positive image of the brand</a:t>
            </a:r>
            <a:r>
              <a:rPr lang="en-US" sz="1800" b="1" dirty="0" smtClean="0"/>
              <a:t> and makes it seem honest, successful, important, and relevant.</a:t>
            </a:r>
          </a:p>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990600"/>
            <a:ext cx="466725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6037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Is Brand Image?</a:t>
            </a:r>
            <a:br>
              <a:rPr lang="en-US" b="1" dirty="0"/>
            </a:br>
            <a:endParaRPr lang="en-US" dirty="0"/>
          </a:p>
        </p:txBody>
      </p:sp>
      <p:sp>
        <p:nvSpPr>
          <p:cNvPr id="3" name="Content Placeholder 2"/>
          <p:cNvSpPr>
            <a:spLocks noGrp="1"/>
          </p:cNvSpPr>
          <p:nvPr>
            <p:ph idx="1"/>
          </p:nvPr>
        </p:nvSpPr>
        <p:spPr/>
        <p:txBody>
          <a:bodyPr/>
          <a:lstStyle/>
          <a:p>
            <a:r>
              <a:rPr lang="en-US" dirty="0"/>
              <a:t>A simple definition of brand image could be – the customers’ perception of the brand based on their interactions and experience with the brand or their beliefs of what the brand could be. </a:t>
            </a:r>
          </a:p>
        </p:txBody>
      </p:sp>
    </p:spTree>
    <p:extLst>
      <p:ext uri="{BB962C8B-B14F-4D97-AF65-F5344CB8AC3E}">
        <p14:creationId xmlns:p14="http://schemas.microsoft.com/office/powerpoint/2010/main" val="3707991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7924800" cy="4648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704746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a:t>
            </a:r>
            <a:r>
              <a:rPr lang="en-US" dirty="0"/>
              <a:t>Product Awareness:</a:t>
            </a:r>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p:txBody>
          <a:bodyPr>
            <a:normAutofit lnSpcReduction="10000"/>
          </a:bodyPr>
          <a:lstStyle/>
          <a:p>
            <a:r>
              <a:rPr lang="en-US" sz="2400" dirty="0"/>
              <a:t>When introducing a new product or re-launching an existing product, marketers can use a public relation element that generates consumer attention and awareness through media placements and special events.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572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3007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t>
            </a:r>
            <a:r>
              <a:rPr lang="en-US" dirty="0"/>
              <a:t>Interest:</a:t>
            </a: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Text Placeholder 3"/>
          <p:cNvSpPr>
            <a:spLocks noGrp="1"/>
          </p:cNvSpPr>
          <p:nvPr>
            <p:ph type="body" sz="half" idx="2"/>
          </p:nvPr>
        </p:nvSpPr>
        <p:spPr/>
        <p:txBody>
          <a:bodyPr>
            <a:normAutofit fontScale="92500"/>
          </a:bodyPr>
          <a:lstStyle/>
          <a:p>
            <a:r>
              <a:rPr lang="en-US" dirty="0" smtClean="0"/>
              <a:t> </a:t>
            </a:r>
            <a:r>
              <a:rPr lang="en-US" b="1" dirty="0"/>
              <a:t>Knowing the audience properly</a:t>
            </a:r>
            <a:endParaRPr lang="en-US" dirty="0"/>
          </a:p>
          <a:p>
            <a:r>
              <a:rPr lang="en-US" sz="2800" dirty="0"/>
              <a:t>“What are their interests?”, “What issues do they face?” and “What differentiates your product from the competition?”.</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143000"/>
            <a:ext cx="4324350" cy="380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548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Providing Information</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Text Placeholder 3"/>
          <p:cNvSpPr>
            <a:spLocks noGrp="1"/>
          </p:cNvSpPr>
          <p:nvPr>
            <p:ph type="body" sz="half" idx="2"/>
          </p:nvPr>
        </p:nvSpPr>
        <p:spPr/>
        <p:txBody>
          <a:bodyPr>
            <a:noAutofit/>
          </a:bodyPr>
          <a:lstStyle/>
          <a:p>
            <a:r>
              <a:rPr lang="en-US" sz="2200" dirty="0"/>
              <a:t>PR can be used to provide customers with more in depth information about products and services. Through articles, collateral materials, newsletters and websites, PR delivers information to customers that can help them gain understanding of the product.</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09800"/>
            <a:ext cx="277177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214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Stimulating </a:t>
            </a:r>
            <a:r>
              <a:rPr lang="en-US" dirty="0" smtClean="0"/>
              <a:t>Demand</a:t>
            </a:r>
            <a:endParaRPr lang="en-US" dirty="0"/>
          </a:p>
        </p:txBody>
      </p:sp>
      <p:sp>
        <p:nvSpPr>
          <p:cNvPr id="3" name="Content Placeholder 2"/>
          <p:cNvSpPr>
            <a:spLocks noGrp="1"/>
          </p:cNvSpPr>
          <p:nvPr>
            <p:ph idx="1"/>
          </p:nvPr>
        </p:nvSpPr>
        <p:spPr/>
        <p:txBody>
          <a:bodyPr/>
          <a:lstStyle/>
          <a:p>
            <a:pPr marL="0" indent="0">
              <a:buNone/>
            </a:pPr>
            <a:r>
              <a:rPr lang="en-US" dirty="0"/>
              <a:t> </a:t>
            </a:r>
          </a:p>
        </p:txBody>
      </p:sp>
      <p:sp>
        <p:nvSpPr>
          <p:cNvPr id="4" name="Text Placeholder 3"/>
          <p:cNvSpPr>
            <a:spLocks noGrp="1"/>
          </p:cNvSpPr>
          <p:nvPr>
            <p:ph type="body" sz="half" idx="2"/>
          </p:nvPr>
        </p:nvSpPr>
        <p:spPr/>
        <p:txBody>
          <a:bodyPr>
            <a:normAutofit/>
          </a:bodyPr>
          <a:lstStyle/>
          <a:p>
            <a:r>
              <a:rPr lang="en-US" sz="2200" dirty="0"/>
              <a:t>A positive article in a newspaper, on a TV news show or mentioned on the Internet, often results in a discernible increase in product sales.</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609600"/>
            <a:ext cx="20002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8050" y="952500"/>
            <a:ext cx="1828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657600"/>
            <a:ext cx="30861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98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Reinforcing the Brand</a:t>
            </a: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Text Placeholder 3"/>
          <p:cNvSpPr>
            <a:spLocks noGrp="1"/>
          </p:cNvSpPr>
          <p:nvPr>
            <p:ph type="body" sz="half" idx="2"/>
          </p:nvPr>
        </p:nvSpPr>
        <p:spPr/>
        <p:txBody>
          <a:bodyPr>
            <a:normAutofit/>
          </a:bodyPr>
          <a:lstStyle/>
          <a:p>
            <a:r>
              <a:rPr lang="en-US" sz="2200" dirty="0"/>
              <a:t>In many companies the public relations function is also involved with brand reinforcement by maintaining positive relationships with key audiences, and thereby aiding in building a strong image.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199" y="1147763"/>
            <a:ext cx="4876801" cy="380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2457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EFINITION</a:t>
            </a:r>
            <a:endParaRPr lang="en-US" dirty="0"/>
          </a:p>
        </p:txBody>
      </p:sp>
      <p:sp>
        <p:nvSpPr>
          <p:cNvPr id="3" name="Content Placeholder 2"/>
          <p:cNvSpPr>
            <a:spLocks noGrp="1"/>
          </p:cNvSpPr>
          <p:nvPr>
            <p:ph idx="1"/>
          </p:nvPr>
        </p:nvSpPr>
        <p:spPr/>
        <p:txBody>
          <a:bodyPr/>
          <a:lstStyle/>
          <a:p>
            <a:r>
              <a:rPr lang="en-US" b="1" dirty="0"/>
              <a:t>Public relations</a:t>
            </a:r>
            <a:r>
              <a:rPr lang="en-US" dirty="0"/>
              <a:t> (</a:t>
            </a:r>
            <a:r>
              <a:rPr lang="en-US" b="1" dirty="0"/>
              <a:t>PR</a:t>
            </a:r>
            <a:r>
              <a:rPr lang="en-US" dirty="0"/>
              <a:t>) is the practice of deliberately managing the release and spread of </a:t>
            </a:r>
            <a:r>
              <a:rPr lang="en-US" dirty="0">
                <a:hlinkClick r:id="rId2" tooltip="Information"/>
              </a:rPr>
              <a:t>information</a:t>
            </a:r>
            <a:r>
              <a:rPr lang="en-US" dirty="0"/>
              <a:t> between an individual or an </a:t>
            </a:r>
            <a:r>
              <a:rPr lang="en-US" dirty="0">
                <a:hlinkClick r:id="rId3" tooltip="Organization"/>
              </a:rPr>
              <a:t>organization</a:t>
            </a:r>
            <a:r>
              <a:rPr lang="en-US" dirty="0"/>
              <a:t> (such as a business, government agency, or a nonprofit organization) and the </a:t>
            </a:r>
            <a:r>
              <a:rPr lang="en-US" dirty="0">
                <a:hlinkClick r:id="rId4" tooltip="General public"/>
              </a:rPr>
              <a:t>public</a:t>
            </a:r>
            <a:r>
              <a:rPr lang="en-US" dirty="0"/>
              <a:t>. </a:t>
            </a:r>
          </a:p>
        </p:txBody>
      </p:sp>
    </p:spTree>
    <p:extLst>
      <p:ext uri="{BB962C8B-B14F-4D97-AF65-F5344CB8AC3E}">
        <p14:creationId xmlns:p14="http://schemas.microsoft.com/office/powerpoint/2010/main" val="3360094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9220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157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trend analysis?</a:t>
            </a:r>
            <a:br>
              <a:rPr lang="en-US" dirty="0" smtClean="0"/>
            </a:br>
            <a:endParaRPr lang="en-US" dirty="0"/>
          </a:p>
        </p:txBody>
      </p:sp>
      <p:sp>
        <p:nvSpPr>
          <p:cNvPr id="3" name="Content Placeholder 2"/>
          <p:cNvSpPr>
            <a:spLocks noGrp="1"/>
          </p:cNvSpPr>
          <p:nvPr>
            <p:ph idx="1"/>
          </p:nvPr>
        </p:nvSpPr>
        <p:spPr/>
        <p:txBody>
          <a:bodyPr/>
          <a:lstStyle/>
          <a:p>
            <a:r>
              <a:rPr lang="en-US" dirty="0" smtClean="0"/>
              <a:t>Trend </a:t>
            </a:r>
            <a:r>
              <a:rPr lang="en-US" dirty="0"/>
              <a:t>analysis gives you the ability to take a look at data over time for a long-running survey. It can be useful for comparing </a:t>
            </a:r>
            <a:r>
              <a:rPr lang="en-US" dirty="0" smtClean="0"/>
              <a:t>product.</a:t>
            </a:r>
            <a:r>
              <a:rPr lang="en-US" dirty="0"/>
              <a:t> </a:t>
            </a:r>
          </a:p>
          <a:p>
            <a:endParaRPr lang="en-US" dirty="0"/>
          </a:p>
        </p:txBody>
      </p:sp>
    </p:spTree>
    <p:extLst>
      <p:ext uri="{BB962C8B-B14F-4D97-AF65-F5344CB8AC3E}">
        <p14:creationId xmlns:p14="http://schemas.microsoft.com/office/powerpoint/2010/main" val="3649014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0362560"/>
              </p:ext>
            </p:extLst>
          </p:nvPr>
        </p:nvGraphicFramePr>
        <p:xfrm>
          <a:off x="762000" y="685800"/>
          <a:ext cx="7543800" cy="3886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9502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Activities aimed at reducing a firms risk of failure.</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3912525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public relations?</a:t>
            </a:r>
          </a:p>
        </p:txBody>
      </p:sp>
      <p:sp>
        <p:nvSpPr>
          <p:cNvPr id="3" name="Content Placeholder 2"/>
          <p:cNvSpPr>
            <a:spLocks noGrp="1"/>
          </p:cNvSpPr>
          <p:nvPr>
            <p:ph idx="1"/>
          </p:nvPr>
        </p:nvSpPr>
        <p:spPr/>
        <p:txBody>
          <a:bodyPr/>
          <a:lstStyle/>
          <a:p>
            <a:r>
              <a:rPr lang="en-US" dirty="0"/>
              <a:t>The Public Relations Society of America (PRSA) defines public relations as “a strategic communication process that builds mutually beneficial relationships between organizations and their publics” (2016, </a:t>
            </a:r>
            <a:r>
              <a:rPr lang="en-US" dirty="0" err="1"/>
              <a:t>para</a:t>
            </a:r>
            <a:r>
              <a:rPr lang="en-US" dirty="0"/>
              <a:t>. 4). </a:t>
            </a:r>
            <a:endParaRPr lang="en-US" dirty="0" smtClean="0"/>
          </a:p>
          <a:p>
            <a:endParaRPr lang="en-US" dirty="0"/>
          </a:p>
        </p:txBody>
      </p:sp>
    </p:spTree>
    <p:extLst>
      <p:ext uri="{BB962C8B-B14F-4D97-AF65-F5344CB8AC3E}">
        <p14:creationId xmlns:p14="http://schemas.microsoft.com/office/powerpoint/2010/main" val="1208506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b="1" dirty="0"/>
              <a:t>Public relations</a:t>
            </a:r>
            <a:r>
              <a:rPr lang="en-US" dirty="0"/>
              <a:t> materials include press releases, publicity, and news conferences. Companies also use </a:t>
            </a:r>
            <a:r>
              <a:rPr lang="en-US" dirty="0" smtClean="0"/>
              <a:t>PR to promote products and </a:t>
            </a:r>
            <a:r>
              <a:rPr lang="en-US" dirty="0"/>
              <a:t>to supplement their sales efforts</a:t>
            </a:r>
            <a:r>
              <a:rPr lang="en-US" dirty="0" smtClean="0"/>
              <a:t>.</a:t>
            </a:r>
          </a:p>
          <a:p>
            <a:endParaRPr lang="en-US" dirty="0"/>
          </a:p>
        </p:txBody>
      </p:sp>
    </p:spTree>
    <p:extLst>
      <p:ext uri="{BB962C8B-B14F-4D97-AF65-F5344CB8AC3E}">
        <p14:creationId xmlns:p14="http://schemas.microsoft.com/office/powerpoint/2010/main" val="4263274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p:txBody>
          <a:bodyPr>
            <a:normAutofit/>
          </a:bodyPr>
          <a:lstStyle/>
          <a:p>
            <a:endParaRPr lang="en-US" sz="2800" b="1" dirty="0" smtClean="0"/>
          </a:p>
          <a:p>
            <a:endParaRPr lang="en-US" sz="2800" b="1" dirty="0"/>
          </a:p>
          <a:p>
            <a:endParaRPr lang="en-US" sz="2800" b="1" dirty="0" smtClean="0"/>
          </a:p>
          <a:p>
            <a:r>
              <a:rPr lang="en-US" sz="2800" b="1" dirty="0" smtClean="0"/>
              <a:t>Press Release</a:t>
            </a:r>
            <a:endParaRPr lang="en-US" sz="28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04800"/>
            <a:ext cx="5095875"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2839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357</TotalTime>
  <Words>367</Words>
  <Application>Microsoft Office PowerPoint</Application>
  <PresentationFormat>On-screen Show (4:3)</PresentationFormat>
  <Paragraphs>49</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NewsPrint</vt:lpstr>
      <vt:lpstr>Introduction to PR</vt:lpstr>
      <vt:lpstr>DEFINITION</vt:lpstr>
      <vt:lpstr>PowerPoint Presentation</vt:lpstr>
      <vt:lpstr>What is trend analysis? </vt:lpstr>
      <vt:lpstr>PowerPoint Presentation</vt:lpstr>
      <vt:lpstr>Activities aimed at reducing a firms risk of failure.</vt:lpstr>
      <vt:lpstr>What is public relations?</vt:lpstr>
      <vt:lpstr>EXAMPLES</vt:lpstr>
      <vt:lpstr> </vt:lpstr>
      <vt:lpstr>  </vt:lpstr>
      <vt:lpstr>PowerPoint Presentation</vt:lpstr>
      <vt:lpstr> </vt:lpstr>
      <vt:lpstr>What Is Brand Image? </vt:lpstr>
      <vt:lpstr> </vt:lpstr>
      <vt:lpstr>Building Product Awareness:</vt:lpstr>
      <vt:lpstr>Creating Interest:</vt:lpstr>
      <vt:lpstr>Providing Information</vt:lpstr>
      <vt:lpstr>Stimulating Demand</vt:lpstr>
      <vt:lpstr>Reinforcing the Brand</vt:lpstr>
    </vt:vector>
  </TitlesOfParts>
  <Company>MyCompanyName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dc:title>
  <dc:creator>Amara saeed</dc:creator>
  <cp:lastModifiedBy>Amara saeed</cp:lastModifiedBy>
  <cp:revision>18</cp:revision>
  <dcterms:created xsi:type="dcterms:W3CDTF">2020-10-12T05:29:09Z</dcterms:created>
  <dcterms:modified xsi:type="dcterms:W3CDTF">2020-10-13T10:02:33Z</dcterms:modified>
</cp:coreProperties>
</file>