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32"/>
  </p:notesMasterIdLst>
  <p:sldIdLst>
    <p:sldId id="256" r:id="rId2"/>
    <p:sldId id="262" r:id="rId3"/>
    <p:sldId id="297" r:id="rId4"/>
    <p:sldId id="263" r:id="rId5"/>
    <p:sldId id="288" r:id="rId6"/>
    <p:sldId id="298" r:id="rId7"/>
    <p:sldId id="319" r:id="rId8"/>
    <p:sldId id="301" r:id="rId9"/>
    <p:sldId id="303" r:id="rId10"/>
    <p:sldId id="302" r:id="rId11"/>
    <p:sldId id="304" r:id="rId12"/>
    <p:sldId id="321" r:id="rId13"/>
    <p:sldId id="318" r:id="rId14"/>
    <p:sldId id="323" r:id="rId15"/>
    <p:sldId id="324" r:id="rId16"/>
    <p:sldId id="322" r:id="rId17"/>
    <p:sldId id="325" r:id="rId18"/>
    <p:sldId id="299" r:id="rId19"/>
    <p:sldId id="300" r:id="rId20"/>
    <p:sldId id="305" r:id="rId21"/>
    <p:sldId id="326" r:id="rId22"/>
    <p:sldId id="306" r:id="rId23"/>
    <p:sldId id="307" r:id="rId24"/>
    <p:sldId id="316" r:id="rId25"/>
    <p:sldId id="317" r:id="rId26"/>
    <p:sldId id="309" r:id="rId27"/>
    <p:sldId id="310" r:id="rId28"/>
    <p:sldId id="311" r:id="rId29"/>
    <p:sldId id="312" r:id="rId30"/>
    <p:sldId id="31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65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71C2D-B4AF-44DE-9614-9074129A44F9}" type="datetimeFigureOut">
              <a:rPr lang="en-US" smtClean="0"/>
              <a:t>11-Apr-17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58E96-05AD-437E-A663-FB1D52ED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dictionary.com/definition/business.html" TargetMode="External"/><Relationship Id="rId3" Type="http://schemas.openxmlformats.org/officeDocument/2006/relationships/hyperlink" Target="http://www.businessdictionary.com/definition/performance.html" TargetMode="External"/><Relationship Id="rId7" Type="http://schemas.openxmlformats.org/officeDocument/2006/relationships/hyperlink" Target="http://www.businessdictionary.com/definition/service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usinessdictionary.com/definition/goods.html" TargetMode="External"/><Relationship Id="rId5" Type="http://schemas.openxmlformats.org/officeDocument/2006/relationships/hyperlink" Target="http://www.businessdictionary.com/definition/worth.html" TargetMode="External"/><Relationship Id="rId4" Type="http://schemas.openxmlformats.org/officeDocument/2006/relationships/hyperlink" Target="http://www.businessdictionary.com/definition/action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8E96-05AD-437E-A663-FB1D52EDBC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value creation 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performance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actions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increase the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worth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goods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services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 even a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business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subjective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how well a firm can use assets from its primary mode of business and generate revenues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8E96-05AD-437E-A663-FB1D52EDBC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3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Retention: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continued possession, use, or control of something.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illustrate this with a simple example: For many of us a personal goal is weight loss. A clear lagging indicator that is easy to measure. You step on a scale and you have your answer. But how do you actually reach your goal? For weight loss there are 2 “leading” indicators: 1. Calories taken in and 2. Calories burned.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8E96-05AD-437E-A663-FB1D52EDBC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4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8E96-05AD-437E-A663-FB1D52EDBC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ROCE: Return on capital employed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an accounting ratio used in finance, valuation, and accounting.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accounting statement called the "statement of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 flows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which shows the amount of cash generated and used by a company in a given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58E96-05AD-437E-A663-FB1D52EDBC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9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F83D-6E27-46DD-8EC7-8F42467DB1EA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5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44CA-5BE5-407F-8E81-D50F6CB705A0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7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8CA-8814-4F98-A568-5E83FEC78D5D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32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31CD-07E8-41BF-A084-9C53A173C018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3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BE03-8377-454C-BDD0-5C21E8C5C117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326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5F8D-E432-4231-9622-1828B75E52D7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5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25DA-F196-4C1C-A7AF-36665152B05D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35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9C73-7809-4A9D-BD60-A1D48D931B70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8ADD-5CF3-4AB0-B9C0-081D5F61A93E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8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7E6F-96BB-4148-841E-E71A7B0092AB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8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8178-7BCB-4C67-BEEE-EB3165F80D36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6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C70-2CA4-466C-A1ED-46130A20DCF9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7C2D-36F3-4A0A-B5C2-A8433AE36AFA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4186-2AA4-4894-9CA5-DBCAAFB47FFF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2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A24E-8C51-46C6-8D04-DB186D805AC7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9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765B-2A77-4F53-BA5E-7D5620010A36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5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6463-38B2-47D4-B085-532C39D3361F}" type="datetime1">
              <a:rPr lang="en-US" smtClean="0"/>
              <a:t>11-Apr-17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3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509" y="2514601"/>
            <a:ext cx="9162104" cy="1810820"/>
          </a:xfrm>
        </p:spPr>
        <p:txBody>
          <a:bodyPr>
            <a:normAutofit/>
          </a:bodyPr>
          <a:lstStyle/>
          <a:p>
            <a:r>
              <a:rPr lang="en-US" sz="4000" dirty="0"/>
              <a:t>Balanced Scorecard and Strategy Maps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2509" y="3192696"/>
            <a:ext cx="8545653" cy="454630"/>
          </a:xfrm>
        </p:spPr>
        <p:txBody>
          <a:bodyPr/>
          <a:lstStyle/>
          <a:p>
            <a:r>
              <a:rPr lang="en-US" b="1" dirty="0" smtClean="0"/>
              <a:t>Lecture 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0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651" y="429801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The four perspectives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366462"/>
            <a:ext cx="9352908" cy="5034337"/>
          </a:xfrm>
        </p:spPr>
        <p:txBody>
          <a:bodyPr>
            <a:normAutofit/>
          </a:bodyPr>
          <a:lstStyle/>
          <a:p>
            <a:r>
              <a:rPr lang="en-US" sz="2000" dirty="0"/>
              <a:t>All balanced scorecards break your organization down into several </a:t>
            </a:r>
            <a:r>
              <a:rPr lang="en-US" sz="2000" b="1" dirty="0"/>
              <a:t>Perspectives﻿,</a:t>
            </a:r>
            <a:endParaRPr lang="en-US" sz="2000" b="1" dirty="0" smtClean="0"/>
          </a:p>
          <a:p>
            <a:r>
              <a:rPr lang="en-US" sz="2000" dirty="0" smtClean="0"/>
              <a:t>Usually </a:t>
            </a:r>
            <a:r>
              <a:rPr lang="en-US" sz="2000" dirty="0"/>
              <a:t>they are the same four:</a:t>
            </a:r>
          </a:p>
          <a:p>
            <a:pPr lvl="1"/>
            <a:r>
              <a:rPr lang="en-US" sz="2000" dirty="0" smtClean="0"/>
              <a:t>Learning and Growth</a:t>
            </a:r>
          </a:p>
          <a:p>
            <a:pPr lvl="1"/>
            <a:r>
              <a:rPr lang="en-US" sz="2000" dirty="0" smtClean="0"/>
              <a:t>Internal Business Processes</a:t>
            </a:r>
          </a:p>
          <a:p>
            <a:pPr lvl="1"/>
            <a:r>
              <a:rPr lang="en-US" sz="2000" dirty="0" smtClean="0"/>
              <a:t>Customer</a:t>
            </a:r>
          </a:p>
          <a:p>
            <a:pPr lvl="1"/>
            <a:r>
              <a:rPr lang="en-US" sz="2000" dirty="0" smtClean="0"/>
              <a:t>Financial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/>
              <a:t>The idea is that each perspective builds on the previous one. If you train your employees (</a:t>
            </a:r>
            <a:r>
              <a:rPr lang="en-US" sz="2000" dirty="0">
                <a:solidFill>
                  <a:srgbClr val="00B050"/>
                </a:solidFill>
              </a:rPr>
              <a:t>Learning and Growth</a:t>
            </a:r>
            <a:r>
              <a:rPr lang="en-US" sz="2000" dirty="0"/>
              <a:t>) they’ll make your company run more smoothly (</a:t>
            </a:r>
            <a:r>
              <a:rPr lang="en-US" sz="2000" dirty="0">
                <a:solidFill>
                  <a:srgbClr val="00B050"/>
                </a:solidFill>
              </a:rPr>
              <a:t>Internal Business Processes</a:t>
            </a:r>
            <a:r>
              <a:rPr lang="en-US" sz="2000" dirty="0"/>
              <a:t>). A better running business takes better care of its customers (</a:t>
            </a:r>
            <a:r>
              <a:rPr lang="en-US" sz="2000" dirty="0">
                <a:solidFill>
                  <a:srgbClr val="00B050"/>
                </a:solidFill>
              </a:rPr>
              <a:t>Customer</a:t>
            </a:r>
            <a:r>
              <a:rPr lang="en-US" sz="2000" dirty="0"/>
              <a:t>), and happy customers buy more stuff (</a:t>
            </a:r>
            <a:r>
              <a:rPr lang="en-US" sz="2000" dirty="0">
                <a:solidFill>
                  <a:srgbClr val="00B050"/>
                </a:solidFill>
              </a:rPr>
              <a:t>Financial</a:t>
            </a:r>
            <a:r>
              <a:rPr lang="en-US" sz="2000" dirty="0"/>
              <a:t>).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7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7444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The four perspectives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448656"/>
            <a:ext cx="9198796" cy="49521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Four "perspectives" were proposed:</a:t>
            </a:r>
          </a:p>
          <a:p>
            <a:pPr lvl="1"/>
            <a:r>
              <a:rPr lang="en-US" sz="1800" u="sng" dirty="0" smtClean="0"/>
              <a:t>Learning and growth:</a:t>
            </a:r>
            <a:r>
              <a:rPr lang="en-US" sz="1800" dirty="0" smtClean="0"/>
              <a:t> encourages the identification of measures that answer the question "How can we continue to improve and create value?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1800" u="sng" dirty="0" smtClean="0"/>
              <a:t>Internal business processes:</a:t>
            </a:r>
            <a:r>
              <a:rPr lang="en-US" sz="1800" dirty="0" smtClean="0"/>
              <a:t> encourages the identification of measures that answer the question "What must we outclass at?" 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1800" u="sng" dirty="0" smtClean="0"/>
              <a:t>Customer:</a:t>
            </a:r>
            <a:r>
              <a:rPr lang="en-US" sz="1800" dirty="0" smtClean="0"/>
              <a:t> encourages the identification of measures that answer the question "How do customers see us?" 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1800" u="sng" dirty="0" smtClean="0"/>
              <a:t>Financial:</a:t>
            </a:r>
            <a:r>
              <a:rPr lang="en-US" sz="1800" dirty="0" smtClean="0"/>
              <a:t> encourages the identification of a few relevant high-level financial measures, that helped inform the answer to the question "How do we look to shareholders?"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2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313" y="624110"/>
            <a:ext cx="9210299" cy="1280890"/>
          </a:xfrm>
        </p:spPr>
        <p:txBody>
          <a:bodyPr/>
          <a:lstStyle/>
          <a:p>
            <a:r>
              <a:rPr lang="en-US" dirty="0"/>
              <a:t>Basic Concepts of Strategy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313" y="1629295"/>
            <a:ext cx="9210299" cy="4281927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</a:t>
            </a:r>
            <a:r>
              <a:rPr lang="en-US" sz="2000" dirty="0" smtClean="0"/>
              <a:t>he balanced scorecard </a:t>
            </a:r>
            <a:r>
              <a:rPr lang="en-US" sz="2000" dirty="0"/>
              <a:t>provides a framework for </a:t>
            </a:r>
            <a:r>
              <a:rPr lang="en-US" sz="2000" dirty="0">
                <a:solidFill>
                  <a:srgbClr val="7030A0"/>
                </a:solidFill>
              </a:rPr>
              <a:t>describing strategies that create value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/>
              <a:t>This framework </a:t>
            </a:r>
            <a:r>
              <a:rPr lang="en-US" sz="2000" dirty="0" smtClean="0"/>
              <a:t>will be discussed </a:t>
            </a:r>
            <a:r>
              <a:rPr lang="en-US" sz="2000" dirty="0"/>
              <a:t>in Figure </a:t>
            </a:r>
            <a:r>
              <a:rPr lang="en-US" sz="2000" dirty="0" smtClean="0"/>
              <a:t>3 and </a:t>
            </a:r>
            <a:r>
              <a:rPr lang="en-US" sz="2000" dirty="0"/>
              <a:t>is shown on the left of </a:t>
            </a:r>
            <a:r>
              <a:rPr lang="en-US" sz="2000" dirty="0" smtClean="0"/>
              <a:t>Figure, </a:t>
            </a:r>
            <a:r>
              <a:rPr lang="en-US" sz="2000" dirty="0"/>
              <a:t>for </a:t>
            </a:r>
            <a:r>
              <a:rPr lang="en-US" sz="2000" dirty="0" smtClean="0">
                <a:solidFill>
                  <a:srgbClr val="00B050"/>
                </a:solidFill>
              </a:rPr>
              <a:t>private sector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organizations</a:t>
            </a:r>
            <a:r>
              <a:rPr lang="en-US" sz="2000" dirty="0"/>
              <a:t>, which measure success in terms of financial value as a </a:t>
            </a:r>
            <a:r>
              <a:rPr lang="en-US" sz="2000" dirty="0" smtClean="0"/>
              <a:t>return to </a:t>
            </a:r>
            <a:r>
              <a:rPr lang="en-US" sz="2000" dirty="0"/>
              <a:t>shareholders. 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figure shows similar components for </a:t>
            </a:r>
            <a:r>
              <a:rPr lang="en-US" sz="2000" dirty="0">
                <a:solidFill>
                  <a:srgbClr val="00B050"/>
                </a:solidFill>
              </a:rPr>
              <a:t>public-sector and </a:t>
            </a:r>
            <a:r>
              <a:rPr lang="en-US" sz="2000" dirty="0" smtClean="0">
                <a:solidFill>
                  <a:srgbClr val="00B050"/>
                </a:solidFill>
              </a:rPr>
              <a:t>nonprofit </a:t>
            </a:r>
            <a:r>
              <a:rPr lang="en-US" sz="2000" dirty="0" smtClean="0"/>
              <a:t>organizations </a:t>
            </a:r>
            <a:r>
              <a:rPr lang="en-US" sz="2000" dirty="0"/>
              <a:t>on the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2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032" y="624110"/>
            <a:ext cx="10142545" cy="1280890"/>
          </a:xfrm>
        </p:spPr>
        <p:txBody>
          <a:bodyPr>
            <a:normAutofit/>
          </a:bodyPr>
          <a:lstStyle/>
          <a:p>
            <a:r>
              <a:rPr lang="en-US" sz="2800" dirty="0"/>
              <a:t>Strategy maps show the dependent components of a strategic </a:t>
            </a:r>
            <a:r>
              <a:rPr lang="en-US" sz="2800" dirty="0" smtClean="0"/>
              <a:t>plan: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7161" r="51730" b="41172"/>
          <a:stretch/>
        </p:blipFill>
        <p:spPr>
          <a:xfrm>
            <a:off x="1861032" y="1500026"/>
            <a:ext cx="9643580" cy="535797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12860" y="6396325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8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1" y="624110"/>
            <a:ext cx="9310052" cy="1280890"/>
          </a:xfrm>
        </p:spPr>
        <p:txBody>
          <a:bodyPr/>
          <a:lstStyle/>
          <a:p>
            <a:r>
              <a:rPr lang="en-US" dirty="0" smtClean="0"/>
              <a:t>Strategy Maps for Private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0466"/>
            <a:ext cx="8915400" cy="4200756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Financial performance </a:t>
            </a:r>
            <a:r>
              <a:rPr lang="en-US" dirty="0"/>
              <a:t>provides the definition of a private-sector </a:t>
            </a:r>
            <a:r>
              <a:rPr lang="en-US" dirty="0" smtClean="0"/>
              <a:t>organization’s success </a:t>
            </a:r>
            <a:r>
              <a:rPr lang="en-US" dirty="0"/>
              <a:t>in the </a:t>
            </a:r>
            <a:r>
              <a:rPr lang="en-US" dirty="0">
                <a:solidFill>
                  <a:srgbClr val="00B050"/>
                </a:solidFill>
              </a:rPr>
              <a:t>value that is returned to the shareholders</a:t>
            </a:r>
            <a:r>
              <a:rPr lang="en-US" dirty="0"/>
              <a:t>, expressed on the left of </a:t>
            </a:r>
            <a:r>
              <a:rPr lang="en-US" dirty="0" smtClean="0"/>
              <a:t>Figure </a:t>
            </a:r>
            <a:r>
              <a:rPr lang="en-US" dirty="0"/>
              <a:t>3</a:t>
            </a:r>
            <a:r>
              <a:rPr lang="en-US" dirty="0" smtClean="0"/>
              <a:t>,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/>
              <a:t>answering the question: If we succeed, how will we look to our shareholders</a:t>
            </a:r>
            <a:r>
              <a:rPr lang="en-US" dirty="0" smtClean="0"/>
              <a:t>?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strategy for these organizations is to </a:t>
            </a:r>
            <a:r>
              <a:rPr lang="en-US" dirty="0">
                <a:solidFill>
                  <a:srgbClr val="7030A0"/>
                </a:solidFill>
              </a:rPr>
              <a:t>create sustainable growth </a:t>
            </a:r>
            <a:r>
              <a:rPr lang="en-US" dirty="0" smtClean="0">
                <a:solidFill>
                  <a:srgbClr val="7030A0"/>
                </a:solidFill>
              </a:rPr>
              <a:t>in shareholder </a:t>
            </a:r>
            <a:r>
              <a:rPr lang="en-US" dirty="0">
                <a:solidFill>
                  <a:srgbClr val="7030A0"/>
                </a:solidFill>
              </a:rPr>
              <a:t>value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Maps for Private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119282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Value</a:t>
            </a:r>
            <a:r>
              <a:rPr lang="en-US" dirty="0"/>
              <a:t> is achieved from targeted customers by </a:t>
            </a:r>
            <a:r>
              <a:rPr lang="en-US" dirty="0">
                <a:solidFill>
                  <a:srgbClr val="7030A0"/>
                </a:solidFill>
              </a:rPr>
              <a:t>measuring lagging indicators</a:t>
            </a:r>
            <a:r>
              <a:rPr lang="en-US" dirty="0"/>
              <a:t> </a:t>
            </a:r>
            <a:r>
              <a:rPr lang="en-US" dirty="0" smtClean="0"/>
              <a:t>of customer </a:t>
            </a:r>
            <a:r>
              <a:rPr lang="en-US" dirty="0"/>
              <a:t>success, such as satisfaction, retention, and growth.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answers the </a:t>
            </a:r>
            <a:r>
              <a:rPr lang="en-US" dirty="0" smtClean="0"/>
              <a:t>question: To </a:t>
            </a:r>
            <a:r>
              <a:rPr lang="en-US" dirty="0"/>
              <a:t>achieve our vision, </a:t>
            </a:r>
            <a:r>
              <a:rPr lang="en-US" dirty="0">
                <a:solidFill>
                  <a:srgbClr val="00B050"/>
                </a:solidFill>
              </a:rPr>
              <a:t>how must we look to our customers</a:t>
            </a:r>
            <a:r>
              <a:rPr lang="en-US" dirty="0"/>
              <a:t>?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Internal </a:t>
            </a:r>
            <a:r>
              <a:rPr lang="en-US" dirty="0">
                <a:solidFill>
                  <a:srgbClr val="0070C0"/>
                </a:solidFill>
              </a:rPr>
              <a:t>processes </a:t>
            </a:r>
            <a:r>
              <a:rPr lang="en-US" dirty="0">
                <a:solidFill>
                  <a:srgbClr val="7030A0"/>
                </a:solidFill>
              </a:rPr>
              <a:t>create and deliver value </a:t>
            </a:r>
            <a:r>
              <a:rPr lang="en-US" dirty="0"/>
              <a:t>to customers by answering the </a:t>
            </a:r>
            <a:r>
              <a:rPr lang="en-US" dirty="0" smtClean="0"/>
              <a:t>question: To </a:t>
            </a:r>
            <a:r>
              <a:rPr lang="en-US" dirty="0"/>
              <a:t>satisfy our customers, which processes must we excel at? </a:t>
            </a:r>
            <a:endParaRPr lang="en-US" dirty="0" smtClean="0"/>
          </a:p>
          <a:p>
            <a:pPr algn="just"/>
            <a:r>
              <a:rPr lang="en-US" dirty="0" smtClean="0"/>
              <a:t>The performance of </a:t>
            </a:r>
            <a:r>
              <a:rPr lang="en-US" dirty="0"/>
              <a:t>these </a:t>
            </a:r>
            <a:r>
              <a:rPr lang="en-US" dirty="0">
                <a:solidFill>
                  <a:srgbClr val="00B050"/>
                </a:solidFill>
              </a:rPr>
              <a:t>processes is a leading indicator </a:t>
            </a:r>
            <a:r>
              <a:rPr lang="en-US" dirty="0"/>
              <a:t>of subsequent improvements in </a:t>
            </a:r>
            <a:r>
              <a:rPr lang="en-US" dirty="0" smtClean="0"/>
              <a:t>customer and </a:t>
            </a:r>
            <a:r>
              <a:rPr lang="en-US" dirty="0"/>
              <a:t>financial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9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Maps for Private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Learning and growth </a:t>
            </a:r>
            <a:r>
              <a:rPr lang="en-US" dirty="0"/>
              <a:t>objectives describe </a:t>
            </a:r>
            <a:r>
              <a:rPr lang="en-US" dirty="0">
                <a:solidFill>
                  <a:srgbClr val="00B050"/>
                </a:solidFill>
              </a:rPr>
              <a:t>how people, technology, and the </a:t>
            </a:r>
            <a:r>
              <a:rPr lang="en-US" dirty="0" smtClean="0">
                <a:solidFill>
                  <a:srgbClr val="00B050"/>
                </a:solidFill>
              </a:rPr>
              <a:t>organization all </a:t>
            </a:r>
            <a:r>
              <a:rPr lang="en-US" dirty="0">
                <a:solidFill>
                  <a:srgbClr val="00B050"/>
                </a:solidFill>
              </a:rPr>
              <a:t>combine</a:t>
            </a:r>
            <a:r>
              <a:rPr lang="en-US" dirty="0"/>
              <a:t> to support the strategy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answer the question: To </a:t>
            </a:r>
            <a:r>
              <a:rPr lang="en-US" dirty="0" smtClean="0"/>
              <a:t>achieve our </a:t>
            </a:r>
            <a:r>
              <a:rPr lang="en-US" dirty="0"/>
              <a:t>vision, how must our </a:t>
            </a:r>
            <a:r>
              <a:rPr lang="en-US" dirty="0">
                <a:solidFill>
                  <a:srgbClr val="7030A0"/>
                </a:solidFill>
              </a:rPr>
              <a:t>organization learn and improve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Maps for </a:t>
            </a:r>
            <a:r>
              <a:rPr lang="en-US" dirty="0" smtClean="0"/>
              <a:t>Public </a:t>
            </a:r>
            <a:r>
              <a:rPr lang="en-US" dirty="0"/>
              <a:t>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it yourself from provided course book Chapter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12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067" y="666964"/>
            <a:ext cx="8458200" cy="762000"/>
          </a:xfrm>
        </p:spPr>
        <p:txBody>
          <a:bodyPr>
            <a:normAutofit/>
          </a:bodyPr>
          <a:lstStyle/>
          <a:p>
            <a:r>
              <a:rPr lang="en-US" sz="3200" dirty="0"/>
              <a:t>Characteristics of Balanced scorecard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726058"/>
            <a:ext cx="8458200" cy="482714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As a model of performance, it clears the links between:</a:t>
            </a:r>
          </a:p>
          <a:p>
            <a:pPr lvl="1"/>
            <a:r>
              <a:rPr lang="en-US" sz="2200" dirty="0" smtClean="0"/>
              <a:t>Leading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</a:t>
            </a:r>
            <a:r>
              <a:rPr lang="en-US" sz="2200" dirty="0" smtClean="0"/>
              <a:t> (human and physical), 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r>
              <a:rPr lang="en-US" sz="2200" dirty="0" smtClean="0"/>
              <a:t>,</a:t>
            </a:r>
          </a:p>
          <a:p>
            <a:pPr lvl="1"/>
            <a:r>
              <a:rPr lang="en-US" sz="2200" dirty="0" smtClean="0"/>
              <a:t>Lagging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And focuses on the importance of managing these components to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</a:t>
            </a:r>
            <a:r>
              <a:rPr lang="en-US" sz="2200" dirty="0" smtClean="0"/>
              <a:t> the organization's strategic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12363"/>
            <a:ext cx="8305800" cy="715962"/>
          </a:xfrm>
        </p:spPr>
        <p:txBody>
          <a:bodyPr>
            <a:normAutofit/>
          </a:bodyPr>
          <a:lstStyle/>
          <a:p>
            <a:r>
              <a:rPr lang="en-US" sz="3400" dirty="0"/>
              <a:t>Characteristics of Balanced scorecard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541124"/>
            <a:ext cx="9657708" cy="509598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BSC is the arrangement of a </a:t>
            </a:r>
            <a:r>
              <a:rPr lang="en-US" sz="2000" dirty="0">
                <a:solidFill>
                  <a:srgbClr val="7030A0"/>
                </a:solidFill>
              </a:rPr>
              <a:t>mixture of financial and non-financial</a:t>
            </a:r>
            <a:r>
              <a:rPr lang="en-US" sz="2000" dirty="0"/>
              <a:t> measures each compared to a 'target' value.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You can </a:t>
            </a:r>
            <a:r>
              <a:rPr lang="en-US" sz="2000" dirty="0">
                <a:solidFill>
                  <a:srgbClr val="00B050"/>
                </a:solidFill>
              </a:rPr>
              <a:t>track</a:t>
            </a:r>
            <a:r>
              <a:rPr lang="en-US" sz="2000" dirty="0"/>
              <a:t> them on paper, in spreadsheets, or via specialized software.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A balanced scorecard made for government may look very different from one made for manufacturing. In spite of these variations, however, there are certain ways in which they’re all alike.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The balanced scorecard also gives light to the company's </a:t>
            </a:r>
            <a:r>
              <a:rPr lang="en-US" sz="2000" dirty="0">
                <a:solidFill>
                  <a:srgbClr val="0070C0"/>
                </a:solidFill>
              </a:rPr>
              <a:t>vision and mission</a:t>
            </a:r>
            <a:r>
              <a:rPr lang="en-US" sz="2000" dirty="0"/>
              <a:t>. These two elements must always be referred to when preparing a balance scorecard.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Introduction to </a:t>
            </a:r>
            <a:r>
              <a:rPr lang="en-US" b="1" dirty="0" smtClean="0"/>
              <a:t>Strategic planning &amp;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Introduction to Balance Scorecard (BSC)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The </a:t>
            </a:r>
            <a:r>
              <a:rPr lang="en-US" b="1" dirty="0"/>
              <a:t>four </a:t>
            </a:r>
            <a:r>
              <a:rPr lang="en-US" b="1" dirty="0" smtClean="0"/>
              <a:t>perspectives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Basic Concepts of Strategy Maps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Characteristics of Balance Scorecard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Steps to Develop Balanced Scorecards and Strategy </a:t>
            </a:r>
            <a:r>
              <a:rPr lang="en-US" b="1" dirty="0" smtClean="0"/>
              <a:t>Maps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Four Perspective Goals &amp;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29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728"/>
            <a:ext cx="8382000" cy="762000"/>
          </a:xfrm>
        </p:spPr>
        <p:txBody>
          <a:bodyPr/>
          <a:lstStyle/>
          <a:p>
            <a:r>
              <a:rPr lang="en-US" dirty="0" smtClean="0"/>
              <a:t>BSC Strategic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387010"/>
            <a:ext cx="8229600" cy="5166189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building a BSC is to come up with several </a:t>
            </a:r>
            <a:r>
              <a:rPr lang="en-US" b="1" dirty="0" smtClean="0"/>
              <a:t>Strategic Objectives</a:t>
            </a:r>
            <a:r>
              <a:rPr lang="en-US" dirty="0" smtClean="0"/>
              <a:t> for each perspective. It’s important to choose these carefully because they’re the real foundation of your scorecard.</a:t>
            </a:r>
            <a:endParaRPr lang="en-US" dirty="0"/>
          </a:p>
        </p:txBody>
      </p:sp>
      <p:pic>
        <p:nvPicPr>
          <p:cNvPr id="2050" name="Picture 2" descr="C:\Users\cadbury\Desktop\bsc_objectives.jpg"/>
          <p:cNvPicPr>
            <a:picLocks noChangeAspect="1" noChangeArrowheads="1"/>
          </p:cNvPicPr>
          <p:nvPr/>
        </p:nvPicPr>
        <p:blipFill>
          <a:blip r:embed="rId2"/>
          <a:srcRect l="4364" t="5212" r="4000" b="6189"/>
          <a:stretch>
            <a:fillRect/>
          </a:stretch>
        </p:blipFill>
        <p:spPr bwMode="auto">
          <a:xfrm>
            <a:off x="2362200" y="2398955"/>
            <a:ext cx="7391400" cy="415424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0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553" y="665018"/>
            <a:ext cx="10025149" cy="1239982"/>
          </a:xfrm>
        </p:spPr>
        <p:txBody>
          <a:bodyPr>
            <a:normAutofit/>
          </a:bodyPr>
          <a:lstStyle/>
          <a:p>
            <a:r>
              <a:rPr lang="en-US" sz="2800" dirty="0"/>
              <a:t>Steps to Develop Balanced Scorecards and Strategy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811" y="1529542"/>
            <a:ext cx="9276801" cy="479595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Assess </a:t>
            </a:r>
            <a:r>
              <a:rPr lang="en-US" dirty="0"/>
              <a:t>the competitive environment.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Learn </a:t>
            </a:r>
            <a:r>
              <a:rPr lang="en-US" dirty="0"/>
              <a:t>about customer preferences and segments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Select the targeted customer segments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Determine the value proposition for the targeted customers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a strategy to generate breakthrough financial performance.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Articulate </a:t>
            </a:r>
            <a:r>
              <a:rPr lang="en-US" dirty="0"/>
              <a:t>the balance between growth and productivity.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the critical internal business processes to deliver the </a:t>
            </a:r>
            <a:r>
              <a:rPr lang="en-US" dirty="0" smtClean="0"/>
              <a:t>value proposition </a:t>
            </a:r>
            <a:r>
              <a:rPr lang="en-US" dirty="0"/>
              <a:t>to customers and for the financial and productivity objectives.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dirty="0"/>
              <a:t>the skills, competencies, motivation, databases, and </a:t>
            </a:r>
            <a:r>
              <a:rPr lang="en-US" dirty="0" smtClean="0"/>
              <a:t>technology required </a:t>
            </a:r>
            <a:r>
              <a:rPr lang="en-US" dirty="0"/>
              <a:t>to excel at internal processes and customer value delivery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4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08298"/>
            <a:ext cx="8382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Strategy Map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7586"/>
            <a:ext cx="9551894" cy="502561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Strategy map: </a:t>
            </a:r>
            <a:r>
              <a:rPr lang="en-US" sz="2000" dirty="0" smtClean="0"/>
              <a:t>framework to link intangible assets to shareholder value creation.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1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Intangible assets make up </a:t>
            </a:r>
            <a:r>
              <a:rPr lang="en-US" sz="2000" dirty="0" smtClean="0">
                <a:solidFill>
                  <a:srgbClr val="00B050"/>
                </a:solidFill>
              </a:rPr>
              <a:t>Learning &amp; Growth perspective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1000" dirty="0"/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Map to </a:t>
            </a:r>
            <a:r>
              <a:rPr lang="en-US" sz="2000" dirty="0" smtClean="0">
                <a:solidFill>
                  <a:srgbClr val="00B050"/>
                </a:solidFill>
              </a:rPr>
              <a:t>Internal Process perspective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1800" dirty="0" smtClean="0"/>
              <a:t>Operations Management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Produce &amp; deliver products &amp; services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1800" dirty="0" smtClean="0"/>
              <a:t>Customer Management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Enhance customer value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1800" dirty="0" smtClean="0"/>
              <a:t>Innovation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Create new products &amp; services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1800" dirty="0" smtClean="0"/>
              <a:t>Regulatory &amp; Social	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Improve communities &amp; the environment</a:t>
            </a:r>
          </a:p>
          <a:p>
            <a:pPr algn="just"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305800" cy="1020762"/>
          </a:xfrm>
        </p:spPr>
        <p:txBody>
          <a:bodyPr/>
          <a:lstStyle/>
          <a:p>
            <a:r>
              <a:rPr lang="en-US" dirty="0" smtClean="0"/>
              <a:t>Strategy Map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14478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u="sng" dirty="0" smtClean="0">
                <a:solidFill>
                  <a:srgbClr val="00B050"/>
                </a:solidFill>
              </a:rPr>
              <a:t>Customer perspective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Price, quality, availability, selection, functionality, service, partnership, brand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u="sng" dirty="0" smtClean="0">
                <a:solidFill>
                  <a:srgbClr val="00B050"/>
                </a:solidFill>
              </a:rPr>
              <a:t>Financial perspective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Productivity strategy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Improve cost structure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Increase asset utilization</a:t>
            </a:r>
          </a:p>
          <a:p>
            <a:pPr lvl="2">
              <a:lnSpc>
                <a:spcPct val="80000"/>
              </a:lnSpc>
              <a:buNone/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Revenue growth strategy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Enhance customer value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Expand revenue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13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075" y="624110"/>
            <a:ext cx="9665538" cy="896465"/>
          </a:xfrm>
        </p:spPr>
        <p:txBody>
          <a:bodyPr/>
          <a:lstStyle/>
          <a:p>
            <a:r>
              <a:rPr lang="en-US" dirty="0" smtClean="0"/>
              <a:t>Example of BSC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08" b="49874"/>
          <a:stretch/>
        </p:blipFill>
        <p:spPr>
          <a:xfrm>
            <a:off x="2137026" y="1726058"/>
            <a:ext cx="9367586" cy="503053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5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847" y="624110"/>
            <a:ext cx="9336765" cy="1280890"/>
          </a:xfrm>
        </p:spPr>
        <p:txBody>
          <a:bodyPr/>
          <a:lstStyle/>
          <a:p>
            <a:r>
              <a:rPr lang="en-US" dirty="0" smtClean="0"/>
              <a:t>Example of Strategy Maps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r="61942" b="50962"/>
          <a:stretch/>
        </p:blipFill>
        <p:spPr>
          <a:xfrm>
            <a:off x="2270589" y="1335641"/>
            <a:ext cx="8804953" cy="520755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74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305800" cy="762000"/>
          </a:xfrm>
        </p:spPr>
        <p:txBody>
          <a:bodyPr/>
          <a:lstStyle/>
          <a:p>
            <a:r>
              <a:rPr lang="en-US" dirty="0" smtClean="0"/>
              <a:t>BSC Strategy Map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1974" t="20000" r="4844"/>
          <a:stretch>
            <a:fillRect/>
          </a:stretch>
        </p:blipFill>
        <p:spPr bwMode="auto">
          <a:xfrm>
            <a:off x="1981200" y="9144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49823" y="551244"/>
            <a:ext cx="8153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&amp; Growth for Employees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4420"/>
              </p:ext>
            </p:extLst>
          </p:nvPr>
        </p:nvGraphicFramePr>
        <p:xfrm>
          <a:off x="2133600" y="1675466"/>
          <a:ext cx="7848600" cy="284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GOALS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801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employee process</a:t>
                      </a:r>
                      <a:r>
                        <a:rPr lang="en-US" baseline="0" dirty="0" smtClean="0"/>
                        <a:t> possession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106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 information flows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744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employee identification</a:t>
                      </a:r>
                      <a:r>
                        <a:rPr lang="en-US" baseline="0" dirty="0" smtClean="0"/>
                        <a:t> of potential disorder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744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accountability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11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199" y="632982"/>
            <a:ext cx="8229600" cy="868362"/>
          </a:xfrm>
        </p:spPr>
        <p:txBody>
          <a:bodyPr/>
          <a:lstStyle/>
          <a:p>
            <a:r>
              <a:rPr lang="en-US" dirty="0" smtClean="0"/>
              <a:t>Internal Business Processes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947848"/>
              </p:ext>
            </p:extLst>
          </p:nvPr>
        </p:nvGraphicFramePr>
        <p:xfrm>
          <a:off x="2084742" y="1606475"/>
          <a:ext cx="8001000" cy="305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12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GOALS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r>
                        <a:rPr lang="en-US" dirty="0" smtClean="0"/>
                        <a:t>Shorten time from start to finish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r>
                        <a:rPr lang="en-US" dirty="0" smtClean="0"/>
                        <a:t>Achieve unit cost reductions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r>
                        <a:rPr lang="en-US" dirty="0" smtClean="0"/>
                        <a:t>Reduce probability &amp; impact of threats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 specific tolerances for key processes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77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35885" y="581407"/>
            <a:ext cx="8153400" cy="1143000"/>
          </a:xfrm>
        </p:spPr>
        <p:txBody>
          <a:bodyPr/>
          <a:lstStyle/>
          <a:p>
            <a:r>
              <a:rPr lang="en-US" dirty="0" smtClean="0"/>
              <a:t>Customer Satisfaction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039454"/>
              </p:ext>
            </p:extLst>
          </p:nvPr>
        </p:nvGraphicFramePr>
        <p:xfrm>
          <a:off x="2035885" y="1724407"/>
          <a:ext cx="7848600" cy="337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58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GOALS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81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 product/service 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 timelines of product/service</a:t>
                      </a:r>
                      <a:r>
                        <a:rPr lang="en-US" baseline="0" dirty="0" smtClean="0"/>
                        <a:t> delivery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81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 customer awareness of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581">
                <a:tc>
                  <a:txBody>
                    <a:bodyPr/>
                    <a:lstStyle/>
                    <a:p>
                      <a:r>
                        <a:rPr lang="en-US" dirty="0" smtClean="0"/>
                        <a:t>Reduce customer defections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019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 threats to product/service reputation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581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customer</a:t>
                      </a:r>
                      <a:r>
                        <a:rPr lang="en-US" baseline="0" dirty="0" smtClean="0"/>
                        <a:t> feedback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4831" y="2514600"/>
            <a:ext cx="9449781" cy="238006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 Performance Management Tool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640398"/>
            <a:ext cx="8229600" cy="868362"/>
          </a:xfrm>
        </p:spPr>
        <p:txBody>
          <a:bodyPr/>
          <a:lstStyle/>
          <a:p>
            <a:r>
              <a:rPr lang="en-US" dirty="0" smtClean="0"/>
              <a:t>Financial Performance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33988"/>
              </p:ext>
            </p:extLst>
          </p:nvPr>
        </p:nvGraphicFramePr>
        <p:xfrm>
          <a:off x="1981200" y="1691640"/>
          <a:ext cx="8001000" cy="286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502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GOALS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21">
                <a:tc>
                  <a:txBody>
                    <a:bodyPr/>
                    <a:lstStyle/>
                    <a:p>
                      <a:r>
                        <a:rPr lang="en-US" dirty="0" smtClean="0"/>
                        <a:t>Higher profit</a:t>
                      </a:r>
                      <a:r>
                        <a:rPr lang="en-US" baseline="0" dirty="0" smtClean="0"/>
                        <a:t> margins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21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021">
                <a:tc>
                  <a:txBody>
                    <a:bodyPr/>
                    <a:lstStyle/>
                    <a:p>
                      <a:r>
                        <a:rPr lang="en-US" dirty="0" smtClean="0"/>
                        <a:t>Reduce</a:t>
                      </a:r>
                      <a:r>
                        <a:rPr lang="en-US" baseline="0" dirty="0" smtClean="0"/>
                        <a:t> cost overruns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8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170" y="666748"/>
            <a:ext cx="8455631" cy="833279"/>
          </a:xfrm>
        </p:spPr>
        <p:txBody>
          <a:bodyPr>
            <a:normAutofit/>
          </a:bodyPr>
          <a:lstStyle/>
          <a:p>
            <a:r>
              <a:rPr lang="en-US" dirty="0"/>
              <a:t>Introduction to </a:t>
            </a:r>
            <a:r>
              <a:rPr lang="en-US" dirty="0" smtClean="0"/>
              <a:t>BSC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171" y="1654139"/>
            <a:ext cx="9624441" cy="425708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200" dirty="0"/>
              <a:t>Strategic business planning has been the emphasis of good management </a:t>
            </a:r>
            <a:r>
              <a:rPr lang="en-US" sz="2200" dirty="0" smtClean="0"/>
              <a:t>since the 1960’s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However </a:t>
            </a:r>
            <a:r>
              <a:rPr lang="en-US" sz="2200" dirty="0"/>
              <a:t>a problem with </a:t>
            </a:r>
            <a:r>
              <a:rPr lang="en-US" sz="2200" dirty="0" smtClean="0"/>
              <a:t>most strategic </a:t>
            </a:r>
            <a:r>
              <a:rPr lang="en-US" sz="2200" dirty="0"/>
              <a:t>planning methods has been in translating the plans into </a:t>
            </a:r>
            <a:r>
              <a:rPr lang="en-US" sz="2200" dirty="0" smtClean="0"/>
              <a:t>action.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So the framework: </a:t>
            </a:r>
            <a:r>
              <a:rPr lang="en-US" sz="2200" i="1" dirty="0" smtClean="0">
                <a:solidFill>
                  <a:srgbClr val="00B050"/>
                </a:solidFill>
              </a:rPr>
              <a:t>The </a:t>
            </a:r>
            <a:r>
              <a:rPr lang="en-US" sz="2200" i="1" dirty="0">
                <a:solidFill>
                  <a:srgbClr val="00B050"/>
                </a:solidFill>
              </a:rPr>
              <a:t>Balanced Scorecard: Translating Strategy into </a:t>
            </a:r>
            <a:r>
              <a:rPr lang="en-US" sz="2200" i="1" dirty="0" smtClean="0">
                <a:solidFill>
                  <a:srgbClr val="00B050"/>
                </a:solidFill>
              </a:rPr>
              <a:t>Action</a:t>
            </a:r>
            <a:r>
              <a:rPr lang="en-US" sz="2200" dirty="0" smtClean="0"/>
              <a:t>, </a:t>
            </a:r>
            <a:r>
              <a:rPr lang="en-US" sz="2200" dirty="0"/>
              <a:t>had a large impact on the discipline </a:t>
            </a:r>
            <a:r>
              <a:rPr lang="en-US" sz="2200" dirty="0" smtClean="0"/>
              <a:t>of strategic </a:t>
            </a:r>
            <a:r>
              <a:rPr lang="en-US" sz="2200" dirty="0"/>
              <a:t>planning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Later, </a:t>
            </a:r>
            <a:r>
              <a:rPr lang="en-US" sz="2200" dirty="0"/>
              <a:t>will see the advantages offered by balanced scorecard </a:t>
            </a:r>
            <a:r>
              <a:rPr lang="en-US" sz="2200" dirty="0" smtClean="0"/>
              <a:t>and </a:t>
            </a:r>
            <a:r>
              <a:rPr lang="en-US" sz="2200" dirty="0"/>
              <a:t>by </a:t>
            </a:r>
            <a:r>
              <a:rPr lang="en-US" sz="2200" dirty="0" smtClean="0"/>
              <a:t>strategy maps</a:t>
            </a:r>
            <a:r>
              <a:rPr lang="en-US" sz="2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0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044893" cy="1280890"/>
          </a:xfrm>
        </p:spPr>
        <p:txBody>
          <a:bodyPr/>
          <a:lstStyle/>
          <a:p>
            <a:r>
              <a:rPr lang="en-US" dirty="0"/>
              <a:t>Basic Concepts of Balanced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five principles of </a:t>
            </a:r>
            <a:r>
              <a:rPr lang="en-US" sz="2000" dirty="0" smtClean="0"/>
              <a:t>successful strategy-focused </a:t>
            </a:r>
            <a:r>
              <a:rPr lang="en-US" sz="2000" dirty="0"/>
              <a:t>organizations </a:t>
            </a:r>
            <a:r>
              <a:rPr lang="en-US" sz="2000" dirty="0" smtClean="0"/>
              <a:t>are:</a:t>
            </a:r>
          </a:p>
          <a:p>
            <a:pPr lvl="1">
              <a:buFont typeface="+mj-lt"/>
              <a:buAutoNum type="arabicPeriod"/>
            </a:pPr>
            <a:r>
              <a:rPr lang="en-US" sz="1800" b="1" dirty="0"/>
              <a:t>Translate the Strategy to Operational </a:t>
            </a:r>
            <a:r>
              <a:rPr lang="en-US" sz="1800" b="1" dirty="0" smtClean="0"/>
              <a:t>Terms</a:t>
            </a:r>
          </a:p>
          <a:p>
            <a:pPr lvl="1">
              <a:buFont typeface="+mj-lt"/>
              <a:buAutoNum type="arabicPeriod"/>
            </a:pPr>
            <a:r>
              <a:rPr lang="en-US" sz="1800" b="1" dirty="0"/>
              <a:t>Align the Organization to the </a:t>
            </a:r>
            <a:r>
              <a:rPr lang="en-US" sz="1800" b="1" dirty="0" smtClean="0"/>
              <a:t>Strategy</a:t>
            </a:r>
          </a:p>
          <a:p>
            <a:pPr lvl="1">
              <a:buFont typeface="+mj-lt"/>
              <a:buAutoNum type="arabicPeriod"/>
            </a:pPr>
            <a:r>
              <a:rPr lang="en-US" sz="1800" b="1" dirty="0" smtClean="0"/>
              <a:t>Make </a:t>
            </a:r>
            <a:r>
              <a:rPr lang="en-US" sz="1800" b="1" dirty="0"/>
              <a:t>Strategy Everyone’s Everyday </a:t>
            </a:r>
            <a:r>
              <a:rPr lang="en-US" sz="1800" b="1" dirty="0" smtClean="0"/>
              <a:t>Job</a:t>
            </a:r>
          </a:p>
          <a:p>
            <a:pPr lvl="1">
              <a:buFont typeface="+mj-lt"/>
              <a:buAutoNum type="arabicPeriod"/>
            </a:pPr>
            <a:r>
              <a:rPr lang="en-US" sz="1800" b="1" dirty="0"/>
              <a:t>Make Strategy a Continual </a:t>
            </a:r>
            <a:r>
              <a:rPr lang="en-US" sz="1800" b="1" dirty="0" smtClean="0"/>
              <a:t>Process</a:t>
            </a:r>
          </a:p>
          <a:p>
            <a:pPr lvl="1">
              <a:buFont typeface="+mj-lt"/>
              <a:buAutoNum type="arabicPeriod"/>
            </a:pPr>
            <a:r>
              <a:rPr lang="en-US" sz="1800" b="1" dirty="0" smtClean="0"/>
              <a:t>Organize </a:t>
            </a:r>
            <a:r>
              <a:rPr lang="en-US" sz="1800" b="1" dirty="0"/>
              <a:t>Change Through Executive Leadership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38904"/>
            <a:ext cx="8305800" cy="868362"/>
          </a:xfrm>
        </p:spPr>
        <p:txBody>
          <a:bodyPr/>
          <a:lstStyle/>
          <a:p>
            <a:r>
              <a:rPr lang="en-US" dirty="0" smtClean="0"/>
              <a:t>Balanced scorecard (BSC)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589069"/>
            <a:ext cx="9161980" cy="4800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balanced scorecard (BSC) is a strategy </a:t>
            </a:r>
            <a:r>
              <a:rPr lang="en-US" sz="2200" dirty="0" smtClean="0">
                <a:solidFill>
                  <a:srgbClr val="00B050"/>
                </a:solidFill>
              </a:rPr>
              <a:t>performance management </a:t>
            </a:r>
            <a:r>
              <a:rPr lang="en-US" sz="2200" dirty="0" smtClean="0"/>
              <a:t>tool - a structured report.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Used by managers to </a:t>
            </a:r>
            <a:r>
              <a:rPr lang="en-US" sz="2200" u="sng" dirty="0" smtClean="0"/>
              <a:t>keep track </a:t>
            </a:r>
            <a:r>
              <a:rPr lang="en-US" sz="2200" dirty="0" smtClean="0"/>
              <a:t>of the execution of </a:t>
            </a:r>
            <a:r>
              <a:rPr lang="en-US" sz="2200" u="sng" dirty="0" smtClean="0"/>
              <a:t>activities</a:t>
            </a:r>
            <a:r>
              <a:rPr lang="en-US" sz="2200" dirty="0" smtClean="0"/>
              <a:t> by the staff within their control </a:t>
            </a:r>
          </a:p>
          <a:p>
            <a:r>
              <a:rPr lang="en-US" sz="2200" dirty="0" smtClean="0"/>
              <a:t>and to monitor the </a:t>
            </a:r>
            <a:r>
              <a:rPr lang="en-US" sz="2200" u="sng" dirty="0" smtClean="0"/>
              <a:t>consequences</a:t>
            </a:r>
            <a:r>
              <a:rPr lang="en-US" sz="2200" dirty="0" smtClean="0"/>
              <a:t> arising from these actions.</a:t>
            </a:r>
            <a:r>
              <a:rPr lang="en-US" sz="2200" baseline="30000" dirty="0" smtClean="0"/>
              <a:t> </a:t>
            </a:r>
          </a:p>
          <a:p>
            <a:pPr>
              <a:buNone/>
            </a:pPr>
            <a:endParaRPr lang="en-US" sz="2200" baseline="30000" dirty="0" smtClean="0"/>
          </a:p>
          <a:p>
            <a:r>
              <a:rPr lang="en-US" sz="2200" dirty="0" smtClean="0"/>
              <a:t>It is perhaps the best known of several such frameworks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425" y="624110"/>
            <a:ext cx="9659187" cy="689301"/>
          </a:xfrm>
        </p:spPr>
        <p:txBody>
          <a:bodyPr/>
          <a:lstStyle/>
          <a:p>
            <a:r>
              <a:rPr lang="en-US" dirty="0"/>
              <a:t>Introduction to BSC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305" y="1562793"/>
            <a:ext cx="9476307" cy="480475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balanced scorecard was first introduced </a:t>
            </a:r>
            <a:endParaRPr lang="en-US" sz="2400" dirty="0" smtClean="0"/>
          </a:p>
          <a:p>
            <a:pPr lvl="1" algn="just"/>
            <a:r>
              <a:rPr lang="en-US" sz="2200" dirty="0" smtClean="0"/>
              <a:t>“</a:t>
            </a:r>
            <a:r>
              <a:rPr lang="en-US" sz="2200" dirty="0">
                <a:solidFill>
                  <a:srgbClr val="00B050"/>
                </a:solidFill>
              </a:rPr>
              <a:t>to overcome the limitations of </a:t>
            </a:r>
            <a:r>
              <a:rPr lang="en-US" sz="2200" dirty="0" smtClean="0">
                <a:solidFill>
                  <a:srgbClr val="00B050"/>
                </a:solidFill>
              </a:rPr>
              <a:t>managing only </a:t>
            </a:r>
            <a:r>
              <a:rPr lang="en-US" sz="2200" dirty="0">
                <a:solidFill>
                  <a:srgbClr val="00B050"/>
                </a:solidFill>
              </a:rPr>
              <a:t>with financial </a:t>
            </a:r>
            <a:r>
              <a:rPr lang="en-US" sz="2200" dirty="0" smtClean="0">
                <a:solidFill>
                  <a:srgbClr val="00B050"/>
                </a:solidFill>
              </a:rPr>
              <a:t>measures</a:t>
            </a:r>
            <a:r>
              <a:rPr lang="en-US" sz="2200" dirty="0" smtClean="0"/>
              <a:t>.” 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We</a:t>
            </a:r>
            <a:r>
              <a:rPr lang="en-US" sz="2400" dirty="0"/>
              <a:t> </a:t>
            </a:r>
            <a:r>
              <a:rPr lang="en-US" sz="2400" dirty="0" smtClean="0"/>
              <a:t>will </a:t>
            </a:r>
            <a:r>
              <a:rPr lang="en-US" sz="2400" dirty="0"/>
              <a:t>now look at the </a:t>
            </a:r>
            <a:r>
              <a:rPr lang="en-US" sz="2400" dirty="0">
                <a:solidFill>
                  <a:srgbClr val="7030A0"/>
                </a:solidFill>
              </a:rPr>
              <a:t>structure and content </a:t>
            </a:r>
            <a:r>
              <a:rPr lang="en-US" sz="2400" dirty="0"/>
              <a:t>of strategy maps and see how they </a:t>
            </a:r>
            <a:r>
              <a:rPr lang="en-US" sz="2400" dirty="0" smtClean="0"/>
              <a:t>make strategies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00B050"/>
                </a:solidFill>
              </a:rPr>
              <a:t>value creation </a:t>
            </a:r>
            <a:r>
              <a:rPr lang="en-US" sz="2400" dirty="0"/>
              <a:t>more </a:t>
            </a:r>
            <a:r>
              <a:rPr lang="en-US" sz="2400" dirty="0" smtClean="0"/>
              <a:t>clear </a:t>
            </a:r>
            <a:r>
              <a:rPr lang="en-US" sz="2400" dirty="0"/>
              <a:t>from four different </a:t>
            </a:r>
            <a:r>
              <a:rPr lang="en-US" sz="2400" dirty="0" smtClean="0"/>
              <a:t>perspectives.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4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252" y="581407"/>
            <a:ext cx="8001000" cy="1143000"/>
          </a:xfrm>
        </p:spPr>
        <p:txBody>
          <a:bodyPr/>
          <a:lstStyle/>
          <a:p>
            <a:r>
              <a:rPr lang="en-US" dirty="0" smtClean="0"/>
              <a:t>The four perspectives </a:t>
            </a:r>
            <a:endParaRPr lang="en-US" dirty="0"/>
          </a:p>
        </p:txBody>
      </p:sp>
      <p:pic>
        <p:nvPicPr>
          <p:cNvPr id="1026" name="Picture 2" descr="C:\Users\cadbury\Desktop\bsc_4perspectiv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0"/>
            <a:ext cx="6858000" cy="4800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76629" y="63246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8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6163"/>
            <a:ext cx="8305800" cy="868362"/>
          </a:xfrm>
        </p:spPr>
        <p:txBody>
          <a:bodyPr/>
          <a:lstStyle/>
          <a:p>
            <a:r>
              <a:rPr lang="en-US" dirty="0" smtClean="0"/>
              <a:t>The four perspectives 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8530" y="1447800"/>
            <a:ext cx="722157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714500" y="3848100"/>
            <a:ext cx="114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BCDC-1E29-4C4E-86FE-E223016BB60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3952" y="618386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44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1">
      <a:majorFont>
        <a:latin typeface="Book Antiqua"/>
        <a:ea typeface=""/>
        <a:cs typeface=""/>
      </a:majorFont>
      <a:minorFont>
        <a:latin typeface="Bookman Old Style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1796</TotalTime>
  <Words>1300</Words>
  <Application>Microsoft Office PowerPoint</Application>
  <PresentationFormat>Widescreen</PresentationFormat>
  <Paragraphs>207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Book Antiqua</vt:lpstr>
      <vt:lpstr>Bookman Old Style</vt:lpstr>
      <vt:lpstr>Calibri</vt:lpstr>
      <vt:lpstr>Wingdings</vt:lpstr>
      <vt:lpstr>Wingdings 3</vt:lpstr>
      <vt:lpstr>Wisp</vt:lpstr>
      <vt:lpstr>Balanced Scorecard and Strategy Maps</vt:lpstr>
      <vt:lpstr>Contents</vt:lpstr>
      <vt:lpstr>Strategy Performance Management Tool</vt:lpstr>
      <vt:lpstr>Introduction to BSC</vt:lpstr>
      <vt:lpstr>Basic Concepts of Balanced Scorecard</vt:lpstr>
      <vt:lpstr>Balanced scorecard (BSC)</vt:lpstr>
      <vt:lpstr>Introduction to BSC</vt:lpstr>
      <vt:lpstr>The four perspectives </vt:lpstr>
      <vt:lpstr>The four perspectives </vt:lpstr>
      <vt:lpstr>The four perspectives </vt:lpstr>
      <vt:lpstr>The four perspectives </vt:lpstr>
      <vt:lpstr>Basic Concepts of Strategy Maps</vt:lpstr>
      <vt:lpstr>Strategy maps show the dependent components of a strategic plan:</vt:lpstr>
      <vt:lpstr>Strategy Maps for Private sector</vt:lpstr>
      <vt:lpstr>Strategy Maps for Private sector</vt:lpstr>
      <vt:lpstr>Strategy Maps for Private sector</vt:lpstr>
      <vt:lpstr>Strategy Maps for Public sector</vt:lpstr>
      <vt:lpstr>Characteristics of Balanced scorecard </vt:lpstr>
      <vt:lpstr>Characteristics of Balanced scorecard (2) </vt:lpstr>
      <vt:lpstr>BSC Strategic Objectives </vt:lpstr>
      <vt:lpstr>Steps to Develop Balanced Scorecards and Strategy Maps</vt:lpstr>
      <vt:lpstr>Strategy Map</vt:lpstr>
      <vt:lpstr>Strategy Map (2)</vt:lpstr>
      <vt:lpstr>Example of BSC</vt:lpstr>
      <vt:lpstr>Example of Strategy Maps</vt:lpstr>
      <vt:lpstr>BSC Strategy Map</vt:lpstr>
      <vt:lpstr>Learning &amp; Growth for Employees</vt:lpstr>
      <vt:lpstr>Internal Business Processes</vt:lpstr>
      <vt:lpstr>Customer Satisfaction</vt:lpstr>
      <vt:lpstr>Financial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 and Strategy Maps</dc:title>
  <dc:creator>Sumair Khokhar</dc:creator>
  <cp:lastModifiedBy>kinza.sumair@gmail.com</cp:lastModifiedBy>
  <cp:revision>95</cp:revision>
  <dcterms:created xsi:type="dcterms:W3CDTF">2015-03-28T19:57:01Z</dcterms:created>
  <dcterms:modified xsi:type="dcterms:W3CDTF">2017-04-11T18:20:10Z</dcterms:modified>
</cp:coreProperties>
</file>