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5" r:id="rId34"/>
    <p:sldId id="374"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4" r:id="rId81"/>
    <p:sldId id="346" r:id="rId82"/>
    <p:sldId id="347" r:id="rId83"/>
    <p:sldId id="348" r:id="rId84"/>
    <p:sldId id="349" r:id="rId85"/>
    <p:sldId id="351" r:id="rId86"/>
    <p:sldId id="352" r:id="rId87"/>
    <p:sldId id="354" r:id="rId88"/>
    <p:sldId id="355" r:id="rId89"/>
    <p:sldId id="373" r:id="rId90"/>
    <p:sldId id="357" r:id="rId91"/>
    <p:sldId id="358" r:id="rId92"/>
    <p:sldId id="359" r:id="rId93"/>
    <p:sldId id="360" r:id="rId94"/>
    <p:sldId id="361" r:id="rId95"/>
    <p:sldId id="362" r:id="rId96"/>
    <p:sldId id="363" r:id="rId97"/>
    <p:sldId id="364" r:id="rId98"/>
    <p:sldId id="365" r:id="rId99"/>
    <p:sldId id="366" r:id="rId100"/>
    <p:sldId id="367" r:id="rId101"/>
    <p:sldId id="368" r:id="rId102"/>
    <p:sldId id="369" r:id="rId103"/>
    <p:sldId id="370" r:id="rId104"/>
    <p:sldId id="371" r:id="rId105"/>
    <p:sldId id="372"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A900"/>
    <a:srgbClr val="FF66CC"/>
    <a:srgbClr val="FFC611"/>
    <a:srgbClr val="9D5813"/>
    <a:srgbClr val="107A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97B605-C44B-4651-BD6A-3C4F54F10ACF}" type="datetimeFigureOut">
              <a:rPr lang="en-US" smtClean="0"/>
              <a:t>5/4/2020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C3A8F8-FB5B-4B78-BB4F-9F8557D37FDA}" type="slidenum">
              <a:rPr lang="en-US" smtClean="0"/>
              <a:t>‹#›</a:t>
            </a:fld>
            <a:endParaRPr lang="en-US"/>
          </a:p>
        </p:txBody>
      </p:sp>
    </p:spTree>
    <p:extLst>
      <p:ext uri="{BB962C8B-B14F-4D97-AF65-F5344CB8AC3E}">
        <p14:creationId xmlns:p14="http://schemas.microsoft.com/office/powerpoint/2010/main" val="317656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3A8F8-FB5B-4B78-BB4F-9F8557D37FDA}" type="slidenum">
              <a:rPr lang="en-US" smtClean="0"/>
              <a:t>78</a:t>
            </a:fld>
            <a:endParaRPr lang="en-US"/>
          </a:p>
        </p:txBody>
      </p:sp>
    </p:spTree>
    <p:extLst>
      <p:ext uri="{BB962C8B-B14F-4D97-AF65-F5344CB8AC3E}">
        <p14:creationId xmlns:p14="http://schemas.microsoft.com/office/powerpoint/2010/main" val="2271743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14F88A-34A5-48C7-9591-C9F74F770827}"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FE313-3ABA-4890-9DFD-07956B7FBE2D}" type="slidenum">
              <a:rPr lang="en-US" smtClean="0"/>
              <a:t>‹#›</a:t>
            </a:fld>
            <a:endParaRPr lang="en-US"/>
          </a:p>
        </p:txBody>
      </p:sp>
    </p:spTree>
    <p:extLst>
      <p:ext uri="{BB962C8B-B14F-4D97-AF65-F5344CB8AC3E}">
        <p14:creationId xmlns:p14="http://schemas.microsoft.com/office/powerpoint/2010/main" val="230315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4F88A-34A5-48C7-9591-C9F74F770827}"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FE313-3ABA-4890-9DFD-07956B7FBE2D}" type="slidenum">
              <a:rPr lang="en-US" smtClean="0"/>
              <a:t>‹#›</a:t>
            </a:fld>
            <a:endParaRPr lang="en-US"/>
          </a:p>
        </p:txBody>
      </p:sp>
    </p:spTree>
    <p:extLst>
      <p:ext uri="{BB962C8B-B14F-4D97-AF65-F5344CB8AC3E}">
        <p14:creationId xmlns:p14="http://schemas.microsoft.com/office/powerpoint/2010/main" val="3216565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4F88A-34A5-48C7-9591-C9F74F770827}"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FE313-3ABA-4890-9DFD-07956B7FBE2D}" type="slidenum">
              <a:rPr lang="en-US" smtClean="0"/>
              <a:t>‹#›</a:t>
            </a:fld>
            <a:endParaRPr lang="en-US"/>
          </a:p>
        </p:txBody>
      </p:sp>
    </p:spTree>
    <p:extLst>
      <p:ext uri="{BB962C8B-B14F-4D97-AF65-F5344CB8AC3E}">
        <p14:creationId xmlns:p14="http://schemas.microsoft.com/office/powerpoint/2010/main" val="1726976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D77386A1-B63B-43AB-BB5E-3F8297B04C25}" type="datetime1">
              <a:rPr lang="en-US" altLang="en-US"/>
              <a:pPr>
                <a:defRPr/>
              </a:pPr>
              <a:t>5/4/2020</a:t>
            </a:fld>
            <a:endParaRPr lang="en-US" sz="1800">
              <a:solidFill>
                <a:schemeClr val="tx1"/>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FF302647-F346-497E-9FF5-BC69A6E5C0DD}" type="slidenum">
              <a:rPr lang="en-US" altLang="en-US"/>
              <a:pPr>
                <a:defRPr/>
              </a:pPr>
              <a:t>‹#›</a:t>
            </a:fld>
            <a:endParaRPr lang="en-US" sz="1800">
              <a:solidFill>
                <a:schemeClr val="tx1"/>
              </a:solidFill>
            </a:endParaRPr>
          </a:p>
        </p:txBody>
      </p:sp>
    </p:spTree>
    <p:extLst>
      <p:ext uri="{BB962C8B-B14F-4D97-AF65-F5344CB8AC3E}">
        <p14:creationId xmlns:p14="http://schemas.microsoft.com/office/powerpoint/2010/main" val="2737902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4F88A-34A5-48C7-9591-C9F74F770827}"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FE313-3ABA-4890-9DFD-07956B7FBE2D}" type="slidenum">
              <a:rPr lang="en-US" smtClean="0"/>
              <a:t>‹#›</a:t>
            </a:fld>
            <a:endParaRPr lang="en-US"/>
          </a:p>
        </p:txBody>
      </p:sp>
    </p:spTree>
    <p:extLst>
      <p:ext uri="{BB962C8B-B14F-4D97-AF65-F5344CB8AC3E}">
        <p14:creationId xmlns:p14="http://schemas.microsoft.com/office/powerpoint/2010/main" val="1347137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14F88A-34A5-48C7-9591-C9F74F770827}"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FE313-3ABA-4890-9DFD-07956B7FBE2D}" type="slidenum">
              <a:rPr lang="en-US" smtClean="0"/>
              <a:t>‹#›</a:t>
            </a:fld>
            <a:endParaRPr lang="en-US"/>
          </a:p>
        </p:txBody>
      </p:sp>
    </p:spTree>
    <p:extLst>
      <p:ext uri="{BB962C8B-B14F-4D97-AF65-F5344CB8AC3E}">
        <p14:creationId xmlns:p14="http://schemas.microsoft.com/office/powerpoint/2010/main" val="400582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14F88A-34A5-48C7-9591-C9F74F770827}"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FE313-3ABA-4890-9DFD-07956B7FBE2D}" type="slidenum">
              <a:rPr lang="en-US" smtClean="0"/>
              <a:t>‹#›</a:t>
            </a:fld>
            <a:endParaRPr lang="en-US"/>
          </a:p>
        </p:txBody>
      </p:sp>
    </p:spTree>
    <p:extLst>
      <p:ext uri="{BB962C8B-B14F-4D97-AF65-F5344CB8AC3E}">
        <p14:creationId xmlns:p14="http://schemas.microsoft.com/office/powerpoint/2010/main" val="1785917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14F88A-34A5-48C7-9591-C9F74F770827}" type="datetimeFigureOut">
              <a:rPr lang="en-US" smtClean="0"/>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AFE313-3ABA-4890-9DFD-07956B7FBE2D}" type="slidenum">
              <a:rPr lang="en-US" smtClean="0"/>
              <a:t>‹#›</a:t>
            </a:fld>
            <a:endParaRPr lang="en-US"/>
          </a:p>
        </p:txBody>
      </p:sp>
    </p:spTree>
    <p:extLst>
      <p:ext uri="{BB962C8B-B14F-4D97-AF65-F5344CB8AC3E}">
        <p14:creationId xmlns:p14="http://schemas.microsoft.com/office/powerpoint/2010/main" val="2061516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14F88A-34A5-48C7-9591-C9F74F770827}" type="datetimeFigureOut">
              <a:rPr lang="en-US" smtClean="0"/>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AFE313-3ABA-4890-9DFD-07956B7FBE2D}" type="slidenum">
              <a:rPr lang="en-US" smtClean="0"/>
              <a:t>‹#›</a:t>
            </a:fld>
            <a:endParaRPr lang="en-US"/>
          </a:p>
        </p:txBody>
      </p:sp>
    </p:spTree>
    <p:extLst>
      <p:ext uri="{BB962C8B-B14F-4D97-AF65-F5344CB8AC3E}">
        <p14:creationId xmlns:p14="http://schemas.microsoft.com/office/powerpoint/2010/main" val="3390802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4F88A-34A5-48C7-9591-C9F74F770827}" type="datetimeFigureOut">
              <a:rPr lang="en-US" smtClean="0"/>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AFE313-3ABA-4890-9DFD-07956B7FBE2D}" type="slidenum">
              <a:rPr lang="en-US" smtClean="0"/>
              <a:t>‹#›</a:t>
            </a:fld>
            <a:endParaRPr lang="en-US"/>
          </a:p>
        </p:txBody>
      </p:sp>
    </p:spTree>
    <p:extLst>
      <p:ext uri="{BB962C8B-B14F-4D97-AF65-F5344CB8AC3E}">
        <p14:creationId xmlns:p14="http://schemas.microsoft.com/office/powerpoint/2010/main" val="1392485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14F88A-34A5-48C7-9591-C9F74F770827}"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FE313-3ABA-4890-9DFD-07956B7FBE2D}" type="slidenum">
              <a:rPr lang="en-US" smtClean="0"/>
              <a:t>‹#›</a:t>
            </a:fld>
            <a:endParaRPr lang="en-US"/>
          </a:p>
        </p:txBody>
      </p:sp>
    </p:spTree>
    <p:extLst>
      <p:ext uri="{BB962C8B-B14F-4D97-AF65-F5344CB8AC3E}">
        <p14:creationId xmlns:p14="http://schemas.microsoft.com/office/powerpoint/2010/main" val="3517267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14F88A-34A5-48C7-9591-C9F74F770827}"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FE313-3ABA-4890-9DFD-07956B7FBE2D}" type="slidenum">
              <a:rPr lang="en-US" smtClean="0"/>
              <a:t>‹#›</a:t>
            </a:fld>
            <a:endParaRPr lang="en-US"/>
          </a:p>
        </p:txBody>
      </p:sp>
    </p:spTree>
    <p:extLst>
      <p:ext uri="{BB962C8B-B14F-4D97-AF65-F5344CB8AC3E}">
        <p14:creationId xmlns:p14="http://schemas.microsoft.com/office/powerpoint/2010/main" val="1924663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4F88A-34A5-48C7-9591-C9F74F770827}" type="datetimeFigureOut">
              <a:rPr lang="en-US" smtClean="0"/>
              <a:t>5/4/2020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FE313-3ABA-4890-9DFD-07956B7FBE2D}" type="slidenum">
              <a:rPr lang="en-US" smtClean="0"/>
              <a:t>‹#›</a:t>
            </a:fld>
            <a:endParaRPr lang="en-US"/>
          </a:p>
        </p:txBody>
      </p:sp>
    </p:spTree>
    <p:extLst>
      <p:ext uri="{BB962C8B-B14F-4D97-AF65-F5344CB8AC3E}">
        <p14:creationId xmlns:p14="http://schemas.microsoft.com/office/powerpoint/2010/main" val="3055212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8" Type="http://schemas.openxmlformats.org/officeDocument/2006/relationships/hyperlink" Target="https://en.wikipedia.org/wiki/Glyceraldehyde_3-phosphate" TargetMode="External"/><Relationship Id="rId13" Type="http://schemas.openxmlformats.org/officeDocument/2006/relationships/hyperlink" Target="https://en.wikipedia.org/wiki/Peroxisome" TargetMode="External"/><Relationship Id="rId3" Type="http://schemas.openxmlformats.org/officeDocument/2006/relationships/hyperlink" Target="https://en.wikipedia.org/wiki/Enzyme" TargetMode="External"/><Relationship Id="rId7" Type="http://schemas.openxmlformats.org/officeDocument/2006/relationships/hyperlink" Target="https://en.wikipedia.org/wiki/C3_carbon_fixation" TargetMode="External"/><Relationship Id="rId12" Type="http://schemas.openxmlformats.org/officeDocument/2006/relationships/hyperlink" Target="https://en.wikipedia.org/wiki/Chloroplast" TargetMode="External"/><Relationship Id="rId2" Type="http://schemas.openxmlformats.org/officeDocument/2006/relationships/hyperlink" Target="https://en.wikipedia.org/wiki/Plant_physiology" TargetMode="External"/><Relationship Id="rId1" Type="http://schemas.openxmlformats.org/officeDocument/2006/relationships/slideLayout" Target="../slideLayouts/slideLayout12.xml"/><Relationship Id="rId6" Type="http://schemas.openxmlformats.org/officeDocument/2006/relationships/hyperlink" Target="https://en.wikipedia.org/wiki/Oxygenase" TargetMode="External"/><Relationship Id="rId11" Type="http://schemas.openxmlformats.org/officeDocument/2006/relationships/hyperlink" Target="https://en.wikipedia.org/wiki/NAD(P)H" TargetMode="External"/><Relationship Id="rId5" Type="http://schemas.openxmlformats.org/officeDocument/2006/relationships/hyperlink" Target="https://en.wikipedia.org/wiki/RuBP" TargetMode="External"/><Relationship Id="rId10" Type="http://schemas.openxmlformats.org/officeDocument/2006/relationships/hyperlink" Target="https://en.wikipedia.org/wiki/Adenosine_triphosphate" TargetMode="External"/><Relationship Id="rId4" Type="http://schemas.openxmlformats.org/officeDocument/2006/relationships/hyperlink" Target="https://en.wikipedia.org/wiki/RuBisCO" TargetMode="External"/><Relationship Id="rId9" Type="http://schemas.openxmlformats.org/officeDocument/2006/relationships/hyperlink" Target="https://en.wikipedia.org/wiki/Ammonia" TargetMode="External"/><Relationship Id="rId14" Type="http://schemas.openxmlformats.org/officeDocument/2006/relationships/hyperlink" Target="https://en.wikipedia.org/wiki/Mitochondria"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jpeg"/><Relationship Id="rId1" Type="http://schemas.openxmlformats.org/officeDocument/2006/relationships/slideLayout" Target="../slideLayouts/slideLayout12.xml"/><Relationship Id="rId5" Type="http://schemas.openxmlformats.org/officeDocument/2006/relationships/image" Target="../media/image59.gif"/><Relationship Id="rId4" Type="http://schemas.openxmlformats.org/officeDocument/2006/relationships/image" Target="../media/image58.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jpe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hyperlink" Target="https://www.collinsdictionary.com/dictionary/english/crassulaceous" TargetMode="External"/><Relationship Id="rId2" Type="http://schemas.openxmlformats.org/officeDocument/2006/relationships/hyperlink" Target="https://www.collinsdictionary.com/dictionary/english/photosynthesis" TargetMode="External"/><Relationship Id="rId1" Type="http://schemas.openxmlformats.org/officeDocument/2006/relationships/slideLayout" Target="../slideLayouts/slideLayout12.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hyperlink" Target="https://www.collinsdictionary.com/dictionary/english/dioxide"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ctrTitle" idx="4294967295"/>
          </p:nvPr>
        </p:nvSpPr>
        <p:spPr>
          <a:xfrm>
            <a:off x="685800" y="2130425"/>
            <a:ext cx="7772400" cy="1470025"/>
          </a:xfrm>
        </p:spPr>
        <p:txBody>
          <a:bodyPr/>
          <a:lstStyle/>
          <a:p>
            <a:pPr marL="0" indent="0" eaLnBrk="1" hangingPunct="1"/>
            <a:r>
              <a:rPr lang="en-US" altLang="zh-CN" dirty="0" smtClean="0"/>
              <a:t>Chemistry and </a:t>
            </a:r>
            <a:r>
              <a:rPr lang="en-US" altLang="zh-CN" dirty="0" smtClean="0"/>
              <a:t>Fundamental </a:t>
            </a:r>
            <a:r>
              <a:rPr lang="en-US" altLang="zh-CN" smtClean="0"/>
              <a:t>Biochemistry </a:t>
            </a:r>
            <a:r>
              <a:rPr lang="en-US" altLang="zh-CN" smtClean="0"/>
              <a:t>CHEM-302</a:t>
            </a:r>
            <a:r>
              <a:rPr lang="en-US" altLang="zh-CN" dirty="0" smtClean="0"/>
              <a:t>)</a:t>
            </a:r>
            <a:endParaRPr lang="en-US" altLang="zh-CN" dirty="0" smtClean="0"/>
          </a:p>
        </p:txBody>
      </p:sp>
      <p:sp>
        <p:nvSpPr>
          <p:cNvPr id="14339" name="Subtitle 2"/>
          <p:cNvSpPr>
            <a:spLocks noGrp="1" noChangeArrowheads="1"/>
          </p:cNvSpPr>
          <p:nvPr>
            <p:ph type="subTitle" idx="4294967295"/>
          </p:nvPr>
        </p:nvSpPr>
        <p:spPr>
          <a:xfrm>
            <a:off x="1371600" y="3886200"/>
            <a:ext cx="6400800" cy="1752600"/>
          </a:xfrm>
        </p:spPr>
        <p:txBody>
          <a:bodyPr/>
          <a:lstStyle/>
          <a:p>
            <a:pPr marL="0" indent="0" algn="ctr" eaLnBrk="1" hangingPunct="1">
              <a:buFont typeface="Arial" charset="0"/>
              <a:buNone/>
            </a:pPr>
            <a:r>
              <a:rPr lang="en-US" altLang="zh-CN" smtClean="0">
                <a:solidFill>
                  <a:srgbClr val="939393"/>
                </a:solidFill>
              </a:rPr>
              <a:t>Carbohydrates</a:t>
            </a:r>
          </a:p>
        </p:txBody>
      </p:sp>
      <p:sp>
        <p:nvSpPr>
          <p:cNvPr id="14340"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13D28AC-AE4B-419C-B850-19DB67F4CC28}" type="slidenum">
              <a:rPr lang="en-US"/>
              <a:pPr/>
              <a:t>1</a:t>
            </a:fld>
            <a:endParaRPr lang="en-US"/>
          </a:p>
        </p:txBody>
      </p:sp>
    </p:spTree>
    <p:extLst>
      <p:ext uri="{BB962C8B-B14F-4D97-AF65-F5344CB8AC3E}">
        <p14:creationId xmlns:p14="http://schemas.microsoft.com/office/powerpoint/2010/main" val="2527358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idx="4294967295"/>
          </p:nvPr>
        </p:nvSpPr>
        <p:spPr/>
        <p:txBody>
          <a:bodyPr/>
          <a:lstStyle/>
          <a:p>
            <a:pPr eaLnBrk="1" hangingPunct="1"/>
            <a:r>
              <a:rPr lang="en-US" altLang="zh-CN" smtClean="0"/>
              <a:t>Carbohydrates</a:t>
            </a:r>
          </a:p>
        </p:txBody>
      </p:sp>
      <p:sp>
        <p:nvSpPr>
          <p:cNvPr id="23555" name="Content Placeholder 2"/>
          <p:cNvSpPr>
            <a:spLocks noGrp="1" noChangeArrowheads="1"/>
          </p:cNvSpPr>
          <p:nvPr>
            <p:ph idx="4294967295"/>
          </p:nvPr>
        </p:nvSpPr>
        <p:spPr>
          <a:xfrm>
            <a:off x="457200" y="1371600"/>
            <a:ext cx="8229600" cy="4678363"/>
          </a:xfrm>
        </p:spPr>
        <p:txBody>
          <a:bodyPr>
            <a:normAutofit fontScale="92500" lnSpcReduction="10000"/>
          </a:bodyPr>
          <a:lstStyle/>
          <a:p>
            <a:pPr eaLnBrk="1" hangingPunct="1">
              <a:buFont typeface="Wingdings" pitchFamily="2" charset="2"/>
              <a:buChar char="Ø"/>
            </a:pPr>
            <a:r>
              <a:rPr lang="en-US" altLang="zh-CN" sz="1800" smtClean="0"/>
              <a:t>The most abundant biomolecule on Earth.</a:t>
            </a:r>
          </a:p>
          <a:p>
            <a:pPr eaLnBrk="1" hangingPunct="1">
              <a:buFont typeface="Arial" charset="0"/>
              <a:buNone/>
            </a:pPr>
            <a:endParaRPr lang="en-US" altLang="zh-CN" sz="1800" smtClean="0"/>
          </a:p>
          <a:p>
            <a:pPr eaLnBrk="1" hangingPunct="1">
              <a:buFont typeface="Wingdings" pitchFamily="2" charset="2"/>
              <a:buChar char="Ø"/>
            </a:pPr>
            <a:r>
              <a:rPr lang="en-US" altLang="zh-CN" sz="1800" b="1" smtClean="0"/>
              <a:t>3-major size classes of carbohydrates:</a:t>
            </a:r>
          </a:p>
          <a:p>
            <a:pPr eaLnBrk="1" hangingPunct="1"/>
            <a:r>
              <a:rPr lang="en-US" altLang="zh-CN" sz="1800" smtClean="0"/>
              <a:t>Monosaccharides, </a:t>
            </a:r>
          </a:p>
          <a:p>
            <a:pPr eaLnBrk="1" hangingPunct="1"/>
            <a:r>
              <a:rPr lang="en-US" altLang="zh-CN" sz="1800" smtClean="0"/>
              <a:t>Oligosaccharides, and </a:t>
            </a:r>
          </a:p>
          <a:p>
            <a:pPr eaLnBrk="1" hangingPunct="1"/>
            <a:r>
              <a:rPr lang="en-US" altLang="zh-CN" sz="1800" smtClean="0"/>
              <a:t>Polysaccharides</a:t>
            </a:r>
          </a:p>
          <a:p>
            <a:pPr eaLnBrk="1" hangingPunct="1"/>
            <a:r>
              <a:rPr lang="en-US" altLang="zh-CN" sz="1800" smtClean="0"/>
              <a:t>(the word “saccharide” is derived from the Greek </a:t>
            </a:r>
            <a:r>
              <a:rPr lang="en-US" altLang="zh-CN" sz="1800" i="1" smtClean="0"/>
              <a:t>sakcharon, meaning “sugar”). </a:t>
            </a:r>
          </a:p>
          <a:p>
            <a:pPr eaLnBrk="1" hangingPunct="1">
              <a:buFont typeface="Wingdings" pitchFamily="2" charset="2"/>
              <a:buChar char="q"/>
            </a:pPr>
            <a:endParaRPr lang="en-US" altLang="zh-CN" sz="1800" b="1" i="1" smtClean="0"/>
          </a:p>
          <a:p>
            <a:pPr eaLnBrk="1" hangingPunct="1">
              <a:buFont typeface="Wingdings" pitchFamily="2" charset="2"/>
              <a:buChar char="q"/>
            </a:pPr>
            <a:r>
              <a:rPr lang="en-US" altLang="zh-CN" sz="1800" b="1" i="1" smtClean="0"/>
              <a:t>Monosaccharides:</a:t>
            </a:r>
          </a:p>
          <a:p>
            <a:pPr eaLnBrk="1" hangingPunct="1"/>
            <a:endParaRPr lang="en-US" altLang="zh-CN" sz="1800" smtClean="0"/>
          </a:p>
          <a:p>
            <a:pPr eaLnBrk="1" hangingPunct="1"/>
            <a:r>
              <a:rPr lang="en-US" altLang="zh-CN" sz="1800" smtClean="0"/>
              <a:t>The simple sugars, consist of a single polyhydroxy aldehyde or ketone unit. </a:t>
            </a:r>
          </a:p>
          <a:p>
            <a:pPr eaLnBrk="1" hangingPunct="1"/>
            <a:endParaRPr lang="en-US" altLang="zh-CN" sz="1800" smtClean="0"/>
          </a:p>
          <a:p>
            <a:pPr eaLnBrk="1" hangingPunct="1">
              <a:buFont typeface="Wingdings" pitchFamily="2" charset="2"/>
              <a:buChar char="Ø"/>
            </a:pPr>
            <a:r>
              <a:rPr lang="en-US" altLang="zh-CN" sz="1800" smtClean="0"/>
              <a:t>The most abundant monosaccharide in nature is the six-carbon sugar D-glucose (dextrose). </a:t>
            </a:r>
          </a:p>
          <a:p>
            <a:pPr eaLnBrk="1" hangingPunct="1"/>
            <a:endParaRPr lang="en-US" altLang="zh-CN" sz="1800" smtClean="0"/>
          </a:p>
          <a:p>
            <a:pPr eaLnBrk="1" hangingPunct="1"/>
            <a:r>
              <a:rPr lang="en-US" altLang="zh-CN" sz="1800" smtClean="0"/>
              <a:t>More than four carbons tend to have cyclic structures.</a:t>
            </a:r>
          </a:p>
        </p:txBody>
      </p:sp>
      <p:sp>
        <p:nvSpPr>
          <p:cNvPr id="23556"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10DD647-1820-4EBE-9417-4B3A333535C9}" type="slidenum">
              <a:rPr lang="en-US"/>
              <a:pPr/>
              <a:t>10</a:t>
            </a:fld>
            <a:endParaRPr lang="en-US"/>
          </a:p>
        </p:txBody>
      </p:sp>
    </p:spTree>
    <p:extLst>
      <p:ext uri="{BB962C8B-B14F-4D97-AF65-F5344CB8AC3E}">
        <p14:creationId xmlns:p14="http://schemas.microsoft.com/office/powerpoint/2010/main" val="41343388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noChangeArrowheads="1"/>
          </p:cNvSpPr>
          <p:nvPr>
            <p:ph type="title" idx="4294967295"/>
          </p:nvPr>
        </p:nvSpPr>
        <p:spPr>
          <a:xfrm>
            <a:off x="457200" y="0"/>
            <a:ext cx="8229600" cy="1143000"/>
          </a:xfrm>
        </p:spPr>
        <p:txBody>
          <a:bodyPr/>
          <a:lstStyle/>
          <a:p>
            <a:pPr eaLnBrk="1" hangingPunct="1"/>
            <a:r>
              <a:rPr lang="en-US" altLang="zh-CN" sz="3200" b="1" smtClean="0">
                <a:latin typeface="Times New Roman" pitchFamily="18" charset="0"/>
                <a:sym typeface="Times New Roman" pitchFamily="18" charset="0"/>
              </a:rPr>
              <a:t>SYNTHESIS OF STARCH AND SUCROSE</a:t>
            </a:r>
            <a:endParaRPr lang="en-US" altLang="zh-CN" sz="3200" smtClean="0">
              <a:latin typeface="Times New Roman" pitchFamily="18" charset="0"/>
              <a:sym typeface="Times New Roman" pitchFamily="18" charset="0"/>
            </a:endParaRPr>
          </a:p>
        </p:txBody>
      </p:sp>
      <p:sp>
        <p:nvSpPr>
          <p:cNvPr id="124931" name="Content Placeholder 2"/>
          <p:cNvSpPr>
            <a:spLocks noGrp="1" noChangeArrowheads="1"/>
          </p:cNvSpPr>
          <p:nvPr>
            <p:ph idx="4294967295"/>
          </p:nvPr>
        </p:nvSpPr>
        <p:spPr>
          <a:xfrm>
            <a:off x="228600" y="1143000"/>
            <a:ext cx="3200400" cy="5486400"/>
          </a:xfrm>
        </p:spPr>
        <p:txBody>
          <a:bodyPr/>
          <a:lstStyle/>
          <a:p>
            <a:pPr eaLnBrk="1" hangingPunct="1">
              <a:buFont typeface="Wingdings" pitchFamily="2" charset="2"/>
              <a:buChar char="q"/>
            </a:pPr>
            <a:r>
              <a:rPr lang="en-US" altLang="zh-CN" sz="1700" b="1" smtClean="0">
                <a:latin typeface="Times New Roman" pitchFamily="18" charset="0"/>
                <a:sym typeface="Times New Roman" pitchFamily="18" charset="0"/>
              </a:rPr>
              <a:t>In most species, sucrose is the principal form of carbohydrate</a:t>
            </a:r>
            <a:r>
              <a:rPr lang="en-US" altLang="zh-CN" sz="1700" smtClean="0">
                <a:latin typeface="Times New Roman" pitchFamily="18" charset="0"/>
                <a:sym typeface="Times New Roman" pitchFamily="18" charset="0"/>
              </a:rPr>
              <a:t> </a:t>
            </a:r>
            <a:r>
              <a:rPr lang="en-US" altLang="zh-CN" sz="1700" u="sng" smtClean="0">
                <a:latin typeface="Times New Roman" pitchFamily="18" charset="0"/>
                <a:sym typeface="Times New Roman" pitchFamily="18" charset="0"/>
              </a:rPr>
              <a:t>translocated</a:t>
            </a:r>
            <a:r>
              <a:rPr lang="en-US" altLang="zh-CN" sz="1700" smtClean="0">
                <a:latin typeface="Times New Roman" pitchFamily="18" charset="0"/>
                <a:sym typeface="Times New Roman" pitchFamily="18" charset="0"/>
              </a:rPr>
              <a:t> throughout the plant </a:t>
            </a:r>
            <a:r>
              <a:rPr lang="en-US" altLang="zh-CN" sz="1700" u="sng" smtClean="0">
                <a:latin typeface="Times New Roman" pitchFamily="18" charset="0"/>
                <a:sym typeface="Times New Roman" pitchFamily="18" charset="0"/>
              </a:rPr>
              <a:t>by the phloem</a:t>
            </a:r>
            <a:r>
              <a:rPr lang="en-US" altLang="zh-CN" sz="1700" smtClean="0">
                <a:latin typeface="Times New Roman" pitchFamily="18" charset="0"/>
                <a:sym typeface="Times New Roman" pitchFamily="18" charset="0"/>
              </a:rPr>
              <a:t>. </a:t>
            </a:r>
          </a:p>
          <a:p>
            <a:pPr eaLnBrk="1" hangingPunct="1">
              <a:buFont typeface="Arial" charset="0"/>
              <a:buNone/>
            </a:pPr>
            <a:endParaRPr lang="en-US" altLang="zh-CN" sz="1700" smtClean="0">
              <a:latin typeface="Times New Roman" pitchFamily="18" charset="0"/>
              <a:sym typeface="Times New Roman" pitchFamily="18" charset="0"/>
            </a:endParaRPr>
          </a:p>
          <a:p>
            <a:pPr eaLnBrk="1" hangingPunct="1">
              <a:buFont typeface="Wingdings" pitchFamily="2" charset="2"/>
              <a:buChar char="v"/>
            </a:pPr>
            <a:r>
              <a:rPr lang="en-US" altLang="zh-CN" sz="1700" b="1" smtClean="0">
                <a:latin typeface="Times New Roman" pitchFamily="18" charset="0"/>
                <a:sym typeface="Times New Roman" pitchFamily="18" charset="0"/>
              </a:rPr>
              <a:t>Starch</a:t>
            </a:r>
            <a:r>
              <a:rPr lang="en-US" altLang="zh-CN" sz="1700" smtClean="0">
                <a:latin typeface="Times New Roman" pitchFamily="18" charset="0"/>
                <a:sym typeface="Times New Roman" pitchFamily="18" charset="0"/>
              </a:rPr>
              <a:t> is an insoluble stable </a:t>
            </a:r>
            <a:r>
              <a:rPr lang="en-US" altLang="zh-CN" sz="1700" u="sng" smtClean="0">
                <a:latin typeface="Times New Roman" pitchFamily="18" charset="0"/>
                <a:sym typeface="Times New Roman" pitchFamily="18" charset="0"/>
              </a:rPr>
              <a:t>carbohydrate reserve</a:t>
            </a:r>
            <a:r>
              <a:rPr lang="en-US" altLang="zh-CN" sz="1700" smtClean="0">
                <a:latin typeface="Times New Roman" pitchFamily="18" charset="0"/>
                <a:sym typeface="Times New Roman" pitchFamily="18" charset="0"/>
              </a:rPr>
              <a:t> that is present in almost all plants. </a:t>
            </a:r>
          </a:p>
          <a:p>
            <a:pPr eaLnBrk="1" hangingPunct="1"/>
            <a:endParaRPr lang="en-US" altLang="zh-CN" sz="1700" smtClean="0">
              <a:latin typeface="Times New Roman" pitchFamily="18" charset="0"/>
              <a:sym typeface="Times New Roman" pitchFamily="18" charset="0"/>
            </a:endParaRPr>
          </a:p>
          <a:p>
            <a:pPr eaLnBrk="1" hangingPunct="1">
              <a:buFont typeface="Wingdings" pitchFamily="2" charset="2"/>
              <a:buChar char="Ø"/>
            </a:pPr>
            <a:r>
              <a:rPr lang="en-US" altLang="zh-CN" sz="1700" u="sng" smtClean="0">
                <a:latin typeface="Times New Roman" pitchFamily="18" charset="0"/>
                <a:sym typeface="Times New Roman" pitchFamily="18" charset="0"/>
              </a:rPr>
              <a:t>Both starch and sucrose are synthesized from the triose phosphate</a:t>
            </a:r>
            <a:r>
              <a:rPr lang="en-US" altLang="zh-CN" sz="1700" smtClean="0">
                <a:latin typeface="Times New Roman" pitchFamily="18" charset="0"/>
                <a:sym typeface="Times New Roman" pitchFamily="18" charset="0"/>
              </a:rPr>
              <a:t> that is generated by the Calvin cycle (see Table 8.1). </a:t>
            </a:r>
          </a:p>
          <a:p>
            <a:pPr eaLnBrk="1" hangingPunct="1"/>
            <a:endParaRPr lang="en-US" altLang="zh-CN" sz="1700" smtClean="0">
              <a:latin typeface="Times New Roman" pitchFamily="18" charset="0"/>
              <a:sym typeface="Times New Roman" pitchFamily="18" charset="0"/>
            </a:endParaRPr>
          </a:p>
          <a:p>
            <a:pPr eaLnBrk="1" hangingPunct="1"/>
            <a:r>
              <a:rPr lang="en-US" altLang="zh-CN" sz="1700" smtClean="0">
                <a:latin typeface="Times New Roman" pitchFamily="18" charset="0"/>
                <a:sym typeface="Times New Roman" pitchFamily="18" charset="0"/>
              </a:rPr>
              <a:t>The pathways for the synthesis of starch and sucrose are shown in Figure 8.14.</a:t>
            </a:r>
          </a:p>
        </p:txBody>
      </p:sp>
      <p:sp>
        <p:nvSpPr>
          <p:cNvPr id="124932"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C9B958F-A87A-4D11-8D66-DFB82139CDA8}" type="slidenum">
              <a:rPr lang="en-US"/>
              <a:pPr/>
              <a:t>100</a:t>
            </a:fld>
            <a:endParaRPr lang="en-US"/>
          </a:p>
        </p:txBody>
      </p:sp>
      <p:pic>
        <p:nvPicPr>
          <p:cNvPr id="12493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371600"/>
            <a:ext cx="55626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5470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F3FE2A-F6F4-4213-AD2C-20EE32331CBC}" type="slidenum">
              <a:rPr lang="en-US"/>
              <a:pPr/>
              <a:t>101</a:t>
            </a:fld>
            <a:endParaRPr lang="en-US"/>
          </a:p>
        </p:txBody>
      </p:sp>
      <p:pic>
        <p:nvPicPr>
          <p:cNvPr id="12595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33338"/>
            <a:ext cx="7105650"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5516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BF3B1A1-80E5-412F-869B-45B7545DCC6A}" type="slidenum">
              <a:rPr lang="en-US"/>
              <a:pPr/>
              <a:t>102</a:t>
            </a:fld>
            <a:endParaRPr lang="en-US"/>
          </a:p>
        </p:txBody>
      </p:sp>
      <p:pic>
        <p:nvPicPr>
          <p:cNvPr id="1269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013" y="23813"/>
            <a:ext cx="5133975" cy="681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1524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12EFFB2-F44A-444F-8D32-38E3FCCCC390}" type="slidenum">
              <a:rPr lang="en-US"/>
              <a:pPr/>
              <a:t>103</a:t>
            </a:fld>
            <a:endParaRPr lang="en-US"/>
          </a:p>
        </p:txBody>
      </p:sp>
      <p:pic>
        <p:nvPicPr>
          <p:cNvPr id="12800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388" y="-7938"/>
            <a:ext cx="4467225"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920087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65939D7-53C6-4898-BC01-F506CF6062BA}" type="slidenum">
              <a:rPr lang="en-US"/>
              <a:pPr/>
              <a:t>104</a:t>
            </a:fld>
            <a:endParaRPr lang="en-US"/>
          </a:p>
        </p:txBody>
      </p:sp>
      <p:pic>
        <p:nvPicPr>
          <p:cNvPr id="1290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80963"/>
            <a:ext cx="9058275" cy="669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8918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Content Placeholder 2"/>
          <p:cNvSpPr>
            <a:spLocks noGrp="1" noChangeArrowheads="1"/>
          </p:cNvSpPr>
          <p:nvPr>
            <p:ph idx="4294967295"/>
          </p:nvPr>
        </p:nvSpPr>
        <p:spPr>
          <a:xfrm>
            <a:off x="457200" y="609600"/>
            <a:ext cx="8229600" cy="5516563"/>
          </a:xfrm>
        </p:spPr>
        <p:txBody>
          <a:bodyPr/>
          <a:lstStyle/>
          <a:p>
            <a:pPr algn="just" eaLnBrk="1" hangingPunct="1">
              <a:lnSpc>
                <a:spcPct val="90000"/>
              </a:lnSpc>
              <a:buFont typeface="Wingdings" pitchFamily="2" charset="2"/>
              <a:buChar char="Ø"/>
            </a:pPr>
            <a:r>
              <a:rPr lang="en-US" altLang="zh-CN" sz="1600" b="1" smtClean="0">
                <a:latin typeface="Times New Roman" pitchFamily="18" charset="0"/>
                <a:sym typeface="Times New Roman" pitchFamily="18" charset="0"/>
              </a:rPr>
              <a:t>The carbohydrates synthesized by the Calvin cycle are converted into storage forms of energy and carbon: </a:t>
            </a:r>
            <a:r>
              <a:rPr lang="en-US" altLang="zh-CN" sz="1600" u="sng" smtClean="0">
                <a:latin typeface="Times New Roman" pitchFamily="18" charset="0"/>
                <a:sym typeface="Times New Roman" pitchFamily="18" charset="0"/>
              </a:rPr>
              <a:t>sucrose</a:t>
            </a:r>
            <a:r>
              <a:rPr lang="en-US" altLang="zh-CN" sz="1600" smtClean="0">
                <a:latin typeface="Times New Roman" pitchFamily="18" charset="0"/>
                <a:sym typeface="Times New Roman" pitchFamily="18" charset="0"/>
              </a:rPr>
              <a:t> and </a:t>
            </a:r>
            <a:r>
              <a:rPr lang="en-US" altLang="zh-CN" sz="1600" u="sng" smtClean="0">
                <a:latin typeface="Times New Roman" pitchFamily="18" charset="0"/>
                <a:sym typeface="Times New Roman" pitchFamily="18" charset="0"/>
              </a:rPr>
              <a:t>starch</a:t>
            </a:r>
            <a:r>
              <a:rPr lang="en-US" altLang="zh-CN" sz="1600" smtClean="0">
                <a:latin typeface="Times New Roman" pitchFamily="18" charset="0"/>
                <a:sym typeface="Times New Roman" pitchFamily="18" charset="0"/>
              </a:rPr>
              <a:t>. </a:t>
            </a:r>
          </a:p>
          <a:p>
            <a:pPr algn="just" eaLnBrk="1" hangingPunct="1">
              <a:lnSpc>
                <a:spcPct val="90000"/>
              </a:lnSpc>
            </a:pPr>
            <a:endParaRPr lang="en-US" altLang="zh-CN" sz="1600" smtClean="0">
              <a:latin typeface="Times New Roman" pitchFamily="18" charset="0"/>
              <a:sym typeface="Times New Roman" pitchFamily="18" charset="0"/>
            </a:endParaRPr>
          </a:p>
          <a:p>
            <a:pPr algn="just" eaLnBrk="1" hangingPunct="1">
              <a:lnSpc>
                <a:spcPct val="90000"/>
              </a:lnSpc>
              <a:buFont typeface="Wingdings" pitchFamily="2" charset="2"/>
              <a:buChar char="v"/>
            </a:pPr>
            <a:r>
              <a:rPr lang="en-US" altLang="zh-CN" sz="1600" b="1" smtClean="0">
                <a:latin typeface="Times New Roman" pitchFamily="18" charset="0"/>
                <a:sym typeface="Times New Roman" pitchFamily="18" charset="0"/>
              </a:rPr>
              <a:t>Sucrose,</a:t>
            </a:r>
            <a:r>
              <a:rPr lang="en-US" altLang="zh-CN" sz="1600" smtClean="0">
                <a:latin typeface="Times New Roman" pitchFamily="18" charset="0"/>
                <a:sym typeface="Times New Roman" pitchFamily="18" charset="0"/>
              </a:rPr>
              <a:t> </a:t>
            </a:r>
            <a:r>
              <a:rPr lang="en-US" altLang="zh-CN" sz="1600" i="1" smtClean="0">
                <a:latin typeface="Times New Roman" pitchFamily="18" charset="0"/>
                <a:sym typeface="Times New Roman" pitchFamily="18" charset="0"/>
              </a:rPr>
              <a:t>the transportable form of carbon and energy</a:t>
            </a:r>
            <a:r>
              <a:rPr lang="en-US" altLang="zh-CN" sz="1600" smtClean="0">
                <a:latin typeface="Times New Roman" pitchFamily="18" charset="0"/>
                <a:sym typeface="Times New Roman" pitchFamily="18" charset="0"/>
              </a:rPr>
              <a:t> in most plants, </a:t>
            </a:r>
            <a:r>
              <a:rPr lang="en-US" altLang="zh-CN" sz="1600" u="sng" smtClean="0">
                <a:latin typeface="Times New Roman" pitchFamily="18" charset="0"/>
                <a:sym typeface="Times New Roman" pitchFamily="18" charset="0"/>
              </a:rPr>
              <a:t>is synthesized in the cytosol</a:t>
            </a:r>
            <a:r>
              <a:rPr lang="en-US" altLang="zh-CN" sz="1600" smtClean="0">
                <a:latin typeface="Times New Roman" pitchFamily="18" charset="0"/>
                <a:sym typeface="Times New Roman" pitchFamily="18" charset="0"/>
              </a:rPr>
              <a:t>, and its synthesis is regulated by phosphorylation of sucrose phosphate synthase. </a:t>
            </a:r>
          </a:p>
          <a:p>
            <a:pPr algn="just" eaLnBrk="1" hangingPunct="1">
              <a:lnSpc>
                <a:spcPct val="90000"/>
              </a:lnSpc>
              <a:buFont typeface="Wingdings" pitchFamily="2" charset="2"/>
              <a:buChar char="v"/>
            </a:pPr>
            <a:endParaRPr lang="en-US" altLang="zh-CN" sz="1600" smtClean="0">
              <a:latin typeface="Times New Roman" pitchFamily="18" charset="0"/>
              <a:sym typeface="Times New Roman" pitchFamily="18" charset="0"/>
            </a:endParaRPr>
          </a:p>
          <a:p>
            <a:pPr algn="just" eaLnBrk="1" hangingPunct="1">
              <a:lnSpc>
                <a:spcPct val="90000"/>
              </a:lnSpc>
              <a:buFont typeface="Wingdings" pitchFamily="2" charset="2"/>
              <a:buChar char="v"/>
            </a:pPr>
            <a:r>
              <a:rPr lang="en-US" altLang="zh-CN" sz="1600" b="1" smtClean="0">
                <a:latin typeface="Times New Roman" pitchFamily="18" charset="0"/>
                <a:sym typeface="Times New Roman" pitchFamily="18" charset="0"/>
              </a:rPr>
              <a:t>Starch</a:t>
            </a:r>
            <a:r>
              <a:rPr lang="en-US" altLang="zh-CN" sz="1600" smtClean="0">
                <a:latin typeface="Times New Roman" pitchFamily="18" charset="0"/>
                <a:sym typeface="Times New Roman" pitchFamily="18" charset="0"/>
              </a:rPr>
              <a:t> is </a:t>
            </a:r>
            <a:r>
              <a:rPr lang="en-US" altLang="zh-CN" sz="1600" u="sng" smtClean="0">
                <a:latin typeface="Times New Roman" pitchFamily="18" charset="0"/>
                <a:sym typeface="Times New Roman" pitchFamily="18" charset="0"/>
              </a:rPr>
              <a:t>synthesized in the chloroplast</a:t>
            </a:r>
            <a:r>
              <a:rPr lang="en-US" altLang="zh-CN" sz="1600" smtClean="0">
                <a:latin typeface="Times New Roman" pitchFamily="18" charset="0"/>
                <a:sym typeface="Times New Roman" pitchFamily="18" charset="0"/>
              </a:rPr>
              <a:t>.</a:t>
            </a:r>
          </a:p>
          <a:p>
            <a:pPr algn="just" eaLnBrk="1" hangingPunct="1">
              <a:lnSpc>
                <a:spcPct val="90000"/>
              </a:lnSpc>
            </a:pPr>
            <a:endParaRPr lang="en-US" altLang="zh-CN" sz="1600" smtClean="0">
              <a:latin typeface="Times New Roman" pitchFamily="18" charset="0"/>
              <a:sym typeface="Times New Roman" pitchFamily="18" charset="0"/>
            </a:endParaRPr>
          </a:p>
          <a:p>
            <a:pPr algn="just" eaLnBrk="1" hangingPunct="1">
              <a:lnSpc>
                <a:spcPct val="90000"/>
              </a:lnSpc>
              <a:buFont typeface="Courier New" pitchFamily="49" charset="0"/>
              <a:buChar char="o"/>
            </a:pPr>
            <a:r>
              <a:rPr lang="en-US" altLang="zh-CN" sz="1600" u="sng" smtClean="0">
                <a:latin typeface="Times New Roman" pitchFamily="18" charset="0"/>
                <a:sym typeface="Times New Roman" pitchFamily="18" charset="0"/>
              </a:rPr>
              <a:t>The balance between the biosynthetic pathways for sucrose and starch is determined by the</a:t>
            </a:r>
            <a:r>
              <a:rPr lang="en-US" altLang="zh-CN" sz="1600" smtClean="0">
                <a:latin typeface="Times New Roman" pitchFamily="18" charset="0"/>
                <a:sym typeface="Times New Roman" pitchFamily="18" charset="0"/>
              </a:rPr>
              <a:t> relative concentrations of </a:t>
            </a:r>
            <a:r>
              <a:rPr lang="en-US" altLang="zh-CN" sz="1600" u="sng" smtClean="0">
                <a:latin typeface="Times New Roman" pitchFamily="18" charset="0"/>
                <a:sym typeface="Times New Roman" pitchFamily="18" charset="0"/>
              </a:rPr>
              <a:t>metabolite effectors</a:t>
            </a:r>
            <a:r>
              <a:rPr lang="en-US" altLang="zh-CN" sz="1600" smtClean="0">
                <a:latin typeface="Times New Roman" pitchFamily="18" charset="0"/>
                <a:sym typeface="Times New Roman" pitchFamily="18" charset="0"/>
              </a:rPr>
              <a:t> (orthophosphate, fructose-6-phosphate, 3-phosphoglycerate, and dihydroxyacetone phosphate).</a:t>
            </a:r>
          </a:p>
          <a:p>
            <a:pPr algn="just" eaLnBrk="1" hangingPunct="1">
              <a:lnSpc>
                <a:spcPct val="90000"/>
              </a:lnSpc>
            </a:pPr>
            <a:endParaRPr lang="en-US" altLang="zh-CN" sz="1600" smtClean="0">
              <a:latin typeface="Times New Roman" pitchFamily="18" charset="0"/>
              <a:sym typeface="Times New Roman" pitchFamily="18" charset="0"/>
            </a:endParaRPr>
          </a:p>
          <a:p>
            <a:pPr algn="just" eaLnBrk="1" hangingPunct="1">
              <a:lnSpc>
                <a:spcPct val="90000"/>
              </a:lnSpc>
            </a:pPr>
            <a:r>
              <a:rPr lang="en-US" altLang="zh-CN" sz="1600" u="sng" smtClean="0">
                <a:latin typeface="Times New Roman" pitchFamily="18" charset="0"/>
                <a:sym typeface="Times New Roman" pitchFamily="18" charset="0"/>
              </a:rPr>
              <a:t>These metabolite effectors function in the cytosol by way of the enzymes synthesizing and degrading fructose-2,6-bisphosphate</a:t>
            </a:r>
            <a:r>
              <a:rPr lang="en-US" altLang="zh-CN" sz="1600" smtClean="0">
                <a:latin typeface="Times New Roman" pitchFamily="18" charset="0"/>
                <a:sym typeface="Times New Roman" pitchFamily="18" charset="0"/>
              </a:rPr>
              <a:t>, the regulatory metabolite that plays a primary role in controlling the partitioning of photosynthetically fixed carbon between sucrose and starch. </a:t>
            </a:r>
          </a:p>
          <a:p>
            <a:pPr algn="just" eaLnBrk="1" hangingPunct="1">
              <a:lnSpc>
                <a:spcPct val="90000"/>
              </a:lnSpc>
            </a:pPr>
            <a:endParaRPr lang="en-US" altLang="zh-CN" sz="1600" smtClean="0">
              <a:latin typeface="Times New Roman" pitchFamily="18" charset="0"/>
              <a:sym typeface="Times New Roman" pitchFamily="18" charset="0"/>
            </a:endParaRPr>
          </a:p>
          <a:p>
            <a:pPr algn="just" eaLnBrk="1" hangingPunct="1">
              <a:lnSpc>
                <a:spcPct val="90000"/>
              </a:lnSpc>
            </a:pPr>
            <a:r>
              <a:rPr lang="en-US" altLang="zh-CN" sz="1600" smtClean="0">
                <a:latin typeface="Times New Roman" pitchFamily="18" charset="0"/>
                <a:sym typeface="Times New Roman" pitchFamily="18" charset="0"/>
              </a:rPr>
              <a:t>Two of these effectors, </a:t>
            </a:r>
            <a:r>
              <a:rPr lang="en-US" altLang="zh-CN" sz="1600" u="sng" smtClean="0">
                <a:latin typeface="Times New Roman" pitchFamily="18" charset="0"/>
                <a:sym typeface="Times New Roman" pitchFamily="18" charset="0"/>
              </a:rPr>
              <a:t>3-phosphoglycerate and orthophosphate, also act on starch synthesis in the chloroplast</a:t>
            </a:r>
            <a:r>
              <a:rPr lang="en-US" altLang="zh-CN" sz="1600" smtClean="0">
                <a:latin typeface="Times New Roman" pitchFamily="18" charset="0"/>
                <a:sym typeface="Times New Roman" pitchFamily="18" charset="0"/>
              </a:rPr>
              <a:t> by allosterically regulating the activity of </a:t>
            </a:r>
            <a:r>
              <a:rPr lang="en-US" altLang="zh-CN" sz="1600" i="1" smtClean="0">
                <a:latin typeface="Times New Roman" pitchFamily="18" charset="0"/>
                <a:sym typeface="Times New Roman" pitchFamily="18" charset="0"/>
              </a:rPr>
              <a:t>ADP-glucose pyrophosphorylase</a:t>
            </a:r>
            <a:r>
              <a:rPr lang="en-US" altLang="zh-CN" sz="1600" smtClean="0">
                <a:latin typeface="Times New Roman" pitchFamily="18" charset="0"/>
                <a:sym typeface="Times New Roman" pitchFamily="18" charset="0"/>
              </a:rPr>
              <a:t>. </a:t>
            </a:r>
          </a:p>
          <a:p>
            <a:pPr algn="just" eaLnBrk="1" hangingPunct="1">
              <a:lnSpc>
                <a:spcPct val="90000"/>
              </a:lnSpc>
            </a:pPr>
            <a:endParaRPr lang="en-US" altLang="zh-CN" sz="1600" smtClean="0">
              <a:latin typeface="Times New Roman" pitchFamily="18" charset="0"/>
              <a:sym typeface="Times New Roman" pitchFamily="18" charset="0"/>
            </a:endParaRPr>
          </a:p>
          <a:p>
            <a:pPr algn="just" eaLnBrk="1" hangingPunct="1">
              <a:lnSpc>
                <a:spcPct val="90000"/>
              </a:lnSpc>
              <a:buFont typeface="Wingdings" pitchFamily="2" charset="2"/>
              <a:buChar char="§"/>
            </a:pPr>
            <a:r>
              <a:rPr lang="en-US" altLang="zh-CN" sz="1600" b="1" smtClean="0">
                <a:latin typeface="Times New Roman" pitchFamily="18" charset="0"/>
                <a:sym typeface="Times New Roman" pitchFamily="18" charset="0"/>
              </a:rPr>
              <a:t>In this way the synthesis of starch from triose phosphates during the day can be separated from its breakdown, which is required to provide energy to the plant at night.</a:t>
            </a:r>
          </a:p>
          <a:p>
            <a:pPr algn="just" eaLnBrk="1" hangingPunct="1">
              <a:lnSpc>
                <a:spcPct val="90000"/>
              </a:lnSpc>
            </a:pPr>
            <a:endParaRPr lang="en-US" altLang="zh-CN" sz="1600" smtClean="0">
              <a:latin typeface="Times New Roman" pitchFamily="18" charset="0"/>
              <a:sym typeface="Times New Roman" pitchFamily="18" charset="0"/>
            </a:endParaRPr>
          </a:p>
          <a:p>
            <a:pPr algn="just" eaLnBrk="1" hangingPunct="1">
              <a:lnSpc>
                <a:spcPct val="90000"/>
              </a:lnSpc>
            </a:pPr>
            <a:endParaRPr lang="en-US" altLang="zh-CN" sz="1600" smtClean="0">
              <a:latin typeface="Times New Roman" pitchFamily="18" charset="0"/>
              <a:sym typeface="Times New Roman" pitchFamily="18" charset="0"/>
            </a:endParaRPr>
          </a:p>
        </p:txBody>
      </p:sp>
      <p:sp>
        <p:nvSpPr>
          <p:cNvPr id="130051"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98E52A7-549B-4013-B1D4-0A64D9D795BA}" type="slidenum">
              <a:rPr lang="en-US"/>
              <a:pPr/>
              <a:t>105</a:t>
            </a:fld>
            <a:endParaRPr lang="en-US"/>
          </a:p>
        </p:txBody>
      </p:sp>
    </p:spTree>
    <p:extLst>
      <p:ext uri="{BB962C8B-B14F-4D97-AF65-F5344CB8AC3E}">
        <p14:creationId xmlns:p14="http://schemas.microsoft.com/office/powerpoint/2010/main" val="3175630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noChangeArrowheads="1"/>
          </p:cNvSpPr>
          <p:nvPr>
            <p:ph idx="4294967295"/>
          </p:nvPr>
        </p:nvSpPr>
        <p:spPr>
          <a:xfrm>
            <a:off x="457200" y="762000"/>
            <a:ext cx="8229600" cy="5364163"/>
          </a:xfrm>
        </p:spPr>
        <p:txBody>
          <a:bodyPr/>
          <a:lstStyle/>
          <a:p>
            <a:pPr eaLnBrk="1" hangingPunct="1">
              <a:buFont typeface="Wingdings" pitchFamily="2" charset="2"/>
              <a:buChar char="q"/>
            </a:pPr>
            <a:r>
              <a:rPr lang="en-US" altLang="zh-CN" sz="2000" b="1" smtClean="0"/>
              <a:t>Oligosaccharides: </a:t>
            </a:r>
            <a:r>
              <a:rPr lang="en-US" altLang="zh-CN" sz="2000" smtClean="0"/>
              <a:t>the</a:t>
            </a:r>
            <a:r>
              <a:rPr lang="en-US" altLang="zh-CN" sz="2000" b="1" smtClean="0"/>
              <a:t> </a:t>
            </a:r>
            <a:r>
              <a:rPr lang="en-US" altLang="zh-CN" sz="2000" smtClean="0"/>
              <a:t>short chains of monosaccharide units (residues) , joined through  the</a:t>
            </a:r>
            <a:r>
              <a:rPr lang="en-US" altLang="zh-CN" sz="2000" b="1" smtClean="0"/>
              <a:t> linkages</a:t>
            </a:r>
            <a:r>
              <a:rPr lang="en-US" altLang="zh-CN" sz="2000" smtClean="0"/>
              <a:t> called</a:t>
            </a:r>
            <a:r>
              <a:rPr lang="en-US" altLang="zh-CN" sz="2000" b="1" smtClean="0"/>
              <a:t> glycosidic bonds.</a:t>
            </a:r>
          </a:p>
          <a:p>
            <a:pPr eaLnBrk="1" hangingPunct="1"/>
            <a:endParaRPr lang="en-US" altLang="zh-CN" sz="2000" smtClean="0"/>
          </a:p>
          <a:p>
            <a:pPr eaLnBrk="1" hangingPunct="1">
              <a:buFont typeface="Wingdings" pitchFamily="2" charset="2"/>
              <a:buChar char="Ø"/>
            </a:pPr>
            <a:r>
              <a:rPr lang="en-US" altLang="zh-CN" sz="2000" smtClean="0"/>
              <a:t>The most abundant are the </a:t>
            </a:r>
            <a:r>
              <a:rPr lang="en-US" altLang="zh-CN" sz="2000" b="1" smtClean="0"/>
              <a:t>disaccharides, </a:t>
            </a:r>
            <a:r>
              <a:rPr lang="en-US" altLang="zh-CN" sz="2000" smtClean="0"/>
              <a:t>with </a:t>
            </a:r>
            <a:r>
              <a:rPr lang="en-US" altLang="zh-CN" sz="2000" b="1" smtClean="0"/>
              <a:t>two</a:t>
            </a:r>
            <a:r>
              <a:rPr lang="en-US" altLang="zh-CN" sz="2000" smtClean="0"/>
              <a:t> </a:t>
            </a:r>
            <a:r>
              <a:rPr lang="en-US" altLang="zh-CN" sz="2000" b="1" smtClean="0"/>
              <a:t>monosaccharide </a:t>
            </a:r>
            <a:r>
              <a:rPr lang="en-US" altLang="zh-CN" sz="2000" smtClean="0"/>
              <a:t>units.</a:t>
            </a:r>
          </a:p>
          <a:p>
            <a:pPr eaLnBrk="1" hangingPunct="1">
              <a:buFont typeface="Wingdings" pitchFamily="2" charset="2"/>
              <a:buChar char="Ø"/>
            </a:pPr>
            <a:endParaRPr lang="en-US" altLang="zh-CN" sz="2000" smtClean="0"/>
          </a:p>
          <a:p>
            <a:pPr eaLnBrk="1" hangingPunct="1"/>
            <a:r>
              <a:rPr lang="en-US" altLang="zh-CN" sz="2000" i="1" smtClean="0"/>
              <a:t>E.g. </a:t>
            </a:r>
            <a:r>
              <a:rPr lang="en-US" altLang="zh-CN" sz="2000" b="1" smtClean="0"/>
              <a:t>sucrose </a:t>
            </a:r>
            <a:r>
              <a:rPr lang="en-US" altLang="zh-CN" sz="2000" smtClean="0"/>
              <a:t>(cane sugar) = D-glucose + D-fructose. </a:t>
            </a:r>
          </a:p>
          <a:p>
            <a:pPr eaLnBrk="1" hangingPunct="1"/>
            <a:endParaRPr lang="en-US" altLang="zh-CN" sz="2000" smtClean="0"/>
          </a:p>
          <a:p>
            <a:pPr eaLnBrk="1" hangingPunct="1">
              <a:buFont typeface="Wingdings" pitchFamily="2" charset="2"/>
              <a:buChar char="Ø"/>
            </a:pPr>
            <a:r>
              <a:rPr lang="en-US" altLang="zh-CN" sz="2000" smtClean="0"/>
              <a:t>All common monosaccharides and disaccharides have names ending with the suffix “-ose.” </a:t>
            </a:r>
          </a:p>
          <a:p>
            <a:pPr eaLnBrk="1" hangingPunct="1"/>
            <a:endParaRPr lang="en-US" altLang="zh-CN" sz="2000" smtClean="0"/>
          </a:p>
          <a:p>
            <a:pPr eaLnBrk="1" hangingPunct="1"/>
            <a:r>
              <a:rPr lang="en-US" altLang="zh-CN" sz="2000" smtClean="0"/>
              <a:t>In cells, most oligosaccharides consisting of three or more units do not occur as free entities .</a:t>
            </a:r>
          </a:p>
          <a:p>
            <a:pPr eaLnBrk="1" hangingPunct="1"/>
            <a:endParaRPr lang="en-US" altLang="zh-CN" sz="2000" smtClean="0"/>
          </a:p>
          <a:p>
            <a:pPr eaLnBrk="1" hangingPunct="1"/>
            <a:r>
              <a:rPr lang="en-US" altLang="zh-CN" sz="2000" smtClean="0"/>
              <a:t>But are </a:t>
            </a:r>
            <a:r>
              <a:rPr lang="en-US" altLang="zh-CN" sz="2000" b="1" smtClean="0"/>
              <a:t>joined to nonsugar molecules</a:t>
            </a:r>
            <a:r>
              <a:rPr lang="en-US" altLang="zh-CN" sz="2000" smtClean="0"/>
              <a:t> (lipids or proteins) in glyco-conjugates.</a:t>
            </a:r>
          </a:p>
        </p:txBody>
      </p:sp>
      <p:sp>
        <p:nvSpPr>
          <p:cNvPr id="24579"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117D22C-A3D0-412F-9DAB-7427DD234426}" type="slidenum">
              <a:rPr lang="en-US"/>
              <a:pPr/>
              <a:t>11</a:t>
            </a:fld>
            <a:endParaRPr lang="en-US"/>
          </a:p>
        </p:txBody>
      </p:sp>
    </p:spTree>
    <p:extLst>
      <p:ext uri="{BB962C8B-B14F-4D97-AF65-F5344CB8AC3E}">
        <p14:creationId xmlns:p14="http://schemas.microsoft.com/office/powerpoint/2010/main" val="1762784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noChangeArrowheads="1"/>
          </p:cNvSpPr>
          <p:nvPr>
            <p:ph idx="4294967295"/>
          </p:nvPr>
        </p:nvSpPr>
        <p:spPr>
          <a:xfrm>
            <a:off x="457200" y="685800"/>
            <a:ext cx="8229600" cy="5440363"/>
          </a:xfrm>
        </p:spPr>
        <p:txBody>
          <a:bodyPr>
            <a:normAutofit lnSpcReduction="10000"/>
          </a:bodyPr>
          <a:lstStyle/>
          <a:p>
            <a:pPr algn="just" eaLnBrk="1" hangingPunct="1">
              <a:buFont typeface="Wingdings" pitchFamily="2" charset="2"/>
              <a:buChar char="q"/>
            </a:pPr>
            <a:r>
              <a:rPr lang="en-US" altLang="zh-CN" sz="2400" b="1" smtClean="0"/>
              <a:t>Polysaccharides:</a:t>
            </a:r>
            <a:r>
              <a:rPr lang="en-US" altLang="zh-CN" sz="2400" smtClean="0"/>
              <a:t> The sugar polymers containing more than 20 or so monosaccharide units, </a:t>
            </a:r>
          </a:p>
          <a:p>
            <a:pPr algn="just" eaLnBrk="1" hangingPunct="1"/>
            <a:endParaRPr lang="en-US" altLang="zh-CN" sz="2400" smtClean="0"/>
          </a:p>
          <a:p>
            <a:pPr algn="just" eaLnBrk="1" hangingPunct="1">
              <a:buFont typeface="Courier New" pitchFamily="49" charset="0"/>
              <a:buChar char="o"/>
            </a:pPr>
            <a:r>
              <a:rPr lang="en-US" altLang="zh-CN" sz="2400" smtClean="0"/>
              <a:t>Some may have hundreds or thousands of units. </a:t>
            </a:r>
          </a:p>
          <a:p>
            <a:pPr algn="just" eaLnBrk="1" hangingPunct="1">
              <a:buFont typeface="Courier New" pitchFamily="49" charset="0"/>
              <a:buChar char="o"/>
            </a:pPr>
            <a:endParaRPr lang="en-US" altLang="zh-CN" sz="2400" smtClean="0"/>
          </a:p>
          <a:p>
            <a:pPr algn="just" eaLnBrk="1" hangingPunct="1">
              <a:buFont typeface="Courier New" pitchFamily="49" charset="0"/>
              <a:buChar char="o"/>
            </a:pPr>
            <a:r>
              <a:rPr lang="en-US" altLang="zh-CN" sz="2400" smtClean="0"/>
              <a:t>They may have</a:t>
            </a:r>
            <a:r>
              <a:rPr lang="en-US" altLang="zh-CN" sz="2400" i="1" smtClean="0"/>
              <a:t> </a:t>
            </a:r>
            <a:r>
              <a:rPr lang="en-US" altLang="zh-CN" sz="2400" smtClean="0"/>
              <a:t>linear chains e.g. </a:t>
            </a:r>
            <a:r>
              <a:rPr lang="en-US" altLang="zh-CN" sz="2400" b="1" smtClean="0"/>
              <a:t>cellulose</a:t>
            </a:r>
            <a:r>
              <a:rPr lang="en-US" altLang="zh-CN" sz="2400" smtClean="0"/>
              <a:t>; others, such as </a:t>
            </a:r>
            <a:r>
              <a:rPr lang="en-US" altLang="zh-CN" sz="2400" b="1" smtClean="0"/>
              <a:t>glycogen</a:t>
            </a:r>
            <a:r>
              <a:rPr lang="en-US" altLang="zh-CN" sz="2400" smtClean="0"/>
              <a:t>, are branched. </a:t>
            </a:r>
          </a:p>
          <a:p>
            <a:pPr algn="just" eaLnBrk="1" hangingPunct="1">
              <a:buFont typeface="Wingdings" pitchFamily="2" charset="2"/>
              <a:buChar char="Ø"/>
            </a:pPr>
            <a:endParaRPr lang="en-US" altLang="zh-CN" sz="2400" smtClean="0"/>
          </a:p>
          <a:p>
            <a:pPr algn="just" eaLnBrk="1" hangingPunct="1">
              <a:buFont typeface="Wingdings" pitchFamily="2" charset="2"/>
              <a:buChar char="Ø"/>
            </a:pPr>
            <a:r>
              <a:rPr lang="en-US" altLang="zh-CN" sz="2400" smtClean="0"/>
              <a:t>Both glycogen and cellulose consist of recurring units of </a:t>
            </a:r>
            <a:r>
              <a:rPr lang="en-US" altLang="zh-CN" sz="2400" u="sng" smtClean="0"/>
              <a:t>D-glucose</a:t>
            </a:r>
            <a:r>
              <a:rPr lang="en-US" altLang="zh-CN" sz="2400" smtClean="0"/>
              <a:t>. </a:t>
            </a:r>
          </a:p>
          <a:p>
            <a:pPr algn="just" eaLnBrk="1" hangingPunct="1"/>
            <a:endParaRPr lang="en-US" altLang="zh-CN" sz="2400" smtClean="0"/>
          </a:p>
          <a:p>
            <a:pPr algn="just" eaLnBrk="1" hangingPunct="1"/>
            <a:r>
              <a:rPr lang="en-US" altLang="zh-CN" sz="2400" smtClean="0"/>
              <a:t>However, they </a:t>
            </a:r>
            <a:r>
              <a:rPr lang="en-US" altLang="zh-CN" sz="2400" i="1" smtClean="0"/>
              <a:t>differ</a:t>
            </a:r>
            <a:r>
              <a:rPr lang="en-US" altLang="zh-CN" sz="2400" b="1" smtClean="0"/>
              <a:t> </a:t>
            </a:r>
            <a:r>
              <a:rPr lang="en-US" altLang="zh-CN" sz="2400" smtClean="0"/>
              <a:t>in the </a:t>
            </a:r>
            <a:r>
              <a:rPr lang="en-US" altLang="zh-CN" sz="2400" b="1" smtClean="0"/>
              <a:t>type of glycosidic linkage </a:t>
            </a:r>
            <a:r>
              <a:rPr lang="en-US" altLang="zh-CN" sz="2400" smtClean="0"/>
              <a:t>and consequently have strikingly </a:t>
            </a:r>
            <a:r>
              <a:rPr lang="en-US" altLang="zh-CN" sz="2400" b="1" smtClean="0"/>
              <a:t>different properties</a:t>
            </a:r>
            <a:r>
              <a:rPr lang="en-US" altLang="zh-CN" sz="2400" smtClean="0"/>
              <a:t> and </a:t>
            </a:r>
            <a:r>
              <a:rPr lang="en-US" altLang="zh-CN" sz="2400" b="1" smtClean="0"/>
              <a:t>biological roles</a:t>
            </a:r>
            <a:r>
              <a:rPr lang="en-US" altLang="zh-CN" sz="2400" smtClean="0"/>
              <a:t>.</a:t>
            </a:r>
          </a:p>
        </p:txBody>
      </p:sp>
      <p:sp>
        <p:nvSpPr>
          <p:cNvPr id="25603"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90FAF52-BC62-412D-B46E-CD125FA25B14}" type="slidenum">
              <a:rPr lang="en-US"/>
              <a:pPr/>
              <a:t>12</a:t>
            </a:fld>
            <a:endParaRPr lang="en-US"/>
          </a:p>
        </p:txBody>
      </p:sp>
    </p:spTree>
    <p:extLst>
      <p:ext uri="{BB962C8B-B14F-4D97-AF65-F5344CB8AC3E}">
        <p14:creationId xmlns:p14="http://schemas.microsoft.com/office/powerpoint/2010/main" val="3428322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idx="4294967295"/>
          </p:nvPr>
        </p:nvSpPr>
        <p:spPr/>
        <p:txBody>
          <a:bodyPr/>
          <a:lstStyle/>
          <a:p>
            <a:pPr eaLnBrk="1" hangingPunct="1"/>
            <a:r>
              <a:rPr lang="en-US" altLang="zh-CN" sz="3200" b="1" smtClean="0"/>
              <a:t>Monosaccharides Have Asymmetric Centers</a:t>
            </a:r>
            <a:endParaRPr lang="en-US" altLang="zh-CN" sz="3200" smtClean="0"/>
          </a:p>
        </p:txBody>
      </p:sp>
      <p:sp>
        <p:nvSpPr>
          <p:cNvPr id="26627" name="Content Placeholder 2"/>
          <p:cNvSpPr>
            <a:spLocks noGrp="1" noChangeArrowheads="1"/>
          </p:cNvSpPr>
          <p:nvPr>
            <p:ph idx="4294967295"/>
          </p:nvPr>
        </p:nvSpPr>
        <p:spPr>
          <a:xfrm>
            <a:off x="457200" y="1600200"/>
            <a:ext cx="4953000" cy="4876800"/>
          </a:xfrm>
        </p:spPr>
        <p:txBody>
          <a:bodyPr>
            <a:normAutofit lnSpcReduction="10000"/>
          </a:bodyPr>
          <a:lstStyle/>
          <a:p>
            <a:pPr algn="just" eaLnBrk="1" hangingPunct="1">
              <a:buFont typeface="Wingdings" pitchFamily="2" charset="2"/>
              <a:buChar char="q"/>
            </a:pPr>
            <a:r>
              <a:rPr lang="en-US" altLang="zh-CN" sz="1700" b="1" smtClean="0"/>
              <a:t>Stereoisomers: </a:t>
            </a:r>
            <a:r>
              <a:rPr lang="en-US" altLang="zh-CN" sz="1700" smtClean="0"/>
              <a:t>are the mirror images of each other. </a:t>
            </a:r>
          </a:p>
          <a:p>
            <a:pPr algn="just" eaLnBrk="1" hangingPunct="1">
              <a:buFont typeface="Wingdings" pitchFamily="2" charset="2"/>
              <a:buChar char="q"/>
            </a:pPr>
            <a:endParaRPr lang="en-US" altLang="zh-CN" sz="1700" b="1" smtClean="0"/>
          </a:p>
          <a:p>
            <a:pPr algn="just" eaLnBrk="1" hangingPunct="1">
              <a:buFont typeface="Wingdings" pitchFamily="2" charset="2"/>
              <a:buChar char="Ø"/>
            </a:pPr>
            <a:r>
              <a:rPr lang="en-US" altLang="zh-CN" sz="1700" b="1" smtClean="0"/>
              <a:t>Three ways to represent the two stereoisomers of glyceraldehyde.</a:t>
            </a:r>
          </a:p>
          <a:p>
            <a:pPr algn="just" eaLnBrk="1" hangingPunct="1">
              <a:buFont typeface="Wingdings" pitchFamily="2" charset="2"/>
              <a:buChar char="q"/>
            </a:pPr>
            <a:endParaRPr lang="en-US" altLang="zh-CN" sz="1700" b="1" smtClean="0"/>
          </a:p>
          <a:p>
            <a:pPr algn="just" eaLnBrk="1" hangingPunct="1">
              <a:buFont typeface="Courier New" pitchFamily="49" charset="0"/>
              <a:buChar char="o"/>
            </a:pPr>
            <a:r>
              <a:rPr lang="en-US" altLang="zh-CN" sz="1700" b="1" smtClean="0"/>
              <a:t>Balland-stick modes:</a:t>
            </a:r>
            <a:r>
              <a:rPr lang="en-US" altLang="zh-CN" sz="1700" smtClean="0"/>
              <a:t> show the actual configuration of molecules. </a:t>
            </a:r>
          </a:p>
          <a:p>
            <a:pPr algn="just" eaLnBrk="1" hangingPunct="1"/>
            <a:endParaRPr lang="en-US" altLang="zh-CN" sz="1700" smtClean="0"/>
          </a:p>
          <a:p>
            <a:pPr algn="just" eaLnBrk="1" hangingPunct="1">
              <a:buFont typeface="Courier New" pitchFamily="49" charset="0"/>
              <a:buChar char="o"/>
            </a:pPr>
            <a:r>
              <a:rPr lang="en-US" altLang="zh-CN" sz="1700" b="1" smtClean="0"/>
              <a:t>In Fischer projection formulas</a:t>
            </a:r>
            <a:r>
              <a:rPr lang="en-US" altLang="zh-CN" sz="1700" smtClean="0"/>
              <a:t>, horizontal bonds project out of the plane of the paper, toward the reader; vertical bonds project behind the plane of the paper, away from the reader. </a:t>
            </a:r>
          </a:p>
          <a:p>
            <a:pPr algn="just" eaLnBrk="1" hangingPunct="1">
              <a:buFont typeface="Courier New" pitchFamily="49" charset="0"/>
              <a:buChar char="o"/>
            </a:pPr>
            <a:endParaRPr lang="en-US" altLang="zh-CN" sz="1700" smtClean="0"/>
          </a:p>
          <a:p>
            <a:pPr algn="just" eaLnBrk="1" hangingPunct="1">
              <a:buFont typeface="Courier New" pitchFamily="49" charset="0"/>
              <a:buChar char="o"/>
            </a:pPr>
            <a:r>
              <a:rPr lang="en-US" altLang="zh-CN" sz="1700" b="1" smtClean="0"/>
              <a:t>In Haworth perspective formulas</a:t>
            </a:r>
            <a:r>
              <a:rPr lang="en-US" altLang="zh-CN" sz="1700" smtClean="0"/>
              <a:t>, solid wedge-shaped bonds point toward the reader, dashed wedges point away.</a:t>
            </a:r>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066800"/>
            <a:ext cx="3276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Slide Number Placeholder 4"/>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EBAC647-D62C-4E34-B4EA-D13200DD7709}" type="slidenum">
              <a:rPr lang="en-US"/>
              <a:pPr/>
              <a:t>13</a:t>
            </a:fld>
            <a:endParaRPr lang="en-US"/>
          </a:p>
        </p:txBody>
      </p:sp>
    </p:spTree>
    <p:extLst>
      <p:ext uri="{BB962C8B-B14F-4D97-AF65-F5344CB8AC3E}">
        <p14:creationId xmlns:p14="http://schemas.microsoft.com/office/powerpoint/2010/main" val="4089392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noChangeArrowheads="1"/>
          </p:cNvSpPr>
          <p:nvPr>
            <p:ph type="title" idx="4294967295"/>
          </p:nvPr>
        </p:nvSpPr>
        <p:spPr/>
        <p:txBody>
          <a:bodyPr/>
          <a:lstStyle/>
          <a:p>
            <a:pPr eaLnBrk="1" hangingPunct="1"/>
            <a:r>
              <a:rPr lang="en-US" altLang="zh-CN" sz="3200" b="1" smtClean="0"/>
              <a:t>The Two Families of Monosaccharides Are Aldoses and Ketoses</a:t>
            </a:r>
            <a:endParaRPr lang="en-US" altLang="zh-CN" sz="3200" smtClean="0"/>
          </a:p>
        </p:txBody>
      </p:sp>
      <p:pic>
        <p:nvPicPr>
          <p:cNvPr id="27651"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867400" y="1447800"/>
            <a:ext cx="2971800" cy="5105400"/>
          </a:xfrm>
        </p:spPr>
      </p:pic>
      <p:sp>
        <p:nvSpPr>
          <p:cNvPr id="27652" name="Content Placeholder 2"/>
          <p:cNvSpPr>
            <a:spLocks noChangeArrowheads="1"/>
          </p:cNvSpPr>
          <p:nvPr/>
        </p:nvSpPr>
        <p:spPr bwMode="auto">
          <a:xfrm>
            <a:off x="457200" y="1600200"/>
            <a:ext cx="5562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spcBef>
                <a:spcPct val="20000"/>
              </a:spcBef>
              <a:buFont typeface="Wingdings" pitchFamily="2" charset="2"/>
              <a:buChar char="v"/>
            </a:pPr>
            <a:r>
              <a:rPr lang="en-US" b="1" dirty="0">
                <a:latin typeface="Calibri" pitchFamily="34" charset="0"/>
                <a:cs typeface="Calibri" pitchFamily="34" charset="0"/>
                <a:sym typeface="Calibri" pitchFamily="34" charset="0"/>
              </a:rPr>
              <a:t>    The Representative </a:t>
            </a:r>
            <a:r>
              <a:rPr lang="en-US" b="1" dirty="0" err="1">
                <a:latin typeface="Calibri" pitchFamily="34" charset="0"/>
                <a:cs typeface="Calibri" pitchFamily="34" charset="0"/>
                <a:sym typeface="Calibri" pitchFamily="34" charset="0"/>
              </a:rPr>
              <a:t>monosaccharides</a:t>
            </a:r>
            <a:r>
              <a:rPr lang="en-US" b="1" dirty="0">
                <a:solidFill>
                  <a:srgbClr val="464646"/>
                </a:solidFill>
                <a:latin typeface="Calibri" pitchFamily="34" charset="0"/>
                <a:cs typeface="Calibri" pitchFamily="34" charset="0"/>
                <a:sym typeface="Calibri" pitchFamily="34" charset="0"/>
              </a:rPr>
              <a:t>:</a:t>
            </a:r>
            <a:r>
              <a:rPr lang="en-US" b="1" dirty="0">
                <a:latin typeface="Calibri" pitchFamily="34" charset="0"/>
                <a:cs typeface="Calibri" pitchFamily="34" charset="0"/>
                <a:sym typeface="Calibri" pitchFamily="34" charset="0"/>
              </a:rPr>
              <a:t> </a:t>
            </a:r>
            <a:endParaRPr lang="en-US" altLang="en-US" b="1" dirty="0">
              <a:latin typeface="Calibri" pitchFamily="34" charset="0"/>
              <a:cs typeface="Calibri" pitchFamily="34" charset="0"/>
              <a:sym typeface="Calibri" pitchFamily="34" charset="0"/>
            </a:endParaRPr>
          </a:p>
          <a:p>
            <a:pPr marL="342900" indent="-342900" algn="just">
              <a:spcBef>
                <a:spcPct val="20000"/>
              </a:spcBef>
              <a:buFont typeface="Calibri" pitchFamily="34" charset="0"/>
              <a:buAutoNum type="alphaLcParenR"/>
            </a:pPr>
            <a:endParaRPr lang="en-US" altLang="en-US" b="1" dirty="0">
              <a:latin typeface="Calibri" pitchFamily="34" charset="0"/>
              <a:cs typeface="Calibri" pitchFamily="34" charset="0"/>
              <a:sym typeface="Calibri" pitchFamily="34" charset="0"/>
            </a:endParaRPr>
          </a:p>
          <a:p>
            <a:pPr marL="342900" indent="-342900" algn="just">
              <a:spcBef>
                <a:spcPct val="20000"/>
              </a:spcBef>
              <a:buFont typeface="Calibri" pitchFamily="34" charset="0"/>
              <a:buAutoNum type="alphaLcParenR"/>
            </a:pPr>
            <a:r>
              <a:rPr lang="en-US" b="1" dirty="0">
                <a:latin typeface="Calibri" pitchFamily="34" charset="0"/>
                <a:cs typeface="Calibri" pitchFamily="34" charset="0"/>
                <a:sym typeface="Calibri" pitchFamily="34" charset="0"/>
              </a:rPr>
              <a:t>Two trioses; </a:t>
            </a:r>
            <a:r>
              <a:rPr lang="en-US" dirty="0">
                <a:latin typeface="Calibri" pitchFamily="34" charset="0"/>
                <a:cs typeface="Calibri" pitchFamily="34" charset="0"/>
                <a:sym typeface="Calibri" pitchFamily="34" charset="0"/>
              </a:rPr>
              <a:t>an</a:t>
            </a:r>
            <a:r>
              <a:rPr lang="en-US" b="1" dirty="0">
                <a:latin typeface="Calibri" pitchFamily="34" charset="0"/>
                <a:cs typeface="Calibri" pitchFamily="34" charset="0"/>
                <a:sym typeface="Calibri" pitchFamily="34" charset="0"/>
              </a:rPr>
              <a:t> aldose and a </a:t>
            </a:r>
            <a:r>
              <a:rPr lang="en-US" b="1" dirty="0" err="1">
                <a:latin typeface="Calibri" pitchFamily="34" charset="0"/>
                <a:cs typeface="Calibri" pitchFamily="34" charset="0"/>
                <a:sym typeface="Calibri" pitchFamily="34" charset="0"/>
              </a:rPr>
              <a:t>ketose</a:t>
            </a:r>
            <a:r>
              <a:rPr lang="en-US" b="1" dirty="0">
                <a:latin typeface="Calibri" pitchFamily="34" charset="0"/>
                <a:cs typeface="Calibri" pitchFamily="34" charset="0"/>
                <a:sym typeface="Calibri" pitchFamily="34" charset="0"/>
              </a:rPr>
              <a:t>. </a:t>
            </a:r>
            <a:endParaRPr lang="en-US" altLang="en-US" b="1" dirty="0">
              <a:latin typeface="Calibri" pitchFamily="34" charset="0"/>
              <a:cs typeface="Calibri" pitchFamily="34" charset="0"/>
              <a:sym typeface="Calibri" pitchFamily="34" charset="0"/>
            </a:endParaRPr>
          </a:p>
          <a:p>
            <a:pPr marL="342900" indent="-342900" algn="just">
              <a:spcBef>
                <a:spcPct val="20000"/>
              </a:spcBef>
            </a:pPr>
            <a:endParaRPr lang="en-US" altLang="en-US" b="1" dirty="0">
              <a:latin typeface="Calibri" pitchFamily="34" charset="0"/>
              <a:cs typeface="Calibri" pitchFamily="34" charset="0"/>
              <a:sym typeface="Calibri" pitchFamily="34" charset="0"/>
            </a:endParaRPr>
          </a:p>
          <a:p>
            <a:pPr marL="342900" indent="-342900" algn="just">
              <a:spcBef>
                <a:spcPct val="20000"/>
              </a:spcBef>
              <a:buFont typeface="Arial" charset="0"/>
              <a:buChar char="•"/>
            </a:pPr>
            <a:r>
              <a:rPr lang="en-US" b="1" dirty="0">
                <a:latin typeface="Calibri" pitchFamily="34" charset="0"/>
                <a:cs typeface="Calibri" pitchFamily="34" charset="0"/>
                <a:sym typeface="Calibri" pitchFamily="34" charset="0"/>
              </a:rPr>
              <a:t>The carbonyl group in each is shaded. </a:t>
            </a:r>
            <a:endParaRPr lang="en-US" altLang="en-US" b="1" dirty="0">
              <a:latin typeface="Calibri" pitchFamily="34" charset="0"/>
              <a:cs typeface="Calibri" pitchFamily="34" charset="0"/>
              <a:sym typeface="Calibri" pitchFamily="34" charset="0"/>
            </a:endParaRPr>
          </a:p>
          <a:p>
            <a:pPr marL="342900" indent="-342900" algn="just">
              <a:spcBef>
                <a:spcPct val="20000"/>
              </a:spcBef>
            </a:pPr>
            <a:endParaRPr lang="en-US" altLang="en-US" b="1" dirty="0">
              <a:latin typeface="Calibri" pitchFamily="34" charset="0"/>
              <a:cs typeface="Calibri" pitchFamily="34" charset="0"/>
              <a:sym typeface="Calibri" pitchFamily="34" charset="0"/>
            </a:endParaRPr>
          </a:p>
          <a:p>
            <a:pPr marL="342900" indent="-342900" algn="just">
              <a:spcBef>
                <a:spcPct val="20000"/>
              </a:spcBef>
              <a:buFont typeface="Calibri" pitchFamily="34" charset="0"/>
              <a:buAutoNum type="alphaLcParenR" startAt="2"/>
            </a:pPr>
            <a:r>
              <a:rPr lang="en-US" b="1" dirty="0">
                <a:latin typeface="Calibri" pitchFamily="34" charset="0"/>
                <a:cs typeface="Calibri" pitchFamily="34" charset="0"/>
                <a:sym typeface="Calibri" pitchFamily="34" charset="0"/>
              </a:rPr>
              <a:t>Two common hexoses, </a:t>
            </a:r>
            <a:r>
              <a:rPr lang="en-US" dirty="0">
                <a:latin typeface="Calibri" pitchFamily="34" charset="0"/>
                <a:cs typeface="Calibri" pitchFamily="34" charset="0"/>
                <a:sym typeface="Calibri" pitchFamily="34" charset="0"/>
              </a:rPr>
              <a:t>glucose and fructose. </a:t>
            </a:r>
            <a:endParaRPr lang="en-US" altLang="en-US" dirty="0">
              <a:latin typeface="Calibri" pitchFamily="34" charset="0"/>
              <a:cs typeface="Calibri" pitchFamily="34" charset="0"/>
              <a:sym typeface="Calibri" pitchFamily="34" charset="0"/>
            </a:endParaRPr>
          </a:p>
          <a:p>
            <a:pPr marL="342900" indent="-342900" algn="just">
              <a:spcBef>
                <a:spcPct val="20000"/>
              </a:spcBef>
              <a:buFont typeface="Calibri" pitchFamily="34" charset="0"/>
              <a:buAutoNum type="alphaLcParenR" startAt="2"/>
            </a:pPr>
            <a:endParaRPr lang="en-US" altLang="en-US" b="1" dirty="0">
              <a:latin typeface="Calibri" pitchFamily="34" charset="0"/>
              <a:cs typeface="Calibri" pitchFamily="34" charset="0"/>
              <a:sym typeface="Calibri" pitchFamily="34" charset="0"/>
            </a:endParaRPr>
          </a:p>
          <a:p>
            <a:pPr marL="342900" indent="-342900" algn="just">
              <a:spcBef>
                <a:spcPct val="20000"/>
              </a:spcBef>
              <a:buFont typeface="Calibri" pitchFamily="34" charset="0"/>
              <a:buAutoNum type="alphaLcParenR" startAt="2"/>
            </a:pPr>
            <a:r>
              <a:rPr lang="en-US" b="1" dirty="0">
                <a:latin typeface="Calibri" pitchFamily="34" charset="0"/>
                <a:cs typeface="Calibri" pitchFamily="34" charset="0"/>
                <a:sym typeface="Calibri" pitchFamily="34" charset="0"/>
              </a:rPr>
              <a:t>The pentose, </a:t>
            </a:r>
            <a:r>
              <a:rPr lang="en-US" dirty="0">
                <a:latin typeface="Calibri" pitchFamily="34" charset="0"/>
                <a:cs typeface="Calibri" pitchFamily="34" charset="0"/>
                <a:sym typeface="Calibri" pitchFamily="34" charset="0"/>
              </a:rPr>
              <a:t>components of nucleic acids.</a:t>
            </a:r>
            <a:endParaRPr lang="en-US" altLang="en-US" dirty="0">
              <a:latin typeface="Calibri" pitchFamily="34" charset="0"/>
              <a:cs typeface="Calibri" pitchFamily="34" charset="0"/>
              <a:sym typeface="Calibri" pitchFamily="34" charset="0"/>
            </a:endParaRPr>
          </a:p>
          <a:p>
            <a:pPr marL="342900" indent="-342900" algn="just">
              <a:spcBef>
                <a:spcPct val="20000"/>
              </a:spcBef>
              <a:buFont typeface="Arial" charset="0"/>
              <a:buChar char="•"/>
            </a:pPr>
            <a:endParaRPr lang="en-US" altLang="en-US" b="1" dirty="0">
              <a:latin typeface="Calibri" pitchFamily="34" charset="0"/>
              <a:cs typeface="Calibri" pitchFamily="34" charset="0"/>
              <a:sym typeface="Calibri" pitchFamily="34" charset="0"/>
            </a:endParaRPr>
          </a:p>
          <a:p>
            <a:pPr marL="342900" indent="-342900" algn="just">
              <a:spcBef>
                <a:spcPct val="20000"/>
              </a:spcBef>
              <a:buFont typeface="Arial" charset="0"/>
              <a:buChar char="•"/>
            </a:pPr>
            <a:r>
              <a:rPr lang="en-US" b="1" dirty="0">
                <a:latin typeface="Calibri" pitchFamily="34" charset="0"/>
                <a:cs typeface="Calibri" pitchFamily="34" charset="0"/>
                <a:sym typeface="Calibri" pitchFamily="34" charset="0"/>
              </a:rPr>
              <a:t>D-Ribose is a component of ribonucleic acid (RNA), and 2-deoxy-D-ribose is a component of deoxyribonucleic acid (DNA).</a:t>
            </a:r>
          </a:p>
        </p:txBody>
      </p:sp>
      <p:sp>
        <p:nvSpPr>
          <p:cNvPr id="27653" name="Slide Number Placeholder 5"/>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66FF7BD-8346-44F0-9ECC-08E8F1A1EA64}" type="slidenum">
              <a:rPr lang="en-US"/>
              <a:pPr/>
              <a:t>14</a:t>
            </a:fld>
            <a:endParaRPr lang="en-US"/>
          </a:p>
        </p:txBody>
      </p:sp>
    </p:spTree>
    <p:extLst>
      <p:ext uri="{BB962C8B-B14F-4D97-AF65-F5344CB8AC3E}">
        <p14:creationId xmlns:p14="http://schemas.microsoft.com/office/powerpoint/2010/main" val="3492690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noChangeArrowheads="1"/>
          </p:cNvSpPr>
          <p:nvPr>
            <p:ph type="title" idx="4294967295"/>
          </p:nvPr>
        </p:nvSpPr>
        <p:spPr/>
        <p:txBody>
          <a:bodyPr>
            <a:normAutofit fontScale="90000"/>
          </a:bodyPr>
          <a:lstStyle/>
          <a:p>
            <a:pPr eaLnBrk="1" hangingPunct="1"/>
            <a:r>
              <a:rPr lang="en-US" altLang="zh-CN" b="1" smtClean="0"/>
              <a:t>Aldoses and ketoses</a:t>
            </a:r>
            <a:br>
              <a:rPr lang="en-US" altLang="zh-CN" b="1" smtClean="0"/>
            </a:br>
            <a:endParaRPr lang="en-US" altLang="zh-CN" smtClean="0"/>
          </a:p>
        </p:txBody>
      </p:sp>
      <p:sp>
        <p:nvSpPr>
          <p:cNvPr id="28675" name="Content Placeholder 2"/>
          <p:cNvSpPr>
            <a:spLocks noGrp="1" noChangeArrowheads="1"/>
          </p:cNvSpPr>
          <p:nvPr>
            <p:ph idx="4294967295"/>
          </p:nvPr>
        </p:nvSpPr>
        <p:spPr/>
        <p:txBody>
          <a:bodyPr>
            <a:normAutofit lnSpcReduction="10000"/>
          </a:bodyPr>
          <a:lstStyle/>
          <a:p>
            <a:pPr eaLnBrk="1" hangingPunct="1"/>
            <a:r>
              <a:rPr lang="en-US" altLang="zh-CN" b="1" smtClean="0"/>
              <a:t>Chiral centers:</a:t>
            </a:r>
            <a:r>
              <a:rPr lang="en-US" altLang="zh-CN" smtClean="0"/>
              <a:t> The carbon atoms attached to 4-different groups are termed as the chiral centers.</a:t>
            </a:r>
          </a:p>
          <a:p>
            <a:pPr eaLnBrk="1" hangingPunct="1"/>
            <a:endParaRPr lang="en-US" altLang="zh-CN" smtClean="0"/>
          </a:p>
          <a:p>
            <a:pPr eaLnBrk="1" hangingPunct="1"/>
            <a:r>
              <a:rPr lang="en-US" altLang="zh-CN" smtClean="0"/>
              <a:t>The D/L-isomers: If the chiral carbon that is </a:t>
            </a:r>
            <a:r>
              <a:rPr lang="en-US" altLang="zh-CN" i="1" u="sng" smtClean="0"/>
              <a:t>most distant from the carbonyl carbon</a:t>
            </a:r>
            <a:r>
              <a:rPr lang="en-US" altLang="zh-CN" i="1" smtClean="0"/>
              <a:t> has the same configuration as the chiral carbon </a:t>
            </a:r>
            <a:r>
              <a:rPr lang="en-US" altLang="zh-CN" smtClean="0"/>
              <a:t>in D-glyceraldehyde then it is the D-isomer and vise versa. </a:t>
            </a:r>
          </a:p>
          <a:p>
            <a:pPr eaLnBrk="1" hangingPunct="1"/>
            <a:endParaRPr lang="en-US" altLang="zh-CN" smtClean="0"/>
          </a:p>
        </p:txBody>
      </p:sp>
      <p:sp>
        <p:nvSpPr>
          <p:cNvPr id="28676"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C7115ED-0F82-44BD-B9FE-B8E7F93F327E}" type="slidenum">
              <a:rPr lang="en-US"/>
              <a:pPr/>
              <a:t>15</a:t>
            </a:fld>
            <a:endParaRPr lang="en-US"/>
          </a:p>
        </p:txBody>
      </p:sp>
    </p:spTree>
    <p:extLst>
      <p:ext uri="{BB962C8B-B14F-4D97-AF65-F5344CB8AC3E}">
        <p14:creationId xmlns:p14="http://schemas.microsoft.com/office/powerpoint/2010/main" val="1540328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905000"/>
            <a:ext cx="6019800" cy="4953000"/>
          </a:xfrm>
        </p:spPr>
      </p:pic>
      <p:sp>
        <p:nvSpPr>
          <p:cNvPr id="29699" name="Title 1"/>
          <p:cNvSpPr>
            <a:spLocks noGrp="1" noChangeArrowheads="1"/>
          </p:cNvSpPr>
          <p:nvPr>
            <p:ph type="title" idx="4294967295"/>
          </p:nvPr>
        </p:nvSpPr>
        <p:spPr>
          <a:xfrm>
            <a:off x="457200" y="274638"/>
            <a:ext cx="8229600" cy="792162"/>
          </a:xfrm>
        </p:spPr>
        <p:txBody>
          <a:bodyPr>
            <a:normAutofit fontScale="90000"/>
          </a:bodyPr>
          <a:lstStyle/>
          <a:p>
            <a:pPr eaLnBrk="1" hangingPunct="1"/>
            <a:r>
              <a:rPr lang="en-US" altLang="zh-CN" b="1" smtClean="0"/>
              <a:t>Aldoses and ketoses</a:t>
            </a:r>
            <a:br>
              <a:rPr lang="en-US" altLang="zh-CN" b="1" smtClean="0"/>
            </a:br>
            <a:endParaRPr lang="en-US" altLang="zh-CN" smtClean="0"/>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762000"/>
            <a:ext cx="3124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5"/>
          <p:cNvSpPr>
            <a:spLocks noChangeArrowheads="1"/>
          </p:cNvSpPr>
          <p:nvPr/>
        </p:nvSpPr>
        <p:spPr bwMode="auto">
          <a:xfrm>
            <a:off x="304800" y="990600"/>
            <a:ext cx="556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ct val="20000"/>
              </a:spcBef>
              <a:buFont typeface="Arial" charset="0"/>
              <a:buChar char="•"/>
            </a:pPr>
            <a:r>
              <a:rPr lang="en-US">
                <a:solidFill>
                  <a:srgbClr val="464646"/>
                </a:solidFill>
                <a:latin typeface="Calibri" pitchFamily="34" charset="0"/>
                <a:cs typeface="Calibri" pitchFamily="34" charset="0"/>
                <a:sym typeface="Calibri" pitchFamily="34" charset="0"/>
              </a:rPr>
              <a:t>The sugars named in boxes are the most common in nature.</a:t>
            </a:r>
            <a:endParaRPr lang="en-US" altLang="en-US"/>
          </a:p>
        </p:txBody>
      </p:sp>
      <p:sp>
        <p:nvSpPr>
          <p:cNvPr id="29702" name="Slide Number Placeholder 6"/>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3FBB8F2-9F7A-4B2C-BB42-39EB0E184BC6}" type="slidenum">
              <a:rPr lang="en-US"/>
              <a:pPr/>
              <a:t>16</a:t>
            </a:fld>
            <a:endParaRPr lang="en-US"/>
          </a:p>
        </p:txBody>
      </p:sp>
    </p:spTree>
    <p:extLst>
      <p:ext uri="{BB962C8B-B14F-4D97-AF65-F5344CB8AC3E}">
        <p14:creationId xmlns:p14="http://schemas.microsoft.com/office/powerpoint/2010/main" val="3550781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ChangeArrowheads="1"/>
          </p:cNvSpPr>
          <p:nvPr/>
        </p:nvSpPr>
        <p:spPr bwMode="auto">
          <a:xfrm>
            <a:off x="228600" y="762000"/>
            <a:ext cx="3581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spcBef>
                <a:spcPct val="20000"/>
              </a:spcBef>
              <a:buFont typeface="Wingdings" pitchFamily="2" charset="2"/>
              <a:buChar char="Ø"/>
            </a:pPr>
            <a:r>
              <a:rPr lang="en-US" sz="3000" b="1">
                <a:latin typeface="Calibri" pitchFamily="34" charset="0"/>
                <a:cs typeface="Calibri" pitchFamily="34" charset="0"/>
                <a:sym typeface="Calibri" pitchFamily="34" charset="0"/>
              </a:rPr>
              <a:t>Epimers</a:t>
            </a:r>
            <a:r>
              <a:rPr lang="en-US" sz="3000" b="1">
                <a:solidFill>
                  <a:srgbClr val="464646"/>
                </a:solidFill>
                <a:latin typeface="Calibri" pitchFamily="34" charset="0"/>
                <a:cs typeface="Calibri" pitchFamily="34" charset="0"/>
                <a:sym typeface="Calibri" pitchFamily="34" charset="0"/>
              </a:rPr>
              <a:t>: </a:t>
            </a:r>
            <a:r>
              <a:rPr lang="en-US" sz="3000">
                <a:latin typeface="Calibri" pitchFamily="34" charset="0"/>
                <a:cs typeface="Calibri" pitchFamily="34" charset="0"/>
                <a:sym typeface="Calibri" pitchFamily="34" charset="0"/>
              </a:rPr>
              <a:t>T</a:t>
            </a:r>
            <a:r>
              <a:rPr lang="en-US" sz="3000">
                <a:solidFill>
                  <a:srgbClr val="464646"/>
                </a:solidFill>
                <a:latin typeface="Calibri" pitchFamily="34" charset="0"/>
                <a:cs typeface="Calibri" pitchFamily="34" charset="0"/>
                <a:sym typeface="Calibri" pitchFamily="34" charset="0"/>
              </a:rPr>
              <a:t>he </a:t>
            </a:r>
            <a:r>
              <a:rPr lang="en-US" sz="3000" b="1">
                <a:latin typeface="Calibri" pitchFamily="34" charset="0"/>
                <a:cs typeface="Calibri" pitchFamily="34" charset="0"/>
                <a:sym typeface="Calibri" pitchFamily="34" charset="0"/>
              </a:rPr>
              <a:t>epimers differs from each other in the configuration at one chiral center (shaded red).</a:t>
            </a:r>
            <a:r>
              <a:rPr lang="en-US" sz="3000" b="1">
                <a:solidFill>
                  <a:srgbClr val="464646"/>
                </a:solidFill>
                <a:latin typeface="Calibri" pitchFamily="34" charset="0"/>
                <a:cs typeface="Calibri" pitchFamily="34" charset="0"/>
                <a:sym typeface="Calibri" pitchFamily="34" charset="0"/>
              </a:rPr>
              <a:t> </a:t>
            </a:r>
            <a:endParaRPr lang="en-US" altLang="en-US" sz="3000" b="1">
              <a:solidFill>
                <a:srgbClr val="464646"/>
              </a:solidFill>
              <a:latin typeface="Calibri" pitchFamily="34" charset="0"/>
              <a:cs typeface="Calibri" pitchFamily="34" charset="0"/>
              <a:sym typeface="Calibri" pitchFamily="34" charset="0"/>
            </a:endParaRPr>
          </a:p>
          <a:p>
            <a:pPr marL="342900" indent="-342900" algn="just">
              <a:spcBef>
                <a:spcPct val="20000"/>
              </a:spcBef>
              <a:buFont typeface="Arial" charset="0"/>
              <a:buChar char="•"/>
            </a:pPr>
            <a:endParaRPr lang="en-US" altLang="en-US" sz="3000" b="1">
              <a:solidFill>
                <a:srgbClr val="464646"/>
              </a:solidFill>
              <a:latin typeface="Calibri" pitchFamily="34" charset="0"/>
              <a:cs typeface="Calibri" pitchFamily="34" charset="0"/>
              <a:sym typeface="Calibri" pitchFamily="34" charset="0"/>
            </a:endParaRPr>
          </a:p>
          <a:p>
            <a:pPr marL="342900" indent="-342900" algn="just">
              <a:spcBef>
                <a:spcPct val="20000"/>
              </a:spcBef>
              <a:buFont typeface="Courier New" pitchFamily="49" charset="0"/>
              <a:buChar char="o"/>
            </a:pPr>
            <a:r>
              <a:rPr lang="en-US" sz="3000" b="1">
                <a:solidFill>
                  <a:srgbClr val="464646"/>
                </a:solidFill>
                <a:latin typeface="Calibri" pitchFamily="34" charset="0"/>
                <a:cs typeface="Calibri" pitchFamily="34" charset="0"/>
                <a:sym typeface="Calibri" pitchFamily="34" charset="0"/>
              </a:rPr>
              <a:t>Example: </a:t>
            </a:r>
            <a:r>
              <a:rPr lang="en-US" sz="3000">
                <a:solidFill>
                  <a:srgbClr val="464646"/>
                </a:solidFill>
                <a:latin typeface="Calibri" pitchFamily="34" charset="0"/>
                <a:cs typeface="Calibri" pitchFamily="34" charset="0"/>
                <a:sym typeface="Calibri" pitchFamily="34" charset="0"/>
              </a:rPr>
              <a:t>D-Glucose and two of its epimers are shown as projection formulas. </a:t>
            </a:r>
            <a:endParaRPr lang="en-US" sz="3000" b="1">
              <a:latin typeface="Calibri" pitchFamily="34" charset="0"/>
              <a:cs typeface="Calibri" pitchFamily="34" charset="0"/>
              <a:sym typeface="Calibri" pitchFamily="34" charset="0"/>
            </a:endParaRPr>
          </a:p>
          <a:p>
            <a:pPr marL="342900" indent="-342900" algn="just">
              <a:spcBef>
                <a:spcPct val="20000"/>
              </a:spcBef>
              <a:buFont typeface="Arial" charset="0"/>
              <a:buChar char="•"/>
            </a:pPr>
            <a:endParaRPr lang="en-US" altLang="en-US" sz="3000" b="1">
              <a:latin typeface="Calibri" pitchFamily="34" charset="0"/>
              <a:cs typeface="Calibri" pitchFamily="34" charset="0"/>
              <a:sym typeface="Calibri" pitchFamily="34" charset="0"/>
            </a:endParaRPr>
          </a:p>
        </p:txBody>
      </p:sp>
      <p:sp>
        <p:nvSpPr>
          <p:cNvPr id="30723"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6CB256B-2B81-43BA-82F6-0AF5E633FB22}" type="slidenum">
              <a:rPr lang="en-US"/>
              <a:pPr/>
              <a:t>17</a:t>
            </a:fld>
            <a:endParaRPr lang="en-US"/>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447800"/>
            <a:ext cx="48768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016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r="7547"/>
          <a:stretch>
            <a:fillRect/>
          </a:stretch>
        </p:blipFill>
        <p:spPr>
          <a:xfrm>
            <a:off x="5105400" y="0"/>
            <a:ext cx="4038600" cy="6858000"/>
          </a:xfrm>
        </p:spPr>
      </p:pic>
      <p:sp>
        <p:nvSpPr>
          <p:cNvPr id="31747" name="Content Placeholder 2"/>
          <p:cNvSpPr>
            <a:spLocks noChangeArrowheads="1"/>
          </p:cNvSpPr>
          <p:nvPr/>
        </p:nvSpPr>
        <p:spPr bwMode="auto">
          <a:xfrm>
            <a:off x="457200" y="533400"/>
            <a:ext cx="4876800"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spcBef>
                <a:spcPct val="20000"/>
              </a:spcBef>
              <a:buFont typeface="Wingdings" pitchFamily="2" charset="2"/>
              <a:buChar char="Ø"/>
            </a:pPr>
            <a:r>
              <a:rPr lang="en-US" sz="2200" b="1">
                <a:latin typeface="Calibri" pitchFamily="34" charset="0"/>
                <a:cs typeface="Calibri" pitchFamily="34" charset="0"/>
                <a:sym typeface="Calibri" pitchFamily="34" charset="0"/>
              </a:rPr>
              <a:t>Formation of the two cyclic forms of D-glucose. </a:t>
            </a:r>
            <a:endParaRPr lang="en-US" altLang="en-US" sz="2200" b="1">
              <a:latin typeface="Calibri" pitchFamily="34" charset="0"/>
              <a:cs typeface="Calibri" pitchFamily="34" charset="0"/>
              <a:sym typeface="Calibri" pitchFamily="34" charset="0"/>
            </a:endParaRPr>
          </a:p>
          <a:p>
            <a:pPr marL="342900" indent="-342900" algn="just">
              <a:spcBef>
                <a:spcPct val="20000"/>
              </a:spcBef>
              <a:buFont typeface="Arial" charset="0"/>
              <a:buChar char="•"/>
            </a:pPr>
            <a:endParaRPr lang="en-US" altLang="en-US" sz="2200">
              <a:latin typeface="Calibri" pitchFamily="34" charset="0"/>
              <a:cs typeface="Calibri" pitchFamily="34" charset="0"/>
              <a:sym typeface="Calibri" pitchFamily="34" charset="0"/>
            </a:endParaRPr>
          </a:p>
          <a:p>
            <a:pPr marL="342900" indent="-342900" algn="just">
              <a:spcBef>
                <a:spcPct val="20000"/>
              </a:spcBef>
              <a:buFont typeface="Arial" charset="0"/>
              <a:buChar char="•"/>
            </a:pPr>
            <a:r>
              <a:rPr lang="en-US" sz="2200">
                <a:latin typeface="Calibri" pitchFamily="34" charset="0"/>
                <a:cs typeface="Calibri" pitchFamily="34" charset="0"/>
                <a:sym typeface="Calibri" pitchFamily="34" charset="0"/>
              </a:rPr>
              <a:t>Reaction</a:t>
            </a:r>
            <a:r>
              <a:rPr lang="en-US" sz="2200">
                <a:solidFill>
                  <a:srgbClr val="464646"/>
                </a:solidFill>
                <a:latin typeface="Calibri" pitchFamily="34" charset="0"/>
                <a:cs typeface="Calibri" pitchFamily="34" charset="0"/>
                <a:sym typeface="Calibri" pitchFamily="34" charset="0"/>
              </a:rPr>
              <a:t> </a:t>
            </a:r>
            <a:r>
              <a:rPr lang="en-US" sz="2200">
                <a:latin typeface="Calibri" pitchFamily="34" charset="0"/>
                <a:cs typeface="Calibri" pitchFamily="34" charset="0"/>
                <a:sym typeface="Calibri" pitchFamily="34" charset="0"/>
              </a:rPr>
              <a:t>be</a:t>
            </a:r>
            <a:r>
              <a:rPr lang="en-US" sz="2200" b="1">
                <a:latin typeface="Calibri" pitchFamily="34" charset="0"/>
                <a:cs typeface="Calibri" pitchFamily="34" charset="0"/>
                <a:sym typeface="Calibri" pitchFamily="34" charset="0"/>
              </a:rPr>
              <a:t>tween the aldehyde (COH) group at C-1 and the </a:t>
            </a:r>
            <a:r>
              <a:rPr lang="en-US" sz="2200" b="1">
                <a:solidFill>
                  <a:srgbClr val="464646"/>
                </a:solidFill>
                <a:latin typeface="Calibri" pitchFamily="34" charset="0"/>
                <a:cs typeface="Calibri" pitchFamily="34" charset="0"/>
                <a:sym typeface="Calibri" pitchFamily="34" charset="0"/>
              </a:rPr>
              <a:t>OH-</a:t>
            </a:r>
            <a:r>
              <a:rPr lang="en-US" sz="2200" b="1">
                <a:latin typeface="Calibri" pitchFamily="34" charset="0"/>
                <a:cs typeface="Calibri" pitchFamily="34" charset="0"/>
                <a:sym typeface="Calibri" pitchFamily="34" charset="0"/>
              </a:rPr>
              <a:t>group at C-5</a:t>
            </a:r>
            <a:r>
              <a:rPr lang="en-US" sz="2200" b="1" u="sng">
                <a:latin typeface="Calibri" pitchFamily="34" charset="0"/>
                <a:cs typeface="Calibri" pitchFamily="34" charset="0"/>
                <a:sym typeface="Calibri" pitchFamily="34" charset="0"/>
              </a:rPr>
              <a:t> forms a hemiacetal linkage</a:t>
            </a:r>
            <a:r>
              <a:rPr lang="en-US" sz="2200" b="1">
                <a:latin typeface="Calibri" pitchFamily="34" charset="0"/>
                <a:cs typeface="Calibri" pitchFamily="34" charset="0"/>
                <a:sym typeface="Calibri" pitchFamily="34" charset="0"/>
              </a:rPr>
              <a:t>.</a:t>
            </a:r>
            <a:endParaRPr lang="en-US" altLang="en-US" sz="2200" b="1">
              <a:latin typeface="Calibri" pitchFamily="34" charset="0"/>
              <a:cs typeface="Calibri" pitchFamily="34" charset="0"/>
              <a:sym typeface="Calibri" pitchFamily="34" charset="0"/>
            </a:endParaRPr>
          </a:p>
          <a:p>
            <a:pPr marL="342900" indent="-342900" algn="just">
              <a:spcBef>
                <a:spcPct val="20000"/>
              </a:spcBef>
              <a:buFont typeface="Arial" charset="0"/>
              <a:buChar char="•"/>
            </a:pPr>
            <a:endParaRPr lang="en-US" altLang="en-US" sz="2200">
              <a:solidFill>
                <a:srgbClr val="464646"/>
              </a:solidFill>
              <a:latin typeface="Calibri" pitchFamily="34" charset="0"/>
              <a:cs typeface="Calibri" pitchFamily="34" charset="0"/>
              <a:sym typeface="Calibri" pitchFamily="34" charset="0"/>
            </a:endParaRPr>
          </a:p>
          <a:p>
            <a:pPr marL="342900" indent="-342900" algn="just">
              <a:spcBef>
                <a:spcPct val="20000"/>
              </a:spcBef>
              <a:buFont typeface="Courier New" pitchFamily="49" charset="0"/>
              <a:buChar char="o"/>
            </a:pPr>
            <a:r>
              <a:rPr lang="en-US" sz="2200">
                <a:solidFill>
                  <a:srgbClr val="464646"/>
                </a:solidFill>
                <a:latin typeface="Calibri" pitchFamily="34" charset="0"/>
                <a:cs typeface="Calibri" pitchFamily="34" charset="0"/>
                <a:sym typeface="Calibri" pitchFamily="34" charset="0"/>
              </a:rPr>
              <a:t>This linkage </a:t>
            </a:r>
            <a:r>
              <a:rPr lang="en-US" sz="2200" b="1">
                <a:latin typeface="Calibri" pitchFamily="34" charset="0"/>
                <a:cs typeface="Calibri" pitchFamily="34" charset="0"/>
                <a:sym typeface="Calibri" pitchFamily="34" charset="0"/>
              </a:rPr>
              <a:t>produces either of two stereoisomers, the ‘</a:t>
            </a:r>
            <a:r>
              <a:rPr lang="en-US" altLang="en-US" sz="2200" b="1">
                <a:latin typeface="Calibri" pitchFamily="34" charset="0"/>
                <a:ea typeface="MS PGothic" pitchFamily="34" charset="-128"/>
                <a:sym typeface="MS PGothic" pitchFamily="34" charset="-128"/>
              </a:rPr>
              <a:t>α</a:t>
            </a:r>
            <a:r>
              <a:rPr lang="en-US" sz="2200" b="1">
                <a:latin typeface="Calibri" pitchFamily="34" charset="0"/>
                <a:cs typeface="Calibri" pitchFamily="34" charset="0"/>
                <a:sym typeface="Calibri" pitchFamily="34" charset="0"/>
              </a:rPr>
              <a:t>’</a:t>
            </a:r>
            <a:r>
              <a:rPr lang="en-US" sz="2200" b="1" i="1">
                <a:latin typeface="Calibri" pitchFamily="34" charset="0"/>
                <a:cs typeface="Calibri" pitchFamily="34" charset="0"/>
                <a:sym typeface="Calibri" pitchFamily="34" charset="0"/>
              </a:rPr>
              <a:t> and ‘</a:t>
            </a:r>
            <a:r>
              <a:rPr lang="en-US" altLang="en-US" sz="2200" b="1">
                <a:solidFill>
                  <a:srgbClr val="464646"/>
                </a:solidFill>
                <a:latin typeface="Calibri" pitchFamily="34" charset="0"/>
                <a:ea typeface="MS PGothic" pitchFamily="34" charset="-128"/>
                <a:sym typeface="MS PGothic" pitchFamily="34" charset="-128"/>
              </a:rPr>
              <a:t>β</a:t>
            </a:r>
            <a:r>
              <a:rPr lang="en-US" sz="2200" b="1">
                <a:solidFill>
                  <a:srgbClr val="464646"/>
                </a:solidFill>
                <a:latin typeface="Calibri" pitchFamily="34" charset="0"/>
                <a:cs typeface="Calibri" pitchFamily="34" charset="0"/>
                <a:sym typeface="Calibri" pitchFamily="34" charset="0"/>
              </a:rPr>
              <a:t>’</a:t>
            </a:r>
            <a:r>
              <a:rPr lang="en-US" sz="2200" b="1" i="1">
                <a:latin typeface="Calibri" pitchFamily="34" charset="0"/>
                <a:cs typeface="Calibri" pitchFamily="34" charset="0"/>
                <a:sym typeface="Calibri" pitchFamily="34" charset="0"/>
              </a:rPr>
              <a:t>  anomers, which differ only in the stereochemistry </a:t>
            </a:r>
            <a:r>
              <a:rPr lang="en-US" sz="2200" b="1">
                <a:latin typeface="Calibri" pitchFamily="34" charset="0"/>
                <a:cs typeface="Calibri" pitchFamily="34" charset="0"/>
                <a:sym typeface="Calibri" pitchFamily="34" charset="0"/>
              </a:rPr>
              <a:t>around the hemiacetal carbon. </a:t>
            </a:r>
            <a:endParaRPr lang="en-US" altLang="en-US" sz="2200" b="1">
              <a:latin typeface="Calibri" pitchFamily="34" charset="0"/>
              <a:cs typeface="Calibri" pitchFamily="34" charset="0"/>
              <a:sym typeface="Calibri" pitchFamily="34" charset="0"/>
            </a:endParaRPr>
          </a:p>
          <a:p>
            <a:pPr marL="342900" indent="-342900" algn="just">
              <a:spcBef>
                <a:spcPct val="20000"/>
              </a:spcBef>
              <a:buFont typeface="Arial" charset="0"/>
              <a:buChar char="•"/>
            </a:pPr>
            <a:endParaRPr lang="en-US" altLang="en-US" sz="2200" b="1">
              <a:latin typeface="Calibri" pitchFamily="34" charset="0"/>
              <a:cs typeface="Calibri" pitchFamily="34" charset="0"/>
              <a:sym typeface="Calibri" pitchFamily="34" charset="0"/>
            </a:endParaRPr>
          </a:p>
          <a:p>
            <a:pPr marL="342900" indent="-342900" algn="just">
              <a:spcBef>
                <a:spcPct val="20000"/>
              </a:spcBef>
              <a:buFont typeface="Wingdings" pitchFamily="2" charset="2"/>
              <a:buChar char="Ø"/>
            </a:pPr>
            <a:r>
              <a:rPr lang="en-US" sz="2200" b="1">
                <a:solidFill>
                  <a:srgbClr val="464646"/>
                </a:solidFill>
                <a:latin typeface="Calibri" pitchFamily="34" charset="0"/>
                <a:cs typeface="Calibri" pitchFamily="34" charset="0"/>
                <a:sym typeface="Calibri" pitchFamily="34" charset="0"/>
              </a:rPr>
              <a:t>Mutarotation: </a:t>
            </a:r>
            <a:r>
              <a:rPr lang="en-US" sz="2200" b="1">
                <a:latin typeface="Calibri" pitchFamily="34" charset="0"/>
                <a:cs typeface="Calibri" pitchFamily="34" charset="0"/>
                <a:sym typeface="Calibri" pitchFamily="34" charset="0"/>
              </a:rPr>
              <a:t>The interconversion of </a:t>
            </a:r>
            <a:r>
              <a:rPr lang="en-US" sz="2200">
                <a:solidFill>
                  <a:srgbClr val="464646"/>
                </a:solidFill>
                <a:latin typeface="Calibri" pitchFamily="34" charset="0"/>
                <a:cs typeface="Calibri" pitchFamily="34" charset="0"/>
                <a:sym typeface="Calibri" pitchFamily="34" charset="0"/>
              </a:rPr>
              <a:t> ‘</a:t>
            </a:r>
            <a:r>
              <a:rPr lang="en-US" altLang="en-US" sz="2200">
                <a:solidFill>
                  <a:srgbClr val="464646"/>
                </a:solidFill>
                <a:latin typeface="Calibri" pitchFamily="34" charset="0"/>
                <a:ea typeface="MS PGothic" pitchFamily="34" charset="-128"/>
                <a:sym typeface="MS PGothic" pitchFamily="34" charset="-128"/>
              </a:rPr>
              <a:t>α</a:t>
            </a:r>
            <a:r>
              <a:rPr lang="en-US" sz="2200">
                <a:solidFill>
                  <a:srgbClr val="464646"/>
                </a:solidFill>
                <a:latin typeface="Calibri" pitchFamily="34" charset="0"/>
                <a:cs typeface="Calibri" pitchFamily="34" charset="0"/>
                <a:sym typeface="Calibri" pitchFamily="34" charset="0"/>
              </a:rPr>
              <a:t>’</a:t>
            </a:r>
            <a:r>
              <a:rPr lang="en-US" sz="2200" i="1">
                <a:solidFill>
                  <a:srgbClr val="464646"/>
                </a:solidFill>
                <a:latin typeface="Calibri" pitchFamily="34" charset="0"/>
                <a:cs typeface="Calibri" pitchFamily="34" charset="0"/>
                <a:sym typeface="Calibri" pitchFamily="34" charset="0"/>
              </a:rPr>
              <a:t> and ‘</a:t>
            </a:r>
            <a:r>
              <a:rPr lang="en-US" altLang="en-US" sz="2200">
                <a:solidFill>
                  <a:srgbClr val="464646"/>
                </a:solidFill>
                <a:latin typeface="Calibri" pitchFamily="34" charset="0"/>
                <a:ea typeface="MS PGothic" pitchFamily="34" charset="-128"/>
                <a:sym typeface="MS PGothic" pitchFamily="34" charset="-128"/>
              </a:rPr>
              <a:t>β</a:t>
            </a:r>
            <a:r>
              <a:rPr lang="en-US" sz="2200">
                <a:solidFill>
                  <a:srgbClr val="464646"/>
                </a:solidFill>
                <a:latin typeface="Calibri" pitchFamily="34" charset="0"/>
                <a:cs typeface="Calibri" pitchFamily="34" charset="0"/>
                <a:sym typeface="Calibri" pitchFamily="34" charset="0"/>
              </a:rPr>
              <a:t>’</a:t>
            </a:r>
            <a:r>
              <a:rPr lang="en-US" sz="2200" b="1" i="1">
                <a:latin typeface="Calibri" pitchFamily="34" charset="0"/>
                <a:cs typeface="Calibri" pitchFamily="34" charset="0"/>
                <a:sym typeface="Calibri" pitchFamily="34" charset="0"/>
              </a:rPr>
              <a:t> anomers</a:t>
            </a:r>
            <a:r>
              <a:rPr lang="en-US" sz="2200" i="1">
                <a:solidFill>
                  <a:srgbClr val="464646"/>
                </a:solidFill>
                <a:latin typeface="Calibri" pitchFamily="34" charset="0"/>
                <a:cs typeface="Calibri" pitchFamily="34" charset="0"/>
                <a:sym typeface="Calibri" pitchFamily="34" charset="0"/>
              </a:rPr>
              <a:t> </a:t>
            </a:r>
            <a:r>
              <a:rPr lang="en-US" sz="2200" b="1">
                <a:latin typeface="Calibri" pitchFamily="34" charset="0"/>
                <a:cs typeface="Calibri" pitchFamily="34" charset="0"/>
                <a:sym typeface="Calibri" pitchFamily="34" charset="0"/>
              </a:rPr>
              <a:t>is </a:t>
            </a:r>
            <a:r>
              <a:rPr lang="en-US" sz="2200">
                <a:solidFill>
                  <a:srgbClr val="464646"/>
                </a:solidFill>
                <a:latin typeface="Calibri" pitchFamily="34" charset="0"/>
                <a:cs typeface="Calibri" pitchFamily="34" charset="0"/>
                <a:sym typeface="Calibri" pitchFamily="34" charset="0"/>
              </a:rPr>
              <a:t>termed as mutarotation</a:t>
            </a:r>
            <a:r>
              <a:rPr lang="en-US" sz="2200">
                <a:latin typeface="Calibri" pitchFamily="34" charset="0"/>
                <a:cs typeface="Calibri" pitchFamily="34" charset="0"/>
                <a:sym typeface="Calibri" pitchFamily="34" charset="0"/>
              </a:rPr>
              <a:t>.</a:t>
            </a:r>
          </a:p>
        </p:txBody>
      </p:sp>
      <p:sp>
        <p:nvSpPr>
          <p:cNvPr id="31748"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C1B8E14-3B39-4B7F-BEB6-5E3B40600C3D}" type="slidenum">
              <a:rPr lang="en-US"/>
              <a:pPr/>
              <a:t>18</a:t>
            </a:fld>
            <a:endParaRPr lang="en-US"/>
          </a:p>
        </p:txBody>
      </p:sp>
    </p:spTree>
    <p:extLst>
      <p:ext uri="{BB962C8B-B14F-4D97-AF65-F5344CB8AC3E}">
        <p14:creationId xmlns:p14="http://schemas.microsoft.com/office/powerpoint/2010/main" val="171149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noChangeArrowheads="1"/>
          </p:cNvSpPr>
          <p:nvPr>
            <p:ph type="title" idx="4294967295"/>
          </p:nvPr>
        </p:nvSpPr>
        <p:spPr>
          <a:xfrm>
            <a:off x="457200" y="0"/>
            <a:ext cx="8229600" cy="1143000"/>
          </a:xfrm>
        </p:spPr>
        <p:txBody>
          <a:bodyPr/>
          <a:lstStyle/>
          <a:p>
            <a:pPr eaLnBrk="1" hangingPunct="1"/>
            <a:r>
              <a:rPr lang="en-US" altLang="zh-CN" b="1" smtClean="0"/>
              <a:t>Pyranoses and Furanoses</a:t>
            </a:r>
            <a:endParaRPr lang="en-US" altLang="zh-CN" smtClean="0"/>
          </a:p>
        </p:txBody>
      </p:sp>
      <p:sp>
        <p:nvSpPr>
          <p:cNvPr id="32771" name="Content Placeholder 3"/>
          <p:cNvSpPr>
            <a:spLocks noGrp="1" noChangeArrowheads="1"/>
          </p:cNvSpPr>
          <p:nvPr>
            <p:ph idx="4294967295"/>
          </p:nvPr>
        </p:nvSpPr>
        <p:spPr>
          <a:xfrm>
            <a:off x="457200" y="1330325"/>
            <a:ext cx="3886200" cy="4525963"/>
          </a:xfrm>
        </p:spPr>
        <p:txBody>
          <a:bodyPr>
            <a:normAutofit lnSpcReduction="10000"/>
          </a:bodyPr>
          <a:lstStyle/>
          <a:p>
            <a:pPr algn="just" eaLnBrk="1" hangingPunct="1"/>
            <a:r>
              <a:rPr lang="en-US" altLang="zh-CN" sz="2500" b="1" smtClean="0"/>
              <a:t>The pyranose forms of D-glucose </a:t>
            </a:r>
            <a:r>
              <a:rPr lang="en-US" altLang="zh-CN" sz="2500" smtClean="0"/>
              <a:t>and the </a:t>
            </a:r>
            <a:r>
              <a:rPr lang="en-US" altLang="zh-CN" sz="2500" b="1" smtClean="0"/>
              <a:t>furanose forms of D-fructose </a:t>
            </a:r>
            <a:r>
              <a:rPr lang="en-US" altLang="zh-CN" sz="2500" smtClean="0"/>
              <a:t>are shown here as Haworth perspective formulas. </a:t>
            </a:r>
          </a:p>
          <a:p>
            <a:pPr algn="just" eaLnBrk="1" hangingPunct="1"/>
            <a:endParaRPr lang="en-US" altLang="zh-CN" sz="2500" smtClean="0"/>
          </a:p>
          <a:p>
            <a:pPr algn="just" eaLnBrk="1" hangingPunct="1"/>
            <a:r>
              <a:rPr lang="en-US" altLang="zh-CN" sz="2500" smtClean="0"/>
              <a:t>The edges of the ring nearest the reader are represented by bold lines. </a:t>
            </a:r>
          </a:p>
          <a:p>
            <a:pPr algn="just" eaLnBrk="1" hangingPunct="1"/>
            <a:endParaRPr lang="en-US" altLang="zh-CN" sz="2500" smtClean="0"/>
          </a:p>
          <a:p>
            <a:pPr algn="just" eaLnBrk="1" hangingPunct="1"/>
            <a:r>
              <a:rPr lang="en-US" altLang="zh-CN" sz="2500" smtClean="0"/>
              <a:t>Pyran and furan are shown for comparison.</a:t>
            </a:r>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295400"/>
            <a:ext cx="39909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Slide Number Placeholder 4"/>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FC51DF0-D1EA-47C6-8F66-684C6F2A5007}" type="slidenum">
              <a:rPr lang="en-US"/>
              <a:pPr/>
              <a:t>19</a:t>
            </a:fld>
            <a:endParaRPr lang="en-US"/>
          </a:p>
        </p:txBody>
      </p:sp>
    </p:spTree>
    <p:extLst>
      <p:ext uri="{BB962C8B-B14F-4D97-AF65-F5344CB8AC3E}">
        <p14:creationId xmlns:p14="http://schemas.microsoft.com/office/powerpoint/2010/main" val="2176085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04800" y="457200"/>
            <a:ext cx="8458200" cy="6096000"/>
          </a:xfrm>
        </p:spPr>
      </p:pic>
      <p:sp>
        <p:nvSpPr>
          <p:cNvPr id="15363" name="Slide Number Placeholder 2"/>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2865845-9C8A-4015-97AD-1F93D0EC18FA}" type="slidenum">
              <a:rPr lang="en-US"/>
              <a:pPr/>
              <a:t>2</a:t>
            </a:fld>
            <a:endParaRPr lang="en-US"/>
          </a:p>
        </p:txBody>
      </p:sp>
    </p:spTree>
    <p:extLst>
      <p:ext uri="{BB962C8B-B14F-4D97-AF65-F5344CB8AC3E}">
        <p14:creationId xmlns:p14="http://schemas.microsoft.com/office/powerpoint/2010/main" val="2966838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04800" y="914400"/>
            <a:ext cx="8610600" cy="5592763"/>
          </a:xfrm>
        </p:spPr>
      </p:pic>
      <p:sp>
        <p:nvSpPr>
          <p:cNvPr id="33795" name="Title 1"/>
          <p:cNvSpPr>
            <a:spLocks noGrp="1" noChangeArrowheads="1"/>
          </p:cNvSpPr>
          <p:nvPr>
            <p:ph type="title" idx="4294967295"/>
          </p:nvPr>
        </p:nvSpPr>
        <p:spPr>
          <a:xfrm>
            <a:off x="457200" y="0"/>
            <a:ext cx="8229600" cy="1143000"/>
          </a:xfrm>
        </p:spPr>
        <p:txBody>
          <a:bodyPr/>
          <a:lstStyle/>
          <a:p>
            <a:pPr eaLnBrk="1" hangingPunct="1"/>
            <a:r>
              <a:rPr lang="en-US" altLang="zh-CN" sz="3200" b="1" smtClean="0">
                <a:latin typeface="Times New Roman" pitchFamily="18" charset="0"/>
                <a:sym typeface="Times New Roman" pitchFamily="18" charset="0"/>
              </a:rPr>
              <a:t>Some hexose derivatives important in biology</a:t>
            </a:r>
            <a:endParaRPr lang="en-US" altLang="zh-CN" sz="3200" smtClean="0">
              <a:latin typeface="Times New Roman" pitchFamily="18" charset="0"/>
              <a:sym typeface="Times New Roman" pitchFamily="18" charset="0"/>
            </a:endParaRPr>
          </a:p>
        </p:txBody>
      </p:sp>
      <p:sp>
        <p:nvSpPr>
          <p:cNvPr id="33796" name="Slide Number Placeholder 4"/>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9F356C3-4E0F-444B-8F52-09FFB17D120B}" type="slidenum">
              <a:rPr lang="en-US"/>
              <a:pPr/>
              <a:t>20</a:t>
            </a:fld>
            <a:endParaRPr lang="en-US"/>
          </a:p>
        </p:txBody>
      </p:sp>
    </p:spTree>
    <p:extLst>
      <p:ext uri="{BB962C8B-B14F-4D97-AF65-F5344CB8AC3E}">
        <p14:creationId xmlns:p14="http://schemas.microsoft.com/office/powerpoint/2010/main" val="3930959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b="29787"/>
          <a:stretch>
            <a:fillRect/>
          </a:stretch>
        </p:blipFill>
        <p:spPr>
          <a:xfrm>
            <a:off x="1676400" y="4343400"/>
            <a:ext cx="6096000" cy="2514600"/>
          </a:xfrm>
        </p:spPr>
      </p:pic>
      <p:sp>
        <p:nvSpPr>
          <p:cNvPr id="34819" name="Title 1"/>
          <p:cNvSpPr>
            <a:spLocks noGrp="1" noChangeArrowheads="1"/>
          </p:cNvSpPr>
          <p:nvPr>
            <p:ph type="title" idx="4294967295"/>
          </p:nvPr>
        </p:nvSpPr>
        <p:spPr>
          <a:xfrm>
            <a:off x="457200" y="0"/>
            <a:ext cx="8229600" cy="1143000"/>
          </a:xfrm>
        </p:spPr>
        <p:txBody>
          <a:bodyPr/>
          <a:lstStyle/>
          <a:p>
            <a:pPr eaLnBrk="1" hangingPunct="1"/>
            <a:r>
              <a:rPr lang="en-US" altLang="zh-CN" b="1" smtClean="0"/>
              <a:t>Sugars as reducing agents</a:t>
            </a:r>
            <a:endParaRPr lang="en-US" altLang="zh-CN" smtClean="0"/>
          </a:p>
        </p:txBody>
      </p:sp>
      <p:sp>
        <p:nvSpPr>
          <p:cNvPr id="34820" name="Content Placeholder 2"/>
          <p:cNvSpPr>
            <a:spLocks noChangeArrowheads="1"/>
          </p:cNvSpPr>
          <p:nvPr/>
        </p:nvSpPr>
        <p:spPr bwMode="auto">
          <a:xfrm>
            <a:off x="457200" y="1066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spcBef>
                <a:spcPct val="20000"/>
              </a:spcBef>
              <a:buFont typeface="Wingdings" pitchFamily="2" charset="2"/>
              <a:buChar char="Ø"/>
            </a:pPr>
            <a:r>
              <a:rPr lang="en-US" b="1">
                <a:latin typeface="Calibri" pitchFamily="34" charset="0"/>
                <a:cs typeface="Calibri" pitchFamily="34" charset="0"/>
                <a:sym typeface="Calibri" pitchFamily="34" charset="0"/>
              </a:rPr>
              <a:t> Monosaccharides Are Reducing Agents:</a:t>
            </a:r>
            <a:endParaRPr lang="en-US" altLang="en-US" b="1">
              <a:latin typeface="Calibri" pitchFamily="34" charset="0"/>
              <a:cs typeface="Calibri" pitchFamily="34" charset="0"/>
              <a:sym typeface="Calibri" pitchFamily="34" charset="0"/>
            </a:endParaRPr>
          </a:p>
          <a:p>
            <a:pPr marL="342900" indent="-342900" algn="just">
              <a:spcBef>
                <a:spcPct val="20000"/>
              </a:spcBef>
              <a:buFont typeface="Arial" charset="0"/>
              <a:buChar char="•"/>
            </a:pPr>
            <a:r>
              <a:rPr lang="en-US">
                <a:latin typeface="Calibri" pitchFamily="34" charset="0"/>
                <a:cs typeface="Calibri" pitchFamily="34" charset="0"/>
                <a:sym typeface="Calibri" pitchFamily="34" charset="0"/>
              </a:rPr>
              <a:t>Monosaccharides </a:t>
            </a:r>
            <a:r>
              <a:rPr lang="en-US" b="1">
                <a:latin typeface="Calibri" pitchFamily="34" charset="0"/>
                <a:cs typeface="Calibri" pitchFamily="34" charset="0"/>
                <a:sym typeface="Calibri" pitchFamily="34" charset="0"/>
              </a:rPr>
              <a:t>can be oxidized by relatively mild oxidizing agents such as ferric (Fe</a:t>
            </a:r>
            <a:r>
              <a:rPr lang="en-US" b="1" baseline="30000">
                <a:latin typeface="Calibri" pitchFamily="34" charset="0"/>
                <a:cs typeface="Calibri" pitchFamily="34" charset="0"/>
                <a:sym typeface="Calibri" pitchFamily="34" charset="0"/>
              </a:rPr>
              <a:t>3</a:t>
            </a:r>
            <a:r>
              <a:rPr lang="en-US" b="1">
                <a:latin typeface="Calibri" pitchFamily="34" charset="0"/>
                <a:cs typeface="Calibri" pitchFamily="34" charset="0"/>
                <a:sym typeface="Calibri" pitchFamily="34" charset="0"/>
              </a:rPr>
              <a:t>) or cupric (Cu</a:t>
            </a:r>
            <a:r>
              <a:rPr lang="en-US" b="1" baseline="30000">
                <a:latin typeface="Calibri" pitchFamily="34" charset="0"/>
                <a:cs typeface="Calibri" pitchFamily="34" charset="0"/>
                <a:sym typeface="Calibri" pitchFamily="34" charset="0"/>
              </a:rPr>
              <a:t>2</a:t>
            </a:r>
            <a:r>
              <a:rPr lang="en-US" b="1">
                <a:latin typeface="Calibri" pitchFamily="34" charset="0"/>
                <a:cs typeface="Calibri" pitchFamily="34" charset="0"/>
                <a:sym typeface="Calibri" pitchFamily="34" charset="0"/>
              </a:rPr>
              <a:t>) ion (Fig</a:t>
            </a:r>
            <a:r>
              <a:rPr lang="en-US">
                <a:latin typeface="Calibri" pitchFamily="34" charset="0"/>
                <a:cs typeface="Calibri" pitchFamily="34" charset="0"/>
                <a:sym typeface="Calibri" pitchFamily="34" charset="0"/>
              </a:rPr>
              <a:t>.). </a:t>
            </a:r>
            <a:r>
              <a:rPr lang="en-US" u="sng">
                <a:latin typeface="Calibri" pitchFamily="34" charset="0"/>
                <a:cs typeface="Calibri" pitchFamily="34" charset="0"/>
                <a:sym typeface="Calibri" pitchFamily="34" charset="0"/>
              </a:rPr>
              <a:t>The carbonyl carbon is oxidized to a carboxyl group. </a:t>
            </a:r>
            <a:endParaRPr lang="en-US" altLang="en-US" u="sng">
              <a:latin typeface="Calibri" pitchFamily="34" charset="0"/>
              <a:cs typeface="Calibri" pitchFamily="34" charset="0"/>
              <a:sym typeface="Calibri" pitchFamily="34" charset="0"/>
            </a:endParaRPr>
          </a:p>
          <a:p>
            <a:pPr marL="342900" indent="-342900" algn="just">
              <a:spcBef>
                <a:spcPct val="20000"/>
              </a:spcBef>
              <a:buFont typeface="Wingdings" pitchFamily="2" charset="2"/>
              <a:buChar char="Ø"/>
            </a:pPr>
            <a:endParaRPr lang="en-US" altLang="en-US" b="1">
              <a:latin typeface="Calibri" pitchFamily="34" charset="0"/>
              <a:cs typeface="Calibri" pitchFamily="34" charset="0"/>
              <a:sym typeface="Calibri" pitchFamily="34" charset="0"/>
            </a:endParaRPr>
          </a:p>
          <a:p>
            <a:pPr marL="342900" indent="-342900" algn="just">
              <a:spcBef>
                <a:spcPct val="20000"/>
              </a:spcBef>
              <a:buFont typeface="Wingdings" pitchFamily="2" charset="2"/>
              <a:buChar char="Ø"/>
            </a:pPr>
            <a:r>
              <a:rPr lang="en-US" b="1">
                <a:latin typeface="Calibri" pitchFamily="34" charset="0"/>
                <a:cs typeface="Calibri" pitchFamily="34" charset="0"/>
                <a:sym typeface="Calibri" pitchFamily="34" charset="0"/>
              </a:rPr>
              <a:t>Glucose and other sugars capable of reducing ferric or cupric ion are called reducing  sugars. </a:t>
            </a:r>
            <a:endParaRPr lang="en-US" altLang="en-US" b="1">
              <a:latin typeface="Calibri" pitchFamily="34" charset="0"/>
              <a:cs typeface="Calibri" pitchFamily="34" charset="0"/>
              <a:sym typeface="Calibri" pitchFamily="34" charset="0"/>
            </a:endParaRPr>
          </a:p>
          <a:p>
            <a:pPr marL="342900" indent="-342900" algn="just">
              <a:spcBef>
                <a:spcPct val="20000"/>
              </a:spcBef>
            </a:pPr>
            <a:endParaRPr lang="en-US" altLang="en-US" b="1">
              <a:latin typeface="Calibri" pitchFamily="34" charset="0"/>
              <a:cs typeface="Calibri" pitchFamily="34" charset="0"/>
              <a:sym typeface="Calibri" pitchFamily="34" charset="0"/>
            </a:endParaRPr>
          </a:p>
          <a:p>
            <a:pPr marL="342900" indent="-342900" algn="just">
              <a:spcBef>
                <a:spcPct val="20000"/>
              </a:spcBef>
              <a:buFont typeface="Courier New" pitchFamily="49" charset="0"/>
              <a:buChar char="o"/>
            </a:pPr>
            <a:r>
              <a:rPr lang="en-US" b="1">
                <a:solidFill>
                  <a:srgbClr val="464646"/>
                </a:solidFill>
                <a:latin typeface="Calibri" pitchFamily="34" charset="0"/>
                <a:cs typeface="Calibri" pitchFamily="34" charset="0"/>
                <a:sym typeface="Calibri" pitchFamily="34" charset="0"/>
              </a:rPr>
              <a:t>The  reducing property is the basis of Fehling’s reaction</a:t>
            </a:r>
            <a:r>
              <a:rPr lang="en-US">
                <a:solidFill>
                  <a:srgbClr val="464646"/>
                </a:solidFill>
                <a:latin typeface="Calibri" pitchFamily="34" charset="0"/>
                <a:cs typeface="Calibri" pitchFamily="34" charset="0"/>
                <a:sym typeface="Calibri" pitchFamily="34" charset="0"/>
              </a:rPr>
              <a:t>, a qualitative test for the presence of reducing sugar. </a:t>
            </a:r>
            <a:endParaRPr lang="en-US" altLang="en-US">
              <a:solidFill>
                <a:srgbClr val="464646"/>
              </a:solidFill>
              <a:latin typeface="Calibri" pitchFamily="34" charset="0"/>
              <a:cs typeface="Calibri" pitchFamily="34" charset="0"/>
              <a:sym typeface="Calibri" pitchFamily="34" charset="0"/>
            </a:endParaRPr>
          </a:p>
          <a:p>
            <a:pPr marL="342900" indent="-342900" algn="just">
              <a:spcBef>
                <a:spcPct val="20000"/>
              </a:spcBef>
              <a:buFont typeface="Wingdings" pitchFamily="2" charset="2"/>
              <a:buChar char="Ø"/>
            </a:pPr>
            <a:r>
              <a:rPr lang="en-US" b="1">
                <a:solidFill>
                  <a:srgbClr val="464646"/>
                </a:solidFill>
                <a:latin typeface="Calibri" pitchFamily="34" charset="0"/>
                <a:cs typeface="Calibri" pitchFamily="34" charset="0"/>
                <a:sym typeface="Calibri" pitchFamily="34" charset="0"/>
              </a:rPr>
              <a:t>By measuring </a:t>
            </a:r>
            <a:r>
              <a:rPr lang="en-US" b="1" u="sng">
                <a:solidFill>
                  <a:srgbClr val="464646"/>
                </a:solidFill>
                <a:latin typeface="Calibri" pitchFamily="34" charset="0"/>
                <a:cs typeface="Calibri" pitchFamily="34" charset="0"/>
                <a:sym typeface="Calibri" pitchFamily="34" charset="0"/>
              </a:rPr>
              <a:t>the amount of oxidizing agent reduced by a solution of a sugar</a:t>
            </a:r>
            <a:r>
              <a:rPr lang="en-US" b="1">
                <a:solidFill>
                  <a:srgbClr val="464646"/>
                </a:solidFill>
                <a:latin typeface="Calibri" pitchFamily="34" charset="0"/>
                <a:cs typeface="Calibri" pitchFamily="34" charset="0"/>
                <a:sym typeface="Calibri" pitchFamily="34" charset="0"/>
              </a:rPr>
              <a:t>, it is possible to estimate the concentration of that sugar. </a:t>
            </a:r>
            <a:endParaRPr lang="en-US" altLang="en-US" b="1">
              <a:solidFill>
                <a:srgbClr val="464646"/>
              </a:solidFill>
              <a:latin typeface="Calibri" pitchFamily="34" charset="0"/>
              <a:cs typeface="Calibri" pitchFamily="34" charset="0"/>
              <a:sym typeface="Calibri" pitchFamily="34" charset="0"/>
            </a:endParaRPr>
          </a:p>
          <a:p>
            <a:pPr marL="342900" indent="-342900" algn="just">
              <a:spcBef>
                <a:spcPct val="20000"/>
              </a:spcBef>
              <a:buFont typeface="Arial" charset="0"/>
              <a:buChar char="•"/>
            </a:pPr>
            <a:endParaRPr lang="en-US" altLang="en-US" b="1">
              <a:latin typeface="Calibri" pitchFamily="34" charset="0"/>
              <a:cs typeface="Calibri" pitchFamily="34" charset="0"/>
              <a:sym typeface="Calibri" pitchFamily="34" charset="0"/>
            </a:endParaRPr>
          </a:p>
          <a:p>
            <a:pPr marL="342900" indent="-342900">
              <a:spcBef>
                <a:spcPct val="20000"/>
              </a:spcBef>
              <a:buFont typeface="Arial" charset="0"/>
              <a:buChar char="•"/>
            </a:pPr>
            <a:endParaRPr lang="en-US" altLang="en-US" b="1">
              <a:latin typeface="Calibri" pitchFamily="34" charset="0"/>
              <a:cs typeface="Calibri" pitchFamily="34" charset="0"/>
              <a:sym typeface="Calibri" pitchFamily="34" charset="0"/>
            </a:endParaRPr>
          </a:p>
        </p:txBody>
      </p:sp>
      <p:sp>
        <p:nvSpPr>
          <p:cNvPr id="34821" name="Slide Number Placeholder 5"/>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0FE85AB-AC84-4757-83BC-0088ADB88F27}" type="slidenum">
              <a:rPr lang="en-US"/>
              <a:pPr/>
              <a:t>21</a:t>
            </a:fld>
            <a:endParaRPr lang="en-US"/>
          </a:p>
        </p:txBody>
      </p:sp>
    </p:spTree>
    <p:extLst>
      <p:ext uri="{BB962C8B-B14F-4D97-AF65-F5344CB8AC3E}">
        <p14:creationId xmlns:p14="http://schemas.microsoft.com/office/powerpoint/2010/main" val="120230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81000" y="762000"/>
            <a:ext cx="8305800" cy="5105400"/>
          </a:xfrm>
        </p:spPr>
      </p:pic>
      <p:sp>
        <p:nvSpPr>
          <p:cNvPr id="35843" name="Slide Number Placeholder 2"/>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731A5ED-94B5-4278-9562-594473AED15C}" type="slidenum">
              <a:rPr lang="en-US"/>
              <a:pPr/>
              <a:t>22</a:t>
            </a:fld>
            <a:endParaRPr lang="en-US"/>
          </a:p>
        </p:txBody>
      </p:sp>
    </p:spTree>
    <p:extLst>
      <p:ext uri="{BB962C8B-B14F-4D97-AF65-F5344CB8AC3E}">
        <p14:creationId xmlns:p14="http://schemas.microsoft.com/office/powerpoint/2010/main" val="1815846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noChangeArrowheads="1"/>
          </p:cNvSpPr>
          <p:nvPr>
            <p:ph type="title" idx="4294967295"/>
          </p:nvPr>
        </p:nvSpPr>
        <p:spPr/>
        <p:txBody>
          <a:bodyPr/>
          <a:lstStyle/>
          <a:p>
            <a:pPr eaLnBrk="1" hangingPunct="1"/>
            <a:r>
              <a:rPr lang="en-US" altLang="zh-CN" sz="3800" b="1" smtClean="0"/>
              <a:t>Disaccharides Contain a Glycosidic Bond</a:t>
            </a:r>
            <a:endParaRPr lang="en-US" altLang="zh-CN" sz="3800" smtClean="0"/>
          </a:p>
        </p:txBody>
      </p:sp>
      <p:sp>
        <p:nvSpPr>
          <p:cNvPr id="36867" name="Content Placeholder 4"/>
          <p:cNvSpPr>
            <a:spLocks noGrp="1" noChangeArrowheads="1"/>
          </p:cNvSpPr>
          <p:nvPr>
            <p:ph idx="4294967295"/>
          </p:nvPr>
        </p:nvSpPr>
        <p:spPr/>
        <p:txBody>
          <a:bodyPr>
            <a:normAutofit lnSpcReduction="10000"/>
          </a:bodyPr>
          <a:lstStyle/>
          <a:p>
            <a:pPr algn="just" eaLnBrk="1" hangingPunct="1">
              <a:buFont typeface="Courier New" pitchFamily="49" charset="0"/>
              <a:buChar char="o"/>
            </a:pPr>
            <a:r>
              <a:rPr lang="en-US" altLang="zh-CN" sz="2400" b="1" smtClean="0"/>
              <a:t>Examples:</a:t>
            </a:r>
            <a:r>
              <a:rPr lang="en-US" altLang="zh-CN" sz="2400" smtClean="0"/>
              <a:t> Maltose, Lactose, Sucrose etc.</a:t>
            </a:r>
          </a:p>
          <a:p>
            <a:pPr algn="just" eaLnBrk="1" hangingPunct="1">
              <a:buFont typeface="Arial" charset="0"/>
              <a:buNone/>
            </a:pPr>
            <a:endParaRPr lang="en-US" altLang="zh-CN" sz="2400" smtClean="0"/>
          </a:p>
          <a:p>
            <a:pPr algn="just" eaLnBrk="1" hangingPunct="1">
              <a:buFont typeface="Wingdings" pitchFamily="2" charset="2"/>
              <a:buChar char="Ø"/>
            </a:pPr>
            <a:r>
              <a:rPr lang="en-US" altLang="zh-CN" sz="2400" b="1" smtClean="0"/>
              <a:t>Disaccharides: </a:t>
            </a:r>
            <a:r>
              <a:rPr lang="en-US" altLang="zh-CN" sz="2400" smtClean="0"/>
              <a:t>are formed by combination of two monosaccharides joined covalently by an </a:t>
            </a:r>
            <a:r>
              <a:rPr lang="en-US" altLang="zh-CN" sz="2400" i="1" u="sng" smtClean="0"/>
              <a:t>O-glycosidic bond</a:t>
            </a:r>
            <a:r>
              <a:rPr lang="en-US" altLang="zh-CN" sz="2400" b="1" i="1" smtClean="0"/>
              <a:t>.</a:t>
            </a:r>
            <a:r>
              <a:rPr lang="en-US" altLang="zh-CN" sz="2400" i="1" smtClean="0"/>
              <a:t> </a:t>
            </a:r>
          </a:p>
          <a:p>
            <a:pPr algn="just" eaLnBrk="1" hangingPunct="1"/>
            <a:endParaRPr lang="en-US" altLang="zh-CN" sz="2400" i="1" smtClean="0"/>
          </a:p>
          <a:p>
            <a:pPr algn="just" eaLnBrk="1" hangingPunct="1">
              <a:buFont typeface="Courier New" pitchFamily="49" charset="0"/>
              <a:buChar char="o"/>
            </a:pPr>
            <a:r>
              <a:rPr lang="en-US" altLang="zh-CN" sz="2400" i="1" smtClean="0"/>
              <a:t>The O-glycosidic bond is formed when a </a:t>
            </a:r>
            <a:r>
              <a:rPr lang="en-US" altLang="zh-CN" sz="2400" b="1" i="1" smtClean="0"/>
              <a:t>hydroxyl </a:t>
            </a:r>
            <a:r>
              <a:rPr lang="en-US" altLang="zh-CN" sz="2400" b="1" smtClean="0"/>
              <a:t>group of one sugar </a:t>
            </a:r>
            <a:r>
              <a:rPr lang="en-US" altLang="zh-CN" sz="2400" smtClean="0"/>
              <a:t>reacts with the </a:t>
            </a:r>
            <a:r>
              <a:rPr lang="en-US" altLang="zh-CN" sz="2400" b="1" smtClean="0"/>
              <a:t>anomeric carbon of the other</a:t>
            </a:r>
            <a:r>
              <a:rPr lang="en-US" altLang="zh-CN" sz="2400" smtClean="0"/>
              <a:t> (Fig.)</a:t>
            </a:r>
          </a:p>
          <a:p>
            <a:pPr algn="just" eaLnBrk="1" hangingPunct="1"/>
            <a:endParaRPr lang="en-US" altLang="zh-CN" sz="2400" b="1" smtClean="0"/>
          </a:p>
          <a:p>
            <a:pPr algn="just" eaLnBrk="1" hangingPunct="1">
              <a:buFont typeface="Wingdings" pitchFamily="2" charset="2"/>
              <a:buChar char="Ø"/>
            </a:pPr>
            <a:r>
              <a:rPr lang="en-US" altLang="zh-CN" sz="2400" b="1" smtClean="0"/>
              <a:t>Reducing end:</a:t>
            </a:r>
            <a:r>
              <a:rPr lang="en-US" altLang="zh-CN" sz="2400" smtClean="0"/>
              <a:t> Disaccharides and polysaccharides have the </a:t>
            </a:r>
            <a:r>
              <a:rPr lang="en-US" altLang="zh-CN" sz="2400" u="sng" smtClean="0"/>
              <a:t>end of a chain with a free anomeric carbon</a:t>
            </a:r>
            <a:r>
              <a:rPr lang="en-US" altLang="zh-CN" sz="2400" smtClean="0"/>
              <a:t> (one not involved in a glycosidic bond), is commonly called the </a:t>
            </a:r>
            <a:r>
              <a:rPr lang="en-US" altLang="zh-CN" sz="2400" b="1" smtClean="0"/>
              <a:t>reducing end.</a:t>
            </a:r>
            <a:endParaRPr lang="en-US" altLang="zh-CN" sz="2400" smtClean="0"/>
          </a:p>
        </p:txBody>
      </p:sp>
      <p:sp>
        <p:nvSpPr>
          <p:cNvPr id="36868"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8E6954C-3157-403F-9B7E-BD2C03079182}" type="slidenum">
              <a:rPr lang="en-US"/>
              <a:pPr/>
              <a:t>23</a:t>
            </a:fld>
            <a:endParaRPr lang="en-US"/>
          </a:p>
        </p:txBody>
      </p:sp>
    </p:spTree>
    <p:extLst>
      <p:ext uri="{BB962C8B-B14F-4D97-AF65-F5344CB8AC3E}">
        <p14:creationId xmlns:p14="http://schemas.microsoft.com/office/powerpoint/2010/main" val="18885391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noChangeArrowheads="1"/>
          </p:cNvSpPr>
          <p:nvPr>
            <p:ph type="title" idx="4294967295"/>
          </p:nvPr>
        </p:nvSpPr>
        <p:spPr/>
        <p:txBody>
          <a:bodyPr>
            <a:normAutofit fontScale="90000"/>
          </a:bodyPr>
          <a:lstStyle/>
          <a:p>
            <a:pPr eaLnBrk="1" hangingPunct="1"/>
            <a:r>
              <a:rPr lang="en-US" altLang="zh-CN" b="1" smtClean="0"/>
              <a:t>Formation of Maltose (Disaccharide)</a:t>
            </a:r>
            <a:endParaRPr lang="en-US" altLang="zh-CN" smtClean="0"/>
          </a:p>
        </p:txBody>
      </p:sp>
      <p:sp>
        <p:nvSpPr>
          <p:cNvPr id="37891" name="Content Placeholder 3"/>
          <p:cNvSpPr>
            <a:spLocks noGrp="1" noChangeArrowheads="1"/>
          </p:cNvSpPr>
          <p:nvPr>
            <p:ph idx="4294967295"/>
          </p:nvPr>
        </p:nvSpPr>
        <p:spPr>
          <a:xfrm>
            <a:off x="609600" y="1600200"/>
            <a:ext cx="3657600" cy="4419600"/>
          </a:xfrm>
        </p:spPr>
        <p:txBody>
          <a:bodyPr>
            <a:normAutofit lnSpcReduction="10000"/>
          </a:bodyPr>
          <a:lstStyle/>
          <a:p>
            <a:pPr algn="just" eaLnBrk="1" hangingPunct="1">
              <a:buFont typeface="Wingdings" pitchFamily="2" charset="2"/>
              <a:buChar char="Ø"/>
            </a:pPr>
            <a:r>
              <a:rPr lang="en-US" altLang="zh-CN" sz="2000" smtClean="0">
                <a:latin typeface="Times New Roman" pitchFamily="18" charset="0"/>
                <a:sym typeface="Times New Roman" pitchFamily="18" charset="0"/>
              </a:rPr>
              <a:t>The</a:t>
            </a:r>
            <a:r>
              <a:rPr lang="en-US" altLang="zh-CN" sz="2000" b="1" smtClean="0">
                <a:latin typeface="Times New Roman" pitchFamily="18" charset="0"/>
                <a:sym typeface="Times New Roman" pitchFamily="18" charset="0"/>
              </a:rPr>
              <a:t> -OH (alcohol) of one glucose</a:t>
            </a:r>
            <a:r>
              <a:rPr lang="en-US" altLang="zh-CN" sz="2000" smtClean="0">
                <a:latin typeface="Times New Roman" pitchFamily="18" charset="0"/>
                <a:sym typeface="Times New Roman" pitchFamily="18" charset="0"/>
              </a:rPr>
              <a:t> molecule (right) </a:t>
            </a:r>
            <a:r>
              <a:rPr lang="en-US" altLang="zh-CN" sz="2000" b="1" smtClean="0">
                <a:latin typeface="Times New Roman" pitchFamily="18" charset="0"/>
                <a:sym typeface="Times New Roman" pitchFamily="18" charset="0"/>
              </a:rPr>
              <a:t>condenses</a:t>
            </a:r>
            <a:r>
              <a:rPr lang="en-US" altLang="zh-CN" sz="2000" smtClean="0">
                <a:latin typeface="Times New Roman" pitchFamily="18" charset="0"/>
                <a:sym typeface="Times New Roman" pitchFamily="18" charset="0"/>
              </a:rPr>
              <a:t> with the intramolecular </a:t>
            </a:r>
            <a:r>
              <a:rPr lang="en-US" altLang="zh-CN" sz="2000" b="1" smtClean="0">
                <a:latin typeface="Times New Roman" pitchFamily="18" charset="0"/>
                <a:sym typeface="Times New Roman" pitchFamily="18" charset="0"/>
              </a:rPr>
              <a:t>hemiacetal of the other glucose</a:t>
            </a:r>
            <a:r>
              <a:rPr lang="en-US" altLang="zh-CN" sz="2000" smtClean="0">
                <a:latin typeface="Times New Roman" pitchFamily="18" charset="0"/>
                <a:sym typeface="Times New Roman" pitchFamily="18" charset="0"/>
              </a:rPr>
              <a:t> molecule (left), with elimination of H</a:t>
            </a:r>
            <a:r>
              <a:rPr lang="en-US" altLang="zh-CN" sz="2000" baseline="-25000" smtClean="0">
                <a:latin typeface="Times New Roman" pitchFamily="18" charset="0"/>
                <a:sym typeface="Times New Roman" pitchFamily="18" charset="0"/>
              </a:rPr>
              <a:t>2</a:t>
            </a:r>
            <a:r>
              <a:rPr lang="en-US" altLang="zh-CN" sz="2000" smtClean="0">
                <a:latin typeface="Times New Roman" pitchFamily="18" charset="0"/>
                <a:sym typeface="Times New Roman" pitchFamily="18" charset="0"/>
              </a:rPr>
              <a:t>O and form an </a:t>
            </a:r>
            <a:r>
              <a:rPr lang="en-US" altLang="zh-CN" sz="2000" b="1" i="1" smtClean="0">
                <a:latin typeface="Times New Roman" pitchFamily="18" charset="0"/>
                <a:sym typeface="Times New Roman" pitchFamily="18" charset="0"/>
              </a:rPr>
              <a:t>O-glycosidic bond. </a:t>
            </a:r>
          </a:p>
          <a:p>
            <a:pPr algn="just" eaLnBrk="1" hangingPunct="1">
              <a:buFont typeface="Arial" charset="0"/>
              <a:buNone/>
            </a:pPr>
            <a:endParaRPr lang="en-US" altLang="zh-CN" sz="2000" i="1" smtClean="0">
              <a:latin typeface="Times New Roman" pitchFamily="18" charset="0"/>
              <a:sym typeface="Times New Roman" pitchFamily="18" charset="0"/>
            </a:endParaRPr>
          </a:p>
          <a:p>
            <a:pPr algn="just" eaLnBrk="1" hangingPunct="1"/>
            <a:r>
              <a:rPr lang="en-US" altLang="zh-CN" sz="2000" i="1" smtClean="0">
                <a:latin typeface="Times New Roman" pitchFamily="18" charset="0"/>
                <a:sym typeface="Times New Roman" pitchFamily="18" charset="0"/>
              </a:rPr>
              <a:t>The </a:t>
            </a:r>
            <a:r>
              <a:rPr lang="en-US" altLang="zh-CN" sz="2000" b="1" i="1" smtClean="0">
                <a:latin typeface="Times New Roman" pitchFamily="18" charset="0"/>
                <a:sym typeface="Times New Roman" pitchFamily="18" charset="0"/>
              </a:rPr>
              <a:t>reversal</a:t>
            </a:r>
            <a:r>
              <a:rPr lang="en-US" altLang="zh-CN" sz="2000" i="1" smtClean="0">
                <a:latin typeface="Times New Roman" pitchFamily="18" charset="0"/>
                <a:sym typeface="Times New Roman" pitchFamily="18" charset="0"/>
              </a:rPr>
              <a:t> </a:t>
            </a:r>
            <a:r>
              <a:rPr lang="en-US" altLang="zh-CN" sz="2000" smtClean="0">
                <a:latin typeface="Times New Roman" pitchFamily="18" charset="0"/>
                <a:sym typeface="Times New Roman" pitchFamily="18" charset="0"/>
              </a:rPr>
              <a:t>of this reaction is </a:t>
            </a:r>
            <a:r>
              <a:rPr lang="en-US" altLang="zh-CN" sz="2000" b="1" smtClean="0">
                <a:latin typeface="Times New Roman" pitchFamily="18" charset="0"/>
                <a:sym typeface="Times New Roman" pitchFamily="18" charset="0"/>
              </a:rPr>
              <a:t>hydrolysis</a:t>
            </a:r>
            <a:r>
              <a:rPr lang="en-US" altLang="zh-CN" sz="2000" smtClean="0">
                <a:latin typeface="Times New Roman" pitchFamily="18" charset="0"/>
                <a:sym typeface="Times New Roman" pitchFamily="18" charset="0"/>
              </a:rPr>
              <a:t>—attack by H</a:t>
            </a:r>
            <a:r>
              <a:rPr lang="en-US" altLang="zh-CN" sz="2000" baseline="-25000" smtClean="0">
                <a:latin typeface="Times New Roman" pitchFamily="18" charset="0"/>
                <a:sym typeface="Times New Roman" pitchFamily="18" charset="0"/>
              </a:rPr>
              <a:t>2</a:t>
            </a:r>
            <a:r>
              <a:rPr lang="en-US" altLang="zh-CN" sz="2000" smtClean="0">
                <a:latin typeface="Times New Roman" pitchFamily="18" charset="0"/>
                <a:sym typeface="Times New Roman" pitchFamily="18" charset="0"/>
              </a:rPr>
              <a:t>O on the glycosidic bond. </a:t>
            </a:r>
          </a:p>
          <a:p>
            <a:pPr algn="just" eaLnBrk="1" hangingPunct="1"/>
            <a:endParaRPr lang="en-US" altLang="zh-CN" sz="2000" smtClean="0">
              <a:latin typeface="Times New Roman" pitchFamily="18" charset="0"/>
              <a:sym typeface="Times New Roman" pitchFamily="18" charset="0"/>
            </a:endParaRPr>
          </a:p>
          <a:p>
            <a:pPr algn="just" eaLnBrk="1" hangingPunct="1">
              <a:buFont typeface="Courier New" pitchFamily="49" charset="0"/>
              <a:buChar char="o"/>
            </a:pPr>
            <a:r>
              <a:rPr lang="en-US" altLang="zh-CN" sz="2000" b="1" smtClean="0">
                <a:latin typeface="Times New Roman" pitchFamily="18" charset="0"/>
                <a:sym typeface="Times New Roman" pitchFamily="18" charset="0"/>
              </a:rPr>
              <a:t>Maltose is a reducing sugar</a:t>
            </a:r>
            <a:r>
              <a:rPr lang="en-US" altLang="zh-CN" sz="2000" smtClean="0">
                <a:latin typeface="Times New Roman" pitchFamily="18" charset="0"/>
                <a:sym typeface="Times New Roman" pitchFamily="18" charset="0"/>
              </a:rPr>
              <a:t>.</a:t>
            </a:r>
          </a:p>
          <a:p>
            <a:pPr algn="just" eaLnBrk="1" hangingPunct="1"/>
            <a:endParaRPr lang="en-US" altLang="zh-CN" sz="2000" smtClean="0">
              <a:latin typeface="Times New Roman" pitchFamily="18" charset="0"/>
              <a:sym typeface="Times New Roman" pitchFamily="18" charset="0"/>
            </a:endParaRPr>
          </a:p>
          <a:p>
            <a:pPr algn="just" eaLnBrk="1" hangingPunct="1"/>
            <a:endParaRPr lang="en-US" altLang="zh-CN" sz="2000" smtClean="0">
              <a:latin typeface="Times New Roman" pitchFamily="18" charset="0"/>
              <a:sym typeface="Times New Roman" pitchFamily="18" charset="0"/>
            </a:endParaRPr>
          </a:p>
        </p:txBody>
      </p:sp>
      <p:pic>
        <p:nvPicPr>
          <p:cNvPr id="378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28800"/>
            <a:ext cx="4191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Slide Number Placeholder 4"/>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0542C56-A8AE-44F8-BB6B-09AA12FB3894}" type="slidenum">
              <a:rPr lang="en-US"/>
              <a:pPr/>
              <a:t>24</a:t>
            </a:fld>
            <a:endParaRPr lang="en-US"/>
          </a:p>
        </p:txBody>
      </p:sp>
    </p:spTree>
    <p:extLst>
      <p:ext uri="{BB962C8B-B14F-4D97-AF65-F5344CB8AC3E}">
        <p14:creationId xmlns:p14="http://schemas.microsoft.com/office/powerpoint/2010/main" val="724048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noChangeArrowheads="1"/>
          </p:cNvSpPr>
          <p:nvPr>
            <p:ph type="title" idx="4294967295"/>
          </p:nvPr>
        </p:nvSpPr>
        <p:spPr>
          <a:xfrm>
            <a:off x="457200" y="0"/>
            <a:ext cx="5181600" cy="1143000"/>
          </a:xfrm>
        </p:spPr>
        <p:txBody>
          <a:bodyPr/>
          <a:lstStyle/>
          <a:p>
            <a:pPr eaLnBrk="1" hangingPunct="1"/>
            <a:r>
              <a:rPr lang="en-US" altLang="zh-CN" sz="4800" b="1" smtClean="0">
                <a:latin typeface="Times New Roman" pitchFamily="18" charset="0"/>
                <a:sym typeface="Times New Roman" pitchFamily="18" charset="0"/>
              </a:rPr>
              <a:t>SUCROSE</a:t>
            </a:r>
          </a:p>
        </p:txBody>
      </p:sp>
      <p:sp>
        <p:nvSpPr>
          <p:cNvPr id="38915" name="Content Placeholder 2"/>
          <p:cNvSpPr>
            <a:spLocks noGrp="1" noChangeArrowheads="1"/>
          </p:cNvSpPr>
          <p:nvPr>
            <p:ph idx="4294967295"/>
          </p:nvPr>
        </p:nvSpPr>
        <p:spPr>
          <a:xfrm>
            <a:off x="457200" y="1143000"/>
            <a:ext cx="4572000" cy="4678363"/>
          </a:xfrm>
        </p:spPr>
        <p:txBody>
          <a:bodyPr/>
          <a:lstStyle/>
          <a:p>
            <a:pPr algn="just" eaLnBrk="1" hangingPunct="1">
              <a:buFont typeface="Wingdings" pitchFamily="2" charset="2"/>
              <a:buChar char="Ø"/>
            </a:pPr>
            <a:endParaRPr lang="en-US" altLang="zh-CN" sz="1800" b="1" smtClean="0">
              <a:latin typeface="Times New Roman" pitchFamily="18" charset="0"/>
              <a:sym typeface="Times New Roman" pitchFamily="18" charset="0"/>
            </a:endParaRPr>
          </a:p>
          <a:p>
            <a:pPr algn="just" eaLnBrk="1" hangingPunct="1">
              <a:buFont typeface="Wingdings" pitchFamily="2" charset="2"/>
              <a:buChar char="v"/>
            </a:pPr>
            <a:r>
              <a:rPr lang="en-US" altLang="zh-CN" sz="1800" b="1" smtClean="0">
                <a:latin typeface="Times New Roman" pitchFamily="18" charset="0"/>
                <a:sym typeface="Times New Roman" pitchFamily="18" charset="0"/>
              </a:rPr>
              <a:t>Sucrose (table sugar): </a:t>
            </a:r>
            <a:r>
              <a:rPr lang="en-US" altLang="zh-CN" sz="1800" smtClean="0">
                <a:latin typeface="Times New Roman" pitchFamily="18" charset="0"/>
                <a:sym typeface="Times New Roman" pitchFamily="18" charset="0"/>
              </a:rPr>
              <a:t>is a disaccharide of </a:t>
            </a:r>
            <a:r>
              <a:rPr lang="en-US" altLang="zh-CN" sz="1800" u="sng" smtClean="0">
                <a:latin typeface="Times New Roman" pitchFamily="18" charset="0"/>
                <a:sym typeface="Times New Roman" pitchFamily="18" charset="0"/>
              </a:rPr>
              <a:t>glucose and fructose</a:t>
            </a:r>
            <a:r>
              <a:rPr lang="en-US" altLang="zh-CN" sz="1800" smtClean="0">
                <a:latin typeface="Times New Roman" pitchFamily="18" charset="0"/>
                <a:sym typeface="Times New Roman" pitchFamily="18" charset="0"/>
              </a:rPr>
              <a:t>. </a:t>
            </a:r>
          </a:p>
          <a:p>
            <a:pPr algn="just" eaLnBrk="1" hangingPunct="1"/>
            <a:endParaRPr lang="en-US" altLang="zh-CN" sz="1800" smtClean="0">
              <a:latin typeface="Times New Roman" pitchFamily="18" charset="0"/>
              <a:sym typeface="Times New Roman" pitchFamily="18" charset="0"/>
            </a:endParaRPr>
          </a:p>
          <a:p>
            <a:pPr algn="just" eaLnBrk="1" hangingPunct="1"/>
            <a:r>
              <a:rPr lang="en-US" altLang="zh-CN" sz="1800" smtClean="0">
                <a:latin typeface="Times New Roman" pitchFamily="18" charset="0"/>
                <a:sym typeface="Times New Roman" pitchFamily="18" charset="0"/>
              </a:rPr>
              <a:t>It is formed by plants but not by animals. </a:t>
            </a:r>
          </a:p>
          <a:p>
            <a:pPr algn="just" eaLnBrk="1" hangingPunct="1"/>
            <a:endParaRPr lang="en-US" altLang="zh-CN" sz="1800" smtClean="0">
              <a:latin typeface="Times New Roman" pitchFamily="18" charset="0"/>
              <a:sym typeface="Times New Roman" pitchFamily="18" charset="0"/>
            </a:endParaRPr>
          </a:p>
          <a:p>
            <a:pPr algn="just" eaLnBrk="1" hangingPunct="1">
              <a:buFont typeface="Courier New" pitchFamily="49" charset="0"/>
              <a:buChar char="o"/>
            </a:pPr>
            <a:r>
              <a:rPr lang="en-US" altLang="zh-CN" sz="1800" u="sng" smtClean="0">
                <a:latin typeface="Times New Roman" pitchFamily="18" charset="0"/>
                <a:sym typeface="Times New Roman" pitchFamily="18" charset="0"/>
              </a:rPr>
              <a:t>It contains no free anomeric carbon atom</a:t>
            </a:r>
            <a:r>
              <a:rPr lang="en-US" altLang="zh-CN" sz="1800" smtClean="0">
                <a:latin typeface="Times New Roman" pitchFamily="18" charset="0"/>
                <a:sym typeface="Times New Roman" pitchFamily="18" charset="0"/>
              </a:rPr>
              <a:t>; the anomeric carbons of both monosaccharide units are involved in the glycosidic bond (Fig.). </a:t>
            </a:r>
          </a:p>
          <a:p>
            <a:pPr algn="just" eaLnBrk="1" hangingPunct="1"/>
            <a:endParaRPr lang="en-US" altLang="zh-CN" sz="1800" smtClean="0">
              <a:latin typeface="Times New Roman" pitchFamily="18" charset="0"/>
              <a:sym typeface="Times New Roman" pitchFamily="18" charset="0"/>
            </a:endParaRPr>
          </a:p>
          <a:p>
            <a:pPr algn="just" eaLnBrk="1" hangingPunct="1"/>
            <a:r>
              <a:rPr lang="en-US" altLang="zh-CN" sz="1800" smtClean="0">
                <a:latin typeface="Times New Roman" pitchFamily="18" charset="0"/>
                <a:sym typeface="Times New Roman" pitchFamily="18" charset="0"/>
              </a:rPr>
              <a:t>Its abbreviated name is Glc(α1↔2β)Fru. </a:t>
            </a:r>
          </a:p>
          <a:p>
            <a:pPr algn="just" eaLnBrk="1" hangingPunct="1">
              <a:buFont typeface="Wingdings" pitchFamily="2" charset="2"/>
              <a:buChar char="q"/>
            </a:pPr>
            <a:endParaRPr lang="en-US" altLang="zh-CN" sz="1800" b="1" smtClean="0">
              <a:latin typeface="Times New Roman" pitchFamily="18" charset="0"/>
              <a:sym typeface="Times New Roman" pitchFamily="18" charset="0"/>
            </a:endParaRPr>
          </a:p>
          <a:p>
            <a:pPr algn="just" eaLnBrk="1" hangingPunct="1">
              <a:buFont typeface="Wingdings" pitchFamily="2" charset="2"/>
              <a:buChar char="q"/>
            </a:pPr>
            <a:r>
              <a:rPr lang="en-US" altLang="zh-CN" sz="1800" b="1" smtClean="0">
                <a:latin typeface="Times New Roman" pitchFamily="18" charset="0"/>
                <a:sym typeface="Times New Roman" pitchFamily="18" charset="0"/>
              </a:rPr>
              <a:t>Sucrose is therefore a nonreducing sugar</a:t>
            </a:r>
            <a:r>
              <a:rPr lang="en-US" altLang="zh-CN" sz="1800" smtClean="0">
                <a:latin typeface="Times New Roman" pitchFamily="18" charset="0"/>
                <a:sym typeface="Times New Roman" pitchFamily="18" charset="0"/>
              </a:rPr>
              <a:t>.</a:t>
            </a:r>
          </a:p>
        </p:txBody>
      </p:sp>
      <p:pic>
        <p:nvPicPr>
          <p:cNvPr id="38916" name="Picture 2"/>
          <p:cNvPicPr>
            <a:picLocks noChangeAspect="1" noChangeArrowheads="1"/>
          </p:cNvPicPr>
          <p:nvPr/>
        </p:nvPicPr>
        <p:blipFill>
          <a:blip r:embed="rId2">
            <a:extLst>
              <a:ext uri="{28A0092B-C50C-407E-A947-70E740481C1C}">
                <a14:useLocalDpi xmlns:a14="http://schemas.microsoft.com/office/drawing/2010/main" val="0"/>
              </a:ext>
            </a:extLst>
          </a:blip>
          <a:srcRect t="33031" b="32050"/>
          <a:stretch>
            <a:fillRect/>
          </a:stretch>
        </p:blipFill>
        <p:spPr bwMode="auto">
          <a:xfrm>
            <a:off x="5181600" y="1905000"/>
            <a:ext cx="37147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Slide Number Placeholder 4"/>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80D1716-C811-4031-9EAA-01240FBA6155}" type="slidenum">
              <a:rPr lang="en-US"/>
              <a:pPr/>
              <a:t>25</a:t>
            </a:fld>
            <a:endParaRPr lang="en-US"/>
          </a:p>
        </p:txBody>
      </p:sp>
    </p:spTree>
    <p:extLst>
      <p:ext uri="{BB962C8B-B14F-4D97-AF65-F5344CB8AC3E}">
        <p14:creationId xmlns:p14="http://schemas.microsoft.com/office/powerpoint/2010/main" val="3554812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noChangeArrowheads="1"/>
          </p:cNvSpPr>
          <p:nvPr>
            <p:ph type="title" idx="4294967295"/>
          </p:nvPr>
        </p:nvSpPr>
        <p:spPr>
          <a:xfrm>
            <a:off x="457200" y="274638"/>
            <a:ext cx="5181600" cy="1143000"/>
          </a:xfrm>
        </p:spPr>
        <p:txBody>
          <a:bodyPr/>
          <a:lstStyle/>
          <a:p>
            <a:pPr eaLnBrk="1" hangingPunct="1"/>
            <a:r>
              <a:rPr lang="en-US" altLang="zh-CN" b="1" smtClean="0">
                <a:latin typeface="Times New Roman" pitchFamily="18" charset="0"/>
                <a:sym typeface="Times New Roman" pitchFamily="18" charset="0"/>
              </a:rPr>
              <a:t>Polysaccharides</a:t>
            </a:r>
            <a:endParaRPr lang="en-US" altLang="zh-CN" smtClean="0">
              <a:latin typeface="Times New Roman" pitchFamily="18" charset="0"/>
              <a:sym typeface="Times New Roman" pitchFamily="18" charset="0"/>
            </a:endParaRPr>
          </a:p>
        </p:txBody>
      </p:sp>
      <p:sp>
        <p:nvSpPr>
          <p:cNvPr id="39939" name="Content Placeholder 2"/>
          <p:cNvSpPr>
            <a:spLocks noGrp="1" noChangeArrowheads="1"/>
          </p:cNvSpPr>
          <p:nvPr>
            <p:ph idx="4294967295"/>
          </p:nvPr>
        </p:nvSpPr>
        <p:spPr>
          <a:xfrm>
            <a:off x="457200" y="1447800"/>
            <a:ext cx="4724400" cy="4525963"/>
          </a:xfrm>
        </p:spPr>
        <p:txBody>
          <a:bodyPr>
            <a:normAutofit fontScale="92500" lnSpcReduction="20000"/>
          </a:bodyPr>
          <a:lstStyle/>
          <a:p>
            <a:pPr algn="just" eaLnBrk="1" hangingPunct="1">
              <a:buFont typeface="Wingdings" pitchFamily="2" charset="2"/>
              <a:buChar char="Ø"/>
            </a:pPr>
            <a:r>
              <a:rPr lang="en-US" altLang="zh-CN" sz="1900" smtClean="0"/>
              <a:t>Most carbohydrates found in nature occur as </a:t>
            </a:r>
            <a:r>
              <a:rPr lang="en-US" altLang="zh-CN" sz="1900" b="1" smtClean="0"/>
              <a:t>polysaccharides</a:t>
            </a:r>
            <a:r>
              <a:rPr lang="en-US" altLang="zh-CN" sz="1900" smtClean="0"/>
              <a:t>.</a:t>
            </a:r>
          </a:p>
          <a:p>
            <a:pPr algn="just" eaLnBrk="1" hangingPunct="1">
              <a:buFont typeface="Arial" charset="0"/>
              <a:buNone/>
            </a:pPr>
            <a:endParaRPr lang="en-US" altLang="zh-CN" sz="1900" smtClean="0"/>
          </a:p>
          <a:p>
            <a:pPr algn="just" eaLnBrk="1" hangingPunct="1">
              <a:buFont typeface="Wingdings" pitchFamily="2" charset="2"/>
              <a:buChar char="Ø"/>
            </a:pPr>
            <a:r>
              <a:rPr lang="en-US" altLang="zh-CN" sz="1900" b="1" u="sng" smtClean="0"/>
              <a:t>Polysaccharides, also called glycans</a:t>
            </a:r>
            <a:r>
              <a:rPr lang="en-US" altLang="zh-CN" sz="1900" b="1" smtClean="0"/>
              <a:t>, </a:t>
            </a:r>
            <a:r>
              <a:rPr lang="en-US" altLang="zh-CN" sz="1900" smtClean="0"/>
              <a:t>differ from each other; </a:t>
            </a:r>
          </a:p>
          <a:p>
            <a:pPr algn="just" eaLnBrk="1" hangingPunct="1"/>
            <a:r>
              <a:rPr lang="en-US" altLang="zh-CN" sz="1900" smtClean="0"/>
              <a:t>In the identity of their recurring monosaccharide units, </a:t>
            </a:r>
          </a:p>
          <a:p>
            <a:pPr algn="just" eaLnBrk="1" hangingPunct="1"/>
            <a:r>
              <a:rPr lang="en-US" altLang="zh-CN" sz="1900" smtClean="0"/>
              <a:t>In the length of their chains, </a:t>
            </a:r>
          </a:p>
          <a:p>
            <a:pPr algn="just" eaLnBrk="1" hangingPunct="1"/>
            <a:r>
              <a:rPr lang="en-US" altLang="zh-CN" sz="1900" smtClean="0"/>
              <a:t>In the types of bonds linking the units, and </a:t>
            </a:r>
          </a:p>
          <a:p>
            <a:pPr algn="just" eaLnBrk="1" hangingPunct="1"/>
            <a:r>
              <a:rPr lang="en-US" altLang="zh-CN" sz="1900" smtClean="0"/>
              <a:t>In the degree of branching.</a:t>
            </a:r>
          </a:p>
          <a:p>
            <a:pPr algn="just" eaLnBrk="1" hangingPunct="1">
              <a:buFont typeface="Wingdings" pitchFamily="2" charset="2"/>
              <a:buChar char="Ø"/>
            </a:pPr>
            <a:endParaRPr lang="en-US" altLang="zh-CN" sz="1900" smtClean="0"/>
          </a:p>
          <a:p>
            <a:pPr algn="just" eaLnBrk="1" hangingPunct="1">
              <a:buFont typeface="Wingdings" pitchFamily="2" charset="2"/>
              <a:buChar char="Ø"/>
            </a:pPr>
            <a:r>
              <a:rPr lang="en-US" altLang="zh-CN" sz="1900" smtClean="0"/>
              <a:t> </a:t>
            </a:r>
            <a:r>
              <a:rPr lang="en-US" altLang="zh-CN" sz="1900" b="1" smtClean="0"/>
              <a:t>Homopolysaccharides </a:t>
            </a:r>
            <a:r>
              <a:rPr lang="en-US" altLang="zh-CN" sz="1900" smtClean="0"/>
              <a:t>contain only a </a:t>
            </a:r>
            <a:r>
              <a:rPr lang="en-US" altLang="zh-CN" sz="1900" u="sng" smtClean="0"/>
              <a:t>single type of monomer.</a:t>
            </a:r>
          </a:p>
          <a:p>
            <a:pPr algn="just" eaLnBrk="1" hangingPunct="1">
              <a:buFont typeface="Arial" charset="0"/>
              <a:buNone/>
            </a:pPr>
            <a:endParaRPr lang="en-US" altLang="zh-CN" sz="1900" smtClean="0"/>
          </a:p>
          <a:p>
            <a:pPr algn="just" eaLnBrk="1" hangingPunct="1">
              <a:buFont typeface="Wingdings" pitchFamily="2" charset="2"/>
              <a:buChar char="Ø"/>
            </a:pPr>
            <a:r>
              <a:rPr lang="en-US" altLang="zh-CN" sz="1900" b="1" smtClean="0"/>
              <a:t>Heteropolysaccharides</a:t>
            </a:r>
            <a:r>
              <a:rPr lang="en-US" altLang="zh-CN" sz="1900" smtClean="0"/>
              <a:t> contain</a:t>
            </a:r>
            <a:r>
              <a:rPr lang="en-US" altLang="zh-CN" sz="1900" b="1" smtClean="0"/>
              <a:t> </a:t>
            </a:r>
            <a:r>
              <a:rPr lang="en-US" altLang="zh-CN" sz="1900" u="sng" smtClean="0"/>
              <a:t>two or more different kinds</a:t>
            </a:r>
            <a:r>
              <a:rPr lang="en-US" altLang="zh-CN" sz="1900" smtClean="0"/>
              <a:t> (Fig.).</a:t>
            </a:r>
          </a:p>
        </p:txBody>
      </p:sp>
      <p:pic>
        <p:nvPicPr>
          <p:cNvPr id="399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066800"/>
            <a:ext cx="3581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Slide Number Placeholder 4"/>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806CE8C-3684-47F2-97B6-735CD5A16772}" type="slidenum">
              <a:rPr lang="en-US"/>
              <a:pPr/>
              <a:t>26</a:t>
            </a:fld>
            <a:endParaRPr lang="en-US"/>
          </a:p>
        </p:txBody>
      </p:sp>
    </p:spTree>
    <p:extLst>
      <p:ext uri="{BB962C8B-B14F-4D97-AF65-F5344CB8AC3E}">
        <p14:creationId xmlns:p14="http://schemas.microsoft.com/office/powerpoint/2010/main" val="6756167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noChangeArrowheads="1"/>
          </p:cNvSpPr>
          <p:nvPr>
            <p:ph type="title" idx="4294967295"/>
          </p:nvPr>
        </p:nvSpPr>
        <p:spPr>
          <a:xfrm>
            <a:off x="381000" y="-227013"/>
            <a:ext cx="8229600" cy="1293813"/>
          </a:xfrm>
        </p:spPr>
        <p:txBody>
          <a:bodyPr/>
          <a:lstStyle/>
          <a:p>
            <a:pPr eaLnBrk="1" hangingPunct="1"/>
            <a:r>
              <a:rPr lang="en-US" altLang="zh-CN" sz="2700" b="1" smtClean="0">
                <a:latin typeface="Times New Roman" pitchFamily="18" charset="0"/>
                <a:sym typeface="Times New Roman" pitchFamily="18" charset="0"/>
              </a:rPr>
              <a:t>Some Homopolysaccharides Are Stored Forms of Fuel</a:t>
            </a:r>
            <a:endParaRPr lang="en-US" altLang="zh-CN" sz="2700" smtClean="0">
              <a:latin typeface="Times New Roman" pitchFamily="18" charset="0"/>
              <a:sym typeface="Times New Roman" pitchFamily="18" charset="0"/>
            </a:endParaRPr>
          </a:p>
        </p:txBody>
      </p:sp>
      <p:sp>
        <p:nvSpPr>
          <p:cNvPr id="40963" name="Content Placeholder 2"/>
          <p:cNvSpPr>
            <a:spLocks noGrp="1" noChangeArrowheads="1"/>
          </p:cNvSpPr>
          <p:nvPr>
            <p:ph idx="4294967295"/>
          </p:nvPr>
        </p:nvSpPr>
        <p:spPr>
          <a:xfrm>
            <a:off x="457200" y="1066800"/>
            <a:ext cx="8229600" cy="4678363"/>
          </a:xfrm>
        </p:spPr>
        <p:txBody>
          <a:bodyPr>
            <a:normAutofit fontScale="92500" lnSpcReduction="10000"/>
          </a:bodyPr>
          <a:lstStyle/>
          <a:p>
            <a:pPr algn="just" eaLnBrk="1" hangingPunct="1">
              <a:buFont typeface="Wingdings" pitchFamily="2" charset="2"/>
              <a:buChar char="Ø"/>
            </a:pPr>
            <a:r>
              <a:rPr lang="en-US" altLang="zh-CN" sz="1800" b="1" u="sng" smtClean="0">
                <a:latin typeface="Times New Roman" pitchFamily="18" charset="0"/>
                <a:sym typeface="Times New Roman" pitchFamily="18" charset="0"/>
              </a:rPr>
              <a:t>The most important storage polysaccharides are</a:t>
            </a:r>
            <a:r>
              <a:rPr lang="en-US" altLang="zh-CN" sz="1800" smtClean="0">
                <a:latin typeface="Times New Roman" pitchFamily="18" charset="0"/>
                <a:sym typeface="Times New Roman" pitchFamily="18" charset="0"/>
              </a:rPr>
              <a:t>;</a:t>
            </a:r>
          </a:p>
          <a:p>
            <a:pPr algn="just" eaLnBrk="1" hangingPunct="1"/>
            <a:r>
              <a:rPr lang="en-US" altLang="zh-CN" sz="1800" b="1" smtClean="0">
                <a:latin typeface="Times New Roman" pitchFamily="18" charset="0"/>
                <a:sym typeface="Times New Roman" pitchFamily="18" charset="0"/>
              </a:rPr>
              <a:t>Starch</a:t>
            </a:r>
            <a:r>
              <a:rPr lang="en-US" altLang="zh-CN" sz="1800" smtClean="0">
                <a:latin typeface="Times New Roman" pitchFamily="18" charset="0"/>
                <a:sym typeface="Times New Roman" pitchFamily="18" charset="0"/>
              </a:rPr>
              <a:t> in</a:t>
            </a:r>
            <a:r>
              <a:rPr lang="en-US" altLang="zh-CN" sz="1800" u="sng" smtClean="0">
                <a:latin typeface="Times New Roman" pitchFamily="18" charset="0"/>
                <a:sym typeface="Times New Roman" pitchFamily="18" charset="0"/>
              </a:rPr>
              <a:t> plant</a:t>
            </a:r>
            <a:r>
              <a:rPr lang="en-US" altLang="zh-CN" sz="1800" smtClean="0">
                <a:latin typeface="Times New Roman" pitchFamily="18" charset="0"/>
                <a:sym typeface="Times New Roman" pitchFamily="18" charset="0"/>
              </a:rPr>
              <a:t> cells and </a:t>
            </a:r>
          </a:p>
          <a:p>
            <a:pPr algn="just" eaLnBrk="1" hangingPunct="1"/>
            <a:r>
              <a:rPr lang="en-US" altLang="zh-CN" sz="1800" b="1" smtClean="0">
                <a:latin typeface="Times New Roman" pitchFamily="18" charset="0"/>
                <a:sym typeface="Times New Roman" pitchFamily="18" charset="0"/>
              </a:rPr>
              <a:t>Glycogen </a:t>
            </a:r>
            <a:r>
              <a:rPr lang="en-US" altLang="zh-CN" sz="1800" smtClean="0">
                <a:latin typeface="Times New Roman" pitchFamily="18" charset="0"/>
                <a:sym typeface="Times New Roman" pitchFamily="18" charset="0"/>
              </a:rPr>
              <a:t>in </a:t>
            </a:r>
            <a:r>
              <a:rPr lang="en-US" altLang="zh-CN" sz="1800" u="sng" smtClean="0">
                <a:latin typeface="Times New Roman" pitchFamily="18" charset="0"/>
                <a:sym typeface="Times New Roman" pitchFamily="18" charset="0"/>
              </a:rPr>
              <a:t>animal</a:t>
            </a:r>
            <a:r>
              <a:rPr lang="en-US" altLang="zh-CN" sz="1800" smtClean="0">
                <a:latin typeface="Times New Roman" pitchFamily="18" charset="0"/>
                <a:sym typeface="Times New Roman" pitchFamily="18" charset="0"/>
              </a:rPr>
              <a:t> cells. </a:t>
            </a:r>
          </a:p>
          <a:p>
            <a:pPr algn="just" eaLnBrk="1" hangingPunct="1"/>
            <a:endParaRPr lang="en-US" altLang="zh-CN" sz="1800" smtClean="0">
              <a:latin typeface="Times New Roman" pitchFamily="18" charset="0"/>
              <a:sym typeface="Times New Roman" pitchFamily="18" charset="0"/>
            </a:endParaRPr>
          </a:p>
          <a:p>
            <a:pPr algn="just" eaLnBrk="1" hangingPunct="1"/>
            <a:r>
              <a:rPr lang="en-US" altLang="zh-CN" sz="1800" smtClean="0">
                <a:latin typeface="Times New Roman" pitchFamily="18" charset="0"/>
                <a:sym typeface="Times New Roman" pitchFamily="18" charset="0"/>
              </a:rPr>
              <a:t>Both polysaccharides </a:t>
            </a:r>
            <a:r>
              <a:rPr lang="en-US" altLang="zh-CN" sz="1800" u="sng" smtClean="0">
                <a:latin typeface="Times New Roman" pitchFamily="18" charset="0"/>
                <a:sym typeface="Times New Roman" pitchFamily="18" charset="0"/>
              </a:rPr>
              <a:t>occur intracellularly as large clusters or granules</a:t>
            </a:r>
            <a:r>
              <a:rPr lang="en-US" altLang="zh-CN" sz="1800" smtClean="0">
                <a:latin typeface="Times New Roman" pitchFamily="18" charset="0"/>
                <a:sym typeface="Times New Roman" pitchFamily="18" charset="0"/>
              </a:rPr>
              <a:t> (Fig.). </a:t>
            </a:r>
          </a:p>
          <a:p>
            <a:pPr algn="just" eaLnBrk="1" hangingPunct="1">
              <a:buFont typeface="Wingdings" pitchFamily="2" charset="2"/>
              <a:buChar char="Ø"/>
            </a:pPr>
            <a:endParaRPr lang="en-US" altLang="zh-CN" sz="1800" b="1" smtClean="0">
              <a:latin typeface="Times New Roman" pitchFamily="18" charset="0"/>
              <a:sym typeface="Times New Roman" pitchFamily="18" charset="0"/>
            </a:endParaRPr>
          </a:p>
          <a:p>
            <a:pPr algn="just" eaLnBrk="1" hangingPunct="1">
              <a:buFont typeface="Wingdings" pitchFamily="2" charset="2"/>
              <a:buChar char="Ø"/>
            </a:pPr>
            <a:r>
              <a:rPr lang="en-US" altLang="zh-CN" sz="1800" b="1" smtClean="0">
                <a:latin typeface="Times New Roman" pitchFamily="18" charset="0"/>
                <a:sym typeface="Times New Roman" pitchFamily="18" charset="0"/>
              </a:rPr>
              <a:t>Starch contains two types of glucose polymer, amylose </a:t>
            </a:r>
            <a:r>
              <a:rPr lang="en-US" altLang="zh-CN" sz="1800" smtClean="0">
                <a:latin typeface="Times New Roman" pitchFamily="18" charset="0"/>
                <a:sym typeface="Times New Roman" pitchFamily="18" charset="0"/>
              </a:rPr>
              <a:t>and </a:t>
            </a:r>
            <a:r>
              <a:rPr lang="en-US" altLang="zh-CN" sz="1800" b="1" smtClean="0">
                <a:latin typeface="Times New Roman" pitchFamily="18" charset="0"/>
                <a:sym typeface="Times New Roman" pitchFamily="18" charset="0"/>
              </a:rPr>
              <a:t>amylopectin</a:t>
            </a:r>
            <a:r>
              <a:rPr lang="en-US" altLang="zh-CN" sz="1800" smtClean="0">
                <a:latin typeface="Times New Roman" pitchFamily="18" charset="0"/>
                <a:sym typeface="Times New Roman" pitchFamily="18" charset="0"/>
              </a:rPr>
              <a:t> (Fig. ). </a:t>
            </a:r>
          </a:p>
          <a:p>
            <a:pPr algn="just" eaLnBrk="1" hangingPunct="1">
              <a:buFont typeface="Wingdings" pitchFamily="2" charset="2"/>
              <a:buChar char="§"/>
            </a:pPr>
            <a:endParaRPr lang="en-US" altLang="zh-CN" sz="1800" b="1" smtClean="0">
              <a:latin typeface="Times New Roman" pitchFamily="18" charset="0"/>
              <a:sym typeface="Times New Roman" pitchFamily="18" charset="0"/>
            </a:endParaRPr>
          </a:p>
          <a:p>
            <a:pPr algn="just" eaLnBrk="1" hangingPunct="1">
              <a:buFont typeface="Courier New" pitchFamily="49" charset="0"/>
              <a:buChar char="o"/>
            </a:pPr>
            <a:r>
              <a:rPr lang="en-US" altLang="zh-CN" sz="1800" b="1" u="sng" smtClean="0">
                <a:latin typeface="Times New Roman" pitchFamily="18" charset="0"/>
                <a:sym typeface="Times New Roman" pitchFamily="18" charset="0"/>
              </a:rPr>
              <a:t>Amylose</a:t>
            </a:r>
            <a:r>
              <a:rPr lang="en-US" altLang="zh-CN" sz="1800" b="1" smtClean="0">
                <a:latin typeface="Times New Roman" pitchFamily="18" charset="0"/>
                <a:sym typeface="Times New Roman" pitchFamily="18" charset="0"/>
              </a:rPr>
              <a:t> </a:t>
            </a:r>
            <a:r>
              <a:rPr lang="en-US" altLang="zh-CN" sz="1800" smtClean="0">
                <a:latin typeface="Times New Roman" pitchFamily="18" charset="0"/>
                <a:sym typeface="Times New Roman" pitchFamily="18" charset="0"/>
              </a:rPr>
              <a:t>consists of long, </a:t>
            </a:r>
            <a:r>
              <a:rPr lang="en-US" altLang="zh-CN" sz="1800" u="sng" smtClean="0">
                <a:latin typeface="Times New Roman" pitchFamily="18" charset="0"/>
                <a:sym typeface="Times New Roman" pitchFamily="18" charset="0"/>
              </a:rPr>
              <a:t>unbranched chains</a:t>
            </a:r>
            <a:r>
              <a:rPr lang="en-US" altLang="zh-CN" sz="1800" smtClean="0">
                <a:latin typeface="Times New Roman" pitchFamily="18" charset="0"/>
                <a:sym typeface="Times New Roman" pitchFamily="18" charset="0"/>
              </a:rPr>
              <a:t> of D-glucose residues connected by (1→4) linkages.</a:t>
            </a:r>
          </a:p>
          <a:p>
            <a:pPr algn="just" eaLnBrk="1" hangingPunct="1">
              <a:buFont typeface="Courier New" pitchFamily="49" charset="0"/>
              <a:buChar char="o"/>
            </a:pPr>
            <a:endParaRPr lang="en-US" altLang="zh-CN" sz="1800" b="1" smtClean="0">
              <a:latin typeface="Times New Roman" pitchFamily="18" charset="0"/>
              <a:sym typeface="Times New Roman" pitchFamily="18" charset="0"/>
            </a:endParaRPr>
          </a:p>
          <a:p>
            <a:pPr algn="just" eaLnBrk="1" hangingPunct="1">
              <a:buFont typeface="Courier New" pitchFamily="49" charset="0"/>
              <a:buChar char="o"/>
            </a:pPr>
            <a:r>
              <a:rPr lang="en-US" altLang="zh-CN" sz="1800" b="1" u="sng" smtClean="0">
                <a:latin typeface="Times New Roman" pitchFamily="18" charset="0"/>
                <a:sym typeface="Times New Roman" pitchFamily="18" charset="0"/>
              </a:rPr>
              <a:t>Amylopectin</a:t>
            </a:r>
            <a:r>
              <a:rPr lang="en-US" altLang="zh-CN" sz="1800" b="1" smtClean="0">
                <a:latin typeface="Times New Roman" pitchFamily="18" charset="0"/>
                <a:sym typeface="Times New Roman" pitchFamily="18" charset="0"/>
              </a:rPr>
              <a:t> </a:t>
            </a:r>
            <a:r>
              <a:rPr lang="en-US" altLang="zh-CN" sz="1800" smtClean="0">
                <a:latin typeface="Times New Roman" pitchFamily="18" charset="0"/>
                <a:sym typeface="Times New Roman" pitchFamily="18" charset="0"/>
              </a:rPr>
              <a:t>also has a structure similar to amylose but unlike amylose is</a:t>
            </a:r>
            <a:r>
              <a:rPr lang="en-US" altLang="zh-CN" sz="1800" u="sng" smtClean="0">
                <a:latin typeface="Times New Roman" pitchFamily="18" charset="0"/>
                <a:sym typeface="Times New Roman" pitchFamily="18" charset="0"/>
              </a:rPr>
              <a:t> highly branched</a:t>
            </a:r>
            <a:r>
              <a:rPr lang="en-US" altLang="zh-CN" sz="1800" smtClean="0">
                <a:latin typeface="Times New Roman" pitchFamily="18" charset="0"/>
                <a:sym typeface="Times New Roman" pitchFamily="18" charset="0"/>
              </a:rPr>
              <a:t>.</a:t>
            </a:r>
          </a:p>
          <a:p>
            <a:pPr algn="just" eaLnBrk="1" hangingPunct="1"/>
            <a:endParaRPr lang="en-US" altLang="zh-CN" sz="1800" smtClean="0">
              <a:latin typeface="Times New Roman" pitchFamily="18" charset="0"/>
              <a:sym typeface="Times New Roman" pitchFamily="18" charset="0"/>
            </a:endParaRPr>
          </a:p>
          <a:p>
            <a:pPr algn="just" eaLnBrk="1" hangingPunct="1"/>
            <a:r>
              <a:rPr lang="en-US" altLang="zh-CN" sz="1800" smtClean="0">
                <a:latin typeface="Times New Roman" pitchFamily="18" charset="0"/>
                <a:sym typeface="Times New Roman" pitchFamily="18" charset="0"/>
              </a:rPr>
              <a:t>The glycosidic linkages joining successive glucose residues in amylopectin chains are </a:t>
            </a:r>
            <a:r>
              <a:rPr lang="en-US" altLang="zh-CN" sz="1800" b="1" smtClean="0">
                <a:latin typeface="Times New Roman" pitchFamily="18" charset="0"/>
                <a:sym typeface="Times New Roman" pitchFamily="18" charset="0"/>
              </a:rPr>
              <a:t>(α1→ 4)</a:t>
            </a:r>
            <a:r>
              <a:rPr lang="en-US" altLang="zh-CN" sz="1800" smtClean="0">
                <a:latin typeface="Times New Roman" pitchFamily="18" charset="0"/>
                <a:sym typeface="Times New Roman" pitchFamily="18" charset="0"/>
              </a:rPr>
              <a:t>; the branch points (occurring every 24 to 30 residues) are </a:t>
            </a:r>
            <a:r>
              <a:rPr lang="en-US" altLang="zh-CN" sz="1800" b="1" smtClean="0">
                <a:latin typeface="Times New Roman" pitchFamily="18" charset="0"/>
                <a:sym typeface="Times New Roman" pitchFamily="18" charset="0"/>
              </a:rPr>
              <a:t>(α 1→6)</a:t>
            </a:r>
            <a:r>
              <a:rPr lang="en-US" altLang="zh-CN" sz="1800" smtClean="0">
                <a:latin typeface="Times New Roman" pitchFamily="18" charset="0"/>
                <a:sym typeface="Times New Roman" pitchFamily="18" charset="0"/>
              </a:rPr>
              <a:t> linkages.</a:t>
            </a:r>
          </a:p>
        </p:txBody>
      </p:sp>
      <p:sp>
        <p:nvSpPr>
          <p:cNvPr id="40964"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36052C1-6F0A-4535-BBBA-86F842208484}" type="slidenum">
              <a:rPr lang="en-US"/>
              <a:pPr/>
              <a:t>27</a:t>
            </a:fld>
            <a:endParaRPr lang="en-US"/>
          </a:p>
        </p:txBody>
      </p:sp>
    </p:spTree>
    <p:extLst>
      <p:ext uri="{BB962C8B-B14F-4D97-AF65-F5344CB8AC3E}">
        <p14:creationId xmlns:p14="http://schemas.microsoft.com/office/powerpoint/2010/main" val="13470436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pic>
        <p:nvPicPr>
          <p:cNvPr id="419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F2381F-4126-45A6-BEF3-6B747E2D1EE8}" type="slidenum">
              <a:rPr lang="en-US"/>
              <a:pPr/>
              <a:t>28</a:t>
            </a:fld>
            <a:endParaRPr lang="en-US"/>
          </a:p>
        </p:txBody>
      </p:sp>
    </p:spTree>
    <p:extLst>
      <p:ext uri="{BB962C8B-B14F-4D97-AF65-F5344CB8AC3E}">
        <p14:creationId xmlns:p14="http://schemas.microsoft.com/office/powerpoint/2010/main" val="24944997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noChangeArrowheads="1"/>
          </p:cNvSpPr>
          <p:nvPr>
            <p:ph type="title" idx="4294967295"/>
          </p:nvPr>
        </p:nvSpPr>
        <p:spPr>
          <a:xfrm>
            <a:off x="457200" y="0"/>
            <a:ext cx="4876800" cy="1143000"/>
          </a:xfrm>
        </p:spPr>
        <p:txBody>
          <a:bodyPr/>
          <a:lstStyle/>
          <a:p>
            <a:pPr eaLnBrk="1" hangingPunct="1"/>
            <a:r>
              <a:rPr lang="en-US" altLang="zh-CN" b="1" smtClean="0"/>
              <a:t>Glycogen</a:t>
            </a:r>
            <a:endParaRPr lang="en-US" altLang="zh-CN" smtClean="0"/>
          </a:p>
        </p:txBody>
      </p:sp>
      <p:sp>
        <p:nvSpPr>
          <p:cNvPr id="43011" name="Content Placeholder 2"/>
          <p:cNvSpPr>
            <a:spLocks noGrp="1" noChangeArrowheads="1"/>
          </p:cNvSpPr>
          <p:nvPr>
            <p:ph idx="4294967295"/>
          </p:nvPr>
        </p:nvSpPr>
        <p:spPr>
          <a:xfrm>
            <a:off x="457200" y="1371600"/>
            <a:ext cx="4724400" cy="4525963"/>
          </a:xfrm>
        </p:spPr>
        <p:txBody>
          <a:bodyPr>
            <a:normAutofit fontScale="92500"/>
          </a:bodyPr>
          <a:lstStyle/>
          <a:p>
            <a:pPr algn="just" eaLnBrk="1" hangingPunct="1">
              <a:buFont typeface="Wingdings" pitchFamily="2" charset="2"/>
              <a:buChar char="v"/>
            </a:pPr>
            <a:r>
              <a:rPr lang="en-US" altLang="zh-CN" sz="1600" b="1" smtClean="0"/>
              <a:t>Glycogen: the main storage polysaccharide of animal cells</a:t>
            </a:r>
            <a:r>
              <a:rPr lang="en-US" altLang="zh-CN" sz="1600" smtClean="0"/>
              <a:t>. </a:t>
            </a:r>
          </a:p>
          <a:p>
            <a:pPr algn="just" eaLnBrk="1" hangingPunct="1"/>
            <a:endParaRPr lang="en-US" altLang="zh-CN" sz="1600" smtClean="0"/>
          </a:p>
          <a:p>
            <a:pPr algn="just" eaLnBrk="1" hangingPunct="1">
              <a:buFont typeface="Courier New" pitchFamily="49" charset="0"/>
              <a:buChar char="o"/>
            </a:pPr>
            <a:r>
              <a:rPr lang="en-US" altLang="zh-CN" sz="1600" b="1" smtClean="0"/>
              <a:t>Like amylopectin</a:t>
            </a:r>
            <a:r>
              <a:rPr lang="en-US" altLang="zh-CN" sz="1600" smtClean="0"/>
              <a:t>, glycogen is a polymer of (</a:t>
            </a:r>
            <a:r>
              <a:rPr lang="en-US" altLang="zh-CN" sz="1600" b="1" smtClean="0"/>
              <a:t>α1→4)</a:t>
            </a:r>
            <a:r>
              <a:rPr lang="en-US" altLang="zh-CN" sz="1600" smtClean="0"/>
              <a:t>-linked subunits of glucose.</a:t>
            </a:r>
          </a:p>
          <a:p>
            <a:pPr algn="just" eaLnBrk="1" hangingPunct="1">
              <a:buFont typeface="Arial" charset="0"/>
              <a:buNone/>
            </a:pPr>
            <a:endParaRPr lang="en-US" altLang="zh-CN" sz="1600" smtClean="0"/>
          </a:p>
          <a:p>
            <a:pPr algn="just" eaLnBrk="1" hangingPunct="1">
              <a:buFont typeface="Wingdings" pitchFamily="2" charset="2"/>
              <a:buChar char="Ø"/>
            </a:pPr>
            <a:r>
              <a:rPr lang="en-US" altLang="zh-CN" sz="1600" b="1" smtClean="0"/>
              <a:t>Extensively branched</a:t>
            </a:r>
            <a:r>
              <a:rPr lang="en-US" altLang="zh-CN" sz="1600" smtClean="0"/>
              <a:t>, with (α1→6)-linked branches (branched on average, every 8 to 12 residues.</a:t>
            </a:r>
          </a:p>
          <a:p>
            <a:pPr algn="just" eaLnBrk="1" hangingPunct="1">
              <a:buFont typeface="Wingdings" pitchFamily="2" charset="2"/>
              <a:buChar char="Ø"/>
            </a:pPr>
            <a:endParaRPr lang="en-US" altLang="zh-CN" sz="1600" smtClean="0"/>
          </a:p>
          <a:p>
            <a:pPr algn="just" eaLnBrk="1" hangingPunct="1"/>
            <a:r>
              <a:rPr lang="en-US" altLang="zh-CN" sz="1600" b="1" smtClean="0"/>
              <a:t>More compact</a:t>
            </a:r>
            <a:r>
              <a:rPr lang="en-US" altLang="zh-CN" sz="1600" smtClean="0"/>
              <a:t> than starch. </a:t>
            </a:r>
          </a:p>
          <a:p>
            <a:pPr algn="just" eaLnBrk="1" hangingPunct="1"/>
            <a:endParaRPr lang="en-US" altLang="zh-CN" sz="1600" b="1" smtClean="0"/>
          </a:p>
          <a:p>
            <a:pPr algn="just" eaLnBrk="1" hangingPunct="1">
              <a:buFont typeface="Wingdings" pitchFamily="2" charset="2"/>
              <a:buChar char="Ø"/>
            </a:pPr>
            <a:r>
              <a:rPr lang="en-US" altLang="zh-CN" sz="1600" b="1" smtClean="0"/>
              <a:t>Glycogen is especially abundant in the liver,</a:t>
            </a:r>
            <a:r>
              <a:rPr lang="en-US" altLang="zh-CN" sz="1600" smtClean="0"/>
              <a:t> where it may constitute as much as 7% of the wet weight; it is </a:t>
            </a:r>
            <a:r>
              <a:rPr lang="en-US" altLang="zh-CN" sz="1600" b="1" smtClean="0"/>
              <a:t>also present in</a:t>
            </a:r>
            <a:r>
              <a:rPr lang="en-US" altLang="zh-CN" sz="1600" smtClean="0"/>
              <a:t> </a:t>
            </a:r>
            <a:r>
              <a:rPr lang="en-US" altLang="zh-CN" sz="1600" b="1" smtClean="0"/>
              <a:t>skeletal muscle</a:t>
            </a:r>
            <a:r>
              <a:rPr lang="en-US" altLang="zh-CN" sz="1600" smtClean="0"/>
              <a:t>. </a:t>
            </a:r>
          </a:p>
          <a:p>
            <a:pPr algn="just" eaLnBrk="1" hangingPunct="1"/>
            <a:endParaRPr lang="en-US" altLang="zh-CN" sz="1600" b="1" smtClean="0"/>
          </a:p>
          <a:p>
            <a:pPr algn="just" eaLnBrk="1" hangingPunct="1">
              <a:buFont typeface="Courier New" pitchFamily="49" charset="0"/>
              <a:buChar char="o"/>
            </a:pPr>
            <a:r>
              <a:rPr lang="en-US" altLang="zh-CN" sz="1600" b="1" smtClean="0"/>
              <a:t>In hepatocytes glycogen is found in large granules</a:t>
            </a:r>
            <a:r>
              <a:rPr lang="en-US" altLang="zh-CN" sz="1600" smtClean="0"/>
              <a:t> (Fig.)</a:t>
            </a:r>
          </a:p>
        </p:txBody>
      </p:sp>
      <p:pic>
        <p:nvPicPr>
          <p:cNvPr id="430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04800"/>
            <a:ext cx="3657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Slide Number Placeholder 4"/>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80DD0B9-5C69-4403-9CB0-EAED5153535B}" type="slidenum">
              <a:rPr lang="en-US"/>
              <a:pPr/>
              <a:t>29</a:t>
            </a:fld>
            <a:endParaRPr lang="en-US"/>
          </a:p>
        </p:txBody>
      </p:sp>
    </p:spTree>
    <p:extLst>
      <p:ext uri="{BB962C8B-B14F-4D97-AF65-F5344CB8AC3E}">
        <p14:creationId xmlns:p14="http://schemas.microsoft.com/office/powerpoint/2010/main" val="2621642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04800" y="609600"/>
            <a:ext cx="8305800" cy="5715000"/>
          </a:xfrm>
        </p:spPr>
      </p:pic>
      <p:sp>
        <p:nvSpPr>
          <p:cNvPr id="16387" name="Slide Number Placeholder 2"/>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E5F052F-7D16-4AD9-8BBA-BBF8C06DA912}" type="slidenum">
              <a:rPr lang="en-US"/>
              <a:pPr/>
              <a:t>3</a:t>
            </a:fld>
            <a:endParaRPr lang="en-US"/>
          </a:p>
        </p:txBody>
      </p:sp>
    </p:spTree>
    <p:extLst>
      <p:ext uri="{BB962C8B-B14F-4D97-AF65-F5344CB8AC3E}">
        <p14:creationId xmlns:p14="http://schemas.microsoft.com/office/powerpoint/2010/main" val="41518498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noChangeArrowheads="1"/>
          </p:cNvSpPr>
          <p:nvPr>
            <p:ph type="title" idx="4294967295"/>
          </p:nvPr>
        </p:nvSpPr>
        <p:spPr/>
        <p:txBody>
          <a:bodyPr>
            <a:normAutofit fontScale="90000"/>
          </a:bodyPr>
          <a:lstStyle/>
          <a:p>
            <a:pPr eaLnBrk="1" hangingPunct="1"/>
            <a:r>
              <a:rPr lang="en-US" altLang="zh-CN" sz="3600" b="1" smtClean="0"/>
              <a:t>Some </a:t>
            </a:r>
            <a:r>
              <a:rPr lang="en-US" altLang="zh-CN" sz="3600" b="1" u="sng" smtClean="0"/>
              <a:t>Homopolysaccharides</a:t>
            </a:r>
            <a:r>
              <a:rPr lang="en-US" altLang="zh-CN" sz="3600" b="1" smtClean="0"/>
              <a:t> Serve Structural Roles</a:t>
            </a:r>
            <a:endParaRPr lang="en-US" altLang="zh-CN" sz="3600" smtClean="0"/>
          </a:p>
        </p:txBody>
      </p:sp>
      <p:sp>
        <p:nvSpPr>
          <p:cNvPr id="44035" name="Content Placeholder 2"/>
          <p:cNvSpPr>
            <a:spLocks noGrp="1" noChangeArrowheads="1"/>
          </p:cNvSpPr>
          <p:nvPr>
            <p:ph idx="4294967295"/>
          </p:nvPr>
        </p:nvSpPr>
        <p:spPr>
          <a:xfrm>
            <a:off x="457200" y="1447800"/>
            <a:ext cx="8229600" cy="4525963"/>
          </a:xfrm>
        </p:spPr>
        <p:txBody>
          <a:bodyPr>
            <a:normAutofit fontScale="70000" lnSpcReduction="20000"/>
          </a:bodyPr>
          <a:lstStyle/>
          <a:p>
            <a:pPr algn="just" eaLnBrk="1" hangingPunct="1"/>
            <a:endParaRPr lang="en-US" altLang="zh-CN" b="1" smtClean="0"/>
          </a:p>
          <a:p>
            <a:pPr algn="just" eaLnBrk="1" hangingPunct="1">
              <a:buFont typeface="Wingdings" pitchFamily="2" charset="2"/>
              <a:buChar char="v"/>
            </a:pPr>
            <a:r>
              <a:rPr lang="en-US" altLang="zh-CN" b="1" smtClean="0"/>
              <a:t>Cellulose: </a:t>
            </a:r>
            <a:r>
              <a:rPr lang="en-US" altLang="zh-CN" smtClean="0"/>
              <a:t>is a </a:t>
            </a:r>
            <a:r>
              <a:rPr lang="en-US" altLang="zh-CN" u="sng" smtClean="0"/>
              <a:t>fibrous</a:t>
            </a:r>
            <a:r>
              <a:rPr lang="en-US" altLang="zh-CN" smtClean="0"/>
              <a:t>, </a:t>
            </a:r>
            <a:r>
              <a:rPr lang="en-US" altLang="zh-CN" u="sng" smtClean="0"/>
              <a:t>tough</a:t>
            </a:r>
            <a:r>
              <a:rPr lang="en-US" altLang="zh-CN" smtClean="0"/>
              <a:t>, </a:t>
            </a:r>
            <a:r>
              <a:rPr lang="en-US" altLang="zh-CN" i="1" u="sng" smtClean="0"/>
              <a:t>water-insoluble</a:t>
            </a:r>
            <a:r>
              <a:rPr lang="en-US" altLang="zh-CN" smtClean="0"/>
              <a:t> substance, is </a:t>
            </a:r>
            <a:r>
              <a:rPr lang="en-US" altLang="zh-CN" b="1" smtClean="0"/>
              <a:t>found in the cell walls of plants</a:t>
            </a:r>
            <a:r>
              <a:rPr lang="en-US" altLang="zh-CN" smtClean="0"/>
              <a:t>, particularly in stalks, stems, trunks, and all the woody portions of the plant body. </a:t>
            </a:r>
          </a:p>
          <a:p>
            <a:pPr algn="just" eaLnBrk="1" hangingPunct="1">
              <a:buFont typeface="Arial" charset="0"/>
              <a:buNone/>
            </a:pPr>
            <a:endParaRPr lang="en-US" altLang="zh-CN" smtClean="0"/>
          </a:p>
          <a:p>
            <a:pPr algn="just" eaLnBrk="1" hangingPunct="1"/>
            <a:r>
              <a:rPr lang="en-US" altLang="zh-CN" b="1" smtClean="0"/>
              <a:t>Cellulose</a:t>
            </a:r>
            <a:r>
              <a:rPr lang="en-US" altLang="zh-CN" smtClean="0"/>
              <a:t> constitutes much of the mass of wood, and </a:t>
            </a:r>
            <a:r>
              <a:rPr lang="en-US" altLang="zh-CN" b="1" u="sng" smtClean="0"/>
              <a:t>cotton</a:t>
            </a:r>
            <a:r>
              <a:rPr lang="en-US" altLang="zh-CN" smtClean="0"/>
              <a:t> </a:t>
            </a:r>
            <a:r>
              <a:rPr lang="en-US" altLang="zh-CN" u="sng" smtClean="0"/>
              <a:t>is</a:t>
            </a:r>
            <a:r>
              <a:rPr lang="en-US" altLang="zh-CN" smtClean="0"/>
              <a:t> </a:t>
            </a:r>
            <a:r>
              <a:rPr lang="en-US" altLang="zh-CN" u="sng" smtClean="0"/>
              <a:t>almost pure cellulose</a:t>
            </a:r>
            <a:r>
              <a:rPr lang="en-US" altLang="zh-CN" smtClean="0"/>
              <a:t>. </a:t>
            </a:r>
          </a:p>
          <a:p>
            <a:pPr algn="just" eaLnBrk="1" hangingPunct="1"/>
            <a:endParaRPr lang="en-US" altLang="zh-CN" smtClean="0"/>
          </a:p>
          <a:p>
            <a:pPr algn="just" eaLnBrk="1" hangingPunct="1">
              <a:buFont typeface="Wingdings" pitchFamily="2" charset="2"/>
              <a:buChar char="Ø"/>
            </a:pPr>
            <a:r>
              <a:rPr lang="en-US" altLang="zh-CN" b="1" smtClean="0"/>
              <a:t>The cellulose</a:t>
            </a:r>
            <a:r>
              <a:rPr lang="en-US" altLang="zh-CN" smtClean="0"/>
              <a:t> molecule is a </a:t>
            </a:r>
            <a:r>
              <a:rPr lang="en-US" altLang="zh-CN" u="sng" smtClean="0"/>
              <a:t>linear</a:t>
            </a:r>
            <a:r>
              <a:rPr lang="en-US" altLang="zh-CN" smtClean="0"/>
              <a:t>, </a:t>
            </a:r>
            <a:r>
              <a:rPr lang="en-US" altLang="zh-CN" i="1" u="sng" smtClean="0"/>
              <a:t>unbranched</a:t>
            </a:r>
            <a:r>
              <a:rPr lang="en-US" altLang="zh-CN" b="1" smtClean="0"/>
              <a:t> </a:t>
            </a:r>
            <a:r>
              <a:rPr lang="en-US" altLang="zh-CN" smtClean="0"/>
              <a:t>homopolysaccharide, consisting of 10,000 to 15,000 D-glucose units.</a:t>
            </a:r>
          </a:p>
          <a:p>
            <a:pPr algn="just" eaLnBrk="1" hangingPunct="1"/>
            <a:endParaRPr lang="en-US" altLang="zh-CN" smtClean="0"/>
          </a:p>
          <a:p>
            <a:pPr algn="just" eaLnBrk="1" hangingPunct="1">
              <a:buFont typeface="Wingdings" pitchFamily="2" charset="2"/>
              <a:buChar char="Ø"/>
            </a:pPr>
            <a:r>
              <a:rPr lang="en-US" altLang="zh-CN" b="1" smtClean="0"/>
              <a:t>Unlike from glycogen:</a:t>
            </a:r>
            <a:r>
              <a:rPr lang="en-US" altLang="zh-CN" smtClean="0"/>
              <a:t> in cellulose the glucose residues have the</a:t>
            </a:r>
            <a:r>
              <a:rPr lang="en-US" altLang="zh-CN" b="1" smtClean="0"/>
              <a:t> β-</a:t>
            </a:r>
            <a:r>
              <a:rPr lang="en-US" altLang="zh-CN" b="1" i="1" smtClean="0"/>
              <a:t>configuration</a:t>
            </a:r>
            <a:r>
              <a:rPr lang="en-US" altLang="zh-CN" i="1" smtClean="0"/>
              <a:t> </a:t>
            </a:r>
            <a:r>
              <a:rPr lang="en-US" altLang="zh-CN" smtClean="0"/>
              <a:t>(Fig.).</a:t>
            </a:r>
          </a:p>
        </p:txBody>
      </p:sp>
      <p:sp>
        <p:nvSpPr>
          <p:cNvPr id="44036"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0E230E4-9531-4C1B-BA38-76A124EE71B0}" type="slidenum">
              <a:rPr lang="en-US"/>
              <a:pPr/>
              <a:t>30</a:t>
            </a:fld>
            <a:endParaRPr lang="en-US"/>
          </a:p>
        </p:txBody>
      </p:sp>
    </p:spTree>
    <p:extLst>
      <p:ext uri="{BB962C8B-B14F-4D97-AF65-F5344CB8AC3E}">
        <p14:creationId xmlns:p14="http://schemas.microsoft.com/office/powerpoint/2010/main" val="41244231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noChangeArrowheads="1"/>
          </p:cNvSpPr>
          <p:nvPr>
            <p:ph type="title" idx="4294967295"/>
          </p:nvPr>
        </p:nvSpPr>
        <p:spPr>
          <a:xfrm>
            <a:off x="457200" y="152400"/>
            <a:ext cx="8229600" cy="1143000"/>
          </a:xfrm>
        </p:spPr>
        <p:txBody>
          <a:bodyPr/>
          <a:lstStyle/>
          <a:p>
            <a:pPr eaLnBrk="1" hangingPunct="1"/>
            <a:r>
              <a:rPr lang="en-US" altLang="zh-CN" b="1" smtClean="0">
                <a:cs typeface="Calibri" pitchFamily="34" charset="0"/>
              </a:rPr>
              <a:t>The structure of cellulose </a:t>
            </a:r>
            <a:endParaRPr lang="en-US" altLang="zh-CN" smtClean="0"/>
          </a:p>
        </p:txBody>
      </p:sp>
      <p:pic>
        <p:nvPicPr>
          <p:cNvPr id="45059"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334000" y="1295400"/>
            <a:ext cx="3514725" cy="5257800"/>
          </a:xfrm>
        </p:spPr>
      </p:pic>
      <p:sp>
        <p:nvSpPr>
          <p:cNvPr id="45060" name="Content Placeholder 2"/>
          <p:cNvSpPr>
            <a:spLocks noChangeArrowheads="1"/>
          </p:cNvSpPr>
          <p:nvPr/>
        </p:nvSpPr>
        <p:spPr bwMode="auto">
          <a:xfrm>
            <a:off x="457200" y="1600200"/>
            <a:ext cx="4495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just">
              <a:spcBef>
                <a:spcPct val="20000"/>
              </a:spcBef>
              <a:buFont typeface="Arial" charset="0"/>
              <a:buAutoNum type="alphaLcParenBoth"/>
            </a:pPr>
            <a:r>
              <a:rPr lang="en-US" sz="2400" b="1">
                <a:solidFill>
                  <a:srgbClr val="464646"/>
                </a:solidFill>
                <a:latin typeface="Calibri" pitchFamily="34" charset="0"/>
                <a:cs typeface="Calibri" pitchFamily="34" charset="0"/>
                <a:sym typeface="Calibri" pitchFamily="34" charset="0"/>
              </a:rPr>
              <a:t>Two units of a cellulose </a:t>
            </a:r>
            <a:r>
              <a:rPr lang="en-US" sz="2400" b="1">
                <a:latin typeface="Calibri" pitchFamily="34" charset="0"/>
                <a:cs typeface="Calibri" pitchFamily="34" charset="0"/>
                <a:sym typeface="Calibri" pitchFamily="34" charset="0"/>
              </a:rPr>
              <a:t>chain; the D-glucose residues are in (</a:t>
            </a:r>
            <a:r>
              <a:rPr lang="en-US" altLang="en-US" sz="2400" b="1">
                <a:latin typeface="Calibri" pitchFamily="34" charset="0"/>
                <a:ea typeface="MS PGothic" pitchFamily="34" charset="-128"/>
                <a:sym typeface="MS PGothic" pitchFamily="34" charset="-128"/>
              </a:rPr>
              <a:t>β</a:t>
            </a:r>
            <a:r>
              <a:rPr lang="en-US" sz="2400" b="1">
                <a:latin typeface="Calibri" pitchFamily="34" charset="0"/>
                <a:cs typeface="Calibri" pitchFamily="34" charset="0"/>
                <a:sym typeface="Calibri" pitchFamily="34" charset="0"/>
              </a:rPr>
              <a:t>1→4) linkage. </a:t>
            </a:r>
            <a:endParaRPr lang="en-US" altLang="en-US" sz="2400" b="1">
              <a:latin typeface="Calibri" pitchFamily="34" charset="0"/>
              <a:cs typeface="Calibri" pitchFamily="34" charset="0"/>
              <a:sym typeface="Calibri" pitchFamily="34" charset="0"/>
            </a:endParaRPr>
          </a:p>
          <a:p>
            <a:pPr marL="457200" indent="-457200" algn="just">
              <a:spcBef>
                <a:spcPct val="20000"/>
              </a:spcBef>
            </a:pPr>
            <a:endParaRPr lang="en-US" altLang="en-US" sz="2400" b="1">
              <a:latin typeface="Calibri" pitchFamily="34" charset="0"/>
              <a:cs typeface="Calibri" pitchFamily="34" charset="0"/>
              <a:sym typeface="Calibri" pitchFamily="34" charset="0"/>
            </a:endParaRPr>
          </a:p>
          <a:p>
            <a:pPr marL="457200" indent="-457200" algn="just">
              <a:spcBef>
                <a:spcPct val="20000"/>
              </a:spcBef>
              <a:buFont typeface="Arial" charset="0"/>
              <a:buChar char="•"/>
            </a:pPr>
            <a:r>
              <a:rPr lang="en-US" sz="2400" b="1">
                <a:latin typeface="Calibri" pitchFamily="34" charset="0"/>
                <a:cs typeface="Calibri" pitchFamily="34" charset="0"/>
                <a:sym typeface="Calibri" pitchFamily="34" charset="0"/>
              </a:rPr>
              <a:t>The rigid chair structures can rotate relative to one another.</a:t>
            </a:r>
            <a:endParaRPr lang="en-US" altLang="en-US" sz="2400" b="1">
              <a:latin typeface="Calibri" pitchFamily="34" charset="0"/>
              <a:cs typeface="Calibri" pitchFamily="34" charset="0"/>
              <a:sym typeface="Calibri" pitchFamily="34" charset="0"/>
            </a:endParaRPr>
          </a:p>
          <a:p>
            <a:pPr marL="457200" indent="-457200" algn="just">
              <a:spcBef>
                <a:spcPct val="20000"/>
              </a:spcBef>
            </a:pPr>
            <a:r>
              <a:rPr lang="en-US" sz="2400" b="1">
                <a:latin typeface="Calibri" pitchFamily="34" charset="0"/>
                <a:cs typeface="Calibri" pitchFamily="34" charset="0"/>
                <a:sym typeface="Calibri" pitchFamily="34" charset="0"/>
              </a:rPr>
              <a:t> </a:t>
            </a:r>
            <a:endParaRPr lang="en-US" altLang="en-US" sz="2400" b="1">
              <a:latin typeface="Calibri" pitchFamily="34" charset="0"/>
              <a:cs typeface="Calibri" pitchFamily="34" charset="0"/>
              <a:sym typeface="Calibri" pitchFamily="34" charset="0"/>
            </a:endParaRPr>
          </a:p>
          <a:p>
            <a:pPr marL="457200" indent="-457200" algn="just">
              <a:spcBef>
                <a:spcPct val="20000"/>
              </a:spcBef>
            </a:pPr>
            <a:r>
              <a:rPr lang="en-US" sz="2400" b="1">
                <a:latin typeface="Calibri" pitchFamily="34" charset="0"/>
                <a:cs typeface="Calibri" pitchFamily="34" charset="0"/>
                <a:sym typeface="Calibri" pitchFamily="34" charset="0"/>
              </a:rPr>
              <a:t>(b) Scale drawing of segments of two parallel cellulose chains, showing the conformation of the D-glucose residues and the hydrogen-bond cross-links. </a:t>
            </a:r>
            <a:endParaRPr lang="en-US" altLang="en-US"/>
          </a:p>
        </p:txBody>
      </p:sp>
      <p:sp>
        <p:nvSpPr>
          <p:cNvPr id="45061" name="Slide Number Placeholder 5"/>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1CDFD2E-7111-4750-B69B-CFE3290D40BC}" type="slidenum">
              <a:rPr lang="en-US"/>
              <a:pPr/>
              <a:t>31</a:t>
            </a:fld>
            <a:endParaRPr lang="en-US"/>
          </a:p>
        </p:txBody>
      </p:sp>
    </p:spTree>
    <p:extLst>
      <p:ext uri="{BB962C8B-B14F-4D97-AF65-F5344CB8AC3E}">
        <p14:creationId xmlns:p14="http://schemas.microsoft.com/office/powerpoint/2010/main" val="7966559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noChangeArrowheads="1"/>
          </p:cNvSpPr>
          <p:nvPr>
            <p:ph idx="4294967295"/>
          </p:nvPr>
        </p:nvSpPr>
        <p:spPr>
          <a:xfrm>
            <a:off x="457200" y="762000"/>
            <a:ext cx="8229600" cy="5364163"/>
          </a:xfrm>
        </p:spPr>
        <p:txBody>
          <a:bodyPr/>
          <a:lstStyle/>
          <a:p>
            <a:pPr algn="just" eaLnBrk="1" hangingPunct="1">
              <a:buFont typeface="Wingdings" pitchFamily="2" charset="2"/>
              <a:buChar char="q"/>
            </a:pPr>
            <a:r>
              <a:rPr lang="en-US" altLang="zh-CN" sz="1800" b="1" smtClean="0"/>
              <a:t>Glycogen and starch i</a:t>
            </a:r>
            <a:r>
              <a:rPr lang="en-US" altLang="zh-CN" sz="1800" smtClean="0"/>
              <a:t>ngested in the diet </a:t>
            </a:r>
            <a:r>
              <a:rPr lang="en-US" altLang="zh-CN" sz="1800" u="sng" smtClean="0"/>
              <a:t>are </a:t>
            </a:r>
            <a:r>
              <a:rPr lang="en-US" altLang="zh-CN" sz="1800" b="1" u="sng" smtClean="0"/>
              <a:t>hydrolyzed by</a:t>
            </a:r>
            <a:r>
              <a:rPr lang="en-US" altLang="zh-CN" sz="1800" u="sng" smtClean="0"/>
              <a:t> </a:t>
            </a:r>
            <a:r>
              <a:rPr lang="en-US" altLang="zh-CN" sz="1800" i="1" u="sng" smtClean="0"/>
              <a:t>α-amylases</a:t>
            </a:r>
            <a:r>
              <a:rPr lang="en-US" altLang="zh-CN" sz="1800" u="sng" smtClean="0"/>
              <a:t>, enzymes in saliva and intestinal secretions that break (α1→4) glycosidic bonds</a:t>
            </a:r>
            <a:r>
              <a:rPr lang="en-US" altLang="zh-CN" sz="1800" smtClean="0"/>
              <a:t> between glucose units. </a:t>
            </a:r>
          </a:p>
          <a:p>
            <a:pPr algn="just" eaLnBrk="1" hangingPunct="1"/>
            <a:endParaRPr lang="en-US" altLang="zh-CN" sz="1800" smtClean="0"/>
          </a:p>
          <a:p>
            <a:pPr algn="just" eaLnBrk="1" hangingPunct="1">
              <a:buFont typeface="Wingdings" pitchFamily="2" charset="2"/>
              <a:buChar char="Ø"/>
            </a:pPr>
            <a:r>
              <a:rPr lang="en-US" altLang="zh-CN" sz="1800" b="1" smtClean="0"/>
              <a:t>Most animals cannot use cellulose as a fuel source</a:t>
            </a:r>
            <a:r>
              <a:rPr lang="en-US" altLang="zh-CN" sz="1800" smtClean="0"/>
              <a:t>, because they </a:t>
            </a:r>
            <a:r>
              <a:rPr lang="en-US" altLang="zh-CN" sz="1800" u="sng" smtClean="0"/>
              <a:t>lack</a:t>
            </a:r>
            <a:r>
              <a:rPr lang="en-US" altLang="zh-CN" sz="1800" smtClean="0"/>
              <a:t> an enzyme to hydrolyze the (β1 → 4) linkages. </a:t>
            </a:r>
          </a:p>
          <a:p>
            <a:pPr algn="just" eaLnBrk="1" hangingPunct="1"/>
            <a:endParaRPr lang="en-US" altLang="zh-CN" sz="1800" smtClean="0"/>
          </a:p>
          <a:p>
            <a:pPr algn="just" eaLnBrk="1" hangingPunct="1">
              <a:buFont typeface="Courier New" pitchFamily="49" charset="0"/>
              <a:buChar char="o"/>
            </a:pPr>
            <a:r>
              <a:rPr lang="en-US" altLang="zh-CN" sz="1800" b="1" smtClean="0"/>
              <a:t>Termites</a:t>
            </a:r>
            <a:r>
              <a:rPr lang="en-US" altLang="zh-CN" sz="1800" smtClean="0"/>
              <a:t> readily digest cellulose(and therefore wood), but only because their intestinal tract harbors a </a:t>
            </a:r>
            <a:r>
              <a:rPr lang="en-US" altLang="zh-CN" sz="1800" u="sng" smtClean="0"/>
              <a:t>symbiotic microorganism</a:t>
            </a:r>
            <a:r>
              <a:rPr lang="en-US" altLang="zh-CN" sz="1800" smtClean="0"/>
              <a:t>, </a:t>
            </a:r>
            <a:r>
              <a:rPr lang="en-US" altLang="zh-CN" sz="1800" b="1" i="1" smtClean="0"/>
              <a:t>Trichonympha</a:t>
            </a:r>
            <a:r>
              <a:rPr lang="en-US" altLang="zh-CN" sz="1800" i="1" smtClean="0"/>
              <a:t>, </a:t>
            </a:r>
            <a:r>
              <a:rPr lang="en-US" altLang="zh-CN" sz="1800" smtClean="0"/>
              <a:t>that secretes </a:t>
            </a:r>
            <a:r>
              <a:rPr lang="en-US" altLang="zh-CN" sz="1800" u="sng" smtClean="0"/>
              <a:t>cellulase</a:t>
            </a:r>
            <a:r>
              <a:rPr lang="en-US" altLang="zh-CN" sz="1800" smtClean="0"/>
              <a:t>, which hydrolyzes the (β 1 → 4) linkages. </a:t>
            </a:r>
          </a:p>
          <a:p>
            <a:pPr algn="just" eaLnBrk="1" hangingPunct="1">
              <a:buFont typeface="Courier New" pitchFamily="49" charset="0"/>
              <a:buChar char="o"/>
            </a:pPr>
            <a:r>
              <a:rPr lang="en-US" altLang="zh-CN" sz="1800" b="1" smtClean="0"/>
              <a:t>Wood-rot fungi and bacteria</a:t>
            </a:r>
            <a:r>
              <a:rPr lang="en-US" altLang="zh-CN" sz="1800" smtClean="0"/>
              <a:t> also produce cellulase.</a:t>
            </a:r>
          </a:p>
          <a:p>
            <a:pPr algn="just" eaLnBrk="1" hangingPunct="1"/>
            <a:endParaRPr lang="en-US" altLang="zh-CN" sz="1800" smtClean="0"/>
          </a:p>
          <a:p>
            <a:pPr algn="just" eaLnBrk="1" hangingPunct="1">
              <a:buFont typeface="Wingdings" pitchFamily="2" charset="2"/>
              <a:buChar char="Ø"/>
            </a:pPr>
            <a:r>
              <a:rPr lang="en-US" altLang="zh-CN" sz="1800" b="1" smtClean="0"/>
              <a:t>The only vertebrates able to use cellulose as food are cattle and other ruminants </a:t>
            </a:r>
            <a:r>
              <a:rPr lang="en-US" altLang="zh-CN" sz="1800" smtClean="0"/>
              <a:t>(sheep, goats, camels, giraffes). </a:t>
            </a:r>
          </a:p>
          <a:p>
            <a:pPr algn="just" eaLnBrk="1" hangingPunct="1"/>
            <a:endParaRPr lang="en-US" altLang="zh-CN" sz="1800" smtClean="0"/>
          </a:p>
          <a:p>
            <a:pPr algn="just" eaLnBrk="1" hangingPunct="1"/>
            <a:r>
              <a:rPr lang="en-US" altLang="zh-CN" sz="1800" smtClean="0"/>
              <a:t>The extra stomach compartment (</a:t>
            </a:r>
            <a:r>
              <a:rPr lang="en-US" altLang="zh-CN" sz="1800" b="1" smtClean="0"/>
              <a:t>rumen</a:t>
            </a:r>
            <a:r>
              <a:rPr lang="en-US" altLang="zh-CN" sz="1800" smtClean="0"/>
              <a:t>) of a ruminant </a:t>
            </a:r>
            <a:r>
              <a:rPr lang="en-US" altLang="zh-CN" sz="1800" b="1" smtClean="0"/>
              <a:t>teems with bacteria and protists</a:t>
            </a:r>
            <a:r>
              <a:rPr lang="en-US" altLang="zh-CN" sz="1800" smtClean="0"/>
              <a:t> that secrete cellulase.</a:t>
            </a:r>
          </a:p>
        </p:txBody>
      </p:sp>
      <p:sp>
        <p:nvSpPr>
          <p:cNvPr id="46083"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D830A8-903B-4303-88F4-8311AEF5712D}" type="slidenum">
              <a:rPr lang="en-US"/>
              <a:pPr/>
              <a:t>32</a:t>
            </a:fld>
            <a:endParaRPr lang="en-US"/>
          </a:p>
        </p:txBody>
      </p:sp>
    </p:spTree>
    <p:extLst>
      <p:ext uri="{BB962C8B-B14F-4D97-AF65-F5344CB8AC3E}">
        <p14:creationId xmlns:p14="http://schemas.microsoft.com/office/powerpoint/2010/main" val="3824373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noChangeArrowheads="1"/>
          </p:cNvSpPr>
          <p:nvPr>
            <p:ph type="title" idx="4294967295"/>
          </p:nvPr>
        </p:nvSpPr>
        <p:spPr>
          <a:xfrm>
            <a:off x="457200" y="0"/>
            <a:ext cx="8229600" cy="1143000"/>
          </a:xfrm>
        </p:spPr>
        <p:txBody>
          <a:bodyPr/>
          <a:lstStyle/>
          <a:p>
            <a:pPr eaLnBrk="1" hangingPunct="1"/>
            <a:r>
              <a:rPr lang="en-US" altLang="zh-CN" b="1" smtClean="0">
                <a:latin typeface="Times New Roman" pitchFamily="18" charset="0"/>
                <a:sym typeface="Times New Roman" pitchFamily="18" charset="0"/>
              </a:rPr>
              <a:t>Plants Produce Pectin</a:t>
            </a:r>
          </a:p>
        </p:txBody>
      </p:sp>
      <p:sp>
        <p:nvSpPr>
          <p:cNvPr id="53251" name="Content Placeholder 2"/>
          <p:cNvSpPr>
            <a:spLocks noGrp="1" noChangeArrowheads="1"/>
          </p:cNvSpPr>
          <p:nvPr>
            <p:ph idx="4294967295"/>
          </p:nvPr>
        </p:nvSpPr>
        <p:spPr>
          <a:xfrm>
            <a:off x="457200" y="1295400"/>
            <a:ext cx="8305800" cy="5181600"/>
          </a:xfrm>
        </p:spPr>
        <p:txBody>
          <a:bodyPr/>
          <a:lstStyle/>
          <a:p>
            <a:pPr algn="just" eaLnBrk="1" hangingPunct="1">
              <a:buFont typeface="Wingdings" pitchFamily="2" charset="2"/>
              <a:buChar char="v"/>
            </a:pPr>
            <a:r>
              <a:rPr lang="en-US" altLang="zh-CN" sz="1600" smtClean="0">
                <a:latin typeface="Times New Roman" pitchFamily="18" charset="0"/>
                <a:sym typeface="Times New Roman" pitchFamily="18" charset="0"/>
              </a:rPr>
              <a:t>Plants do not synthesize glycosaminoglycans, </a:t>
            </a:r>
            <a:r>
              <a:rPr lang="en-US" altLang="zh-CN" sz="1600" b="1" u="sng" smtClean="0">
                <a:latin typeface="Times New Roman" pitchFamily="18" charset="0"/>
                <a:sym typeface="Times New Roman" pitchFamily="18" charset="0"/>
              </a:rPr>
              <a:t>but the pectins</a:t>
            </a:r>
            <a:r>
              <a:rPr lang="en-US" altLang="zh-CN" sz="1600" b="1" smtClean="0">
                <a:latin typeface="Times New Roman" pitchFamily="18" charset="0"/>
                <a:sym typeface="Times New Roman" pitchFamily="18" charset="0"/>
              </a:rPr>
              <a:t>, which are major components of cell walls, may function similarly </a:t>
            </a:r>
            <a:r>
              <a:rPr lang="en-US" altLang="zh-CN" sz="1600" smtClean="0">
                <a:latin typeface="Times New Roman" pitchFamily="18" charset="0"/>
                <a:sym typeface="Times New Roman" pitchFamily="18" charset="0"/>
              </a:rPr>
              <a:t>as shock absorbers. </a:t>
            </a:r>
          </a:p>
          <a:p>
            <a:pPr algn="just" eaLnBrk="1" hangingPunct="1">
              <a:buFont typeface="Wingdings" pitchFamily="2" charset="2"/>
              <a:buChar char="Ø"/>
            </a:pPr>
            <a:endParaRPr lang="en-US" altLang="zh-CN" sz="1600" b="1" smtClean="0">
              <a:latin typeface="Times New Roman" pitchFamily="18" charset="0"/>
              <a:sym typeface="Times New Roman" pitchFamily="18" charset="0"/>
            </a:endParaRPr>
          </a:p>
          <a:p>
            <a:pPr algn="just" eaLnBrk="1" hangingPunct="1">
              <a:buFont typeface="Wingdings" pitchFamily="2" charset="2"/>
              <a:buChar char="Ø"/>
            </a:pPr>
            <a:r>
              <a:rPr lang="en-US" altLang="zh-CN" sz="1600" b="1" smtClean="0">
                <a:latin typeface="Times New Roman" pitchFamily="18" charset="0"/>
                <a:sym typeface="Times New Roman" pitchFamily="18" charset="0"/>
              </a:rPr>
              <a:t>Pectins</a:t>
            </a:r>
            <a:r>
              <a:rPr lang="en-US" altLang="zh-CN" sz="1600" smtClean="0">
                <a:latin typeface="Times New Roman" pitchFamily="18" charset="0"/>
                <a:sym typeface="Times New Roman" pitchFamily="18" charset="0"/>
              </a:rPr>
              <a:t> are heterogeneous polysaccharides with a core of </a:t>
            </a:r>
            <a:r>
              <a:rPr lang="en-US" altLang="zh-CN" sz="1600" b="1" u="sng" smtClean="0">
                <a:latin typeface="Times New Roman" pitchFamily="18" charset="0"/>
                <a:sym typeface="Times New Roman" pitchFamily="18" charset="0"/>
              </a:rPr>
              <a:t>α(1</a:t>
            </a:r>
            <a:r>
              <a:rPr lang="en-US" altLang="zh-CN" sz="1600" b="1" u="sng" smtClean="0"/>
              <a:t>→</a:t>
            </a:r>
            <a:r>
              <a:rPr lang="en-US" altLang="zh-CN" sz="1600" b="1" u="sng" smtClean="0">
                <a:latin typeface="Times New Roman" pitchFamily="18" charset="0"/>
                <a:sym typeface="Times New Roman" pitchFamily="18" charset="0"/>
              </a:rPr>
              <a:t>4)-linked</a:t>
            </a:r>
            <a:r>
              <a:rPr lang="en-US" altLang="zh-CN" sz="1600" b="1" smtClean="0">
                <a:latin typeface="Times New Roman" pitchFamily="18" charset="0"/>
                <a:sym typeface="Times New Roman" pitchFamily="18" charset="0"/>
              </a:rPr>
              <a:t> galacturonate residues </a:t>
            </a:r>
            <a:r>
              <a:rPr lang="en-US" altLang="zh-CN" sz="1600" b="1" u="sng" smtClean="0">
                <a:latin typeface="Times New Roman" pitchFamily="18" charset="0"/>
                <a:sym typeface="Times New Roman" pitchFamily="18" charset="0"/>
              </a:rPr>
              <a:t>interspersed with</a:t>
            </a:r>
            <a:r>
              <a:rPr lang="en-US" altLang="zh-CN" sz="1600" b="1" smtClean="0">
                <a:latin typeface="Times New Roman" pitchFamily="18" charset="0"/>
                <a:sym typeface="Times New Roman" pitchFamily="18" charset="0"/>
              </a:rPr>
              <a:t> the hexose Rhamnose: </a:t>
            </a:r>
          </a:p>
          <a:p>
            <a:pPr algn="just" eaLnBrk="1" hangingPunct="1"/>
            <a:endParaRPr lang="en-US" altLang="zh-CN" sz="1600" b="1" smtClean="0">
              <a:latin typeface="Times New Roman" pitchFamily="18" charset="0"/>
              <a:sym typeface="Times New Roman" pitchFamily="18" charset="0"/>
            </a:endParaRPr>
          </a:p>
          <a:p>
            <a:pPr algn="just" eaLnBrk="1" hangingPunct="1"/>
            <a:endParaRPr lang="en-US" altLang="zh-CN" sz="1600" b="1" smtClean="0">
              <a:latin typeface="Times New Roman" pitchFamily="18" charset="0"/>
              <a:sym typeface="Times New Roman" pitchFamily="18" charset="0"/>
            </a:endParaRPr>
          </a:p>
          <a:p>
            <a:pPr algn="just" eaLnBrk="1" hangingPunct="1"/>
            <a:endParaRPr lang="en-US" altLang="zh-CN" sz="1600" smtClean="0">
              <a:latin typeface="Times New Roman" pitchFamily="18" charset="0"/>
              <a:sym typeface="Times New Roman" pitchFamily="18" charset="0"/>
            </a:endParaRPr>
          </a:p>
          <a:p>
            <a:pPr algn="just" eaLnBrk="1" hangingPunct="1"/>
            <a:endParaRPr lang="en-US" altLang="zh-CN" sz="1600" smtClean="0">
              <a:latin typeface="Times New Roman" pitchFamily="18" charset="0"/>
              <a:sym typeface="Times New Roman" pitchFamily="18" charset="0"/>
            </a:endParaRPr>
          </a:p>
          <a:p>
            <a:pPr algn="just" eaLnBrk="1" hangingPunct="1"/>
            <a:endParaRPr lang="en-US" altLang="zh-CN" sz="1600" smtClean="0">
              <a:latin typeface="Times New Roman" pitchFamily="18" charset="0"/>
              <a:sym typeface="Times New Roman" pitchFamily="18" charset="0"/>
            </a:endParaRPr>
          </a:p>
          <a:p>
            <a:pPr algn="just" eaLnBrk="1" hangingPunct="1"/>
            <a:endParaRPr lang="en-US" altLang="zh-CN" sz="1600" smtClean="0">
              <a:latin typeface="Times New Roman" pitchFamily="18" charset="0"/>
              <a:sym typeface="Times New Roman" pitchFamily="18" charset="0"/>
            </a:endParaRPr>
          </a:p>
          <a:p>
            <a:pPr algn="just" eaLnBrk="1" hangingPunct="1">
              <a:buFont typeface="Wingdings" pitchFamily="2" charset="2"/>
              <a:buChar char="Ø"/>
            </a:pPr>
            <a:r>
              <a:rPr lang="en-US" altLang="zh-CN" sz="1600" b="1" smtClean="0">
                <a:latin typeface="Times New Roman" pitchFamily="18" charset="0"/>
                <a:sym typeface="Times New Roman" pitchFamily="18" charset="0"/>
              </a:rPr>
              <a:t>The aggregation of pectin molecules to form bundles requires</a:t>
            </a:r>
            <a:r>
              <a:rPr lang="en-US" altLang="zh-CN" sz="1600" smtClean="0">
                <a:latin typeface="Times New Roman" pitchFamily="18" charset="0"/>
                <a:sym typeface="Times New Roman" pitchFamily="18" charset="0"/>
              </a:rPr>
              <a:t> divalent </a:t>
            </a:r>
            <a:r>
              <a:rPr lang="en-US" altLang="zh-CN" sz="1600" u="sng" smtClean="0">
                <a:latin typeface="Times New Roman" pitchFamily="18" charset="0"/>
                <a:sym typeface="Times New Roman" pitchFamily="18" charset="0"/>
              </a:rPr>
              <a:t>cations (usually Ca</a:t>
            </a:r>
            <a:r>
              <a:rPr lang="en-US" altLang="zh-CN" sz="1600" u="sng" baseline="30000" smtClean="0">
                <a:latin typeface="Times New Roman" pitchFamily="18" charset="0"/>
                <a:sym typeface="Times New Roman" pitchFamily="18" charset="0"/>
              </a:rPr>
              <a:t>2+</a:t>
            </a:r>
            <a:r>
              <a:rPr lang="en-US" altLang="zh-CN" sz="1600" u="sng" smtClean="0">
                <a:latin typeface="Times New Roman" pitchFamily="18" charset="0"/>
                <a:sym typeface="Times New Roman" pitchFamily="18" charset="0"/>
              </a:rPr>
              <a:t>)</a:t>
            </a:r>
            <a:r>
              <a:rPr lang="en-US" altLang="zh-CN" sz="1600" smtClean="0">
                <a:latin typeface="Times New Roman" pitchFamily="18" charset="0"/>
                <a:sym typeface="Times New Roman" pitchFamily="18" charset="0"/>
              </a:rPr>
              <a:t> which form </a:t>
            </a:r>
            <a:r>
              <a:rPr lang="en-US" altLang="zh-CN" sz="1600" u="sng" smtClean="0">
                <a:latin typeface="Times New Roman" pitchFamily="18" charset="0"/>
                <a:sym typeface="Times New Roman" pitchFamily="18" charset="0"/>
              </a:rPr>
              <a:t>cross-links between the anionic carboxylate groups of neighboring galacturonate residues</a:t>
            </a:r>
            <a:r>
              <a:rPr lang="en-US" altLang="zh-CN" sz="1600" smtClean="0">
                <a:latin typeface="Times New Roman" pitchFamily="18" charset="0"/>
                <a:sym typeface="Times New Roman" pitchFamily="18" charset="0"/>
              </a:rPr>
              <a:t>. </a:t>
            </a:r>
          </a:p>
          <a:p>
            <a:pPr algn="just" eaLnBrk="1" hangingPunct="1"/>
            <a:endParaRPr lang="en-US" altLang="zh-CN" sz="1600" smtClean="0">
              <a:latin typeface="Times New Roman" pitchFamily="18" charset="0"/>
              <a:sym typeface="Times New Roman" pitchFamily="18" charset="0"/>
            </a:endParaRPr>
          </a:p>
          <a:p>
            <a:pPr algn="just" eaLnBrk="1" hangingPunct="1">
              <a:buFont typeface="Courier New" pitchFamily="49" charset="0"/>
              <a:buChar char="o"/>
            </a:pPr>
            <a:r>
              <a:rPr lang="en-US" altLang="zh-CN" sz="1600" b="1" smtClean="0">
                <a:latin typeface="Times New Roman" pitchFamily="18" charset="0"/>
                <a:sym typeface="Times New Roman" pitchFamily="18" charset="0"/>
              </a:rPr>
              <a:t>The tendency for pectin to form highly hydrated gels is exploited in the manufacture of jams and jellies</a:t>
            </a:r>
            <a:r>
              <a:rPr lang="en-US" altLang="zh-CN" sz="1600" smtClean="0">
                <a:latin typeface="Times New Roman" pitchFamily="18" charset="0"/>
                <a:sym typeface="Times New Roman" pitchFamily="18" charset="0"/>
              </a:rPr>
              <a:t>, to which pectin is often added to augment the endogenous pectin content of the fruit.</a:t>
            </a:r>
          </a:p>
        </p:txBody>
      </p:sp>
      <p:sp>
        <p:nvSpPr>
          <p:cNvPr id="53252"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CEEEAA4-13EE-4839-A6CF-38FA0069089A}" type="slidenum">
              <a:rPr lang="en-US"/>
              <a:pPr/>
              <a:t>33</a:t>
            </a:fld>
            <a:endParaRPr lang="en-US"/>
          </a:p>
        </p:txBody>
      </p:sp>
      <p:pic>
        <p:nvPicPr>
          <p:cNvPr id="532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971800"/>
            <a:ext cx="13811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107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b="1" dirty="0" smtClean="0">
                <a:solidFill>
                  <a:srgbClr val="FF0000"/>
                </a:solidFill>
              </a:rPr>
              <a:t>PHOTOSYNTHESIS</a:t>
            </a:r>
            <a:endParaRPr lang="en-US" b="1" dirty="0">
              <a:solidFill>
                <a:srgbClr val="FF0000"/>
              </a:solidFill>
            </a:endParaRPr>
          </a:p>
        </p:txBody>
      </p:sp>
    </p:spTree>
    <p:extLst>
      <p:ext uri="{BB962C8B-B14F-4D97-AF65-F5344CB8AC3E}">
        <p14:creationId xmlns:p14="http://schemas.microsoft.com/office/powerpoint/2010/main" val="4054454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noChangeArrowheads="1"/>
          </p:cNvSpPr>
          <p:nvPr>
            <p:ph type="title" idx="4294967295"/>
          </p:nvPr>
        </p:nvSpPr>
        <p:spPr>
          <a:xfrm>
            <a:off x="457200" y="0"/>
            <a:ext cx="8229600" cy="1143000"/>
          </a:xfrm>
        </p:spPr>
        <p:txBody>
          <a:bodyPr/>
          <a:lstStyle/>
          <a:p>
            <a:pPr eaLnBrk="1" hangingPunct="1"/>
            <a:r>
              <a:rPr lang="en-US" altLang="zh-CN" sz="3600" b="1" i="1" smtClean="0"/>
              <a:t>PHOTOSYNTHESIS: The Light Reactions</a:t>
            </a:r>
            <a:endParaRPr lang="en-US" altLang="zh-CN" sz="3600" b="1" smtClean="0"/>
          </a:p>
        </p:txBody>
      </p:sp>
      <p:sp>
        <p:nvSpPr>
          <p:cNvPr id="56323" name="Content Placeholder 2"/>
          <p:cNvSpPr>
            <a:spLocks noGrp="1" noChangeArrowheads="1"/>
          </p:cNvSpPr>
          <p:nvPr>
            <p:ph idx="4294967295"/>
          </p:nvPr>
        </p:nvSpPr>
        <p:spPr>
          <a:xfrm>
            <a:off x="457200" y="1371600"/>
            <a:ext cx="8229600" cy="5029200"/>
          </a:xfrm>
        </p:spPr>
        <p:txBody>
          <a:bodyPr>
            <a:normAutofit lnSpcReduction="10000"/>
          </a:bodyPr>
          <a:lstStyle/>
          <a:p>
            <a:pPr algn="just" eaLnBrk="1" hangingPunct="1">
              <a:buFont typeface="Wingdings" pitchFamily="2" charset="2"/>
              <a:buChar char="v"/>
            </a:pPr>
            <a:r>
              <a:rPr lang="en-US" altLang="zh-CN" sz="1500" b="1" smtClean="0">
                <a:latin typeface="Times New Roman" pitchFamily="18" charset="0"/>
                <a:sym typeface="Times New Roman" pitchFamily="18" charset="0"/>
              </a:rPr>
              <a:t>LIFE ON EARTH ULTIMATELY DEPENDS ON ENERGY DERIVED FROM THE SUN</a:t>
            </a:r>
            <a:r>
              <a:rPr lang="en-US" altLang="zh-CN" sz="1500" smtClean="0">
                <a:latin typeface="Times New Roman" pitchFamily="18" charset="0"/>
                <a:sym typeface="Times New Roman" pitchFamily="18" charset="0"/>
              </a:rPr>
              <a:t>. </a:t>
            </a:r>
          </a:p>
          <a:p>
            <a:pPr algn="just" eaLnBrk="1" hangingPunct="1">
              <a:buFont typeface="Wingdings" pitchFamily="2" charset="2"/>
              <a:buChar char="Ø"/>
            </a:pPr>
            <a:endParaRPr lang="en-US" altLang="zh-CN" sz="1500" smtClean="0">
              <a:latin typeface="Times New Roman" pitchFamily="18" charset="0"/>
              <a:sym typeface="Times New Roman" pitchFamily="18" charset="0"/>
            </a:endParaRPr>
          </a:p>
          <a:p>
            <a:pPr algn="just" eaLnBrk="1" hangingPunct="1">
              <a:buFont typeface="Wingdings" pitchFamily="2" charset="2"/>
              <a:buChar char="Ø"/>
            </a:pPr>
            <a:r>
              <a:rPr lang="en-US" altLang="zh-CN" sz="1500" b="1" smtClean="0">
                <a:latin typeface="Times New Roman" pitchFamily="18" charset="0"/>
                <a:sym typeface="Times New Roman" pitchFamily="18" charset="0"/>
              </a:rPr>
              <a:t>Photosynthesis</a:t>
            </a:r>
            <a:r>
              <a:rPr lang="en-US" altLang="zh-CN" sz="1500" smtClean="0">
                <a:latin typeface="Times New Roman" pitchFamily="18" charset="0"/>
                <a:sym typeface="Times New Roman" pitchFamily="18" charset="0"/>
              </a:rPr>
              <a:t> is </a:t>
            </a:r>
            <a:r>
              <a:rPr lang="en-US" altLang="zh-CN" sz="1500" u="sng" smtClean="0">
                <a:latin typeface="Times New Roman" pitchFamily="18" charset="0"/>
                <a:sym typeface="Times New Roman" pitchFamily="18" charset="0"/>
              </a:rPr>
              <a:t>the only process of biological importance that can harvest this energy</a:t>
            </a:r>
            <a:r>
              <a:rPr lang="en-US" altLang="zh-CN" sz="1500" smtClean="0">
                <a:latin typeface="Times New Roman" pitchFamily="18" charset="0"/>
                <a:sym typeface="Times New Roman" pitchFamily="18" charset="0"/>
              </a:rPr>
              <a:t>. </a:t>
            </a:r>
          </a:p>
          <a:p>
            <a:pPr algn="just" eaLnBrk="1" hangingPunct="1"/>
            <a:endParaRPr lang="en-US" altLang="zh-CN" sz="1500" smtClean="0">
              <a:latin typeface="Times New Roman" pitchFamily="18" charset="0"/>
              <a:sym typeface="Times New Roman" pitchFamily="18" charset="0"/>
            </a:endParaRPr>
          </a:p>
          <a:p>
            <a:pPr algn="just" eaLnBrk="1" hangingPunct="1"/>
            <a:r>
              <a:rPr lang="en-US" altLang="zh-CN" sz="1500" smtClean="0">
                <a:latin typeface="Times New Roman" pitchFamily="18" charset="0"/>
                <a:sym typeface="Times New Roman" pitchFamily="18" charset="0"/>
              </a:rPr>
              <a:t>In addition, a large fraction of the planet’s energy resources results from photosynthetic activity in either recent or ancient times (fossil fuels).</a:t>
            </a:r>
          </a:p>
          <a:p>
            <a:pPr algn="just" eaLnBrk="1" hangingPunct="1">
              <a:buFont typeface="Courier New" pitchFamily="49" charset="0"/>
              <a:buChar char="o"/>
            </a:pPr>
            <a:endParaRPr lang="en-US" altLang="zh-CN" sz="1500" smtClean="0">
              <a:latin typeface="Times New Roman" pitchFamily="18" charset="0"/>
              <a:sym typeface="Times New Roman" pitchFamily="18" charset="0"/>
            </a:endParaRPr>
          </a:p>
          <a:p>
            <a:pPr algn="just" eaLnBrk="1" hangingPunct="1">
              <a:buFont typeface="Courier New" pitchFamily="49" charset="0"/>
              <a:buChar char="o"/>
            </a:pPr>
            <a:r>
              <a:rPr lang="en-US" altLang="zh-CN" sz="1500" smtClean="0">
                <a:latin typeface="Times New Roman" pitchFamily="18" charset="0"/>
                <a:sym typeface="Times New Roman" pitchFamily="18" charset="0"/>
              </a:rPr>
              <a:t>The term </a:t>
            </a:r>
            <a:r>
              <a:rPr lang="en-US" altLang="zh-CN" sz="1500" i="1" smtClean="0">
                <a:latin typeface="Times New Roman" pitchFamily="18" charset="0"/>
                <a:sym typeface="Times New Roman" pitchFamily="18" charset="0"/>
              </a:rPr>
              <a:t>photosynthesis means literally “synthesis using light.”</a:t>
            </a:r>
          </a:p>
          <a:p>
            <a:pPr algn="just" eaLnBrk="1" hangingPunct="1"/>
            <a:endParaRPr lang="en-US" altLang="zh-CN" sz="1500" smtClean="0">
              <a:latin typeface="Times New Roman" pitchFamily="18" charset="0"/>
              <a:sym typeface="Times New Roman" pitchFamily="18" charset="0"/>
            </a:endParaRPr>
          </a:p>
          <a:p>
            <a:pPr algn="just" eaLnBrk="1" hangingPunct="1"/>
            <a:r>
              <a:rPr lang="en-US" altLang="zh-CN" sz="1500" u="sng" smtClean="0">
                <a:latin typeface="Times New Roman" pitchFamily="18" charset="0"/>
                <a:sym typeface="Times New Roman" pitchFamily="18" charset="0"/>
              </a:rPr>
              <a:t>Photosynthetic organisms use solar energy to synthesize carbon compounds</a:t>
            </a:r>
            <a:r>
              <a:rPr lang="en-US" altLang="zh-CN" sz="1500" smtClean="0">
                <a:latin typeface="Times New Roman" pitchFamily="18" charset="0"/>
                <a:sym typeface="Times New Roman" pitchFamily="18" charset="0"/>
              </a:rPr>
              <a:t> that cannot be formed without the input of energy. </a:t>
            </a:r>
          </a:p>
          <a:p>
            <a:pPr algn="just" eaLnBrk="1" hangingPunct="1"/>
            <a:endParaRPr lang="en-US" altLang="zh-CN" sz="1500" smtClean="0">
              <a:latin typeface="Times New Roman" pitchFamily="18" charset="0"/>
              <a:sym typeface="Times New Roman" pitchFamily="18" charset="0"/>
            </a:endParaRPr>
          </a:p>
          <a:p>
            <a:pPr algn="just" eaLnBrk="1" hangingPunct="1">
              <a:buFont typeface="Wingdings" pitchFamily="2" charset="2"/>
              <a:buChar char="Ø"/>
            </a:pPr>
            <a:r>
              <a:rPr lang="en-US" altLang="zh-CN" sz="1500" b="1" smtClean="0">
                <a:latin typeface="Times New Roman" pitchFamily="18" charset="0"/>
                <a:sym typeface="Times New Roman" pitchFamily="18" charset="0"/>
              </a:rPr>
              <a:t>More specifically, light energy drives the synthesis of carbohydrates from carbon dioxide and water with the generation of oxygen:</a:t>
            </a:r>
          </a:p>
          <a:p>
            <a:pPr algn="just" eaLnBrk="1" hangingPunct="1"/>
            <a:endParaRPr lang="en-US" altLang="zh-CN" sz="1500" smtClean="0">
              <a:latin typeface="Times New Roman" pitchFamily="18" charset="0"/>
              <a:sym typeface="Times New Roman" pitchFamily="18" charset="0"/>
            </a:endParaRPr>
          </a:p>
          <a:p>
            <a:pPr algn="just" eaLnBrk="1" hangingPunct="1"/>
            <a:endParaRPr lang="en-US" altLang="zh-CN" sz="1500" smtClean="0">
              <a:latin typeface="Times New Roman" pitchFamily="18" charset="0"/>
              <a:sym typeface="Times New Roman" pitchFamily="18" charset="0"/>
            </a:endParaRPr>
          </a:p>
          <a:p>
            <a:pPr eaLnBrk="1" hangingPunct="1">
              <a:buFont typeface="Arial" charset="0"/>
              <a:buNone/>
            </a:pPr>
            <a:endParaRPr lang="en-US" altLang="zh-CN" sz="1500" smtClean="0">
              <a:latin typeface="Times New Roman" pitchFamily="18" charset="0"/>
              <a:sym typeface="Times New Roman" pitchFamily="18" charset="0"/>
            </a:endParaRPr>
          </a:p>
          <a:p>
            <a:pPr eaLnBrk="1" hangingPunct="1"/>
            <a:r>
              <a:rPr lang="en-US" altLang="zh-CN" sz="1500" smtClean="0">
                <a:latin typeface="Times New Roman" pitchFamily="18" charset="0"/>
                <a:sym typeface="Times New Roman" pitchFamily="18" charset="0"/>
              </a:rPr>
              <a:t>Energy stored in these molecules can be used later to power cellular processes in the plant and can serve as the energy source for all forms of life.</a:t>
            </a:r>
          </a:p>
          <a:p>
            <a:pPr algn="just" eaLnBrk="1" hangingPunct="1">
              <a:buFont typeface="Arial" charset="0"/>
              <a:buNone/>
            </a:pPr>
            <a:r>
              <a:rPr lang="en-US" altLang="zh-CN" sz="1500" smtClean="0">
                <a:latin typeface="Times New Roman" pitchFamily="18" charset="0"/>
                <a:sym typeface="Times New Roman" pitchFamily="18" charset="0"/>
              </a:rPr>
              <a:t>			</a:t>
            </a:r>
          </a:p>
        </p:txBody>
      </p:sp>
      <p:sp>
        <p:nvSpPr>
          <p:cNvPr id="56324"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0DCC31E-87E9-41B2-A740-25FC33274531}" type="slidenum">
              <a:rPr lang="en-US"/>
              <a:pPr/>
              <a:t>35</a:t>
            </a:fld>
            <a:endParaRPr lang="en-US"/>
          </a:p>
        </p:txBody>
      </p:sp>
      <p:pic>
        <p:nvPicPr>
          <p:cNvPr id="563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5181600"/>
            <a:ext cx="35337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342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noChangeArrowheads="1"/>
          </p:cNvSpPr>
          <p:nvPr>
            <p:ph idx="4294967295"/>
          </p:nvPr>
        </p:nvSpPr>
        <p:spPr>
          <a:xfrm>
            <a:off x="457200" y="609600"/>
            <a:ext cx="8229600" cy="5516563"/>
          </a:xfrm>
        </p:spPr>
        <p:txBody>
          <a:bodyPr>
            <a:normAutofit lnSpcReduction="10000"/>
          </a:bodyPr>
          <a:lstStyle/>
          <a:p>
            <a:pPr algn="just" eaLnBrk="1" hangingPunct="1">
              <a:buFont typeface="Wingdings" pitchFamily="2" charset="2"/>
              <a:buChar char="Ø"/>
            </a:pPr>
            <a:r>
              <a:rPr lang="en-US" altLang="zh-CN" sz="2000" b="1" smtClean="0">
                <a:latin typeface="Times New Roman" pitchFamily="18" charset="0"/>
                <a:sym typeface="Times New Roman" pitchFamily="18" charset="0"/>
              </a:rPr>
              <a:t>The most active photosynthetic tissue </a:t>
            </a:r>
            <a:r>
              <a:rPr lang="en-US" altLang="zh-CN" sz="2000" smtClean="0">
                <a:latin typeface="Times New Roman" pitchFamily="18" charset="0"/>
                <a:sym typeface="Times New Roman" pitchFamily="18" charset="0"/>
              </a:rPr>
              <a:t>in higher plants is the </a:t>
            </a:r>
            <a:r>
              <a:rPr lang="en-US" altLang="zh-CN" sz="2000" u="sng" smtClean="0">
                <a:latin typeface="Times New Roman" pitchFamily="18" charset="0"/>
                <a:sym typeface="Times New Roman" pitchFamily="18" charset="0"/>
              </a:rPr>
              <a:t>mesophyll of leaves</a:t>
            </a:r>
            <a:r>
              <a:rPr lang="en-US" altLang="zh-CN" sz="2000" smtClean="0">
                <a:latin typeface="Times New Roman" pitchFamily="18" charset="0"/>
                <a:sym typeface="Times New Roman" pitchFamily="18" charset="0"/>
              </a:rPr>
              <a:t>. </a:t>
            </a:r>
          </a:p>
          <a:p>
            <a:pPr algn="just" eaLnBrk="1" hangingPunct="1"/>
            <a:endParaRPr lang="en-US" altLang="zh-CN" sz="2000" smtClean="0">
              <a:latin typeface="Times New Roman" pitchFamily="18" charset="0"/>
              <a:sym typeface="Times New Roman" pitchFamily="18" charset="0"/>
            </a:endParaRPr>
          </a:p>
          <a:p>
            <a:pPr algn="just" eaLnBrk="1" hangingPunct="1"/>
            <a:r>
              <a:rPr lang="en-US" altLang="zh-CN" sz="2000" smtClean="0">
                <a:latin typeface="Times New Roman" pitchFamily="18" charset="0"/>
                <a:sym typeface="Times New Roman" pitchFamily="18" charset="0"/>
              </a:rPr>
              <a:t>Mesophyll cells </a:t>
            </a:r>
            <a:r>
              <a:rPr lang="en-US" altLang="zh-CN" sz="2000" u="sng" smtClean="0">
                <a:latin typeface="Times New Roman" pitchFamily="18" charset="0"/>
                <a:sym typeface="Times New Roman" pitchFamily="18" charset="0"/>
              </a:rPr>
              <a:t>have many </a:t>
            </a:r>
            <a:r>
              <a:rPr lang="en-US" altLang="zh-CN" sz="2000" b="1" u="sng" smtClean="0">
                <a:latin typeface="Times New Roman" pitchFamily="18" charset="0"/>
                <a:sym typeface="Times New Roman" pitchFamily="18" charset="0"/>
              </a:rPr>
              <a:t>chloroplasts</a:t>
            </a:r>
            <a:r>
              <a:rPr lang="en-US" altLang="zh-CN" sz="2000" smtClean="0">
                <a:latin typeface="Times New Roman" pitchFamily="18" charset="0"/>
                <a:sym typeface="Times New Roman" pitchFamily="18" charset="0"/>
              </a:rPr>
              <a:t>, which contain the specialized light-absorbing green pigments, the </a:t>
            </a:r>
            <a:r>
              <a:rPr lang="en-US" altLang="zh-CN" sz="2000" b="1" smtClean="0">
                <a:latin typeface="Times New Roman" pitchFamily="18" charset="0"/>
                <a:sym typeface="Times New Roman" pitchFamily="18" charset="0"/>
              </a:rPr>
              <a:t>chlorophylls. </a:t>
            </a:r>
          </a:p>
          <a:p>
            <a:pPr algn="just" eaLnBrk="1" hangingPunct="1"/>
            <a:endParaRPr lang="en-US" altLang="zh-CN" sz="2000" b="1" smtClean="0">
              <a:latin typeface="Times New Roman" pitchFamily="18" charset="0"/>
              <a:sym typeface="Times New Roman" pitchFamily="18" charset="0"/>
            </a:endParaRPr>
          </a:p>
          <a:p>
            <a:pPr algn="just" eaLnBrk="1" hangingPunct="1">
              <a:buFont typeface="Courier New" pitchFamily="49" charset="0"/>
              <a:buChar char="o"/>
            </a:pPr>
            <a:r>
              <a:rPr lang="en-US" altLang="zh-CN" sz="2000" b="1" smtClean="0">
                <a:latin typeface="Times New Roman" pitchFamily="18" charset="0"/>
                <a:sym typeface="Times New Roman" pitchFamily="18" charset="0"/>
              </a:rPr>
              <a:t>In photosynthesis, </a:t>
            </a:r>
            <a:r>
              <a:rPr lang="en-US" altLang="zh-CN" sz="2000" smtClean="0">
                <a:latin typeface="Times New Roman" pitchFamily="18" charset="0"/>
                <a:sym typeface="Times New Roman" pitchFamily="18" charset="0"/>
              </a:rPr>
              <a:t>the plant uses solar energy to oxidize water, thereby releasing oxygen, and to reduce carbon dioxide, thereby forming large carbon compounds, primarily sugars.</a:t>
            </a:r>
          </a:p>
          <a:p>
            <a:pPr algn="just" eaLnBrk="1" hangingPunct="1"/>
            <a:endParaRPr lang="en-US" altLang="zh-CN" sz="2000" smtClean="0">
              <a:latin typeface="Times New Roman" pitchFamily="18" charset="0"/>
              <a:sym typeface="Times New Roman" pitchFamily="18" charset="0"/>
            </a:endParaRPr>
          </a:p>
          <a:p>
            <a:pPr algn="just" eaLnBrk="1" hangingPunct="1">
              <a:buFont typeface="Wingdings" pitchFamily="2" charset="2"/>
              <a:buChar char="Ø"/>
            </a:pPr>
            <a:r>
              <a:rPr lang="en-US" altLang="zh-CN" sz="2000" b="1" smtClean="0">
                <a:latin typeface="Times New Roman" pitchFamily="18" charset="0"/>
                <a:sym typeface="Times New Roman" pitchFamily="18" charset="0"/>
              </a:rPr>
              <a:t>The complex series of reactions that culminate in the reduction of CO</a:t>
            </a:r>
            <a:r>
              <a:rPr lang="en-US" altLang="zh-CN" sz="2000" b="1" baseline="-25000" smtClean="0">
                <a:latin typeface="Times New Roman" pitchFamily="18" charset="0"/>
                <a:sym typeface="Times New Roman" pitchFamily="18" charset="0"/>
              </a:rPr>
              <a:t>2</a:t>
            </a:r>
            <a:r>
              <a:rPr lang="en-US" altLang="zh-CN" sz="2000" b="1" smtClean="0">
                <a:latin typeface="Times New Roman" pitchFamily="18" charset="0"/>
                <a:sym typeface="Times New Roman" pitchFamily="18" charset="0"/>
              </a:rPr>
              <a:t> include;</a:t>
            </a:r>
          </a:p>
          <a:p>
            <a:pPr algn="just" eaLnBrk="1" hangingPunct="1">
              <a:buFont typeface="Wingdings" pitchFamily="2" charset="2"/>
              <a:buChar char="Ø"/>
            </a:pPr>
            <a:endParaRPr lang="en-US" altLang="zh-CN" sz="2000" b="1" smtClean="0">
              <a:latin typeface="Times New Roman" pitchFamily="18" charset="0"/>
              <a:sym typeface="Times New Roman" pitchFamily="18" charset="0"/>
            </a:endParaRPr>
          </a:p>
          <a:p>
            <a:pPr algn="just" eaLnBrk="1" hangingPunct="1"/>
            <a:r>
              <a:rPr lang="en-US" altLang="zh-CN" sz="2000" u="sng" smtClean="0">
                <a:latin typeface="Times New Roman" pitchFamily="18" charset="0"/>
                <a:sym typeface="Times New Roman" pitchFamily="18" charset="0"/>
              </a:rPr>
              <a:t>the thylakoid reactions</a:t>
            </a:r>
            <a:r>
              <a:rPr lang="en-US" altLang="zh-CN" sz="2000" smtClean="0">
                <a:latin typeface="Times New Roman" pitchFamily="18" charset="0"/>
                <a:sym typeface="Times New Roman" pitchFamily="18" charset="0"/>
              </a:rPr>
              <a:t> and </a:t>
            </a:r>
          </a:p>
          <a:p>
            <a:pPr algn="just" eaLnBrk="1" hangingPunct="1">
              <a:buFont typeface="Courier New" pitchFamily="49" charset="0"/>
              <a:buChar char="o"/>
            </a:pPr>
            <a:endParaRPr lang="en-US" altLang="zh-CN" sz="2000" u="sng" smtClean="0">
              <a:latin typeface="Times New Roman" pitchFamily="18" charset="0"/>
              <a:sym typeface="Times New Roman" pitchFamily="18" charset="0"/>
            </a:endParaRPr>
          </a:p>
          <a:p>
            <a:pPr algn="just" eaLnBrk="1" hangingPunct="1"/>
            <a:r>
              <a:rPr lang="en-US" altLang="zh-CN" sz="2000" u="sng" smtClean="0">
                <a:latin typeface="Times New Roman" pitchFamily="18" charset="0"/>
                <a:sym typeface="Times New Roman" pitchFamily="18" charset="0"/>
              </a:rPr>
              <a:t>the carbon fixation reactions</a:t>
            </a:r>
            <a:r>
              <a:rPr lang="en-US" altLang="zh-CN" sz="2000" smtClean="0">
                <a:latin typeface="Times New Roman" pitchFamily="18" charset="0"/>
                <a:sym typeface="Times New Roman" pitchFamily="18" charset="0"/>
              </a:rPr>
              <a:t>.</a:t>
            </a:r>
          </a:p>
          <a:p>
            <a:pPr algn="just" eaLnBrk="1" hangingPunct="1"/>
            <a:endParaRPr lang="en-US" altLang="zh-CN" sz="2000" smtClean="0">
              <a:latin typeface="Times New Roman" pitchFamily="18" charset="0"/>
              <a:sym typeface="Times New Roman" pitchFamily="18" charset="0"/>
            </a:endParaRPr>
          </a:p>
        </p:txBody>
      </p:sp>
      <p:sp>
        <p:nvSpPr>
          <p:cNvPr id="57347"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AAE28D3-6607-4CE3-BD36-A4667B8135E0}" type="slidenum">
              <a:rPr lang="en-US"/>
              <a:pPr/>
              <a:t>36</a:t>
            </a:fld>
            <a:endParaRPr lang="en-US"/>
          </a:p>
        </p:txBody>
      </p:sp>
    </p:spTree>
    <p:extLst>
      <p:ext uri="{BB962C8B-B14F-4D97-AF65-F5344CB8AC3E}">
        <p14:creationId xmlns:p14="http://schemas.microsoft.com/office/powerpoint/2010/main" val="1574652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noChangeArrowheads="1"/>
          </p:cNvSpPr>
          <p:nvPr>
            <p:ph idx="4294967295"/>
          </p:nvPr>
        </p:nvSpPr>
        <p:spPr>
          <a:xfrm>
            <a:off x="457200" y="457200"/>
            <a:ext cx="8229600" cy="5562600"/>
          </a:xfrm>
        </p:spPr>
        <p:txBody>
          <a:bodyPr>
            <a:normAutofit lnSpcReduction="10000"/>
          </a:bodyPr>
          <a:lstStyle/>
          <a:p>
            <a:pPr algn="just" eaLnBrk="1" hangingPunct="1">
              <a:buFont typeface="Wingdings" pitchFamily="2" charset="2"/>
              <a:buChar char="Ø"/>
            </a:pPr>
            <a:r>
              <a:rPr lang="en-US" altLang="zh-CN" sz="1600" b="1" u="sng" smtClean="0">
                <a:latin typeface="Times New Roman" pitchFamily="18" charset="0"/>
                <a:sym typeface="Times New Roman" pitchFamily="18" charset="0"/>
              </a:rPr>
              <a:t>The thylakoid reactions</a:t>
            </a:r>
            <a:r>
              <a:rPr lang="en-US" altLang="zh-CN" sz="1600" smtClean="0">
                <a:latin typeface="Times New Roman" pitchFamily="18" charset="0"/>
                <a:sym typeface="Times New Roman" pitchFamily="18" charset="0"/>
              </a:rPr>
              <a:t> of photosynthesis take place in the </a:t>
            </a:r>
            <a:r>
              <a:rPr lang="en-US" altLang="zh-CN" sz="1600" u="sng" smtClean="0">
                <a:latin typeface="Times New Roman" pitchFamily="18" charset="0"/>
                <a:sym typeface="Times New Roman" pitchFamily="18" charset="0"/>
              </a:rPr>
              <a:t>specialized internal membranes of the chloroplast</a:t>
            </a:r>
            <a:r>
              <a:rPr lang="en-US" altLang="zh-CN" sz="1600" smtClean="0">
                <a:latin typeface="Times New Roman" pitchFamily="18" charset="0"/>
                <a:sym typeface="Times New Roman" pitchFamily="18" charset="0"/>
              </a:rPr>
              <a:t> called thylakoids. </a:t>
            </a:r>
          </a:p>
          <a:p>
            <a:pPr algn="just" eaLnBrk="1" hangingPunct="1"/>
            <a:endParaRPr lang="en-US" altLang="zh-CN" sz="1600" smtClean="0">
              <a:latin typeface="Times New Roman" pitchFamily="18" charset="0"/>
              <a:sym typeface="Times New Roman" pitchFamily="18" charset="0"/>
            </a:endParaRPr>
          </a:p>
          <a:p>
            <a:pPr algn="just" eaLnBrk="1" hangingPunct="1">
              <a:buFont typeface="Courier New" pitchFamily="49" charset="0"/>
              <a:buChar char="o"/>
            </a:pPr>
            <a:r>
              <a:rPr lang="en-US" altLang="zh-CN" sz="1600" b="1" smtClean="0">
                <a:latin typeface="Times New Roman" pitchFamily="18" charset="0"/>
                <a:sym typeface="Times New Roman" pitchFamily="18" charset="0"/>
              </a:rPr>
              <a:t>The end products of the thylakoid reactions</a:t>
            </a:r>
            <a:r>
              <a:rPr lang="en-US" altLang="zh-CN" sz="1600" smtClean="0">
                <a:latin typeface="Times New Roman" pitchFamily="18" charset="0"/>
                <a:sym typeface="Times New Roman" pitchFamily="18" charset="0"/>
              </a:rPr>
              <a:t> </a:t>
            </a:r>
            <a:r>
              <a:rPr lang="en-US" altLang="zh-CN" sz="1600" b="1" smtClean="0">
                <a:latin typeface="Times New Roman" pitchFamily="18" charset="0"/>
                <a:sym typeface="Times New Roman" pitchFamily="18" charset="0"/>
              </a:rPr>
              <a:t>are</a:t>
            </a:r>
            <a:r>
              <a:rPr lang="en-US" altLang="zh-CN" sz="1600" smtClean="0">
                <a:latin typeface="Times New Roman" pitchFamily="18" charset="0"/>
                <a:sym typeface="Times New Roman" pitchFamily="18" charset="0"/>
              </a:rPr>
              <a:t> the high-energy compounds </a:t>
            </a:r>
            <a:r>
              <a:rPr lang="en-US" altLang="zh-CN" sz="1600" u="sng" smtClean="0">
                <a:latin typeface="Times New Roman" pitchFamily="18" charset="0"/>
                <a:sym typeface="Times New Roman" pitchFamily="18" charset="0"/>
              </a:rPr>
              <a:t>ATP and NADPH.</a:t>
            </a:r>
          </a:p>
          <a:p>
            <a:pPr algn="just" eaLnBrk="1" hangingPunct="1">
              <a:buFont typeface="Courier New" pitchFamily="49" charset="0"/>
              <a:buChar char="o"/>
            </a:pPr>
            <a:endParaRPr lang="en-US" altLang="zh-CN" sz="1600" u="sng" smtClean="0">
              <a:latin typeface="Times New Roman" pitchFamily="18" charset="0"/>
              <a:sym typeface="Times New Roman" pitchFamily="18" charset="0"/>
            </a:endParaRPr>
          </a:p>
          <a:p>
            <a:pPr algn="just" eaLnBrk="1" hangingPunct="1"/>
            <a:r>
              <a:rPr lang="en-US" altLang="zh-CN" sz="1600" u="sng" smtClean="0">
                <a:latin typeface="Times New Roman" pitchFamily="18" charset="0"/>
                <a:sym typeface="Times New Roman" pitchFamily="18" charset="0"/>
              </a:rPr>
              <a:t>These are used for the synthesis of sugars in the carbon fixation reactions</a:t>
            </a:r>
            <a:r>
              <a:rPr lang="en-US" altLang="zh-CN" sz="1600" b="1" smtClean="0">
                <a:latin typeface="Times New Roman" pitchFamily="18" charset="0"/>
                <a:sym typeface="Times New Roman" pitchFamily="18" charset="0"/>
              </a:rPr>
              <a:t>. </a:t>
            </a:r>
          </a:p>
          <a:p>
            <a:pPr algn="just" eaLnBrk="1" hangingPunct="1"/>
            <a:endParaRPr lang="en-US" altLang="zh-CN" sz="1600" b="1" smtClean="0">
              <a:latin typeface="Times New Roman" pitchFamily="18" charset="0"/>
              <a:sym typeface="Times New Roman" pitchFamily="18" charset="0"/>
            </a:endParaRPr>
          </a:p>
          <a:p>
            <a:pPr algn="just" eaLnBrk="1" hangingPunct="1"/>
            <a:r>
              <a:rPr lang="en-US" altLang="zh-CN" sz="1600" b="1" smtClean="0">
                <a:latin typeface="Times New Roman" pitchFamily="18" charset="0"/>
                <a:sym typeface="Times New Roman" pitchFamily="18" charset="0"/>
              </a:rPr>
              <a:t>The stroma reactions:  </a:t>
            </a:r>
            <a:r>
              <a:rPr lang="en-US" altLang="zh-CN" sz="1600" smtClean="0">
                <a:latin typeface="Times New Roman" pitchFamily="18" charset="0"/>
                <a:sym typeface="Times New Roman" pitchFamily="18" charset="0"/>
              </a:rPr>
              <a:t>are the </a:t>
            </a:r>
            <a:r>
              <a:rPr lang="en-US" altLang="zh-CN" sz="1600" u="sng" smtClean="0">
                <a:latin typeface="Times New Roman" pitchFamily="18" charset="0"/>
                <a:sym typeface="Times New Roman" pitchFamily="18" charset="0"/>
              </a:rPr>
              <a:t>synthetic processes</a:t>
            </a:r>
            <a:r>
              <a:rPr lang="en-US" altLang="zh-CN" sz="1600" smtClean="0">
                <a:latin typeface="Times New Roman" pitchFamily="18" charset="0"/>
                <a:sym typeface="Times New Roman" pitchFamily="18" charset="0"/>
              </a:rPr>
              <a:t> that take place in the stroma of the chloroplasts, the aqueous region that surrounds the thylakoids.</a:t>
            </a:r>
          </a:p>
          <a:p>
            <a:pPr algn="just" eaLnBrk="1" hangingPunct="1"/>
            <a:endParaRPr lang="en-US" altLang="zh-CN" sz="1600" smtClean="0">
              <a:latin typeface="Times New Roman" pitchFamily="18" charset="0"/>
              <a:sym typeface="Times New Roman" pitchFamily="18" charset="0"/>
            </a:endParaRPr>
          </a:p>
          <a:p>
            <a:pPr algn="just" eaLnBrk="1" hangingPunct="1"/>
            <a:r>
              <a:rPr lang="en-US" altLang="zh-CN" sz="1600" b="1" i="1" smtClean="0">
                <a:latin typeface="Times New Roman" pitchFamily="18" charset="0"/>
                <a:sym typeface="Times New Roman" pitchFamily="18" charset="0"/>
              </a:rPr>
              <a:t>Photosystems:</a:t>
            </a:r>
            <a:r>
              <a:rPr lang="en-US" altLang="zh-CN" sz="1600" i="1" smtClean="0">
                <a:latin typeface="Times New Roman" pitchFamily="18" charset="0"/>
                <a:sym typeface="Times New Roman" pitchFamily="18" charset="0"/>
              </a:rPr>
              <a:t> </a:t>
            </a:r>
            <a:r>
              <a:rPr lang="en-US" altLang="zh-CN" sz="1600" smtClean="0">
                <a:latin typeface="Times New Roman" pitchFamily="18" charset="0"/>
                <a:sym typeface="Times New Roman" pitchFamily="18" charset="0"/>
              </a:rPr>
              <a:t>In the chloroplast, </a:t>
            </a:r>
            <a:r>
              <a:rPr lang="en-US" altLang="zh-CN" sz="1600" u="sng" smtClean="0">
                <a:latin typeface="Times New Roman" pitchFamily="18" charset="0"/>
                <a:sym typeface="Times New Roman" pitchFamily="18" charset="0"/>
              </a:rPr>
              <a:t>light energy is converted into chemical energy</a:t>
            </a:r>
            <a:r>
              <a:rPr lang="en-US" altLang="zh-CN" sz="1600" smtClean="0">
                <a:latin typeface="Times New Roman" pitchFamily="18" charset="0"/>
                <a:sym typeface="Times New Roman" pitchFamily="18" charset="0"/>
              </a:rPr>
              <a:t> by two different functional units called </a:t>
            </a:r>
            <a:r>
              <a:rPr lang="en-US" altLang="zh-CN" sz="1600" i="1" smtClean="0">
                <a:latin typeface="Times New Roman" pitchFamily="18" charset="0"/>
                <a:sym typeface="Times New Roman" pitchFamily="18" charset="0"/>
              </a:rPr>
              <a:t>photosystems.</a:t>
            </a:r>
          </a:p>
          <a:p>
            <a:pPr algn="just" eaLnBrk="1" hangingPunct="1"/>
            <a:endParaRPr lang="en-US" altLang="zh-CN" sz="1600" smtClean="0">
              <a:latin typeface="Times New Roman" pitchFamily="18" charset="0"/>
              <a:sym typeface="Times New Roman" pitchFamily="18" charset="0"/>
            </a:endParaRPr>
          </a:p>
          <a:p>
            <a:pPr algn="just" eaLnBrk="1" hangingPunct="1">
              <a:buFont typeface="Courier New" pitchFamily="49" charset="0"/>
              <a:buChar char="o"/>
            </a:pPr>
            <a:r>
              <a:rPr lang="en-US" altLang="zh-CN" sz="1600" smtClean="0">
                <a:latin typeface="Times New Roman" pitchFamily="18" charset="0"/>
                <a:sym typeface="Times New Roman" pitchFamily="18" charset="0"/>
              </a:rPr>
              <a:t>The absorbed </a:t>
            </a:r>
            <a:r>
              <a:rPr lang="en-US" altLang="zh-CN" sz="1600" u="sng" smtClean="0">
                <a:latin typeface="Times New Roman" pitchFamily="18" charset="0"/>
                <a:sym typeface="Times New Roman" pitchFamily="18" charset="0"/>
              </a:rPr>
              <a:t>light energy is used to power the transfer of electrons</a:t>
            </a:r>
            <a:r>
              <a:rPr lang="en-US" altLang="zh-CN" sz="1600" smtClean="0">
                <a:latin typeface="Times New Roman" pitchFamily="18" charset="0"/>
                <a:sym typeface="Times New Roman" pitchFamily="18" charset="0"/>
              </a:rPr>
              <a:t> through a series of compounds that act as electron donors and electron acceptors. </a:t>
            </a:r>
          </a:p>
          <a:p>
            <a:pPr algn="just" eaLnBrk="1" hangingPunct="1"/>
            <a:endParaRPr lang="en-US" altLang="zh-CN" sz="1600" smtClean="0">
              <a:latin typeface="Times New Roman" pitchFamily="18" charset="0"/>
              <a:sym typeface="Times New Roman" pitchFamily="18" charset="0"/>
            </a:endParaRPr>
          </a:p>
          <a:p>
            <a:pPr algn="just" eaLnBrk="1" hangingPunct="1">
              <a:buFont typeface="Wingdings" pitchFamily="2" charset="2"/>
              <a:buChar char="Ø"/>
            </a:pPr>
            <a:r>
              <a:rPr lang="en-US" altLang="zh-CN" sz="1600" smtClean="0">
                <a:latin typeface="Times New Roman" pitchFamily="18" charset="0"/>
                <a:sym typeface="Times New Roman" pitchFamily="18" charset="0"/>
              </a:rPr>
              <a:t>The majority of electrons ultimately </a:t>
            </a:r>
            <a:r>
              <a:rPr lang="en-US" altLang="zh-CN" sz="1600" b="1" smtClean="0">
                <a:solidFill>
                  <a:srgbClr val="00B050"/>
                </a:solidFill>
                <a:latin typeface="Times New Roman" pitchFamily="18" charset="0"/>
                <a:sym typeface="Times New Roman" pitchFamily="18" charset="0"/>
              </a:rPr>
              <a:t>reduce NADP</a:t>
            </a:r>
            <a:r>
              <a:rPr lang="en-US" altLang="zh-CN" sz="1600" b="1" baseline="30000" smtClean="0">
                <a:solidFill>
                  <a:srgbClr val="00B050"/>
                </a:solidFill>
                <a:latin typeface="Times New Roman" pitchFamily="18" charset="0"/>
                <a:sym typeface="Times New Roman" pitchFamily="18" charset="0"/>
              </a:rPr>
              <a:t>+</a:t>
            </a:r>
            <a:r>
              <a:rPr lang="en-US" altLang="zh-CN" sz="1600" b="1" smtClean="0">
                <a:solidFill>
                  <a:srgbClr val="00B050"/>
                </a:solidFill>
                <a:latin typeface="Times New Roman" pitchFamily="18" charset="0"/>
                <a:sym typeface="Times New Roman" pitchFamily="18" charset="0"/>
              </a:rPr>
              <a:t> to NADPH</a:t>
            </a:r>
            <a:r>
              <a:rPr lang="en-US" altLang="zh-CN" sz="1600" smtClean="0">
                <a:solidFill>
                  <a:srgbClr val="00B050"/>
                </a:solidFill>
                <a:latin typeface="Times New Roman" pitchFamily="18" charset="0"/>
                <a:sym typeface="Times New Roman" pitchFamily="18" charset="0"/>
              </a:rPr>
              <a:t> </a:t>
            </a:r>
            <a:r>
              <a:rPr lang="en-US" altLang="zh-CN" sz="1600" smtClean="0">
                <a:latin typeface="Times New Roman" pitchFamily="18" charset="0"/>
                <a:sym typeface="Times New Roman" pitchFamily="18" charset="0"/>
              </a:rPr>
              <a:t>and </a:t>
            </a:r>
            <a:r>
              <a:rPr lang="en-US" altLang="zh-CN" sz="1600" b="1" smtClean="0">
                <a:solidFill>
                  <a:srgbClr val="00B050"/>
                </a:solidFill>
                <a:latin typeface="Times New Roman" pitchFamily="18" charset="0"/>
                <a:sym typeface="Times New Roman" pitchFamily="18" charset="0"/>
              </a:rPr>
              <a:t>oxidize H</a:t>
            </a:r>
            <a:r>
              <a:rPr lang="en-US" altLang="zh-CN" sz="1600" b="1" baseline="-25000" smtClean="0">
                <a:solidFill>
                  <a:srgbClr val="00B050"/>
                </a:solidFill>
                <a:latin typeface="Times New Roman" pitchFamily="18" charset="0"/>
                <a:sym typeface="Times New Roman" pitchFamily="18" charset="0"/>
              </a:rPr>
              <a:t>2</a:t>
            </a:r>
            <a:r>
              <a:rPr lang="en-US" altLang="zh-CN" sz="1600" b="1" smtClean="0">
                <a:solidFill>
                  <a:srgbClr val="00B050"/>
                </a:solidFill>
                <a:latin typeface="Times New Roman" pitchFamily="18" charset="0"/>
                <a:sym typeface="Times New Roman" pitchFamily="18" charset="0"/>
              </a:rPr>
              <a:t>O to O</a:t>
            </a:r>
            <a:r>
              <a:rPr lang="en-US" altLang="zh-CN" sz="1600" b="1" baseline="-25000" smtClean="0">
                <a:solidFill>
                  <a:srgbClr val="00B050"/>
                </a:solidFill>
                <a:latin typeface="Times New Roman" pitchFamily="18" charset="0"/>
                <a:sym typeface="Times New Roman" pitchFamily="18" charset="0"/>
              </a:rPr>
              <a:t>2</a:t>
            </a:r>
            <a:r>
              <a:rPr lang="en-US" altLang="zh-CN" sz="1600" smtClean="0">
                <a:latin typeface="Times New Roman" pitchFamily="18" charset="0"/>
                <a:sym typeface="Times New Roman" pitchFamily="18" charset="0"/>
              </a:rPr>
              <a:t>. </a:t>
            </a:r>
          </a:p>
          <a:p>
            <a:pPr algn="just" eaLnBrk="1" hangingPunct="1">
              <a:buFont typeface="Wingdings" pitchFamily="2" charset="2"/>
              <a:buChar char="Ø"/>
            </a:pPr>
            <a:r>
              <a:rPr lang="en-US" altLang="zh-CN" sz="1600" smtClean="0">
                <a:latin typeface="Times New Roman" pitchFamily="18" charset="0"/>
                <a:sym typeface="Times New Roman" pitchFamily="18" charset="0"/>
              </a:rPr>
              <a:t>Light energy is also used to generate a </a:t>
            </a:r>
            <a:r>
              <a:rPr lang="en-US" altLang="zh-CN" sz="1600" b="1" smtClean="0">
                <a:latin typeface="Times New Roman" pitchFamily="18" charset="0"/>
                <a:sym typeface="Times New Roman" pitchFamily="18" charset="0"/>
              </a:rPr>
              <a:t>proton motive force </a:t>
            </a:r>
            <a:r>
              <a:rPr lang="en-US" altLang="zh-CN" sz="1600" smtClean="0">
                <a:latin typeface="Times New Roman" pitchFamily="18" charset="0"/>
                <a:sym typeface="Times New Roman" pitchFamily="18" charset="0"/>
              </a:rPr>
              <a:t>across the thylakoid membrane, which is used to</a:t>
            </a:r>
            <a:r>
              <a:rPr lang="en-US" altLang="zh-CN" sz="1600" b="1" smtClean="0">
                <a:latin typeface="Times New Roman" pitchFamily="18" charset="0"/>
                <a:sym typeface="Times New Roman" pitchFamily="18" charset="0"/>
              </a:rPr>
              <a:t> </a:t>
            </a:r>
            <a:r>
              <a:rPr lang="en-US" altLang="zh-CN" sz="1600" b="1" smtClean="0">
                <a:solidFill>
                  <a:srgbClr val="00B050"/>
                </a:solidFill>
                <a:latin typeface="Times New Roman" pitchFamily="18" charset="0"/>
                <a:sym typeface="Times New Roman" pitchFamily="18" charset="0"/>
              </a:rPr>
              <a:t>synthesize ATP</a:t>
            </a:r>
            <a:r>
              <a:rPr lang="en-US" altLang="zh-CN" sz="1600" smtClean="0">
                <a:latin typeface="Times New Roman" pitchFamily="18" charset="0"/>
                <a:sym typeface="Times New Roman" pitchFamily="18" charset="0"/>
              </a:rPr>
              <a:t>.</a:t>
            </a:r>
          </a:p>
        </p:txBody>
      </p:sp>
      <p:sp>
        <p:nvSpPr>
          <p:cNvPr id="58371"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9EA77F9-07E5-4C54-BF26-5D93E675C2DE}" type="slidenum">
              <a:rPr lang="en-US"/>
              <a:pPr/>
              <a:t>37</a:t>
            </a:fld>
            <a:endParaRPr lang="en-US"/>
          </a:p>
        </p:txBody>
      </p:sp>
    </p:spTree>
    <p:extLst>
      <p:ext uri="{BB962C8B-B14F-4D97-AF65-F5344CB8AC3E}">
        <p14:creationId xmlns:p14="http://schemas.microsoft.com/office/powerpoint/2010/main" val="523040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noChangeArrowheads="1"/>
          </p:cNvSpPr>
          <p:nvPr>
            <p:ph idx="4294967295"/>
          </p:nvPr>
        </p:nvSpPr>
        <p:spPr>
          <a:xfrm>
            <a:off x="609600" y="1066800"/>
            <a:ext cx="8229600" cy="2971800"/>
          </a:xfrm>
        </p:spPr>
        <p:txBody>
          <a:bodyPr/>
          <a:lstStyle/>
          <a:p>
            <a:pPr algn="just" eaLnBrk="1" hangingPunct="1">
              <a:buFont typeface="Wingdings" pitchFamily="2" charset="2"/>
              <a:buChar char="Ø"/>
            </a:pPr>
            <a:r>
              <a:rPr lang="en-US" altLang="zh-CN" sz="1800" b="1" smtClean="0">
                <a:latin typeface="Times New Roman" pitchFamily="18" charset="0"/>
                <a:sym typeface="Times New Roman" pitchFamily="18" charset="0"/>
              </a:rPr>
              <a:t>Basic concept of energy transfer during photosynthesis:</a:t>
            </a:r>
          </a:p>
          <a:p>
            <a:pPr algn="just" eaLnBrk="1" hangingPunct="1"/>
            <a:r>
              <a:rPr lang="en-US" altLang="zh-CN" sz="1800" u="sng" smtClean="0">
                <a:latin typeface="Times New Roman" pitchFamily="18" charset="0"/>
                <a:sym typeface="Times New Roman" pitchFamily="18" charset="0"/>
              </a:rPr>
              <a:t>Many pigments together serve as an antenna, collecting light and transferring its energy to the reaction center, where chemical reactions </a:t>
            </a:r>
            <a:r>
              <a:rPr lang="en-US" altLang="zh-CN" sz="1800" smtClean="0">
                <a:latin typeface="Times New Roman" pitchFamily="18" charset="0"/>
                <a:sym typeface="Times New Roman" pitchFamily="18" charset="0"/>
              </a:rPr>
              <a:t>store some of the energy by </a:t>
            </a:r>
            <a:r>
              <a:rPr lang="en-US" altLang="zh-CN" sz="1800" u="sng" smtClean="0">
                <a:latin typeface="Times New Roman" pitchFamily="18" charset="0"/>
                <a:sym typeface="Times New Roman" pitchFamily="18" charset="0"/>
              </a:rPr>
              <a:t>transferring electrons from a chlorophyll pigment to an electron acceptor molecule</a:t>
            </a:r>
            <a:r>
              <a:rPr lang="en-US" altLang="zh-CN" sz="1800" smtClean="0">
                <a:latin typeface="Times New Roman" pitchFamily="18" charset="0"/>
                <a:sym typeface="Times New Roman" pitchFamily="18" charset="0"/>
              </a:rPr>
              <a:t>. </a:t>
            </a:r>
          </a:p>
          <a:p>
            <a:pPr algn="just" eaLnBrk="1" hangingPunct="1"/>
            <a:endParaRPr lang="en-US" altLang="zh-CN" sz="1800" smtClean="0">
              <a:latin typeface="Times New Roman" pitchFamily="18" charset="0"/>
              <a:sym typeface="Times New Roman" pitchFamily="18" charset="0"/>
            </a:endParaRPr>
          </a:p>
          <a:p>
            <a:pPr algn="just" eaLnBrk="1" hangingPunct="1"/>
            <a:r>
              <a:rPr lang="en-US" altLang="zh-CN" sz="1800" smtClean="0">
                <a:latin typeface="Times New Roman" pitchFamily="18" charset="0"/>
                <a:sym typeface="Times New Roman" pitchFamily="18" charset="0"/>
              </a:rPr>
              <a:t>An electron donor then reduces the chlorophyll again. </a:t>
            </a:r>
          </a:p>
          <a:p>
            <a:pPr algn="just" eaLnBrk="1" hangingPunct="1">
              <a:buFont typeface="Wingdings" pitchFamily="2" charset="2"/>
              <a:buChar char="Ø"/>
            </a:pPr>
            <a:endParaRPr lang="en-US" altLang="zh-CN" sz="1800" smtClean="0">
              <a:latin typeface="Times New Roman" pitchFamily="18" charset="0"/>
              <a:sym typeface="Times New Roman" pitchFamily="18" charset="0"/>
            </a:endParaRPr>
          </a:p>
          <a:p>
            <a:pPr algn="just" eaLnBrk="1" hangingPunct="1">
              <a:buFont typeface="Wingdings" pitchFamily="2" charset="2"/>
              <a:buChar char="Ø"/>
            </a:pPr>
            <a:r>
              <a:rPr lang="en-US" altLang="zh-CN" sz="1800" smtClean="0">
                <a:latin typeface="Times New Roman" pitchFamily="18" charset="0"/>
                <a:sym typeface="Times New Roman" pitchFamily="18" charset="0"/>
              </a:rPr>
              <a:t>The transfer of energy in the antenna is a purely physical phenomenon and involves no chemical changes.</a:t>
            </a:r>
          </a:p>
        </p:txBody>
      </p:sp>
      <p:sp>
        <p:nvSpPr>
          <p:cNvPr id="59395"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4C080B2-4FD7-4519-8438-499AE9E69092}" type="slidenum">
              <a:rPr lang="en-US"/>
              <a:pPr/>
              <a:t>38</a:t>
            </a:fld>
            <a:endParaRPr lang="en-US"/>
          </a:p>
        </p:txBody>
      </p:sp>
      <p:pic>
        <p:nvPicPr>
          <p:cNvPr id="593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976688"/>
            <a:ext cx="4343400"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itle 1"/>
          <p:cNvSpPr>
            <a:spLocks noGrp="1" noChangeArrowheads="1"/>
          </p:cNvSpPr>
          <p:nvPr>
            <p:ph type="title" idx="4294967295"/>
          </p:nvPr>
        </p:nvSpPr>
        <p:spPr>
          <a:xfrm>
            <a:off x="228600" y="304800"/>
            <a:ext cx="8610600" cy="762000"/>
          </a:xfrm>
        </p:spPr>
        <p:txBody>
          <a:bodyPr>
            <a:normAutofit fontScale="90000"/>
          </a:bodyPr>
          <a:lstStyle/>
          <a:p>
            <a:pPr eaLnBrk="1" hangingPunct="1"/>
            <a:r>
              <a:rPr lang="en-US" altLang="zh-CN" sz="2200" b="1" smtClean="0">
                <a:solidFill>
                  <a:srgbClr val="0070C0"/>
                </a:solidFill>
              </a:rPr>
              <a:t>Photosynthesis Takes Place in Complexes Containing Light-Harvesting Antennas and Photochemical Reaction Centers</a:t>
            </a:r>
            <a:r>
              <a:rPr lang="en-US" altLang="zh-CN" sz="2500" b="1" smtClean="0">
                <a:solidFill>
                  <a:srgbClr val="0070C0"/>
                </a:solidFill>
              </a:rPr>
              <a:t/>
            </a:r>
            <a:br>
              <a:rPr lang="en-US" altLang="zh-CN" sz="2500" b="1" smtClean="0">
                <a:solidFill>
                  <a:srgbClr val="0070C0"/>
                </a:solidFill>
              </a:rPr>
            </a:br>
            <a:endParaRPr lang="en-US" altLang="zh-CN" sz="2500" b="1" smtClean="0">
              <a:solidFill>
                <a:srgbClr val="0070C0"/>
              </a:solidFill>
            </a:endParaRPr>
          </a:p>
        </p:txBody>
      </p:sp>
    </p:spTree>
    <p:extLst>
      <p:ext uri="{BB962C8B-B14F-4D97-AF65-F5344CB8AC3E}">
        <p14:creationId xmlns:p14="http://schemas.microsoft.com/office/powerpoint/2010/main" val="1513082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noChangeArrowheads="1"/>
          </p:cNvSpPr>
          <p:nvPr>
            <p:ph type="title" idx="4294967295"/>
          </p:nvPr>
        </p:nvSpPr>
        <p:spPr>
          <a:xfrm>
            <a:off x="457200" y="0"/>
            <a:ext cx="8229600" cy="1143000"/>
          </a:xfrm>
        </p:spPr>
        <p:txBody>
          <a:bodyPr/>
          <a:lstStyle/>
          <a:p>
            <a:pPr eaLnBrk="1" hangingPunct="1"/>
            <a:r>
              <a:rPr lang="en-US" altLang="zh-CN" sz="2800" b="1" smtClean="0"/>
              <a:t>Oxygen-Evolving Organisms Have Two Photosystems That Operate in Series</a:t>
            </a:r>
            <a:endParaRPr lang="en-US" altLang="zh-CN" sz="2800" smtClean="0"/>
          </a:p>
        </p:txBody>
      </p:sp>
      <p:sp>
        <p:nvSpPr>
          <p:cNvPr id="60419" name="Content Placeholder 2"/>
          <p:cNvSpPr>
            <a:spLocks noGrp="1" noChangeArrowheads="1"/>
          </p:cNvSpPr>
          <p:nvPr>
            <p:ph idx="4294967295"/>
          </p:nvPr>
        </p:nvSpPr>
        <p:spPr>
          <a:xfrm>
            <a:off x="533400" y="1143000"/>
            <a:ext cx="4114800" cy="5410200"/>
          </a:xfrm>
        </p:spPr>
        <p:txBody>
          <a:bodyPr/>
          <a:lstStyle/>
          <a:p>
            <a:pPr algn="just" eaLnBrk="1" hangingPunct="1">
              <a:buFont typeface="Wingdings" pitchFamily="2" charset="2"/>
              <a:buChar char="v"/>
            </a:pPr>
            <a:r>
              <a:rPr lang="en-US" altLang="zh-CN" sz="1500" b="1" smtClean="0"/>
              <a:t>The enhancement effect: Emerson </a:t>
            </a:r>
            <a:r>
              <a:rPr lang="en-US" altLang="zh-CN" sz="1500" smtClean="0"/>
              <a:t>measured the rate of photosynthesis separately with light of two different wavelengths and then used the two beams simultaneously (Figure). </a:t>
            </a:r>
          </a:p>
          <a:p>
            <a:pPr algn="just" eaLnBrk="1" hangingPunct="1">
              <a:buFont typeface="Wingdings" pitchFamily="2" charset="2"/>
              <a:buChar char="Ø"/>
            </a:pPr>
            <a:endParaRPr lang="en-US" altLang="zh-CN" sz="1500" smtClean="0"/>
          </a:p>
          <a:p>
            <a:pPr algn="just" eaLnBrk="1" hangingPunct="1">
              <a:buFont typeface="Wingdings" pitchFamily="2" charset="2"/>
              <a:buChar char="Ø"/>
            </a:pPr>
            <a:r>
              <a:rPr lang="en-US" altLang="zh-CN" sz="1500" u="sng" smtClean="0"/>
              <a:t>The rate of photosynthesis when red and far-red light are given together is greater </a:t>
            </a:r>
            <a:r>
              <a:rPr lang="en-US" altLang="zh-CN" sz="1500" smtClean="0"/>
              <a:t>than the sum of the rates when they are given apart. </a:t>
            </a:r>
          </a:p>
          <a:p>
            <a:pPr algn="just" eaLnBrk="1" hangingPunct="1">
              <a:buFont typeface="Wingdings" pitchFamily="2" charset="2"/>
              <a:buChar char="Ø"/>
            </a:pPr>
            <a:endParaRPr lang="en-US" altLang="zh-CN" sz="1500" u="sng" smtClean="0"/>
          </a:p>
          <a:p>
            <a:pPr algn="just" eaLnBrk="1" hangingPunct="1">
              <a:buFont typeface="Wingdings" pitchFamily="2" charset="2"/>
              <a:buChar char="Ø"/>
            </a:pPr>
            <a:r>
              <a:rPr lang="en-US" altLang="zh-CN" sz="1500" smtClean="0"/>
              <a:t>The enhancement effect provided essential evidence in favor of </a:t>
            </a:r>
            <a:r>
              <a:rPr lang="en-US" altLang="zh-CN" sz="1500" u="sng" smtClean="0"/>
              <a:t>the concept that photosynthesis is carried out by two photochemical systems</a:t>
            </a:r>
            <a:r>
              <a:rPr lang="en-US" altLang="zh-CN" sz="1500" smtClean="0"/>
              <a:t>, now known as </a:t>
            </a:r>
            <a:r>
              <a:rPr lang="en-US" altLang="zh-CN" sz="1500" b="1" smtClean="0"/>
              <a:t>photosystems I and II (PSI and PSII),</a:t>
            </a:r>
            <a:r>
              <a:rPr lang="en-US" altLang="zh-CN" sz="1500" smtClean="0"/>
              <a:t> working in tandem but with slightly different wavelength optima.</a:t>
            </a:r>
          </a:p>
          <a:p>
            <a:pPr algn="just" eaLnBrk="1" hangingPunct="1"/>
            <a:endParaRPr lang="en-US" altLang="zh-CN" sz="1500" smtClean="0"/>
          </a:p>
          <a:p>
            <a:pPr algn="just" eaLnBrk="1" hangingPunct="1">
              <a:buFont typeface="Courier New" pitchFamily="49" charset="0"/>
              <a:buChar char="o"/>
            </a:pPr>
            <a:r>
              <a:rPr lang="en-US" altLang="zh-CN" sz="1500" b="1" smtClean="0"/>
              <a:t>Photosystem I</a:t>
            </a:r>
            <a:r>
              <a:rPr lang="en-US" altLang="zh-CN" sz="1500" smtClean="0"/>
              <a:t> preferentially absorbs far-red light of wavelengths </a:t>
            </a:r>
            <a:r>
              <a:rPr lang="en-US" altLang="zh-CN" sz="1500" u="sng" smtClean="0"/>
              <a:t>greater</a:t>
            </a:r>
            <a:r>
              <a:rPr lang="en-US" altLang="zh-CN" sz="1500" smtClean="0"/>
              <a:t> than 680 nm; while, </a:t>
            </a:r>
            <a:r>
              <a:rPr lang="en-US" altLang="zh-CN" sz="1500" b="1" smtClean="0"/>
              <a:t>photosystem II</a:t>
            </a:r>
            <a:r>
              <a:rPr lang="en-US" altLang="zh-CN" sz="1500" smtClean="0"/>
              <a:t> preferentially absorbs red light of</a:t>
            </a:r>
            <a:r>
              <a:rPr lang="en-US" altLang="zh-CN" sz="1500" u="sng" smtClean="0"/>
              <a:t> 680 nm</a:t>
            </a:r>
            <a:r>
              <a:rPr lang="en-US" altLang="zh-CN" sz="1500" smtClean="0"/>
              <a:t> and is driven very poorly by far-red light.</a:t>
            </a:r>
          </a:p>
        </p:txBody>
      </p:sp>
      <p:sp>
        <p:nvSpPr>
          <p:cNvPr id="60420"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4D45541-B40E-4682-AB16-411F0779A49E}" type="slidenum">
              <a:rPr lang="en-US"/>
              <a:pPr/>
              <a:t>39</a:t>
            </a:fld>
            <a:endParaRPr lang="en-US"/>
          </a:p>
        </p:txBody>
      </p:sp>
      <p:pic>
        <p:nvPicPr>
          <p:cNvPr id="604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7725" y="1828800"/>
            <a:ext cx="433387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826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09600" y="685800"/>
            <a:ext cx="8153400" cy="5410200"/>
          </a:xfrm>
        </p:spPr>
      </p:pic>
      <p:sp>
        <p:nvSpPr>
          <p:cNvPr id="17411" name="Slide Number Placeholder 2"/>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FA1CB2A-BC8B-4743-A001-10730085BA84}" type="slidenum">
              <a:rPr lang="en-US"/>
              <a:pPr/>
              <a:t>4</a:t>
            </a:fld>
            <a:endParaRPr lang="en-US"/>
          </a:p>
        </p:txBody>
      </p:sp>
    </p:spTree>
    <p:extLst>
      <p:ext uri="{BB962C8B-B14F-4D97-AF65-F5344CB8AC3E}">
        <p14:creationId xmlns:p14="http://schemas.microsoft.com/office/powerpoint/2010/main" val="2529041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noChangeArrowheads="1"/>
          </p:cNvSpPr>
          <p:nvPr>
            <p:ph idx="4294967295"/>
          </p:nvPr>
        </p:nvSpPr>
        <p:spPr>
          <a:xfrm>
            <a:off x="457200" y="609600"/>
            <a:ext cx="8229600" cy="5516563"/>
          </a:xfrm>
        </p:spPr>
        <p:txBody>
          <a:bodyPr/>
          <a:lstStyle/>
          <a:p>
            <a:pPr algn="just" eaLnBrk="1" hangingPunct="1">
              <a:buFont typeface="Wingdings" pitchFamily="2" charset="2"/>
              <a:buChar char="q"/>
            </a:pPr>
            <a:r>
              <a:rPr lang="en-US" altLang="zh-CN" sz="1800" b="1" smtClean="0">
                <a:latin typeface="Times New Roman" pitchFamily="18" charset="0"/>
                <a:sym typeface="Times New Roman" pitchFamily="18" charset="0"/>
              </a:rPr>
              <a:t>Another difference between the photosystems is that;</a:t>
            </a:r>
          </a:p>
          <a:p>
            <a:pPr algn="just" eaLnBrk="1" hangingPunct="1">
              <a:buFont typeface="Wingdings" pitchFamily="2" charset="2"/>
              <a:buChar char="§"/>
            </a:pPr>
            <a:endParaRPr lang="en-US" altLang="zh-CN" sz="1800" b="1" smtClean="0">
              <a:latin typeface="Times New Roman" pitchFamily="18" charset="0"/>
              <a:sym typeface="Times New Roman" pitchFamily="18" charset="0"/>
            </a:endParaRPr>
          </a:p>
          <a:p>
            <a:pPr algn="just" eaLnBrk="1" hangingPunct="1">
              <a:buFont typeface="Wingdings" pitchFamily="2" charset="2"/>
              <a:buChar char="§"/>
            </a:pPr>
            <a:r>
              <a:rPr lang="en-US" altLang="zh-CN" sz="1800" b="1" smtClean="0">
                <a:latin typeface="Times New Roman" pitchFamily="18" charset="0"/>
                <a:sym typeface="Times New Roman" pitchFamily="18" charset="0"/>
              </a:rPr>
              <a:t>Photosystem II</a:t>
            </a:r>
            <a:r>
              <a:rPr lang="en-US" altLang="zh-CN" sz="1800" smtClean="0">
                <a:latin typeface="Times New Roman" pitchFamily="18" charset="0"/>
                <a:sym typeface="Times New Roman" pitchFamily="18" charset="0"/>
              </a:rPr>
              <a:t> acts as a very </a:t>
            </a:r>
            <a:r>
              <a:rPr lang="en-US" altLang="zh-CN" sz="1800" u="sng" smtClean="0">
                <a:latin typeface="Times New Roman" pitchFamily="18" charset="0"/>
                <a:sym typeface="Times New Roman" pitchFamily="18" charset="0"/>
              </a:rPr>
              <a:t>strong oxidant</a:t>
            </a:r>
            <a:r>
              <a:rPr lang="en-US" altLang="zh-CN" sz="1800" smtClean="0">
                <a:latin typeface="Times New Roman" pitchFamily="18" charset="0"/>
                <a:sym typeface="Times New Roman" pitchFamily="18" charset="0"/>
              </a:rPr>
              <a:t>, capable of oxidizing water, and produces a weaker reductant than the one produced by photosystem I.</a:t>
            </a:r>
          </a:p>
          <a:p>
            <a:pPr algn="just" eaLnBrk="1" hangingPunct="1">
              <a:buFont typeface="Wingdings" pitchFamily="2" charset="2"/>
              <a:buChar char="§"/>
            </a:pPr>
            <a:r>
              <a:rPr lang="en-US" altLang="zh-CN" sz="1800" b="1" smtClean="0">
                <a:latin typeface="Times New Roman" pitchFamily="18" charset="0"/>
                <a:sym typeface="Times New Roman" pitchFamily="18" charset="0"/>
              </a:rPr>
              <a:t>Photosystem I</a:t>
            </a:r>
            <a:r>
              <a:rPr lang="en-US" altLang="zh-CN" sz="1800" smtClean="0">
                <a:latin typeface="Times New Roman" pitchFamily="18" charset="0"/>
                <a:sym typeface="Times New Roman" pitchFamily="18" charset="0"/>
              </a:rPr>
              <a:t> is a weak oxidant, but </a:t>
            </a:r>
            <a:r>
              <a:rPr lang="en-US" altLang="zh-CN" sz="1800" u="sng" smtClean="0">
                <a:latin typeface="Times New Roman" pitchFamily="18" charset="0"/>
                <a:sym typeface="Times New Roman" pitchFamily="18" charset="0"/>
              </a:rPr>
              <a:t>produces a strong reductant</a:t>
            </a:r>
            <a:r>
              <a:rPr lang="en-US" altLang="zh-CN" sz="1800" smtClean="0">
                <a:latin typeface="Times New Roman" pitchFamily="18" charset="0"/>
                <a:sym typeface="Times New Roman" pitchFamily="18" charset="0"/>
              </a:rPr>
              <a:t> capable of reducing NADP</a:t>
            </a:r>
            <a:r>
              <a:rPr lang="en-US" altLang="zh-CN" sz="1800" baseline="30000" smtClean="0">
                <a:latin typeface="Times New Roman" pitchFamily="18" charset="0"/>
                <a:sym typeface="Times New Roman" pitchFamily="18" charset="0"/>
              </a:rPr>
              <a:t>+</a:t>
            </a:r>
            <a:r>
              <a:rPr lang="en-US" altLang="zh-CN" sz="1800" smtClean="0">
                <a:latin typeface="Times New Roman" pitchFamily="18" charset="0"/>
                <a:sym typeface="Times New Roman" pitchFamily="18" charset="0"/>
              </a:rPr>
              <a:t>. </a:t>
            </a:r>
          </a:p>
          <a:p>
            <a:pPr algn="just" eaLnBrk="1" hangingPunct="1">
              <a:buFont typeface="Courier New" pitchFamily="49" charset="0"/>
              <a:buChar char="o"/>
            </a:pPr>
            <a:r>
              <a:rPr lang="en-US" altLang="zh-CN" sz="1800" smtClean="0">
                <a:latin typeface="Times New Roman" pitchFamily="18" charset="0"/>
                <a:sym typeface="Times New Roman" pitchFamily="18" charset="0"/>
              </a:rPr>
              <a:t> </a:t>
            </a:r>
          </a:p>
          <a:p>
            <a:pPr algn="just" eaLnBrk="1" hangingPunct="1">
              <a:buFont typeface="Courier New" pitchFamily="49" charset="0"/>
              <a:buChar char="o"/>
            </a:pPr>
            <a:r>
              <a:rPr lang="en-US" altLang="zh-CN" sz="1800" smtClean="0">
                <a:latin typeface="Times New Roman" pitchFamily="18" charset="0"/>
                <a:sym typeface="Times New Roman" pitchFamily="18" charset="0"/>
              </a:rPr>
              <a:t>The properties of the two photosystems are shown schematically in figure, the </a:t>
            </a:r>
            <a:r>
              <a:rPr lang="en-US" altLang="zh-CN" sz="1800" i="1" smtClean="0">
                <a:latin typeface="Times New Roman" pitchFamily="18" charset="0"/>
                <a:sym typeface="Times New Roman" pitchFamily="18" charset="0"/>
              </a:rPr>
              <a:t>Z (for zigzag) scheme, has become the basis for </a:t>
            </a:r>
            <a:r>
              <a:rPr lang="en-US" altLang="zh-CN" sz="1800" smtClean="0">
                <a:latin typeface="Times New Roman" pitchFamily="18" charset="0"/>
                <a:sym typeface="Times New Roman" pitchFamily="18" charset="0"/>
              </a:rPr>
              <a:t>understanding O</a:t>
            </a:r>
            <a:r>
              <a:rPr lang="en-US" altLang="zh-CN" sz="1800" baseline="-25000" smtClean="0">
                <a:latin typeface="Times New Roman" pitchFamily="18" charset="0"/>
                <a:sym typeface="Times New Roman" pitchFamily="18" charset="0"/>
              </a:rPr>
              <a:t>2</a:t>
            </a:r>
            <a:r>
              <a:rPr lang="en-US" altLang="zh-CN" sz="1800" baseline="30000" smtClean="0">
                <a:latin typeface="Times New Roman" pitchFamily="18" charset="0"/>
                <a:sym typeface="Times New Roman" pitchFamily="18" charset="0"/>
              </a:rPr>
              <a:t>- </a:t>
            </a:r>
            <a:r>
              <a:rPr lang="en-US" altLang="zh-CN" sz="1800" smtClean="0">
                <a:latin typeface="Times New Roman" pitchFamily="18" charset="0"/>
                <a:sym typeface="Times New Roman" pitchFamily="18" charset="0"/>
              </a:rPr>
              <a:t>evolving (oxygenic) photosynthetic organisms. </a:t>
            </a:r>
          </a:p>
          <a:p>
            <a:pPr algn="just" eaLnBrk="1" hangingPunct="1"/>
            <a:endParaRPr lang="en-US" altLang="zh-CN" sz="1800" smtClean="0">
              <a:latin typeface="Times New Roman" pitchFamily="18" charset="0"/>
              <a:sym typeface="Times New Roman" pitchFamily="18" charset="0"/>
            </a:endParaRPr>
          </a:p>
          <a:p>
            <a:pPr algn="just" eaLnBrk="1" hangingPunct="1"/>
            <a:r>
              <a:rPr lang="en-US" altLang="zh-CN" sz="1800" smtClean="0">
                <a:latin typeface="Times New Roman" pitchFamily="18" charset="0"/>
                <a:sym typeface="Times New Roman" pitchFamily="18" charset="0"/>
              </a:rPr>
              <a:t>It accounts for the operation of two physically and chemically distinct photosystems (I and II), each with its own antenna pigments and photochemical reaction center.</a:t>
            </a:r>
          </a:p>
          <a:p>
            <a:pPr algn="just" eaLnBrk="1" hangingPunct="1"/>
            <a:endParaRPr lang="en-US" altLang="zh-CN" sz="1800" smtClean="0">
              <a:latin typeface="Times New Roman" pitchFamily="18" charset="0"/>
              <a:sym typeface="Times New Roman" pitchFamily="18" charset="0"/>
            </a:endParaRPr>
          </a:p>
          <a:p>
            <a:pPr algn="just" eaLnBrk="1" hangingPunct="1">
              <a:buFont typeface="Courier New" pitchFamily="49" charset="0"/>
              <a:buChar char="o"/>
            </a:pPr>
            <a:r>
              <a:rPr lang="en-US" altLang="zh-CN" sz="1800" u="sng" smtClean="0">
                <a:latin typeface="Times New Roman" pitchFamily="18" charset="0"/>
                <a:sym typeface="Times New Roman" pitchFamily="18" charset="0"/>
              </a:rPr>
              <a:t>The two photosystems are linked by an electron transport chain</a:t>
            </a:r>
            <a:r>
              <a:rPr lang="en-US" altLang="zh-CN" sz="1800" smtClean="0">
                <a:latin typeface="Times New Roman" pitchFamily="18" charset="0"/>
                <a:sym typeface="Times New Roman" pitchFamily="18" charset="0"/>
              </a:rPr>
              <a:t>.</a:t>
            </a:r>
          </a:p>
          <a:p>
            <a:pPr algn="just" eaLnBrk="1" hangingPunct="1"/>
            <a:endParaRPr lang="en-US" altLang="zh-CN" sz="1800" smtClean="0">
              <a:latin typeface="Times New Roman" pitchFamily="18" charset="0"/>
              <a:sym typeface="Times New Roman" pitchFamily="18" charset="0"/>
            </a:endParaRPr>
          </a:p>
        </p:txBody>
      </p:sp>
      <p:sp>
        <p:nvSpPr>
          <p:cNvPr id="61443"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C775384-0DB4-4BE1-B087-C790487E89D1}" type="slidenum">
              <a:rPr lang="en-US"/>
              <a:pPr/>
              <a:t>40</a:t>
            </a:fld>
            <a:endParaRPr lang="en-US"/>
          </a:p>
        </p:txBody>
      </p:sp>
    </p:spTree>
    <p:extLst>
      <p:ext uri="{BB962C8B-B14F-4D97-AF65-F5344CB8AC3E}">
        <p14:creationId xmlns:p14="http://schemas.microsoft.com/office/powerpoint/2010/main" val="381038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2CC7ACC-9FB3-47B8-8804-F62516EAED68}" type="slidenum">
              <a:rPr lang="en-US"/>
              <a:pPr/>
              <a:t>41</a:t>
            </a:fld>
            <a:endParaRPr lang="en-US"/>
          </a:p>
        </p:txBody>
      </p:sp>
      <p:pic>
        <p:nvPicPr>
          <p:cNvPr id="624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763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429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noChangeArrowheads="1"/>
          </p:cNvSpPr>
          <p:nvPr>
            <p:ph type="title" idx="4294967295"/>
          </p:nvPr>
        </p:nvSpPr>
        <p:spPr>
          <a:xfrm>
            <a:off x="457200" y="152400"/>
            <a:ext cx="8229600" cy="1219200"/>
          </a:xfrm>
        </p:spPr>
        <p:txBody>
          <a:bodyPr/>
          <a:lstStyle/>
          <a:p>
            <a:pPr eaLnBrk="1" hangingPunct="1"/>
            <a:r>
              <a:rPr lang="en-US" altLang="zh-CN" sz="3200" b="1" smtClean="0"/>
              <a:t>ORGANIZATION OF THE PHOTOSYNTHETIC APPARATUS</a:t>
            </a:r>
            <a:endParaRPr lang="en-US" altLang="zh-CN" sz="3200" smtClean="0"/>
          </a:p>
        </p:txBody>
      </p:sp>
      <p:sp>
        <p:nvSpPr>
          <p:cNvPr id="63491" name="Content Placeholder 2"/>
          <p:cNvSpPr>
            <a:spLocks noGrp="1" noChangeArrowheads="1"/>
          </p:cNvSpPr>
          <p:nvPr>
            <p:ph idx="4294967295"/>
          </p:nvPr>
        </p:nvSpPr>
        <p:spPr>
          <a:xfrm>
            <a:off x="457200" y="1600200"/>
            <a:ext cx="8229600" cy="4756150"/>
          </a:xfrm>
        </p:spPr>
        <p:txBody>
          <a:bodyPr/>
          <a:lstStyle/>
          <a:p>
            <a:pPr algn="just" eaLnBrk="1" hangingPunct="1"/>
            <a:r>
              <a:rPr lang="en-US" altLang="zh-CN" sz="1600" b="1" smtClean="0">
                <a:latin typeface="Times New Roman" pitchFamily="18" charset="0"/>
                <a:sym typeface="Times New Roman" pitchFamily="18" charset="0"/>
              </a:rPr>
              <a:t>The architecture of the photosynthetic apparatus and the structure of its components:</a:t>
            </a:r>
          </a:p>
          <a:p>
            <a:pPr algn="just" eaLnBrk="1" hangingPunct="1"/>
            <a:endParaRPr lang="en-US" altLang="zh-CN" sz="1600" smtClean="0">
              <a:latin typeface="Times New Roman" pitchFamily="18" charset="0"/>
              <a:sym typeface="Times New Roman" pitchFamily="18" charset="0"/>
            </a:endParaRPr>
          </a:p>
          <a:p>
            <a:pPr algn="just" eaLnBrk="1" hangingPunct="1"/>
            <a:r>
              <a:rPr lang="en-US" altLang="zh-CN" sz="1600" u="sng" smtClean="0">
                <a:latin typeface="Times New Roman" pitchFamily="18" charset="0"/>
                <a:sym typeface="Times New Roman" pitchFamily="18" charset="0"/>
              </a:rPr>
              <a:t>In photosynthetic eukaryotes</a:t>
            </a:r>
            <a:r>
              <a:rPr lang="en-US" altLang="zh-CN" sz="1600" smtClean="0">
                <a:latin typeface="Times New Roman" pitchFamily="18" charset="0"/>
                <a:sym typeface="Times New Roman" pitchFamily="18" charset="0"/>
              </a:rPr>
              <a:t>, photosynthesis takes place in the subcellular organelle known as the </a:t>
            </a:r>
            <a:r>
              <a:rPr lang="en-US" altLang="zh-CN" sz="1600" b="1" smtClean="0">
                <a:latin typeface="Times New Roman" pitchFamily="18" charset="0"/>
                <a:sym typeface="Times New Roman" pitchFamily="18" charset="0"/>
              </a:rPr>
              <a:t>chloroplast</a:t>
            </a:r>
            <a:r>
              <a:rPr lang="en-US" altLang="zh-CN" sz="1600" smtClean="0">
                <a:latin typeface="Times New Roman" pitchFamily="18" charset="0"/>
                <a:sym typeface="Times New Roman" pitchFamily="18" charset="0"/>
              </a:rPr>
              <a:t>. Figure shows a transmission electron micrograph of a thin section from a pea chloroplast. </a:t>
            </a:r>
          </a:p>
          <a:p>
            <a:pPr algn="just" eaLnBrk="1" hangingPunct="1"/>
            <a:endParaRPr lang="en-US" altLang="zh-CN" sz="1600" smtClean="0">
              <a:latin typeface="Times New Roman" pitchFamily="18" charset="0"/>
              <a:sym typeface="Times New Roman" pitchFamily="18" charset="0"/>
            </a:endParaRPr>
          </a:p>
          <a:p>
            <a:pPr algn="just" eaLnBrk="1" hangingPunct="1">
              <a:buFont typeface="Wingdings" pitchFamily="2" charset="2"/>
              <a:buChar char="§"/>
            </a:pPr>
            <a:r>
              <a:rPr lang="en-US" altLang="zh-CN" sz="1600" u="sng" smtClean="0">
                <a:latin typeface="Times New Roman" pitchFamily="18" charset="0"/>
                <a:sym typeface="Times New Roman" pitchFamily="18" charset="0"/>
              </a:rPr>
              <a:t>All the chlorophyll is contained within the extensive system of internal membranes of chloroplast, known as </a:t>
            </a:r>
            <a:r>
              <a:rPr lang="en-US" altLang="zh-CN" sz="1600" b="1" u="sng" smtClean="0">
                <a:latin typeface="Times New Roman" pitchFamily="18" charset="0"/>
                <a:sym typeface="Times New Roman" pitchFamily="18" charset="0"/>
              </a:rPr>
              <a:t>thylakoids</a:t>
            </a:r>
            <a:r>
              <a:rPr lang="en-US" altLang="zh-CN" sz="1600" smtClean="0">
                <a:latin typeface="Times New Roman" pitchFamily="18" charset="0"/>
                <a:sym typeface="Times New Roman" pitchFamily="18" charset="0"/>
              </a:rPr>
              <a:t>, which is the site of the light reactions of photosynthesis.</a:t>
            </a:r>
          </a:p>
          <a:p>
            <a:pPr algn="just" eaLnBrk="1" hangingPunct="1"/>
            <a:endParaRPr lang="en-US" altLang="zh-CN" sz="1600" smtClean="0">
              <a:latin typeface="Times New Roman" pitchFamily="18" charset="0"/>
              <a:sym typeface="Times New Roman" pitchFamily="18" charset="0"/>
            </a:endParaRPr>
          </a:p>
          <a:p>
            <a:pPr algn="just" eaLnBrk="1" hangingPunct="1">
              <a:buFont typeface="Wingdings" pitchFamily="2" charset="2"/>
              <a:buChar char="§"/>
            </a:pPr>
            <a:r>
              <a:rPr lang="en-US" altLang="zh-CN" sz="1600" smtClean="0">
                <a:latin typeface="Times New Roman" pitchFamily="18" charset="0"/>
                <a:sym typeface="Times New Roman" pitchFamily="18" charset="0"/>
              </a:rPr>
              <a:t>The carbon reduction reactions, which are catalyzed by water-soluble enzymes, take place in the </a:t>
            </a:r>
            <a:r>
              <a:rPr lang="en-US" altLang="zh-CN" sz="1600" b="1" smtClean="0">
                <a:latin typeface="Times New Roman" pitchFamily="18" charset="0"/>
                <a:sym typeface="Times New Roman" pitchFamily="18" charset="0"/>
              </a:rPr>
              <a:t>stroma </a:t>
            </a:r>
            <a:r>
              <a:rPr lang="en-US" altLang="zh-CN" sz="1600" smtClean="0">
                <a:latin typeface="Times New Roman" pitchFamily="18" charset="0"/>
                <a:sym typeface="Times New Roman" pitchFamily="18" charset="0"/>
              </a:rPr>
              <a:t>(plural </a:t>
            </a:r>
            <a:r>
              <a:rPr lang="en-US" altLang="zh-CN" sz="1600" i="1" smtClean="0">
                <a:latin typeface="Times New Roman" pitchFamily="18" charset="0"/>
                <a:sym typeface="Times New Roman" pitchFamily="18" charset="0"/>
              </a:rPr>
              <a:t>stromata), the region of the chloroplast outside the thylakoids.</a:t>
            </a:r>
          </a:p>
          <a:p>
            <a:pPr algn="just" eaLnBrk="1" hangingPunct="1"/>
            <a:endParaRPr lang="en-US" altLang="zh-CN" sz="1600" smtClean="0">
              <a:latin typeface="Times New Roman" pitchFamily="18" charset="0"/>
              <a:sym typeface="Times New Roman" pitchFamily="18" charset="0"/>
            </a:endParaRPr>
          </a:p>
          <a:p>
            <a:pPr algn="just" eaLnBrk="1" hangingPunct="1"/>
            <a:r>
              <a:rPr lang="en-US" altLang="zh-CN" sz="1600" smtClean="0">
                <a:latin typeface="Times New Roman" pitchFamily="18" charset="0"/>
                <a:sym typeface="Times New Roman" pitchFamily="18" charset="0"/>
              </a:rPr>
              <a:t>Most of the thylakoids appear to be very closely associated with each other. </a:t>
            </a:r>
          </a:p>
          <a:p>
            <a:pPr algn="just" eaLnBrk="1" hangingPunct="1"/>
            <a:endParaRPr lang="en-US" altLang="zh-CN" sz="1600" smtClean="0">
              <a:latin typeface="Times New Roman" pitchFamily="18" charset="0"/>
              <a:sym typeface="Times New Roman" pitchFamily="18" charset="0"/>
            </a:endParaRPr>
          </a:p>
          <a:p>
            <a:pPr algn="just" eaLnBrk="1" hangingPunct="1"/>
            <a:r>
              <a:rPr lang="en-US" altLang="zh-CN" sz="1600" smtClean="0">
                <a:latin typeface="Times New Roman" pitchFamily="18" charset="0"/>
                <a:sym typeface="Times New Roman" pitchFamily="18" charset="0"/>
              </a:rPr>
              <a:t>These stacked membranes are known as </a:t>
            </a:r>
            <a:r>
              <a:rPr lang="en-US" altLang="zh-CN" sz="1600" b="1" smtClean="0">
                <a:latin typeface="Times New Roman" pitchFamily="18" charset="0"/>
                <a:sym typeface="Times New Roman" pitchFamily="18" charset="0"/>
              </a:rPr>
              <a:t>grana lamellae</a:t>
            </a:r>
            <a:r>
              <a:rPr lang="en-US" altLang="zh-CN" sz="1600" smtClean="0">
                <a:latin typeface="Times New Roman" pitchFamily="18" charset="0"/>
                <a:sym typeface="Times New Roman" pitchFamily="18" charset="0"/>
              </a:rPr>
              <a:t> (singular </a:t>
            </a:r>
            <a:r>
              <a:rPr lang="en-US" altLang="zh-CN" sz="1600" i="1" smtClean="0">
                <a:latin typeface="Times New Roman" pitchFamily="18" charset="0"/>
                <a:sym typeface="Times New Roman" pitchFamily="18" charset="0"/>
              </a:rPr>
              <a:t>lamella; each stack is </a:t>
            </a:r>
            <a:r>
              <a:rPr lang="en-US" altLang="zh-CN" sz="1600" smtClean="0">
                <a:latin typeface="Times New Roman" pitchFamily="18" charset="0"/>
                <a:sym typeface="Times New Roman" pitchFamily="18" charset="0"/>
              </a:rPr>
              <a:t>called a </a:t>
            </a:r>
            <a:r>
              <a:rPr lang="en-US" altLang="zh-CN" sz="1600" i="1" smtClean="0">
                <a:latin typeface="Times New Roman" pitchFamily="18" charset="0"/>
                <a:sym typeface="Times New Roman" pitchFamily="18" charset="0"/>
              </a:rPr>
              <a:t>granum), and the exposed membranes in which </a:t>
            </a:r>
            <a:r>
              <a:rPr lang="en-US" altLang="zh-CN" sz="1600" smtClean="0">
                <a:latin typeface="Times New Roman" pitchFamily="18" charset="0"/>
                <a:sym typeface="Times New Roman" pitchFamily="18" charset="0"/>
              </a:rPr>
              <a:t>stacking is absent are known as </a:t>
            </a:r>
            <a:r>
              <a:rPr lang="en-US" altLang="zh-CN" sz="1600" b="1" smtClean="0">
                <a:latin typeface="Times New Roman" pitchFamily="18" charset="0"/>
                <a:sym typeface="Times New Roman" pitchFamily="18" charset="0"/>
              </a:rPr>
              <a:t>stroma lamellae.</a:t>
            </a:r>
            <a:endParaRPr lang="en-US" altLang="zh-CN" sz="1600" smtClean="0">
              <a:latin typeface="Times New Roman" pitchFamily="18" charset="0"/>
              <a:sym typeface="Times New Roman" pitchFamily="18" charset="0"/>
            </a:endParaRPr>
          </a:p>
        </p:txBody>
      </p:sp>
      <p:sp>
        <p:nvSpPr>
          <p:cNvPr id="63492"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BEB9571-F8D3-4053-8EF4-CB27B1E89563}" type="slidenum">
              <a:rPr lang="en-US"/>
              <a:pPr/>
              <a:t>42</a:t>
            </a:fld>
            <a:endParaRPr lang="en-US"/>
          </a:p>
        </p:txBody>
      </p:sp>
    </p:spTree>
    <p:extLst>
      <p:ext uri="{BB962C8B-B14F-4D97-AF65-F5344CB8AC3E}">
        <p14:creationId xmlns:p14="http://schemas.microsoft.com/office/powerpoint/2010/main" val="1357614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DA763EB-38F7-4158-BE95-33A7AFDF627D}" type="slidenum">
              <a:rPr lang="en-US"/>
              <a:pPr/>
              <a:t>43</a:t>
            </a:fld>
            <a:endParaRPr lang="en-US"/>
          </a:p>
        </p:txBody>
      </p:sp>
      <p:pic>
        <p:nvPicPr>
          <p:cNvPr id="645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413" y="333375"/>
            <a:ext cx="5591175"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440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A3884F0-1989-413E-BF4E-C022DFD32483}" type="slidenum">
              <a:rPr lang="en-US"/>
              <a:pPr/>
              <a:t>44</a:t>
            </a:fld>
            <a:endParaRPr lang="en-US"/>
          </a:p>
        </p:txBody>
      </p:sp>
      <p:pic>
        <p:nvPicPr>
          <p:cNvPr id="655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
            <a:ext cx="74771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Content Placeholder 2"/>
          <p:cNvSpPr>
            <a:spLocks noGrp="1" noChangeArrowheads="1"/>
          </p:cNvSpPr>
          <p:nvPr>
            <p:ph idx="4294967295"/>
          </p:nvPr>
        </p:nvSpPr>
        <p:spPr>
          <a:xfrm>
            <a:off x="304800" y="4389438"/>
            <a:ext cx="8534400" cy="2468562"/>
          </a:xfrm>
        </p:spPr>
        <p:txBody>
          <a:bodyPr/>
          <a:lstStyle/>
          <a:p>
            <a:pPr algn="just" eaLnBrk="1" hangingPunct="1">
              <a:buFont typeface="Wingdings" pitchFamily="2" charset="2"/>
              <a:buChar char="v"/>
            </a:pPr>
            <a:r>
              <a:rPr lang="en-US" altLang="zh-CN" sz="1400" b="1" smtClean="0"/>
              <a:t>Schematic picture of the overall organization of the membranes in the chloroplast. </a:t>
            </a:r>
          </a:p>
          <a:p>
            <a:pPr algn="just" eaLnBrk="1" hangingPunct="1"/>
            <a:r>
              <a:rPr lang="en-US" altLang="zh-CN" sz="1400" smtClean="0"/>
              <a:t>The chloroplast of higher plants is surrounded by the inner and outer membranes (envelope). </a:t>
            </a:r>
          </a:p>
          <a:p>
            <a:pPr algn="just" eaLnBrk="1" hangingPunct="1"/>
            <a:r>
              <a:rPr lang="en-US" altLang="zh-CN" sz="1400" smtClean="0"/>
              <a:t>The region of the chloroplast that is inside the inner membrane and surrounds the thylakoid membranes is known as the stroma, that contains the enzymes that catalyze carbon fixation and other biosynthetic pathways. </a:t>
            </a:r>
          </a:p>
          <a:p>
            <a:pPr algn="just" eaLnBrk="1" hangingPunct="1"/>
            <a:r>
              <a:rPr lang="en-US" altLang="zh-CN" sz="1400" smtClean="0"/>
              <a:t>The thylakoid membranes are highly folded and appear in many pictures to be stacked like coins, although in reality they form one or a few large interconnected membrane systems, with a well-defined interior and exterior with respect to the stroma. </a:t>
            </a:r>
          </a:p>
          <a:p>
            <a:pPr algn="just" eaLnBrk="1" hangingPunct="1"/>
            <a:r>
              <a:rPr lang="en-US" altLang="zh-CN" sz="1400" smtClean="0"/>
              <a:t>The inner space within a thylakoid is known as the lumen.</a:t>
            </a:r>
          </a:p>
        </p:txBody>
      </p:sp>
    </p:spTree>
    <p:extLst>
      <p:ext uri="{BB962C8B-B14F-4D97-AF65-F5344CB8AC3E}">
        <p14:creationId xmlns:p14="http://schemas.microsoft.com/office/powerpoint/2010/main" val="2905947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noChangeArrowheads="1"/>
          </p:cNvSpPr>
          <p:nvPr>
            <p:ph idx="4294967295"/>
          </p:nvPr>
        </p:nvSpPr>
        <p:spPr>
          <a:xfrm>
            <a:off x="457200" y="4572000"/>
            <a:ext cx="8305800" cy="2286000"/>
          </a:xfrm>
        </p:spPr>
        <p:txBody>
          <a:bodyPr/>
          <a:lstStyle/>
          <a:p>
            <a:pPr algn="just" eaLnBrk="1" hangingPunct="1">
              <a:buFont typeface="Wingdings" pitchFamily="2" charset="2"/>
              <a:buChar char="v"/>
            </a:pPr>
            <a:r>
              <a:rPr lang="en-US" altLang="zh-CN" sz="1400" b="1" smtClean="0"/>
              <a:t>FIGURE 7.19 Funneling of excitation from the antenna system toward the reaction center. </a:t>
            </a:r>
          </a:p>
          <a:p>
            <a:pPr algn="just" eaLnBrk="1" hangingPunct="1">
              <a:buFont typeface="Arial" charset="0"/>
              <a:buNone/>
            </a:pPr>
            <a:endParaRPr lang="en-US" altLang="zh-CN" sz="1400" b="1" smtClean="0"/>
          </a:p>
          <a:p>
            <a:pPr algn="just" eaLnBrk="1" hangingPunct="1">
              <a:buFont typeface="Arial" charset="0"/>
              <a:buNone/>
            </a:pPr>
            <a:r>
              <a:rPr lang="en-US" altLang="zh-CN" sz="1400" b="1" smtClean="0"/>
              <a:t>(A) </a:t>
            </a:r>
            <a:r>
              <a:rPr lang="en-US" altLang="zh-CN" sz="1400" smtClean="0"/>
              <a:t>The excited-state energy of pigments increases with distance from the reaction center; that is, pigments closer to the reaction center are lower in energy than those farther from the reaction center. This energy gradient ensures that excitation transfer toward the reaction center is energetically favorable and that excitation transfer back out to the peripheral portions of the antenna is energetically unfavorable. </a:t>
            </a:r>
          </a:p>
          <a:p>
            <a:pPr algn="just" eaLnBrk="1" hangingPunct="1">
              <a:buFont typeface="Arial" charset="0"/>
              <a:buNone/>
            </a:pPr>
            <a:r>
              <a:rPr lang="en-US" altLang="zh-CN" sz="1400" b="1" smtClean="0"/>
              <a:t>(B) </a:t>
            </a:r>
            <a:r>
              <a:rPr lang="en-US" altLang="zh-CN" sz="1400" smtClean="0"/>
              <a:t>Some energy is lost as heat to the environment by this process, but under optimal conditions almost all the excitations absorbed in the antenna complexes can be delivered to the reaction center. The asterisks denote an excited state.</a:t>
            </a:r>
          </a:p>
        </p:txBody>
      </p:sp>
      <p:sp>
        <p:nvSpPr>
          <p:cNvPr id="66563"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01E4612-9A7A-4EB1-922E-12A898EDEDC3}" type="slidenum">
              <a:rPr lang="en-US"/>
              <a:pPr/>
              <a:t>45</a:t>
            </a:fld>
            <a:endParaRPr lang="en-US"/>
          </a:p>
        </p:txBody>
      </p:sp>
      <p:pic>
        <p:nvPicPr>
          <p:cNvPr id="6656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38200"/>
            <a:ext cx="6702425"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itle 1"/>
          <p:cNvSpPr>
            <a:spLocks noGrp="1" noChangeArrowheads="1"/>
          </p:cNvSpPr>
          <p:nvPr>
            <p:ph type="title" idx="4294967295"/>
          </p:nvPr>
        </p:nvSpPr>
        <p:spPr>
          <a:xfrm>
            <a:off x="457200" y="274638"/>
            <a:ext cx="8229600" cy="639762"/>
          </a:xfrm>
        </p:spPr>
        <p:txBody>
          <a:bodyPr/>
          <a:lstStyle/>
          <a:p>
            <a:pPr eaLnBrk="1" hangingPunct="1"/>
            <a:r>
              <a:rPr lang="en-US" altLang="zh-CN" sz="2200" b="1" smtClean="0"/>
              <a:t>ORGANIZATION OF LIGHT-ABSORBING ANTENNA SYSTEMS</a:t>
            </a:r>
          </a:p>
        </p:txBody>
      </p:sp>
    </p:spTree>
    <p:extLst>
      <p:ext uri="{BB962C8B-B14F-4D97-AF65-F5344CB8AC3E}">
        <p14:creationId xmlns:p14="http://schemas.microsoft.com/office/powerpoint/2010/main" val="28133556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B3E93EA-3741-4B1D-B7FB-AD3928D59DD0}" type="slidenum">
              <a:rPr lang="en-US"/>
              <a:pPr/>
              <a:t>46</a:t>
            </a:fld>
            <a:endParaRPr lang="en-US"/>
          </a:p>
        </p:txBody>
      </p:sp>
      <p:pic>
        <p:nvPicPr>
          <p:cNvPr id="675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23595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itle 1"/>
          <p:cNvSpPr>
            <a:spLocks noGrp="1" noChangeArrowheads="1"/>
          </p:cNvSpPr>
          <p:nvPr>
            <p:ph type="title" idx="4294967295"/>
          </p:nvPr>
        </p:nvSpPr>
        <p:spPr>
          <a:xfrm>
            <a:off x="539750" y="-26988"/>
            <a:ext cx="8229600" cy="609601"/>
          </a:xfrm>
        </p:spPr>
        <p:txBody>
          <a:bodyPr/>
          <a:lstStyle/>
          <a:p>
            <a:pPr eaLnBrk="1" hangingPunct="1"/>
            <a:r>
              <a:rPr lang="en-US" altLang="zh-CN" sz="2200" b="1" smtClean="0"/>
              <a:t>MECHANISMS OF ELECTRON TRANSPORT</a:t>
            </a:r>
            <a:endParaRPr lang="en-US" altLang="zh-CN" sz="2200" smtClean="0"/>
          </a:p>
        </p:txBody>
      </p:sp>
    </p:spTree>
    <p:extLst>
      <p:ext uri="{BB962C8B-B14F-4D97-AF65-F5344CB8AC3E}">
        <p14:creationId xmlns:p14="http://schemas.microsoft.com/office/powerpoint/2010/main" val="35159095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noChangeArrowheads="1"/>
          </p:cNvSpPr>
          <p:nvPr>
            <p:ph idx="4294967295"/>
          </p:nvPr>
        </p:nvSpPr>
        <p:spPr>
          <a:xfrm>
            <a:off x="402399" y="609600"/>
            <a:ext cx="8229600" cy="3581400"/>
          </a:xfrm>
        </p:spPr>
        <p:txBody>
          <a:bodyPr>
            <a:normAutofit fontScale="92500" lnSpcReduction="20000"/>
          </a:bodyPr>
          <a:lstStyle/>
          <a:p>
            <a:pPr algn="just" eaLnBrk="1" hangingPunct="1">
              <a:buFont typeface="Wingdings" pitchFamily="2" charset="2"/>
              <a:buChar char="q"/>
            </a:pPr>
            <a:r>
              <a:rPr lang="en-US" altLang="zh-CN" sz="1800" b="1" dirty="0" smtClean="0">
                <a:latin typeface="Times New Roman" pitchFamily="18" charset="0"/>
                <a:sym typeface="Times New Roman" pitchFamily="18" charset="0"/>
              </a:rPr>
              <a:t>Almost all the chemical processes that make up the light reactions of photosynthesis are carried out by four major protein complexes: </a:t>
            </a:r>
            <a:r>
              <a:rPr lang="en-US" altLang="zh-CN" sz="1800" u="sng" dirty="0" smtClean="0">
                <a:latin typeface="Times New Roman" pitchFamily="18" charset="0"/>
                <a:sym typeface="Times New Roman" pitchFamily="18" charset="0"/>
              </a:rPr>
              <a:t>photosystem II</a:t>
            </a:r>
            <a:r>
              <a:rPr lang="en-US" altLang="zh-CN" sz="1800" dirty="0" smtClean="0">
                <a:latin typeface="Times New Roman" pitchFamily="18" charset="0"/>
                <a:sym typeface="Times New Roman" pitchFamily="18" charset="0"/>
              </a:rPr>
              <a:t>, the </a:t>
            </a:r>
            <a:r>
              <a:rPr lang="en-US" altLang="zh-CN" sz="1800" u="sng" dirty="0" smtClean="0">
                <a:latin typeface="Times New Roman" pitchFamily="18" charset="0"/>
                <a:sym typeface="Times New Roman" pitchFamily="18" charset="0"/>
              </a:rPr>
              <a:t>cytochrome </a:t>
            </a:r>
            <a:r>
              <a:rPr lang="en-US" altLang="zh-CN" sz="1800" i="1" u="sng" dirty="0" smtClean="0">
                <a:latin typeface="Times New Roman" pitchFamily="18" charset="0"/>
                <a:sym typeface="Times New Roman" pitchFamily="18" charset="0"/>
              </a:rPr>
              <a:t>b6 f complex</a:t>
            </a:r>
            <a:r>
              <a:rPr lang="en-US" altLang="zh-CN" sz="1800" i="1" dirty="0" smtClean="0">
                <a:latin typeface="Times New Roman" pitchFamily="18" charset="0"/>
                <a:sym typeface="Times New Roman" pitchFamily="18" charset="0"/>
              </a:rPr>
              <a:t>, </a:t>
            </a:r>
            <a:r>
              <a:rPr lang="en-US" altLang="zh-CN" sz="1800" u="sng" dirty="0" smtClean="0">
                <a:latin typeface="Times New Roman" pitchFamily="18" charset="0"/>
                <a:sym typeface="Times New Roman" pitchFamily="18" charset="0"/>
              </a:rPr>
              <a:t>photosystem I</a:t>
            </a:r>
            <a:r>
              <a:rPr lang="en-US" altLang="zh-CN" sz="1800" dirty="0" smtClean="0">
                <a:latin typeface="Times New Roman" pitchFamily="18" charset="0"/>
                <a:sym typeface="Times New Roman" pitchFamily="18" charset="0"/>
              </a:rPr>
              <a:t>, and the </a:t>
            </a:r>
            <a:r>
              <a:rPr lang="en-US" altLang="zh-CN" sz="1800" u="sng" dirty="0" smtClean="0">
                <a:latin typeface="Times New Roman" pitchFamily="18" charset="0"/>
                <a:sym typeface="Times New Roman" pitchFamily="18" charset="0"/>
              </a:rPr>
              <a:t>ATP synthase</a:t>
            </a:r>
            <a:r>
              <a:rPr lang="en-US" altLang="zh-CN" sz="1800" dirty="0" smtClean="0">
                <a:latin typeface="Times New Roman" pitchFamily="18" charset="0"/>
                <a:sym typeface="Times New Roman" pitchFamily="18" charset="0"/>
              </a:rPr>
              <a:t>. </a:t>
            </a:r>
          </a:p>
          <a:p>
            <a:pPr algn="just" eaLnBrk="1" hangingPunct="1">
              <a:buFont typeface="Courier New" pitchFamily="49" charset="0"/>
              <a:buChar char="o"/>
            </a:pPr>
            <a:endParaRPr lang="en-US" altLang="zh-CN" sz="1800" dirty="0" smtClean="0">
              <a:latin typeface="Times New Roman" pitchFamily="18" charset="0"/>
              <a:sym typeface="Times New Roman" pitchFamily="18" charset="0"/>
            </a:endParaRPr>
          </a:p>
          <a:p>
            <a:pPr algn="just" eaLnBrk="1" hangingPunct="1">
              <a:buFont typeface="Wingdings" pitchFamily="2" charset="2"/>
              <a:buChar char="Ø"/>
            </a:pPr>
            <a:r>
              <a:rPr lang="en-US" altLang="zh-CN" sz="1800" dirty="0" smtClean="0">
                <a:latin typeface="Times New Roman" pitchFamily="18" charset="0"/>
                <a:sym typeface="Times New Roman" pitchFamily="18" charset="0"/>
              </a:rPr>
              <a:t>These four integral membrane complexes are </a:t>
            </a:r>
            <a:r>
              <a:rPr lang="en-US" altLang="zh-CN" sz="1800" dirty="0" err="1" smtClean="0">
                <a:latin typeface="Times New Roman" pitchFamily="18" charset="0"/>
                <a:sym typeface="Times New Roman" pitchFamily="18" charset="0"/>
              </a:rPr>
              <a:t>vectorially</a:t>
            </a:r>
            <a:r>
              <a:rPr lang="en-US" altLang="zh-CN" sz="1800" dirty="0" smtClean="0">
                <a:latin typeface="Times New Roman" pitchFamily="18" charset="0"/>
                <a:sym typeface="Times New Roman" pitchFamily="18" charset="0"/>
              </a:rPr>
              <a:t> oriented in the thylakoid membrane to function as follows;</a:t>
            </a:r>
          </a:p>
          <a:p>
            <a:pPr algn="just" eaLnBrk="1" hangingPunct="1">
              <a:buFont typeface="Arial" charset="0"/>
              <a:buNone/>
            </a:pPr>
            <a:endParaRPr lang="en-US" altLang="zh-CN" sz="1800" dirty="0" smtClean="0">
              <a:latin typeface="Times New Roman" pitchFamily="18" charset="0"/>
              <a:sym typeface="Times New Roman" pitchFamily="18" charset="0"/>
            </a:endParaRPr>
          </a:p>
          <a:p>
            <a:pPr algn="just" eaLnBrk="1" hangingPunct="1">
              <a:buFont typeface="Courier New" pitchFamily="49" charset="0"/>
              <a:buChar char="o"/>
            </a:pPr>
            <a:r>
              <a:rPr lang="en-US" altLang="zh-CN" sz="1800" b="1" dirty="0" smtClean="0">
                <a:latin typeface="Times New Roman" pitchFamily="18" charset="0"/>
                <a:sym typeface="Times New Roman" pitchFamily="18" charset="0"/>
              </a:rPr>
              <a:t>Photosystem II</a:t>
            </a:r>
            <a:r>
              <a:rPr lang="en-US" altLang="zh-CN" sz="1800" dirty="0" smtClean="0">
                <a:latin typeface="Times New Roman" pitchFamily="18" charset="0"/>
                <a:sym typeface="Times New Roman" pitchFamily="18" charset="0"/>
              </a:rPr>
              <a:t> </a:t>
            </a:r>
            <a:r>
              <a:rPr lang="en-US" altLang="zh-CN" sz="1800" i="1" dirty="0" smtClean="0">
                <a:latin typeface="Times New Roman" pitchFamily="18" charset="0"/>
                <a:sym typeface="Times New Roman" pitchFamily="18" charset="0"/>
              </a:rPr>
              <a:t>oxidizes water to O</a:t>
            </a:r>
            <a:r>
              <a:rPr lang="en-US" altLang="zh-CN" sz="1800" i="1" baseline="-25000" dirty="0" smtClean="0">
                <a:latin typeface="Times New Roman" pitchFamily="18" charset="0"/>
                <a:sym typeface="Times New Roman" pitchFamily="18" charset="0"/>
              </a:rPr>
              <a:t>2</a:t>
            </a:r>
            <a:r>
              <a:rPr lang="en-US" altLang="zh-CN" sz="1800" i="1" dirty="0" smtClean="0">
                <a:latin typeface="Times New Roman" pitchFamily="18" charset="0"/>
                <a:sym typeface="Times New Roman" pitchFamily="18" charset="0"/>
              </a:rPr>
              <a:t> in the thylakoid lumen</a:t>
            </a:r>
            <a:r>
              <a:rPr lang="en-US" altLang="zh-CN" sz="1800" dirty="0" smtClean="0">
                <a:latin typeface="Times New Roman" pitchFamily="18" charset="0"/>
                <a:sym typeface="Times New Roman" pitchFamily="18" charset="0"/>
              </a:rPr>
              <a:t> and in the process</a:t>
            </a:r>
            <a:r>
              <a:rPr lang="en-US" altLang="zh-CN" sz="1800" i="1" dirty="0" smtClean="0">
                <a:latin typeface="Times New Roman" pitchFamily="18" charset="0"/>
                <a:sym typeface="Times New Roman" pitchFamily="18" charset="0"/>
              </a:rPr>
              <a:t> </a:t>
            </a:r>
            <a:r>
              <a:rPr lang="en-US" altLang="zh-CN" sz="1800" dirty="0" smtClean="0">
                <a:latin typeface="Times New Roman" pitchFamily="18" charset="0"/>
                <a:sym typeface="Times New Roman" pitchFamily="18" charset="0"/>
              </a:rPr>
              <a:t>releases protons into the lumen.</a:t>
            </a:r>
          </a:p>
          <a:p>
            <a:pPr algn="just" eaLnBrk="1" hangingPunct="1">
              <a:buFont typeface="Courier New" pitchFamily="49" charset="0"/>
              <a:buChar char="o"/>
            </a:pPr>
            <a:r>
              <a:rPr lang="en-US" altLang="zh-CN" sz="1800" b="1" dirty="0" smtClean="0">
                <a:latin typeface="Times New Roman" pitchFamily="18" charset="0"/>
                <a:sym typeface="Times New Roman" pitchFamily="18" charset="0"/>
              </a:rPr>
              <a:t>Cytochrome </a:t>
            </a:r>
            <a:r>
              <a:rPr lang="en-US" altLang="zh-CN" sz="1800" b="1" i="1" dirty="0" smtClean="0">
                <a:latin typeface="Times New Roman" pitchFamily="18" charset="0"/>
                <a:sym typeface="Times New Roman" pitchFamily="18" charset="0"/>
              </a:rPr>
              <a:t>b6 f</a:t>
            </a:r>
            <a:r>
              <a:rPr lang="en-US" altLang="zh-CN" sz="1800" i="1" dirty="0" smtClean="0">
                <a:latin typeface="Times New Roman" pitchFamily="18" charset="0"/>
                <a:sym typeface="Times New Roman" pitchFamily="18" charset="0"/>
              </a:rPr>
              <a:t> receives electrons from PSII and delivers them to PSI</a:t>
            </a:r>
            <a:r>
              <a:rPr lang="en-US" altLang="zh-CN" sz="1800" dirty="0" smtClean="0">
                <a:latin typeface="Times New Roman" pitchFamily="18" charset="0"/>
                <a:sym typeface="Times New Roman" pitchFamily="18" charset="0"/>
              </a:rPr>
              <a:t>. It also transports additional protons into the lumen from the </a:t>
            </a:r>
            <a:r>
              <a:rPr lang="en-US" altLang="zh-CN" sz="1800" dirty="0" err="1" smtClean="0">
                <a:latin typeface="Times New Roman" pitchFamily="18" charset="0"/>
                <a:sym typeface="Times New Roman" pitchFamily="18" charset="0"/>
              </a:rPr>
              <a:t>stroma</a:t>
            </a:r>
            <a:r>
              <a:rPr lang="en-US" altLang="zh-CN" sz="1800" dirty="0" smtClean="0">
                <a:latin typeface="Times New Roman" pitchFamily="18" charset="0"/>
                <a:sym typeface="Times New Roman" pitchFamily="18" charset="0"/>
              </a:rPr>
              <a:t>.</a:t>
            </a:r>
          </a:p>
          <a:p>
            <a:pPr algn="just" eaLnBrk="1" hangingPunct="1">
              <a:buFont typeface="Courier New" pitchFamily="49" charset="0"/>
              <a:buChar char="o"/>
            </a:pPr>
            <a:r>
              <a:rPr lang="en-US" altLang="zh-CN" sz="1800" b="1" dirty="0" smtClean="0">
                <a:latin typeface="Times New Roman" pitchFamily="18" charset="0"/>
                <a:sym typeface="Times New Roman" pitchFamily="18" charset="0"/>
              </a:rPr>
              <a:t>Photosystem I</a:t>
            </a:r>
            <a:r>
              <a:rPr lang="en-US" altLang="zh-CN" sz="1800" dirty="0" smtClean="0">
                <a:latin typeface="Times New Roman" pitchFamily="18" charset="0"/>
                <a:sym typeface="Times New Roman" pitchFamily="18" charset="0"/>
              </a:rPr>
              <a:t> </a:t>
            </a:r>
            <a:r>
              <a:rPr lang="en-US" altLang="zh-CN" sz="1800" i="1" dirty="0" smtClean="0">
                <a:latin typeface="Times New Roman" pitchFamily="18" charset="0"/>
                <a:sym typeface="Times New Roman" pitchFamily="18" charset="0"/>
              </a:rPr>
              <a:t>reduces NADP+ to NADPH in the </a:t>
            </a:r>
            <a:r>
              <a:rPr lang="en-US" altLang="zh-CN" sz="1800" i="1" dirty="0" err="1" smtClean="0">
                <a:latin typeface="Times New Roman" pitchFamily="18" charset="0"/>
                <a:sym typeface="Times New Roman" pitchFamily="18" charset="0"/>
              </a:rPr>
              <a:t>stroma</a:t>
            </a:r>
            <a:r>
              <a:rPr lang="en-US" altLang="zh-CN" sz="1800" dirty="0" smtClean="0">
                <a:latin typeface="Times New Roman" pitchFamily="18" charset="0"/>
                <a:sym typeface="Times New Roman" pitchFamily="18" charset="0"/>
              </a:rPr>
              <a:t> by the action of </a:t>
            </a:r>
            <a:r>
              <a:rPr lang="en-US" altLang="zh-CN" sz="1800" dirty="0" err="1" smtClean="0">
                <a:latin typeface="Times New Roman" pitchFamily="18" charset="0"/>
                <a:sym typeface="Times New Roman" pitchFamily="18" charset="0"/>
              </a:rPr>
              <a:t>ferredoxin</a:t>
            </a:r>
            <a:r>
              <a:rPr lang="en-US" altLang="zh-CN" sz="1800" dirty="0" smtClean="0">
                <a:latin typeface="Times New Roman" pitchFamily="18" charset="0"/>
                <a:sym typeface="Times New Roman" pitchFamily="18" charset="0"/>
              </a:rPr>
              <a:t> (</a:t>
            </a:r>
            <a:r>
              <a:rPr lang="en-US" altLang="zh-CN" sz="1800" dirty="0" err="1" smtClean="0">
                <a:latin typeface="Times New Roman" pitchFamily="18" charset="0"/>
                <a:sym typeface="Times New Roman" pitchFamily="18" charset="0"/>
              </a:rPr>
              <a:t>Fd</a:t>
            </a:r>
            <a:r>
              <a:rPr lang="en-US" altLang="zh-CN" sz="1800" dirty="0" smtClean="0">
                <a:latin typeface="Times New Roman" pitchFamily="18" charset="0"/>
                <a:sym typeface="Times New Roman" pitchFamily="18" charset="0"/>
              </a:rPr>
              <a:t>) and the </a:t>
            </a:r>
            <a:r>
              <a:rPr lang="en-US" altLang="zh-CN" sz="1800" dirty="0" err="1" smtClean="0">
                <a:latin typeface="Times New Roman" pitchFamily="18" charset="0"/>
                <a:sym typeface="Times New Roman" pitchFamily="18" charset="0"/>
              </a:rPr>
              <a:t>flavoprotein</a:t>
            </a:r>
            <a:r>
              <a:rPr lang="en-US" altLang="zh-CN" sz="1800" dirty="0" smtClean="0">
                <a:latin typeface="Times New Roman" pitchFamily="18" charset="0"/>
                <a:sym typeface="Times New Roman" pitchFamily="18" charset="0"/>
              </a:rPr>
              <a:t> </a:t>
            </a:r>
            <a:r>
              <a:rPr lang="en-US" altLang="zh-CN" sz="1800" dirty="0" err="1" smtClean="0">
                <a:latin typeface="Times New Roman" pitchFamily="18" charset="0"/>
                <a:sym typeface="Times New Roman" pitchFamily="18" charset="0"/>
              </a:rPr>
              <a:t>ferredoxin</a:t>
            </a:r>
            <a:r>
              <a:rPr lang="en-US" altLang="zh-CN" sz="1800" dirty="0" smtClean="0">
                <a:latin typeface="Times New Roman" pitchFamily="18" charset="0"/>
                <a:sym typeface="Times New Roman" pitchFamily="18" charset="0"/>
              </a:rPr>
              <a:t>–NADP </a:t>
            </a:r>
            <a:r>
              <a:rPr lang="en-US" altLang="zh-CN" sz="1800" dirty="0" err="1" smtClean="0">
                <a:latin typeface="Times New Roman" pitchFamily="18" charset="0"/>
                <a:sym typeface="Times New Roman" pitchFamily="18" charset="0"/>
              </a:rPr>
              <a:t>reductase</a:t>
            </a:r>
            <a:r>
              <a:rPr lang="en-US" altLang="zh-CN" sz="1800" dirty="0" smtClean="0">
                <a:latin typeface="Times New Roman" pitchFamily="18" charset="0"/>
                <a:sym typeface="Times New Roman" pitchFamily="18" charset="0"/>
              </a:rPr>
              <a:t> (FNR).</a:t>
            </a:r>
          </a:p>
          <a:p>
            <a:pPr algn="just" eaLnBrk="1" hangingPunct="1">
              <a:buFont typeface="Courier New" pitchFamily="49" charset="0"/>
              <a:buChar char="o"/>
            </a:pPr>
            <a:r>
              <a:rPr lang="en-US" altLang="zh-CN" sz="1800" b="1" dirty="0" smtClean="0">
                <a:latin typeface="Times New Roman" pitchFamily="18" charset="0"/>
                <a:sym typeface="Times New Roman" pitchFamily="18" charset="0"/>
              </a:rPr>
              <a:t>ATP synthase</a:t>
            </a:r>
            <a:r>
              <a:rPr lang="en-US" altLang="zh-CN" sz="1800" dirty="0" smtClean="0">
                <a:latin typeface="Times New Roman" pitchFamily="18" charset="0"/>
                <a:sym typeface="Times New Roman" pitchFamily="18" charset="0"/>
              </a:rPr>
              <a:t> </a:t>
            </a:r>
            <a:r>
              <a:rPr lang="en-US" altLang="zh-CN" sz="1800" i="1" dirty="0" smtClean="0">
                <a:latin typeface="Times New Roman" pitchFamily="18" charset="0"/>
                <a:sym typeface="Times New Roman" pitchFamily="18" charset="0"/>
              </a:rPr>
              <a:t>produces ATP</a:t>
            </a:r>
            <a:r>
              <a:rPr lang="en-US" altLang="zh-CN" sz="1800" dirty="0" smtClean="0">
                <a:latin typeface="Times New Roman" pitchFamily="18" charset="0"/>
                <a:sym typeface="Times New Roman" pitchFamily="18" charset="0"/>
              </a:rPr>
              <a:t> as protons diffuse back through it </a:t>
            </a:r>
            <a:r>
              <a:rPr lang="en-US" altLang="zh-CN" sz="1800" i="1" dirty="0" smtClean="0">
                <a:latin typeface="Times New Roman" pitchFamily="18" charset="0"/>
                <a:sym typeface="Times New Roman" pitchFamily="18" charset="0"/>
              </a:rPr>
              <a:t>from the lumen into the </a:t>
            </a:r>
            <a:r>
              <a:rPr lang="en-US" altLang="zh-CN" sz="1800" i="1" dirty="0" err="1" smtClean="0">
                <a:latin typeface="Times New Roman" pitchFamily="18" charset="0"/>
                <a:sym typeface="Times New Roman" pitchFamily="18" charset="0"/>
              </a:rPr>
              <a:t>stroma</a:t>
            </a:r>
            <a:r>
              <a:rPr lang="en-US" altLang="zh-CN" sz="1800" dirty="0" smtClean="0">
                <a:latin typeface="Times New Roman" pitchFamily="18" charset="0"/>
                <a:sym typeface="Times New Roman" pitchFamily="18" charset="0"/>
              </a:rPr>
              <a:t>.</a:t>
            </a:r>
          </a:p>
        </p:txBody>
      </p:sp>
      <p:sp>
        <p:nvSpPr>
          <p:cNvPr id="68611"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00C05C0-622B-4F22-80C6-55AB8ADF33AC}" type="slidenum">
              <a:rPr lang="en-US"/>
              <a:pPr/>
              <a:t>47</a:t>
            </a:fld>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191000"/>
            <a:ext cx="6443599" cy="234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15186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2488AC1-2481-41D2-B81A-E75765B69521}" type="slidenum">
              <a:rPr lang="en-US"/>
              <a:pPr/>
              <a:t>48</a:t>
            </a:fld>
            <a:endParaRPr lang="en-US"/>
          </a:p>
        </p:txBody>
      </p:sp>
      <p:pic>
        <p:nvPicPr>
          <p:cNvPr id="696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432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noChangeArrowheads="1"/>
          </p:cNvSpPr>
          <p:nvPr>
            <p:ph type="title" idx="4294967295"/>
          </p:nvPr>
        </p:nvSpPr>
        <p:spPr>
          <a:xfrm>
            <a:off x="381000" y="228600"/>
            <a:ext cx="8458200" cy="1143000"/>
          </a:xfrm>
        </p:spPr>
        <p:txBody>
          <a:bodyPr>
            <a:normAutofit fontScale="90000"/>
          </a:bodyPr>
          <a:lstStyle/>
          <a:p>
            <a:pPr eaLnBrk="1" hangingPunct="1"/>
            <a:r>
              <a:rPr lang="en-US" altLang="zh-CN" sz="3200" b="1" smtClean="0">
                <a:latin typeface="Times New Roman" pitchFamily="18" charset="0"/>
                <a:sym typeface="Times New Roman" pitchFamily="18" charset="0"/>
              </a:rPr>
              <a:t/>
            </a:r>
            <a:br>
              <a:rPr lang="en-US" altLang="zh-CN" sz="3200" b="1" smtClean="0">
                <a:latin typeface="Times New Roman" pitchFamily="18" charset="0"/>
                <a:sym typeface="Times New Roman" pitchFamily="18" charset="0"/>
              </a:rPr>
            </a:br>
            <a:r>
              <a:rPr lang="en-US" altLang="zh-CN" sz="3200" b="1" smtClean="0">
                <a:latin typeface="Times New Roman" pitchFamily="18" charset="0"/>
                <a:sym typeface="Times New Roman" pitchFamily="18" charset="0"/>
              </a:rPr>
              <a:t>Water Is Oxidized to Oxygen by Photosystem II</a:t>
            </a:r>
            <a:br>
              <a:rPr lang="en-US" altLang="zh-CN" sz="3200" b="1" smtClean="0">
                <a:latin typeface="Times New Roman" pitchFamily="18" charset="0"/>
                <a:sym typeface="Times New Roman" pitchFamily="18" charset="0"/>
              </a:rPr>
            </a:br>
            <a:endParaRPr lang="en-US" altLang="zh-CN" sz="3200" b="1" smtClean="0">
              <a:latin typeface="Times New Roman" pitchFamily="18" charset="0"/>
              <a:sym typeface="Times New Roman" pitchFamily="18" charset="0"/>
            </a:endParaRPr>
          </a:p>
        </p:txBody>
      </p:sp>
      <p:sp>
        <p:nvSpPr>
          <p:cNvPr id="70659" name="Content Placeholder 2"/>
          <p:cNvSpPr>
            <a:spLocks noGrp="1" noChangeArrowheads="1"/>
          </p:cNvSpPr>
          <p:nvPr>
            <p:ph idx="4294967295"/>
          </p:nvPr>
        </p:nvSpPr>
        <p:spPr>
          <a:xfrm>
            <a:off x="457200" y="1676400"/>
            <a:ext cx="8229600" cy="4525963"/>
          </a:xfrm>
        </p:spPr>
        <p:txBody>
          <a:bodyPr/>
          <a:lstStyle/>
          <a:p>
            <a:pPr algn="just" eaLnBrk="1" hangingPunct="1">
              <a:buFont typeface="Wingdings" pitchFamily="2" charset="2"/>
              <a:buChar char="Ø"/>
            </a:pPr>
            <a:r>
              <a:rPr lang="en-US" altLang="zh-CN" sz="1800" b="1" smtClean="0">
                <a:latin typeface="Times New Roman" pitchFamily="18" charset="0"/>
                <a:sym typeface="Times New Roman" pitchFamily="18" charset="0"/>
              </a:rPr>
              <a:t>Water is oxidized</a:t>
            </a:r>
            <a:r>
              <a:rPr lang="en-US" altLang="zh-CN" sz="1800" smtClean="0">
                <a:latin typeface="Times New Roman" pitchFamily="18" charset="0"/>
                <a:sym typeface="Times New Roman" pitchFamily="18" charset="0"/>
              </a:rPr>
              <a:t> according to the following chemical reaction (Hoganson and Babcock 1997):</a:t>
            </a:r>
          </a:p>
          <a:p>
            <a:pPr algn="just" eaLnBrk="1" hangingPunct="1"/>
            <a:endParaRPr lang="en-US" altLang="zh-CN" sz="1800" smtClean="0">
              <a:latin typeface="Times New Roman" pitchFamily="18" charset="0"/>
              <a:sym typeface="Times New Roman" pitchFamily="18" charset="0"/>
            </a:endParaRPr>
          </a:p>
          <a:p>
            <a:pPr algn="just" eaLnBrk="1" hangingPunct="1"/>
            <a:endParaRPr lang="en-US" altLang="zh-CN" sz="1800" smtClean="0">
              <a:latin typeface="Times New Roman" pitchFamily="18" charset="0"/>
              <a:sym typeface="Times New Roman" pitchFamily="18" charset="0"/>
            </a:endParaRPr>
          </a:p>
          <a:p>
            <a:pPr algn="just" eaLnBrk="1" hangingPunct="1"/>
            <a:r>
              <a:rPr lang="en-US" altLang="zh-CN" sz="1800" smtClean="0">
                <a:latin typeface="Times New Roman" pitchFamily="18" charset="0"/>
                <a:sym typeface="Times New Roman" pitchFamily="18" charset="0"/>
              </a:rPr>
              <a:t>This equation indicates that </a:t>
            </a:r>
            <a:r>
              <a:rPr lang="en-US" altLang="zh-CN" sz="1800" u="sng" smtClean="0">
                <a:latin typeface="Times New Roman" pitchFamily="18" charset="0"/>
                <a:sym typeface="Times New Roman" pitchFamily="18" charset="0"/>
              </a:rPr>
              <a:t>four electrons are removed from two water</a:t>
            </a:r>
            <a:r>
              <a:rPr lang="en-US" altLang="zh-CN" sz="1800" smtClean="0">
                <a:latin typeface="Times New Roman" pitchFamily="18" charset="0"/>
                <a:sym typeface="Times New Roman" pitchFamily="18" charset="0"/>
              </a:rPr>
              <a:t> molecules, generating an oxygen molecule and four hydrogen ions.</a:t>
            </a:r>
          </a:p>
          <a:p>
            <a:pPr algn="just" eaLnBrk="1" hangingPunct="1">
              <a:buFont typeface="Arial" charset="0"/>
              <a:buNone/>
            </a:pPr>
            <a:endParaRPr lang="en-US" altLang="zh-CN" sz="1800" smtClean="0">
              <a:latin typeface="Times New Roman" pitchFamily="18" charset="0"/>
              <a:sym typeface="Times New Roman" pitchFamily="18" charset="0"/>
            </a:endParaRPr>
          </a:p>
          <a:p>
            <a:pPr eaLnBrk="1" hangingPunct="1"/>
            <a:r>
              <a:rPr lang="en-US" altLang="zh-CN" sz="1800" smtClean="0">
                <a:latin typeface="Times New Roman" pitchFamily="18" charset="0"/>
                <a:sym typeface="Times New Roman" pitchFamily="18" charset="0"/>
              </a:rPr>
              <a:t>Water is a very stable molecule;</a:t>
            </a:r>
            <a:r>
              <a:rPr lang="en-US" altLang="zh-CN" sz="1800" i="1" smtClean="0">
                <a:latin typeface="Times New Roman" pitchFamily="18" charset="0"/>
                <a:sym typeface="Times New Roman" pitchFamily="18" charset="0"/>
              </a:rPr>
              <a:t> oxidation of water to form molecular oxygen is very difficult</a:t>
            </a:r>
            <a:r>
              <a:rPr lang="en-US" altLang="zh-CN" sz="1800" smtClean="0">
                <a:latin typeface="Times New Roman" pitchFamily="18" charset="0"/>
                <a:sym typeface="Times New Roman" pitchFamily="18" charset="0"/>
              </a:rPr>
              <a:t>, and the photosynthetic </a:t>
            </a:r>
            <a:r>
              <a:rPr lang="en-US" altLang="zh-CN" sz="1800" b="1" u="sng" smtClean="0">
                <a:latin typeface="Times New Roman" pitchFamily="18" charset="0"/>
                <a:sym typeface="Times New Roman" pitchFamily="18" charset="0"/>
              </a:rPr>
              <a:t>oxygen-evolving complex</a:t>
            </a:r>
            <a:r>
              <a:rPr lang="en-US" altLang="zh-CN" sz="1800" b="1" smtClean="0">
                <a:latin typeface="Times New Roman" pitchFamily="18" charset="0"/>
                <a:sym typeface="Times New Roman" pitchFamily="18" charset="0"/>
              </a:rPr>
              <a:t> </a:t>
            </a:r>
            <a:r>
              <a:rPr lang="en-US" altLang="zh-CN" sz="1800" smtClean="0">
                <a:latin typeface="Times New Roman" pitchFamily="18" charset="0"/>
                <a:sym typeface="Times New Roman" pitchFamily="18" charset="0"/>
              </a:rPr>
              <a:t>is the only known biochemical system that carries out this reaction. </a:t>
            </a:r>
          </a:p>
          <a:p>
            <a:pPr eaLnBrk="1" hangingPunct="1"/>
            <a:endParaRPr lang="en-US" altLang="zh-CN" sz="1800" smtClean="0">
              <a:latin typeface="Times New Roman" pitchFamily="18" charset="0"/>
              <a:sym typeface="Times New Roman" pitchFamily="18" charset="0"/>
            </a:endParaRPr>
          </a:p>
          <a:p>
            <a:pPr eaLnBrk="1" hangingPunct="1"/>
            <a:r>
              <a:rPr lang="en-US" altLang="zh-CN" sz="1800" b="1" smtClean="0">
                <a:latin typeface="Times New Roman" pitchFamily="18" charset="0"/>
                <a:sym typeface="Times New Roman" pitchFamily="18" charset="0"/>
              </a:rPr>
              <a:t>Photosynthetic oxygen evolution is also the source of almost all the oxygen in Earth’s atmosphere.</a:t>
            </a:r>
            <a:endParaRPr lang="en-US" altLang="zh-CN" sz="1800" smtClean="0">
              <a:latin typeface="Times New Roman" pitchFamily="18" charset="0"/>
              <a:sym typeface="Times New Roman" pitchFamily="18" charset="0"/>
            </a:endParaRPr>
          </a:p>
        </p:txBody>
      </p:sp>
      <p:sp>
        <p:nvSpPr>
          <p:cNvPr id="70660"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704776A-6C72-40E0-B2A6-8AE84463DE89}" type="slidenum">
              <a:rPr lang="en-US"/>
              <a:pPr/>
              <a:t>49</a:t>
            </a:fld>
            <a:endParaRPr lang="en-US"/>
          </a:p>
        </p:txBody>
      </p:sp>
      <p:pic>
        <p:nvPicPr>
          <p:cNvPr id="7066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209800"/>
            <a:ext cx="25336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133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57200" y="685800"/>
            <a:ext cx="8382000" cy="5181600"/>
          </a:xfrm>
        </p:spPr>
      </p:pic>
      <p:sp>
        <p:nvSpPr>
          <p:cNvPr id="18435" name="Slide Number Placeholder 2"/>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4654081-1010-44FA-B557-1C8B540EF06C}" type="slidenum">
              <a:rPr lang="en-US"/>
              <a:pPr/>
              <a:t>5</a:t>
            </a:fld>
            <a:endParaRPr lang="en-US"/>
          </a:p>
        </p:txBody>
      </p:sp>
    </p:spTree>
    <p:extLst>
      <p:ext uri="{BB962C8B-B14F-4D97-AF65-F5344CB8AC3E}">
        <p14:creationId xmlns:p14="http://schemas.microsoft.com/office/powerpoint/2010/main" val="11668668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noChangeArrowheads="1"/>
          </p:cNvSpPr>
          <p:nvPr>
            <p:ph idx="4294967295"/>
          </p:nvPr>
        </p:nvSpPr>
        <p:spPr>
          <a:xfrm>
            <a:off x="457200" y="609600"/>
            <a:ext cx="8229600" cy="5715000"/>
          </a:xfrm>
        </p:spPr>
        <p:txBody>
          <a:bodyPr/>
          <a:lstStyle/>
          <a:p>
            <a:pPr algn="just" eaLnBrk="1" hangingPunct="1">
              <a:buFont typeface="Wingdings" pitchFamily="2" charset="2"/>
              <a:buChar char="§"/>
            </a:pPr>
            <a:r>
              <a:rPr lang="en-US" altLang="zh-CN" sz="1700" smtClean="0">
                <a:latin typeface="Times New Roman" pitchFamily="18" charset="0"/>
                <a:sym typeface="Times New Roman" pitchFamily="18" charset="0"/>
              </a:rPr>
              <a:t>The chemical mechanism of photosynthetic water oxidation is not yet known.</a:t>
            </a:r>
          </a:p>
          <a:p>
            <a:pPr algn="just" eaLnBrk="1" hangingPunct="1">
              <a:buFont typeface="Arial" charset="0"/>
              <a:buNone/>
            </a:pPr>
            <a:r>
              <a:rPr lang="en-US" altLang="zh-CN" sz="1700" smtClean="0">
                <a:latin typeface="Times New Roman" pitchFamily="18" charset="0"/>
                <a:sym typeface="Times New Roman" pitchFamily="18" charset="0"/>
              </a:rPr>
              <a:t>  </a:t>
            </a:r>
          </a:p>
          <a:p>
            <a:pPr algn="just" eaLnBrk="1" hangingPunct="1"/>
            <a:r>
              <a:rPr lang="en-US" altLang="zh-CN" sz="1700" b="1" smtClean="0">
                <a:latin typeface="Times New Roman" pitchFamily="18" charset="0"/>
                <a:sym typeface="Times New Roman" pitchFamily="18" charset="0"/>
              </a:rPr>
              <a:t>The protons produced by water oxidation are released into the lumen </a:t>
            </a:r>
            <a:r>
              <a:rPr lang="en-US" altLang="zh-CN" sz="1700" smtClean="0">
                <a:latin typeface="Times New Roman" pitchFamily="18" charset="0"/>
                <a:sym typeface="Times New Roman" pitchFamily="18" charset="0"/>
              </a:rPr>
              <a:t>because of the vectorial nature of the membrane and the fact that the oxygen-evolving complex is localized on the interior surface of the thylakoid.</a:t>
            </a:r>
          </a:p>
          <a:p>
            <a:pPr algn="just" eaLnBrk="1" hangingPunct="1"/>
            <a:endParaRPr lang="en-US" altLang="zh-CN" sz="1700" smtClean="0">
              <a:latin typeface="Times New Roman" pitchFamily="18" charset="0"/>
              <a:sym typeface="Times New Roman" pitchFamily="18" charset="0"/>
            </a:endParaRPr>
          </a:p>
          <a:p>
            <a:pPr algn="just" eaLnBrk="1" hangingPunct="1"/>
            <a:r>
              <a:rPr lang="en-US" altLang="zh-CN" sz="1700" b="1" smtClean="0">
                <a:latin typeface="Times New Roman" pitchFamily="18" charset="0"/>
                <a:sym typeface="Times New Roman" pitchFamily="18" charset="0"/>
              </a:rPr>
              <a:t>These protons are eventually transferred from the lumen to the stroma </a:t>
            </a:r>
            <a:r>
              <a:rPr lang="en-US" altLang="zh-CN" sz="1700" smtClean="0">
                <a:latin typeface="Times New Roman" pitchFamily="18" charset="0"/>
                <a:sym typeface="Times New Roman" pitchFamily="18" charset="0"/>
              </a:rPr>
              <a:t>by translocation through </a:t>
            </a:r>
            <a:r>
              <a:rPr lang="en-US" altLang="zh-CN" sz="1700" u="sng" smtClean="0">
                <a:latin typeface="Times New Roman" pitchFamily="18" charset="0"/>
                <a:sym typeface="Times New Roman" pitchFamily="18" charset="0"/>
              </a:rPr>
              <a:t>ATP synthase</a:t>
            </a:r>
            <a:r>
              <a:rPr lang="en-US" altLang="zh-CN" sz="1700" smtClean="0">
                <a:latin typeface="Times New Roman" pitchFamily="18" charset="0"/>
                <a:sym typeface="Times New Roman" pitchFamily="18" charset="0"/>
              </a:rPr>
              <a:t>.</a:t>
            </a:r>
          </a:p>
          <a:p>
            <a:pPr algn="just" eaLnBrk="1" hangingPunct="1"/>
            <a:endParaRPr lang="en-US" altLang="zh-CN" sz="1700" smtClean="0">
              <a:latin typeface="Times New Roman" pitchFamily="18" charset="0"/>
              <a:sym typeface="Times New Roman" pitchFamily="18" charset="0"/>
            </a:endParaRPr>
          </a:p>
          <a:p>
            <a:pPr algn="just" eaLnBrk="1" hangingPunct="1"/>
            <a:r>
              <a:rPr lang="en-US" altLang="zh-CN" sz="1700" smtClean="0">
                <a:latin typeface="Times New Roman" pitchFamily="18" charset="0"/>
                <a:sym typeface="Times New Roman" pitchFamily="18" charset="0"/>
              </a:rPr>
              <a:t>In this way the protons released during water oxidation contribute to the </a:t>
            </a:r>
            <a:r>
              <a:rPr lang="en-US" altLang="zh-CN" sz="1700" b="1" u="sng" smtClean="0">
                <a:latin typeface="Times New Roman" pitchFamily="18" charset="0"/>
                <a:sym typeface="Times New Roman" pitchFamily="18" charset="0"/>
              </a:rPr>
              <a:t>electrochemical potential</a:t>
            </a:r>
            <a:r>
              <a:rPr lang="en-US" altLang="zh-CN" sz="1700" u="sng" smtClean="0">
                <a:latin typeface="Times New Roman" pitchFamily="18" charset="0"/>
                <a:sym typeface="Times New Roman" pitchFamily="18" charset="0"/>
              </a:rPr>
              <a:t> driving ATP formation</a:t>
            </a:r>
            <a:r>
              <a:rPr lang="en-US" altLang="zh-CN" sz="1700" smtClean="0">
                <a:latin typeface="Times New Roman" pitchFamily="18" charset="0"/>
                <a:sym typeface="Times New Roman" pitchFamily="18" charset="0"/>
              </a:rPr>
              <a:t>.</a:t>
            </a:r>
          </a:p>
          <a:p>
            <a:pPr algn="just" eaLnBrk="1" hangingPunct="1">
              <a:buFont typeface="Wingdings" pitchFamily="2" charset="2"/>
              <a:buChar char="Ø"/>
            </a:pPr>
            <a:endParaRPr lang="en-US" altLang="zh-CN" sz="1700" smtClean="0">
              <a:latin typeface="Times New Roman" pitchFamily="18" charset="0"/>
              <a:sym typeface="Times New Roman" pitchFamily="18" charset="0"/>
            </a:endParaRPr>
          </a:p>
          <a:p>
            <a:pPr algn="just" eaLnBrk="1" hangingPunct="1">
              <a:buFont typeface="Wingdings" pitchFamily="2" charset="2"/>
              <a:buChar char="Ø"/>
            </a:pPr>
            <a:r>
              <a:rPr lang="en-US" altLang="zh-CN" sz="1700" b="1" smtClean="0">
                <a:latin typeface="Times New Roman" pitchFamily="18" charset="0"/>
                <a:sym typeface="Times New Roman" pitchFamily="18" charset="0"/>
              </a:rPr>
              <a:t>Role of manganese (Mn): </a:t>
            </a:r>
            <a:r>
              <a:rPr lang="en-US" altLang="zh-CN" sz="1700" smtClean="0">
                <a:latin typeface="Times New Roman" pitchFamily="18" charset="0"/>
                <a:sym typeface="Times New Roman" pitchFamily="18" charset="0"/>
              </a:rPr>
              <a:t>It has been known for many years that manganese is an essential cofactor in the water-oxidizing process</a:t>
            </a:r>
          </a:p>
          <a:p>
            <a:pPr algn="just" eaLnBrk="1" hangingPunct="1">
              <a:buFont typeface="Courier New" pitchFamily="49" charset="0"/>
              <a:buChar char="o"/>
            </a:pPr>
            <a:endParaRPr lang="en-US" altLang="zh-CN" sz="1700" smtClean="0">
              <a:latin typeface="Times New Roman" pitchFamily="18" charset="0"/>
              <a:sym typeface="Times New Roman" pitchFamily="18" charset="0"/>
            </a:endParaRPr>
          </a:p>
          <a:p>
            <a:pPr algn="just" eaLnBrk="1" hangingPunct="1">
              <a:buFont typeface="Courier New" pitchFamily="49" charset="0"/>
              <a:buChar char="o"/>
            </a:pPr>
            <a:r>
              <a:rPr lang="en-US" altLang="zh-CN" sz="1700" u="sng" smtClean="0">
                <a:latin typeface="Times New Roman" pitchFamily="18" charset="0"/>
                <a:sym typeface="Times New Roman" pitchFamily="18" charset="0"/>
              </a:rPr>
              <a:t>A classic hypothesis in photosynthesis research</a:t>
            </a:r>
            <a:r>
              <a:rPr lang="en-US" altLang="zh-CN" sz="1700" smtClean="0">
                <a:latin typeface="Times New Roman" pitchFamily="18" charset="0"/>
                <a:sym typeface="Times New Roman" pitchFamily="18" charset="0"/>
              </a:rPr>
              <a:t> postulates that Mn ions undergo a series of oxidations—which are known as </a:t>
            </a:r>
            <a:r>
              <a:rPr lang="en-US" altLang="zh-CN" sz="1700" i="1" smtClean="0">
                <a:latin typeface="Times New Roman" pitchFamily="18" charset="0"/>
                <a:sym typeface="Times New Roman" pitchFamily="18" charset="0"/>
              </a:rPr>
              <a:t>S states, and are labeled S0, S1, S2, </a:t>
            </a:r>
            <a:r>
              <a:rPr lang="en-US" altLang="zh-CN" sz="1700" smtClean="0">
                <a:latin typeface="Times New Roman" pitchFamily="18" charset="0"/>
                <a:sym typeface="Times New Roman" pitchFamily="18" charset="0"/>
              </a:rPr>
              <a:t>S3,</a:t>
            </a:r>
            <a:r>
              <a:rPr lang="en-US" altLang="zh-CN" sz="1700" i="1" smtClean="0">
                <a:latin typeface="Times New Roman" pitchFamily="18" charset="0"/>
                <a:sym typeface="Times New Roman" pitchFamily="18" charset="0"/>
              </a:rPr>
              <a:t> and S4</a:t>
            </a:r>
            <a:r>
              <a:rPr lang="en-US" altLang="zh-CN" sz="1700" b="1" smtClean="0">
                <a:latin typeface="Times New Roman" pitchFamily="18" charset="0"/>
                <a:sym typeface="Times New Roman" pitchFamily="18" charset="0"/>
              </a:rPr>
              <a:t>—that are perhaps linked to </a:t>
            </a:r>
            <a:r>
              <a:rPr lang="en-US" altLang="zh-CN" sz="1700" i="1" smtClean="0">
                <a:latin typeface="Times New Roman" pitchFamily="18" charset="0"/>
                <a:sym typeface="Times New Roman" pitchFamily="18" charset="0"/>
              </a:rPr>
              <a:t>H</a:t>
            </a:r>
            <a:r>
              <a:rPr lang="en-US" altLang="zh-CN" sz="1700" i="1" baseline="-25000" smtClean="0">
                <a:latin typeface="Times New Roman" pitchFamily="18" charset="0"/>
                <a:sym typeface="Times New Roman" pitchFamily="18" charset="0"/>
              </a:rPr>
              <a:t>2</a:t>
            </a:r>
            <a:r>
              <a:rPr lang="en-US" altLang="zh-CN" sz="1700" i="1" smtClean="0">
                <a:latin typeface="Times New Roman" pitchFamily="18" charset="0"/>
                <a:sym typeface="Times New Roman" pitchFamily="18" charset="0"/>
              </a:rPr>
              <a:t>O oxidation</a:t>
            </a:r>
            <a:r>
              <a:rPr lang="en-US" altLang="zh-CN" sz="1700" smtClean="0">
                <a:latin typeface="Times New Roman" pitchFamily="18" charset="0"/>
                <a:sym typeface="Times New Roman" pitchFamily="18" charset="0"/>
              </a:rPr>
              <a:t> and the </a:t>
            </a:r>
            <a:r>
              <a:rPr lang="en-US" altLang="zh-CN" sz="1700" i="1" smtClean="0">
                <a:latin typeface="Times New Roman" pitchFamily="18" charset="0"/>
                <a:sym typeface="Times New Roman" pitchFamily="18" charset="0"/>
              </a:rPr>
              <a:t>generation of O</a:t>
            </a:r>
            <a:r>
              <a:rPr lang="en-US" altLang="zh-CN" sz="1700" i="1" baseline="-25000" smtClean="0">
                <a:latin typeface="Times New Roman" pitchFamily="18" charset="0"/>
                <a:sym typeface="Times New Roman" pitchFamily="18" charset="0"/>
              </a:rPr>
              <a:t>2</a:t>
            </a:r>
            <a:r>
              <a:rPr lang="en-US" altLang="zh-CN" sz="1700" smtClean="0">
                <a:latin typeface="Times New Roman" pitchFamily="18" charset="0"/>
                <a:sym typeface="Times New Roman" pitchFamily="18" charset="0"/>
              </a:rPr>
              <a:t> (see Figure 7.26).</a:t>
            </a:r>
          </a:p>
          <a:p>
            <a:pPr algn="just" eaLnBrk="1" hangingPunct="1"/>
            <a:endParaRPr lang="en-US" altLang="zh-CN" sz="1700" smtClean="0">
              <a:latin typeface="Times New Roman" pitchFamily="18" charset="0"/>
              <a:sym typeface="Times New Roman" pitchFamily="18" charset="0"/>
            </a:endParaRPr>
          </a:p>
        </p:txBody>
      </p:sp>
      <p:sp>
        <p:nvSpPr>
          <p:cNvPr id="71683"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B33CEF0-8B13-42A6-8041-0CE08C063821}" type="slidenum">
              <a:rPr lang="en-US"/>
              <a:pPr/>
              <a:t>50</a:t>
            </a:fld>
            <a:endParaRPr lang="en-US"/>
          </a:p>
        </p:txBody>
      </p:sp>
    </p:spTree>
    <p:extLst>
      <p:ext uri="{BB962C8B-B14F-4D97-AF65-F5344CB8AC3E}">
        <p14:creationId xmlns:p14="http://schemas.microsoft.com/office/powerpoint/2010/main" val="40574016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16C6F65-9CE0-4541-9656-1307BD01C477}" type="slidenum">
              <a:rPr lang="en-US"/>
              <a:pPr/>
              <a:t>51</a:t>
            </a:fld>
            <a:endParaRPr lang="en-US"/>
          </a:p>
        </p:txBody>
      </p:sp>
      <p:pic>
        <p:nvPicPr>
          <p:cNvPr id="727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839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5639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noChangeArrowheads="1"/>
          </p:cNvSpPr>
          <p:nvPr>
            <p:ph type="title" idx="4294967295"/>
          </p:nvPr>
        </p:nvSpPr>
        <p:spPr>
          <a:xfrm>
            <a:off x="457200" y="152400"/>
            <a:ext cx="8229600" cy="1143000"/>
          </a:xfrm>
        </p:spPr>
        <p:txBody>
          <a:bodyPr/>
          <a:lstStyle/>
          <a:p>
            <a:pPr eaLnBrk="1" hangingPunct="1"/>
            <a:r>
              <a:rPr lang="en-US" altLang="zh-CN" sz="2800" b="1" smtClean="0">
                <a:latin typeface="Times New Roman" pitchFamily="18" charset="0"/>
                <a:sym typeface="Times New Roman" pitchFamily="18" charset="0"/>
              </a:rPr>
              <a:t>Pheophytin and Two Quinones Accept Electrons from Photosystem II</a:t>
            </a:r>
            <a:endParaRPr lang="en-US" altLang="zh-CN" sz="2800" smtClean="0">
              <a:latin typeface="Times New Roman" pitchFamily="18" charset="0"/>
              <a:sym typeface="Times New Roman" pitchFamily="18" charset="0"/>
            </a:endParaRPr>
          </a:p>
        </p:txBody>
      </p:sp>
      <p:sp>
        <p:nvSpPr>
          <p:cNvPr id="73731" name="Content Placeholder 2"/>
          <p:cNvSpPr>
            <a:spLocks noGrp="1" noChangeArrowheads="1"/>
          </p:cNvSpPr>
          <p:nvPr>
            <p:ph idx="4294967295"/>
          </p:nvPr>
        </p:nvSpPr>
        <p:spPr>
          <a:xfrm>
            <a:off x="457200" y="1524000"/>
            <a:ext cx="8229600" cy="4525963"/>
          </a:xfrm>
        </p:spPr>
        <p:txBody>
          <a:bodyPr>
            <a:normAutofit lnSpcReduction="10000"/>
          </a:bodyPr>
          <a:lstStyle/>
          <a:p>
            <a:pPr algn="just" eaLnBrk="1" hangingPunct="1"/>
            <a:r>
              <a:rPr lang="en-US" altLang="zh-CN" sz="1700" smtClean="0">
                <a:latin typeface="Times New Roman" pitchFamily="18" charset="0"/>
                <a:sym typeface="Times New Roman" pitchFamily="18" charset="0"/>
              </a:rPr>
              <a:t>Evidence from spectral and ESR studies indicates that </a:t>
            </a:r>
            <a:r>
              <a:rPr lang="en-US" altLang="zh-CN" sz="1700" b="1" u="sng" smtClean="0">
                <a:latin typeface="Times New Roman" pitchFamily="18" charset="0"/>
                <a:sym typeface="Times New Roman" pitchFamily="18" charset="0"/>
              </a:rPr>
              <a:t>pheophytin acts as an early acceptor in photosystem II</a:t>
            </a:r>
            <a:r>
              <a:rPr lang="en-US" altLang="zh-CN" sz="1700" smtClean="0">
                <a:latin typeface="Times New Roman" pitchFamily="18" charset="0"/>
                <a:sym typeface="Times New Roman" pitchFamily="18" charset="0"/>
              </a:rPr>
              <a:t>, followed by a complex of </a:t>
            </a:r>
            <a:r>
              <a:rPr lang="en-US" altLang="zh-CN" sz="1700" u="sng" smtClean="0">
                <a:latin typeface="Times New Roman" pitchFamily="18" charset="0"/>
                <a:sym typeface="Times New Roman" pitchFamily="18" charset="0"/>
              </a:rPr>
              <a:t>two plastoquinones</a:t>
            </a:r>
            <a:r>
              <a:rPr lang="en-US" altLang="zh-CN" sz="1700" smtClean="0">
                <a:latin typeface="Times New Roman" pitchFamily="18" charset="0"/>
                <a:sym typeface="Times New Roman" pitchFamily="18" charset="0"/>
              </a:rPr>
              <a:t> in close proximity to an iron atom.</a:t>
            </a:r>
          </a:p>
          <a:p>
            <a:pPr algn="just" eaLnBrk="1" hangingPunct="1"/>
            <a:endParaRPr lang="en-US" altLang="zh-CN" sz="1700" smtClean="0">
              <a:latin typeface="Times New Roman" pitchFamily="18" charset="0"/>
              <a:sym typeface="Times New Roman" pitchFamily="18" charset="0"/>
            </a:endParaRPr>
          </a:p>
          <a:p>
            <a:pPr algn="just" eaLnBrk="1" hangingPunct="1"/>
            <a:r>
              <a:rPr lang="en-US" altLang="zh-CN" sz="1700" smtClean="0">
                <a:latin typeface="Times New Roman" pitchFamily="18" charset="0"/>
                <a:sym typeface="Times New Roman" pitchFamily="18" charset="0"/>
              </a:rPr>
              <a:t> </a:t>
            </a:r>
            <a:r>
              <a:rPr lang="en-US" altLang="zh-CN" sz="1700" b="1" smtClean="0">
                <a:latin typeface="Times New Roman" pitchFamily="18" charset="0"/>
                <a:sym typeface="Times New Roman" pitchFamily="18" charset="0"/>
              </a:rPr>
              <a:t>Pheophytin is a chlorophyll </a:t>
            </a:r>
            <a:r>
              <a:rPr lang="en-US" altLang="zh-CN" sz="1700" u="sng" smtClean="0">
                <a:latin typeface="Times New Roman" pitchFamily="18" charset="0"/>
                <a:sym typeface="Times New Roman" pitchFamily="18" charset="0"/>
              </a:rPr>
              <a:t>in which the central magnesium atom has been replaced by two hydrogen atoms</a:t>
            </a:r>
            <a:r>
              <a:rPr lang="en-US" altLang="zh-CN" sz="1700" smtClean="0">
                <a:latin typeface="Times New Roman" pitchFamily="18" charset="0"/>
                <a:sym typeface="Times New Roman" pitchFamily="18" charset="0"/>
              </a:rPr>
              <a:t>. </a:t>
            </a:r>
          </a:p>
          <a:p>
            <a:pPr algn="just" eaLnBrk="1" hangingPunct="1"/>
            <a:endParaRPr lang="en-US" altLang="zh-CN" sz="1700" smtClean="0">
              <a:latin typeface="Times New Roman" pitchFamily="18" charset="0"/>
              <a:sym typeface="Times New Roman" pitchFamily="18" charset="0"/>
            </a:endParaRPr>
          </a:p>
          <a:p>
            <a:pPr algn="just" eaLnBrk="1" hangingPunct="1"/>
            <a:r>
              <a:rPr lang="en-US" altLang="zh-CN" sz="1700" smtClean="0">
                <a:latin typeface="Times New Roman" pitchFamily="18" charset="0"/>
                <a:sym typeface="Times New Roman" pitchFamily="18" charset="0"/>
              </a:rPr>
              <a:t>This chemical change gives pheophytin chemical and spectral properties that are slightly different from those of chlorophyll.</a:t>
            </a:r>
          </a:p>
          <a:p>
            <a:pPr algn="just" eaLnBrk="1" hangingPunct="1"/>
            <a:endParaRPr lang="en-US" altLang="zh-CN" sz="1700" smtClean="0">
              <a:latin typeface="Times New Roman" pitchFamily="18" charset="0"/>
              <a:sym typeface="Times New Roman" pitchFamily="18" charset="0"/>
            </a:endParaRPr>
          </a:p>
          <a:p>
            <a:pPr algn="just" eaLnBrk="1" hangingPunct="1"/>
            <a:r>
              <a:rPr lang="en-US" altLang="zh-CN" sz="1700" b="1" smtClean="0">
                <a:latin typeface="Times New Roman" pitchFamily="18" charset="0"/>
                <a:sym typeface="Times New Roman" pitchFamily="18" charset="0"/>
              </a:rPr>
              <a:t>Two plastoquinones (Q</a:t>
            </a:r>
            <a:r>
              <a:rPr lang="en-US" altLang="zh-CN" sz="1700" b="1" baseline="-25000" smtClean="0">
                <a:latin typeface="Times New Roman" pitchFamily="18" charset="0"/>
                <a:sym typeface="Times New Roman" pitchFamily="18" charset="0"/>
              </a:rPr>
              <a:t>A</a:t>
            </a:r>
            <a:r>
              <a:rPr lang="en-US" altLang="zh-CN" sz="1700" b="1" smtClean="0">
                <a:latin typeface="Times New Roman" pitchFamily="18" charset="0"/>
                <a:sym typeface="Times New Roman" pitchFamily="18" charset="0"/>
              </a:rPr>
              <a:t> and Q</a:t>
            </a:r>
            <a:r>
              <a:rPr lang="en-US" altLang="zh-CN" sz="1700" b="1" baseline="-25000" smtClean="0">
                <a:latin typeface="Times New Roman" pitchFamily="18" charset="0"/>
                <a:sym typeface="Times New Roman" pitchFamily="18" charset="0"/>
              </a:rPr>
              <a:t>B</a:t>
            </a:r>
            <a:r>
              <a:rPr lang="en-US" altLang="zh-CN" sz="1700" b="1" smtClean="0">
                <a:latin typeface="Times New Roman" pitchFamily="18" charset="0"/>
                <a:sym typeface="Times New Roman" pitchFamily="18" charset="0"/>
              </a:rPr>
              <a:t>) are bound to the reaction center</a:t>
            </a:r>
            <a:r>
              <a:rPr lang="en-US" altLang="zh-CN" sz="1700" smtClean="0">
                <a:latin typeface="Times New Roman" pitchFamily="18" charset="0"/>
                <a:sym typeface="Times New Roman" pitchFamily="18" charset="0"/>
              </a:rPr>
              <a:t> and receive electrons from pheophytin in a sequential fashion. </a:t>
            </a:r>
          </a:p>
          <a:p>
            <a:pPr algn="just" eaLnBrk="1" hangingPunct="1"/>
            <a:endParaRPr lang="en-US" altLang="zh-CN" sz="1700" smtClean="0">
              <a:latin typeface="Times New Roman" pitchFamily="18" charset="0"/>
              <a:sym typeface="Times New Roman" pitchFamily="18" charset="0"/>
            </a:endParaRPr>
          </a:p>
          <a:p>
            <a:pPr algn="just" eaLnBrk="1" hangingPunct="1"/>
            <a:r>
              <a:rPr lang="en-US" altLang="zh-CN" sz="1700" b="1" smtClean="0">
                <a:latin typeface="Times New Roman" pitchFamily="18" charset="0"/>
                <a:sym typeface="Times New Roman" pitchFamily="18" charset="0"/>
              </a:rPr>
              <a:t>Transfer of the two electrons</a:t>
            </a:r>
            <a:r>
              <a:rPr lang="en-US" altLang="zh-CN" sz="1700" smtClean="0">
                <a:latin typeface="Times New Roman" pitchFamily="18" charset="0"/>
                <a:sym typeface="Times New Roman" pitchFamily="18" charset="0"/>
              </a:rPr>
              <a:t> to Q</a:t>
            </a:r>
            <a:r>
              <a:rPr lang="en-US" altLang="zh-CN" sz="1700" baseline="-25000" smtClean="0">
                <a:latin typeface="Times New Roman" pitchFamily="18" charset="0"/>
                <a:sym typeface="Times New Roman" pitchFamily="18" charset="0"/>
              </a:rPr>
              <a:t>B</a:t>
            </a:r>
            <a:r>
              <a:rPr lang="en-US" altLang="zh-CN" sz="1700" smtClean="0">
                <a:latin typeface="Times New Roman" pitchFamily="18" charset="0"/>
                <a:sym typeface="Times New Roman" pitchFamily="18" charset="0"/>
              </a:rPr>
              <a:t> reduces it to Q</a:t>
            </a:r>
            <a:r>
              <a:rPr lang="en-US" altLang="zh-CN" sz="1700" baseline="-25000" smtClean="0">
                <a:latin typeface="Times New Roman" pitchFamily="18" charset="0"/>
                <a:sym typeface="Times New Roman" pitchFamily="18" charset="0"/>
              </a:rPr>
              <a:t>B</a:t>
            </a:r>
            <a:r>
              <a:rPr lang="en-US" altLang="zh-CN" sz="1700" baseline="30000" smtClean="0">
                <a:latin typeface="Times New Roman" pitchFamily="18" charset="0"/>
                <a:sym typeface="Times New Roman" pitchFamily="18" charset="0"/>
              </a:rPr>
              <a:t>2–</a:t>
            </a:r>
            <a:r>
              <a:rPr lang="en-US" altLang="zh-CN" sz="1700" smtClean="0">
                <a:latin typeface="Times New Roman" pitchFamily="18" charset="0"/>
                <a:sym typeface="Times New Roman" pitchFamily="18" charset="0"/>
              </a:rPr>
              <a:t>, and the reduced Q</a:t>
            </a:r>
            <a:r>
              <a:rPr lang="en-US" altLang="zh-CN" sz="1700" baseline="-25000" smtClean="0">
                <a:latin typeface="Times New Roman" pitchFamily="18" charset="0"/>
                <a:sym typeface="Times New Roman" pitchFamily="18" charset="0"/>
              </a:rPr>
              <a:t>B</a:t>
            </a:r>
            <a:r>
              <a:rPr lang="en-US" altLang="zh-CN" sz="1700" baseline="30000" smtClean="0">
                <a:latin typeface="Times New Roman" pitchFamily="18" charset="0"/>
                <a:sym typeface="Times New Roman" pitchFamily="18" charset="0"/>
              </a:rPr>
              <a:t>2–</a:t>
            </a:r>
            <a:r>
              <a:rPr lang="en-US" altLang="zh-CN" sz="1700" smtClean="0">
                <a:latin typeface="Times New Roman" pitchFamily="18" charset="0"/>
                <a:sym typeface="Times New Roman" pitchFamily="18" charset="0"/>
              </a:rPr>
              <a:t> takes two protons from the stroma side of the medium, yielding a fully reduced plastohydroquinone (QH</a:t>
            </a:r>
            <a:r>
              <a:rPr lang="en-US" altLang="zh-CN" sz="1700" baseline="-25000" smtClean="0">
                <a:latin typeface="Times New Roman" pitchFamily="18" charset="0"/>
                <a:sym typeface="Times New Roman" pitchFamily="18" charset="0"/>
              </a:rPr>
              <a:t>2</a:t>
            </a:r>
            <a:r>
              <a:rPr lang="en-US" altLang="zh-CN" sz="1700" smtClean="0">
                <a:latin typeface="Times New Roman" pitchFamily="18" charset="0"/>
                <a:sym typeface="Times New Roman" pitchFamily="18" charset="0"/>
              </a:rPr>
              <a:t>) (Figure 7.27).</a:t>
            </a:r>
          </a:p>
        </p:txBody>
      </p:sp>
      <p:sp>
        <p:nvSpPr>
          <p:cNvPr id="73732"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C4CA44B-7865-464C-AE38-E05136D83BE2}" type="slidenum">
              <a:rPr lang="en-US"/>
              <a:pPr/>
              <a:t>52</a:t>
            </a:fld>
            <a:endParaRPr lang="en-US"/>
          </a:p>
        </p:txBody>
      </p:sp>
    </p:spTree>
    <p:extLst>
      <p:ext uri="{BB962C8B-B14F-4D97-AF65-F5344CB8AC3E}">
        <p14:creationId xmlns:p14="http://schemas.microsoft.com/office/powerpoint/2010/main" val="10502468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5F713EC-CDC7-451F-B4B3-29360010D6EE}" type="slidenum">
              <a:rPr lang="en-US"/>
              <a:pPr/>
              <a:t>53</a:t>
            </a:fld>
            <a:endParaRPr lang="en-US"/>
          </a:p>
        </p:txBody>
      </p:sp>
      <p:pic>
        <p:nvPicPr>
          <p:cNvPr id="747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04800"/>
            <a:ext cx="37623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90800"/>
            <a:ext cx="90678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94336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noChangeArrowheads="1"/>
          </p:cNvSpPr>
          <p:nvPr>
            <p:ph type="title" idx="4294967295"/>
          </p:nvPr>
        </p:nvSpPr>
        <p:spPr>
          <a:xfrm>
            <a:off x="457200" y="228600"/>
            <a:ext cx="8229600" cy="1143000"/>
          </a:xfrm>
        </p:spPr>
        <p:txBody>
          <a:bodyPr/>
          <a:lstStyle/>
          <a:p>
            <a:pPr eaLnBrk="1" hangingPunct="1"/>
            <a:r>
              <a:rPr lang="en-US" altLang="zh-CN" sz="2800" b="1" smtClean="0">
                <a:latin typeface="Times New Roman" pitchFamily="18" charset="0"/>
                <a:sym typeface="Times New Roman" pitchFamily="18" charset="0"/>
              </a:rPr>
              <a:t>Electron Flow through the Cytochrome </a:t>
            </a:r>
            <a:r>
              <a:rPr lang="en-US" altLang="zh-CN" sz="2800" b="1" i="1" smtClean="0">
                <a:latin typeface="Times New Roman" pitchFamily="18" charset="0"/>
                <a:sym typeface="Times New Roman" pitchFamily="18" charset="0"/>
              </a:rPr>
              <a:t>b6f </a:t>
            </a:r>
            <a:r>
              <a:rPr lang="en-US" altLang="zh-CN" sz="2800" b="1" smtClean="0">
                <a:latin typeface="Times New Roman" pitchFamily="18" charset="0"/>
                <a:sym typeface="Times New Roman" pitchFamily="18" charset="0"/>
              </a:rPr>
              <a:t>Complex Also Transports Protons</a:t>
            </a:r>
            <a:endParaRPr lang="en-US" altLang="zh-CN" sz="2800" smtClean="0">
              <a:latin typeface="Times New Roman" pitchFamily="18" charset="0"/>
              <a:sym typeface="Times New Roman" pitchFamily="18" charset="0"/>
            </a:endParaRPr>
          </a:p>
        </p:txBody>
      </p:sp>
      <p:sp>
        <p:nvSpPr>
          <p:cNvPr id="75779" name="Content Placeholder 2"/>
          <p:cNvSpPr>
            <a:spLocks noGrp="1" noChangeArrowheads="1"/>
          </p:cNvSpPr>
          <p:nvPr>
            <p:ph idx="4294967295"/>
          </p:nvPr>
        </p:nvSpPr>
        <p:spPr>
          <a:xfrm>
            <a:off x="457200" y="1546225"/>
            <a:ext cx="8229600" cy="5175250"/>
          </a:xfrm>
        </p:spPr>
        <p:txBody>
          <a:bodyPr>
            <a:normAutofit lnSpcReduction="10000"/>
          </a:bodyPr>
          <a:lstStyle/>
          <a:p>
            <a:pPr algn="just" eaLnBrk="1" hangingPunct="1">
              <a:buFont typeface="Wingdings" pitchFamily="2" charset="2"/>
              <a:buChar char="Ø"/>
            </a:pPr>
            <a:r>
              <a:rPr lang="en-US" altLang="zh-CN" sz="1700" b="1" smtClean="0">
                <a:latin typeface="Times New Roman" pitchFamily="18" charset="0"/>
                <a:sym typeface="Times New Roman" pitchFamily="18" charset="0"/>
              </a:rPr>
              <a:t>The cytochrome </a:t>
            </a:r>
            <a:r>
              <a:rPr lang="en-US" altLang="zh-CN" sz="1700" b="1" i="1" smtClean="0">
                <a:latin typeface="Times New Roman" pitchFamily="18" charset="0"/>
                <a:sym typeface="Times New Roman" pitchFamily="18" charset="0"/>
              </a:rPr>
              <a:t>b6 f complex is a large multisubunit protein </a:t>
            </a:r>
            <a:r>
              <a:rPr lang="en-US" altLang="zh-CN" sz="1700" smtClean="0">
                <a:latin typeface="Times New Roman" pitchFamily="18" charset="0"/>
                <a:sym typeface="Times New Roman" pitchFamily="18" charset="0"/>
              </a:rPr>
              <a:t>with several prosthetic groups.</a:t>
            </a:r>
          </a:p>
          <a:p>
            <a:pPr algn="just" eaLnBrk="1" hangingPunct="1"/>
            <a:endParaRPr lang="en-US" altLang="zh-CN" sz="1700" b="1" smtClean="0">
              <a:latin typeface="Times New Roman" pitchFamily="18" charset="0"/>
              <a:sym typeface="Times New Roman" pitchFamily="18" charset="0"/>
            </a:endParaRPr>
          </a:p>
          <a:p>
            <a:pPr algn="just" eaLnBrk="1" hangingPunct="1"/>
            <a:r>
              <a:rPr lang="en-US" altLang="zh-CN" sz="1700" b="1" smtClean="0">
                <a:latin typeface="Times New Roman" pitchFamily="18" charset="0"/>
                <a:sym typeface="Times New Roman" pitchFamily="18" charset="0"/>
              </a:rPr>
              <a:t>It contains two </a:t>
            </a:r>
            <a:r>
              <a:rPr lang="en-US" altLang="zh-CN" sz="1700" b="1" i="1" smtClean="0">
                <a:latin typeface="Times New Roman" pitchFamily="18" charset="0"/>
                <a:sym typeface="Times New Roman" pitchFamily="18" charset="0"/>
              </a:rPr>
              <a:t>b-type hemes</a:t>
            </a:r>
            <a:r>
              <a:rPr lang="en-US" altLang="zh-CN" sz="1700" i="1" smtClean="0">
                <a:latin typeface="Times New Roman" pitchFamily="18" charset="0"/>
                <a:sym typeface="Times New Roman" pitchFamily="18" charset="0"/>
              </a:rPr>
              <a:t> and</a:t>
            </a:r>
            <a:r>
              <a:rPr lang="en-US" altLang="zh-CN" sz="1700" b="1" i="1" smtClean="0">
                <a:latin typeface="Times New Roman" pitchFamily="18" charset="0"/>
                <a:sym typeface="Times New Roman" pitchFamily="18" charset="0"/>
              </a:rPr>
              <a:t> one c-type </a:t>
            </a:r>
            <a:r>
              <a:rPr lang="en-US" altLang="zh-CN" sz="1700" b="1" smtClean="0">
                <a:latin typeface="Times New Roman" pitchFamily="18" charset="0"/>
                <a:sym typeface="Times New Roman" pitchFamily="18" charset="0"/>
              </a:rPr>
              <a:t>heme </a:t>
            </a:r>
            <a:r>
              <a:rPr lang="en-US" altLang="zh-CN" sz="1700" smtClean="0">
                <a:latin typeface="Times New Roman" pitchFamily="18" charset="0"/>
                <a:sym typeface="Times New Roman" pitchFamily="18" charset="0"/>
              </a:rPr>
              <a:t>(cytochrome </a:t>
            </a:r>
            <a:r>
              <a:rPr lang="en-US" altLang="zh-CN" sz="1700" i="1" smtClean="0">
                <a:latin typeface="Times New Roman" pitchFamily="18" charset="0"/>
                <a:sym typeface="Times New Roman" pitchFamily="18" charset="0"/>
              </a:rPr>
              <a:t>f ).</a:t>
            </a:r>
          </a:p>
          <a:p>
            <a:pPr algn="just" eaLnBrk="1" hangingPunct="1"/>
            <a:r>
              <a:rPr lang="en-US" altLang="zh-CN" sz="1700" smtClean="0">
                <a:latin typeface="Times New Roman" pitchFamily="18" charset="0"/>
                <a:sym typeface="Times New Roman" pitchFamily="18" charset="0"/>
              </a:rPr>
              <a:t>In addition, the complex contains a </a:t>
            </a:r>
            <a:r>
              <a:rPr lang="en-US" altLang="zh-CN" sz="1700" b="1" smtClean="0">
                <a:latin typeface="Times New Roman" pitchFamily="18" charset="0"/>
                <a:sym typeface="Times New Roman" pitchFamily="18" charset="0"/>
              </a:rPr>
              <a:t>Rieske iron–sulfur protein </a:t>
            </a:r>
            <a:r>
              <a:rPr lang="en-US" altLang="zh-CN" sz="1700" smtClean="0">
                <a:latin typeface="Times New Roman" pitchFamily="18" charset="0"/>
                <a:sym typeface="Times New Roman" pitchFamily="18" charset="0"/>
              </a:rPr>
              <a:t>(named for the scientist who discovered it), in which two iron atoms are bridged by two sulfur atoms.</a:t>
            </a:r>
          </a:p>
          <a:p>
            <a:pPr algn="just" eaLnBrk="1" hangingPunct="1">
              <a:buFont typeface="Wingdings" pitchFamily="2" charset="2"/>
              <a:buChar char="Ø"/>
            </a:pPr>
            <a:endParaRPr lang="en-US" altLang="zh-CN" sz="1700" b="1" smtClean="0">
              <a:latin typeface="Times New Roman" pitchFamily="18" charset="0"/>
              <a:sym typeface="Times New Roman" pitchFamily="18" charset="0"/>
            </a:endParaRPr>
          </a:p>
          <a:p>
            <a:pPr algn="just" eaLnBrk="1" hangingPunct="1">
              <a:buFont typeface="Wingdings" pitchFamily="2" charset="2"/>
              <a:buChar char="Ø"/>
            </a:pPr>
            <a:r>
              <a:rPr lang="en-US" altLang="zh-CN" sz="1700" b="1" smtClean="0">
                <a:latin typeface="Times New Roman" pitchFamily="18" charset="0"/>
                <a:sym typeface="Times New Roman" pitchFamily="18" charset="0"/>
              </a:rPr>
              <a:t>The structures of cytochrome </a:t>
            </a:r>
            <a:r>
              <a:rPr lang="en-US" altLang="zh-CN" sz="1700" b="1" i="1" smtClean="0">
                <a:latin typeface="Times New Roman" pitchFamily="18" charset="0"/>
                <a:sym typeface="Times New Roman" pitchFamily="18" charset="0"/>
              </a:rPr>
              <a:t>f </a:t>
            </a:r>
            <a:r>
              <a:rPr lang="en-US" altLang="zh-CN" sz="1700" i="1" smtClean="0">
                <a:latin typeface="Times New Roman" pitchFamily="18" charset="0"/>
                <a:sym typeface="Times New Roman" pitchFamily="18" charset="0"/>
              </a:rPr>
              <a:t>(related to cytochrome bc</a:t>
            </a:r>
            <a:r>
              <a:rPr lang="en-US" altLang="zh-CN" sz="1700" i="1" baseline="-25000" smtClean="0">
                <a:latin typeface="Times New Roman" pitchFamily="18" charset="0"/>
                <a:sym typeface="Times New Roman" pitchFamily="18" charset="0"/>
              </a:rPr>
              <a:t>1</a:t>
            </a:r>
            <a:r>
              <a:rPr lang="en-US" altLang="zh-CN" sz="1700" i="1" smtClean="0">
                <a:latin typeface="Times New Roman" pitchFamily="18" charset="0"/>
                <a:sym typeface="Times New Roman" pitchFamily="18" charset="0"/>
              </a:rPr>
              <a:t> complex) </a:t>
            </a:r>
            <a:r>
              <a:rPr lang="en-US" altLang="zh-CN" sz="1700" b="1" i="1" smtClean="0">
                <a:latin typeface="Times New Roman" pitchFamily="18" charset="0"/>
                <a:sym typeface="Times New Roman" pitchFamily="18" charset="0"/>
              </a:rPr>
              <a:t>have been determined and suggest a </a:t>
            </a:r>
            <a:r>
              <a:rPr lang="en-US" altLang="zh-CN" sz="1700" b="1" smtClean="0">
                <a:latin typeface="Times New Roman" pitchFamily="18" charset="0"/>
                <a:sym typeface="Times New Roman" pitchFamily="18" charset="0"/>
              </a:rPr>
              <a:t>mechanism for electron and proton flow. </a:t>
            </a:r>
          </a:p>
          <a:p>
            <a:pPr algn="just" eaLnBrk="1" hangingPunct="1"/>
            <a:endParaRPr lang="en-US" altLang="zh-CN" sz="1700" smtClean="0">
              <a:latin typeface="Times New Roman" pitchFamily="18" charset="0"/>
              <a:sym typeface="Times New Roman" pitchFamily="18" charset="0"/>
            </a:endParaRPr>
          </a:p>
          <a:p>
            <a:pPr algn="just" eaLnBrk="1" hangingPunct="1">
              <a:buFont typeface="Courier New" pitchFamily="49" charset="0"/>
              <a:buChar char="o"/>
            </a:pPr>
            <a:r>
              <a:rPr lang="en-US" altLang="zh-CN" sz="1700" smtClean="0">
                <a:latin typeface="Times New Roman" pitchFamily="18" charset="0"/>
                <a:sym typeface="Times New Roman" pitchFamily="18" charset="0"/>
              </a:rPr>
              <a:t>The precise way by which electrons and protons flow through the cytochrome </a:t>
            </a:r>
            <a:r>
              <a:rPr lang="en-US" altLang="zh-CN" sz="1700" i="1" smtClean="0">
                <a:latin typeface="Times New Roman" pitchFamily="18" charset="0"/>
                <a:sym typeface="Times New Roman" pitchFamily="18" charset="0"/>
              </a:rPr>
              <a:t>b</a:t>
            </a:r>
            <a:r>
              <a:rPr lang="en-US" altLang="zh-CN" sz="1700" i="1" baseline="-25000" smtClean="0">
                <a:latin typeface="Times New Roman" pitchFamily="18" charset="0"/>
                <a:sym typeface="Times New Roman" pitchFamily="18" charset="0"/>
              </a:rPr>
              <a:t>6</a:t>
            </a:r>
            <a:r>
              <a:rPr lang="en-US" altLang="zh-CN" sz="1700" i="1" smtClean="0">
                <a:latin typeface="Times New Roman" pitchFamily="18" charset="0"/>
                <a:sym typeface="Times New Roman" pitchFamily="18" charset="0"/>
              </a:rPr>
              <a:t> f complex is not yet fully understood, </a:t>
            </a:r>
            <a:r>
              <a:rPr lang="en-US" altLang="zh-CN" sz="1700" smtClean="0">
                <a:latin typeface="Times New Roman" pitchFamily="18" charset="0"/>
                <a:sym typeface="Times New Roman" pitchFamily="18" charset="0"/>
              </a:rPr>
              <a:t>but a mechanism known as the </a:t>
            </a:r>
            <a:r>
              <a:rPr lang="en-US" altLang="zh-CN" sz="1700" b="1" smtClean="0">
                <a:latin typeface="Times New Roman" pitchFamily="18" charset="0"/>
                <a:sym typeface="Times New Roman" pitchFamily="18" charset="0"/>
              </a:rPr>
              <a:t>Q-cycle</a:t>
            </a:r>
            <a:r>
              <a:rPr lang="en-US" altLang="zh-CN" sz="1700" smtClean="0">
                <a:latin typeface="Times New Roman" pitchFamily="18" charset="0"/>
                <a:sym typeface="Times New Roman" pitchFamily="18" charset="0"/>
              </a:rPr>
              <a:t> accounts for most of the observations.</a:t>
            </a:r>
          </a:p>
          <a:p>
            <a:pPr algn="just" eaLnBrk="1" hangingPunct="1"/>
            <a:endParaRPr lang="en-US" altLang="zh-CN" sz="1700" smtClean="0">
              <a:latin typeface="Times New Roman" pitchFamily="18" charset="0"/>
              <a:sym typeface="Times New Roman" pitchFamily="18" charset="0"/>
            </a:endParaRPr>
          </a:p>
          <a:p>
            <a:pPr algn="just" eaLnBrk="1" hangingPunct="1">
              <a:buFont typeface="Wingdings" pitchFamily="2" charset="2"/>
              <a:buChar char="§"/>
            </a:pPr>
            <a:r>
              <a:rPr lang="en-US" altLang="zh-CN" sz="1700" b="1" smtClean="0">
                <a:latin typeface="Times New Roman" pitchFamily="18" charset="0"/>
                <a:sym typeface="Times New Roman" pitchFamily="18" charset="0"/>
              </a:rPr>
              <a:t>Q-cycle mechanism:</a:t>
            </a:r>
            <a:r>
              <a:rPr lang="en-US" altLang="zh-CN" sz="1700" smtClean="0">
                <a:latin typeface="Times New Roman" pitchFamily="18" charset="0"/>
                <a:sym typeface="Times New Roman" pitchFamily="18" charset="0"/>
              </a:rPr>
              <a:t> the plastohydroquinone (QH</a:t>
            </a:r>
            <a:r>
              <a:rPr lang="en-US" altLang="zh-CN" sz="1700" baseline="-25000" smtClean="0">
                <a:latin typeface="Times New Roman" pitchFamily="18" charset="0"/>
                <a:sym typeface="Times New Roman" pitchFamily="18" charset="0"/>
              </a:rPr>
              <a:t>2</a:t>
            </a:r>
            <a:r>
              <a:rPr lang="en-US" altLang="zh-CN" sz="1700" smtClean="0">
                <a:latin typeface="Times New Roman" pitchFamily="18" charset="0"/>
                <a:sym typeface="Times New Roman" pitchFamily="18" charset="0"/>
              </a:rPr>
              <a:t>) is oxidized, and one of the two electrons is passed along a linear electron transport chain toward photosystem I, while the other electron goes through a cyclic process that increases the number of protons pumped across the membrane.</a:t>
            </a:r>
          </a:p>
        </p:txBody>
      </p:sp>
      <p:sp>
        <p:nvSpPr>
          <p:cNvPr id="75780"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3B02B3F-5D6B-4422-8D89-5DC0B8CCB7F0}" type="slidenum">
              <a:rPr lang="en-US"/>
              <a:pPr/>
              <a:t>54</a:t>
            </a:fld>
            <a:endParaRPr lang="en-US"/>
          </a:p>
        </p:txBody>
      </p:sp>
    </p:spTree>
    <p:extLst>
      <p:ext uri="{BB962C8B-B14F-4D97-AF65-F5344CB8AC3E}">
        <p14:creationId xmlns:p14="http://schemas.microsoft.com/office/powerpoint/2010/main" val="17445402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6002A02-FF6F-4950-B5EE-940B9926A33C}" type="slidenum">
              <a:rPr lang="en-US"/>
              <a:pPr/>
              <a:t>55</a:t>
            </a:fld>
            <a:endParaRPr lang="en-US"/>
          </a:p>
        </p:txBody>
      </p:sp>
      <p:pic>
        <p:nvPicPr>
          <p:cNvPr id="768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963"/>
            <a:ext cx="9163050" cy="669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15810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noChangeArrowheads="1"/>
          </p:cNvSpPr>
          <p:nvPr>
            <p:ph type="title" idx="4294967295"/>
          </p:nvPr>
        </p:nvSpPr>
        <p:spPr/>
        <p:txBody>
          <a:bodyPr/>
          <a:lstStyle/>
          <a:p>
            <a:pPr eaLnBrk="1" hangingPunct="1"/>
            <a:r>
              <a:rPr lang="en-US" altLang="zh-CN" sz="2800" b="1" smtClean="0">
                <a:latin typeface="Times New Roman" pitchFamily="18" charset="0"/>
                <a:sym typeface="Times New Roman" pitchFamily="18" charset="0"/>
              </a:rPr>
              <a:t>Plastoquinone and Plastocyanin Carry Electrons</a:t>
            </a:r>
            <a:br>
              <a:rPr lang="en-US" altLang="zh-CN" sz="2800" b="1" smtClean="0">
                <a:latin typeface="Times New Roman" pitchFamily="18" charset="0"/>
                <a:sym typeface="Times New Roman" pitchFamily="18" charset="0"/>
              </a:rPr>
            </a:br>
            <a:r>
              <a:rPr lang="en-US" altLang="zh-CN" sz="2800" b="1" smtClean="0">
                <a:latin typeface="Times New Roman" pitchFamily="18" charset="0"/>
                <a:sym typeface="Times New Roman" pitchFamily="18" charset="0"/>
              </a:rPr>
              <a:t>between Photosystems II and I</a:t>
            </a:r>
            <a:endParaRPr lang="en-US" altLang="zh-CN" sz="2800" smtClean="0">
              <a:latin typeface="Times New Roman" pitchFamily="18" charset="0"/>
              <a:sym typeface="Times New Roman" pitchFamily="18" charset="0"/>
            </a:endParaRPr>
          </a:p>
        </p:txBody>
      </p:sp>
      <p:sp>
        <p:nvSpPr>
          <p:cNvPr id="77827" name="Content Placeholder 2"/>
          <p:cNvSpPr>
            <a:spLocks noGrp="1" noChangeArrowheads="1"/>
          </p:cNvSpPr>
          <p:nvPr>
            <p:ph idx="4294967295"/>
          </p:nvPr>
        </p:nvSpPr>
        <p:spPr/>
        <p:txBody>
          <a:bodyPr>
            <a:normAutofit lnSpcReduction="10000"/>
          </a:bodyPr>
          <a:lstStyle/>
          <a:p>
            <a:pPr algn="just" eaLnBrk="1" hangingPunct="1">
              <a:buFont typeface="Wingdings" pitchFamily="2" charset="2"/>
              <a:buChar char="v"/>
            </a:pPr>
            <a:r>
              <a:rPr lang="en-US" altLang="zh-CN" sz="2000" smtClean="0">
                <a:latin typeface="Times New Roman" pitchFamily="18" charset="0"/>
                <a:sym typeface="Times New Roman" pitchFamily="18" charset="0"/>
              </a:rPr>
              <a:t>The location of the two photosystems at different sites on the thylakoid membranes requires that at least one component be capable of moving along or within the membrane in order to deliver electrons produced by photosystem II to photosystem I.</a:t>
            </a:r>
          </a:p>
          <a:p>
            <a:pPr algn="just" eaLnBrk="1" hangingPunct="1"/>
            <a:endParaRPr lang="en-US" altLang="zh-CN" sz="2000" smtClean="0">
              <a:latin typeface="Times New Roman" pitchFamily="18" charset="0"/>
              <a:sym typeface="Times New Roman" pitchFamily="18" charset="0"/>
            </a:endParaRPr>
          </a:p>
          <a:p>
            <a:pPr algn="just" eaLnBrk="1" hangingPunct="1">
              <a:buFont typeface="Wingdings" pitchFamily="2" charset="2"/>
              <a:buChar char="q"/>
            </a:pPr>
            <a:r>
              <a:rPr lang="en-US" altLang="zh-CN" sz="2000" smtClean="0">
                <a:latin typeface="Times New Roman" pitchFamily="18" charset="0"/>
                <a:sym typeface="Times New Roman" pitchFamily="18" charset="0"/>
              </a:rPr>
              <a:t>Plastoquinone or plastocyanin or possibly both are thought to serve as mobile carriers to connect the two photosystems.</a:t>
            </a:r>
          </a:p>
          <a:p>
            <a:pPr algn="just" eaLnBrk="1" hangingPunct="1"/>
            <a:endParaRPr lang="en-US" altLang="zh-CN" sz="2000" b="1" smtClean="0">
              <a:latin typeface="Times New Roman" pitchFamily="18" charset="0"/>
              <a:sym typeface="Times New Roman" pitchFamily="18" charset="0"/>
            </a:endParaRPr>
          </a:p>
          <a:p>
            <a:pPr algn="just" eaLnBrk="1" hangingPunct="1">
              <a:buFont typeface="Courier New" pitchFamily="49" charset="0"/>
              <a:buChar char="o"/>
            </a:pPr>
            <a:r>
              <a:rPr lang="en-US" altLang="zh-CN" sz="2000" b="1" smtClean="0">
                <a:latin typeface="Times New Roman" pitchFamily="18" charset="0"/>
                <a:sym typeface="Times New Roman" pitchFamily="18" charset="0"/>
              </a:rPr>
              <a:t>Plastocyanin </a:t>
            </a:r>
            <a:r>
              <a:rPr lang="en-US" altLang="zh-CN" sz="2000" smtClean="0">
                <a:latin typeface="Times New Roman" pitchFamily="18" charset="0"/>
                <a:sym typeface="Times New Roman" pitchFamily="18" charset="0"/>
              </a:rPr>
              <a:t>is a small (10.5 kDa), </a:t>
            </a:r>
            <a:r>
              <a:rPr lang="en-US" altLang="zh-CN" sz="2000" b="1" smtClean="0">
                <a:latin typeface="Times New Roman" pitchFamily="18" charset="0"/>
                <a:sym typeface="Times New Roman" pitchFamily="18" charset="0"/>
              </a:rPr>
              <a:t>water-soluble, copper-containing protein</a:t>
            </a:r>
            <a:r>
              <a:rPr lang="en-US" altLang="zh-CN" sz="2000" smtClean="0">
                <a:latin typeface="Times New Roman" pitchFamily="18" charset="0"/>
                <a:sym typeface="Times New Roman" pitchFamily="18" charset="0"/>
              </a:rPr>
              <a:t> that </a:t>
            </a:r>
            <a:r>
              <a:rPr lang="en-US" altLang="zh-CN" sz="2000" u="sng" smtClean="0">
                <a:latin typeface="Times New Roman" pitchFamily="18" charset="0"/>
                <a:sym typeface="Times New Roman" pitchFamily="18" charset="0"/>
              </a:rPr>
              <a:t>transfers electrons between the cytochrome </a:t>
            </a:r>
            <a:r>
              <a:rPr lang="en-US" altLang="zh-CN" sz="2000" i="1" u="sng" smtClean="0">
                <a:latin typeface="Times New Roman" pitchFamily="18" charset="0"/>
                <a:sym typeface="Times New Roman" pitchFamily="18" charset="0"/>
              </a:rPr>
              <a:t>b6 f complex and P700</a:t>
            </a:r>
            <a:r>
              <a:rPr lang="en-US" altLang="zh-CN" sz="2000" i="1" smtClean="0">
                <a:latin typeface="Times New Roman" pitchFamily="18" charset="0"/>
                <a:sym typeface="Times New Roman" pitchFamily="18" charset="0"/>
              </a:rPr>
              <a:t>. </a:t>
            </a:r>
          </a:p>
          <a:p>
            <a:pPr algn="just" eaLnBrk="1" hangingPunct="1"/>
            <a:endParaRPr lang="en-US" altLang="zh-CN" sz="2000" i="1" smtClean="0">
              <a:latin typeface="Times New Roman" pitchFamily="18" charset="0"/>
              <a:sym typeface="Times New Roman" pitchFamily="18" charset="0"/>
            </a:endParaRPr>
          </a:p>
          <a:p>
            <a:pPr algn="just" eaLnBrk="1" hangingPunct="1"/>
            <a:endParaRPr lang="en-US" altLang="zh-CN" sz="2000" i="1" smtClean="0">
              <a:latin typeface="Times New Roman" pitchFamily="18" charset="0"/>
              <a:sym typeface="Times New Roman" pitchFamily="18" charset="0"/>
            </a:endParaRPr>
          </a:p>
          <a:p>
            <a:pPr algn="just" eaLnBrk="1" hangingPunct="1"/>
            <a:r>
              <a:rPr lang="en-US" altLang="zh-CN" sz="2000" i="1" smtClean="0">
                <a:latin typeface="Times New Roman" pitchFamily="18" charset="0"/>
                <a:sym typeface="Times New Roman" pitchFamily="18" charset="0"/>
              </a:rPr>
              <a:t>This protein is found in the lumenal space</a:t>
            </a:r>
            <a:r>
              <a:rPr lang="en-US" altLang="zh-CN" sz="2000" smtClean="0">
                <a:latin typeface="Times New Roman" pitchFamily="18" charset="0"/>
                <a:sym typeface="Times New Roman" pitchFamily="18" charset="0"/>
              </a:rPr>
              <a:t> (Figure 7.29).</a:t>
            </a:r>
          </a:p>
        </p:txBody>
      </p:sp>
      <p:sp>
        <p:nvSpPr>
          <p:cNvPr id="77828"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02A5AB-E44A-430B-93E8-DD8E680EC416}" type="slidenum">
              <a:rPr lang="en-US"/>
              <a:pPr/>
              <a:t>56</a:t>
            </a:fld>
            <a:endParaRPr lang="en-US"/>
          </a:p>
        </p:txBody>
      </p:sp>
    </p:spTree>
    <p:extLst>
      <p:ext uri="{BB962C8B-B14F-4D97-AF65-F5344CB8AC3E}">
        <p14:creationId xmlns:p14="http://schemas.microsoft.com/office/powerpoint/2010/main" val="14529057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noChangeArrowheads="1"/>
          </p:cNvSpPr>
          <p:nvPr>
            <p:ph type="title" idx="4294967295"/>
          </p:nvPr>
        </p:nvSpPr>
        <p:spPr>
          <a:xfrm>
            <a:off x="457200" y="274638"/>
            <a:ext cx="8229600" cy="1020762"/>
          </a:xfrm>
        </p:spPr>
        <p:txBody>
          <a:bodyPr>
            <a:normAutofit fontScale="90000"/>
          </a:bodyPr>
          <a:lstStyle/>
          <a:p>
            <a:pPr eaLnBrk="1" hangingPunct="1"/>
            <a:r>
              <a:rPr lang="en-US" altLang="zh-CN" sz="3200" b="1" smtClean="0"/>
              <a:t>Some Herbicides Block Electron Flow</a:t>
            </a:r>
            <a:br>
              <a:rPr lang="en-US" altLang="zh-CN" sz="3200" b="1" smtClean="0"/>
            </a:br>
            <a:endParaRPr lang="en-US" altLang="zh-CN" sz="3200" smtClean="0"/>
          </a:p>
        </p:txBody>
      </p:sp>
      <p:sp>
        <p:nvSpPr>
          <p:cNvPr id="78851" name="Content Placeholder 2"/>
          <p:cNvSpPr>
            <a:spLocks noGrp="1" noChangeArrowheads="1"/>
          </p:cNvSpPr>
          <p:nvPr>
            <p:ph idx="4294967295"/>
          </p:nvPr>
        </p:nvSpPr>
        <p:spPr>
          <a:xfrm>
            <a:off x="457200" y="1371600"/>
            <a:ext cx="4724400" cy="4754563"/>
          </a:xfrm>
        </p:spPr>
        <p:txBody>
          <a:bodyPr>
            <a:normAutofit fontScale="92500"/>
          </a:bodyPr>
          <a:lstStyle/>
          <a:p>
            <a:pPr algn="just" eaLnBrk="1" hangingPunct="1">
              <a:buFont typeface="Wingdings" pitchFamily="2" charset="2"/>
              <a:buChar char="Ø"/>
            </a:pPr>
            <a:r>
              <a:rPr lang="en-US" altLang="zh-CN" sz="1500" b="1" smtClean="0">
                <a:latin typeface="Times New Roman" pitchFamily="18" charset="0"/>
                <a:sym typeface="Times New Roman" pitchFamily="18" charset="0"/>
              </a:rPr>
              <a:t>The use of herbicides to kill unwanted plants is widespread in modern agriculture. </a:t>
            </a:r>
          </a:p>
          <a:p>
            <a:pPr algn="just" eaLnBrk="1" hangingPunct="1"/>
            <a:endParaRPr lang="en-US" altLang="zh-CN" sz="1500" smtClean="0">
              <a:latin typeface="Times New Roman" pitchFamily="18" charset="0"/>
              <a:sym typeface="Times New Roman" pitchFamily="18" charset="0"/>
            </a:endParaRPr>
          </a:p>
          <a:p>
            <a:pPr algn="just" eaLnBrk="1" hangingPunct="1"/>
            <a:r>
              <a:rPr lang="en-US" altLang="zh-CN" sz="1500" smtClean="0">
                <a:latin typeface="Times New Roman" pitchFamily="18" charset="0"/>
                <a:sym typeface="Times New Roman" pitchFamily="18" charset="0"/>
              </a:rPr>
              <a:t>Many different classes of herbicides have been developed, and they</a:t>
            </a:r>
            <a:r>
              <a:rPr lang="en-US" altLang="zh-CN" sz="1500" u="sng" smtClean="0">
                <a:latin typeface="Times New Roman" pitchFamily="18" charset="0"/>
                <a:sym typeface="Times New Roman" pitchFamily="18" charset="0"/>
              </a:rPr>
              <a:t> act by blocking</a:t>
            </a:r>
            <a:r>
              <a:rPr lang="en-US" altLang="zh-CN" sz="1500" smtClean="0">
                <a:latin typeface="Times New Roman" pitchFamily="18" charset="0"/>
                <a:sym typeface="Times New Roman" pitchFamily="18" charset="0"/>
              </a:rPr>
              <a:t> amino acid, carotenoid, or lipid biosynthesis or by disrupting cell division.</a:t>
            </a:r>
          </a:p>
          <a:p>
            <a:pPr algn="just" eaLnBrk="1" hangingPunct="1"/>
            <a:endParaRPr lang="en-US" altLang="zh-CN" sz="1500" smtClean="0">
              <a:latin typeface="Times New Roman" pitchFamily="18" charset="0"/>
              <a:sym typeface="Times New Roman" pitchFamily="18" charset="0"/>
            </a:endParaRPr>
          </a:p>
          <a:p>
            <a:pPr algn="just" eaLnBrk="1" hangingPunct="1"/>
            <a:r>
              <a:rPr lang="en-US" altLang="zh-CN" sz="1500" smtClean="0">
                <a:latin typeface="Times New Roman" pitchFamily="18" charset="0"/>
                <a:sym typeface="Times New Roman" pitchFamily="18" charset="0"/>
              </a:rPr>
              <a:t>Other herbicides, such as </a:t>
            </a:r>
            <a:r>
              <a:rPr lang="en-US" altLang="zh-CN" sz="1500" b="1" smtClean="0">
                <a:latin typeface="Times New Roman" pitchFamily="18" charset="0"/>
                <a:sym typeface="Times New Roman" pitchFamily="18" charset="0"/>
              </a:rPr>
              <a:t>DCMU </a:t>
            </a:r>
            <a:r>
              <a:rPr lang="en-US" altLang="zh-CN" sz="1500" smtClean="0">
                <a:latin typeface="Times New Roman" pitchFamily="18" charset="0"/>
                <a:sym typeface="Times New Roman" pitchFamily="18" charset="0"/>
              </a:rPr>
              <a:t>(dichlorophenyldimethylurea) and </a:t>
            </a:r>
            <a:r>
              <a:rPr lang="en-US" altLang="zh-CN" sz="1500" b="1" smtClean="0">
                <a:latin typeface="Times New Roman" pitchFamily="18" charset="0"/>
                <a:sym typeface="Times New Roman" pitchFamily="18" charset="0"/>
              </a:rPr>
              <a:t>paraquat</a:t>
            </a:r>
            <a:r>
              <a:rPr lang="en-US" altLang="zh-CN" sz="1500" smtClean="0">
                <a:latin typeface="Times New Roman" pitchFamily="18" charset="0"/>
                <a:sym typeface="Times New Roman" pitchFamily="18" charset="0"/>
              </a:rPr>
              <a:t>, block photosynthetic electron flow (Figure 7.31). </a:t>
            </a:r>
          </a:p>
          <a:p>
            <a:pPr algn="just" eaLnBrk="1" hangingPunct="1"/>
            <a:endParaRPr lang="en-US" altLang="zh-CN" sz="1500" smtClean="0">
              <a:latin typeface="Times New Roman" pitchFamily="18" charset="0"/>
              <a:sym typeface="Times New Roman" pitchFamily="18" charset="0"/>
            </a:endParaRPr>
          </a:p>
          <a:p>
            <a:pPr algn="just" eaLnBrk="1" hangingPunct="1">
              <a:buFont typeface="Courier New" pitchFamily="49" charset="0"/>
              <a:buChar char="o"/>
            </a:pPr>
            <a:r>
              <a:rPr lang="en-US" altLang="zh-CN" sz="1500" b="1" smtClean="0">
                <a:latin typeface="Times New Roman" pitchFamily="18" charset="0"/>
                <a:sym typeface="Times New Roman" pitchFamily="18" charset="0"/>
              </a:rPr>
              <a:t>DCMU</a:t>
            </a:r>
            <a:r>
              <a:rPr lang="en-US" altLang="zh-CN" sz="1500" smtClean="0">
                <a:latin typeface="Times New Roman" pitchFamily="18" charset="0"/>
                <a:sym typeface="Times New Roman" pitchFamily="18" charset="0"/>
              </a:rPr>
              <a:t>, also known as diuron, </a:t>
            </a:r>
            <a:r>
              <a:rPr lang="en-US" altLang="zh-CN" sz="1500" u="sng" smtClean="0">
                <a:latin typeface="Times New Roman" pitchFamily="18" charset="0"/>
                <a:sym typeface="Times New Roman" pitchFamily="18" charset="0"/>
              </a:rPr>
              <a:t>act by blocking electron flow at the quinone acceptors of photosystem II</a:t>
            </a:r>
            <a:r>
              <a:rPr lang="en-US" altLang="zh-CN" sz="1500" smtClean="0">
                <a:latin typeface="Times New Roman" pitchFamily="18" charset="0"/>
                <a:sym typeface="Times New Roman" pitchFamily="18" charset="0"/>
              </a:rPr>
              <a:t>, by competing for the binding site of plastoquinone that is normally occupied by QB.</a:t>
            </a:r>
          </a:p>
          <a:p>
            <a:pPr algn="just" eaLnBrk="1" hangingPunct="1">
              <a:buFont typeface="Courier New" pitchFamily="49" charset="0"/>
              <a:buChar char="o"/>
            </a:pPr>
            <a:endParaRPr lang="en-US" altLang="zh-CN" sz="1500" b="1" smtClean="0">
              <a:latin typeface="Times New Roman" pitchFamily="18" charset="0"/>
              <a:sym typeface="Times New Roman" pitchFamily="18" charset="0"/>
            </a:endParaRPr>
          </a:p>
          <a:p>
            <a:pPr algn="just" eaLnBrk="1" hangingPunct="1">
              <a:buFont typeface="Courier New" pitchFamily="49" charset="0"/>
              <a:buChar char="o"/>
            </a:pPr>
            <a:r>
              <a:rPr lang="en-US" altLang="zh-CN" sz="1500" b="1" smtClean="0">
                <a:latin typeface="Times New Roman" pitchFamily="18" charset="0"/>
                <a:sym typeface="Times New Roman" pitchFamily="18" charset="0"/>
              </a:rPr>
              <a:t>Paraquat</a:t>
            </a:r>
            <a:r>
              <a:rPr lang="en-US" altLang="zh-CN" sz="1500" smtClean="0">
                <a:latin typeface="Times New Roman" pitchFamily="18" charset="0"/>
                <a:sym typeface="Times New Roman" pitchFamily="18" charset="0"/>
              </a:rPr>
              <a:t>, </a:t>
            </a:r>
            <a:r>
              <a:rPr lang="en-US" altLang="zh-CN" sz="1500" u="sng" smtClean="0">
                <a:latin typeface="Times New Roman" pitchFamily="18" charset="0"/>
                <a:sym typeface="Times New Roman" pitchFamily="18" charset="0"/>
              </a:rPr>
              <a:t>act by accepting electrons from the early acceptors of photosystem I</a:t>
            </a:r>
            <a:r>
              <a:rPr lang="en-US" altLang="zh-CN" sz="1500" smtClean="0">
                <a:latin typeface="Times New Roman" pitchFamily="18" charset="0"/>
                <a:sym typeface="Times New Roman" pitchFamily="18" charset="0"/>
              </a:rPr>
              <a:t> and then </a:t>
            </a:r>
            <a:r>
              <a:rPr lang="en-US" altLang="zh-CN" sz="1500" u="sng" smtClean="0">
                <a:latin typeface="Times New Roman" pitchFamily="18" charset="0"/>
                <a:sym typeface="Times New Roman" pitchFamily="18" charset="0"/>
              </a:rPr>
              <a:t>reacting with oxygen to form superoxide, O</a:t>
            </a:r>
            <a:r>
              <a:rPr lang="en-US" altLang="zh-CN" sz="1500" u="sng" baseline="-25000" smtClean="0">
                <a:latin typeface="Times New Roman" pitchFamily="18" charset="0"/>
                <a:sym typeface="Times New Roman" pitchFamily="18" charset="0"/>
              </a:rPr>
              <a:t>2</a:t>
            </a:r>
            <a:r>
              <a:rPr lang="en-US" altLang="zh-CN" sz="1500" u="sng" baseline="30000" smtClean="0">
                <a:latin typeface="Times New Roman" pitchFamily="18" charset="0"/>
                <a:sym typeface="Times New Roman" pitchFamily="18" charset="0"/>
              </a:rPr>
              <a:t>–</a:t>
            </a:r>
            <a:r>
              <a:rPr lang="en-US" altLang="zh-CN" sz="1500" smtClean="0">
                <a:latin typeface="Times New Roman" pitchFamily="18" charset="0"/>
                <a:sym typeface="Times New Roman" pitchFamily="18" charset="0"/>
              </a:rPr>
              <a:t>, a species that is very damaging to chloroplast components, especially lipids.</a:t>
            </a:r>
          </a:p>
        </p:txBody>
      </p:sp>
      <p:sp>
        <p:nvSpPr>
          <p:cNvPr id="78852"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5362241-F9A7-44E8-86C0-34834D7C3BD3}" type="slidenum">
              <a:rPr lang="en-US"/>
              <a:pPr/>
              <a:t>57</a:t>
            </a:fld>
            <a:endParaRPr lang="en-US"/>
          </a:p>
        </p:txBody>
      </p:sp>
      <p:pic>
        <p:nvPicPr>
          <p:cNvPr id="788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95400"/>
            <a:ext cx="36671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0501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noChangeArrowheads="1"/>
          </p:cNvSpPr>
          <p:nvPr>
            <p:ph idx="4294967295"/>
          </p:nvPr>
        </p:nvSpPr>
        <p:spPr/>
        <p:txBody>
          <a:bodyPr>
            <a:normAutofit fontScale="92500"/>
          </a:bodyPr>
          <a:lstStyle/>
          <a:p>
            <a:pPr eaLnBrk="1" hangingPunct="1">
              <a:buFont typeface="Wingdings" pitchFamily="2" charset="2"/>
              <a:buChar char="v"/>
            </a:pPr>
            <a:r>
              <a:rPr lang="en-US" altLang="zh-CN" sz="1600" b="1" smtClean="0">
                <a:latin typeface="Times New Roman" pitchFamily="18" charset="0"/>
                <a:sym typeface="Times New Roman" pitchFamily="18" charset="0"/>
              </a:rPr>
              <a:t>Photophosphorylation: </a:t>
            </a:r>
            <a:r>
              <a:rPr lang="en-US" altLang="zh-CN" sz="1600" smtClean="0">
                <a:latin typeface="Times New Roman" pitchFamily="18" charset="0"/>
                <a:sym typeface="Times New Roman" pitchFamily="18" charset="0"/>
              </a:rPr>
              <a:t>Light energy is used to reduce NADP</a:t>
            </a:r>
            <a:r>
              <a:rPr lang="en-US" altLang="zh-CN" sz="1600" baseline="30000" smtClean="0">
                <a:latin typeface="Times New Roman" pitchFamily="18" charset="0"/>
                <a:sym typeface="Times New Roman" pitchFamily="18" charset="0"/>
              </a:rPr>
              <a:t>+</a:t>
            </a:r>
            <a:r>
              <a:rPr lang="en-US" altLang="zh-CN" sz="1600" smtClean="0">
                <a:latin typeface="Times New Roman" pitchFamily="18" charset="0"/>
                <a:sym typeface="Times New Roman" pitchFamily="18" charset="0"/>
              </a:rPr>
              <a:t> to NADPH, and a fraction of the captured light energy is used for light-dependent ATP synthesis, which is known as photophosphorylation.</a:t>
            </a:r>
          </a:p>
          <a:p>
            <a:pPr eaLnBrk="1" hangingPunct="1">
              <a:buFont typeface="Wingdings" pitchFamily="2" charset="2"/>
              <a:buChar char="Ø"/>
            </a:pPr>
            <a:endParaRPr lang="en-US" altLang="zh-CN" sz="1600" smtClean="0">
              <a:latin typeface="Times New Roman" pitchFamily="18" charset="0"/>
              <a:sym typeface="Times New Roman" pitchFamily="18" charset="0"/>
            </a:endParaRPr>
          </a:p>
          <a:p>
            <a:pPr eaLnBrk="1" hangingPunct="1">
              <a:buFont typeface="Wingdings" pitchFamily="2" charset="2"/>
              <a:buChar char="Ø"/>
            </a:pPr>
            <a:r>
              <a:rPr lang="en-US" altLang="zh-CN" sz="1600" smtClean="0">
                <a:latin typeface="Times New Roman" pitchFamily="18" charset="0"/>
                <a:sym typeface="Times New Roman" pitchFamily="18" charset="0"/>
              </a:rPr>
              <a:t>It is now widely accepted that photophosphorylation works via the </a:t>
            </a:r>
            <a:r>
              <a:rPr lang="en-US" altLang="zh-CN" sz="1600" b="1" smtClean="0">
                <a:latin typeface="Times New Roman" pitchFamily="18" charset="0"/>
                <a:sym typeface="Times New Roman" pitchFamily="18" charset="0"/>
              </a:rPr>
              <a:t>chemiosmotic mechanism, first proposed in the 1960s by Peter Mitchell</a:t>
            </a:r>
            <a:r>
              <a:rPr lang="en-US" altLang="zh-CN" sz="1600" smtClean="0">
                <a:latin typeface="Times New Roman" pitchFamily="18" charset="0"/>
                <a:sym typeface="Times New Roman" pitchFamily="18" charset="0"/>
              </a:rPr>
              <a:t>. </a:t>
            </a:r>
          </a:p>
          <a:p>
            <a:pPr eaLnBrk="1" hangingPunct="1"/>
            <a:endParaRPr lang="en-US" altLang="zh-CN" sz="1600" smtClean="0">
              <a:latin typeface="Times New Roman" pitchFamily="18" charset="0"/>
              <a:sym typeface="Times New Roman" pitchFamily="18" charset="0"/>
            </a:endParaRPr>
          </a:p>
          <a:p>
            <a:pPr eaLnBrk="1" hangingPunct="1">
              <a:buFont typeface="Courier New" pitchFamily="49" charset="0"/>
              <a:buChar char="o"/>
            </a:pPr>
            <a:r>
              <a:rPr lang="en-US" altLang="zh-CN" sz="1600" smtClean="0">
                <a:latin typeface="Times New Roman" pitchFamily="18" charset="0"/>
                <a:sym typeface="Times New Roman" pitchFamily="18" charset="0"/>
              </a:rPr>
              <a:t>The same general mechanism drives phosphorylation during aerobic respiration in bacteria and mitochondria as well as the transfer of many ions and metabolites across membranes.</a:t>
            </a:r>
          </a:p>
          <a:p>
            <a:pPr eaLnBrk="1" hangingPunct="1"/>
            <a:endParaRPr lang="en-US" altLang="zh-CN" sz="1600" smtClean="0">
              <a:latin typeface="Times New Roman" pitchFamily="18" charset="0"/>
              <a:sym typeface="Times New Roman" pitchFamily="18" charset="0"/>
            </a:endParaRPr>
          </a:p>
          <a:p>
            <a:pPr eaLnBrk="1" hangingPunct="1">
              <a:buFont typeface="Wingdings" pitchFamily="2" charset="2"/>
              <a:buChar char="Ø"/>
            </a:pPr>
            <a:r>
              <a:rPr lang="en-US" altLang="zh-CN" sz="1600" b="1" smtClean="0">
                <a:latin typeface="Times New Roman" pitchFamily="18" charset="0"/>
                <a:sym typeface="Times New Roman" pitchFamily="18" charset="0"/>
              </a:rPr>
              <a:t>The ATPases</a:t>
            </a:r>
            <a:r>
              <a:rPr lang="en-US" altLang="zh-CN" sz="1600" smtClean="0">
                <a:latin typeface="Times New Roman" pitchFamily="18" charset="0"/>
                <a:sym typeface="Times New Roman" pitchFamily="18" charset="0"/>
              </a:rPr>
              <a:t> have crucial role in chemiosmosis and ion transport at the cell’s plasma membrane.</a:t>
            </a:r>
          </a:p>
          <a:p>
            <a:pPr eaLnBrk="1" hangingPunct="1"/>
            <a:endParaRPr lang="en-US" altLang="zh-CN" sz="1600" smtClean="0">
              <a:latin typeface="Times New Roman" pitchFamily="18" charset="0"/>
              <a:sym typeface="Times New Roman" pitchFamily="18" charset="0"/>
            </a:endParaRPr>
          </a:p>
          <a:p>
            <a:pPr eaLnBrk="1" hangingPunct="1"/>
            <a:r>
              <a:rPr lang="en-US" altLang="zh-CN" sz="1600" u="sng" smtClean="0">
                <a:latin typeface="Times New Roman" pitchFamily="18" charset="0"/>
                <a:sym typeface="Times New Roman" pitchFamily="18" charset="0"/>
              </a:rPr>
              <a:t>The ATP used by the plasma membrane ATPase is synthesized by photophosphorylation in the chloroplast and oxidative phosphorylation in the mitochondrion.</a:t>
            </a:r>
          </a:p>
          <a:p>
            <a:pPr eaLnBrk="1" hangingPunct="1">
              <a:buFont typeface="Courier New" pitchFamily="49" charset="0"/>
              <a:buChar char="o"/>
            </a:pPr>
            <a:endParaRPr lang="en-US" altLang="zh-CN" sz="1600" smtClean="0">
              <a:latin typeface="Times New Roman" pitchFamily="18" charset="0"/>
              <a:sym typeface="Times New Roman" pitchFamily="18" charset="0"/>
            </a:endParaRPr>
          </a:p>
          <a:p>
            <a:pPr eaLnBrk="1" hangingPunct="1">
              <a:buFont typeface="Courier New" pitchFamily="49" charset="0"/>
              <a:buChar char="o"/>
            </a:pPr>
            <a:r>
              <a:rPr lang="en-US" altLang="zh-CN" sz="1600" smtClean="0">
                <a:latin typeface="Times New Roman" pitchFamily="18" charset="0"/>
                <a:sym typeface="Times New Roman" pitchFamily="18" charset="0"/>
              </a:rPr>
              <a:t>Infact, </a:t>
            </a:r>
            <a:r>
              <a:rPr lang="en-US" altLang="zh-CN" sz="1600" b="1" smtClean="0">
                <a:latin typeface="Times New Roman" pitchFamily="18" charset="0"/>
                <a:sym typeface="Times New Roman" pitchFamily="18" charset="0"/>
              </a:rPr>
              <a:t>chemiosmosis</a:t>
            </a:r>
            <a:r>
              <a:rPr lang="en-US" altLang="zh-CN" sz="1600" smtClean="0">
                <a:latin typeface="Times New Roman" pitchFamily="18" charset="0"/>
                <a:sym typeface="Times New Roman" pitchFamily="18" charset="0"/>
              </a:rPr>
              <a:t> and </a:t>
            </a:r>
            <a:r>
              <a:rPr lang="en-US" altLang="zh-CN" sz="1600" b="1" smtClean="0">
                <a:latin typeface="Times New Roman" pitchFamily="18" charset="0"/>
                <a:sym typeface="Times New Roman" pitchFamily="18" charset="0"/>
              </a:rPr>
              <a:t>transmembrane proton concentration differences</a:t>
            </a:r>
            <a:r>
              <a:rPr lang="en-US" altLang="zh-CN" sz="1600" smtClean="0">
                <a:latin typeface="Times New Roman" pitchFamily="18" charset="0"/>
                <a:sym typeface="Times New Roman" pitchFamily="18" charset="0"/>
              </a:rPr>
              <a:t> provide the basis of the formation of ATP in the chloroplast.</a:t>
            </a:r>
          </a:p>
        </p:txBody>
      </p:sp>
      <p:sp>
        <p:nvSpPr>
          <p:cNvPr id="79875"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9EC5639-D625-4AAC-8C12-A6EC69537C1B}" type="slidenum">
              <a:rPr lang="en-US"/>
              <a:pPr/>
              <a:t>58</a:t>
            </a:fld>
            <a:endParaRPr lang="en-US"/>
          </a:p>
        </p:txBody>
      </p:sp>
      <p:sp>
        <p:nvSpPr>
          <p:cNvPr id="79876" name="Title 1"/>
          <p:cNvSpPr>
            <a:spLocks noGrp="1" noChangeArrowheads="1"/>
          </p:cNvSpPr>
          <p:nvPr>
            <p:ph type="title" idx="4294967295"/>
          </p:nvPr>
        </p:nvSpPr>
        <p:spPr/>
        <p:txBody>
          <a:bodyPr/>
          <a:lstStyle/>
          <a:p>
            <a:pPr eaLnBrk="1" hangingPunct="1"/>
            <a:r>
              <a:rPr lang="en-US" altLang="zh-CN" sz="2800" b="1" smtClean="0"/>
              <a:t>PROTON TRANSPORT AND ATP SYNTHESIS IN THE CHLOROPLAST</a:t>
            </a:r>
          </a:p>
        </p:txBody>
      </p:sp>
    </p:spTree>
    <p:extLst>
      <p:ext uri="{BB962C8B-B14F-4D97-AF65-F5344CB8AC3E}">
        <p14:creationId xmlns:p14="http://schemas.microsoft.com/office/powerpoint/2010/main" val="35561510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noChangeArrowheads="1"/>
          </p:cNvSpPr>
          <p:nvPr>
            <p:ph type="title" idx="4294967295"/>
          </p:nvPr>
        </p:nvSpPr>
        <p:spPr/>
        <p:txBody>
          <a:bodyPr/>
          <a:lstStyle/>
          <a:p>
            <a:pPr eaLnBrk="1" hangingPunct="1"/>
            <a:r>
              <a:rPr lang="en-US" altLang="zh-CN" b="1" smtClean="0"/>
              <a:t>CHEMIOSMOSIS</a:t>
            </a:r>
          </a:p>
        </p:txBody>
      </p:sp>
      <p:sp>
        <p:nvSpPr>
          <p:cNvPr id="80899" name="Content Placeholder 2"/>
          <p:cNvSpPr>
            <a:spLocks noGrp="1" noChangeArrowheads="1"/>
          </p:cNvSpPr>
          <p:nvPr>
            <p:ph idx="4294967295"/>
          </p:nvPr>
        </p:nvSpPr>
        <p:spPr>
          <a:xfrm>
            <a:off x="457200" y="1371600"/>
            <a:ext cx="8229600" cy="4754563"/>
          </a:xfrm>
        </p:spPr>
        <p:txBody>
          <a:bodyPr>
            <a:normAutofit lnSpcReduction="10000"/>
          </a:bodyPr>
          <a:lstStyle/>
          <a:p>
            <a:pPr algn="just" eaLnBrk="1" hangingPunct="1">
              <a:buFont typeface="Wingdings" pitchFamily="2" charset="2"/>
              <a:buChar char="Ø"/>
            </a:pPr>
            <a:r>
              <a:rPr lang="en-US" altLang="zh-CN" sz="1800" smtClean="0">
                <a:latin typeface="Times New Roman" pitchFamily="18" charset="0"/>
                <a:sym typeface="Times New Roman" pitchFamily="18" charset="0"/>
              </a:rPr>
              <a:t>The basic principle of chemiosmosis is that ion concentration differences and electric-potential differences across membranes are a source of free energy that can be utilized by the cell. </a:t>
            </a:r>
          </a:p>
          <a:p>
            <a:pPr algn="just" eaLnBrk="1" hangingPunct="1"/>
            <a:endParaRPr lang="en-US" altLang="zh-CN" sz="1800" smtClean="0">
              <a:latin typeface="Times New Roman" pitchFamily="18" charset="0"/>
              <a:sym typeface="Times New Roman" pitchFamily="18" charset="0"/>
            </a:endParaRPr>
          </a:p>
          <a:p>
            <a:pPr algn="just" eaLnBrk="1" hangingPunct="1"/>
            <a:r>
              <a:rPr lang="en-US" altLang="zh-CN" sz="1800" smtClean="0">
                <a:latin typeface="Times New Roman" pitchFamily="18" charset="0"/>
                <a:sym typeface="Times New Roman" pitchFamily="18" charset="0"/>
              </a:rPr>
              <a:t>As described by the second law of thermodynamics, any nonuniform distribution of matter or energy represents a source of energy. </a:t>
            </a:r>
          </a:p>
          <a:p>
            <a:pPr algn="just" eaLnBrk="1" hangingPunct="1"/>
            <a:endParaRPr lang="en-US" altLang="zh-CN" sz="1800" b="1" smtClean="0">
              <a:latin typeface="Times New Roman" pitchFamily="18" charset="0"/>
              <a:sym typeface="Times New Roman" pitchFamily="18" charset="0"/>
            </a:endParaRPr>
          </a:p>
          <a:p>
            <a:pPr algn="just" eaLnBrk="1" hangingPunct="1"/>
            <a:r>
              <a:rPr lang="en-US" altLang="zh-CN" sz="1800" b="1" smtClean="0">
                <a:latin typeface="Times New Roman" pitchFamily="18" charset="0"/>
                <a:sym typeface="Times New Roman" pitchFamily="18" charset="0"/>
              </a:rPr>
              <a:t>Differences in chemical potential of any molecular species</a:t>
            </a:r>
            <a:r>
              <a:rPr lang="en-US" altLang="zh-CN" sz="1800" smtClean="0">
                <a:latin typeface="Times New Roman" pitchFamily="18" charset="0"/>
                <a:sym typeface="Times New Roman" pitchFamily="18" charset="0"/>
              </a:rPr>
              <a:t> </a:t>
            </a:r>
            <a:r>
              <a:rPr lang="en-US" altLang="zh-CN" sz="1800" u="sng" smtClean="0">
                <a:latin typeface="Times New Roman" pitchFamily="18" charset="0"/>
                <a:sym typeface="Times New Roman" pitchFamily="18" charset="0"/>
              </a:rPr>
              <a:t>whose concentrations are not the same on opposite sides of a membrane</a:t>
            </a:r>
            <a:r>
              <a:rPr lang="en-US" altLang="zh-CN" sz="1800" smtClean="0">
                <a:latin typeface="Times New Roman" pitchFamily="18" charset="0"/>
                <a:sym typeface="Times New Roman" pitchFamily="18" charset="0"/>
              </a:rPr>
              <a:t> provide such a source of energy.</a:t>
            </a:r>
          </a:p>
          <a:p>
            <a:pPr algn="just" eaLnBrk="1" hangingPunct="1">
              <a:buFont typeface="Wingdings" pitchFamily="2" charset="2"/>
              <a:buChar char="Ø"/>
            </a:pPr>
            <a:endParaRPr lang="en-US" altLang="zh-CN" sz="1800" b="1" smtClean="0">
              <a:latin typeface="Times New Roman" pitchFamily="18" charset="0"/>
              <a:sym typeface="Times New Roman" pitchFamily="18" charset="0"/>
            </a:endParaRPr>
          </a:p>
          <a:p>
            <a:pPr algn="just" eaLnBrk="1" hangingPunct="1">
              <a:buFont typeface="Wingdings" pitchFamily="2" charset="2"/>
              <a:buChar char="Ø"/>
            </a:pPr>
            <a:r>
              <a:rPr lang="en-US" altLang="zh-CN" sz="1800" b="1" smtClean="0">
                <a:latin typeface="Times New Roman" pitchFamily="18" charset="0"/>
                <a:sym typeface="Times New Roman" pitchFamily="18" charset="0"/>
              </a:rPr>
              <a:t>The direction of proton translocation</a:t>
            </a:r>
            <a:r>
              <a:rPr lang="en-US" altLang="zh-CN" sz="1800" smtClean="0">
                <a:latin typeface="Times New Roman" pitchFamily="18" charset="0"/>
                <a:sym typeface="Times New Roman" pitchFamily="18" charset="0"/>
              </a:rPr>
              <a:t> is such that the</a:t>
            </a:r>
            <a:r>
              <a:rPr lang="en-US" altLang="zh-CN" sz="1800" u="sng" smtClean="0">
                <a:latin typeface="Times New Roman" pitchFamily="18" charset="0"/>
                <a:sym typeface="Times New Roman" pitchFamily="18" charset="0"/>
              </a:rPr>
              <a:t> stroma becomes more alkaline</a:t>
            </a:r>
            <a:r>
              <a:rPr lang="en-US" altLang="zh-CN" sz="1800" smtClean="0">
                <a:latin typeface="Times New Roman" pitchFamily="18" charset="0"/>
                <a:sym typeface="Times New Roman" pitchFamily="18" charset="0"/>
              </a:rPr>
              <a:t> (fewer H</a:t>
            </a:r>
            <a:r>
              <a:rPr lang="en-US" altLang="zh-CN" sz="1800" baseline="30000" smtClean="0">
                <a:latin typeface="Times New Roman" pitchFamily="18" charset="0"/>
                <a:sym typeface="Times New Roman" pitchFamily="18" charset="0"/>
              </a:rPr>
              <a:t>+</a:t>
            </a:r>
            <a:r>
              <a:rPr lang="en-US" altLang="zh-CN" sz="1800" smtClean="0">
                <a:latin typeface="Times New Roman" pitchFamily="18" charset="0"/>
                <a:sym typeface="Times New Roman" pitchFamily="18" charset="0"/>
              </a:rPr>
              <a:t> ions) and the </a:t>
            </a:r>
            <a:r>
              <a:rPr lang="en-US" altLang="zh-CN" sz="1800" u="sng" smtClean="0">
                <a:latin typeface="Times New Roman" pitchFamily="18" charset="0"/>
                <a:sym typeface="Times New Roman" pitchFamily="18" charset="0"/>
              </a:rPr>
              <a:t>lumen becomes more acidic</a:t>
            </a:r>
            <a:r>
              <a:rPr lang="en-US" altLang="zh-CN" sz="1800" smtClean="0">
                <a:latin typeface="Times New Roman" pitchFamily="18" charset="0"/>
                <a:sym typeface="Times New Roman" pitchFamily="18" charset="0"/>
              </a:rPr>
              <a:t> (more H</a:t>
            </a:r>
            <a:r>
              <a:rPr lang="en-US" altLang="zh-CN" sz="1800" baseline="30000" smtClean="0">
                <a:latin typeface="Times New Roman" pitchFamily="18" charset="0"/>
                <a:sym typeface="Times New Roman" pitchFamily="18" charset="0"/>
              </a:rPr>
              <a:t>+</a:t>
            </a:r>
            <a:r>
              <a:rPr lang="en-US" altLang="zh-CN" sz="1800" smtClean="0">
                <a:latin typeface="Times New Roman" pitchFamily="18" charset="0"/>
                <a:sym typeface="Times New Roman" pitchFamily="18" charset="0"/>
              </a:rPr>
              <a:t> ions) as a result of electron transport (see Figures 7.22 and 7.29).</a:t>
            </a:r>
          </a:p>
          <a:p>
            <a:pPr algn="just" eaLnBrk="1" hangingPunct="1"/>
            <a:endParaRPr lang="en-US" altLang="zh-CN" sz="1800" smtClean="0">
              <a:latin typeface="Times New Roman" pitchFamily="18" charset="0"/>
              <a:sym typeface="Times New Roman" pitchFamily="18" charset="0"/>
            </a:endParaRPr>
          </a:p>
          <a:p>
            <a:pPr algn="just" eaLnBrk="1" hangingPunct="1">
              <a:buFont typeface="Courier New" pitchFamily="49" charset="0"/>
              <a:buChar char="o"/>
            </a:pPr>
            <a:r>
              <a:rPr lang="en-US" altLang="zh-CN" sz="1800" smtClean="0">
                <a:latin typeface="Times New Roman" pitchFamily="18" charset="0"/>
                <a:sym typeface="Times New Roman" pitchFamily="18" charset="0"/>
              </a:rPr>
              <a:t>The stoichiometry of protons translocated per ATP synthesized has recently been found to be</a:t>
            </a:r>
            <a:r>
              <a:rPr lang="en-US" altLang="zh-CN" sz="1800" u="sng" smtClean="0">
                <a:latin typeface="Times New Roman" pitchFamily="18" charset="0"/>
                <a:sym typeface="Times New Roman" pitchFamily="18" charset="0"/>
              </a:rPr>
              <a:t> four H</a:t>
            </a:r>
            <a:r>
              <a:rPr lang="en-US" altLang="zh-CN" sz="1800" u="sng" baseline="30000" smtClean="0">
                <a:latin typeface="Times New Roman" pitchFamily="18" charset="0"/>
                <a:sym typeface="Times New Roman" pitchFamily="18" charset="0"/>
              </a:rPr>
              <a:t>+</a:t>
            </a:r>
            <a:r>
              <a:rPr lang="en-US" altLang="zh-CN" sz="1800" u="sng" smtClean="0">
                <a:latin typeface="Times New Roman" pitchFamily="18" charset="0"/>
                <a:sym typeface="Times New Roman" pitchFamily="18" charset="0"/>
              </a:rPr>
              <a:t> ions per ATP.</a:t>
            </a:r>
          </a:p>
        </p:txBody>
      </p:sp>
      <p:sp>
        <p:nvSpPr>
          <p:cNvPr id="80900"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16CB255-5B72-41E2-8803-92C08D4C7554}" type="slidenum">
              <a:rPr lang="en-US"/>
              <a:pPr/>
              <a:t>59</a:t>
            </a:fld>
            <a:endParaRPr lang="en-US"/>
          </a:p>
        </p:txBody>
      </p:sp>
    </p:spTree>
    <p:extLst>
      <p:ext uri="{BB962C8B-B14F-4D97-AF65-F5344CB8AC3E}">
        <p14:creationId xmlns:p14="http://schemas.microsoft.com/office/powerpoint/2010/main" val="3977954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33400" y="609600"/>
            <a:ext cx="8229600" cy="5486400"/>
          </a:xfrm>
        </p:spPr>
      </p:pic>
      <p:sp>
        <p:nvSpPr>
          <p:cNvPr id="19459" name="Slide Number Placeholder 2"/>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212699A-A291-4A2B-ACBA-F6B0FCBB605C}" type="slidenum">
              <a:rPr lang="en-US"/>
              <a:pPr/>
              <a:t>6</a:t>
            </a:fld>
            <a:endParaRPr lang="en-US"/>
          </a:p>
        </p:txBody>
      </p:sp>
    </p:spTree>
    <p:extLst>
      <p:ext uri="{BB962C8B-B14F-4D97-AF65-F5344CB8AC3E}">
        <p14:creationId xmlns:p14="http://schemas.microsoft.com/office/powerpoint/2010/main" val="23945680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p:cNvSpPr>
            <a:spLocks noGrp="1" noChangeArrowheads="1"/>
          </p:cNvSpPr>
          <p:nvPr>
            <p:ph idx="4294967295"/>
          </p:nvPr>
        </p:nvSpPr>
        <p:spPr>
          <a:xfrm>
            <a:off x="457200" y="1295400"/>
            <a:ext cx="8229600" cy="5029200"/>
          </a:xfrm>
        </p:spPr>
        <p:txBody>
          <a:bodyPr>
            <a:normAutofit lnSpcReduction="10000"/>
          </a:bodyPr>
          <a:lstStyle/>
          <a:p>
            <a:pPr eaLnBrk="1" hangingPunct="1"/>
            <a:r>
              <a:rPr lang="en-US" altLang="zh-CN" sz="1500" smtClean="0">
                <a:latin typeface="Times New Roman" pitchFamily="18" charset="0"/>
                <a:sym typeface="Times New Roman" pitchFamily="18" charset="0"/>
              </a:rPr>
              <a:t>Protons pumped across the membrane by the cytochrome </a:t>
            </a:r>
            <a:r>
              <a:rPr lang="en-US" altLang="zh-CN" sz="1500" i="1" smtClean="0">
                <a:latin typeface="Times New Roman" pitchFamily="18" charset="0"/>
                <a:sym typeface="Times New Roman" pitchFamily="18" charset="0"/>
              </a:rPr>
              <a:t>b6 f complex or </a:t>
            </a:r>
            <a:r>
              <a:rPr lang="en-US" altLang="zh-CN" sz="1500" smtClean="0">
                <a:latin typeface="Times New Roman" pitchFamily="18" charset="0"/>
                <a:sym typeface="Times New Roman" pitchFamily="18" charset="0"/>
              </a:rPr>
              <a:t>protons produced by water oxidation in the middle of the grana must move laterally to reach ATP synthase.</a:t>
            </a:r>
          </a:p>
          <a:p>
            <a:pPr eaLnBrk="1" hangingPunct="1">
              <a:buFont typeface="Arial" charset="0"/>
              <a:buNone/>
            </a:pPr>
            <a:r>
              <a:rPr lang="en-US" altLang="zh-CN" sz="1500" smtClean="0">
                <a:latin typeface="Times New Roman" pitchFamily="18" charset="0"/>
                <a:sym typeface="Times New Roman" pitchFamily="18" charset="0"/>
              </a:rPr>
              <a:t> </a:t>
            </a:r>
          </a:p>
          <a:p>
            <a:pPr eaLnBrk="1" hangingPunct="1"/>
            <a:r>
              <a:rPr lang="en-US" altLang="zh-CN" sz="1500" b="1" smtClean="0">
                <a:latin typeface="Times New Roman" pitchFamily="18" charset="0"/>
                <a:sym typeface="Times New Roman" pitchFamily="18" charset="0"/>
              </a:rPr>
              <a:t>ATP synthase is found only in the stroma lamellae and at the edges of the grana stacks. </a:t>
            </a:r>
          </a:p>
          <a:p>
            <a:pPr eaLnBrk="1" hangingPunct="1"/>
            <a:endParaRPr lang="en-US" altLang="zh-CN" sz="1500" smtClean="0">
              <a:latin typeface="Times New Roman" pitchFamily="18" charset="0"/>
              <a:sym typeface="Times New Roman" pitchFamily="18" charset="0"/>
            </a:endParaRPr>
          </a:p>
          <a:p>
            <a:pPr eaLnBrk="1" hangingPunct="1"/>
            <a:r>
              <a:rPr lang="en-US" altLang="zh-CN" sz="1500" smtClean="0">
                <a:latin typeface="Times New Roman" pitchFamily="18" charset="0"/>
                <a:sym typeface="Times New Roman" pitchFamily="18" charset="0"/>
              </a:rPr>
              <a:t>The ATP is synthesized by a large (400 kDa) enzyme complex known by several names: </a:t>
            </a:r>
            <a:r>
              <a:rPr lang="en-US" altLang="zh-CN" sz="1500" b="1" smtClean="0">
                <a:latin typeface="Times New Roman" pitchFamily="18" charset="0"/>
                <a:sym typeface="Times New Roman" pitchFamily="18" charset="0"/>
              </a:rPr>
              <a:t>ATP synthase, ATPase </a:t>
            </a:r>
            <a:r>
              <a:rPr lang="en-US" altLang="zh-CN" sz="1500" smtClean="0">
                <a:latin typeface="Times New Roman" pitchFamily="18" charset="0"/>
                <a:sym typeface="Times New Roman" pitchFamily="18" charset="0"/>
              </a:rPr>
              <a:t>(after the reverse reaction of ATP hydrolysis), and </a:t>
            </a:r>
            <a:r>
              <a:rPr lang="en-US" altLang="zh-CN" sz="1500" b="1" smtClean="0">
                <a:latin typeface="Times New Roman" pitchFamily="18" charset="0"/>
                <a:sym typeface="Times New Roman" pitchFamily="18" charset="0"/>
              </a:rPr>
              <a:t>CFo–CF1</a:t>
            </a:r>
            <a:r>
              <a:rPr lang="en-US" altLang="zh-CN" sz="1500" smtClean="0">
                <a:latin typeface="Times New Roman" pitchFamily="18" charset="0"/>
                <a:sym typeface="Times New Roman" pitchFamily="18" charset="0"/>
              </a:rPr>
              <a:t> (Boyer</a:t>
            </a:r>
            <a:r>
              <a:rPr lang="en-US" altLang="zh-CN" sz="1500" b="1" smtClean="0">
                <a:latin typeface="Times New Roman" pitchFamily="18" charset="0"/>
                <a:sym typeface="Times New Roman" pitchFamily="18" charset="0"/>
              </a:rPr>
              <a:t> </a:t>
            </a:r>
            <a:r>
              <a:rPr lang="en-US" altLang="zh-CN" sz="1500" smtClean="0">
                <a:latin typeface="Times New Roman" pitchFamily="18" charset="0"/>
                <a:sym typeface="Times New Roman" pitchFamily="18" charset="0"/>
              </a:rPr>
              <a:t>1997). </a:t>
            </a:r>
          </a:p>
          <a:p>
            <a:pPr eaLnBrk="1" hangingPunct="1"/>
            <a:endParaRPr lang="en-US" altLang="zh-CN" sz="1500" smtClean="0">
              <a:latin typeface="Times New Roman" pitchFamily="18" charset="0"/>
              <a:sym typeface="Times New Roman" pitchFamily="18" charset="0"/>
            </a:endParaRPr>
          </a:p>
          <a:p>
            <a:pPr eaLnBrk="1" hangingPunct="1"/>
            <a:r>
              <a:rPr lang="en-US" altLang="zh-CN" sz="1500" b="1" smtClean="0">
                <a:latin typeface="Times New Roman" pitchFamily="18" charset="0"/>
                <a:sym typeface="Times New Roman" pitchFamily="18" charset="0"/>
              </a:rPr>
              <a:t>This enzyme consists of two parts: </a:t>
            </a:r>
            <a:r>
              <a:rPr lang="en-US" altLang="zh-CN" sz="1500" smtClean="0">
                <a:latin typeface="Times New Roman" pitchFamily="18" charset="0"/>
                <a:sym typeface="Times New Roman" pitchFamily="18" charset="0"/>
              </a:rPr>
              <a:t>a hydrophobic </a:t>
            </a:r>
            <a:r>
              <a:rPr lang="en-US" altLang="zh-CN" sz="1500" u="sng" smtClean="0">
                <a:latin typeface="Times New Roman" pitchFamily="18" charset="0"/>
                <a:sym typeface="Times New Roman" pitchFamily="18" charset="0"/>
              </a:rPr>
              <a:t>membrane-bound portion called CFo</a:t>
            </a:r>
            <a:r>
              <a:rPr lang="en-US" altLang="zh-CN" sz="1500" smtClean="0">
                <a:latin typeface="Times New Roman" pitchFamily="18" charset="0"/>
                <a:sym typeface="Times New Roman" pitchFamily="18" charset="0"/>
              </a:rPr>
              <a:t> and a portion that sticks out </a:t>
            </a:r>
            <a:r>
              <a:rPr lang="en-US" altLang="zh-CN" sz="1500" u="sng" smtClean="0">
                <a:latin typeface="Times New Roman" pitchFamily="18" charset="0"/>
                <a:sym typeface="Times New Roman" pitchFamily="18" charset="0"/>
              </a:rPr>
              <a:t>into the stroma called CF1</a:t>
            </a:r>
            <a:r>
              <a:rPr lang="en-US" altLang="zh-CN" sz="1500" smtClean="0">
                <a:latin typeface="Times New Roman" pitchFamily="18" charset="0"/>
                <a:sym typeface="Times New Roman" pitchFamily="18" charset="0"/>
              </a:rPr>
              <a:t> (Figure 7.33).</a:t>
            </a:r>
          </a:p>
          <a:p>
            <a:pPr eaLnBrk="1" hangingPunct="1"/>
            <a:endParaRPr lang="en-US" altLang="zh-CN" sz="1500" b="1" smtClean="0">
              <a:latin typeface="Times New Roman" pitchFamily="18" charset="0"/>
              <a:sym typeface="Times New Roman" pitchFamily="18" charset="0"/>
            </a:endParaRPr>
          </a:p>
          <a:p>
            <a:pPr eaLnBrk="1" hangingPunct="1"/>
            <a:r>
              <a:rPr lang="en-US" altLang="zh-CN" sz="1500" b="1" smtClean="0">
                <a:latin typeface="Times New Roman" pitchFamily="18" charset="0"/>
                <a:sym typeface="Times New Roman" pitchFamily="18" charset="0"/>
              </a:rPr>
              <a:t>CFo appears to form a channel across the membrane through which protons can pass. </a:t>
            </a:r>
          </a:p>
          <a:p>
            <a:pPr eaLnBrk="1" hangingPunct="1"/>
            <a:endParaRPr lang="en-US" altLang="zh-CN" sz="1500" b="1" smtClean="0">
              <a:latin typeface="Times New Roman" pitchFamily="18" charset="0"/>
              <a:sym typeface="Times New Roman" pitchFamily="18" charset="0"/>
            </a:endParaRPr>
          </a:p>
          <a:p>
            <a:pPr eaLnBrk="1" hangingPunct="1"/>
            <a:r>
              <a:rPr lang="en-US" altLang="zh-CN" sz="1500" b="1" smtClean="0">
                <a:latin typeface="Times New Roman" pitchFamily="18" charset="0"/>
                <a:sym typeface="Times New Roman" pitchFamily="18" charset="0"/>
              </a:rPr>
              <a:t>CF1 is made up of several peptides,</a:t>
            </a:r>
            <a:r>
              <a:rPr lang="en-US" altLang="zh-CN" sz="1500" smtClean="0">
                <a:latin typeface="Times New Roman" pitchFamily="18" charset="0"/>
                <a:sym typeface="Times New Roman" pitchFamily="18" charset="0"/>
              </a:rPr>
              <a:t> including three copies of each of the α and β peptides arranged alternately much like the sections of an orange. </a:t>
            </a:r>
          </a:p>
          <a:p>
            <a:pPr eaLnBrk="1" hangingPunct="1"/>
            <a:endParaRPr lang="en-US" altLang="zh-CN" sz="1500" smtClean="0">
              <a:latin typeface="Times New Roman" pitchFamily="18" charset="0"/>
              <a:sym typeface="Times New Roman" pitchFamily="18" charset="0"/>
            </a:endParaRPr>
          </a:p>
          <a:p>
            <a:pPr eaLnBrk="1" hangingPunct="1"/>
            <a:r>
              <a:rPr lang="en-US" altLang="zh-CN" sz="1500" u="sng" smtClean="0">
                <a:latin typeface="Times New Roman" pitchFamily="18" charset="0"/>
                <a:sym typeface="Times New Roman" pitchFamily="18" charset="0"/>
              </a:rPr>
              <a:t>The catalytic sites are located largely on the β polypeptide</a:t>
            </a:r>
            <a:r>
              <a:rPr lang="en-US" altLang="zh-CN" sz="1500" smtClean="0">
                <a:latin typeface="Times New Roman" pitchFamily="18" charset="0"/>
                <a:sym typeface="Times New Roman" pitchFamily="18" charset="0"/>
              </a:rPr>
              <a:t>, many of the other peptides are thought to have primarily regulatory functions.</a:t>
            </a:r>
          </a:p>
          <a:p>
            <a:pPr eaLnBrk="1" hangingPunct="1"/>
            <a:endParaRPr lang="en-US" altLang="zh-CN" sz="1500" smtClean="0">
              <a:latin typeface="Times New Roman" pitchFamily="18" charset="0"/>
              <a:sym typeface="Times New Roman" pitchFamily="18" charset="0"/>
            </a:endParaRPr>
          </a:p>
          <a:p>
            <a:pPr eaLnBrk="1" hangingPunct="1"/>
            <a:r>
              <a:rPr lang="en-US" altLang="zh-CN" sz="1500" u="sng" smtClean="0">
                <a:latin typeface="Times New Roman" pitchFamily="18" charset="0"/>
                <a:sym typeface="Times New Roman" pitchFamily="18" charset="0"/>
              </a:rPr>
              <a:t>CF1 is the portion of the complex that synthesizes ATP.</a:t>
            </a:r>
            <a:endParaRPr lang="en-US" altLang="zh-CN" smtClean="0"/>
          </a:p>
        </p:txBody>
      </p:sp>
      <p:sp>
        <p:nvSpPr>
          <p:cNvPr id="81923"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99B9F9E-EBB8-41AD-9A61-F20DF7F9B85C}" type="slidenum">
              <a:rPr lang="en-US"/>
              <a:pPr/>
              <a:t>60</a:t>
            </a:fld>
            <a:endParaRPr lang="en-US"/>
          </a:p>
        </p:txBody>
      </p:sp>
      <p:sp>
        <p:nvSpPr>
          <p:cNvPr id="81924" name="Title 1"/>
          <p:cNvSpPr>
            <a:spLocks noGrp="1" noChangeArrowheads="1"/>
          </p:cNvSpPr>
          <p:nvPr>
            <p:ph type="title" idx="4294967295"/>
          </p:nvPr>
        </p:nvSpPr>
        <p:spPr>
          <a:xfrm>
            <a:off x="457200" y="0"/>
            <a:ext cx="8229600" cy="1143000"/>
          </a:xfrm>
        </p:spPr>
        <p:txBody>
          <a:bodyPr/>
          <a:lstStyle/>
          <a:p>
            <a:pPr eaLnBrk="1" hangingPunct="1"/>
            <a:r>
              <a:rPr lang="en-US" altLang="zh-CN" b="1" smtClean="0"/>
              <a:t>Structure of ATP Synthase</a:t>
            </a:r>
          </a:p>
        </p:txBody>
      </p:sp>
    </p:spTree>
    <p:extLst>
      <p:ext uri="{BB962C8B-B14F-4D97-AF65-F5344CB8AC3E}">
        <p14:creationId xmlns:p14="http://schemas.microsoft.com/office/powerpoint/2010/main" val="19723784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D226F8C-CE49-483B-A1EC-E5A043247DE1}" type="slidenum">
              <a:rPr lang="en-US"/>
              <a:pPr/>
              <a:t>61</a:t>
            </a:fld>
            <a:endParaRPr lang="en-US"/>
          </a:p>
        </p:txBody>
      </p:sp>
      <p:pic>
        <p:nvPicPr>
          <p:cNvPr id="829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609600"/>
            <a:ext cx="4676775"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Content Placeholder 2"/>
          <p:cNvSpPr>
            <a:spLocks noGrp="1" noChangeArrowheads="1"/>
          </p:cNvSpPr>
          <p:nvPr>
            <p:ph idx="4294967295"/>
          </p:nvPr>
        </p:nvSpPr>
        <p:spPr>
          <a:xfrm>
            <a:off x="457200" y="685800"/>
            <a:ext cx="3657600" cy="5334000"/>
          </a:xfrm>
        </p:spPr>
        <p:txBody>
          <a:bodyPr>
            <a:normAutofit fontScale="92500"/>
          </a:bodyPr>
          <a:lstStyle/>
          <a:p>
            <a:pPr algn="just" eaLnBrk="1" hangingPunct="1">
              <a:buFont typeface="Wingdings" pitchFamily="2" charset="2"/>
              <a:buChar char="q"/>
            </a:pPr>
            <a:r>
              <a:rPr lang="en-US" altLang="zh-CN" sz="1500" b="1" smtClean="0">
                <a:latin typeface="Times New Roman" pitchFamily="18" charset="0"/>
                <a:sym typeface="Times New Roman" pitchFamily="18" charset="0"/>
              </a:rPr>
              <a:t>Another remarkable aspect of the mechanism of the ATP synthase</a:t>
            </a:r>
            <a:r>
              <a:rPr lang="en-US" altLang="zh-CN" sz="1500" smtClean="0">
                <a:latin typeface="Times New Roman" pitchFamily="18" charset="0"/>
                <a:sym typeface="Times New Roman" pitchFamily="18" charset="0"/>
              </a:rPr>
              <a:t> is that the internal stalk and probably much of the CF</a:t>
            </a:r>
            <a:r>
              <a:rPr lang="en-US" altLang="zh-CN" sz="1500" baseline="-25000" smtClean="0">
                <a:latin typeface="Times New Roman" pitchFamily="18" charset="0"/>
                <a:sym typeface="Times New Roman" pitchFamily="18" charset="0"/>
              </a:rPr>
              <a:t>o</a:t>
            </a:r>
            <a:r>
              <a:rPr lang="en-US" altLang="zh-CN" sz="1500" smtClean="0">
                <a:latin typeface="Times New Roman" pitchFamily="18" charset="0"/>
                <a:sym typeface="Times New Roman" pitchFamily="18" charset="0"/>
              </a:rPr>
              <a:t> portion of the enzyme </a:t>
            </a:r>
            <a:r>
              <a:rPr lang="en-US" altLang="zh-CN" sz="1500" u="sng" smtClean="0">
                <a:latin typeface="Times New Roman" pitchFamily="18" charset="0"/>
                <a:sym typeface="Times New Roman" pitchFamily="18" charset="0"/>
              </a:rPr>
              <a:t>rotate</a:t>
            </a:r>
            <a:r>
              <a:rPr lang="en-US" altLang="zh-CN" sz="1500" smtClean="0">
                <a:latin typeface="Times New Roman" pitchFamily="18" charset="0"/>
                <a:sym typeface="Times New Roman" pitchFamily="18" charset="0"/>
              </a:rPr>
              <a:t> during catalysis (Yasuda et al. 2001). </a:t>
            </a:r>
          </a:p>
          <a:p>
            <a:pPr algn="just" eaLnBrk="1" hangingPunct="1">
              <a:buFont typeface="Arial" charset="0"/>
              <a:buNone/>
            </a:pPr>
            <a:endParaRPr lang="en-US" altLang="zh-CN" sz="1500" smtClean="0">
              <a:latin typeface="Times New Roman" pitchFamily="18" charset="0"/>
              <a:sym typeface="Times New Roman" pitchFamily="18" charset="0"/>
            </a:endParaRPr>
          </a:p>
          <a:p>
            <a:pPr algn="just" eaLnBrk="1" hangingPunct="1">
              <a:buFont typeface="Courier New" pitchFamily="49" charset="0"/>
              <a:buChar char="o"/>
            </a:pPr>
            <a:r>
              <a:rPr lang="en-US" altLang="zh-CN" sz="1500" smtClean="0">
                <a:latin typeface="Times New Roman" pitchFamily="18" charset="0"/>
                <a:sym typeface="Times New Roman" pitchFamily="18" charset="0"/>
              </a:rPr>
              <a:t>The enzyme is actually a tiny molecular motor.</a:t>
            </a:r>
          </a:p>
          <a:p>
            <a:pPr algn="just" eaLnBrk="1" hangingPunct="1">
              <a:buFont typeface="Arial" charset="0"/>
              <a:buNone/>
            </a:pPr>
            <a:endParaRPr lang="en-US" altLang="zh-CN" sz="1500" smtClean="0">
              <a:latin typeface="Times New Roman" pitchFamily="18" charset="0"/>
              <a:sym typeface="Times New Roman" pitchFamily="18" charset="0"/>
            </a:endParaRPr>
          </a:p>
          <a:p>
            <a:pPr algn="just" eaLnBrk="1" hangingPunct="1">
              <a:buFont typeface="Wingdings" pitchFamily="2" charset="2"/>
              <a:buChar char="v"/>
            </a:pPr>
            <a:r>
              <a:rPr lang="en-US" altLang="zh-CN" sz="1500" b="1" smtClean="0">
                <a:latin typeface="Times New Roman" pitchFamily="18" charset="0"/>
                <a:sym typeface="Times New Roman" pitchFamily="18" charset="0"/>
              </a:rPr>
              <a:t>FIGURE 7.33 Structure of ATP synthase. </a:t>
            </a:r>
          </a:p>
          <a:p>
            <a:pPr algn="just" eaLnBrk="1" hangingPunct="1"/>
            <a:r>
              <a:rPr lang="en-US" altLang="zh-CN" sz="1500" smtClean="0">
                <a:latin typeface="Times New Roman" pitchFamily="18" charset="0"/>
                <a:sym typeface="Times New Roman" pitchFamily="18" charset="0"/>
              </a:rPr>
              <a:t>This enzyme consists of a large multisubunit complex, </a:t>
            </a:r>
            <a:r>
              <a:rPr lang="en-US" altLang="zh-CN" sz="1500" b="1" smtClean="0">
                <a:latin typeface="Times New Roman" pitchFamily="18" charset="0"/>
                <a:sym typeface="Times New Roman" pitchFamily="18" charset="0"/>
              </a:rPr>
              <a:t>CF1</a:t>
            </a:r>
            <a:r>
              <a:rPr lang="en-US" altLang="zh-CN" sz="1500" smtClean="0">
                <a:latin typeface="Times New Roman" pitchFamily="18" charset="0"/>
                <a:sym typeface="Times New Roman" pitchFamily="18" charset="0"/>
              </a:rPr>
              <a:t>, attached on the stromal side of the membrane to an integral membrane portion, known as</a:t>
            </a:r>
            <a:r>
              <a:rPr lang="en-US" altLang="zh-CN" sz="1500" b="1" smtClean="0">
                <a:latin typeface="Times New Roman" pitchFamily="18" charset="0"/>
                <a:sym typeface="Times New Roman" pitchFamily="18" charset="0"/>
              </a:rPr>
              <a:t> CFo</a:t>
            </a:r>
            <a:r>
              <a:rPr lang="en-US" altLang="zh-CN" sz="1500" smtClean="0">
                <a:latin typeface="Times New Roman" pitchFamily="18" charset="0"/>
                <a:sym typeface="Times New Roman" pitchFamily="18" charset="0"/>
              </a:rPr>
              <a:t>. </a:t>
            </a:r>
          </a:p>
          <a:p>
            <a:pPr algn="just" eaLnBrk="1" hangingPunct="1"/>
            <a:endParaRPr lang="en-US" altLang="zh-CN" sz="1500" smtClean="0">
              <a:latin typeface="Times New Roman" pitchFamily="18" charset="0"/>
              <a:sym typeface="Times New Roman" pitchFamily="18" charset="0"/>
            </a:endParaRPr>
          </a:p>
          <a:p>
            <a:pPr algn="just" eaLnBrk="1" hangingPunct="1"/>
            <a:r>
              <a:rPr lang="en-US" altLang="zh-CN" sz="1500" smtClean="0">
                <a:latin typeface="Times New Roman" pitchFamily="18" charset="0"/>
                <a:sym typeface="Times New Roman" pitchFamily="18" charset="0"/>
              </a:rPr>
              <a:t>CF1 consists of five different polypeptides, with a stoichiometry of α</a:t>
            </a:r>
            <a:r>
              <a:rPr lang="en-US" altLang="zh-CN" sz="1500" baseline="-25000" smtClean="0">
                <a:latin typeface="Times New Roman" pitchFamily="18" charset="0"/>
                <a:sym typeface="Times New Roman" pitchFamily="18" charset="0"/>
              </a:rPr>
              <a:t>3</a:t>
            </a:r>
            <a:r>
              <a:rPr lang="en-US" altLang="zh-CN" sz="1500" smtClean="0">
                <a:latin typeface="Times New Roman" pitchFamily="18" charset="0"/>
                <a:sym typeface="Times New Roman" pitchFamily="18" charset="0"/>
              </a:rPr>
              <a:t>, β</a:t>
            </a:r>
            <a:r>
              <a:rPr lang="en-US" altLang="zh-CN" sz="1500" baseline="-25000" smtClean="0">
                <a:latin typeface="Times New Roman" pitchFamily="18" charset="0"/>
                <a:sym typeface="Times New Roman" pitchFamily="18" charset="0"/>
              </a:rPr>
              <a:t>3</a:t>
            </a:r>
            <a:r>
              <a:rPr lang="en-US" altLang="zh-CN" sz="1500" smtClean="0">
                <a:latin typeface="Times New Roman" pitchFamily="18" charset="0"/>
                <a:sym typeface="Times New Roman" pitchFamily="18" charset="0"/>
              </a:rPr>
              <a:t>, γ, δ, ε. </a:t>
            </a:r>
          </a:p>
          <a:p>
            <a:pPr algn="just" eaLnBrk="1" hangingPunct="1"/>
            <a:endParaRPr lang="en-US" altLang="zh-CN" sz="1500" smtClean="0">
              <a:latin typeface="Times New Roman" pitchFamily="18" charset="0"/>
              <a:sym typeface="Times New Roman" pitchFamily="18" charset="0"/>
            </a:endParaRPr>
          </a:p>
          <a:p>
            <a:pPr algn="just" eaLnBrk="1" hangingPunct="1"/>
            <a:r>
              <a:rPr lang="en-US" altLang="zh-CN" sz="1500" smtClean="0">
                <a:latin typeface="Times New Roman" pitchFamily="18" charset="0"/>
                <a:sym typeface="Times New Roman" pitchFamily="18" charset="0"/>
              </a:rPr>
              <a:t>CFo contains probably four different polypeptides, with a stoichiometry of a, b, b′, c</a:t>
            </a:r>
            <a:r>
              <a:rPr lang="en-US" altLang="zh-CN" sz="1500" baseline="-25000" smtClean="0">
                <a:latin typeface="Times New Roman" pitchFamily="18" charset="0"/>
                <a:sym typeface="Times New Roman" pitchFamily="18" charset="0"/>
              </a:rPr>
              <a:t>12</a:t>
            </a:r>
            <a:r>
              <a:rPr lang="en-US" altLang="zh-CN" sz="1500" smtClean="0">
                <a:latin typeface="Times New Roman" pitchFamily="18" charset="0"/>
                <a:sym typeface="Times New Roman" pitchFamily="18" charset="0"/>
              </a:rPr>
              <a:t>.</a:t>
            </a:r>
          </a:p>
          <a:p>
            <a:pPr algn="just" eaLnBrk="1" hangingPunct="1"/>
            <a:endParaRPr lang="en-US" altLang="zh-CN" sz="1500" smtClean="0">
              <a:latin typeface="Times New Roman" pitchFamily="18" charset="0"/>
              <a:sym typeface="Times New Roman" pitchFamily="18" charset="0"/>
            </a:endParaRPr>
          </a:p>
        </p:txBody>
      </p:sp>
    </p:spTree>
    <p:extLst>
      <p:ext uri="{BB962C8B-B14F-4D97-AF65-F5344CB8AC3E}">
        <p14:creationId xmlns:p14="http://schemas.microsoft.com/office/powerpoint/2010/main" val="9468452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p:cNvSpPr>
            <a:spLocks noGrp="1" noChangeArrowheads="1"/>
          </p:cNvSpPr>
          <p:nvPr>
            <p:ph idx="4294967295"/>
          </p:nvPr>
        </p:nvSpPr>
        <p:spPr>
          <a:xfrm>
            <a:off x="457200" y="1143000"/>
            <a:ext cx="8229600" cy="4983163"/>
          </a:xfrm>
        </p:spPr>
        <p:txBody>
          <a:bodyPr/>
          <a:lstStyle/>
          <a:p>
            <a:pPr algn="just" eaLnBrk="1" hangingPunct="1"/>
            <a:r>
              <a:rPr lang="en-US" altLang="zh-CN" sz="2500" smtClean="0">
                <a:latin typeface="Times New Roman" pitchFamily="18" charset="0"/>
                <a:sym typeface="Times New Roman" pitchFamily="18" charset="0"/>
              </a:rPr>
              <a:t>The molecular structure of the mitochondrial ATP synthase has been determined by X-ray crystallography (Stock et al. 1999). </a:t>
            </a:r>
          </a:p>
          <a:p>
            <a:pPr algn="just" eaLnBrk="1" hangingPunct="1">
              <a:buFont typeface="Arial" charset="0"/>
              <a:buNone/>
            </a:pPr>
            <a:endParaRPr lang="en-US" altLang="zh-CN" sz="2500" smtClean="0">
              <a:latin typeface="Times New Roman" pitchFamily="18" charset="0"/>
              <a:sym typeface="Times New Roman" pitchFamily="18" charset="0"/>
            </a:endParaRPr>
          </a:p>
          <a:p>
            <a:pPr algn="just" eaLnBrk="1" hangingPunct="1">
              <a:buFont typeface="Wingdings" pitchFamily="2" charset="2"/>
              <a:buChar char="q"/>
            </a:pPr>
            <a:r>
              <a:rPr lang="en-US" altLang="zh-CN" sz="2500" smtClean="0">
                <a:latin typeface="Times New Roman" pitchFamily="18" charset="0"/>
                <a:sym typeface="Times New Roman" pitchFamily="18" charset="0"/>
              </a:rPr>
              <a:t>Although there are significant differences between the chloroplast and mitochondrial enzymes, they have the same overall architecture and probably nearly identical catalytic sites. </a:t>
            </a:r>
          </a:p>
          <a:p>
            <a:pPr algn="just" eaLnBrk="1" hangingPunct="1"/>
            <a:endParaRPr lang="en-US" altLang="zh-CN" sz="2500" smtClean="0">
              <a:latin typeface="Times New Roman" pitchFamily="18" charset="0"/>
              <a:sym typeface="Times New Roman" pitchFamily="18" charset="0"/>
            </a:endParaRPr>
          </a:p>
          <a:p>
            <a:pPr algn="just" eaLnBrk="1" hangingPunct="1">
              <a:buFont typeface="Wingdings" pitchFamily="2" charset="2"/>
              <a:buChar char="Ø"/>
            </a:pPr>
            <a:r>
              <a:rPr lang="en-US" altLang="zh-CN" sz="2500" smtClean="0">
                <a:latin typeface="Times New Roman" pitchFamily="18" charset="0"/>
                <a:sym typeface="Times New Roman" pitchFamily="18" charset="0"/>
              </a:rPr>
              <a:t>In fact, there are remarkable similarities in the way electron flow is coupled to proton translocation in chloroplasts, mitochondria, and purple bacteria (Figure 7.34). </a:t>
            </a:r>
          </a:p>
          <a:p>
            <a:pPr algn="just" eaLnBrk="1" hangingPunct="1">
              <a:buFont typeface="Arial" charset="0"/>
              <a:buNone/>
            </a:pPr>
            <a:endParaRPr lang="en-US" altLang="zh-CN" sz="2500" smtClean="0">
              <a:latin typeface="Times New Roman" pitchFamily="18" charset="0"/>
              <a:sym typeface="Times New Roman" pitchFamily="18" charset="0"/>
            </a:endParaRPr>
          </a:p>
        </p:txBody>
      </p:sp>
      <p:sp>
        <p:nvSpPr>
          <p:cNvPr id="83971"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BB0AD98-6A98-4713-98D1-B7E8E6F351F1}" type="slidenum">
              <a:rPr lang="en-US"/>
              <a:pPr/>
              <a:t>62</a:t>
            </a:fld>
            <a:endParaRPr lang="en-US"/>
          </a:p>
        </p:txBody>
      </p:sp>
    </p:spTree>
    <p:extLst>
      <p:ext uri="{BB962C8B-B14F-4D97-AF65-F5344CB8AC3E}">
        <p14:creationId xmlns:p14="http://schemas.microsoft.com/office/powerpoint/2010/main" val="7317512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p:cNvSpPr>
            <a:spLocks noGrp="1" noChangeArrowheads="1"/>
          </p:cNvSpPr>
          <p:nvPr>
            <p:ph idx="4294967295"/>
          </p:nvPr>
        </p:nvSpPr>
        <p:spPr>
          <a:xfrm>
            <a:off x="152400" y="304800"/>
            <a:ext cx="3505200" cy="6019800"/>
          </a:xfrm>
        </p:spPr>
        <p:txBody>
          <a:bodyPr>
            <a:normAutofit lnSpcReduction="10000"/>
          </a:bodyPr>
          <a:lstStyle/>
          <a:p>
            <a:pPr algn="just" eaLnBrk="1" hangingPunct="1">
              <a:buFont typeface="Wingdings" pitchFamily="2" charset="2"/>
              <a:buChar char="v"/>
            </a:pPr>
            <a:r>
              <a:rPr lang="en-US" altLang="zh-CN" sz="1400" b="1" smtClean="0">
                <a:latin typeface="Times New Roman" pitchFamily="18" charset="0"/>
                <a:sym typeface="Times New Roman" pitchFamily="18" charset="0"/>
              </a:rPr>
              <a:t>FIGURE 7.34 Similarities of photosynthetic and respiratory electron flow in bacteria, chloroplasts, and mitochondria.</a:t>
            </a:r>
          </a:p>
          <a:p>
            <a:pPr algn="just" eaLnBrk="1" hangingPunct="1"/>
            <a:r>
              <a:rPr lang="en-US" altLang="zh-CN" sz="1400" smtClean="0">
                <a:latin typeface="Times New Roman" pitchFamily="18" charset="0"/>
                <a:sym typeface="Times New Roman" pitchFamily="18" charset="0"/>
              </a:rPr>
              <a:t>In all three, electron flow is coupled to proto n translocation, creating a transmembrane proton motive force (Δ</a:t>
            </a:r>
            <a:r>
              <a:rPr lang="en-US" altLang="zh-CN" sz="1400" i="1" smtClean="0">
                <a:latin typeface="Times New Roman" pitchFamily="18" charset="0"/>
                <a:sym typeface="Times New Roman" pitchFamily="18" charset="0"/>
              </a:rPr>
              <a:t>p). </a:t>
            </a:r>
          </a:p>
          <a:p>
            <a:pPr algn="just" eaLnBrk="1" hangingPunct="1"/>
            <a:r>
              <a:rPr lang="en-US" altLang="zh-CN" sz="1400" i="1" smtClean="0">
                <a:latin typeface="Times New Roman" pitchFamily="18" charset="0"/>
                <a:sym typeface="Times New Roman" pitchFamily="18" charset="0"/>
              </a:rPr>
              <a:t>The energy in the proton </a:t>
            </a:r>
            <a:r>
              <a:rPr lang="en-US" altLang="zh-CN" sz="1400" smtClean="0">
                <a:latin typeface="Times New Roman" pitchFamily="18" charset="0"/>
                <a:sym typeface="Times New Roman" pitchFamily="18" charset="0"/>
              </a:rPr>
              <a:t>motive force is then used for the synthesis of ATP by ATP synthase. </a:t>
            </a:r>
          </a:p>
          <a:p>
            <a:pPr algn="just" eaLnBrk="1" hangingPunct="1">
              <a:buFont typeface="Arial" charset="0"/>
              <a:buNone/>
            </a:pPr>
            <a:r>
              <a:rPr lang="en-US" altLang="zh-CN" sz="1400" b="1" smtClean="0">
                <a:latin typeface="Times New Roman" pitchFamily="18" charset="0"/>
                <a:sym typeface="Times New Roman" pitchFamily="18" charset="0"/>
              </a:rPr>
              <a:t>A.</a:t>
            </a:r>
            <a:r>
              <a:rPr lang="en-US" altLang="zh-CN" sz="1400" smtClean="0">
                <a:latin typeface="Times New Roman" pitchFamily="18" charset="0"/>
                <a:sym typeface="Times New Roman" pitchFamily="18" charset="0"/>
              </a:rPr>
              <a:t> 	A reaction center (RC) in purple  photosynthetic bacteria carries out cyclic electron flow generating a proton potential by the action of the cytochrome </a:t>
            </a:r>
            <a:r>
              <a:rPr lang="en-US" altLang="zh-CN" sz="1400" i="1" smtClean="0">
                <a:latin typeface="Times New Roman" pitchFamily="18" charset="0"/>
                <a:sym typeface="Times New Roman" pitchFamily="18" charset="0"/>
              </a:rPr>
              <a:t>bc1 complex.  </a:t>
            </a:r>
          </a:p>
          <a:p>
            <a:pPr algn="just" eaLnBrk="1" hangingPunct="1">
              <a:buFont typeface="Arial" charset="0"/>
              <a:buNone/>
            </a:pPr>
            <a:r>
              <a:rPr lang="en-US" altLang="zh-CN" sz="1400" b="1" smtClean="0">
                <a:latin typeface="Times New Roman" pitchFamily="18" charset="0"/>
                <a:sym typeface="Times New Roman" pitchFamily="18" charset="0"/>
              </a:rPr>
              <a:t>B.</a:t>
            </a:r>
            <a:r>
              <a:rPr lang="en-US" altLang="zh-CN" sz="1400" smtClean="0">
                <a:latin typeface="Times New Roman" pitchFamily="18" charset="0"/>
                <a:sym typeface="Times New Roman" pitchFamily="18" charset="0"/>
              </a:rPr>
              <a:t> 	Chloroplasts carry out noncyclic electron flow, oxidizing water and reducing NADP+. </a:t>
            </a:r>
          </a:p>
          <a:p>
            <a:pPr algn="just" eaLnBrk="1" hangingPunct="1"/>
            <a:r>
              <a:rPr lang="en-US" altLang="zh-CN" sz="1400" smtClean="0">
                <a:latin typeface="Times New Roman" pitchFamily="18" charset="0"/>
                <a:sym typeface="Times New Roman" pitchFamily="18" charset="0"/>
              </a:rPr>
              <a:t>Protons are produced by the oxidation of water and by the oxidation of PQH2 (Q) by the cytochrome </a:t>
            </a:r>
            <a:r>
              <a:rPr lang="en-US" altLang="zh-CN" sz="1400" i="1" smtClean="0">
                <a:latin typeface="Times New Roman" pitchFamily="18" charset="0"/>
                <a:sym typeface="Times New Roman" pitchFamily="18" charset="0"/>
              </a:rPr>
              <a:t>b6 f complex. </a:t>
            </a:r>
          </a:p>
          <a:p>
            <a:pPr algn="just" eaLnBrk="1" hangingPunct="1">
              <a:buFont typeface="Arial" charset="0"/>
              <a:buNone/>
            </a:pPr>
            <a:r>
              <a:rPr lang="en-US" altLang="zh-CN" sz="1400" b="1" smtClean="0">
                <a:latin typeface="Times New Roman" pitchFamily="18" charset="0"/>
                <a:sym typeface="Times New Roman" pitchFamily="18" charset="0"/>
              </a:rPr>
              <a:t>C.</a:t>
            </a:r>
            <a:r>
              <a:rPr lang="en-US" altLang="zh-CN" sz="1400" i="1" smtClean="0">
                <a:latin typeface="Times New Roman" pitchFamily="18" charset="0"/>
                <a:sym typeface="Times New Roman" pitchFamily="18" charset="0"/>
              </a:rPr>
              <a:t>	 </a:t>
            </a:r>
            <a:r>
              <a:rPr lang="en-US" altLang="zh-CN" sz="1400" smtClean="0">
                <a:latin typeface="Times New Roman" pitchFamily="18" charset="0"/>
                <a:sym typeface="Times New Roman" pitchFamily="18" charset="0"/>
              </a:rPr>
              <a:t>Mitochondria oxidize NADH to NAD+ and reduce oxygen to water. Protons are pumped by the enzyme NADH dehydrogenase, the cytochrome </a:t>
            </a:r>
            <a:r>
              <a:rPr lang="en-US" altLang="zh-CN" sz="1400" i="1" smtClean="0">
                <a:latin typeface="Times New Roman" pitchFamily="18" charset="0"/>
                <a:sym typeface="Times New Roman" pitchFamily="18" charset="0"/>
              </a:rPr>
              <a:t>bc1 </a:t>
            </a:r>
            <a:r>
              <a:rPr lang="en-US" altLang="zh-CN" sz="1400" smtClean="0">
                <a:latin typeface="Times New Roman" pitchFamily="18" charset="0"/>
                <a:sym typeface="Times New Roman" pitchFamily="18" charset="0"/>
              </a:rPr>
              <a:t>complex, and cytochrome oxidase. </a:t>
            </a:r>
          </a:p>
          <a:p>
            <a:pPr algn="just" eaLnBrk="1" hangingPunct="1"/>
            <a:r>
              <a:rPr lang="en-US" altLang="zh-CN" sz="1400" smtClean="0">
                <a:latin typeface="Times New Roman" pitchFamily="18" charset="0"/>
                <a:sym typeface="Times New Roman" pitchFamily="18" charset="0"/>
              </a:rPr>
              <a:t>The ATP synthases in the three systems are very similar in structure.</a:t>
            </a:r>
          </a:p>
        </p:txBody>
      </p:sp>
      <p:sp>
        <p:nvSpPr>
          <p:cNvPr id="84995"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B0DD6A6-7A99-4F30-97F7-33B6491B76F4}" type="slidenum">
              <a:rPr lang="en-US"/>
              <a:pPr/>
              <a:t>63</a:t>
            </a:fld>
            <a:endParaRPr lang="en-US"/>
          </a:p>
        </p:txBody>
      </p:sp>
      <p:pic>
        <p:nvPicPr>
          <p:cNvPr id="849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75" y="0"/>
            <a:ext cx="5381625" cy="66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80483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noChangeArrowheads="1"/>
          </p:cNvSpPr>
          <p:nvPr>
            <p:ph type="title" idx="4294967295"/>
          </p:nvPr>
        </p:nvSpPr>
        <p:spPr/>
        <p:txBody>
          <a:bodyPr>
            <a:normAutofit fontScale="90000"/>
          </a:bodyPr>
          <a:lstStyle/>
          <a:p>
            <a:pPr eaLnBrk="1" hangingPunct="1"/>
            <a:r>
              <a:rPr lang="en-US" altLang="zh-CN" b="1" smtClean="0"/>
              <a:t>Carotenoids Serve as Photoprotective Agents</a:t>
            </a:r>
            <a:endParaRPr lang="en-US" altLang="zh-CN" smtClean="0"/>
          </a:p>
        </p:txBody>
      </p:sp>
      <p:sp>
        <p:nvSpPr>
          <p:cNvPr id="86019" name="Content Placeholder 2"/>
          <p:cNvSpPr>
            <a:spLocks noGrp="1" noChangeArrowheads="1"/>
          </p:cNvSpPr>
          <p:nvPr>
            <p:ph idx="4294967295"/>
          </p:nvPr>
        </p:nvSpPr>
        <p:spPr/>
        <p:txBody>
          <a:bodyPr>
            <a:normAutofit lnSpcReduction="10000"/>
          </a:bodyPr>
          <a:lstStyle/>
          <a:p>
            <a:pPr algn="just" eaLnBrk="1" hangingPunct="1">
              <a:buFont typeface="Courier New" pitchFamily="49" charset="0"/>
              <a:buChar char="o"/>
            </a:pPr>
            <a:r>
              <a:rPr lang="en-US" altLang="zh-CN" sz="1800" b="1" smtClean="0">
                <a:latin typeface="Times New Roman" pitchFamily="18" charset="0"/>
                <a:sym typeface="Times New Roman" pitchFamily="18" charset="0"/>
              </a:rPr>
              <a:t>When the energy stored in chlorophylls in the excited state is rapidly</a:t>
            </a:r>
            <a:r>
              <a:rPr lang="en-US" altLang="zh-CN" sz="1800" b="1" u="sng" smtClean="0">
                <a:latin typeface="Times New Roman" pitchFamily="18" charset="0"/>
                <a:sym typeface="Times New Roman" pitchFamily="18" charset="0"/>
              </a:rPr>
              <a:t> dissipated</a:t>
            </a:r>
            <a:r>
              <a:rPr lang="en-US" altLang="zh-CN" sz="1800" b="1" smtClean="0">
                <a:latin typeface="Times New Roman" pitchFamily="18" charset="0"/>
                <a:sym typeface="Times New Roman" pitchFamily="18" charset="0"/>
              </a:rPr>
              <a:t> by excitation transfer or photochemistry, the excited state is said to be quenched.</a:t>
            </a:r>
          </a:p>
          <a:p>
            <a:pPr algn="just" eaLnBrk="1" hangingPunct="1"/>
            <a:endParaRPr lang="en-US" altLang="zh-CN" sz="1800" smtClean="0">
              <a:latin typeface="Times New Roman" pitchFamily="18" charset="0"/>
              <a:sym typeface="Times New Roman" pitchFamily="18" charset="0"/>
            </a:endParaRPr>
          </a:p>
          <a:p>
            <a:pPr algn="just" eaLnBrk="1" hangingPunct="1"/>
            <a:r>
              <a:rPr lang="en-US" altLang="zh-CN" sz="1800" smtClean="0">
                <a:latin typeface="Times New Roman" pitchFamily="18" charset="0"/>
                <a:sym typeface="Times New Roman" pitchFamily="18" charset="0"/>
              </a:rPr>
              <a:t>If the excited state of chlorophyll is</a:t>
            </a:r>
            <a:r>
              <a:rPr lang="en-US" altLang="zh-CN" sz="1800" u="sng" smtClean="0">
                <a:latin typeface="Times New Roman" pitchFamily="18" charset="0"/>
                <a:sym typeface="Times New Roman" pitchFamily="18" charset="0"/>
              </a:rPr>
              <a:t> not</a:t>
            </a:r>
            <a:r>
              <a:rPr lang="en-US" altLang="zh-CN" sz="1800" smtClean="0">
                <a:latin typeface="Times New Roman" pitchFamily="18" charset="0"/>
                <a:sym typeface="Times New Roman" pitchFamily="18" charset="0"/>
              </a:rPr>
              <a:t> rapidly quenched by excitation transfer or photochemistry,</a:t>
            </a:r>
            <a:r>
              <a:rPr lang="en-US" altLang="zh-CN" sz="1800" u="sng" smtClean="0">
                <a:latin typeface="Times New Roman" pitchFamily="18" charset="0"/>
                <a:sym typeface="Times New Roman" pitchFamily="18" charset="0"/>
              </a:rPr>
              <a:t> it can react with molecular oxygen to form an excited state of oxygen known as </a:t>
            </a:r>
            <a:r>
              <a:rPr lang="en-US" altLang="zh-CN" sz="1800" b="1" u="sng" smtClean="0">
                <a:latin typeface="Times New Roman" pitchFamily="18" charset="0"/>
                <a:sym typeface="Times New Roman" pitchFamily="18" charset="0"/>
              </a:rPr>
              <a:t>singlet oxygen (</a:t>
            </a:r>
            <a:r>
              <a:rPr lang="en-US" altLang="zh-CN" sz="1800" b="1" u="sng" baseline="30000" smtClean="0">
                <a:latin typeface="Times New Roman" pitchFamily="18" charset="0"/>
                <a:sym typeface="Times New Roman" pitchFamily="18" charset="0"/>
              </a:rPr>
              <a:t>1</a:t>
            </a:r>
            <a:r>
              <a:rPr lang="en-US" altLang="zh-CN" sz="1800" b="1" u="sng" smtClean="0">
                <a:latin typeface="Times New Roman" pitchFamily="18" charset="0"/>
                <a:sym typeface="Times New Roman" pitchFamily="18" charset="0"/>
              </a:rPr>
              <a:t>O</a:t>
            </a:r>
            <a:r>
              <a:rPr lang="en-US" altLang="zh-CN" sz="1800" b="1" u="sng" baseline="-25000" smtClean="0">
                <a:latin typeface="Times New Roman" pitchFamily="18" charset="0"/>
                <a:sym typeface="Times New Roman" pitchFamily="18" charset="0"/>
              </a:rPr>
              <a:t>2</a:t>
            </a:r>
            <a:r>
              <a:rPr lang="en-US" altLang="zh-CN" sz="1800" b="1" u="sng" smtClean="0">
                <a:latin typeface="Times New Roman" pitchFamily="18" charset="0"/>
                <a:sym typeface="Times New Roman" pitchFamily="18" charset="0"/>
              </a:rPr>
              <a:t>*)</a:t>
            </a:r>
            <a:r>
              <a:rPr lang="en-US" altLang="zh-CN" sz="1800" b="1" smtClean="0">
                <a:latin typeface="Times New Roman" pitchFamily="18" charset="0"/>
                <a:sym typeface="Times New Roman" pitchFamily="18" charset="0"/>
              </a:rPr>
              <a:t>. </a:t>
            </a:r>
          </a:p>
          <a:p>
            <a:pPr algn="just" eaLnBrk="1" hangingPunct="1"/>
            <a:endParaRPr lang="en-US" altLang="zh-CN" sz="1800" b="1" smtClean="0">
              <a:latin typeface="Times New Roman" pitchFamily="18" charset="0"/>
              <a:sym typeface="Times New Roman" pitchFamily="18" charset="0"/>
            </a:endParaRPr>
          </a:p>
          <a:p>
            <a:pPr algn="just" eaLnBrk="1" hangingPunct="1"/>
            <a:r>
              <a:rPr lang="en-US" altLang="zh-CN" sz="1800" b="1" smtClean="0">
                <a:latin typeface="Times New Roman" pitchFamily="18" charset="0"/>
                <a:sym typeface="Times New Roman" pitchFamily="18" charset="0"/>
              </a:rPr>
              <a:t>The extremely reactive singlet oxygen goes on to react with </a:t>
            </a:r>
            <a:r>
              <a:rPr lang="en-US" altLang="zh-CN" sz="1800" smtClean="0">
                <a:latin typeface="Times New Roman" pitchFamily="18" charset="0"/>
                <a:sym typeface="Times New Roman" pitchFamily="18" charset="0"/>
              </a:rPr>
              <a:t>and damage many cellular components, especially </a:t>
            </a:r>
            <a:r>
              <a:rPr lang="en-US" altLang="zh-CN" sz="1800" u="sng" smtClean="0">
                <a:latin typeface="Times New Roman" pitchFamily="18" charset="0"/>
                <a:sym typeface="Times New Roman" pitchFamily="18" charset="0"/>
              </a:rPr>
              <a:t>lipids</a:t>
            </a:r>
            <a:r>
              <a:rPr lang="en-US" altLang="zh-CN" sz="1800" smtClean="0">
                <a:latin typeface="Times New Roman" pitchFamily="18" charset="0"/>
                <a:sym typeface="Times New Roman" pitchFamily="18" charset="0"/>
              </a:rPr>
              <a:t>. </a:t>
            </a:r>
          </a:p>
          <a:p>
            <a:pPr algn="just" eaLnBrk="1" hangingPunct="1">
              <a:buFont typeface="Wingdings" pitchFamily="2" charset="2"/>
              <a:buChar char="Ø"/>
            </a:pPr>
            <a:endParaRPr lang="en-US" altLang="zh-CN" sz="1800" b="1" smtClean="0">
              <a:latin typeface="Times New Roman" pitchFamily="18" charset="0"/>
              <a:sym typeface="Times New Roman" pitchFamily="18" charset="0"/>
            </a:endParaRPr>
          </a:p>
          <a:p>
            <a:pPr algn="just" eaLnBrk="1" hangingPunct="1">
              <a:buFont typeface="Wingdings" pitchFamily="2" charset="2"/>
              <a:buChar char="Ø"/>
            </a:pPr>
            <a:r>
              <a:rPr lang="en-US" altLang="zh-CN" sz="1800" b="1" smtClean="0">
                <a:latin typeface="Times New Roman" pitchFamily="18" charset="0"/>
                <a:sym typeface="Times New Roman" pitchFamily="18" charset="0"/>
              </a:rPr>
              <a:t>Carotenoids</a:t>
            </a:r>
            <a:r>
              <a:rPr lang="en-US" altLang="zh-CN" sz="1800" smtClean="0">
                <a:latin typeface="Times New Roman" pitchFamily="18" charset="0"/>
                <a:sym typeface="Times New Roman" pitchFamily="18" charset="0"/>
              </a:rPr>
              <a:t> exert their photoprotective action by rapidly quenching the excited state of chlorophyll. </a:t>
            </a:r>
          </a:p>
          <a:p>
            <a:pPr algn="just" eaLnBrk="1" hangingPunct="1"/>
            <a:endParaRPr lang="en-US" altLang="zh-CN" sz="1800" smtClean="0">
              <a:latin typeface="Times New Roman" pitchFamily="18" charset="0"/>
              <a:sym typeface="Times New Roman" pitchFamily="18" charset="0"/>
            </a:endParaRPr>
          </a:p>
          <a:p>
            <a:pPr algn="just" eaLnBrk="1" hangingPunct="1"/>
            <a:r>
              <a:rPr lang="en-US" altLang="zh-CN" sz="1800" smtClean="0">
                <a:latin typeface="Times New Roman" pitchFamily="18" charset="0"/>
                <a:sym typeface="Times New Roman" pitchFamily="18" charset="0"/>
              </a:rPr>
              <a:t>The excited state of carotenoids does not have sufficient energy to form singlet oxygen, so it decays back to its ground state while losing its energy as heat.</a:t>
            </a:r>
          </a:p>
        </p:txBody>
      </p:sp>
      <p:sp>
        <p:nvSpPr>
          <p:cNvPr id="86020"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F274020-DF49-4FC3-870E-A3A9C8FE7671}" type="slidenum">
              <a:rPr lang="en-US"/>
              <a:pPr/>
              <a:t>64</a:t>
            </a:fld>
            <a:endParaRPr lang="en-US"/>
          </a:p>
        </p:txBody>
      </p:sp>
    </p:spTree>
    <p:extLst>
      <p:ext uri="{BB962C8B-B14F-4D97-AF65-F5344CB8AC3E}">
        <p14:creationId xmlns:p14="http://schemas.microsoft.com/office/powerpoint/2010/main" val="19672138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noChangeArrowheads="1"/>
          </p:cNvSpPr>
          <p:nvPr>
            <p:ph idx="4294967295"/>
          </p:nvPr>
        </p:nvSpPr>
        <p:spPr>
          <a:xfrm>
            <a:off x="457200" y="762000"/>
            <a:ext cx="3886200" cy="5715000"/>
          </a:xfrm>
        </p:spPr>
        <p:txBody>
          <a:bodyPr/>
          <a:lstStyle/>
          <a:p>
            <a:pPr algn="just" eaLnBrk="1" hangingPunct="1">
              <a:buFont typeface="Wingdings" pitchFamily="2" charset="2"/>
              <a:buChar char="v"/>
            </a:pPr>
            <a:r>
              <a:rPr lang="en-US" altLang="zh-CN" sz="1400" b="1" smtClean="0">
                <a:latin typeface="Times New Roman" pitchFamily="18" charset="0"/>
                <a:sym typeface="Times New Roman" pitchFamily="18" charset="0"/>
              </a:rPr>
              <a:t>FIGURE: Overall picture of the regulation of photon capture and the protection and repair of photodamage.</a:t>
            </a:r>
          </a:p>
          <a:p>
            <a:pPr algn="just" eaLnBrk="1" hangingPunct="1"/>
            <a:r>
              <a:rPr lang="en-US" altLang="zh-CN" sz="1400" smtClean="0">
                <a:latin typeface="Times New Roman" pitchFamily="18" charset="0"/>
                <a:sym typeface="Times New Roman" pitchFamily="18" charset="0"/>
              </a:rPr>
              <a:t>Protection against photodamage is a multilevel process. </a:t>
            </a:r>
          </a:p>
          <a:p>
            <a:pPr algn="just" eaLnBrk="1" hangingPunct="1">
              <a:buFont typeface="Courier New" pitchFamily="49" charset="0"/>
              <a:buChar char="o"/>
            </a:pPr>
            <a:r>
              <a:rPr lang="en-US" altLang="zh-CN" sz="1400" b="1" smtClean="0">
                <a:latin typeface="Times New Roman" pitchFamily="18" charset="0"/>
                <a:sym typeface="Times New Roman" pitchFamily="18" charset="0"/>
              </a:rPr>
              <a:t>The first line of defense</a:t>
            </a:r>
            <a:r>
              <a:rPr lang="en-US" altLang="zh-CN" sz="1400" smtClean="0">
                <a:latin typeface="Times New Roman" pitchFamily="18" charset="0"/>
                <a:sym typeface="Times New Roman" pitchFamily="18" charset="0"/>
              </a:rPr>
              <a:t> is suppression of damage by quenching of excess excitation as heat. </a:t>
            </a:r>
          </a:p>
          <a:p>
            <a:pPr algn="just" eaLnBrk="1" hangingPunct="1">
              <a:buFont typeface="Courier New" pitchFamily="49" charset="0"/>
              <a:buChar char="o"/>
            </a:pPr>
            <a:endParaRPr lang="en-US" altLang="zh-CN" sz="1400" u="sng" smtClean="0">
              <a:latin typeface="Times New Roman" pitchFamily="18" charset="0"/>
              <a:sym typeface="Times New Roman" pitchFamily="18" charset="0"/>
            </a:endParaRPr>
          </a:p>
          <a:p>
            <a:pPr algn="just" eaLnBrk="1" hangingPunct="1">
              <a:buFont typeface="Courier New" pitchFamily="49" charset="0"/>
              <a:buChar char="o"/>
            </a:pPr>
            <a:r>
              <a:rPr lang="en-US" altLang="zh-CN" sz="1400" u="sng" smtClean="0">
                <a:latin typeface="Times New Roman" pitchFamily="18" charset="0"/>
                <a:sym typeface="Times New Roman" pitchFamily="18" charset="0"/>
              </a:rPr>
              <a:t>If this defense is not sufficient</a:t>
            </a:r>
            <a:r>
              <a:rPr lang="en-US" altLang="zh-CN" sz="1400" smtClean="0">
                <a:latin typeface="Times New Roman" pitchFamily="18" charset="0"/>
                <a:sym typeface="Times New Roman" pitchFamily="18" charset="0"/>
              </a:rPr>
              <a:t> and toxic photoproducts form, </a:t>
            </a:r>
            <a:r>
              <a:rPr lang="en-US" altLang="zh-CN" sz="1400" b="1" smtClean="0">
                <a:latin typeface="Times New Roman" pitchFamily="18" charset="0"/>
                <a:sym typeface="Times New Roman" pitchFamily="18" charset="0"/>
              </a:rPr>
              <a:t>a variety of scavenging systems eliminate the reactive photoproducts</a:t>
            </a:r>
            <a:r>
              <a:rPr lang="en-US" altLang="zh-CN" sz="1400" smtClean="0">
                <a:latin typeface="Times New Roman" pitchFamily="18" charset="0"/>
                <a:sym typeface="Times New Roman" pitchFamily="18" charset="0"/>
              </a:rPr>
              <a:t>. </a:t>
            </a:r>
          </a:p>
          <a:p>
            <a:pPr algn="just" eaLnBrk="1" hangingPunct="1"/>
            <a:r>
              <a:rPr lang="en-US" altLang="zh-CN" sz="1400" u="sng" smtClean="0">
                <a:latin typeface="Times New Roman" pitchFamily="18" charset="0"/>
                <a:sym typeface="Times New Roman" pitchFamily="18" charset="0"/>
              </a:rPr>
              <a:t>If this second line of defense also fails</a:t>
            </a:r>
            <a:r>
              <a:rPr lang="en-US" altLang="zh-CN" sz="1400" smtClean="0">
                <a:latin typeface="Times New Roman" pitchFamily="18" charset="0"/>
                <a:sym typeface="Times New Roman" pitchFamily="18" charset="0"/>
              </a:rPr>
              <a:t>, the photoproducts can damage the D1 protein of photosystem II. </a:t>
            </a:r>
          </a:p>
          <a:p>
            <a:pPr algn="just" eaLnBrk="1" hangingPunct="1"/>
            <a:r>
              <a:rPr lang="en-US" altLang="zh-CN" sz="1400" smtClean="0">
                <a:latin typeface="Times New Roman" pitchFamily="18" charset="0"/>
                <a:sym typeface="Times New Roman" pitchFamily="18" charset="0"/>
              </a:rPr>
              <a:t>This damage leads to photoinhibition. </a:t>
            </a:r>
          </a:p>
          <a:p>
            <a:pPr algn="just" eaLnBrk="1" hangingPunct="1"/>
            <a:endParaRPr lang="en-US" altLang="zh-CN" sz="1400" smtClean="0">
              <a:latin typeface="Times New Roman" pitchFamily="18" charset="0"/>
              <a:sym typeface="Times New Roman" pitchFamily="18" charset="0"/>
            </a:endParaRPr>
          </a:p>
          <a:p>
            <a:pPr algn="just" eaLnBrk="1" hangingPunct="1">
              <a:buFont typeface="Courier New" pitchFamily="49" charset="0"/>
              <a:buChar char="o"/>
            </a:pPr>
            <a:r>
              <a:rPr lang="en-US" altLang="zh-CN" sz="1400" smtClean="0">
                <a:latin typeface="Times New Roman" pitchFamily="18" charset="0"/>
                <a:sym typeface="Times New Roman" pitchFamily="18" charset="0"/>
              </a:rPr>
              <a:t>The D1 protein is then excised from the PSII reaction center and degraded. </a:t>
            </a:r>
          </a:p>
          <a:p>
            <a:pPr algn="just" eaLnBrk="1" hangingPunct="1"/>
            <a:endParaRPr lang="en-US" altLang="zh-CN" sz="1400" b="1" smtClean="0">
              <a:latin typeface="Times New Roman" pitchFamily="18" charset="0"/>
              <a:sym typeface="Times New Roman" pitchFamily="18" charset="0"/>
            </a:endParaRPr>
          </a:p>
          <a:p>
            <a:pPr algn="just" eaLnBrk="1" hangingPunct="1"/>
            <a:r>
              <a:rPr lang="en-US" altLang="zh-CN" sz="1400" b="1" smtClean="0">
                <a:latin typeface="Times New Roman" pitchFamily="18" charset="0"/>
                <a:sym typeface="Times New Roman" pitchFamily="18" charset="0"/>
              </a:rPr>
              <a:t>A newly synthesized D1 is reinserted into the PSII reaction center to form a functional unit</a:t>
            </a:r>
            <a:r>
              <a:rPr lang="en-US" altLang="zh-CN" sz="1400" smtClean="0">
                <a:latin typeface="Times New Roman" pitchFamily="18" charset="0"/>
                <a:sym typeface="Times New Roman" pitchFamily="18" charset="0"/>
              </a:rPr>
              <a:t>. (After Asada 1999.)</a:t>
            </a:r>
          </a:p>
        </p:txBody>
      </p:sp>
      <p:sp>
        <p:nvSpPr>
          <p:cNvPr id="87043"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B7A4793-98B0-400F-9C50-F073C2C4EB60}" type="slidenum">
              <a:rPr lang="en-US"/>
              <a:pPr/>
              <a:t>65</a:t>
            </a:fld>
            <a:endParaRPr lang="en-US"/>
          </a:p>
        </p:txBody>
      </p:sp>
      <p:pic>
        <p:nvPicPr>
          <p:cNvPr id="870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675" y="762000"/>
            <a:ext cx="4505325"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69616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2"/>
          <p:cNvSpPr>
            <a:spLocks noGrp="1" noChangeArrowheads="1"/>
          </p:cNvSpPr>
          <p:nvPr>
            <p:ph idx="4294967295"/>
          </p:nvPr>
        </p:nvSpPr>
        <p:spPr>
          <a:xfrm>
            <a:off x="457200" y="614363"/>
            <a:ext cx="3276600" cy="5741987"/>
          </a:xfrm>
        </p:spPr>
        <p:txBody>
          <a:bodyPr>
            <a:normAutofit lnSpcReduction="10000"/>
          </a:bodyPr>
          <a:lstStyle/>
          <a:p>
            <a:pPr algn="just" eaLnBrk="1" hangingPunct="1">
              <a:buFont typeface="Wingdings" pitchFamily="2" charset="2"/>
              <a:buChar char="v"/>
            </a:pPr>
            <a:r>
              <a:rPr lang="en-US" altLang="zh-CN" sz="1600" b="1" smtClean="0">
                <a:latin typeface="Times New Roman" pitchFamily="18" charset="0"/>
                <a:sym typeface="Times New Roman" pitchFamily="18" charset="0"/>
              </a:rPr>
              <a:t>FIGURE: Chemical structure of violaxanthin, antheraxanthin, and zeaxanthin. </a:t>
            </a:r>
          </a:p>
          <a:p>
            <a:pPr algn="just" eaLnBrk="1" hangingPunct="1"/>
            <a:endParaRPr lang="en-US" altLang="zh-CN" sz="1600" u="sng" smtClean="0">
              <a:latin typeface="Times New Roman" pitchFamily="18" charset="0"/>
              <a:sym typeface="Times New Roman" pitchFamily="18" charset="0"/>
            </a:endParaRPr>
          </a:p>
          <a:p>
            <a:pPr algn="just" eaLnBrk="1" hangingPunct="1">
              <a:buFont typeface="Courier New" pitchFamily="49" charset="0"/>
              <a:buChar char="o"/>
            </a:pPr>
            <a:r>
              <a:rPr lang="en-US" altLang="zh-CN" sz="1600" u="sng" smtClean="0">
                <a:latin typeface="Times New Roman" pitchFamily="18" charset="0"/>
                <a:sym typeface="Times New Roman" pitchFamily="18" charset="0"/>
              </a:rPr>
              <a:t>The highly quenched state of photosystem II</a:t>
            </a:r>
            <a:r>
              <a:rPr lang="en-US" altLang="zh-CN" sz="1600" smtClean="0">
                <a:latin typeface="Times New Roman" pitchFamily="18" charset="0"/>
                <a:sym typeface="Times New Roman" pitchFamily="18" charset="0"/>
              </a:rPr>
              <a:t> is associated with </a:t>
            </a:r>
            <a:r>
              <a:rPr lang="en-US" altLang="zh-CN" sz="1600" b="1" smtClean="0">
                <a:latin typeface="Times New Roman" pitchFamily="18" charset="0"/>
                <a:sym typeface="Times New Roman" pitchFamily="18" charset="0"/>
              </a:rPr>
              <a:t>zeaxanthin</a:t>
            </a:r>
            <a:r>
              <a:rPr lang="en-US" altLang="zh-CN" sz="1600" smtClean="0">
                <a:latin typeface="Times New Roman" pitchFamily="18" charset="0"/>
                <a:sym typeface="Times New Roman" pitchFamily="18" charset="0"/>
              </a:rPr>
              <a:t>, </a:t>
            </a:r>
          </a:p>
          <a:p>
            <a:pPr algn="just" eaLnBrk="1" hangingPunct="1">
              <a:buFont typeface="Courier New" pitchFamily="49" charset="0"/>
              <a:buChar char="o"/>
            </a:pPr>
            <a:r>
              <a:rPr lang="en-US" altLang="zh-CN" sz="1600" smtClean="0">
                <a:latin typeface="Times New Roman" pitchFamily="18" charset="0"/>
                <a:sym typeface="Times New Roman" pitchFamily="18" charset="0"/>
              </a:rPr>
              <a:t>the unquenched state with violaxanthin. </a:t>
            </a:r>
          </a:p>
          <a:p>
            <a:pPr algn="just" eaLnBrk="1" hangingPunct="1"/>
            <a:endParaRPr lang="en-US" altLang="zh-CN" sz="1600" smtClean="0">
              <a:latin typeface="Times New Roman" pitchFamily="18" charset="0"/>
              <a:sym typeface="Times New Roman" pitchFamily="18" charset="0"/>
            </a:endParaRPr>
          </a:p>
          <a:p>
            <a:pPr algn="just" eaLnBrk="1" hangingPunct="1">
              <a:buFont typeface="Wingdings" pitchFamily="2" charset="2"/>
              <a:buChar char="Ø"/>
            </a:pPr>
            <a:r>
              <a:rPr lang="en-US" altLang="zh-CN" sz="1600" smtClean="0">
                <a:latin typeface="Times New Roman" pitchFamily="18" charset="0"/>
                <a:sym typeface="Times New Roman" pitchFamily="18" charset="0"/>
              </a:rPr>
              <a:t>Enzymes interconvert these two carotenoids, with antheraxanthin as the intermediate, in response to changing conditions, especially changes in light intensity.</a:t>
            </a:r>
          </a:p>
          <a:p>
            <a:pPr algn="just" eaLnBrk="1" hangingPunct="1"/>
            <a:endParaRPr lang="en-US" altLang="zh-CN" sz="1600" smtClean="0">
              <a:latin typeface="Times New Roman" pitchFamily="18" charset="0"/>
              <a:sym typeface="Times New Roman" pitchFamily="18" charset="0"/>
            </a:endParaRPr>
          </a:p>
          <a:p>
            <a:pPr algn="just" eaLnBrk="1" hangingPunct="1"/>
            <a:r>
              <a:rPr lang="en-US" altLang="zh-CN" sz="1600" smtClean="0">
                <a:latin typeface="Times New Roman" pitchFamily="18" charset="0"/>
                <a:sym typeface="Times New Roman" pitchFamily="18" charset="0"/>
              </a:rPr>
              <a:t>Zeaxanthin formation uses ascorbate as a cofactor, and violaxanthin formation requires NADPH. </a:t>
            </a:r>
          </a:p>
        </p:txBody>
      </p:sp>
      <p:sp>
        <p:nvSpPr>
          <p:cNvPr id="88067"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779C023-761A-454D-BA0A-BDC03EAE7184}" type="slidenum">
              <a:rPr lang="en-US"/>
              <a:pPr/>
              <a:t>66</a:t>
            </a:fld>
            <a:endParaRPr lang="en-US"/>
          </a:p>
        </p:txBody>
      </p:sp>
      <p:pic>
        <p:nvPicPr>
          <p:cNvPr id="880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914400"/>
            <a:ext cx="4943475"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90315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noChangeArrowheads="1"/>
          </p:cNvSpPr>
          <p:nvPr>
            <p:ph type="title" idx="4294967295"/>
          </p:nvPr>
        </p:nvSpPr>
        <p:spPr>
          <a:xfrm>
            <a:off x="457200" y="0"/>
            <a:ext cx="8229600" cy="1143000"/>
          </a:xfrm>
        </p:spPr>
        <p:txBody>
          <a:bodyPr/>
          <a:lstStyle/>
          <a:p>
            <a:pPr eaLnBrk="1" hangingPunct="1"/>
            <a:r>
              <a:rPr lang="en-US" altLang="zh-CN" b="1" i="1" smtClean="0">
                <a:latin typeface="Times New Roman" pitchFamily="18" charset="0"/>
                <a:sym typeface="Times New Roman" pitchFamily="18" charset="0"/>
              </a:rPr>
              <a:t>Photosynthesis: Carbon Reactions</a:t>
            </a:r>
            <a:endParaRPr lang="en-US" altLang="zh-CN" b="1" smtClean="0">
              <a:latin typeface="Times New Roman" pitchFamily="18" charset="0"/>
              <a:sym typeface="Times New Roman" pitchFamily="18" charset="0"/>
            </a:endParaRPr>
          </a:p>
        </p:txBody>
      </p:sp>
      <p:sp>
        <p:nvSpPr>
          <p:cNvPr id="89091" name="Content Placeholder 2"/>
          <p:cNvSpPr>
            <a:spLocks noGrp="1" noChangeArrowheads="1"/>
          </p:cNvSpPr>
          <p:nvPr>
            <p:ph idx="4294967295"/>
          </p:nvPr>
        </p:nvSpPr>
        <p:spPr>
          <a:xfrm>
            <a:off x="457200" y="1371600"/>
            <a:ext cx="8229600" cy="4953000"/>
          </a:xfrm>
        </p:spPr>
        <p:txBody>
          <a:bodyPr>
            <a:normAutofit lnSpcReduction="10000"/>
          </a:bodyPr>
          <a:lstStyle/>
          <a:p>
            <a:pPr algn="just" eaLnBrk="1" hangingPunct="1">
              <a:buFont typeface="Wingdings" pitchFamily="2" charset="2"/>
              <a:buChar char="v"/>
            </a:pPr>
            <a:r>
              <a:rPr lang="en-US" altLang="zh-CN" sz="1600" b="1" smtClean="0">
                <a:latin typeface="Times New Roman" pitchFamily="18" charset="0"/>
                <a:sym typeface="Times New Roman" pitchFamily="18" charset="0"/>
              </a:rPr>
              <a:t>Autotrophic organisms </a:t>
            </a:r>
            <a:r>
              <a:rPr lang="en-US" altLang="zh-CN" sz="1600" u="sng" smtClean="0">
                <a:latin typeface="Times New Roman" pitchFamily="18" charset="0"/>
                <a:sym typeface="Times New Roman" pitchFamily="18" charset="0"/>
              </a:rPr>
              <a:t>have the ability to convert physical and chemical sources of energy into carbohydrates</a:t>
            </a:r>
            <a:r>
              <a:rPr lang="en-US" altLang="zh-CN" sz="1600" i="1" smtClean="0">
                <a:latin typeface="Times New Roman" pitchFamily="18" charset="0"/>
                <a:sym typeface="Times New Roman" pitchFamily="18" charset="0"/>
              </a:rPr>
              <a:t> in the absence of organic substrates</a:t>
            </a:r>
            <a:r>
              <a:rPr lang="en-US" altLang="zh-CN" sz="1600" smtClean="0">
                <a:latin typeface="Times New Roman" pitchFamily="18" charset="0"/>
                <a:sym typeface="Times New Roman" pitchFamily="18" charset="0"/>
              </a:rPr>
              <a:t>. </a:t>
            </a:r>
          </a:p>
          <a:p>
            <a:pPr algn="just" eaLnBrk="1" hangingPunct="1">
              <a:buFont typeface="Wingdings" pitchFamily="2" charset="2"/>
              <a:buChar char="Ø"/>
            </a:pPr>
            <a:endParaRPr lang="en-US" altLang="zh-CN" sz="1600" smtClean="0">
              <a:latin typeface="Times New Roman" pitchFamily="18" charset="0"/>
              <a:sym typeface="Times New Roman" pitchFamily="18" charset="0"/>
            </a:endParaRPr>
          </a:p>
          <a:p>
            <a:pPr algn="just" eaLnBrk="1" hangingPunct="1">
              <a:buFont typeface="Wingdings" pitchFamily="2" charset="2"/>
              <a:buChar char="Ø"/>
            </a:pPr>
            <a:r>
              <a:rPr lang="en-US" altLang="zh-CN" sz="1600" smtClean="0">
                <a:latin typeface="Times New Roman" pitchFamily="18" charset="0"/>
                <a:sym typeface="Times New Roman" pitchFamily="18" charset="0"/>
              </a:rPr>
              <a:t>Most of the external energy is consumed in transforming CO</a:t>
            </a:r>
            <a:r>
              <a:rPr lang="en-US" altLang="zh-CN" sz="1600" baseline="-25000" smtClean="0">
                <a:latin typeface="Times New Roman" pitchFamily="18" charset="0"/>
                <a:sym typeface="Times New Roman" pitchFamily="18" charset="0"/>
              </a:rPr>
              <a:t>2</a:t>
            </a:r>
            <a:r>
              <a:rPr lang="en-US" altLang="zh-CN" sz="1600" smtClean="0">
                <a:latin typeface="Times New Roman" pitchFamily="18" charset="0"/>
                <a:sym typeface="Times New Roman" pitchFamily="18" charset="0"/>
              </a:rPr>
              <a:t> to a reduced state  (—CHOH—), that is compatible with the needs of the cell.</a:t>
            </a:r>
          </a:p>
          <a:p>
            <a:pPr algn="just" eaLnBrk="1" hangingPunct="1">
              <a:buFont typeface="Courier New" pitchFamily="49" charset="0"/>
              <a:buChar char="o"/>
            </a:pPr>
            <a:endParaRPr lang="en-US" altLang="zh-CN" sz="1600" smtClean="0">
              <a:latin typeface="Times New Roman" pitchFamily="18" charset="0"/>
              <a:sym typeface="Times New Roman" pitchFamily="18" charset="0"/>
            </a:endParaRPr>
          </a:p>
          <a:p>
            <a:pPr algn="just" eaLnBrk="1" hangingPunct="1">
              <a:buFont typeface="Courier New" pitchFamily="49" charset="0"/>
              <a:buChar char="o"/>
            </a:pPr>
            <a:r>
              <a:rPr lang="en-US" altLang="zh-CN" sz="1600" smtClean="0">
                <a:latin typeface="Times New Roman" pitchFamily="18" charset="0"/>
                <a:sym typeface="Times New Roman" pitchFamily="18" charset="0"/>
              </a:rPr>
              <a:t>Recent estimates indicate that about 200 billion tons of CO</a:t>
            </a:r>
            <a:r>
              <a:rPr lang="en-US" altLang="zh-CN" sz="1600" baseline="-25000" smtClean="0">
                <a:latin typeface="Times New Roman" pitchFamily="18" charset="0"/>
                <a:sym typeface="Times New Roman" pitchFamily="18" charset="0"/>
              </a:rPr>
              <a:t>2</a:t>
            </a:r>
            <a:r>
              <a:rPr lang="en-US" altLang="zh-CN" sz="1600" smtClean="0">
                <a:latin typeface="Times New Roman" pitchFamily="18" charset="0"/>
                <a:sym typeface="Times New Roman" pitchFamily="18" charset="0"/>
              </a:rPr>
              <a:t> are converted to biomass each year. </a:t>
            </a:r>
          </a:p>
          <a:p>
            <a:pPr algn="just" eaLnBrk="1" hangingPunct="1">
              <a:buFont typeface="Courier New" pitchFamily="49" charset="0"/>
              <a:buChar char="o"/>
            </a:pPr>
            <a:r>
              <a:rPr lang="en-US" altLang="zh-CN" sz="1600" smtClean="0">
                <a:latin typeface="Times New Roman" pitchFamily="18" charset="0"/>
                <a:sym typeface="Times New Roman" pitchFamily="18" charset="0"/>
              </a:rPr>
              <a:t>About 40% of this mass originates from the activities of marine phytoplankton. </a:t>
            </a:r>
          </a:p>
          <a:p>
            <a:pPr algn="just" eaLnBrk="1" hangingPunct="1">
              <a:buFont typeface="Wingdings" pitchFamily="2" charset="2"/>
              <a:buChar char="Ø"/>
            </a:pPr>
            <a:endParaRPr lang="en-US" altLang="zh-CN" sz="1600" b="1" smtClean="0">
              <a:latin typeface="Times New Roman" pitchFamily="18" charset="0"/>
              <a:sym typeface="Times New Roman" pitchFamily="18" charset="0"/>
            </a:endParaRPr>
          </a:p>
          <a:p>
            <a:pPr algn="just" eaLnBrk="1" hangingPunct="1">
              <a:buFont typeface="Wingdings" pitchFamily="2" charset="2"/>
              <a:buChar char="Ø"/>
            </a:pPr>
            <a:r>
              <a:rPr lang="en-US" altLang="zh-CN" sz="1600" b="1" smtClean="0">
                <a:latin typeface="Times New Roman" pitchFamily="18" charset="0"/>
                <a:sym typeface="Times New Roman" pitchFamily="18" charset="0"/>
              </a:rPr>
              <a:t>The bulk of the carbon is incorporated into organic compounds by the carbon reduction reactions</a:t>
            </a:r>
            <a:r>
              <a:rPr lang="en-US" altLang="zh-CN" sz="1600" smtClean="0">
                <a:latin typeface="Times New Roman" pitchFamily="18" charset="0"/>
                <a:sym typeface="Times New Roman" pitchFamily="18" charset="0"/>
              </a:rPr>
              <a:t> associated with the stroma reactions of photosynthesis.</a:t>
            </a:r>
          </a:p>
          <a:p>
            <a:pPr algn="just" eaLnBrk="1" hangingPunct="1"/>
            <a:endParaRPr lang="en-US" altLang="zh-CN" sz="1600" smtClean="0">
              <a:latin typeface="Times New Roman" pitchFamily="18" charset="0"/>
              <a:sym typeface="Times New Roman" pitchFamily="18" charset="0"/>
            </a:endParaRPr>
          </a:p>
          <a:p>
            <a:pPr algn="just" eaLnBrk="1" hangingPunct="1"/>
            <a:r>
              <a:rPr lang="en-US" altLang="zh-CN" sz="1600" smtClean="0">
                <a:latin typeface="Times New Roman" pitchFamily="18" charset="0"/>
                <a:sym typeface="Times New Roman" pitchFamily="18" charset="0"/>
              </a:rPr>
              <a:t>These stroma reactions were long thought to be independent of light and, as a consequence, were referred to as the </a:t>
            </a:r>
            <a:r>
              <a:rPr lang="en-US" altLang="zh-CN" sz="1600" i="1" smtClean="0">
                <a:latin typeface="Times New Roman" pitchFamily="18" charset="0"/>
                <a:sym typeface="Times New Roman" pitchFamily="18" charset="0"/>
              </a:rPr>
              <a:t>dark reactions.</a:t>
            </a:r>
          </a:p>
          <a:p>
            <a:pPr algn="just" eaLnBrk="1" hangingPunct="1"/>
            <a:endParaRPr lang="en-US" altLang="zh-CN" sz="1600" b="1" i="1" smtClean="0">
              <a:latin typeface="Times New Roman" pitchFamily="18" charset="0"/>
              <a:sym typeface="Times New Roman" pitchFamily="18" charset="0"/>
            </a:endParaRPr>
          </a:p>
          <a:p>
            <a:pPr algn="just" eaLnBrk="1" hangingPunct="1"/>
            <a:r>
              <a:rPr lang="en-US" altLang="zh-CN" sz="1600" b="1" i="1" smtClean="0">
                <a:latin typeface="Times New Roman" pitchFamily="18" charset="0"/>
                <a:sym typeface="Times New Roman" pitchFamily="18" charset="0"/>
              </a:rPr>
              <a:t> However,</a:t>
            </a:r>
            <a:r>
              <a:rPr lang="en-US" altLang="zh-CN" sz="1600" i="1" smtClean="0">
                <a:latin typeface="Times New Roman" pitchFamily="18" charset="0"/>
                <a:sym typeface="Times New Roman" pitchFamily="18" charset="0"/>
              </a:rPr>
              <a:t> </a:t>
            </a:r>
            <a:r>
              <a:rPr lang="en-US" altLang="zh-CN" sz="1600" smtClean="0">
                <a:latin typeface="Times New Roman" pitchFamily="18" charset="0"/>
                <a:sym typeface="Times New Roman" pitchFamily="18" charset="0"/>
              </a:rPr>
              <a:t>because these </a:t>
            </a:r>
            <a:r>
              <a:rPr lang="en-US" altLang="zh-CN" sz="1600" u="sng" smtClean="0">
                <a:latin typeface="Times New Roman" pitchFamily="18" charset="0"/>
                <a:sym typeface="Times New Roman" pitchFamily="18" charset="0"/>
              </a:rPr>
              <a:t>stroma-localized reactions depend on the products of the photochemical processes, and are also directly regulated by light</a:t>
            </a:r>
            <a:r>
              <a:rPr lang="en-US" altLang="zh-CN" sz="1600" smtClean="0">
                <a:latin typeface="Times New Roman" pitchFamily="18" charset="0"/>
                <a:sym typeface="Times New Roman" pitchFamily="18" charset="0"/>
              </a:rPr>
              <a:t>,</a:t>
            </a:r>
            <a:r>
              <a:rPr lang="en-US" altLang="zh-CN" sz="1600" b="1" i="1" smtClean="0">
                <a:latin typeface="Times New Roman" pitchFamily="18" charset="0"/>
                <a:sym typeface="Times New Roman" pitchFamily="18" charset="0"/>
              </a:rPr>
              <a:t> they are more properly referred to as the carbon reactions of photosynthesis.</a:t>
            </a:r>
          </a:p>
        </p:txBody>
      </p:sp>
      <p:sp>
        <p:nvSpPr>
          <p:cNvPr id="89092"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34C8A50-CBB1-44B5-A778-34345084C612}" type="slidenum">
              <a:rPr lang="en-US"/>
              <a:pPr/>
              <a:t>67</a:t>
            </a:fld>
            <a:endParaRPr lang="en-US"/>
          </a:p>
        </p:txBody>
      </p:sp>
    </p:spTree>
    <p:extLst>
      <p:ext uri="{BB962C8B-B14F-4D97-AF65-F5344CB8AC3E}">
        <p14:creationId xmlns:p14="http://schemas.microsoft.com/office/powerpoint/2010/main" val="6995667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noChangeArrowheads="1"/>
          </p:cNvSpPr>
          <p:nvPr>
            <p:ph idx="4294967295"/>
          </p:nvPr>
        </p:nvSpPr>
        <p:spPr>
          <a:xfrm>
            <a:off x="304800" y="914400"/>
            <a:ext cx="3505200" cy="5211763"/>
          </a:xfrm>
        </p:spPr>
        <p:txBody>
          <a:bodyPr>
            <a:normAutofit lnSpcReduction="10000"/>
          </a:bodyPr>
          <a:lstStyle/>
          <a:p>
            <a:pPr algn="just" eaLnBrk="1" hangingPunct="1"/>
            <a:r>
              <a:rPr lang="en-US" altLang="zh-CN" sz="2200" smtClean="0">
                <a:latin typeface="Times New Roman" pitchFamily="18" charset="0"/>
                <a:sym typeface="Times New Roman" pitchFamily="18" charset="0"/>
              </a:rPr>
              <a:t>In this section we will learn about the biochemical mechanisms for concentrating carbon dioxide that allow plants to mitigate the impact of photorespiration: </a:t>
            </a:r>
          </a:p>
          <a:p>
            <a:pPr algn="just" eaLnBrk="1" hangingPunct="1"/>
            <a:r>
              <a:rPr lang="en-US" altLang="zh-CN" sz="2200" b="1" smtClean="0">
                <a:latin typeface="Times New Roman" pitchFamily="18" charset="0"/>
                <a:sym typeface="Times New Roman" pitchFamily="18" charset="0"/>
              </a:rPr>
              <a:t>CO</a:t>
            </a:r>
            <a:r>
              <a:rPr lang="en-US" altLang="zh-CN" sz="2200" b="1" baseline="-25000" smtClean="0">
                <a:latin typeface="Times New Roman" pitchFamily="18" charset="0"/>
                <a:sym typeface="Times New Roman" pitchFamily="18" charset="0"/>
              </a:rPr>
              <a:t>2</a:t>
            </a:r>
            <a:r>
              <a:rPr lang="en-US" altLang="zh-CN" sz="2200" b="1" smtClean="0">
                <a:latin typeface="Times New Roman" pitchFamily="18" charset="0"/>
                <a:sym typeface="Times New Roman" pitchFamily="18" charset="0"/>
              </a:rPr>
              <a:t> pumps</a:t>
            </a:r>
            <a:r>
              <a:rPr lang="en-US" altLang="zh-CN" sz="2200" smtClean="0">
                <a:latin typeface="Times New Roman" pitchFamily="18" charset="0"/>
                <a:sym typeface="Times New Roman" pitchFamily="18" charset="0"/>
              </a:rPr>
              <a:t>, </a:t>
            </a:r>
          </a:p>
          <a:p>
            <a:pPr algn="just" eaLnBrk="1" hangingPunct="1"/>
            <a:r>
              <a:rPr lang="en-US" altLang="zh-CN" sz="2200" b="1" smtClean="0">
                <a:latin typeface="Times New Roman" pitchFamily="18" charset="0"/>
                <a:sym typeface="Times New Roman" pitchFamily="18" charset="0"/>
              </a:rPr>
              <a:t>C</a:t>
            </a:r>
            <a:r>
              <a:rPr lang="en-US" altLang="zh-CN" sz="2200" b="1" baseline="-25000" smtClean="0">
                <a:latin typeface="Times New Roman" pitchFamily="18" charset="0"/>
                <a:sym typeface="Times New Roman" pitchFamily="18" charset="0"/>
              </a:rPr>
              <a:t>4</a:t>
            </a:r>
            <a:r>
              <a:rPr lang="en-US" altLang="zh-CN" sz="2200" b="1" smtClean="0">
                <a:latin typeface="Times New Roman" pitchFamily="18" charset="0"/>
                <a:sym typeface="Times New Roman" pitchFamily="18" charset="0"/>
              </a:rPr>
              <a:t> metabolism</a:t>
            </a:r>
            <a:r>
              <a:rPr lang="en-US" altLang="zh-CN" sz="2200" smtClean="0">
                <a:latin typeface="Times New Roman" pitchFamily="18" charset="0"/>
                <a:sym typeface="Times New Roman" pitchFamily="18" charset="0"/>
              </a:rPr>
              <a:t>, and</a:t>
            </a:r>
            <a:endParaRPr lang="en-US" altLang="zh-CN" sz="2200" b="1" smtClean="0">
              <a:latin typeface="Times New Roman" pitchFamily="18" charset="0"/>
              <a:sym typeface="Times New Roman" pitchFamily="18" charset="0"/>
            </a:endParaRPr>
          </a:p>
          <a:p>
            <a:pPr algn="just" eaLnBrk="1" hangingPunct="1"/>
            <a:r>
              <a:rPr lang="en-US" altLang="zh-CN" sz="2200" b="1" smtClean="0">
                <a:latin typeface="Times New Roman" pitchFamily="18" charset="0"/>
                <a:sym typeface="Times New Roman" pitchFamily="18" charset="0"/>
              </a:rPr>
              <a:t>Crassulacean acid metabolism (CAM)</a:t>
            </a:r>
            <a:r>
              <a:rPr lang="en-US" altLang="zh-CN" sz="2200" smtClean="0">
                <a:latin typeface="Times New Roman" pitchFamily="18" charset="0"/>
                <a:sym typeface="Times New Roman" pitchFamily="18" charset="0"/>
              </a:rPr>
              <a:t>.  </a:t>
            </a:r>
          </a:p>
          <a:p>
            <a:pPr algn="just" eaLnBrk="1" hangingPunct="1"/>
            <a:endParaRPr lang="en-US" altLang="zh-CN" sz="2200" smtClean="0">
              <a:latin typeface="Times New Roman" pitchFamily="18" charset="0"/>
              <a:sym typeface="Times New Roman" pitchFamily="18" charset="0"/>
            </a:endParaRPr>
          </a:p>
          <a:p>
            <a:pPr algn="just" eaLnBrk="1" hangingPunct="1"/>
            <a:r>
              <a:rPr lang="en-US" altLang="zh-CN" sz="2200" smtClean="0">
                <a:latin typeface="Times New Roman" pitchFamily="18" charset="0"/>
                <a:sym typeface="Times New Roman" pitchFamily="18" charset="0"/>
              </a:rPr>
              <a:t>We will also describe the </a:t>
            </a:r>
            <a:r>
              <a:rPr lang="en-US" altLang="zh-CN" sz="2200" u="sng" smtClean="0">
                <a:latin typeface="Times New Roman" pitchFamily="18" charset="0"/>
                <a:sym typeface="Times New Roman" pitchFamily="18" charset="0"/>
              </a:rPr>
              <a:t>synthesis of sucrose and starch</a:t>
            </a:r>
            <a:r>
              <a:rPr lang="en-US" altLang="zh-CN" sz="2200" smtClean="0">
                <a:latin typeface="Times New Roman" pitchFamily="18" charset="0"/>
                <a:sym typeface="Times New Roman" pitchFamily="18" charset="0"/>
              </a:rPr>
              <a:t>.</a:t>
            </a:r>
          </a:p>
        </p:txBody>
      </p:sp>
      <p:sp>
        <p:nvSpPr>
          <p:cNvPr id="90115"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021E185-64FC-475C-95BA-87E94F896F39}" type="slidenum">
              <a:rPr lang="en-US"/>
              <a:pPr/>
              <a:t>68</a:t>
            </a:fld>
            <a:endParaRPr lang="en-US"/>
          </a:p>
        </p:txBody>
      </p:sp>
      <p:pic>
        <p:nvPicPr>
          <p:cNvPr id="901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295400"/>
            <a:ext cx="479107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0940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noChangeArrowheads="1"/>
          </p:cNvSpPr>
          <p:nvPr>
            <p:ph type="title" idx="4294967295"/>
          </p:nvPr>
        </p:nvSpPr>
        <p:spPr>
          <a:xfrm>
            <a:off x="457200" y="0"/>
            <a:ext cx="8229600" cy="1143000"/>
          </a:xfrm>
        </p:spPr>
        <p:txBody>
          <a:bodyPr/>
          <a:lstStyle/>
          <a:p>
            <a:pPr eaLnBrk="1" hangingPunct="1"/>
            <a:r>
              <a:rPr lang="en-US" altLang="zh-CN" b="1" smtClean="0"/>
              <a:t>THE CALVIN CYCLE</a:t>
            </a:r>
            <a:endParaRPr lang="en-US" altLang="zh-CN" smtClean="0"/>
          </a:p>
        </p:txBody>
      </p:sp>
      <p:sp>
        <p:nvSpPr>
          <p:cNvPr id="91139" name="Content Placeholder 2"/>
          <p:cNvSpPr>
            <a:spLocks noGrp="1" noChangeArrowheads="1"/>
          </p:cNvSpPr>
          <p:nvPr>
            <p:ph idx="4294967295"/>
          </p:nvPr>
        </p:nvSpPr>
        <p:spPr>
          <a:xfrm>
            <a:off x="457200" y="1219200"/>
            <a:ext cx="8229600" cy="4906963"/>
          </a:xfrm>
        </p:spPr>
        <p:txBody>
          <a:bodyPr>
            <a:normAutofit fontScale="92500"/>
          </a:bodyPr>
          <a:lstStyle/>
          <a:p>
            <a:pPr algn="just" eaLnBrk="1" hangingPunct="1">
              <a:buFont typeface="Wingdings" pitchFamily="2" charset="2"/>
              <a:buChar char="Ø"/>
            </a:pPr>
            <a:r>
              <a:rPr lang="en-US" altLang="zh-CN" sz="1700" b="1" dirty="0" smtClean="0">
                <a:latin typeface="Times New Roman" pitchFamily="18" charset="0"/>
                <a:sym typeface="Times New Roman" pitchFamily="18" charset="0"/>
              </a:rPr>
              <a:t>All photosynthetic eukaryotes</a:t>
            </a:r>
            <a:r>
              <a:rPr lang="en-US" altLang="zh-CN" sz="1700" dirty="0" smtClean="0">
                <a:latin typeface="Times New Roman" pitchFamily="18" charset="0"/>
                <a:sym typeface="Times New Roman" pitchFamily="18" charset="0"/>
              </a:rPr>
              <a:t>, from the most primitive alga to the most advanced angiosperm, reduce CO</a:t>
            </a:r>
            <a:r>
              <a:rPr lang="en-US" altLang="zh-CN" sz="1700" baseline="-25000" dirty="0" smtClean="0">
                <a:latin typeface="Times New Roman" pitchFamily="18" charset="0"/>
                <a:sym typeface="Times New Roman" pitchFamily="18" charset="0"/>
              </a:rPr>
              <a:t>2</a:t>
            </a:r>
            <a:r>
              <a:rPr lang="en-US" altLang="zh-CN" sz="1700" dirty="0" smtClean="0">
                <a:latin typeface="Times New Roman" pitchFamily="18" charset="0"/>
                <a:sym typeface="Times New Roman" pitchFamily="18" charset="0"/>
              </a:rPr>
              <a:t> to </a:t>
            </a:r>
            <a:r>
              <a:rPr lang="en-US" altLang="zh-CN" sz="1700" dirty="0" smtClean="0">
                <a:latin typeface="Times New Roman" pitchFamily="18" charset="0"/>
                <a:cs typeface="Times New Roman" pitchFamily="18" charset="0"/>
                <a:sym typeface="Times New Roman" pitchFamily="18" charset="0"/>
              </a:rPr>
              <a:t>carbohydrate via the same basic mechanism: the photosynthetic carbon reduction cycle (the </a:t>
            </a:r>
            <a:r>
              <a:rPr lang="en-US" altLang="zh-CN" sz="1700" b="1" dirty="0" smtClean="0">
                <a:solidFill>
                  <a:srgbClr val="FF0000"/>
                </a:solidFill>
                <a:latin typeface="Times New Roman" pitchFamily="18" charset="0"/>
                <a:cs typeface="Times New Roman" pitchFamily="18" charset="0"/>
                <a:sym typeface="Times New Roman" pitchFamily="18" charset="0"/>
              </a:rPr>
              <a:t>Calvin cycle, or reductive pentose phosphate [RPP] cycle</a:t>
            </a:r>
            <a:r>
              <a:rPr lang="en-US" altLang="zh-CN" sz="1700" b="1" dirty="0" smtClean="0">
                <a:latin typeface="Times New Roman" pitchFamily="18" charset="0"/>
                <a:cs typeface="Times New Roman" pitchFamily="18" charset="0"/>
                <a:sym typeface="Times New Roman" pitchFamily="18" charset="0"/>
              </a:rPr>
              <a:t>), </a:t>
            </a:r>
            <a:r>
              <a:rPr lang="en-US" altLang="zh-CN" sz="1700" u="sng" dirty="0" smtClean="0">
                <a:latin typeface="Times New Roman" pitchFamily="18" charset="0"/>
                <a:cs typeface="Times New Roman" pitchFamily="18" charset="0"/>
                <a:sym typeface="Times New Roman" pitchFamily="18" charset="0"/>
              </a:rPr>
              <a:t>originally described for C</a:t>
            </a:r>
            <a:r>
              <a:rPr lang="en-US" altLang="zh-CN" sz="1700" u="sng" baseline="-25000" dirty="0" smtClean="0">
                <a:latin typeface="Times New Roman" pitchFamily="18" charset="0"/>
                <a:cs typeface="Times New Roman" pitchFamily="18" charset="0"/>
                <a:sym typeface="Times New Roman" pitchFamily="18" charset="0"/>
              </a:rPr>
              <a:t>3</a:t>
            </a:r>
            <a:r>
              <a:rPr lang="en-US" altLang="zh-CN" sz="1700" u="sng" dirty="0" smtClean="0">
                <a:latin typeface="Times New Roman" pitchFamily="18" charset="0"/>
                <a:cs typeface="Times New Roman" pitchFamily="18" charset="0"/>
                <a:sym typeface="Times New Roman" pitchFamily="18" charset="0"/>
              </a:rPr>
              <a:t> species</a:t>
            </a:r>
            <a:r>
              <a:rPr lang="en-US" altLang="zh-CN" sz="1700" b="1" dirty="0" smtClean="0">
                <a:latin typeface="Times New Roman" pitchFamily="18" charset="0"/>
                <a:cs typeface="Times New Roman" pitchFamily="18" charset="0"/>
                <a:sym typeface="Times New Roman" pitchFamily="18" charset="0"/>
              </a:rPr>
              <a:t>.</a:t>
            </a:r>
          </a:p>
          <a:p>
            <a:pPr algn="just" eaLnBrk="1" hangingPunct="1">
              <a:buFont typeface="Arial" charset="0"/>
              <a:buNone/>
            </a:pPr>
            <a:endParaRPr lang="en-US" altLang="zh-CN" sz="1700" b="1" dirty="0" smtClean="0">
              <a:latin typeface="Times New Roman" pitchFamily="18" charset="0"/>
              <a:cs typeface="Times New Roman" pitchFamily="18" charset="0"/>
              <a:sym typeface="Times New Roman" pitchFamily="18" charset="0"/>
            </a:endParaRPr>
          </a:p>
          <a:p>
            <a:pPr algn="just" eaLnBrk="1" hangingPunct="1"/>
            <a:r>
              <a:rPr lang="en-US" altLang="zh-CN" sz="1700" b="1" dirty="0" smtClean="0">
                <a:latin typeface="Times New Roman" pitchFamily="18" charset="0"/>
                <a:cs typeface="Times New Roman" pitchFamily="18" charset="0"/>
                <a:sym typeface="Times New Roman" pitchFamily="18" charset="0"/>
              </a:rPr>
              <a:t>Other metabolic pathways</a:t>
            </a:r>
            <a:r>
              <a:rPr lang="en-US" altLang="zh-CN" sz="1700" dirty="0" smtClean="0">
                <a:latin typeface="Times New Roman" pitchFamily="18" charset="0"/>
                <a:cs typeface="Times New Roman" pitchFamily="18" charset="0"/>
                <a:sym typeface="Times New Roman" pitchFamily="18" charset="0"/>
              </a:rPr>
              <a:t> associated with the photosynthetic fixation of CO</a:t>
            </a:r>
            <a:r>
              <a:rPr lang="en-US" altLang="zh-CN" sz="1700" baseline="-25000" dirty="0" smtClean="0">
                <a:latin typeface="Times New Roman" pitchFamily="18" charset="0"/>
                <a:cs typeface="Times New Roman" pitchFamily="18" charset="0"/>
                <a:sym typeface="Times New Roman" pitchFamily="18" charset="0"/>
              </a:rPr>
              <a:t>2</a:t>
            </a:r>
            <a:r>
              <a:rPr lang="en-US" altLang="zh-CN" sz="1700" dirty="0" smtClean="0">
                <a:latin typeface="Times New Roman" pitchFamily="18" charset="0"/>
                <a:cs typeface="Times New Roman" pitchFamily="18" charset="0"/>
                <a:sym typeface="Times New Roman" pitchFamily="18" charset="0"/>
              </a:rPr>
              <a:t>, </a:t>
            </a:r>
            <a:r>
              <a:rPr lang="en-US" altLang="zh-CN" sz="1700" u="sng" dirty="0" smtClean="0">
                <a:latin typeface="Times New Roman" pitchFamily="18" charset="0"/>
                <a:cs typeface="Times New Roman" pitchFamily="18" charset="0"/>
                <a:sym typeface="Times New Roman" pitchFamily="18" charset="0"/>
              </a:rPr>
              <a:t>such as the </a:t>
            </a:r>
            <a:r>
              <a:rPr lang="en-US" altLang="zh-CN" sz="1700" b="1" u="sng" dirty="0" smtClean="0">
                <a:solidFill>
                  <a:srgbClr val="00B0F0"/>
                </a:solidFill>
                <a:latin typeface="Times New Roman" pitchFamily="18" charset="0"/>
                <a:cs typeface="Times New Roman" pitchFamily="18" charset="0"/>
                <a:sym typeface="Times New Roman" pitchFamily="18" charset="0"/>
              </a:rPr>
              <a:t>C</a:t>
            </a:r>
            <a:r>
              <a:rPr lang="en-US" altLang="zh-CN" sz="1700" b="1" u="sng" baseline="-25000" dirty="0" smtClean="0">
                <a:solidFill>
                  <a:srgbClr val="00B0F0"/>
                </a:solidFill>
                <a:latin typeface="Times New Roman" pitchFamily="18" charset="0"/>
                <a:cs typeface="Times New Roman" pitchFamily="18" charset="0"/>
                <a:sym typeface="Times New Roman" pitchFamily="18" charset="0"/>
              </a:rPr>
              <a:t>4</a:t>
            </a:r>
            <a:r>
              <a:rPr lang="en-US" altLang="zh-CN" sz="1700" b="1" u="sng" dirty="0" smtClean="0">
                <a:solidFill>
                  <a:srgbClr val="00B0F0"/>
                </a:solidFill>
                <a:latin typeface="Times New Roman" pitchFamily="18" charset="0"/>
                <a:cs typeface="Times New Roman" pitchFamily="18" charset="0"/>
                <a:sym typeface="Times New Roman" pitchFamily="18" charset="0"/>
              </a:rPr>
              <a:t> photosynthetic carbon assimilation cycle</a:t>
            </a:r>
            <a:r>
              <a:rPr lang="en-US" altLang="zh-CN" sz="1700" b="1" dirty="0" smtClean="0">
                <a:latin typeface="Times New Roman" pitchFamily="18" charset="0"/>
                <a:cs typeface="Times New Roman" pitchFamily="18" charset="0"/>
                <a:sym typeface="Times New Roman" pitchFamily="18" charset="0"/>
              </a:rPr>
              <a:t> </a:t>
            </a:r>
            <a:r>
              <a:rPr lang="en-US" altLang="zh-CN" sz="1700" dirty="0" smtClean="0">
                <a:latin typeface="Times New Roman" pitchFamily="18" charset="0"/>
                <a:cs typeface="Times New Roman" pitchFamily="18" charset="0"/>
                <a:sym typeface="Times New Roman" pitchFamily="18" charset="0"/>
              </a:rPr>
              <a:t>and the </a:t>
            </a:r>
            <a:r>
              <a:rPr lang="en-US" altLang="zh-CN" sz="1700" b="1" u="sng" dirty="0" err="1" smtClean="0">
                <a:solidFill>
                  <a:srgbClr val="00B0F0"/>
                </a:solidFill>
                <a:latin typeface="Times New Roman" pitchFamily="18" charset="0"/>
                <a:cs typeface="Times New Roman" pitchFamily="18" charset="0"/>
                <a:sym typeface="Times New Roman" pitchFamily="18" charset="0"/>
              </a:rPr>
              <a:t>photorespiratory</a:t>
            </a:r>
            <a:r>
              <a:rPr lang="en-US" altLang="zh-CN" sz="1700" b="1" u="sng" dirty="0" smtClean="0">
                <a:solidFill>
                  <a:srgbClr val="00B0F0"/>
                </a:solidFill>
                <a:latin typeface="Times New Roman" pitchFamily="18" charset="0"/>
                <a:cs typeface="Times New Roman" pitchFamily="18" charset="0"/>
                <a:sym typeface="Times New Roman" pitchFamily="18" charset="0"/>
              </a:rPr>
              <a:t> carbon oxidation cycle</a:t>
            </a:r>
            <a:r>
              <a:rPr lang="en-US" altLang="zh-CN" sz="1700" dirty="0" smtClean="0">
                <a:latin typeface="Times New Roman" pitchFamily="18" charset="0"/>
                <a:cs typeface="Times New Roman" pitchFamily="18" charset="0"/>
                <a:sym typeface="Times New Roman" pitchFamily="18" charset="0"/>
              </a:rPr>
              <a:t>, </a:t>
            </a:r>
            <a:r>
              <a:rPr lang="en-US" altLang="zh-CN" sz="1700" i="1" dirty="0" smtClean="0">
                <a:latin typeface="Times New Roman" pitchFamily="18" charset="0"/>
                <a:cs typeface="Times New Roman" pitchFamily="18" charset="0"/>
                <a:sym typeface="Times New Roman" pitchFamily="18" charset="0"/>
              </a:rPr>
              <a:t>are either auxiliary </a:t>
            </a:r>
            <a:r>
              <a:rPr lang="en-US" altLang="zh-CN" sz="1700" dirty="0" smtClean="0">
                <a:latin typeface="Times New Roman" pitchFamily="18" charset="0"/>
                <a:cs typeface="Times New Roman" pitchFamily="18" charset="0"/>
                <a:sym typeface="Times New Roman" pitchFamily="18" charset="0"/>
              </a:rPr>
              <a:t>(supportive)</a:t>
            </a:r>
            <a:r>
              <a:rPr lang="en-US" altLang="zh-CN" sz="1700" i="1" dirty="0" smtClean="0">
                <a:latin typeface="Times New Roman" pitchFamily="18" charset="0"/>
                <a:cs typeface="Times New Roman" pitchFamily="18" charset="0"/>
                <a:sym typeface="Times New Roman" pitchFamily="18" charset="0"/>
              </a:rPr>
              <a:t> to or dependent on the basic Calvin cycle</a:t>
            </a:r>
            <a:r>
              <a:rPr lang="en-US" altLang="zh-CN" sz="1700" dirty="0" smtClean="0">
                <a:latin typeface="Times New Roman" pitchFamily="18" charset="0"/>
                <a:cs typeface="Times New Roman" pitchFamily="18" charset="0"/>
                <a:sym typeface="Times New Roman" pitchFamily="18" charset="0"/>
              </a:rPr>
              <a:t>.</a:t>
            </a:r>
          </a:p>
          <a:p>
            <a:pPr algn="just"/>
            <a:endParaRPr lang="en-US" sz="1700" dirty="0" smtClean="0">
              <a:latin typeface="Times New Roman" pitchFamily="18" charset="0"/>
              <a:cs typeface="Times New Roman" pitchFamily="18" charset="0"/>
            </a:endParaRPr>
          </a:p>
          <a:p>
            <a:pPr algn="just">
              <a:buFont typeface="Wingdings" pitchFamily="2" charset="2"/>
              <a:buChar char="Ø"/>
            </a:pPr>
            <a:r>
              <a:rPr lang="en-US" sz="1700" b="1" dirty="0" smtClean="0">
                <a:solidFill>
                  <a:srgbClr val="0070C0"/>
                </a:solidFill>
                <a:latin typeface="Times New Roman" pitchFamily="18" charset="0"/>
                <a:cs typeface="Times New Roman" pitchFamily="18" charset="0"/>
              </a:rPr>
              <a:t>A </a:t>
            </a:r>
            <a:r>
              <a:rPr lang="en-US" sz="1700" b="1" dirty="0">
                <a:solidFill>
                  <a:srgbClr val="0070C0"/>
                </a:solidFill>
                <a:latin typeface="Times New Roman" pitchFamily="18" charset="0"/>
                <a:cs typeface="Times New Roman" pitchFamily="18" charset="0"/>
              </a:rPr>
              <a:t>"normal" plant—one that doesn't have photosynthetic adaptations to reduce photorespiration</a:t>
            </a:r>
            <a:r>
              <a:rPr lang="en-US" sz="1700" dirty="0">
                <a:latin typeface="Times New Roman" pitchFamily="18" charset="0"/>
                <a:cs typeface="Times New Roman" pitchFamily="18" charset="0"/>
              </a:rPr>
              <a:t>—is called a </a:t>
            </a:r>
            <a:r>
              <a:rPr lang="en-US" sz="1700" dirty="0" smtClean="0">
                <a:latin typeface="Times New Roman" pitchFamily="18" charset="0"/>
                <a:cs typeface="Times New Roman" pitchFamily="18" charset="0"/>
              </a:rPr>
              <a:t>C3 plant and uses the </a:t>
            </a:r>
            <a:r>
              <a:rPr lang="en-US" sz="1700" dirty="0">
                <a:latin typeface="Times New Roman" pitchFamily="18" charset="0"/>
                <a:cs typeface="Times New Roman" pitchFamily="18" charset="0"/>
              </a:rPr>
              <a:t>Calvin cycle </a:t>
            </a:r>
            <a:r>
              <a:rPr lang="en-US" sz="1700" dirty="0" smtClean="0">
                <a:latin typeface="Times New Roman" pitchFamily="18" charset="0"/>
                <a:cs typeface="Times New Roman" pitchFamily="18" charset="0"/>
              </a:rPr>
              <a:t>as a “standard” mechanism to fix carbon </a:t>
            </a:r>
            <a:r>
              <a:rPr lang="en-US" sz="1700" dirty="0">
                <a:latin typeface="Times New Roman" pitchFamily="18" charset="0"/>
                <a:cs typeface="Times New Roman" pitchFamily="18" charset="0"/>
              </a:rPr>
              <a:t>dioxide by </a:t>
            </a:r>
            <a:r>
              <a:rPr lang="en-US" sz="1700" dirty="0" err="1" smtClean="0">
                <a:latin typeface="Times New Roman" pitchFamily="18" charset="0"/>
                <a:cs typeface="Times New Roman" pitchFamily="18" charset="0"/>
              </a:rPr>
              <a:t>rubisco</a:t>
            </a:r>
            <a:r>
              <a:rPr lang="en-US" sz="1700" dirty="0" smtClean="0">
                <a:latin typeface="Times New Roman" pitchFamily="18" charset="0"/>
                <a:cs typeface="Times New Roman" pitchFamily="18" charset="0"/>
              </a:rPr>
              <a:t> (enzyme). About</a:t>
            </a:r>
            <a:r>
              <a:rPr lang="en-US" sz="1700" dirty="0">
                <a:latin typeface="Times New Roman" pitchFamily="18" charset="0"/>
                <a:cs typeface="Times New Roman" pitchFamily="18" charset="0"/>
              </a:rPr>
              <a:t> </a:t>
            </a:r>
            <a:r>
              <a:rPr lang="en-US" sz="1700" dirty="0" smtClean="0">
                <a:latin typeface="Times New Roman" pitchFamily="18" charset="0"/>
                <a:cs typeface="Times New Roman" pitchFamily="18" charset="0"/>
              </a:rPr>
              <a:t>85%</a:t>
            </a:r>
            <a:r>
              <a:rPr lang="en-US" sz="1700" dirty="0">
                <a:latin typeface="Times New Roman" pitchFamily="18" charset="0"/>
                <a:cs typeface="Times New Roman" pitchFamily="18" charset="0"/>
              </a:rPr>
              <a:t> of the plant species on the planet </a:t>
            </a:r>
            <a:r>
              <a:rPr lang="en-US" sz="1700" dirty="0" smtClean="0">
                <a:latin typeface="Times New Roman" pitchFamily="18" charset="0"/>
                <a:cs typeface="Times New Roman" pitchFamily="18" charset="0"/>
              </a:rPr>
              <a:t>are</a:t>
            </a:r>
            <a:r>
              <a:rPr lang="en-US" sz="1700" dirty="0">
                <a:latin typeface="Times New Roman" pitchFamily="18" charset="0"/>
                <a:cs typeface="Times New Roman" pitchFamily="18" charset="0"/>
              </a:rPr>
              <a:t> C3 </a:t>
            </a:r>
            <a:r>
              <a:rPr lang="en-US" sz="1700" dirty="0" smtClean="0">
                <a:latin typeface="Times New Roman" pitchFamily="18" charset="0"/>
                <a:cs typeface="Times New Roman" pitchFamily="18" charset="0"/>
              </a:rPr>
              <a:t>plants</a:t>
            </a:r>
            <a:r>
              <a:rPr lang="en-US" sz="1700" dirty="0">
                <a:latin typeface="Times New Roman" pitchFamily="18" charset="0"/>
                <a:cs typeface="Times New Roman" pitchFamily="18" charset="0"/>
              </a:rPr>
              <a:t> </a:t>
            </a:r>
            <a:r>
              <a:rPr lang="en-US" sz="1700" dirty="0" smtClean="0">
                <a:latin typeface="Times New Roman" pitchFamily="18" charset="0"/>
                <a:cs typeface="Times New Roman" pitchFamily="18" charset="0"/>
              </a:rPr>
              <a:t> including; </a:t>
            </a:r>
            <a:r>
              <a:rPr lang="en-US" sz="1700" b="1" dirty="0" smtClean="0">
                <a:solidFill>
                  <a:srgbClr val="00B050"/>
                </a:solidFill>
                <a:latin typeface="Times New Roman" pitchFamily="18" charset="0"/>
                <a:cs typeface="Times New Roman" pitchFamily="18" charset="0"/>
              </a:rPr>
              <a:t>Rice</a:t>
            </a:r>
            <a:r>
              <a:rPr lang="en-US" sz="1700" b="1" dirty="0">
                <a:solidFill>
                  <a:srgbClr val="00B050"/>
                </a:solidFill>
                <a:latin typeface="Times New Roman" pitchFamily="18" charset="0"/>
                <a:cs typeface="Times New Roman" pitchFamily="18" charset="0"/>
              </a:rPr>
              <a:t>, </a:t>
            </a:r>
            <a:r>
              <a:rPr lang="en-US" sz="1700" b="1" dirty="0" smtClean="0">
                <a:solidFill>
                  <a:srgbClr val="00B050"/>
                </a:solidFill>
                <a:latin typeface="Times New Roman" pitchFamily="18" charset="0"/>
                <a:cs typeface="Times New Roman" pitchFamily="18" charset="0"/>
              </a:rPr>
              <a:t>Wheat</a:t>
            </a:r>
            <a:r>
              <a:rPr lang="en-US" sz="1700" b="1" dirty="0">
                <a:solidFill>
                  <a:srgbClr val="00B050"/>
                </a:solidFill>
                <a:latin typeface="Times New Roman" pitchFamily="18" charset="0"/>
                <a:cs typeface="Times New Roman" pitchFamily="18" charset="0"/>
              </a:rPr>
              <a:t>, </a:t>
            </a:r>
            <a:r>
              <a:rPr lang="en-US" sz="1700" b="1" dirty="0" smtClean="0">
                <a:solidFill>
                  <a:srgbClr val="00B050"/>
                </a:solidFill>
                <a:latin typeface="Times New Roman" pitchFamily="18" charset="0"/>
                <a:cs typeface="Times New Roman" pitchFamily="18" charset="0"/>
              </a:rPr>
              <a:t>Soybeans </a:t>
            </a:r>
            <a:r>
              <a:rPr lang="en-US" sz="1700" b="1" dirty="0">
                <a:solidFill>
                  <a:srgbClr val="00B050"/>
                </a:solidFill>
                <a:latin typeface="Times New Roman" pitchFamily="18" charset="0"/>
                <a:cs typeface="Times New Roman" pitchFamily="18" charset="0"/>
              </a:rPr>
              <a:t>and all </a:t>
            </a:r>
            <a:r>
              <a:rPr lang="en-US" sz="1700" b="1" dirty="0" smtClean="0">
                <a:solidFill>
                  <a:srgbClr val="00B050"/>
                </a:solidFill>
                <a:latin typeface="Times New Roman" pitchFamily="18" charset="0"/>
                <a:cs typeface="Times New Roman" pitchFamily="18" charset="0"/>
              </a:rPr>
              <a:t>Trees</a:t>
            </a:r>
            <a:r>
              <a:rPr lang="en-US" sz="1700" b="1" dirty="0">
                <a:solidFill>
                  <a:srgbClr val="00B050"/>
                </a:solidFill>
                <a:latin typeface="Times New Roman" pitchFamily="18" charset="0"/>
                <a:cs typeface="Times New Roman" pitchFamily="18" charset="0"/>
              </a:rPr>
              <a:t>.</a:t>
            </a:r>
            <a:endParaRPr lang="en-US" altLang="zh-CN" sz="1700" b="1" dirty="0" smtClean="0">
              <a:solidFill>
                <a:srgbClr val="00B050"/>
              </a:solidFill>
              <a:latin typeface="Times New Roman" pitchFamily="18" charset="0"/>
              <a:cs typeface="Times New Roman" pitchFamily="18" charset="0"/>
              <a:sym typeface="Times New Roman" pitchFamily="18" charset="0"/>
            </a:endParaRPr>
          </a:p>
          <a:p>
            <a:pPr algn="just" eaLnBrk="1" hangingPunct="1">
              <a:buFont typeface="Wingdings" pitchFamily="2" charset="2"/>
              <a:buChar char="q"/>
            </a:pPr>
            <a:endParaRPr lang="en-US" altLang="zh-CN" sz="1700" b="1" dirty="0" smtClean="0">
              <a:latin typeface="Times New Roman" pitchFamily="18" charset="0"/>
              <a:cs typeface="Times New Roman" pitchFamily="18" charset="0"/>
              <a:sym typeface="Times New Roman" pitchFamily="18" charset="0"/>
            </a:endParaRPr>
          </a:p>
          <a:p>
            <a:pPr algn="just" eaLnBrk="1" hangingPunct="1">
              <a:buFont typeface="Wingdings" pitchFamily="2" charset="2"/>
              <a:buChar char="v"/>
            </a:pPr>
            <a:r>
              <a:rPr lang="en-US" altLang="zh-CN" sz="1700" b="1" dirty="0" smtClean="0">
                <a:latin typeface="Times New Roman" pitchFamily="18" charset="0"/>
                <a:cs typeface="Times New Roman" pitchFamily="18" charset="0"/>
                <a:sym typeface="Times New Roman" pitchFamily="18" charset="0"/>
              </a:rPr>
              <a:t>The Calvin Cycle Has Three Stages: </a:t>
            </a:r>
            <a:r>
              <a:rPr lang="en-US" altLang="zh-CN" sz="1700" b="1" u="sng" dirty="0" smtClean="0">
                <a:latin typeface="Times New Roman" pitchFamily="18" charset="0"/>
                <a:cs typeface="Times New Roman" pitchFamily="18" charset="0"/>
                <a:sym typeface="Times New Roman" pitchFamily="18" charset="0"/>
              </a:rPr>
              <a:t>Carboxylation</a:t>
            </a:r>
            <a:r>
              <a:rPr lang="en-US" altLang="zh-CN" sz="1700" b="1" dirty="0" smtClean="0">
                <a:latin typeface="Times New Roman" pitchFamily="18" charset="0"/>
                <a:cs typeface="Times New Roman" pitchFamily="18" charset="0"/>
                <a:sym typeface="Times New Roman" pitchFamily="18" charset="0"/>
              </a:rPr>
              <a:t>, </a:t>
            </a:r>
            <a:r>
              <a:rPr lang="en-US" altLang="zh-CN" sz="1700" b="1" u="sng" dirty="0" smtClean="0">
                <a:latin typeface="Times New Roman" pitchFamily="18" charset="0"/>
                <a:cs typeface="Times New Roman" pitchFamily="18" charset="0"/>
                <a:sym typeface="Times New Roman" pitchFamily="18" charset="0"/>
              </a:rPr>
              <a:t>Reduction</a:t>
            </a:r>
            <a:r>
              <a:rPr lang="en-US" altLang="zh-CN" sz="1700" b="1" dirty="0" smtClean="0">
                <a:latin typeface="Times New Roman" pitchFamily="18" charset="0"/>
                <a:cs typeface="Times New Roman" pitchFamily="18" charset="0"/>
                <a:sym typeface="Times New Roman" pitchFamily="18" charset="0"/>
              </a:rPr>
              <a:t>, and </a:t>
            </a:r>
            <a:r>
              <a:rPr lang="en-US" altLang="zh-CN" sz="1700" b="1" u="sng" dirty="0" smtClean="0">
                <a:latin typeface="Times New Roman" pitchFamily="18" charset="0"/>
                <a:cs typeface="Times New Roman" pitchFamily="18" charset="0"/>
                <a:sym typeface="Times New Roman" pitchFamily="18" charset="0"/>
              </a:rPr>
              <a:t>Regeneration</a:t>
            </a:r>
            <a:r>
              <a:rPr lang="en-US" altLang="zh-CN" sz="1700" b="1" dirty="0" smtClean="0">
                <a:latin typeface="Times New Roman" pitchFamily="18" charset="0"/>
                <a:cs typeface="Times New Roman" pitchFamily="18" charset="0"/>
                <a:sym typeface="Times New Roman" pitchFamily="18" charset="0"/>
              </a:rPr>
              <a:t>:</a:t>
            </a:r>
          </a:p>
          <a:p>
            <a:pPr algn="just" eaLnBrk="1" hangingPunct="1"/>
            <a:endParaRPr lang="en-US" altLang="zh-CN" sz="1700" dirty="0" smtClean="0">
              <a:latin typeface="Times New Roman" pitchFamily="18" charset="0"/>
              <a:cs typeface="Times New Roman" pitchFamily="18" charset="0"/>
              <a:sym typeface="Times New Roman" pitchFamily="18" charset="0"/>
            </a:endParaRPr>
          </a:p>
          <a:p>
            <a:pPr algn="just" eaLnBrk="1" hangingPunct="1"/>
            <a:r>
              <a:rPr lang="en-US" altLang="zh-CN" sz="1700" dirty="0" smtClean="0">
                <a:latin typeface="Times New Roman" pitchFamily="18" charset="0"/>
                <a:cs typeface="Times New Roman" pitchFamily="18" charset="0"/>
                <a:sym typeface="Times New Roman" pitchFamily="18" charset="0"/>
              </a:rPr>
              <a:t>The Calvin cycle was elucidated as a result of a series of </a:t>
            </a:r>
            <a:r>
              <a:rPr lang="en-US" altLang="zh-CN" sz="1700" dirty="0" smtClean="0">
                <a:latin typeface="Times New Roman" pitchFamily="18" charset="0"/>
                <a:sym typeface="Times New Roman" pitchFamily="18" charset="0"/>
              </a:rPr>
              <a:t>elegant experiments by Melvin Calvin and his colleagues in the 1950s, for which a </a:t>
            </a:r>
            <a:r>
              <a:rPr lang="en-US" altLang="zh-CN" sz="1700" u="sng" dirty="0" smtClean="0">
                <a:solidFill>
                  <a:srgbClr val="FF66CC"/>
                </a:solidFill>
                <a:latin typeface="Times New Roman" pitchFamily="18" charset="0"/>
                <a:sym typeface="Times New Roman" pitchFamily="18" charset="0"/>
              </a:rPr>
              <a:t>Nobel Prize</a:t>
            </a:r>
            <a:r>
              <a:rPr lang="en-US" altLang="zh-CN" sz="1700" dirty="0" smtClean="0">
                <a:solidFill>
                  <a:srgbClr val="FF66CC"/>
                </a:solidFill>
                <a:latin typeface="Times New Roman" pitchFamily="18" charset="0"/>
                <a:sym typeface="Times New Roman" pitchFamily="18" charset="0"/>
              </a:rPr>
              <a:t> </a:t>
            </a:r>
            <a:r>
              <a:rPr lang="en-US" altLang="zh-CN" sz="1700" dirty="0" smtClean="0">
                <a:latin typeface="Times New Roman" pitchFamily="18" charset="0"/>
                <a:sym typeface="Times New Roman" pitchFamily="18" charset="0"/>
              </a:rPr>
              <a:t>was awarded in 1961.</a:t>
            </a:r>
          </a:p>
          <a:p>
            <a:pPr algn="just" eaLnBrk="1" hangingPunct="1"/>
            <a:endParaRPr lang="en-US" altLang="zh-CN" sz="1800" dirty="0" smtClean="0">
              <a:latin typeface="Times New Roman" pitchFamily="18" charset="0"/>
              <a:sym typeface="Times New Roman" pitchFamily="18" charset="0"/>
            </a:endParaRPr>
          </a:p>
        </p:txBody>
      </p:sp>
      <p:sp>
        <p:nvSpPr>
          <p:cNvPr id="91140"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89C8629-4130-4598-916E-C215E795FCF9}" type="slidenum">
              <a:rPr lang="en-US"/>
              <a:pPr/>
              <a:t>69</a:t>
            </a:fld>
            <a:endParaRPr lang="en-US"/>
          </a:p>
        </p:txBody>
      </p:sp>
    </p:spTree>
    <p:extLst>
      <p:ext uri="{BB962C8B-B14F-4D97-AF65-F5344CB8AC3E}">
        <p14:creationId xmlns:p14="http://schemas.microsoft.com/office/powerpoint/2010/main" val="3611516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85800"/>
            <a:ext cx="8153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Slide Number Placeholder 2"/>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18885DC-8564-4FB4-84D7-FFC346D13B7A}" type="slidenum">
              <a:rPr lang="en-US"/>
              <a:pPr/>
              <a:t>7</a:t>
            </a:fld>
            <a:endParaRPr lang="en-US"/>
          </a:p>
        </p:txBody>
      </p:sp>
    </p:spTree>
    <p:extLst>
      <p:ext uri="{BB962C8B-B14F-4D97-AF65-F5344CB8AC3E}">
        <p14:creationId xmlns:p14="http://schemas.microsoft.com/office/powerpoint/2010/main" val="32311280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2"/>
          <p:cNvSpPr>
            <a:spLocks noGrp="1" noChangeArrowheads="1"/>
          </p:cNvSpPr>
          <p:nvPr>
            <p:ph idx="4294967295"/>
          </p:nvPr>
        </p:nvSpPr>
        <p:spPr>
          <a:xfrm>
            <a:off x="228600" y="381000"/>
            <a:ext cx="3810000" cy="6248400"/>
          </a:xfrm>
        </p:spPr>
        <p:txBody>
          <a:bodyPr/>
          <a:lstStyle/>
          <a:p>
            <a:pPr algn="just" eaLnBrk="1" hangingPunct="1">
              <a:buFont typeface="Wingdings" pitchFamily="2" charset="2"/>
              <a:buChar char="Ø"/>
            </a:pPr>
            <a:r>
              <a:rPr lang="en-US" altLang="zh-CN" sz="1300" b="1" smtClean="0">
                <a:latin typeface="Times New Roman" pitchFamily="18" charset="0"/>
                <a:sym typeface="Times New Roman" pitchFamily="18" charset="0"/>
              </a:rPr>
              <a:t>In the Calvin cycle,</a:t>
            </a:r>
            <a:r>
              <a:rPr lang="en-US" altLang="zh-CN" sz="1300" smtClean="0">
                <a:latin typeface="Times New Roman" pitchFamily="18" charset="0"/>
                <a:sym typeface="Times New Roman" pitchFamily="18" charset="0"/>
              </a:rPr>
              <a:t> CO</a:t>
            </a:r>
            <a:r>
              <a:rPr lang="en-US" altLang="zh-CN" sz="1300" baseline="-25000" smtClean="0">
                <a:latin typeface="Times New Roman" pitchFamily="18" charset="0"/>
                <a:sym typeface="Times New Roman" pitchFamily="18" charset="0"/>
              </a:rPr>
              <a:t>2</a:t>
            </a:r>
            <a:r>
              <a:rPr lang="en-US" altLang="zh-CN" sz="1300" smtClean="0">
                <a:latin typeface="Times New Roman" pitchFamily="18" charset="0"/>
                <a:sym typeface="Times New Roman" pitchFamily="18" charset="0"/>
              </a:rPr>
              <a:t> and water from the environment are enzymatically combined with a five-carbon acceptor molecule to generate two molecules of a three-carbon intermediate. </a:t>
            </a:r>
          </a:p>
          <a:p>
            <a:pPr algn="just" eaLnBrk="1" hangingPunct="1">
              <a:buFont typeface="Arial" charset="0"/>
              <a:buNone/>
            </a:pPr>
            <a:endParaRPr lang="en-US" altLang="zh-CN" sz="1300" smtClean="0">
              <a:latin typeface="Times New Roman" pitchFamily="18" charset="0"/>
              <a:sym typeface="Times New Roman" pitchFamily="18" charset="0"/>
            </a:endParaRPr>
          </a:p>
          <a:p>
            <a:pPr algn="just" eaLnBrk="1" hangingPunct="1"/>
            <a:r>
              <a:rPr lang="en-US" altLang="zh-CN" sz="1300" smtClean="0">
                <a:latin typeface="Times New Roman" pitchFamily="18" charset="0"/>
                <a:sym typeface="Times New Roman" pitchFamily="18" charset="0"/>
              </a:rPr>
              <a:t>This intermediate (3-phosphoglycerate) is reduced to carbohydrate by use of the ATP and NADPH generated photochemically.</a:t>
            </a:r>
          </a:p>
          <a:p>
            <a:pPr algn="just" eaLnBrk="1" hangingPunct="1">
              <a:buFont typeface="Arial" charset="0"/>
              <a:buNone/>
            </a:pPr>
            <a:r>
              <a:rPr lang="en-US" altLang="zh-CN" sz="1300" smtClean="0">
                <a:latin typeface="Times New Roman" pitchFamily="18" charset="0"/>
                <a:sym typeface="Times New Roman" pitchFamily="18" charset="0"/>
              </a:rPr>
              <a:t> </a:t>
            </a:r>
          </a:p>
          <a:p>
            <a:pPr algn="just" eaLnBrk="1" hangingPunct="1"/>
            <a:r>
              <a:rPr lang="en-US" altLang="zh-CN" sz="1300" smtClean="0">
                <a:latin typeface="Times New Roman" pitchFamily="18" charset="0"/>
                <a:sym typeface="Times New Roman" pitchFamily="18" charset="0"/>
              </a:rPr>
              <a:t>The cycle is completed by regeneration of the five-carbon acceptor (ribulose-1,5-bisphosphate, abbreviated RuBP).</a:t>
            </a:r>
          </a:p>
          <a:p>
            <a:pPr algn="just" eaLnBrk="1" hangingPunct="1">
              <a:buFont typeface="Wingdings" pitchFamily="2" charset="2"/>
              <a:buChar char="Ø"/>
            </a:pPr>
            <a:endParaRPr lang="en-US" altLang="zh-CN" sz="1300" b="1" smtClean="0">
              <a:latin typeface="Times New Roman" pitchFamily="18" charset="0"/>
              <a:sym typeface="Times New Roman" pitchFamily="18" charset="0"/>
            </a:endParaRPr>
          </a:p>
          <a:p>
            <a:pPr algn="just" eaLnBrk="1" hangingPunct="1">
              <a:buFont typeface="Wingdings" pitchFamily="2" charset="2"/>
              <a:buChar char="q"/>
            </a:pPr>
            <a:r>
              <a:rPr lang="en-US" altLang="zh-CN" sz="1300" b="1" smtClean="0">
                <a:latin typeface="Times New Roman" pitchFamily="18" charset="0"/>
                <a:sym typeface="Times New Roman" pitchFamily="18" charset="0"/>
              </a:rPr>
              <a:t>The Calvin cycle proceeds in three stages</a:t>
            </a:r>
            <a:r>
              <a:rPr lang="en-US" altLang="zh-CN" sz="1300" smtClean="0">
                <a:latin typeface="Times New Roman" pitchFamily="18" charset="0"/>
                <a:sym typeface="Times New Roman" pitchFamily="18" charset="0"/>
              </a:rPr>
              <a:t> (Figure 8.2):</a:t>
            </a:r>
          </a:p>
          <a:p>
            <a:pPr algn="just" eaLnBrk="1" hangingPunct="1">
              <a:buFont typeface="Arial" charset="0"/>
              <a:buNone/>
            </a:pPr>
            <a:endParaRPr lang="en-US" altLang="zh-CN" sz="1300" smtClean="0">
              <a:latin typeface="Times New Roman" pitchFamily="18" charset="0"/>
              <a:sym typeface="Times New Roman" pitchFamily="18" charset="0"/>
            </a:endParaRPr>
          </a:p>
          <a:p>
            <a:pPr algn="just" eaLnBrk="1" hangingPunct="1">
              <a:buFont typeface="Arial" charset="0"/>
              <a:buNone/>
            </a:pPr>
            <a:r>
              <a:rPr lang="en-US" altLang="zh-CN" sz="1300" b="1" smtClean="0">
                <a:latin typeface="Times New Roman" pitchFamily="18" charset="0"/>
                <a:sym typeface="Times New Roman" pitchFamily="18" charset="0"/>
              </a:rPr>
              <a:t>1.</a:t>
            </a:r>
            <a:r>
              <a:rPr lang="en-US" altLang="zh-CN" sz="1300" smtClean="0">
                <a:latin typeface="Times New Roman" pitchFamily="18" charset="0"/>
                <a:sym typeface="Times New Roman" pitchFamily="18" charset="0"/>
              </a:rPr>
              <a:t> 	</a:t>
            </a:r>
            <a:r>
              <a:rPr lang="en-US" altLang="zh-CN" sz="1300" b="1" i="1" smtClean="0">
                <a:latin typeface="Times New Roman" pitchFamily="18" charset="0"/>
                <a:sym typeface="Times New Roman" pitchFamily="18" charset="0"/>
              </a:rPr>
              <a:t>Carboxylation of the CO</a:t>
            </a:r>
            <a:r>
              <a:rPr lang="en-US" altLang="zh-CN" sz="1400" i="1" baseline="-25000" smtClean="0">
                <a:latin typeface="Times New Roman" pitchFamily="18" charset="0"/>
                <a:sym typeface="Times New Roman" pitchFamily="18" charset="0"/>
              </a:rPr>
              <a:t>2</a:t>
            </a:r>
            <a:r>
              <a:rPr lang="en-US" altLang="zh-CN" sz="1300" b="1" i="1" smtClean="0">
                <a:latin typeface="Times New Roman" pitchFamily="18" charset="0"/>
                <a:sym typeface="Times New Roman" pitchFamily="18" charset="0"/>
              </a:rPr>
              <a:t> acceptor ribulose-1,5-bisphosphate</a:t>
            </a:r>
            <a:r>
              <a:rPr lang="en-US" altLang="zh-CN" sz="1300" i="1" smtClean="0">
                <a:latin typeface="Times New Roman" pitchFamily="18" charset="0"/>
                <a:sym typeface="Times New Roman" pitchFamily="18" charset="0"/>
              </a:rPr>
              <a:t>, </a:t>
            </a:r>
            <a:r>
              <a:rPr lang="en-US" altLang="zh-CN" sz="1300" smtClean="0">
                <a:latin typeface="Times New Roman" pitchFamily="18" charset="0"/>
                <a:sym typeface="Times New Roman" pitchFamily="18" charset="0"/>
              </a:rPr>
              <a:t>forming two molecules of 3-phosphoglycerate, the first stable intermediate of the Calvin cycle</a:t>
            </a:r>
          </a:p>
          <a:p>
            <a:pPr algn="just" eaLnBrk="1" hangingPunct="1">
              <a:buFont typeface="Arial" charset="0"/>
              <a:buNone/>
            </a:pPr>
            <a:endParaRPr lang="en-US" altLang="zh-CN" sz="1300" smtClean="0">
              <a:latin typeface="Times New Roman" pitchFamily="18" charset="0"/>
              <a:sym typeface="Times New Roman" pitchFamily="18" charset="0"/>
            </a:endParaRPr>
          </a:p>
          <a:p>
            <a:pPr algn="just" eaLnBrk="1" hangingPunct="1">
              <a:buFont typeface="Arial" charset="0"/>
              <a:buNone/>
            </a:pPr>
            <a:r>
              <a:rPr lang="en-US" altLang="zh-CN" sz="1300" b="1" smtClean="0">
                <a:latin typeface="Times New Roman" pitchFamily="18" charset="0"/>
                <a:sym typeface="Times New Roman" pitchFamily="18" charset="0"/>
              </a:rPr>
              <a:t>2. </a:t>
            </a:r>
            <a:r>
              <a:rPr lang="en-US" altLang="zh-CN" sz="1300" b="1" i="1" smtClean="0">
                <a:latin typeface="Times New Roman" pitchFamily="18" charset="0"/>
                <a:sym typeface="Times New Roman" pitchFamily="18" charset="0"/>
              </a:rPr>
              <a:t>	Reduction of 3-phosphoglycerate, forming gyceraldehyde-3-phosphate</a:t>
            </a:r>
            <a:r>
              <a:rPr lang="en-US" altLang="zh-CN" sz="1300" smtClean="0">
                <a:latin typeface="Times New Roman" pitchFamily="18" charset="0"/>
                <a:sym typeface="Times New Roman" pitchFamily="18" charset="0"/>
              </a:rPr>
              <a:t>, a carbohydrate</a:t>
            </a:r>
          </a:p>
          <a:p>
            <a:pPr algn="just" eaLnBrk="1" hangingPunct="1">
              <a:buFont typeface="Arial" charset="0"/>
              <a:buNone/>
            </a:pPr>
            <a:endParaRPr lang="en-US" altLang="zh-CN" sz="1300" smtClean="0">
              <a:latin typeface="Times New Roman" pitchFamily="18" charset="0"/>
              <a:sym typeface="Times New Roman" pitchFamily="18" charset="0"/>
            </a:endParaRPr>
          </a:p>
          <a:p>
            <a:pPr algn="just" eaLnBrk="1" hangingPunct="1">
              <a:buFont typeface="Arial" charset="0"/>
              <a:buNone/>
            </a:pPr>
            <a:r>
              <a:rPr lang="en-US" altLang="zh-CN" sz="1300" b="1" smtClean="0">
                <a:latin typeface="Times New Roman" pitchFamily="18" charset="0"/>
                <a:sym typeface="Times New Roman" pitchFamily="18" charset="0"/>
              </a:rPr>
              <a:t>3. 	</a:t>
            </a:r>
            <a:r>
              <a:rPr lang="en-US" altLang="zh-CN" sz="1300" b="1" i="1" smtClean="0">
                <a:latin typeface="Times New Roman" pitchFamily="18" charset="0"/>
                <a:sym typeface="Times New Roman" pitchFamily="18" charset="0"/>
              </a:rPr>
              <a:t>Regeneration of the CO</a:t>
            </a:r>
            <a:r>
              <a:rPr lang="en-US" altLang="zh-CN" sz="1400" i="1" baseline="-25000" smtClean="0">
                <a:latin typeface="Times New Roman" pitchFamily="18" charset="0"/>
                <a:sym typeface="Times New Roman" pitchFamily="18" charset="0"/>
              </a:rPr>
              <a:t>2</a:t>
            </a:r>
            <a:r>
              <a:rPr lang="en-US" altLang="zh-CN" sz="1300" b="1" i="1" smtClean="0">
                <a:latin typeface="Times New Roman" pitchFamily="18" charset="0"/>
                <a:sym typeface="Times New Roman" pitchFamily="18" charset="0"/>
              </a:rPr>
              <a:t> acceptor ribulose-1,5-bisphosphate</a:t>
            </a:r>
            <a:r>
              <a:rPr lang="en-US" altLang="zh-CN" sz="1300" i="1" smtClean="0">
                <a:latin typeface="Times New Roman" pitchFamily="18" charset="0"/>
                <a:sym typeface="Times New Roman" pitchFamily="18" charset="0"/>
              </a:rPr>
              <a:t> </a:t>
            </a:r>
            <a:r>
              <a:rPr lang="en-US" altLang="zh-CN" sz="1300" smtClean="0">
                <a:latin typeface="Times New Roman" pitchFamily="18" charset="0"/>
                <a:sym typeface="Times New Roman" pitchFamily="18" charset="0"/>
              </a:rPr>
              <a:t>from glyceraldehyde-3-phosphate</a:t>
            </a:r>
          </a:p>
        </p:txBody>
      </p:sp>
      <p:sp>
        <p:nvSpPr>
          <p:cNvPr id="92163"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A8425D-8C9F-4C8A-AAFB-C7663CC72187}" type="slidenum">
              <a:rPr lang="en-US"/>
              <a:pPr/>
              <a:t>70</a:t>
            </a:fld>
            <a:endParaRPr lang="en-US"/>
          </a:p>
        </p:txBody>
      </p:sp>
      <p:pic>
        <p:nvPicPr>
          <p:cNvPr id="921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04800"/>
            <a:ext cx="4495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TextBox 1"/>
          <p:cNvSpPr txBox="1">
            <a:spLocks noChangeArrowheads="1"/>
          </p:cNvSpPr>
          <p:nvPr/>
        </p:nvSpPr>
        <p:spPr bwMode="auto">
          <a:xfrm>
            <a:off x="7173913" y="2359025"/>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eaLnBrk="1" hangingPunct="1"/>
            <a:r>
              <a:rPr lang="en-US">
                <a:solidFill>
                  <a:srgbClr val="FF0066"/>
                </a:solidFill>
              </a:rPr>
              <a:t>2</a:t>
            </a:r>
          </a:p>
        </p:txBody>
      </p:sp>
    </p:spTree>
    <p:extLst>
      <p:ext uri="{BB962C8B-B14F-4D97-AF65-F5344CB8AC3E}">
        <p14:creationId xmlns:p14="http://schemas.microsoft.com/office/powerpoint/2010/main" val="15641372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noChangeArrowheads="1"/>
          </p:cNvSpPr>
          <p:nvPr>
            <p:ph type="title" idx="4294967295"/>
          </p:nvPr>
        </p:nvSpPr>
        <p:spPr/>
        <p:txBody>
          <a:bodyPr/>
          <a:lstStyle/>
          <a:p>
            <a:pPr eaLnBrk="1" hangingPunct="1"/>
            <a:r>
              <a:rPr lang="en-US" altLang="zh-CN" sz="2800" b="1" smtClean="0">
                <a:latin typeface="Times New Roman" pitchFamily="18" charset="0"/>
                <a:sym typeface="Times New Roman" pitchFamily="18" charset="0"/>
              </a:rPr>
              <a:t>The Carboxylation of Ribulose Bisphosphate Is Catalyzed by the Enzyme Rubisco</a:t>
            </a:r>
            <a:endParaRPr lang="en-US" altLang="zh-CN" sz="2800" smtClean="0">
              <a:latin typeface="Times New Roman" pitchFamily="18" charset="0"/>
              <a:sym typeface="Times New Roman" pitchFamily="18" charset="0"/>
            </a:endParaRPr>
          </a:p>
        </p:txBody>
      </p:sp>
      <p:sp>
        <p:nvSpPr>
          <p:cNvPr id="93187" name="Content Placeholder 2"/>
          <p:cNvSpPr>
            <a:spLocks noGrp="1" noChangeArrowheads="1"/>
          </p:cNvSpPr>
          <p:nvPr>
            <p:ph idx="4294967295"/>
          </p:nvPr>
        </p:nvSpPr>
        <p:spPr>
          <a:xfrm>
            <a:off x="457200" y="1981200"/>
            <a:ext cx="8229600" cy="4678363"/>
          </a:xfrm>
        </p:spPr>
        <p:txBody>
          <a:bodyPr/>
          <a:lstStyle/>
          <a:p>
            <a:pPr algn="just" eaLnBrk="1" hangingPunct="1">
              <a:buFont typeface="Wingdings" pitchFamily="2" charset="2"/>
              <a:buChar char="Ø"/>
            </a:pPr>
            <a:r>
              <a:rPr lang="en-US" altLang="zh-CN" sz="2200" b="1" dirty="0" smtClean="0">
                <a:latin typeface="Times New Roman" pitchFamily="18" charset="0"/>
                <a:sym typeface="Times New Roman" pitchFamily="18" charset="0"/>
              </a:rPr>
              <a:t>CO</a:t>
            </a:r>
            <a:r>
              <a:rPr lang="en-US" altLang="zh-CN" sz="2200" b="1" baseline="-25000" dirty="0" smtClean="0">
                <a:latin typeface="Times New Roman" pitchFamily="18" charset="0"/>
                <a:sym typeface="Times New Roman" pitchFamily="18" charset="0"/>
              </a:rPr>
              <a:t>2</a:t>
            </a:r>
            <a:r>
              <a:rPr lang="en-US" altLang="zh-CN" sz="2200" b="1" dirty="0" smtClean="0">
                <a:latin typeface="Times New Roman" pitchFamily="18" charset="0"/>
                <a:sym typeface="Times New Roman" pitchFamily="18" charset="0"/>
              </a:rPr>
              <a:t> enters the Calvin cycle by reacting with ribulose-1,5-bisphosphate</a:t>
            </a:r>
            <a:r>
              <a:rPr lang="en-US" altLang="zh-CN" sz="2200" dirty="0" smtClean="0">
                <a:latin typeface="Times New Roman" pitchFamily="18" charset="0"/>
                <a:sym typeface="Times New Roman" pitchFamily="18" charset="0"/>
              </a:rPr>
              <a:t> </a:t>
            </a:r>
            <a:r>
              <a:rPr lang="en-US" altLang="zh-CN" sz="2200" u="sng" dirty="0" smtClean="0">
                <a:latin typeface="Times New Roman" pitchFamily="18" charset="0"/>
                <a:sym typeface="Times New Roman" pitchFamily="18" charset="0"/>
              </a:rPr>
              <a:t>to yield two molecules of 3-phosphoglycerate</a:t>
            </a:r>
            <a:r>
              <a:rPr lang="en-US" altLang="zh-CN" sz="2200" dirty="0" smtClean="0">
                <a:latin typeface="Times New Roman" pitchFamily="18" charset="0"/>
                <a:sym typeface="Times New Roman" pitchFamily="18" charset="0"/>
              </a:rPr>
              <a:t> (Figure 8.3 and Table 8.1), a reaction catalyzed by the </a:t>
            </a:r>
            <a:r>
              <a:rPr lang="en-US" altLang="zh-CN" sz="2200" i="1" dirty="0" smtClean="0">
                <a:latin typeface="Times New Roman" pitchFamily="18" charset="0"/>
                <a:sym typeface="Times New Roman" pitchFamily="18" charset="0"/>
              </a:rPr>
              <a:t>chloroplast enzyme </a:t>
            </a:r>
            <a:r>
              <a:rPr lang="en-US" altLang="zh-CN" sz="2200" i="1" dirty="0" err="1" smtClean="0">
                <a:latin typeface="Times New Roman" pitchFamily="18" charset="0"/>
                <a:sym typeface="Times New Roman" pitchFamily="18" charset="0"/>
              </a:rPr>
              <a:t>ribulose</a:t>
            </a:r>
            <a:r>
              <a:rPr lang="en-US" altLang="zh-CN" sz="2200" i="1" dirty="0" smtClean="0">
                <a:latin typeface="Times New Roman" pitchFamily="18" charset="0"/>
                <a:sym typeface="Times New Roman" pitchFamily="18" charset="0"/>
              </a:rPr>
              <a:t> </a:t>
            </a:r>
            <a:r>
              <a:rPr lang="en-US" altLang="zh-CN" sz="2200" i="1" dirty="0" err="1" smtClean="0">
                <a:latin typeface="Times New Roman" pitchFamily="18" charset="0"/>
                <a:sym typeface="Times New Roman" pitchFamily="18" charset="0"/>
              </a:rPr>
              <a:t>bisphosphate</a:t>
            </a:r>
            <a:r>
              <a:rPr lang="en-US" altLang="zh-CN" sz="2200" i="1" dirty="0" smtClean="0">
                <a:latin typeface="Times New Roman" pitchFamily="18" charset="0"/>
                <a:sym typeface="Times New Roman" pitchFamily="18" charset="0"/>
              </a:rPr>
              <a:t> carboxylase/</a:t>
            </a:r>
            <a:r>
              <a:rPr lang="en-US" altLang="zh-CN" sz="2200" i="1" dirty="0" err="1" smtClean="0">
                <a:latin typeface="Times New Roman" pitchFamily="18" charset="0"/>
                <a:sym typeface="Times New Roman" pitchFamily="18" charset="0"/>
              </a:rPr>
              <a:t>oxygenase</a:t>
            </a:r>
            <a:r>
              <a:rPr lang="en-US" altLang="zh-CN" sz="2200" dirty="0" smtClean="0">
                <a:latin typeface="Times New Roman" pitchFamily="18" charset="0"/>
                <a:sym typeface="Times New Roman" pitchFamily="18" charset="0"/>
              </a:rPr>
              <a:t>, referred to as </a:t>
            </a:r>
            <a:r>
              <a:rPr lang="en-US" altLang="zh-CN" sz="2200" b="1" dirty="0" err="1" smtClean="0">
                <a:latin typeface="Times New Roman" pitchFamily="18" charset="0"/>
                <a:sym typeface="Times New Roman" pitchFamily="18" charset="0"/>
              </a:rPr>
              <a:t>rubisco</a:t>
            </a:r>
            <a:r>
              <a:rPr lang="en-US" altLang="zh-CN" sz="2200" b="1" dirty="0" smtClean="0">
                <a:latin typeface="Times New Roman" pitchFamily="18" charset="0"/>
                <a:sym typeface="Times New Roman" pitchFamily="18" charset="0"/>
              </a:rPr>
              <a:t>. </a:t>
            </a:r>
          </a:p>
          <a:p>
            <a:pPr algn="just" eaLnBrk="1" hangingPunct="1"/>
            <a:endParaRPr lang="en-US" altLang="zh-CN" sz="2200" dirty="0" smtClean="0">
              <a:latin typeface="Times New Roman" pitchFamily="18" charset="0"/>
              <a:sym typeface="Times New Roman" pitchFamily="18" charset="0"/>
            </a:endParaRPr>
          </a:p>
          <a:p>
            <a:pPr algn="just" eaLnBrk="1" hangingPunct="1"/>
            <a:r>
              <a:rPr lang="en-US" altLang="zh-CN" sz="2200" dirty="0" smtClean="0">
                <a:latin typeface="Times New Roman" pitchFamily="18" charset="0"/>
                <a:sym typeface="Times New Roman" pitchFamily="18" charset="0"/>
              </a:rPr>
              <a:t>As indicated by the full name, </a:t>
            </a:r>
            <a:r>
              <a:rPr lang="en-US" altLang="zh-CN" sz="2200" u="sng" dirty="0" smtClean="0">
                <a:latin typeface="Times New Roman" pitchFamily="18" charset="0"/>
                <a:sym typeface="Times New Roman" pitchFamily="18" charset="0"/>
              </a:rPr>
              <a:t>the enzyme also has an </a:t>
            </a:r>
            <a:r>
              <a:rPr lang="en-US" altLang="zh-CN" sz="2200" u="sng" dirty="0" err="1" smtClean="0">
                <a:latin typeface="Times New Roman" pitchFamily="18" charset="0"/>
                <a:sym typeface="Times New Roman" pitchFamily="18" charset="0"/>
              </a:rPr>
              <a:t>oxygenase</a:t>
            </a:r>
            <a:r>
              <a:rPr lang="en-US" altLang="zh-CN" sz="2200" u="sng" dirty="0" smtClean="0">
                <a:latin typeface="Times New Roman" pitchFamily="18" charset="0"/>
                <a:sym typeface="Times New Roman" pitchFamily="18" charset="0"/>
              </a:rPr>
              <a:t> activity in which O</a:t>
            </a:r>
            <a:r>
              <a:rPr lang="en-US" altLang="zh-CN" sz="2200" u="sng" baseline="-25000" dirty="0" smtClean="0">
                <a:latin typeface="Times New Roman" pitchFamily="18" charset="0"/>
                <a:sym typeface="Times New Roman" pitchFamily="18" charset="0"/>
              </a:rPr>
              <a:t>2</a:t>
            </a:r>
            <a:r>
              <a:rPr lang="en-US" altLang="zh-CN" sz="2200" u="sng" dirty="0" smtClean="0">
                <a:latin typeface="Times New Roman" pitchFamily="18" charset="0"/>
                <a:sym typeface="Times New Roman" pitchFamily="18" charset="0"/>
              </a:rPr>
              <a:t> competes with CO</a:t>
            </a:r>
            <a:r>
              <a:rPr lang="en-US" altLang="zh-CN" sz="2200" u="sng" baseline="-25000" dirty="0" smtClean="0">
                <a:latin typeface="Times New Roman" pitchFamily="18" charset="0"/>
                <a:sym typeface="Times New Roman" pitchFamily="18" charset="0"/>
              </a:rPr>
              <a:t>2</a:t>
            </a:r>
            <a:r>
              <a:rPr lang="en-US" altLang="zh-CN" sz="2200" u="sng" dirty="0" smtClean="0">
                <a:latin typeface="Times New Roman" pitchFamily="18" charset="0"/>
                <a:sym typeface="Times New Roman" pitchFamily="18" charset="0"/>
              </a:rPr>
              <a:t> for the common substrate ribulose-1,5-bisphosphate</a:t>
            </a:r>
            <a:r>
              <a:rPr lang="en-US" altLang="zh-CN" sz="2200" dirty="0" smtClean="0">
                <a:latin typeface="Times New Roman" pitchFamily="18" charset="0"/>
                <a:sym typeface="Times New Roman" pitchFamily="18" charset="0"/>
              </a:rPr>
              <a:t> (</a:t>
            </a:r>
            <a:r>
              <a:rPr lang="en-US" altLang="zh-CN" sz="2200" dirty="0" err="1" smtClean="0">
                <a:latin typeface="Times New Roman" pitchFamily="18" charset="0"/>
                <a:sym typeface="Times New Roman" pitchFamily="18" charset="0"/>
              </a:rPr>
              <a:t>Lorimer</a:t>
            </a:r>
            <a:r>
              <a:rPr lang="en-US" altLang="zh-CN" sz="2200" dirty="0" smtClean="0">
                <a:latin typeface="Times New Roman" pitchFamily="18" charset="0"/>
                <a:sym typeface="Times New Roman" pitchFamily="18" charset="0"/>
              </a:rPr>
              <a:t> 1983). </a:t>
            </a:r>
            <a:endParaRPr lang="en-US" altLang="zh-CN" dirty="0" smtClean="0"/>
          </a:p>
        </p:txBody>
      </p:sp>
      <p:sp>
        <p:nvSpPr>
          <p:cNvPr id="93188"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C64AD82-23AC-4DE2-99D5-D41E5E36A6D2}" type="slidenum">
              <a:rPr lang="en-US"/>
              <a:pPr/>
              <a:t>71</a:t>
            </a:fld>
            <a:endParaRPr lang="en-US"/>
          </a:p>
        </p:txBody>
      </p:sp>
    </p:spTree>
    <p:extLst>
      <p:ext uri="{BB962C8B-B14F-4D97-AF65-F5344CB8AC3E}">
        <p14:creationId xmlns:p14="http://schemas.microsoft.com/office/powerpoint/2010/main" val="28989424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eaLnBrk="1" hangingPunct="1">
              <a:buFont typeface="Arial" charset="0"/>
              <a:buNone/>
            </a:pPr>
            <a:fld id="{3BA7D8F0-D2B5-4B03-9A34-630672A17578}" type="datetime1">
              <a:rPr lang="en-US" altLang="en-US" smtClean="0">
                <a:solidFill>
                  <a:srgbClr val="939393"/>
                </a:solidFill>
              </a:rPr>
              <a:pPr eaLnBrk="1" hangingPunct="1">
                <a:buFont typeface="Arial" charset="0"/>
                <a:buNone/>
              </a:pPr>
              <a:t>5/4/2020</a:t>
            </a:fld>
            <a:endParaRPr lang="en-US" sz="1800" smtClean="0"/>
          </a:p>
        </p:txBody>
      </p:sp>
      <p:pic>
        <p:nvPicPr>
          <p:cNvPr id="94211" name="Picture 2" descr="http://hyperphysics.phy-astr.gsu.edu/hbase/Biology/imgbio/calvin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19200"/>
            <a:ext cx="4867275"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6126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3C9F2A5-DB6A-4537-A2E0-711F953ECCB4}" type="slidenum">
              <a:rPr lang="en-US"/>
              <a:pPr/>
              <a:t>73</a:t>
            </a:fld>
            <a:endParaRPr lang="en-US"/>
          </a:p>
        </p:txBody>
      </p:sp>
      <p:pic>
        <p:nvPicPr>
          <p:cNvPr id="952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914400"/>
            <a:ext cx="876300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Title 1"/>
          <p:cNvSpPr>
            <a:spLocks noGrp="1" noChangeArrowheads="1"/>
          </p:cNvSpPr>
          <p:nvPr>
            <p:ph type="title" idx="4294967295"/>
          </p:nvPr>
        </p:nvSpPr>
        <p:spPr>
          <a:xfrm>
            <a:off x="457200" y="0"/>
            <a:ext cx="8229600" cy="685800"/>
          </a:xfrm>
        </p:spPr>
        <p:txBody>
          <a:bodyPr>
            <a:normAutofit fontScale="90000"/>
          </a:bodyPr>
          <a:lstStyle/>
          <a:p>
            <a:pPr eaLnBrk="1" hangingPunct="1"/>
            <a:r>
              <a:rPr lang="en-US" altLang="zh-CN" sz="4000" b="1" smtClean="0"/>
              <a:t>FIGURE: The Calvin cycle</a:t>
            </a:r>
            <a:endParaRPr lang="en-US" altLang="zh-CN" sz="4000" smtClean="0"/>
          </a:p>
        </p:txBody>
      </p:sp>
      <p:cxnSp>
        <p:nvCxnSpPr>
          <p:cNvPr id="95237" name="Straight Arrow Connector 4"/>
          <p:cNvCxnSpPr>
            <a:cxnSpLocks noChangeShapeType="1"/>
          </p:cNvCxnSpPr>
          <p:nvPr/>
        </p:nvCxnSpPr>
        <p:spPr bwMode="auto">
          <a:xfrm flipH="1" flipV="1">
            <a:off x="990600" y="2133600"/>
            <a:ext cx="228600" cy="76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5238" name="Straight Arrow Connector 6"/>
          <p:cNvCxnSpPr>
            <a:cxnSpLocks noChangeShapeType="1"/>
          </p:cNvCxnSpPr>
          <p:nvPr/>
        </p:nvCxnSpPr>
        <p:spPr bwMode="auto">
          <a:xfrm>
            <a:off x="309563" y="1065213"/>
            <a:ext cx="228600" cy="76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5239" name="TextBox 2"/>
          <p:cNvSpPr txBox="1">
            <a:spLocks noChangeArrowheads="1"/>
          </p:cNvSpPr>
          <p:nvPr/>
        </p:nvSpPr>
        <p:spPr bwMode="auto">
          <a:xfrm>
            <a:off x="0" y="1600200"/>
            <a:ext cx="15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eaLnBrk="1" hangingPunct="1"/>
            <a:r>
              <a:rPr lang="en-US">
                <a:solidFill>
                  <a:srgbClr val="FF0066"/>
                </a:solidFill>
              </a:rPr>
              <a:t>3</a:t>
            </a:r>
          </a:p>
        </p:txBody>
      </p:sp>
      <p:sp>
        <p:nvSpPr>
          <p:cNvPr id="95240" name="TextBox 5"/>
          <p:cNvSpPr txBox="1">
            <a:spLocks noChangeArrowheads="1"/>
          </p:cNvSpPr>
          <p:nvPr/>
        </p:nvSpPr>
        <p:spPr bwMode="auto">
          <a:xfrm>
            <a:off x="2289175" y="1590675"/>
            <a:ext cx="68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eaLnBrk="1" hangingPunct="1"/>
            <a:r>
              <a:rPr lang="en-US" sz="1600">
                <a:solidFill>
                  <a:srgbClr val="FF0066"/>
                </a:solidFill>
              </a:rPr>
              <a:t>3(2)</a:t>
            </a:r>
          </a:p>
        </p:txBody>
      </p:sp>
      <p:sp>
        <p:nvSpPr>
          <p:cNvPr id="95241" name="TextBox 6"/>
          <p:cNvSpPr txBox="1">
            <a:spLocks noChangeArrowheads="1"/>
          </p:cNvSpPr>
          <p:nvPr/>
        </p:nvSpPr>
        <p:spPr bwMode="auto">
          <a:xfrm>
            <a:off x="5213350" y="1423988"/>
            <a:ext cx="228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eaLnBrk="1" hangingPunct="1"/>
            <a:r>
              <a:rPr lang="en-US">
                <a:solidFill>
                  <a:srgbClr val="FF0066"/>
                </a:solidFill>
              </a:rPr>
              <a:t>6</a:t>
            </a:r>
          </a:p>
        </p:txBody>
      </p:sp>
      <p:sp>
        <p:nvSpPr>
          <p:cNvPr id="95242" name="TextBox 7"/>
          <p:cNvSpPr txBox="1">
            <a:spLocks noChangeArrowheads="1"/>
          </p:cNvSpPr>
          <p:nvPr/>
        </p:nvSpPr>
        <p:spPr bwMode="auto">
          <a:xfrm>
            <a:off x="7239000" y="28194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eaLnBrk="1" hangingPunct="1"/>
            <a:r>
              <a:rPr lang="en-US">
                <a:solidFill>
                  <a:srgbClr val="FF0066"/>
                </a:solidFill>
              </a:rPr>
              <a:t>5</a:t>
            </a:r>
          </a:p>
        </p:txBody>
      </p:sp>
      <p:sp>
        <p:nvSpPr>
          <p:cNvPr id="95243" name="TextBox 8"/>
          <p:cNvSpPr txBox="1">
            <a:spLocks noChangeArrowheads="1"/>
          </p:cNvSpPr>
          <p:nvPr/>
        </p:nvSpPr>
        <p:spPr bwMode="auto">
          <a:xfrm>
            <a:off x="7924800" y="1608138"/>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SimSun"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SimSun"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SimSun"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SimSun" pitchFamily="2" charset="-122"/>
              </a:defRPr>
            </a:lvl9pPr>
          </a:lstStyle>
          <a:p>
            <a:pPr eaLnBrk="1" hangingPunct="1"/>
            <a:r>
              <a:rPr lang="en-US">
                <a:solidFill>
                  <a:srgbClr val="FF0066"/>
                </a:solidFill>
              </a:rPr>
              <a:t>1</a:t>
            </a:r>
          </a:p>
        </p:txBody>
      </p:sp>
    </p:spTree>
    <p:extLst>
      <p:ext uri="{BB962C8B-B14F-4D97-AF65-F5344CB8AC3E}">
        <p14:creationId xmlns:p14="http://schemas.microsoft.com/office/powerpoint/2010/main" val="11935905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noChangeArrowheads="1"/>
          </p:cNvSpPr>
          <p:nvPr>
            <p:ph type="title" idx="4294967295"/>
          </p:nvPr>
        </p:nvSpPr>
        <p:spPr>
          <a:xfrm>
            <a:off x="457200" y="152400"/>
            <a:ext cx="8229600" cy="685800"/>
          </a:xfrm>
        </p:spPr>
        <p:txBody>
          <a:bodyPr>
            <a:normAutofit fontScale="90000"/>
          </a:bodyPr>
          <a:lstStyle/>
          <a:p>
            <a:pPr eaLnBrk="1" hangingPunct="1"/>
            <a:r>
              <a:rPr lang="en-US" altLang="zh-CN" sz="4000" b="1" smtClean="0"/>
              <a:t>FIGURE: The Calvin cycle</a:t>
            </a:r>
            <a:endParaRPr lang="en-US" altLang="zh-CN" sz="4000" smtClean="0"/>
          </a:p>
        </p:txBody>
      </p:sp>
      <p:sp>
        <p:nvSpPr>
          <p:cNvPr id="96259"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6489560-6911-4C23-A2BF-949855EF9F03}" type="slidenum">
              <a:rPr lang="en-US"/>
              <a:pPr/>
              <a:t>74</a:t>
            </a:fld>
            <a:endParaRPr lang="en-US"/>
          </a:p>
        </p:txBody>
      </p:sp>
      <p:pic>
        <p:nvPicPr>
          <p:cNvPr id="9626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0106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4653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243E939-A151-49C7-A069-3D428E202B78}" type="slidenum">
              <a:rPr lang="en-US"/>
              <a:pPr/>
              <a:t>75</a:t>
            </a:fld>
            <a:endParaRPr lang="en-US"/>
          </a:p>
        </p:txBody>
      </p:sp>
      <p:pic>
        <p:nvPicPr>
          <p:cNvPr id="972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0"/>
            <a:ext cx="5410200"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Content Placeholder 2"/>
          <p:cNvSpPr>
            <a:spLocks noGrp="1" noChangeArrowheads="1"/>
          </p:cNvSpPr>
          <p:nvPr>
            <p:ph idx="4294967295"/>
          </p:nvPr>
        </p:nvSpPr>
        <p:spPr>
          <a:xfrm>
            <a:off x="152400" y="609600"/>
            <a:ext cx="3200400" cy="5516563"/>
          </a:xfrm>
        </p:spPr>
        <p:txBody>
          <a:bodyPr/>
          <a:lstStyle/>
          <a:p>
            <a:pPr algn="just" eaLnBrk="1" hangingPunct="1">
              <a:buFont typeface="Wingdings" pitchFamily="2" charset="2"/>
              <a:buChar char="v"/>
            </a:pPr>
            <a:r>
              <a:rPr lang="en-US" altLang="zh-CN" sz="1800" b="1" smtClean="0">
                <a:latin typeface="Times New Roman" pitchFamily="18" charset="0"/>
                <a:sym typeface="Times New Roman" pitchFamily="18" charset="0"/>
              </a:rPr>
              <a:t>FIGURE 8.3 The Calvin cycle.:</a:t>
            </a:r>
          </a:p>
          <a:p>
            <a:pPr algn="just" eaLnBrk="1" hangingPunct="1"/>
            <a:endParaRPr lang="en-US" altLang="zh-CN" sz="1800" b="1" smtClean="0">
              <a:latin typeface="Times New Roman" pitchFamily="18" charset="0"/>
              <a:sym typeface="Times New Roman" pitchFamily="18" charset="0"/>
            </a:endParaRPr>
          </a:p>
          <a:p>
            <a:pPr algn="just" eaLnBrk="1" hangingPunct="1"/>
            <a:r>
              <a:rPr lang="en-US" altLang="zh-CN" sz="1800" b="1" smtClean="0">
                <a:latin typeface="Times New Roman" pitchFamily="18" charset="0"/>
                <a:sym typeface="Times New Roman" pitchFamily="18" charset="0"/>
              </a:rPr>
              <a:t>The carboxylation </a:t>
            </a:r>
            <a:r>
              <a:rPr lang="en-US" altLang="zh-CN" sz="1800" smtClean="0">
                <a:latin typeface="Times New Roman" pitchFamily="18" charset="0"/>
                <a:sym typeface="Times New Roman" pitchFamily="18" charset="0"/>
              </a:rPr>
              <a:t>of three molecules of ribulose-1,5-bisphosphate leads to the </a:t>
            </a:r>
            <a:r>
              <a:rPr lang="en-US" altLang="zh-CN" sz="1800" i="1" smtClean="0">
                <a:latin typeface="Times New Roman" pitchFamily="18" charset="0"/>
                <a:sym typeface="Times New Roman" pitchFamily="18" charset="0"/>
              </a:rPr>
              <a:t>net synthesis of one molecule of glyceraldehyde-3-phosphate</a:t>
            </a:r>
          </a:p>
          <a:p>
            <a:pPr algn="just" eaLnBrk="1" hangingPunct="1"/>
            <a:endParaRPr lang="en-US" altLang="zh-CN" sz="1800" smtClean="0">
              <a:latin typeface="Times New Roman" pitchFamily="18" charset="0"/>
              <a:sym typeface="Times New Roman" pitchFamily="18" charset="0"/>
            </a:endParaRPr>
          </a:p>
          <a:p>
            <a:pPr algn="just" eaLnBrk="1" hangingPunct="1"/>
            <a:r>
              <a:rPr lang="en-US" altLang="zh-CN" sz="1800" b="1" smtClean="0">
                <a:latin typeface="Times New Roman" pitchFamily="18" charset="0"/>
                <a:sym typeface="Times New Roman" pitchFamily="18" charset="0"/>
              </a:rPr>
              <a:t>and the regeneration</a:t>
            </a:r>
            <a:r>
              <a:rPr lang="en-US" altLang="zh-CN" sz="1800" smtClean="0">
                <a:latin typeface="Times New Roman" pitchFamily="18" charset="0"/>
                <a:sym typeface="Times New Roman" pitchFamily="18" charset="0"/>
              </a:rPr>
              <a:t> of the three molecules of starting material. </a:t>
            </a:r>
          </a:p>
          <a:p>
            <a:pPr algn="just" eaLnBrk="1" hangingPunct="1"/>
            <a:endParaRPr lang="en-US" altLang="zh-CN" sz="1800" smtClean="0">
              <a:latin typeface="Times New Roman" pitchFamily="18" charset="0"/>
              <a:sym typeface="Times New Roman" pitchFamily="18" charset="0"/>
            </a:endParaRPr>
          </a:p>
          <a:p>
            <a:pPr algn="just" eaLnBrk="1" hangingPunct="1"/>
            <a:r>
              <a:rPr lang="en-US" altLang="zh-CN" sz="1800" b="1" smtClean="0">
                <a:latin typeface="Times New Roman" pitchFamily="18" charset="0"/>
                <a:sym typeface="Times New Roman" pitchFamily="18" charset="0"/>
              </a:rPr>
              <a:t>This process starts and ends with three molecules of ribulose-1,5-bisphosphate</a:t>
            </a:r>
            <a:r>
              <a:rPr lang="en-US" altLang="zh-CN" sz="1800" smtClean="0">
                <a:latin typeface="Times New Roman" pitchFamily="18" charset="0"/>
                <a:sym typeface="Times New Roman" pitchFamily="18" charset="0"/>
              </a:rPr>
              <a:t>, reflecting the cyclic nature of the pathway.</a:t>
            </a:r>
          </a:p>
        </p:txBody>
      </p:sp>
    </p:spTree>
    <p:extLst>
      <p:ext uri="{BB962C8B-B14F-4D97-AF65-F5344CB8AC3E}">
        <p14:creationId xmlns:p14="http://schemas.microsoft.com/office/powerpoint/2010/main" val="18273201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p:cNvSpPr>
            <a:spLocks noGrp="1" noChangeArrowheads="1"/>
          </p:cNvSpPr>
          <p:nvPr>
            <p:ph idx="4294967295"/>
          </p:nvPr>
        </p:nvSpPr>
        <p:spPr>
          <a:xfrm>
            <a:off x="457200" y="990600"/>
            <a:ext cx="8229600" cy="5135563"/>
          </a:xfrm>
        </p:spPr>
        <p:txBody>
          <a:bodyPr/>
          <a:lstStyle/>
          <a:p>
            <a:pPr marL="514350" indent="-514350" algn="just" eaLnBrk="1" hangingPunct="1">
              <a:buFont typeface="Wingdings" pitchFamily="2" charset="2"/>
              <a:buChar char="Ø"/>
            </a:pPr>
            <a:r>
              <a:rPr lang="en-US" altLang="zh-CN" sz="2000" b="1" dirty="0" smtClean="0">
                <a:latin typeface="Times New Roman" pitchFamily="18" charset="0"/>
                <a:sym typeface="Times New Roman" pitchFamily="18" charset="0"/>
              </a:rPr>
              <a:t>Two properties of the carboxylase reaction are especially important:</a:t>
            </a:r>
          </a:p>
          <a:p>
            <a:pPr marL="514350" indent="-514350" algn="just" eaLnBrk="1" hangingPunct="1">
              <a:buFont typeface="Arial" charset="0"/>
              <a:buNone/>
            </a:pPr>
            <a:endParaRPr lang="en-US" altLang="zh-CN" sz="2000" dirty="0" smtClean="0">
              <a:latin typeface="Times New Roman" pitchFamily="18" charset="0"/>
              <a:sym typeface="Times New Roman" pitchFamily="18" charset="0"/>
            </a:endParaRPr>
          </a:p>
          <a:p>
            <a:pPr marL="514350" indent="-514350" algn="just" eaLnBrk="1" hangingPunct="1">
              <a:buFont typeface="Calibri" pitchFamily="34" charset="0"/>
              <a:buAutoNum type="arabicPeriod"/>
            </a:pPr>
            <a:r>
              <a:rPr lang="en-US" altLang="zh-CN" sz="2000" b="1" dirty="0" smtClean="0">
                <a:latin typeface="Times New Roman" pitchFamily="18" charset="0"/>
                <a:sym typeface="Times New Roman" pitchFamily="18" charset="0"/>
              </a:rPr>
              <a:t>The negative change in free energy associated with the carboxylation of ribulose-1,5-bisphosphate is large</a:t>
            </a:r>
            <a:r>
              <a:rPr lang="en-US" altLang="zh-CN" sz="2000" dirty="0" smtClean="0">
                <a:latin typeface="Times New Roman" pitchFamily="18" charset="0"/>
                <a:sym typeface="Times New Roman" pitchFamily="18" charset="0"/>
              </a:rPr>
              <a:t>; thus the forward reaction is strongly favored</a:t>
            </a:r>
          </a:p>
          <a:p>
            <a:pPr marL="514350" indent="-514350" algn="just" eaLnBrk="1" hangingPunct="1">
              <a:buFont typeface="Calibri" pitchFamily="34" charset="0"/>
              <a:buAutoNum type="arabicPeriod"/>
            </a:pPr>
            <a:r>
              <a:rPr lang="en-US" altLang="zh-CN" sz="2000" b="1" dirty="0" smtClean="0">
                <a:latin typeface="Times New Roman" pitchFamily="18" charset="0"/>
                <a:sym typeface="Times New Roman" pitchFamily="18" charset="0"/>
              </a:rPr>
              <a:t>The affinity of </a:t>
            </a:r>
            <a:r>
              <a:rPr lang="en-US" altLang="zh-CN" sz="2000" b="1" dirty="0" err="1" smtClean="0">
                <a:latin typeface="Times New Roman" pitchFamily="18" charset="0"/>
                <a:sym typeface="Times New Roman" pitchFamily="18" charset="0"/>
              </a:rPr>
              <a:t>rubisco</a:t>
            </a:r>
            <a:r>
              <a:rPr lang="en-US" altLang="zh-CN" sz="2000" b="1" dirty="0" smtClean="0">
                <a:latin typeface="Times New Roman" pitchFamily="18" charset="0"/>
                <a:sym typeface="Times New Roman" pitchFamily="18" charset="0"/>
              </a:rPr>
              <a:t> for CO</a:t>
            </a:r>
            <a:r>
              <a:rPr lang="en-US" altLang="zh-CN" sz="2000" b="1" baseline="-25000" dirty="0" smtClean="0">
                <a:latin typeface="Times New Roman" pitchFamily="18" charset="0"/>
                <a:sym typeface="Times New Roman" pitchFamily="18" charset="0"/>
              </a:rPr>
              <a:t>2</a:t>
            </a:r>
            <a:r>
              <a:rPr lang="en-US" altLang="zh-CN" sz="2000" b="1" dirty="0" smtClean="0">
                <a:latin typeface="Times New Roman" pitchFamily="18" charset="0"/>
                <a:sym typeface="Times New Roman" pitchFamily="18" charset="0"/>
              </a:rPr>
              <a:t> is sufficiently high </a:t>
            </a:r>
            <a:r>
              <a:rPr lang="en-US" altLang="zh-CN" sz="2000" dirty="0" smtClean="0">
                <a:latin typeface="Times New Roman" pitchFamily="18" charset="0"/>
                <a:sym typeface="Times New Roman" pitchFamily="18" charset="0"/>
              </a:rPr>
              <a:t>to ensure rapid carboxylation at the low concentrations of </a:t>
            </a:r>
            <a:r>
              <a:rPr lang="en-US" altLang="zh-CN" sz="2000" dirty="0" err="1" smtClean="0">
                <a:latin typeface="Times New Roman" pitchFamily="18" charset="0"/>
                <a:sym typeface="Times New Roman" pitchFamily="18" charset="0"/>
              </a:rPr>
              <a:t>CO</a:t>
            </a:r>
            <a:r>
              <a:rPr lang="en-US" altLang="zh-CN" sz="2000" baseline="-25000" dirty="0" err="1" smtClean="0">
                <a:latin typeface="Times New Roman" pitchFamily="18" charset="0"/>
                <a:sym typeface="Times New Roman" pitchFamily="18" charset="0"/>
              </a:rPr>
              <a:t>c</a:t>
            </a:r>
            <a:r>
              <a:rPr lang="en-US" altLang="zh-CN" sz="2000" dirty="0" smtClean="0">
                <a:latin typeface="Times New Roman" pitchFamily="18" charset="0"/>
                <a:sym typeface="Times New Roman" pitchFamily="18" charset="0"/>
              </a:rPr>
              <a:t> found in photosynthetic cells.</a:t>
            </a:r>
          </a:p>
          <a:p>
            <a:pPr marL="514350" indent="-514350" algn="just" eaLnBrk="1" hangingPunct="1">
              <a:buFont typeface="Courier New" pitchFamily="49" charset="0"/>
              <a:buChar char="o"/>
            </a:pPr>
            <a:r>
              <a:rPr lang="en-US" altLang="zh-CN" sz="2000" b="1" dirty="0" err="1" smtClean="0">
                <a:latin typeface="Times New Roman" pitchFamily="18" charset="0"/>
                <a:sym typeface="Times New Roman" pitchFamily="18" charset="0"/>
              </a:rPr>
              <a:t>Rubisco</a:t>
            </a:r>
            <a:r>
              <a:rPr lang="en-US" altLang="zh-CN" sz="2000" b="1" dirty="0" smtClean="0">
                <a:latin typeface="Times New Roman" pitchFamily="18" charset="0"/>
                <a:sym typeface="Times New Roman" pitchFamily="18" charset="0"/>
              </a:rPr>
              <a:t> is very abundant</a:t>
            </a:r>
            <a:r>
              <a:rPr lang="en-US" altLang="zh-CN" sz="2000" dirty="0" smtClean="0">
                <a:latin typeface="Times New Roman" pitchFamily="18" charset="0"/>
                <a:sym typeface="Times New Roman" pitchFamily="18" charset="0"/>
              </a:rPr>
              <a:t>, representing up to 40% of the total soluble protein of most leaves. </a:t>
            </a:r>
          </a:p>
          <a:p>
            <a:pPr marL="514350" indent="-514350" algn="just" eaLnBrk="1" hangingPunct="1">
              <a:buFont typeface="Courier New" pitchFamily="49" charset="0"/>
              <a:buChar char="o"/>
            </a:pPr>
            <a:endParaRPr lang="en-US" altLang="zh-CN" sz="2000" dirty="0" smtClean="0">
              <a:latin typeface="Times New Roman" pitchFamily="18" charset="0"/>
              <a:sym typeface="Times New Roman" pitchFamily="18" charset="0"/>
            </a:endParaRPr>
          </a:p>
          <a:p>
            <a:pPr marL="514350" indent="-514350" algn="just" eaLnBrk="1" hangingPunct="1">
              <a:buFont typeface="Courier New" pitchFamily="49" charset="0"/>
              <a:buChar char="o"/>
            </a:pPr>
            <a:r>
              <a:rPr lang="en-US" altLang="zh-CN" sz="2000" b="1" dirty="0" smtClean="0">
                <a:latin typeface="Times New Roman" pitchFamily="18" charset="0"/>
                <a:sym typeface="Times New Roman" pitchFamily="18" charset="0"/>
              </a:rPr>
              <a:t>The concentration of </a:t>
            </a:r>
            <a:r>
              <a:rPr lang="en-US" altLang="zh-CN" sz="2000" b="1" dirty="0" err="1" smtClean="0">
                <a:latin typeface="Times New Roman" pitchFamily="18" charset="0"/>
                <a:sym typeface="Times New Roman" pitchFamily="18" charset="0"/>
              </a:rPr>
              <a:t>rubisco</a:t>
            </a:r>
            <a:r>
              <a:rPr lang="en-US" altLang="zh-CN" sz="2000" b="1" dirty="0" smtClean="0">
                <a:latin typeface="Times New Roman" pitchFamily="18" charset="0"/>
                <a:sym typeface="Times New Roman" pitchFamily="18" charset="0"/>
              </a:rPr>
              <a:t> active sites </a:t>
            </a:r>
            <a:r>
              <a:rPr lang="en-US" altLang="zh-CN" sz="2000" dirty="0" smtClean="0">
                <a:latin typeface="Times New Roman" pitchFamily="18" charset="0"/>
                <a:sym typeface="Times New Roman" pitchFamily="18" charset="0"/>
              </a:rPr>
              <a:t>within the chloroplast </a:t>
            </a:r>
            <a:r>
              <a:rPr lang="en-US" altLang="zh-CN" sz="2000" dirty="0" err="1" smtClean="0">
                <a:latin typeface="Times New Roman" pitchFamily="18" charset="0"/>
                <a:sym typeface="Times New Roman" pitchFamily="18" charset="0"/>
              </a:rPr>
              <a:t>stroma</a:t>
            </a:r>
            <a:r>
              <a:rPr lang="en-US" altLang="zh-CN" sz="2000" dirty="0" smtClean="0">
                <a:latin typeface="Times New Roman" pitchFamily="18" charset="0"/>
                <a:sym typeface="Times New Roman" pitchFamily="18" charset="0"/>
              </a:rPr>
              <a:t> is calculated to be about 4 </a:t>
            </a:r>
            <a:r>
              <a:rPr lang="en-US" altLang="zh-CN" sz="2000" dirty="0" err="1" smtClean="0">
                <a:latin typeface="Times New Roman" pitchFamily="18" charset="0"/>
                <a:sym typeface="Times New Roman" pitchFamily="18" charset="0"/>
              </a:rPr>
              <a:t>m</a:t>
            </a:r>
            <a:r>
              <a:rPr lang="en-US" altLang="zh-CN" sz="2000" i="1" dirty="0" err="1" smtClean="0">
                <a:latin typeface="Times New Roman" pitchFamily="18" charset="0"/>
                <a:sym typeface="Times New Roman" pitchFamily="18" charset="0"/>
              </a:rPr>
              <a:t>M</a:t>
            </a:r>
            <a:r>
              <a:rPr lang="en-US" altLang="zh-CN" sz="2000" i="1" dirty="0" smtClean="0">
                <a:latin typeface="Times New Roman" pitchFamily="18" charset="0"/>
                <a:sym typeface="Times New Roman" pitchFamily="18" charset="0"/>
              </a:rPr>
              <a:t>, or </a:t>
            </a:r>
            <a:r>
              <a:rPr lang="en-US" altLang="zh-CN" sz="2000" i="1" u="sng" dirty="0" smtClean="0">
                <a:latin typeface="Times New Roman" pitchFamily="18" charset="0"/>
                <a:sym typeface="Times New Roman" pitchFamily="18" charset="0"/>
              </a:rPr>
              <a:t>about 500 times greater than the </a:t>
            </a:r>
            <a:r>
              <a:rPr lang="en-US" altLang="zh-CN" sz="2000" u="sng" dirty="0" smtClean="0">
                <a:latin typeface="Times New Roman" pitchFamily="18" charset="0"/>
                <a:sym typeface="Times New Roman" pitchFamily="18" charset="0"/>
              </a:rPr>
              <a:t>concentration of its CO</a:t>
            </a:r>
            <a:r>
              <a:rPr lang="en-US" altLang="zh-CN" sz="2000" u="sng" baseline="-25000" dirty="0" smtClean="0">
                <a:latin typeface="Times New Roman" pitchFamily="18" charset="0"/>
                <a:sym typeface="Times New Roman" pitchFamily="18" charset="0"/>
              </a:rPr>
              <a:t>2</a:t>
            </a:r>
            <a:r>
              <a:rPr lang="en-US" altLang="zh-CN" sz="2000" u="sng" dirty="0" smtClean="0">
                <a:latin typeface="Times New Roman" pitchFamily="18" charset="0"/>
                <a:sym typeface="Times New Roman" pitchFamily="18" charset="0"/>
              </a:rPr>
              <a:t> substrate</a:t>
            </a:r>
          </a:p>
        </p:txBody>
      </p:sp>
      <p:sp>
        <p:nvSpPr>
          <p:cNvPr id="98307"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BF0E8A7-24AD-4424-ADE9-841DA1FA41FA}" type="slidenum">
              <a:rPr lang="en-US"/>
              <a:pPr/>
              <a:t>76</a:t>
            </a:fld>
            <a:endParaRPr lang="en-US"/>
          </a:p>
        </p:txBody>
      </p:sp>
    </p:spTree>
    <p:extLst>
      <p:ext uri="{BB962C8B-B14F-4D97-AF65-F5344CB8AC3E}">
        <p14:creationId xmlns:p14="http://schemas.microsoft.com/office/powerpoint/2010/main" val="15846178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noChangeArrowheads="1"/>
          </p:cNvSpPr>
          <p:nvPr>
            <p:ph type="title" idx="4294967295"/>
          </p:nvPr>
        </p:nvSpPr>
        <p:spPr>
          <a:xfrm>
            <a:off x="304800" y="274638"/>
            <a:ext cx="8458200" cy="1143000"/>
          </a:xfrm>
        </p:spPr>
        <p:txBody>
          <a:bodyPr/>
          <a:lstStyle/>
          <a:p>
            <a:pPr eaLnBrk="1" hangingPunct="1"/>
            <a:r>
              <a:rPr lang="en-US" altLang="zh-CN" sz="2700" b="1" smtClean="0">
                <a:latin typeface="Times New Roman" pitchFamily="18" charset="0"/>
                <a:sym typeface="Times New Roman" pitchFamily="18" charset="0"/>
              </a:rPr>
              <a:t>Calvin Cycle Stoichiometry Shows That Only One-sixth of the Triose Phosphate Is Used for Sucrose or Starch</a:t>
            </a:r>
            <a:endParaRPr lang="en-US" altLang="zh-CN" sz="2700" smtClean="0">
              <a:latin typeface="Times New Roman" pitchFamily="18" charset="0"/>
              <a:sym typeface="Times New Roman" pitchFamily="18" charset="0"/>
            </a:endParaRPr>
          </a:p>
        </p:txBody>
      </p:sp>
      <p:sp>
        <p:nvSpPr>
          <p:cNvPr id="101379" name="Content Placeholder 2"/>
          <p:cNvSpPr>
            <a:spLocks noGrp="1" noChangeArrowheads="1"/>
          </p:cNvSpPr>
          <p:nvPr>
            <p:ph idx="4294967295"/>
          </p:nvPr>
        </p:nvSpPr>
        <p:spPr/>
        <p:txBody>
          <a:bodyPr>
            <a:normAutofit lnSpcReduction="10000"/>
          </a:bodyPr>
          <a:lstStyle/>
          <a:p>
            <a:pPr algn="just" eaLnBrk="1" hangingPunct="1">
              <a:buFont typeface="Wingdings" pitchFamily="2" charset="2"/>
              <a:buChar char="Ø"/>
            </a:pPr>
            <a:r>
              <a:rPr lang="en-US" altLang="zh-CN" sz="1600" b="1" dirty="0" smtClean="0">
                <a:latin typeface="Times New Roman" pitchFamily="18" charset="0"/>
                <a:sym typeface="Times New Roman" pitchFamily="18" charset="0"/>
              </a:rPr>
              <a:t>At the onset of illumination</a:t>
            </a:r>
            <a:r>
              <a:rPr lang="en-US" altLang="zh-CN" sz="1600" dirty="0" smtClean="0">
                <a:latin typeface="Times New Roman" pitchFamily="18" charset="0"/>
                <a:sym typeface="Times New Roman" pitchFamily="18" charset="0"/>
              </a:rPr>
              <a:t>, </a:t>
            </a:r>
            <a:r>
              <a:rPr lang="en-US" altLang="zh-CN" sz="1600" u="sng" dirty="0" smtClean="0">
                <a:latin typeface="Times New Roman" pitchFamily="18" charset="0"/>
                <a:sym typeface="Times New Roman" pitchFamily="18" charset="0"/>
              </a:rPr>
              <a:t>most of the triose phosphates are drawn back into the cycle</a:t>
            </a:r>
            <a:r>
              <a:rPr lang="en-US" altLang="zh-CN" sz="1600" dirty="0" smtClean="0">
                <a:latin typeface="Times New Roman" pitchFamily="18" charset="0"/>
                <a:sym typeface="Times New Roman" pitchFamily="18" charset="0"/>
              </a:rPr>
              <a:t> to facilitate the buildup of an adequate concentration of metabolites. </a:t>
            </a:r>
          </a:p>
          <a:p>
            <a:pPr algn="just" eaLnBrk="1" hangingPunct="1">
              <a:buFont typeface="Courier New" pitchFamily="49" charset="0"/>
              <a:buChar char="o"/>
            </a:pPr>
            <a:endParaRPr lang="en-US" altLang="zh-CN" sz="1600" b="1" dirty="0" smtClean="0">
              <a:latin typeface="Times New Roman" pitchFamily="18" charset="0"/>
              <a:sym typeface="Times New Roman" pitchFamily="18" charset="0"/>
            </a:endParaRPr>
          </a:p>
          <a:p>
            <a:pPr algn="just" eaLnBrk="1" hangingPunct="1">
              <a:buFont typeface="Courier New" pitchFamily="49" charset="0"/>
              <a:buChar char="o"/>
            </a:pPr>
            <a:r>
              <a:rPr lang="en-US" altLang="zh-CN" sz="1600" b="1" dirty="0" smtClean="0">
                <a:latin typeface="Times New Roman" pitchFamily="18" charset="0"/>
                <a:sym typeface="Times New Roman" pitchFamily="18" charset="0"/>
              </a:rPr>
              <a:t>When photosynthesis reaches a steady state</a:t>
            </a:r>
            <a:r>
              <a:rPr lang="en-US" altLang="zh-CN" sz="1600" dirty="0" smtClean="0">
                <a:latin typeface="Times New Roman" pitchFamily="18" charset="0"/>
                <a:sym typeface="Times New Roman" pitchFamily="18" charset="0"/>
              </a:rPr>
              <a:t>, however, </a:t>
            </a:r>
            <a:r>
              <a:rPr lang="en-US" altLang="zh-CN" sz="1600" u="sng" dirty="0" smtClean="0">
                <a:latin typeface="Times New Roman" pitchFamily="18" charset="0"/>
                <a:sym typeface="Times New Roman" pitchFamily="18" charset="0"/>
              </a:rPr>
              <a:t>five-sixths of the triose phosphate contributes to regeneration of the ribulose-1,5-bisphosphate</a:t>
            </a:r>
            <a:r>
              <a:rPr lang="en-US" altLang="zh-CN" sz="1600" dirty="0" smtClean="0">
                <a:latin typeface="Times New Roman" pitchFamily="18" charset="0"/>
                <a:sym typeface="Times New Roman" pitchFamily="18" charset="0"/>
              </a:rPr>
              <a:t>, and </a:t>
            </a:r>
            <a:r>
              <a:rPr lang="en-US" altLang="zh-CN" sz="1600" i="1" dirty="0" smtClean="0">
                <a:latin typeface="Times New Roman" pitchFamily="18" charset="0"/>
                <a:sym typeface="Times New Roman" pitchFamily="18" charset="0"/>
              </a:rPr>
              <a:t>one-sixth is exported to the cytosol for the synthesis of sucrose or other metabolites</a:t>
            </a:r>
            <a:r>
              <a:rPr lang="en-US" altLang="zh-CN" sz="1600" dirty="0" smtClean="0">
                <a:latin typeface="Times New Roman" pitchFamily="18" charset="0"/>
                <a:sym typeface="Times New Roman" pitchFamily="18" charset="0"/>
              </a:rPr>
              <a:t> that are converted to starch in the chloroplast.</a:t>
            </a:r>
          </a:p>
          <a:p>
            <a:pPr algn="just" eaLnBrk="1" hangingPunct="1"/>
            <a:endParaRPr lang="en-US" altLang="zh-CN" sz="1600" dirty="0" smtClean="0">
              <a:latin typeface="Times New Roman" pitchFamily="18" charset="0"/>
              <a:sym typeface="Times New Roman" pitchFamily="18" charset="0"/>
            </a:endParaRPr>
          </a:p>
          <a:p>
            <a:pPr algn="just" eaLnBrk="1" hangingPunct="1"/>
            <a:r>
              <a:rPr lang="en-US" altLang="zh-CN" sz="1600" dirty="0" smtClean="0">
                <a:latin typeface="Times New Roman" pitchFamily="18" charset="0"/>
                <a:sym typeface="Times New Roman" pitchFamily="18" charset="0"/>
              </a:rPr>
              <a:t>An input of energy, provided by ATP and NADPH, is required in order to keep the cycle functioning in the fixation of CO</a:t>
            </a:r>
            <a:r>
              <a:rPr lang="en-US" altLang="zh-CN" sz="1600" baseline="-25000" dirty="0" smtClean="0">
                <a:latin typeface="Times New Roman" pitchFamily="18" charset="0"/>
                <a:sym typeface="Times New Roman" pitchFamily="18" charset="0"/>
              </a:rPr>
              <a:t>2</a:t>
            </a:r>
            <a:r>
              <a:rPr lang="en-US" altLang="zh-CN" sz="1600" dirty="0" smtClean="0">
                <a:latin typeface="Times New Roman" pitchFamily="18" charset="0"/>
                <a:sym typeface="Times New Roman" pitchFamily="18" charset="0"/>
              </a:rPr>
              <a:t>. </a:t>
            </a:r>
          </a:p>
          <a:p>
            <a:pPr algn="just" eaLnBrk="1" hangingPunct="1"/>
            <a:endParaRPr lang="en-US" altLang="zh-CN" sz="1600" b="1" dirty="0" smtClean="0">
              <a:latin typeface="Times New Roman" pitchFamily="18" charset="0"/>
              <a:sym typeface="Times New Roman" pitchFamily="18" charset="0"/>
            </a:endParaRPr>
          </a:p>
          <a:p>
            <a:pPr algn="just" eaLnBrk="1" hangingPunct="1"/>
            <a:r>
              <a:rPr lang="en-US" altLang="zh-CN" sz="1600" b="1" dirty="0" smtClean="0">
                <a:latin typeface="Times New Roman" pitchFamily="18" charset="0"/>
                <a:sym typeface="Times New Roman" pitchFamily="18" charset="0"/>
              </a:rPr>
              <a:t>The calculation</a:t>
            </a:r>
            <a:r>
              <a:rPr lang="en-US" altLang="zh-CN" sz="1600" dirty="0" smtClean="0">
                <a:latin typeface="Times New Roman" pitchFamily="18" charset="0"/>
                <a:sym typeface="Times New Roman" pitchFamily="18" charset="0"/>
              </a:rPr>
              <a:t> at the end of Table 8.1 shows that in order </a:t>
            </a:r>
            <a:r>
              <a:rPr lang="en-US" altLang="zh-CN" sz="1600" u="sng" dirty="0" smtClean="0">
                <a:latin typeface="Times New Roman" pitchFamily="18" charset="0"/>
                <a:sym typeface="Times New Roman" pitchFamily="18" charset="0"/>
              </a:rPr>
              <a:t>to synthesize the equivalent of </a:t>
            </a:r>
            <a:r>
              <a:rPr lang="en-US" altLang="zh-CN" sz="1600" b="1" u="sng" dirty="0" smtClean="0">
                <a:solidFill>
                  <a:srgbClr val="FF0000"/>
                </a:solidFill>
                <a:latin typeface="Times New Roman" pitchFamily="18" charset="0"/>
                <a:sym typeface="Times New Roman" pitchFamily="18" charset="0"/>
              </a:rPr>
              <a:t>1 molecule of hexose, 6 molecules of CO</a:t>
            </a:r>
            <a:r>
              <a:rPr lang="en-US" altLang="zh-CN" sz="1000" b="1" u="sng" dirty="0" smtClean="0">
                <a:solidFill>
                  <a:srgbClr val="FF0000"/>
                </a:solidFill>
                <a:latin typeface="Times New Roman" pitchFamily="18" charset="0"/>
                <a:sym typeface="Times New Roman" pitchFamily="18" charset="0"/>
              </a:rPr>
              <a:t>2</a:t>
            </a:r>
            <a:r>
              <a:rPr lang="en-US" altLang="zh-CN" sz="1600" b="1" u="sng" dirty="0" smtClean="0">
                <a:solidFill>
                  <a:srgbClr val="FF0000"/>
                </a:solidFill>
                <a:latin typeface="Times New Roman" pitchFamily="18" charset="0"/>
                <a:sym typeface="Times New Roman" pitchFamily="18" charset="0"/>
              </a:rPr>
              <a:t> are fixed at the expense of 18 ATP and 12 NADPH</a:t>
            </a:r>
            <a:r>
              <a:rPr lang="en-US" altLang="zh-CN" sz="1600" b="1" dirty="0" smtClean="0">
                <a:solidFill>
                  <a:srgbClr val="FF0000"/>
                </a:solidFill>
                <a:latin typeface="Times New Roman" pitchFamily="18" charset="0"/>
                <a:sym typeface="Times New Roman" pitchFamily="18" charset="0"/>
              </a:rPr>
              <a:t>. </a:t>
            </a:r>
          </a:p>
          <a:p>
            <a:pPr algn="just" eaLnBrk="1" hangingPunct="1"/>
            <a:endParaRPr lang="en-US" altLang="zh-CN" sz="1600" dirty="0" smtClean="0">
              <a:latin typeface="Times New Roman" pitchFamily="18" charset="0"/>
              <a:sym typeface="Times New Roman" pitchFamily="18" charset="0"/>
            </a:endParaRPr>
          </a:p>
          <a:p>
            <a:pPr algn="just" eaLnBrk="1" hangingPunct="1"/>
            <a:r>
              <a:rPr lang="en-US" altLang="zh-CN" sz="1600" b="1" dirty="0" smtClean="0">
                <a:latin typeface="Times New Roman" pitchFamily="18" charset="0"/>
                <a:sym typeface="Times New Roman" pitchFamily="18" charset="0"/>
              </a:rPr>
              <a:t>In other words, the Calvin cycle consumes </a:t>
            </a:r>
            <a:r>
              <a:rPr lang="en-US" altLang="zh-CN" sz="1600" b="1" dirty="0" smtClean="0">
                <a:solidFill>
                  <a:srgbClr val="890F03"/>
                </a:solidFill>
                <a:latin typeface="Times New Roman" pitchFamily="18" charset="0"/>
                <a:sym typeface="Times New Roman" pitchFamily="18" charset="0"/>
              </a:rPr>
              <a:t>2 molecules of NADPH </a:t>
            </a:r>
            <a:r>
              <a:rPr lang="en-US" altLang="zh-CN" sz="1600" b="1" dirty="0" smtClean="0">
                <a:latin typeface="Times New Roman" pitchFamily="18" charset="0"/>
                <a:sym typeface="Times New Roman" pitchFamily="18" charset="0"/>
              </a:rPr>
              <a:t>and</a:t>
            </a:r>
            <a:r>
              <a:rPr lang="en-US" altLang="zh-CN" sz="1600" b="1" dirty="0" smtClean="0">
                <a:solidFill>
                  <a:srgbClr val="890F03"/>
                </a:solidFill>
                <a:latin typeface="Times New Roman" pitchFamily="18" charset="0"/>
                <a:sym typeface="Times New Roman" pitchFamily="18" charset="0"/>
              </a:rPr>
              <a:t> 3 molecules of ATP </a:t>
            </a:r>
            <a:r>
              <a:rPr lang="en-US" altLang="zh-CN" sz="1600" b="1" dirty="0" smtClean="0">
                <a:latin typeface="Times New Roman" pitchFamily="18" charset="0"/>
                <a:sym typeface="Times New Roman" pitchFamily="18" charset="0"/>
              </a:rPr>
              <a:t>for </a:t>
            </a:r>
            <a:r>
              <a:rPr lang="en-US" altLang="zh-CN" sz="1600" b="1" u="sng" dirty="0" smtClean="0">
                <a:latin typeface="Times New Roman" pitchFamily="18" charset="0"/>
                <a:sym typeface="Times New Roman" pitchFamily="18" charset="0"/>
              </a:rPr>
              <a:t>every</a:t>
            </a:r>
            <a:r>
              <a:rPr lang="en-US" altLang="zh-CN" sz="1600" b="1" dirty="0" smtClean="0">
                <a:latin typeface="Times New Roman" pitchFamily="18" charset="0"/>
                <a:sym typeface="Times New Roman" pitchFamily="18" charset="0"/>
              </a:rPr>
              <a:t> </a:t>
            </a:r>
            <a:r>
              <a:rPr lang="en-US" altLang="zh-CN" sz="1600" b="1" dirty="0" smtClean="0">
                <a:solidFill>
                  <a:srgbClr val="890F03"/>
                </a:solidFill>
                <a:latin typeface="Times New Roman" pitchFamily="18" charset="0"/>
                <a:sym typeface="Times New Roman" pitchFamily="18" charset="0"/>
              </a:rPr>
              <a:t>1 molecule of CO</a:t>
            </a:r>
            <a:r>
              <a:rPr lang="en-US" altLang="zh-CN" sz="1600" b="1" baseline="-25000" dirty="0" smtClean="0">
                <a:solidFill>
                  <a:srgbClr val="890F03"/>
                </a:solidFill>
                <a:latin typeface="Times New Roman" pitchFamily="18" charset="0"/>
                <a:sym typeface="Times New Roman" pitchFamily="18" charset="0"/>
              </a:rPr>
              <a:t>2</a:t>
            </a:r>
            <a:r>
              <a:rPr lang="en-US" altLang="zh-CN" sz="1600" b="1" dirty="0" smtClean="0">
                <a:solidFill>
                  <a:srgbClr val="890F03"/>
                </a:solidFill>
                <a:latin typeface="Times New Roman" pitchFamily="18" charset="0"/>
                <a:sym typeface="Times New Roman" pitchFamily="18" charset="0"/>
              </a:rPr>
              <a:t> </a:t>
            </a:r>
            <a:r>
              <a:rPr lang="en-US" altLang="zh-CN" sz="1600" b="1" dirty="0" smtClean="0">
                <a:latin typeface="Times New Roman" pitchFamily="18" charset="0"/>
                <a:sym typeface="Times New Roman" pitchFamily="18" charset="0"/>
              </a:rPr>
              <a:t>fixed into carbohydrate.</a:t>
            </a:r>
          </a:p>
        </p:txBody>
      </p:sp>
      <p:sp>
        <p:nvSpPr>
          <p:cNvPr id="101380"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0608481-16E8-45BB-BAF0-031F222CC48B}" type="slidenum">
              <a:rPr lang="en-US">
                <a:latin typeface="Times New Roman" pitchFamily="18" charset="0"/>
                <a:sym typeface="Times New Roman" pitchFamily="18" charset="0"/>
              </a:rPr>
              <a:pPr/>
              <a:t>77</a:t>
            </a:fld>
            <a:endParaRPr lang="en-US">
              <a:latin typeface="Times New Roman" pitchFamily="18" charset="0"/>
              <a:sym typeface="Times New Roman" pitchFamily="18" charset="0"/>
            </a:endParaRPr>
          </a:p>
        </p:txBody>
      </p:sp>
    </p:spTree>
    <p:extLst>
      <p:ext uri="{BB962C8B-B14F-4D97-AF65-F5344CB8AC3E}">
        <p14:creationId xmlns:p14="http://schemas.microsoft.com/office/powerpoint/2010/main" val="34602729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Content Placeholder 2"/>
          <p:cNvSpPr>
            <a:spLocks noGrp="1" noChangeArrowheads="1"/>
          </p:cNvSpPr>
          <p:nvPr>
            <p:ph idx="4294967295"/>
          </p:nvPr>
        </p:nvSpPr>
        <p:spPr>
          <a:xfrm>
            <a:off x="457200" y="609600"/>
            <a:ext cx="8229600" cy="5516563"/>
          </a:xfrm>
        </p:spPr>
        <p:txBody>
          <a:bodyPr>
            <a:normAutofit lnSpcReduction="10000"/>
          </a:bodyPr>
          <a:lstStyle/>
          <a:p>
            <a:pPr algn="just" eaLnBrk="1" hangingPunct="1">
              <a:lnSpc>
                <a:spcPct val="80000"/>
              </a:lnSpc>
              <a:buFont typeface="Wingdings" pitchFamily="2" charset="2"/>
              <a:buChar char="Ø"/>
            </a:pPr>
            <a:r>
              <a:rPr lang="en-US" altLang="zh-CN" sz="1800" b="1" dirty="0" smtClean="0">
                <a:latin typeface="Times New Roman" pitchFamily="18" charset="0"/>
                <a:sym typeface="Times New Roman" pitchFamily="18" charset="0"/>
              </a:rPr>
              <a:t>Thermodynamic efficiency of photosynthesis: </a:t>
            </a:r>
            <a:r>
              <a:rPr lang="en-US" altLang="zh-CN" sz="1800" dirty="0" smtClean="0">
                <a:latin typeface="Times New Roman" pitchFamily="18" charset="0"/>
                <a:sym typeface="Times New Roman" pitchFamily="18" charset="0"/>
              </a:rPr>
              <a:t>We can compute the maximal overall thermodynamic efficiency of photosynthesis</a:t>
            </a:r>
            <a:r>
              <a:rPr lang="en-US" altLang="zh-CN" sz="1800" b="1" dirty="0" smtClean="0">
                <a:latin typeface="Times New Roman" pitchFamily="18" charset="0"/>
                <a:sym typeface="Times New Roman" pitchFamily="18" charset="0"/>
              </a:rPr>
              <a:t> if we know</a:t>
            </a:r>
            <a:r>
              <a:rPr lang="en-US" altLang="zh-CN" sz="1800" dirty="0" smtClean="0">
                <a:latin typeface="Times New Roman" pitchFamily="18" charset="0"/>
                <a:sym typeface="Times New Roman" pitchFamily="18" charset="0"/>
              </a:rPr>
              <a:t> the energy content of the light, </a:t>
            </a:r>
            <a:r>
              <a:rPr lang="en-US" altLang="zh-CN" sz="1800" u="sng" dirty="0" smtClean="0">
                <a:latin typeface="Times New Roman" pitchFamily="18" charset="0"/>
                <a:sym typeface="Times New Roman" pitchFamily="18" charset="0"/>
              </a:rPr>
              <a:t>the minimum quantum requirement</a:t>
            </a:r>
            <a:r>
              <a:rPr lang="en-US" altLang="zh-CN" sz="1800" dirty="0" smtClean="0">
                <a:latin typeface="Times New Roman" pitchFamily="18" charset="0"/>
                <a:sym typeface="Times New Roman" pitchFamily="18" charset="0"/>
              </a:rPr>
              <a:t> (moles of quanta absorbed per mole of CO</a:t>
            </a:r>
            <a:r>
              <a:rPr lang="en-US" altLang="zh-CN" sz="1800" baseline="-25000" dirty="0" smtClean="0">
                <a:latin typeface="Times New Roman" pitchFamily="18" charset="0"/>
                <a:sym typeface="Times New Roman" pitchFamily="18" charset="0"/>
              </a:rPr>
              <a:t>2</a:t>
            </a:r>
            <a:r>
              <a:rPr lang="en-US" altLang="zh-CN" sz="1800" dirty="0" smtClean="0">
                <a:latin typeface="Times New Roman" pitchFamily="18" charset="0"/>
                <a:sym typeface="Times New Roman" pitchFamily="18" charset="0"/>
              </a:rPr>
              <a:t> fixed), and the </a:t>
            </a:r>
            <a:r>
              <a:rPr lang="en-US" altLang="zh-CN" sz="1800" u="sng" dirty="0" smtClean="0">
                <a:latin typeface="Times New Roman" pitchFamily="18" charset="0"/>
                <a:sym typeface="Times New Roman" pitchFamily="18" charset="0"/>
              </a:rPr>
              <a:t>energy stored in a mole of carbohydrate</a:t>
            </a:r>
            <a:r>
              <a:rPr lang="en-US" altLang="zh-CN" sz="1800" dirty="0" smtClean="0">
                <a:latin typeface="Times New Roman" pitchFamily="18" charset="0"/>
                <a:sym typeface="Times New Roman" pitchFamily="18" charset="0"/>
              </a:rPr>
              <a:t> (hexose).</a:t>
            </a:r>
          </a:p>
          <a:p>
            <a:pPr algn="just" eaLnBrk="1" hangingPunct="1">
              <a:lnSpc>
                <a:spcPct val="80000"/>
              </a:lnSpc>
            </a:pPr>
            <a:endParaRPr lang="en-US" altLang="zh-CN" sz="1800" dirty="0" smtClean="0">
              <a:latin typeface="Times New Roman" pitchFamily="18" charset="0"/>
              <a:sym typeface="Times New Roman" pitchFamily="18" charset="0"/>
            </a:endParaRPr>
          </a:p>
          <a:p>
            <a:pPr algn="just" eaLnBrk="1" hangingPunct="1">
              <a:lnSpc>
                <a:spcPct val="80000"/>
              </a:lnSpc>
              <a:buFont typeface="Courier New" pitchFamily="49" charset="0"/>
              <a:buChar char="o"/>
            </a:pPr>
            <a:r>
              <a:rPr lang="en-US" altLang="zh-CN" sz="1800" dirty="0" smtClean="0">
                <a:solidFill>
                  <a:srgbClr val="FF0000"/>
                </a:solidFill>
                <a:latin typeface="Times New Roman" pitchFamily="18" charset="0"/>
                <a:sym typeface="Times New Roman" pitchFamily="18" charset="0"/>
              </a:rPr>
              <a:t>Red light at 680 nm contains </a:t>
            </a:r>
            <a:r>
              <a:rPr lang="en-US" altLang="zh-CN" sz="1800" u="sng" dirty="0" smtClean="0">
                <a:solidFill>
                  <a:srgbClr val="FF0000"/>
                </a:solidFill>
                <a:latin typeface="Times New Roman" pitchFamily="18" charset="0"/>
                <a:sym typeface="Times New Roman" pitchFamily="18" charset="0"/>
              </a:rPr>
              <a:t>175 kJ </a:t>
            </a:r>
            <a:r>
              <a:rPr lang="en-US" altLang="zh-CN" sz="1800" dirty="0" smtClean="0">
                <a:solidFill>
                  <a:srgbClr val="FF0000"/>
                </a:solidFill>
                <a:latin typeface="Times New Roman" pitchFamily="18" charset="0"/>
                <a:sym typeface="Times New Roman" pitchFamily="18" charset="0"/>
              </a:rPr>
              <a:t>(42 kcal) per quantum mole of photons. </a:t>
            </a:r>
          </a:p>
          <a:p>
            <a:pPr algn="just" eaLnBrk="1" hangingPunct="1">
              <a:lnSpc>
                <a:spcPct val="80000"/>
              </a:lnSpc>
              <a:buFont typeface="Courier New" pitchFamily="49" charset="0"/>
              <a:buChar char="o"/>
            </a:pPr>
            <a:endParaRPr lang="en-US" altLang="zh-CN" sz="1800" dirty="0" smtClean="0">
              <a:latin typeface="Times New Roman" pitchFamily="18" charset="0"/>
              <a:sym typeface="Times New Roman" pitchFamily="18" charset="0"/>
            </a:endParaRPr>
          </a:p>
          <a:p>
            <a:pPr algn="just" eaLnBrk="1" hangingPunct="1">
              <a:lnSpc>
                <a:spcPct val="80000"/>
              </a:lnSpc>
              <a:buFont typeface="Courier New" pitchFamily="49" charset="0"/>
              <a:buChar char="o"/>
            </a:pPr>
            <a:r>
              <a:rPr lang="en-US" altLang="zh-CN" sz="1800" dirty="0" smtClean="0">
                <a:latin typeface="Times New Roman" pitchFamily="18" charset="0"/>
                <a:sym typeface="Times New Roman" pitchFamily="18" charset="0"/>
              </a:rPr>
              <a:t>The minimum quantum requirement is usually calculated to be </a:t>
            </a:r>
            <a:r>
              <a:rPr lang="en-US" altLang="zh-CN" sz="1800" u="sng" dirty="0" smtClean="0">
                <a:latin typeface="Times New Roman" pitchFamily="18" charset="0"/>
                <a:sym typeface="Times New Roman" pitchFamily="18" charset="0"/>
              </a:rPr>
              <a:t>8 photons per molecule of CO</a:t>
            </a:r>
            <a:r>
              <a:rPr lang="en-US" altLang="zh-CN" sz="1800" u="sng" baseline="-25000" dirty="0" smtClean="0">
                <a:latin typeface="Times New Roman" pitchFamily="18" charset="0"/>
                <a:sym typeface="Times New Roman" pitchFamily="18" charset="0"/>
              </a:rPr>
              <a:t>2</a:t>
            </a:r>
            <a:r>
              <a:rPr lang="en-US" altLang="zh-CN" sz="1800" u="sng" dirty="0" smtClean="0">
                <a:latin typeface="Times New Roman" pitchFamily="18" charset="0"/>
                <a:sym typeface="Times New Roman" pitchFamily="18" charset="0"/>
              </a:rPr>
              <a:t> fixed </a:t>
            </a:r>
            <a:r>
              <a:rPr lang="en-US" altLang="zh-CN" sz="1800" dirty="0" smtClean="0">
                <a:latin typeface="Times New Roman" pitchFamily="18" charset="0"/>
                <a:sym typeface="Times New Roman" pitchFamily="18" charset="0"/>
              </a:rPr>
              <a:t>(although the number obtained experimentally is 9 to 10). </a:t>
            </a:r>
          </a:p>
          <a:p>
            <a:pPr algn="just" eaLnBrk="1" hangingPunct="1">
              <a:lnSpc>
                <a:spcPct val="80000"/>
              </a:lnSpc>
              <a:buFont typeface="Courier New" pitchFamily="49" charset="0"/>
              <a:buChar char="o"/>
            </a:pPr>
            <a:endParaRPr lang="en-US" altLang="zh-CN" sz="1800" b="1" dirty="0" smtClean="0">
              <a:latin typeface="Times New Roman" pitchFamily="18" charset="0"/>
              <a:sym typeface="Times New Roman" pitchFamily="18" charset="0"/>
            </a:endParaRPr>
          </a:p>
          <a:p>
            <a:pPr algn="just" eaLnBrk="1" hangingPunct="1">
              <a:lnSpc>
                <a:spcPct val="80000"/>
              </a:lnSpc>
              <a:buFont typeface="Courier New" pitchFamily="49" charset="0"/>
              <a:buChar char="o"/>
            </a:pPr>
            <a:r>
              <a:rPr lang="en-US" altLang="zh-CN" sz="1800" b="1" dirty="0" smtClean="0">
                <a:solidFill>
                  <a:srgbClr val="00B050"/>
                </a:solidFill>
                <a:latin typeface="Times New Roman" pitchFamily="18" charset="0"/>
                <a:sym typeface="Times New Roman" pitchFamily="18" charset="0"/>
              </a:rPr>
              <a:t>Therefore, the minimum light energy needed</a:t>
            </a:r>
            <a:r>
              <a:rPr lang="en-US" altLang="zh-CN" sz="1800" dirty="0" smtClean="0">
                <a:solidFill>
                  <a:srgbClr val="00B050"/>
                </a:solidFill>
                <a:latin typeface="Times New Roman" pitchFamily="18" charset="0"/>
                <a:sym typeface="Times New Roman" pitchFamily="18" charset="0"/>
              </a:rPr>
              <a:t> </a:t>
            </a:r>
            <a:r>
              <a:rPr lang="en-US" altLang="zh-CN" sz="1800" u="sng" dirty="0" smtClean="0">
                <a:latin typeface="Times New Roman" pitchFamily="18" charset="0"/>
                <a:sym typeface="Times New Roman" pitchFamily="18" charset="0"/>
              </a:rPr>
              <a:t>to reduce </a:t>
            </a:r>
            <a:r>
              <a:rPr lang="en-US" altLang="zh-CN" sz="1800" u="sng" dirty="0" smtClean="0">
                <a:solidFill>
                  <a:srgbClr val="FF66CC"/>
                </a:solidFill>
                <a:latin typeface="Times New Roman" pitchFamily="18" charset="0"/>
                <a:sym typeface="Times New Roman" pitchFamily="18" charset="0"/>
              </a:rPr>
              <a:t>6 moles of CO</a:t>
            </a:r>
            <a:r>
              <a:rPr lang="en-US" altLang="zh-CN" sz="1800" u="sng" baseline="-25000" dirty="0" smtClean="0">
                <a:solidFill>
                  <a:srgbClr val="FF66CC"/>
                </a:solidFill>
                <a:latin typeface="Times New Roman" pitchFamily="18" charset="0"/>
                <a:sym typeface="Times New Roman" pitchFamily="18" charset="0"/>
              </a:rPr>
              <a:t>2</a:t>
            </a:r>
            <a:r>
              <a:rPr lang="en-US" altLang="zh-CN" sz="1800" u="sng" dirty="0" smtClean="0">
                <a:solidFill>
                  <a:srgbClr val="FF66CC"/>
                </a:solidFill>
                <a:latin typeface="Times New Roman" pitchFamily="18" charset="0"/>
                <a:sym typeface="Times New Roman" pitchFamily="18" charset="0"/>
              </a:rPr>
              <a:t> to one mole of hexose</a:t>
            </a:r>
            <a:r>
              <a:rPr lang="en-US" altLang="zh-CN" sz="1800" dirty="0" smtClean="0">
                <a:latin typeface="Times New Roman" pitchFamily="18" charset="0"/>
                <a:sym typeface="Times New Roman" pitchFamily="18" charset="0"/>
              </a:rPr>
              <a:t> is approximately;</a:t>
            </a:r>
          </a:p>
          <a:p>
            <a:pPr algn="just" eaLnBrk="1" hangingPunct="1">
              <a:lnSpc>
                <a:spcPct val="80000"/>
              </a:lnSpc>
              <a:buFont typeface="Courier New" pitchFamily="49" charset="0"/>
              <a:buChar char="o"/>
            </a:pPr>
            <a:endParaRPr lang="en-US" altLang="zh-CN" sz="1800" dirty="0">
              <a:latin typeface="Times New Roman" pitchFamily="18" charset="0"/>
              <a:sym typeface="Times New Roman" pitchFamily="18" charset="0"/>
            </a:endParaRPr>
          </a:p>
          <a:p>
            <a:pPr algn="just" eaLnBrk="1" hangingPunct="1">
              <a:lnSpc>
                <a:spcPct val="80000"/>
              </a:lnSpc>
              <a:buFont typeface="Courier New" pitchFamily="49" charset="0"/>
              <a:buChar char="o"/>
            </a:pPr>
            <a:r>
              <a:rPr lang="en-US" altLang="zh-CN" sz="1800" dirty="0" smtClean="0">
                <a:latin typeface="Times New Roman" pitchFamily="18" charset="0"/>
                <a:sym typeface="Times New Roman" pitchFamily="18" charset="0"/>
              </a:rPr>
              <a:t> </a:t>
            </a:r>
            <a:r>
              <a:rPr lang="en-US" altLang="zh-CN" sz="1800" u="sng" dirty="0" smtClean="0">
                <a:latin typeface="Times New Roman" pitchFamily="18" charset="0"/>
                <a:sym typeface="Times New Roman" pitchFamily="18" charset="0"/>
              </a:rPr>
              <a:t>6 × 8 × 175 kJ = 8400 kJ</a:t>
            </a:r>
            <a:r>
              <a:rPr lang="en-US" altLang="zh-CN" sz="1800" dirty="0" smtClean="0">
                <a:latin typeface="Times New Roman" pitchFamily="18" charset="0"/>
                <a:sym typeface="Times New Roman" pitchFamily="18" charset="0"/>
              </a:rPr>
              <a:t> (2016 kcal). </a:t>
            </a:r>
          </a:p>
          <a:p>
            <a:pPr algn="just" eaLnBrk="1" hangingPunct="1">
              <a:lnSpc>
                <a:spcPct val="80000"/>
              </a:lnSpc>
              <a:buFont typeface="Courier New" pitchFamily="49" charset="0"/>
              <a:buChar char="o"/>
            </a:pPr>
            <a:endParaRPr lang="en-US" altLang="zh-CN" sz="1800" dirty="0" smtClean="0">
              <a:latin typeface="Times New Roman" pitchFamily="18" charset="0"/>
              <a:sym typeface="Times New Roman" pitchFamily="18" charset="0"/>
            </a:endParaRPr>
          </a:p>
          <a:p>
            <a:pPr algn="just" eaLnBrk="1" hangingPunct="1">
              <a:lnSpc>
                <a:spcPct val="80000"/>
              </a:lnSpc>
              <a:buFont typeface="Wingdings" pitchFamily="2" charset="2"/>
              <a:buChar char="Ø"/>
            </a:pPr>
            <a:r>
              <a:rPr lang="en-US" altLang="zh-CN" sz="1800" dirty="0" smtClean="0">
                <a:solidFill>
                  <a:srgbClr val="00B0F0"/>
                </a:solidFill>
                <a:latin typeface="Times New Roman" pitchFamily="18" charset="0"/>
                <a:sym typeface="Times New Roman" pitchFamily="18" charset="0"/>
              </a:rPr>
              <a:t>However,</a:t>
            </a:r>
            <a:r>
              <a:rPr lang="en-US" altLang="zh-CN" sz="1800" dirty="0" smtClean="0">
                <a:latin typeface="Times New Roman" pitchFamily="18" charset="0"/>
                <a:sym typeface="Times New Roman" pitchFamily="18" charset="0"/>
              </a:rPr>
              <a:t> a mole of a hexose such as fructose yields only 2804 kJ (673 kcal) when totally oxidized (release of energy through breakdown of hexose).</a:t>
            </a:r>
          </a:p>
          <a:p>
            <a:pPr algn="just" eaLnBrk="1" hangingPunct="1">
              <a:lnSpc>
                <a:spcPct val="80000"/>
              </a:lnSpc>
              <a:buFont typeface="Wingdings" pitchFamily="2" charset="2"/>
              <a:buChar char="v"/>
            </a:pPr>
            <a:endParaRPr lang="en-US" altLang="zh-CN" sz="1800" b="1" dirty="0" smtClean="0">
              <a:latin typeface="Times New Roman" pitchFamily="18" charset="0"/>
              <a:sym typeface="Times New Roman" pitchFamily="18" charset="0"/>
            </a:endParaRPr>
          </a:p>
          <a:p>
            <a:pPr algn="just" eaLnBrk="1" hangingPunct="1">
              <a:lnSpc>
                <a:spcPct val="80000"/>
              </a:lnSpc>
              <a:buFont typeface="Wingdings" pitchFamily="2" charset="2"/>
              <a:buChar char="v"/>
            </a:pPr>
            <a:r>
              <a:rPr lang="en-US" altLang="zh-CN" sz="1800" b="1" dirty="0" smtClean="0">
                <a:latin typeface="Times New Roman" pitchFamily="18" charset="0"/>
                <a:sym typeface="Times New Roman" pitchFamily="18" charset="0"/>
              </a:rPr>
              <a:t>Comparing 8400 and 2804 kJ, we see that the maximum overall thermodynamic efficiency of photosynthesis is about 33%</a:t>
            </a:r>
            <a:r>
              <a:rPr lang="en-US" altLang="zh-CN" sz="1800" dirty="0" smtClean="0">
                <a:latin typeface="Times New Roman" pitchFamily="18" charset="0"/>
                <a:sym typeface="Times New Roman" pitchFamily="18" charset="0"/>
              </a:rPr>
              <a:t>.</a:t>
            </a:r>
          </a:p>
          <a:p>
            <a:pPr algn="just" eaLnBrk="1" hangingPunct="1">
              <a:lnSpc>
                <a:spcPct val="80000"/>
              </a:lnSpc>
            </a:pPr>
            <a:endParaRPr lang="en-US" altLang="zh-CN" sz="1800" dirty="0" smtClean="0">
              <a:latin typeface="Times New Roman" pitchFamily="18" charset="0"/>
              <a:sym typeface="Times New Roman" pitchFamily="18" charset="0"/>
            </a:endParaRPr>
          </a:p>
          <a:p>
            <a:pPr algn="just" eaLnBrk="1" hangingPunct="1">
              <a:lnSpc>
                <a:spcPct val="80000"/>
              </a:lnSpc>
            </a:pPr>
            <a:r>
              <a:rPr lang="en-US" altLang="zh-CN" sz="1800" dirty="0" smtClean="0">
                <a:latin typeface="Times New Roman" pitchFamily="18" charset="0"/>
                <a:sym typeface="Times New Roman" pitchFamily="18" charset="0"/>
              </a:rPr>
              <a:t>Most of the </a:t>
            </a:r>
            <a:r>
              <a:rPr lang="en-US" altLang="zh-CN" sz="1800" u="sng" dirty="0" smtClean="0">
                <a:latin typeface="Times New Roman" pitchFamily="18" charset="0"/>
                <a:sym typeface="Times New Roman" pitchFamily="18" charset="0"/>
              </a:rPr>
              <a:t>unused light energy is used in the generation of ATP and NADPH by the light reactions</a:t>
            </a:r>
            <a:r>
              <a:rPr lang="en-US" altLang="zh-CN" sz="1800" dirty="0" smtClean="0">
                <a:latin typeface="Times New Roman" pitchFamily="18" charset="0"/>
                <a:sym typeface="Times New Roman" pitchFamily="18" charset="0"/>
              </a:rPr>
              <a:t> rather than during operation of the Calvin cycle.</a:t>
            </a:r>
          </a:p>
        </p:txBody>
      </p:sp>
      <p:sp>
        <p:nvSpPr>
          <p:cNvPr id="102403"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BDFF77E-D84D-4896-827E-E2DD2458C876}" type="slidenum">
              <a:rPr lang="en-US"/>
              <a:pPr/>
              <a:t>78</a:t>
            </a:fld>
            <a:endParaRPr lang="en-US"/>
          </a:p>
        </p:txBody>
      </p:sp>
    </p:spTree>
    <p:extLst>
      <p:ext uri="{BB962C8B-B14F-4D97-AF65-F5344CB8AC3E}">
        <p14:creationId xmlns:p14="http://schemas.microsoft.com/office/powerpoint/2010/main" val="21415686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2"/>
          <p:cNvSpPr>
            <a:spLocks noGrp="1" noChangeArrowheads="1"/>
          </p:cNvSpPr>
          <p:nvPr>
            <p:ph idx="4294967295"/>
          </p:nvPr>
        </p:nvSpPr>
        <p:spPr>
          <a:xfrm>
            <a:off x="457200" y="838200"/>
            <a:ext cx="8229600" cy="5287963"/>
          </a:xfrm>
        </p:spPr>
        <p:txBody>
          <a:bodyPr/>
          <a:lstStyle/>
          <a:p>
            <a:pPr algn="just" eaLnBrk="1" hangingPunct="1">
              <a:lnSpc>
                <a:spcPct val="90000"/>
              </a:lnSpc>
              <a:buFont typeface="Wingdings" pitchFamily="2" charset="2"/>
              <a:buChar char="v"/>
            </a:pPr>
            <a:r>
              <a:rPr lang="en-US" altLang="zh-CN" sz="1800" b="1" dirty="0" smtClean="0">
                <a:latin typeface="Times New Roman" pitchFamily="18" charset="0"/>
                <a:sym typeface="Times New Roman" pitchFamily="18" charset="0"/>
              </a:rPr>
              <a:t>Efficiency of the Calvin cycle by computing the changes in free energy:</a:t>
            </a:r>
            <a:r>
              <a:rPr lang="en-US" altLang="zh-CN" sz="1800" dirty="0" smtClean="0">
                <a:latin typeface="Times New Roman" pitchFamily="18" charset="0"/>
                <a:sym typeface="Times New Roman" pitchFamily="18" charset="0"/>
              </a:rPr>
              <a:t> We can calculate the efficiency of the Calvin cycle more directly by computing the changes in free energy associated with the </a:t>
            </a:r>
            <a:r>
              <a:rPr lang="en-US" altLang="zh-CN" sz="1800" dirty="0" smtClean="0">
                <a:solidFill>
                  <a:srgbClr val="00B0F0"/>
                </a:solidFill>
                <a:latin typeface="Times New Roman" pitchFamily="18" charset="0"/>
                <a:sym typeface="Times New Roman" pitchFamily="18" charset="0"/>
              </a:rPr>
              <a:t>hydrolysis of ATP, that is 29 kJ</a:t>
            </a:r>
            <a:r>
              <a:rPr lang="en-US" altLang="zh-CN" sz="1800" dirty="0" smtClean="0">
                <a:latin typeface="Times New Roman" pitchFamily="18" charset="0"/>
                <a:sym typeface="Times New Roman" pitchFamily="18" charset="0"/>
              </a:rPr>
              <a:t>,  and the </a:t>
            </a:r>
            <a:r>
              <a:rPr lang="en-US" altLang="zh-CN" sz="1800" dirty="0" smtClean="0">
                <a:solidFill>
                  <a:srgbClr val="00B0F0"/>
                </a:solidFill>
                <a:latin typeface="Times New Roman" pitchFamily="18" charset="0"/>
                <a:sym typeface="Times New Roman" pitchFamily="18" charset="0"/>
              </a:rPr>
              <a:t>oxidation of NADPH, 217 kJ </a:t>
            </a:r>
            <a:r>
              <a:rPr lang="en-US" altLang="zh-CN" sz="1800" dirty="0" smtClean="0">
                <a:latin typeface="Times New Roman" pitchFamily="18" charset="0"/>
                <a:sym typeface="Times New Roman" pitchFamily="18" charset="0"/>
              </a:rPr>
              <a:t>per mole.</a:t>
            </a:r>
          </a:p>
          <a:p>
            <a:pPr algn="just" eaLnBrk="1" hangingPunct="1">
              <a:lnSpc>
                <a:spcPct val="90000"/>
              </a:lnSpc>
              <a:buFont typeface="Wingdings" pitchFamily="2" charset="2"/>
              <a:buChar char="Ø"/>
            </a:pPr>
            <a:endParaRPr lang="en-US" altLang="zh-CN" sz="1800" dirty="0" smtClean="0">
              <a:latin typeface="Times New Roman" pitchFamily="18" charset="0"/>
              <a:sym typeface="Times New Roman" pitchFamily="18" charset="0"/>
            </a:endParaRPr>
          </a:p>
          <a:p>
            <a:pPr algn="just" eaLnBrk="1" hangingPunct="1">
              <a:lnSpc>
                <a:spcPct val="90000"/>
              </a:lnSpc>
              <a:buFont typeface="Wingdings" pitchFamily="2" charset="2"/>
              <a:buChar char="Ø"/>
            </a:pPr>
            <a:r>
              <a:rPr lang="en-US" altLang="zh-CN" sz="1800" dirty="0" smtClean="0">
                <a:latin typeface="Times New Roman" pitchFamily="18" charset="0"/>
                <a:sym typeface="Times New Roman" pitchFamily="18" charset="0"/>
              </a:rPr>
              <a:t>As, the Calvin cycle reactions shows that the synthesis of </a:t>
            </a:r>
            <a:r>
              <a:rPr lang="en-US" altLang="zh-CN" sz="1800" u="sng" dirty="0" smtClean="0">
                <a:latin typeface="Times New Roman" pitchFamily="18" charset="0"/>
                <a:sym typeface="Times New Roman" pitchFamily="18" charset="0"/>
              </a:rPr>
              <a:t>1 molecule of fructose-6-phosphate from 6 molecules of CO</a:t>
            </a:r>
            <a:r>
              <a:rPr lang="en-US" altLang="zh-CN" sz="1800" u="sng" baseline="-25000" dirty="0" smtClean="0">
                <a:latin typeface="Times New Roman" pitchFamily="18" charset="0"/>
                <a:sym typeface="Times New Roman" pitchFamily="18" charset="0"/>
              </a:rPr>
              <a:t>2</a:t>
            </a:r>
            <a:r>
              <a:rPr lang="en-US" altLang="zh-CN" sz="1800" u="sng" dirty="0" smtClean="0">
                <a:latin typeface="Times New Roman" pitchFamily="18" charset="0"/>
                <a:sym typeface="Times New Roman" pitchFamily="18" charset="0"/>
              </a:rPr>
              <a:t> uses 12 NADPH and 18 ATP molecules</a:t>
            </a:r>
            <a:r>
              <a:rPr lang="en-US" altLang="zh-CN" sz="1800" dirty="0" smtClean="0">
                <a:latin typeface="Times New Roman" pitchFamily="18" charset="0"/>
                <a:sym typeface="Times New Roman" pitchFamily="18" charset="0"/>
              </a:rPr>
              <a:t>. </a:t>
            </a:r>
          </a:p>
          <a:p>
            <a:pPr algn="just" eaLnBrk="1" hangingPunct="1">
              <a:lnSpc>
                <a:spcPct val="90000"/>
              </a:lnSpc>
              <a:buFont typeface="Courier New" pitchFamily="49" charset="0"/>
              <a:buChar char="o"/>
            </a:pPr>
            <a:endParaRPr lang="en-US" altLang="zh-CN" sz="1800" dirty="0" smtClean="0">
              <a:latin typeface="Times New Roman" pitchFamily="18" charset="0"/>
              <a:sym typeface="Times New Roman" pitchFamily="18" charset="0"/>
            </a:endParaRPr>
          </a:p>
          <a:p>
            <a:pPr algn="just" eaLnBrk="1" hangingPunct="1">
              <a:lnSpc>
                <a:spcPct val="90000"/>
              </a:lnSpc>
              <a:buFont typeface="Courier New" pitchFamily="49" charset="0"/>
              <a:buChar char="o"/>
            </a:pPr>
            <a:r>
              <a:rPr lang="en-US" altLang="zh-CN" sz="1800" b="1" dirty="0" smtClean="0">
                <a:latin typeface="Times New Roman" pitchFamily="18" charset="0"/>
                <a:sym typeface="Times New Roman" pitchFamily="18" charset="0"/>
              </a:rPr>
              <a:t>Therefore </a:t>
            </a:r>
            <a:r>
              <a:rPr lang="en-US" altLang="zh-CN" sz="1800" b="1" dirty="0" smtClean="0">
                <a:solidFill>
                  <a:srgbClr val="00B050"/>
                </a:solidFill>
                <a:latin typeface="Times New Roman" pitchFamily="18" charset="0"/>
                <a:sym typeface="Times New Roman" pitchFamily="18" charset="0"/>
              </a:rPr>
              <a:t>the Calvin cycle consumes</a:t>
            </a:r>
            <a:r>
              <a:rPr lang="en-US" altLang="zh-CN" sz="1800" dirty="0" smtClean="0">
                <a:solidFill>
                  <a:srgbClr val="00B050"/>
                </a:solidFill>
                <a:latin typeface="Times New Roman" pitchFamily="18" charset="0"/>
                <a:sym typeface="Times New Roman" pitchFamily="18" charset="0"/>
              </a:rPr>
              <a:t> (12 × 217) + (18 × 29) = </a:t>
            </a:r>
            <a:r>
              <a:rPr lang="en-US" altLang="zh-CN" sz="1800" b="1" dirty="0" smtClean="0">
                <a:solidFill>
                  <a:srgbClr val="00B050"/>
                </a:solidFill>
                <a:latin typeface="Times New Roman" pitchFamily="18" charset="0"/>
                <a:sym typeface="Times New Roman" pitchFamily="18" charset="0"/>
              </a:rPr>
              <a:t>3126 kJ</a:t>
            </a:r>
            <a:r>
              <a:rPr lang="en-US" altLang="zh-CN" sz="1800" dirty="0" smtClean="0">
                <a:solidFill>
                  <a:srgbClr val="00B050"/>
                </a:solidFill>
                <a:latin typeface="Times New Roman" pitchFamily="18" charset="0"/>
                <a:sym typeface="Times New Roman" pitchFamily="18" charset="0"/>
              </a:rPr>
              <a:t> </a:t>
            </a:r>
            <a:r>
              <a:rPr lang="en-US" altLang="zh-CN" sz="1800" dirty="0" smtClean="0">
                <a:latin typeface="Times New Roman" pitchFamily="18" charset="0"/>
                <a:sym typeface="Times New Roman" pitchFamily="18" charset="0"/>
              </a:rPr>
              <a:t>(750 kcal) in the form of NADPH and ATP, resulting in a </a:t>
            </a:r>
            <a:r>
              <a:rPr lang="en-US" altLang="zh-CN" sz="1800" u="sng" dirty="0" smtClean="0">
                <a:latin typeface="Times New Roman" pitchFamily="18" charset="0"/>
                <a:sym typeface="Times New Roman" pitchFamily="18" charset="0"/>
              </a:rPr>
              <a:t>thermodynamic efficiency close to 90%</a:t>
            </a:r>
            <a:r>
              <a:rPr lang="en-US" altLang="zh-CN" sz="1800" dirty="0" smtClean="0">
                <a:latin typeface="Times New Roman" pitchFamily="18" charset="0"/>
                <a:sym typeface="Times New Roman" pitchFamily="18" charset="0"/>
              </a:rPr>
              <a:t>.</a:t>
            </a:r>
          </a:p>
          <a:p>
            <a:pPr algn="just" eaLnBrk="1" hangingPunct="1">
              <a:lnSpc>
                <a:spcPct val="90000"/>
              </a:lnSpc>
              <a:buFont typeface="Courier New" pitchFamily="49" charset="0"/>
              <a:buChar char="o"/>
            </a:pPr>
            <a:endParaRPr lang="en-US" altLang="zh-CN" sz="1800" b="1" dirty="0" smtClean="0">
              <a:latin typeface="Times New Roman" pitchFamily="18" charset="0"/>
              <a:sym typeface="Times New Roman" pitchFamily="18" charset="0"/>
            </a:endParaRPr>
          </a:p>
          <a:p>
            <a:pPr algn="just" eaLnBrk="1" hangingPunct="1">
              <a:lnSpc>
                <a:spcPct val="90000"/>
              </a:lnSpc>
              <a:buFont typeface="Courier New" pitchFamily="49" charset="0"/>
              <a:buChar char="o"/>
            </a:pPr>
            <a:r>
              <a:rPr lang="en-US" altLang="zh-CN" sz="1800" u="sng" dirty="0" smtClean="0">
                <a:latin typeface="Times New Roman" pitchFamily="18" charset="0"/>
                <a:sym typeface="Times New Roman" pitchFamily="18" charset="0"/>
              </a:rPr>
              <a:t>An examination of these calculations shows that the bulk of the energy required for the conversion of CO</a:t>
            </a:r>
            <a:r>
              <a:rPr lang="en-US" altLang="zh-CN" sz="1800" u="sng" baseline="-25000" dirty="0" smtClean="0">
                <a:latin typeface="Times New Roman" pitchFamily="18" charset="0"/>
                <a:sym typeface="Times New Roman" pitchFamily="18" charset="0"/>
              </a:rPr>
              <a:t>2</a:t>
            </a:r>
            <a:r>
              <a:rPr lang="en-US" altLang="zh-CN" sz="1800" u="sng" dirty="0" smtClean="0">
                <a:latin typeface="Times New Roman" pitchFamily="18" charset="0"/>
                <a:sym typeface="Times New Roman" pitchFamily="18" charset="0"/>
              </a:rPr>
              <a:t> to carbohydrate comes from NADPH</a:t>
            </a:r>
            <a:r>
              <a:rPr lang="en-US" altLang="zh-CN" sz="1800" dirty="0" smtClean="0">
                <a:latin typeface="Times New Roman" pitchFamily="18" charset="0"/>
                <a:sym typeface="Times New Roman" pitchFamily="18" charset="0"/>
              </a:rPr>
              <a:t> (As; 2 </a:t>
            </a:r>
            <a:r>
              <a:rPr lang="en-US" altLang="zh-CN" sz="1800" dirty="0" err="1" smtClean="0">
                <a:latin typeface="Times New Roman" pitchFamily="18" charset="0"/>
                <a:sym typeface="Times New Roman" pitchFamily="18" charset="0"/>
              </a:rPr>
              <a:t>mol</a:t>
            </a:r>
            <a:r>
              <a:rPr lang="en-US" altLang="zh-CN" sz="1800" dirty="0" smtClean="0">
                <a:latin typeface="Times New Roman" pitchFamily="18" charset="0"/>
                <a:sym typeface="Times New Roman" pitchFamily="18" charset="0"/>
              </a:rPr>
              <a:t> NADPH × 52 kcal </a:t>
            </a:r>
            <a:r>
              <a:rPr lang="en-US" altLang="zh-CN" sz="1800" dirty="0" err="1" smtClean="0">
                <a:latin typeface="Times New Roman" pitchFamily="18" charset="0"/>
                <a:sym typeface="Times New Roman" pitchFamily="18" charset="0"/>
              </a:rPr>
              <a:t>mol</a:t>
            </a:r>
            <a:r>
              <a:rPr lang="en-US" altLang="zh-CN" sz="1800" baseline="30000" dirty="0" smtClean="0">
                <a:latin typeface="Times New Roman" pitchFamily="18" charset="0"/>
                <a:sym typeface="Times New Roman" pitchFamily="18" charset="0"/>
              </a:rPr>
              <a:t>–1</a:t>
            </a:r>
            <a:r>
              <a:rPr lang="en-US" altLang="zh-CN" sz="1800" dirty="0" smtClean="0">
                <a:latin typeface="Times New Roman" pitchFamily="18" charset="0"/>
                <a:sym typeface="Times New Roman" pitchFamily="18" charset="0"/>
              </a:rPr>
              <a:t> = 104 kcal, and 3 </a:t>
            </a:r>
            <a:r>
              <a:rPr lang="en-US" altLang="zh-CN" sz="1800" dirty="0" err="1" smtClean="0">
                <a:latin typeface="Times New Roman" pitchFamily="18" charset="0"/>
                <a:sym typeface="Times New Roman" pitchFamily="18" charset="0"/>
              </a:rPr>
              <a:t>mol</a:t>
            </a:r>
            <a:r>
              <a:rPr lang="en-US" altLang="zh-CN" sz="1800" dirty="0" smtClean="0">
                <a:latin typeface="Times New Roman" pitchFamily="18" charset="0"/>
                <a:sym typeface="Times New Roman" pitchFamily="18" charset="0"/>
              </a:rPr>
              <a:t> ATP × 7 kcal </a:t>
            </a:r>
            <a:r>
              <a:rPr lang="en-US" altLang="zh-CN" sz="1800" dirty="0" err="1" smtClean="0">
                <a:latin typeface="Times New Roman" pitchFamily="18" charset="0"/>
                <a:sym typeface="Times New Roman" pitchFamily="18" charset="0"/>
              </a:rPr>
              <a:t>mol</a:t>
            </a:r>
            <a:r>
              <a:rPr lang="en-US" altLang="zh-CN" sz="1800" baseline="30000" dirty="0" smtClean="0">
                <a:latin typeface="Times New Roman" pitchFamily="18" charset="0"/>
                <a:sym typeface="Times New Roman" pitchFamily="18" charset="0"/>
              </a:rPr>
              <a:t>–1</a:t>
            </a:r>
            <a:r>
              <a:rPr lang="en-US" altLang="zh-CN" sz="1800" dirty="0" smtClean="0">
                <a:latin typeface="Times New Roman" pitchFamily="18" charset="0"/>
                <a:sym typeface="Times New Roman" pitchFamily="18" charset="0"/>
              </a:rPr>
              <a:t> = 21 kcal). </a:t>
            </a:r>
          </a:p>
          <a:p>
            <a:pPr algn="just" eaLnBrk="1" hangingPunct="1">
              <a:lnSpc>
                <a:spcPct val="90000"/>
              </a:lnSpc>
            </a:pPr>
            <a:endParaRPr lang="en-US" altLang="zh-CN" sz="1800" dirty="0" smtClean="0">
              <a:latin typeface="Times New Roman" pitchFamily="18" charset="0"/>
              <a:sym typeface="Times New Roman" pitchFamily="18" charset="0"/>
            </a:endParaRPr>
          </a:p>
          <a:p>
            <a:pPr algn="just" eaLnBrk="1" hangingPunct="1">
              <a:lnSpc>
                <a:spcPct val="90000"/>
              </a:lnSpc>
            </a:pPr>
            <a:r>
              <a:rPr lang="en-US" altLang="zh-CN" sz="1800" dirty="0" smtClean="0">
                <a:latin typeface="Times New Roman" pitchFamily="18" charset="0"/>
                <a:sym typeface="Times New Roman" pitchFamily="18" charset="0"/>
              </a:rPr>
              <a:t>Thus, 83% (104 of 125 kcal) of the energy stored comes from the </a:t>
            </a:r>
            <a:r>
              <a:rPr lang="en-US" altLang="zh-CN" sz="1800" dirty="0" err="1" smtClean="0">
                <a:latin typeface="Times New Roman" pitchFamily="18" charset="0"/>
                <a:sym typeface="Times New Roman" pitchFamily="18" charset="0"/>
              </a:rPr>
              <a:t>reductant</a:t>
            </a:r>
            <a:r>
              <a:rPr lang="en-US" altLang="zh-CN" sz="1800" dirty="0" smtClean="0">
                <a:latin typeface="Times New Roman" pitchFamily="18" charset="0"/>
                <a:sym typeface="Times New Roman" pitchFamily="18" charset="0"/>
              </a:rPr>
              <a:t> NADPH.</a:t>
            </a:r>
          </a:p>
        </p:txBody>
      </p:sp>
      <p:sp>
        <p:nvSpPr>
          <p:cNvPr id="103427"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2652E47-87C4-4E15-8D25-E5EB6138B343}" type="slidenum">
              <a:rPr lang="en-US"/>
              <a:pPr/>
              <a:t>79</a:t>
            </a:fld>
            <a:endParaRPr lang="en-US"/>
          </a:p>
        </p:txBody>
      </p:sp>
    </p:spTree>
    <p:extLst>
      <p:ext uri="{BB962C8B-B14F-4D97-AF65-F5344CB8AC3E}">
        <p14:creationId xmlns:p14="http://schemas.microsoft.com/office/powerpoint/2010/main" val="928916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09600" y="609600"/>
            <a:ext cx="8001000" cy="5638800"/>
          </a:xfrm>
        </p:spPr>
      </p:pic>
      <p:sp>
        <p:nvSpPr>
          <p:cNvPr id="21507" name="Slide Number Placeholder 2"/>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348665-F09F-4B4F-8F5A-FB2995E6F142}" type="slidenum">
              <a:rPr lang="en-US"/>
              <a:pPr/>
              <a:t>8</a:t>
            </a:fld>
            <a:endParaRPr lang="en-US"/>
          </a:p>
        </p:txBody>
      </p:sp>
    </p:spTree>
    <p:extLst>
      <p:ext uri="{BB962C8B-B14F-4D97-AF65-F5344CB8AC3E}">
        <p14:creationId xmlns:p14="http://schemas.microsoft.com/office/powerpoint/2010/main" val="4775088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noChangeArrowheads="1"/>
          </p:cNvSpPr>
          <p:nvPr>
            <p:ph type="title" idx="4294967295"/>
          </p:nvPr>
        </p:nvSpPr>
        <p:spPr>
          <a:xfrm>
            <a:off x="477982" y="152400"/>
            <a:ext cx="8229600" cy="914400"/>
          </a:xfrm>
        </p:spPr>
        <p:txBody>
          <a:bodyPr>
            <a:normAutofit/>
          </a:bodyPr>
          <a:lstStyle/>
          <a:p>
            <a:pPr eaLnBrk="1" hangingPunct="1"/>
            <a:r>
              <a:rPr lang="en-US" altLang="zh-CN" sz="2000" b="1" dirty="0" smtClean="0">
                <a:latin typeface="Times New Roman" pitchFamily="18" charset="0"/>
                <a:sym typeface="Times New Roman" pitchFamily="18" charset="0"/>
              </a:rPr>
              <a:t>THE C</a:t>
            </a:r>
            <a:r>
              <a:rPr lang="en-US" altLang="zh-CN" sz="2000" b="1" baseline="-25000" dirty="0" smtClean="0">
                <a:latin typeface="Times New Roman" pitchFamily="18" charset="0"/>
                <a:sym typeface="Times New Roman" pitchFamily="18" charset="0"/>
              </a:rPr>
              <a:t>2</a:t>
            </a:r>
            <a:r>
              <a:rPr lang="en-US" altLang="zh-CN" sz="2000" b="1" dirty="0" smtClean="0">
                <a:latin typeface="Times New Roman" pitchFamily="18" charset="0"/>
                <a:sym typeface="Times New Roman" pitchFamily="18" charset="0"/>
              </a:rPr>
              <a:t> OXIDATIVE PHOTOSYNTHETIC</a:t>
            </a:r>
            <a:br>
              <a:rPr lang="en-US" altLang="zh-CN" sz="2000" b="1" dirty="0" smtClean="0">
                <a:latin typeface="Times New Roman" pitchFamily="18" charset="0"/>
                <a:sym typeface="Times New Roman" pitchFamily="18" charset="0"/>
              </a:rPr>
            </a:br>
            <a:r>
              <a:rPr lang="en-US" altLang="zh-CN" sz="2000" b="1" dirty="0" smtClean="0">
                <a:latin typeface="Times New Roman" pitchFamily="18" charset="0"/>
                <a:sym typeface="Times New Roman" pitchFamily="18" charset="0"/>
              </a:rPr>
              <a:t>CARBON CYCLE, THE “PHOTORESPIRATION”</a:t>
            </a:r>
            <a:endParaRPr lang="en-US" altLang="zh-CN" sz="2000" dirty="0" smtClean="0">
              <a:latin typeface="Times New Roman" pitchFamily="18" charset="0"/>
              <a:sym typeface="Times New Roman" pitchFamily="18" charset="0"/>
            </a:endParaRPr>
          </a:p>
        </p:txBody>
      </p:sp>
      <p:sp>
        <p:nvSpPr>
          <p:cNvPr id="102403" name="Content Placeholder 2"/>
          <p:cNvSpPr>
            <a:spLocks noGrp="1" noChangeArrowheads="1"/>
          </p:cNvSpPr>
          <p:nvPr>
            <p:ph idx="4294967295"/>
          </p:nvPr>
        </p:nvSpPr>
        <p:spPr>
          <a:xfrm>
            <a:off x="457200" y="1295400"/>
            <a:ext cx="8229600" cy="5243512"/>
          </a:xfrm>
        </p:spPr>
        <p:txBody>
          <a:bodyPr>
            <a:normAutofit lnSpcReduction="10000"/>
          </a:bodyPr>
          <a:lstStyle/>
          <a:p>
            <a:pPr algn="just">
              <a:lnSpc>
                <a:spcPct val="80000"/>
              </a:lnSpc>
              <a:buFont typeface="Wingdings" pitchFamily="2" charset="2"/>
              <a:buChar char="q"/>
            </a:pPr>
            <a:r>
              <a:rPr lang="en-US" altLang="zh-CN" sz="1300" dirty="0" smtClean="0">
                <a:latin typeface="Times New Roman" pitchFamily="18" charset="0"/>
                <a:cs typeface="Times New Roman" pitchFamily="18" charset="0"/>
                <a:sym typeface="Times New Roman" pitchFamily="18" charset="0"/>
              </a:rPr>
              <a:t>An important property of </a:t>
            </a:r>
            <a:r>
              <a:rPr lang="en-US" altLang="zh-CN" sz="1300" u="sng" dirty="0" err="1" smtClean="0">
                <a:latin typeface="Times New Roman" pitchFamily="18" charset="0"/>
                <a:cs typeface="Times New Roman" pitchFamily="18" charset="0"/>
                <a:sym typeface="Times New Roman" pitchFamily="18" charset="0"/>
              </a:rPr>
              <a:t>rubisco</a:t>
            </a:r>
            <a:r>
              <a:rPr lang="en-US" altLang="zh-CN" sz="1300" dirty="0" smtClean="0">
                <a:latin typeface="Times New Roman" pitchFamily="18" charset="0"/>
                <a:cs typeface="Times New Roman" pitchFamily="18" charset="0"/>
                <a:sym typeface="Times New Roman" pitchFamily="18" charset="0"/>
              </a:rPr>
              <a:t> is its ability to catalyze both the </a:t>
            </a:r>
            <a:r>
              <a:rPr lang="en-US" altLang="zh-CN" sz="1300" u="sng" dirty="0" smtClean="0">
                <a:solidFill>
                  <a:srgbClr val="0070C0"/>
                </a:solidFill>
                <a:latin typeface="Times New Roman" pitchFamily="18" charset="0"/>
                <a:cs typeface="Times New Roman" pitchFamily="18" charset="0"/>
                <a:sym typeface="Times New Roman" pitchFamily="18" charset="0"/>
              </a:rPr>
              <a:t>carboxylation</a:t>
            </a:r>
            <a:r>
              <a:rPr lang="en-US" altLang="zh-CN" sz="1300" dirty="0" smtClean="0">
                <a:latin typeface="Times New Roman" pitchFamily="18" charset="0"/>
                <a:cs typeface="Times New Roman" pitchFamily="18" charset="0"/>
                <a:sym typeface="Times New Roman" pitchFamily="18" charset="0"/>
              </a:rPr>
              <a:t> and the </a:t>
            </a:r>
            <a:r>
              <a:rPr lang="en-US" altLang="zh-CN" sz="1300" u="sng" dirty="0" smtClean="0">
                <a:solidFill>
                  <a:srgbClr val="FF0000"/>
                </a:solidFill>
                <a:latin typeface="Times New Roman" pitchFamily="18" charset="0"/>
                <a:cs typeface="Times New Roman" pitchFamily="18" charset="0"/>
                <a:sym typeface="Times New Roman" pitchFamily="18" charset="0"/>
              </a:rPr>
              <a:t>oxygenation</a:t>
            </a:r>
            <a:r>
              <a:rPr lang="en-US" altLang="zh-CN" sz="1300" dirty="0" smtClean="0">
                <a:latin typeface="Times New Roman" pitchFamily="18" charset="0"/>
                <a:cs typeface="Times New Roman" pitchFamily="18" charset="0"/>
                <a:sym typeface="Times New Roman" pitchFamily="18" charset="0"/>
              </a:rPr>
              <a:t> of </a:t>
            </a:r>
            <a:r>
              <a:rPr lang="en-US" altLang="zh-CN" sz="1300" dirty="0" err="1" smtClean="0">
                <a:latin typeface="Times New Roman" pitchFamily="18" charset="0"/>
                <a:cs typeface="Times New Roman" pitchFamily="18" charset="0"/>
                <a:sym typeface="Times New Roman" pitchFamily="18" charset="0"/>
              </a:rPr>
              <a:t>RuBP</a:t>
            </a:r>
            <a:r>
              <a:rPr lang="en-US" altLang="zh-CN" sz="1300" dirty="0" smtClean="0">
                <a:latin typeface="Times New Roman" pitchFamily="18" charset="0"/>
                <a:cs typeface="Times New Roman" pitchFamily="18" charset="0"/>
                <a:sym typeface="Times New Roman" pitchFamily="18" charset="0"/>
              </a:rPr>
              <a:t> (ribulose-1,5-bisphosphate). </a:t>
            </a:r>
          </a:p>
          <a:p>
            <a:pPr algn="just">
              <a:lnSpc>
                <a:spcPct val="80000"/>
              </a:lnSpc>
            </a:pPr>
            <a:endParaRPr lang="en-US" sz="1300" b="1" dirty="0" smtClean="0">
              <a:latin typeface="Times New Roman" pitchFamily="18" charset="0"/>
              <a:cs typeface="Times New Roman" pitchFamily="18" charset="0"/>
            </a:endParaRPr>
          </a:p>
          <a:p>
            <a:pPr algn="just">
              <a:lnSpc>
                <a:spcPct val="80000"/>
              </a:lnSpc>
              <a:buFont typeface="Wingdings" pitchFamily="2" charset="2"/>
              <a:buChar char="Ø"/>
            </a:pPr>
            <a:r>
              <a:rPr lang="en-US" altLang="zh-CN" sz="1300" dirty="0" smtClean="0">
                <a:latin typeface="Times New Roman" pitchFamily="18" charset="0"/>
                <a:cs typeface="Times New Roman" pitchFamily="18" charset="0"/>
                <a:sym typeface="Times New Roman" pitchFamily="18" charset="0"/>
              </a:rPr>
              <a:t>Oxygenation is the primary reaction of a process known as </a:t>
            </a:r>
            <a:r>
              <a:rPr lang="en-US" altLang="zh-CN" sz="1300" b="1" dirty="0" smtClean="0">
                <a:latin typeface="Times New Roman" pitchFamily="18" charset="0"/>
                <a:cs typeface="Times New Roman" pitchFamily="18" charset="0"/>
                <a:sym typeface="Times New Roman" pitchFamily="18" charset="0"/>
              </a:rPr>
              <a:t>photorespiration. </a:t>
            </a:r>
          </a:p>
          <a:p>
            <a:pPr algn="just">
              <a:lnSpc>
                <a:spcPct val="80000"/>
              </a:lnSpc>
            </a:pPr>
            <a:endParaRPr lang="en-US" sz="1300" b="1" dirty="0" smtClean="0">
              <a:latin typeface="Times New Roman" pitchFamily="18" charset="0"/>
              <a:cs typeface="Times New Roman" pitchFamily="18" charset="0"/>
            </a:endParaRPr>
          </a:p>
          <a:p>
            <a:pPr algn="just">
              <a:lnSpc>
                <a:spcPct val="80000"/>
              </a:lnSpc>
            </a:pPr>
            <a:r>
              <a:rPr lang="en-US" sz="1300" b="1" dirty="0" smtClean="0">
                <a:latin typeface="Times New Roman" pitchFamily="18" charset="0"/>
                <a:cs typeface="Times New Roman" pitchFamily="18" charset="0"/>
              </a:rPr>
              <a:t>Photorespiration</a:t>
            </a:r>
            <a:r>
              <a:rPr lang="en-US" sz="1300" dirty="0" smtClean="0">
                <a:latin typeface="Times New Roman" pitchFamily="18" charset="0"/>
                <a:cs typeface="Times New Roman" pitchFamily="18" charset="0"/>
              </a:rPr>
              <a:t> (also known as the </a:t>
            </a:r>
            <a:r>
              <a:rPr lang="en-US" sz="1300" b="1" dirty="0" smtClean="0">
                <a:latin typeface="Times New Roman" pitchFamily="18" charset="0"/>
                <a:cs typeface="Times New Roman" pitchFamily="18" charset="0"/>
              </a:rPr>
              <a:t>oxidative photosynthetic carbon cycle</a:t>
            </a:r>
            <a:r>
              <a:rPr lang="en-US" sz="1300" dirty="0" smtClean="0">
                <a:latin typeface="Times New Roman" pitchFamily="18" charset="0"/>
                <a:cs typeface="Times New Roman" pitchFamily="18" charset="0"/>
              </a:rPr>
              <a:t>, or </a:t>
            </a:r>
            <a:r>
              <a:rPr lang="en-US" sz="1300" b="1" dirty="0" smtClean="0">
                <a:latin typeface="Times New Roman" pitchFamily="18" charset="0"/>
                <a:cs typeface="Times New Roman" pitchFamily="18" charset="0"/>
              </a:rPr>
              <a:t>C</a:t>
            </a:r>
            <a:r>
              <a:rPr lang="en-US" sz="1300" b="1" baseline="-25000" dirty="0" smtClean="0">
                <a:latin typeface="Times New Roman" pitchFamily="18" charset="0"/>
                <a:cs typeface="Times New Roman" pitchFamily="18" charset="0"/>
              </a:rPr>
              <a:t>2</a:t>
            </a:r>
            <a:r>
              <a:rPr lang="en-US" sz="1300" b="1" dirty="0" smtClean="0">
                <a:latin typeface="Times New Roman" pitchFamily="18" charset="0"/>
                <a:cs typeface="Times New Roman" pitchFamily="18" charset="0"/>
              </a:rPr>
              <a:t> photosynthesis</a:t>
            </a:r>
            <a:r>
              <a:rPr lang="en-US" sz="1300" dirty="0" smtClean="0">
                <a:latin typeface="Times New Roman" pitchFamily="18" charset="0"/>
                <a:cs typeface="Times New Roman" pitchFamily="18" charset="0"/>
              </a:rPr>
              <a:t>) refers to a process in </a:t>
            </a:r>
            <a:r>
              <a:rPr lang="en-US" sz="1300" dirty="0" smtClean="0">
                <a:latin typeface="Times New Roman" pitchFamily="18" charset="0"/>
                <a:cs typeface="Times New Roman" pitchFamily="18" charset="0"/>
                <a:hlinkClick r:id="rId2" tooltip="Plant physiology"/>
              </a:rPr>
              <a:t>plant metabolism</a:t>
            </a:r>
            <a:r>
              <a:rPr lang="en-US" sz="1300" dirty="0" smtClean="0">
                <a:latin typeface="Times New Roman" pitchFamily="18" charset="0"/>
                <a:cs typeface="Times New Roman" pitchFamily="18" charset="0"/>
              </a:rPr>
              <a:t> where the </a:t>
            </a:r>
            <a:r>
              <a:rPr lang="en-US" sz="1300" dirty="0" smtClean="0">
                <a:latin typeface="Times New Roman" pitchFamily="18" charset="0"/>
                <a:cs typeface="Times New Roman" pitchFamily="18" charset="0"/>
                <a:hlinkClick r:id="rId3" tooltip="Enzyme"/>
              </a:rPr>
              <a:t>enzyme</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hlinkClick r:id="rId4" tooltip="RuBisCO"/>
              </a:rPr>
              <a:t>RuBisCO</a:t>
            </a:r>
            <a:r>
              <a:rPr lang="en-US" sz="1300" dirty="0" smtClean="0">
                <a:latin typeface="Times New Roman" pitchFamily="18" charset="0"/>
                <a:cs typeface="Times New Roman" pitchFamily="18" charset="0"/>
              </a:rPr>
              <a:t> oxygenates </a:t>
            </a:r>
            <a:r>
              <a:rPr lang="en-US" sz="1300" dirty="0" err="1" smtClean="0">
                <a:latin typeface="Times New Roman" pitchFamily="18" charset="0"/>
                <a:cs typeface="Times New Roman" pitchFamily="18" charset="0"/>
                <a:hlinkClick r:id="rId5" tooltip="RuBP"/>
              </a:rPr>
              <a:t>RuBP</a:t>
            </a:r>
            <a:r>
              <a:rPr lang="en-US" sz="1300" dirty="0" smtClean="0">
                <a:latin typeface="Times New Roman" pitchFamily="18" charset="0"/>
                <a:cs typeface="Times New Roman" pitchFamily="18" charset="0"/>
              </a:rPr>
              <a:t>, wasting some of the energy produced by photosynthesis. </a:t>
            </a:r>
          </a:p>
          <a:p>
            <a:pPr algn="just"/>
            <a:endParaRPr lang="en-US" sz="1300" dirty="0" smtClean="0">
              <a:latin typeface="Times New Roman" pitchFamily="18" charset="0"/>
              <a:cs typeface="Times New Roman" pitchFamily="18" charset="0"/>
            </a:endParaRPr>
          </a:p>
          <a:p>
            <a:pPr algn="just"/>
            <a:r>
              <a:rPr lang="en-US" sz="1300" dirty="0" smtClean="0">
                <a:latin typeface="Times New Roman" pitchFamily="18" charset="0"/>
                <a:cs typeface="Times New Roman" pitchFamily="18" charset="0"/>
              </a:rPr>
              <a:t>Approximately 25% of the reactions carried by </a:t>
            </a:r>
            <a:r>
              <a:rPr lang="en-US" sz="1300" dirty="0" err="1" smtClean="0">
                <a:latin typeface="Times New Roman" pitchFamily="18" charset="0"/>
                <a:cs typeface="Times New Roman" pitchFamily="18" charset="0"/>
              </a:rPr>
              <a:t>RuBisCO</a:t>
            </a:r>
            <a:r>
              <a:rPr lang="en-US" sz="1300" dirty="0" smtClean="0">
                <a:latin typeface="Times New Roman" pitchFamily="18" charset="0"/>
                <a:cs typeface="Times New Roman" pitchFamily="18" charset="0"/>
              </a:rPr>
              <a:t>, instead of assimilation of </a:t>
            </a:r>
            <a:r>
              <a:rPr lang="en-US" altLang="zh-CN" sz="1300" u="sng" dirty="0" smtClean="0">
                <a:solidFill>
                  <a:srgbClr val="FF0000"/>
                </a:solidFill>
                <a:latin typeface="Times New Roman" pitchFamily="18" charset="0"/>
                <a:cs typeface="Times New Roman" pitchFamily="18" charset="0"/>
                <a:sym typeface="Times New Roman" pitchFamily="18" charset="0"/>
              </a:rPr>
              <a:t>CO</a:t>
            </a:r>
            <a:r>
              <a:rPr lang="en-US" altLang="zh-CN" sz="1300" u="sng" baseline="-25000" dirty="0" smtClean="0">
                <a:solidFill>
                  <a:srgbClr val="FF0000"/>
                </a:solidFill>
                <a:latin typeface="Times New Roman" pitchFamily="18" charset="0"/>
                <a:cs typeface="Times New Roman" pitchFamily="18" charset="0"/>
                <a:sym typeface="Times New Roman" pitchFamily="18" charset="0"/>
              </a:rPr>
              <a:t>2</a:t>
            </a:r>
            <a:r>
              <a:rPr lang="en-US" altLang="zh-CN" sz="1300" dirty="0" smtClean="0">
                <a:solidFill>
                  <a:srgbClr val="FF0000"/>
                </a:solidFill>
                <a:latin typeface="Times New Roman" pitchFamily="18" charset="0"/>
                <a:cs typeface="Times New Roman" pitchFamily="18" charset="0"/>
                <a:sym typeface="Times New Roman" pitchFamily="18" charset="0"/>
              </a:rPr>
              <a:t> </a:t>
            </a:r>
            <a:r>
              <a:rPr lang="en-US" sz="1300" dirty="0" smtClean="0">
                <a:latin typeface="Times New Roman" pitchFamily="18" charset="0"/>
                <a:cs typeface="Times New Roman" pitchFamily="18" charset="0"/>
              </a:rPr>
              <a:t>add oxygen to </a:t>
            </a:r>
            <a:r>
              <a:rPr lang="en-US" sz="1300" dirty="0" err="1" smtClean="0">
                <a:latin typeface="Times New Roman" pitchFamily="18" charset="0"/>
                <a:cs typeface="Times New Roman" pitchFamily="18" charset="0"/>
              </a:rPr>
              <a:t>RuBP</a:t>
            </a:r>
            <a:r>
              <a:rPr lang="en-US" sz="1300" dirty="0" smtClean="0">
                <a:latin typeface="Times New Roman" pitchFamily="18" charset="0"/>
                <a:cs typeface="Times New Roman" pitchFamily="18" charset="0"/>
              </a:rPr>
              <a:t> (</a:t>
            </a:r>
            <a:r>
              <a:rPr lang="en-US" sz="1300" dirty="0" smtClean="0">
                <a:latin typeface="Times New Roman" pitchFamily="18" charset="0"/>
                <a:cs typeface="Times New Roman" pitchFamily="18" charset="0"/>
                <a:hlinkClick r:id="rId6" tooltip="Oxygenase"/>
              </a:rPr>
              <a:t>oxygenation</a:t>
            </a:r>
            <a:r>
              <a:rPr lang="en-US" sz="1300" dirty="0" smtClean="0">
                <a:latin typeface="Times New Roman" pitchFamily="18" charset="0"/>
                <a:cs typeface="Times New Roman" pitchFamily="18" charset="0"/>
              </a:rPr>
              <a:t>).</a:t>
            </a:r>
          </a:p>
          <a:p>
            <a:pPr algn="just"/>
            <a:endParaRPr lang="en-US" sz="1300" dirty="0" smtClean="0">
              <a:latin typeface="Times New Roman" pitchFamily="18" charset="0"/>
              <a:cs typeface="Times New Roman" pitchFamily="18" charset="0"/>
            </a:endParaRPr>
          </a:p>
          <a:p>
            <a:pPr algn="just">
              <a:buFont typeface="Wingdings" pitchFamily="2" charset="2"/>
              <a:buChar char="§"/>
            </a:pPr>
            <a:r>
              <a:rPr lang="en-US" sz="1300" dirty="0" smtClean="0">
                <a:latin typeface="Times New Roman" pitchFamily="18" charset="0"/>
                <a:cs typeface="Times New Roman" pitchFamily="18" charset="0"/>
              </a:rPr>
              <a:t>This process reduces the efficiency of photosynthesis, potentially </a:t>
            </a:r>
            <a:r>
              <a:rPr lang="en-US" sz="1300" u="sng" dirty="0" smtClean="0">
                <a:solidFill>
                  <a:srgbClr val="00B050"/>
                </a:solidFill>
                <a:latin typeface="Times New Roman" pitchFamily="18" charset="0"/>
                <a:cs typeface="Times New Roman" pitchFamily="18" charset="0"/>
              </a:rPr>
              <a:t>reducing photosynthetic output by 25% </a:t>
            </a:r>
            <a:r>
              <a:rPr lang="en-US" sz="1300" dirty="0" smtClean="0">
                <a:latin typeface="Times New Roman" pitchFamily="18" charset="0"/>
                <a:cs typeface="Times New Roman" pitchFamily="18" charset="0"/>
              </a:rPr>
              <a:t>in </a:t>
            </a:r>
            <a:r>
              <a:rPr lang="en-US" sz="1300" dirty="0" smtClean="0">
                <a:latin typeface="Times New Roman" pitchFamily="18" charset="0"/>
                <a:cs typeface="Times New Roman" pitchFamily="18" charset="0"/>
                <a:hlinkClick r:id="rId7" tooltip="C3 carbon fixation"/>
              </a:rPr>
              <a:t>C</a:t>
            </a:r>
            <a:r>
              <a:rPr lang="en-US" sz="1300" baseline="-25000" dirty="0" smtClean="0">
                <a:latin typeface="Times New Roman" pitchFamily="18" charset="0"/>
                <a:cs typeface="Times New Roman" pitchFamily="18" charset="0"/>
                <a:hlinkClick r:id="rId7" tooltip="C3 carbon fixation"/>
              </a:rPr>
              <a:t>3</a:t>
            </a:r>
            <a:r>
              <a:rPr lang="en-US" sz="1300" dirty="0" smtClean="0">
                <a:latin typeface="Times New Roman" pitchFamily="18" charset="0"/>
                <a:cs typeface="Times New Roman" pitchFamily="18" charset="0"/>
                <a:hlinkClick r:id="rId7" tooltip="C3 carbon fixation"/>
              </a:rPr>
              <a:t> plants</a:t>
            </a:r>
            <a:r>
              <a:rPr lang="en-US" sz="1300" dirty="0" smtClean="0">
                <a:latin typeface="Times New Roman" pitchFamily="18" charset="0"/>
                <a:cs typeface="Times New Roman" pitchFamily="18" charset="0"/>
              </a:rPr>
              <a:t>. </a:t>
            </a:r>
          </a:p>
          <a:p>
            <a:pPr algn="just" eaLnBrk="1" hangingPunct="1">
              <a:lnSpc>
                <a:spcPct val="80000"/>
              </a:lnSpc>
            </a:pPr>
            <a:endParaRPr lang="en-US" altLang="zh-CN" sz="1300" dirty="0" smtClean="0">
              <a:latin typeface="Times New Roman" pitchFamily="18" charset="0"/>
              <a:cs typeface="Times New Roman" pitchFamily="18" charset="0"/>
              <a:sym typeface="Times New Roman" pitchFamily="18" charset="0"/>
            </a:endParaRPr>
          </a:p>
          <a:p>
            <a:pPr algn="just"/>
            <a:r>
              <a:rPr lang="en-US" sz="1300" dirty="0" smtClean="0">
                <a:latin typeface="Times New Roman" pitchFamily="18" charset="0"/>
                <a:cs typeface="Times New Roman" pitchFamily="18" charset="0"/>
              </a:rPr>
              <a:t>While </a:t>
            </a:r>
            <a:r>
              <a:rPr lang="en-US" sz="1300" dirty="0" err="1" smtClean="0">
                <a:latin typeface="Times New Roman" pitchFamily="18" charset="0"/>
                <a:cs typeface="Times New Roman" pitchFamily="18" charset="0"/>
              </a:rPr>
              <a:t>photorespiratory</a:t>
            </a:r>
            <a:r>
              <a:rPr lang="en-US" sz="1300" dirty="0" smtClean="0">
                <a:latin typeface="Times New Roman" pitchFamily="18" charset="0"/>
                <a:cs typeface="Times New Roman" pitchFamily="18" charset="0"/>
              </a:rPr>
              <a:t> carbon cycling results in the formation of </a:t>
            </a:r>
            <a:r>
              <a:rPr lang="en-US" sz="1300" dirty="0" smtClean="0">
                <a:latin typeface="Times New Roman" pitchFamily="18" charset="0"/>
                <a:cs typeface="Times New Roman" pitchFamily="18" charset="0"/>
                <a:hlinkClick r:id="rId8" tooltip="Glyceraldehyde 3-phosphate"/>
              </a:rPr>
              <a:t>G3P</a:t>
            </a:r>
            <a:r>
              <a:rPr lang="en-US" sz="1300" dirty="0" smtClean="0">
                <a:latin typeface="Times New Roman" pitchFamily="18" charset="0"/>
                <a:cs typeface="Times New Roman" pitchFamily="18" charset="0"/>
              </a:rPr>
              <a:t> eventually, around 25% of carbon fixed by photorespiration is re-released as </a:t>
            </a:r>
            <a:br>
              <a:rPr lang="en-US" sz="1300" dirty="0" smtClean="0">
                <a:latin typeface="Times New Roman" pitchFamily="18" charset="0"/>
                <a:cs typeface="Times New Roman" pitchFamily="18" charset="0"/>
              </a:rPr>
            </a:br>
            <a:r>
              <a:rPr lang="en-US" altLang="zh-CN" sz="1300" dirty="0" smtClean="0">
                <a:solidFill>
                  <a:srgbClr val="FF0000"/>
                </a:solidFill>
                <a:latin typeface="Times New Roman" pitchFamily="18" charset="0"/>
                <a:cs typeface="Times New Roman" pitchFamily="18" charset="0"/>
                <a:sym typeface="Times New Roman" pitchFamily="18" charset="0"/>
              </a:rPr>
              <a:t>CO</a:t>
            </a:r>
            <a:r>
              <a:rPr lang="en-US" altLang="zh-CN" sz="1300" baseline="-25000" dirty="0" smtClean="0">
                <a:solidFill>
                  <a:srgbClr val="FF0000"/>
                </a:solidFill>
                <a:latin typeface="Times New Roman" pitchFamily="18" charset="0"/>
                <a:cs typeface="Times New Roman" pitchFamily="18" charset="0"/>
                <a:sym typeface="Times New Roman" pitchFamily="18" charset="0"/>
              </a:rPr>
              <a:t>2 </a:t>
            </a:r>
            <a:r>
              <a:rPr lang="en-US" sz="1300" dirty="0" smtClean="0">
                <a:latin typeface="Times New Roman" pitchFamily="18" charset="0"/>
                <a:cs typeface="Times New Roman" pitchFamily="18" charset="0"/>
              </a:rPr>
              <a:t>and </a:t>
            </a:r>
            <a:r>
              <a:rPr lang="en-US" sz="1300" dirty="0" smtClean="0">
                <a:solidFill>
                  <a:srgbClr val="FF0000"/>
                </a:solidFill>
                <a:latin typeface="Times New Roman" pitchFamily="18" charset="0"/>
                <a:cs typeface="Times New Roman" pitchFamily="18" charset="0"/>
              </a:rPr>
              <a:t>nitrogen</a:t>
            </a:r>
            <a:r>
              <a:rPr lang="en-US" sz="1300" dirty="0" smtClean="0">
                <a:latin typeface="Times New Roman" pitchFamily="18" charset="0"/>
                <a:cs typeface="Times New Roman" pitchFamily="18" charset="0"/>
              </a:rPr>
              <a:t>, as </a:t>
            </a:r>
            <a:r>
              <a:rPr lang="en-US" sz="1300" dirty="0" smtClean="0">
                <a:latin typeface="Times New Roman" pitchFamily="18" charset="0"/>
                <a:cs typeface="Times New Roman" pitchFamily="18" charset="0"/>
                <a:hlinkClick r:id="rId9" tooltip="Ammonia"/>
              </a:rPr>
              <a:t>ammonia</a:t>
            </a:r>
            <a:r>
              <a:rPr lang="en-US" sz="1300" dirty="0" smtClean="0">
                <a:latin typeface="Times New Roman" pitchFamily="18" charset="0"/>
                <a:cs typeface="Times New Roman" pitchFamily="18" charset="0"/>
              </a:rPr>
              <a:t>. </a:t>
            </a:r>
          </a:p>
          <a:p>
            <a:pPr algn="just"/>
            <a:r>
              <a:rPr lang="en-US" sz="1300" dirty="0" smtClean="0">
                <a:latin typeface="Times New Roman" pitchFamily="18" charset="0"/>
                <a:cs typeface="Times New Roman" pitchFamily="18" charset="0"/>
                <a:hlinkClick r:id="rId9" tooltip="Ammonia"/>
              </a:rPr>
              <a:t>Ammonia</a:t>
            </a:r>
            <a:r>
              <a:rPr lang="en-US" sz="1300" dirty="0" smtClean="0">
                <a:latin typeface="Times New Roman" pitchFamily="18" charset="0"/>
                <a:cs typeface="Times New Roman" pitchFamily="18" charset="0"/>
              </a:rPr>
              <a:t> must then be detoxified at a substantial cost to the cell. Photorespiration also incurs a direct cost of one </a:t>
            </a:r>
            <a:r>
              <a:rPr lang="en-US" sz="1300" dirty="0" smtClean="0">
                <a:latin typeface="Times New Roman" pitchFamily="18" charset="0"/>
                <a:cs typeface="Times New Roman" pitchFamily="18" charset="0"/>
                <a:hlinkClick r:id="rId10" tooltip="Adenosine triphosphate"/>
              </a:rPr>
              <a:t>ATP</a:t>
            </a:r>
            <a:r>
              <a:rPr lang="en-US" sz="1300" dirty="0" smtClean="0">
                <a:latin typeface="Times New Roman" pitchFamily="18" charset="0"/>
                <a:cs typeface="Times New Roman" pitchFamily="18" charset="0"/>
              </a:rPr>
              <a:t> and one </a:t>
            </a:r>
            <a:r>
              <a:rPr lang="en-US" sz="1300" dirty="0" smtClean="0">
                <a:latin typeface="Times New Roman" pitchFamily="18" charset="0"/>
                <a:cs typeface="Times New Roman" pitchFamily="18" charset="0"/>
                <a:hlinkClick r:id="rId11" tooltip="NAD(P)H"/>
              </a:rPr>
              <a:t>NAD(P)H</a:t>
            </a:r>
            <a:r>
              <a:rPr lang="en-US" sz="1300" dirty="0" smtClean="0">
                <a:latin typeface="Times New Roman" pitchFamily="18" charset="0"/>
                <a:cs typeface="Times New Roman" pitchFamily="18" charset="0"/>
              </a:rPr>
              <a:t>.</a:t>
            </a:r>
          </a:p>
          <a:p>
            <a:pPr algn="just"/>
            <a:endParaRPr lang="en-US" sz="1300" dirty="0" smtClean="0">
              <a:latin typeface="Times New Roman" pitchFamily="18" charset="0"/>
              <a:cs typeface="Times New Roman" pitchFamily="18" charset="0"/>
            </a:endParaRPr>
          </a:p>
          <a:p>
            <a:pPr algn="just"/>
            <a:r>
              <a:rPr lang="en-US" altLang="zh-CN" sz="1300" dirty="0" smtClean="0">
                <a:solidFill>
                  <a:srgbClr val="0070C0"/>
                </a:solidFill>
                <a:latin typeface="Times New Roman" pitchFamily="18" charset="0"/>
                <a:cs typeface="Times New Roman" pitchFamily="18" charset="0"/>
                <a:sym typeface="Times New Roman" pitchFamily="18" charset="0"/>
              </a:rPr>
              <a:t>Therefore, the </a:t>
            </a:r>
            <a:r>
              <a:rPr lang="en-US" altLang="zh-CN" sz="1300" u="sng" dirty="0" smtClean="0">
                <a:solidFill>
                  <a:srgbClr val="0070C0"/>
                </a:solidFill>
                <a:latin typeface="Times New Roman" pitchFamily="18" charset="0"/>
                <a:cs typeface="Times New Roman" pitchFamily="18" charset="0"/>
                <a:sym typeface="Times New Roman" pitchFamily="18" charset="0"/>
              </a:rPr>
              <a:t>C</a:t>
            </a:r>
            <a:r>
              <a:rPr lang="en-US" altLang="zh-CN" sz="1300" u="sng" baseline="-25000" dirty="0" smtClean="0">
                <a:solidFill>
                  <a:srgbClr val="0070C0"/>
                </a:solidFill>
                <a:latin typeface="Times New Roman" pitchFamily="18" charset="0"/>
                <a:cs typeface="Times New Roman" pitchFamily="18" charset="0"/>
                <a:sym typeface="Times New Roman" pitchFamily="18" charset="0"/>
              </a:rPr>
              <a:t>2</a:t>
            </a:r>
            <a:r>
              <a:rPr lang="en-US" altLang="zh-CN" sz="1300" u="sng" dirty="0" smtClean="0">
                <a:solidFill>
                  <a:srgbClr val="0070C0"/>
                </a:solidFill>
                <a:latin typeface="Times New Roman" pitchFamily="18" charset="0"/>
                <a:cs typeface="Times New Roman" pitchFamily="18" charset="0"/>
                <a:sym typeface="Times New Roman" pitchFamily="18" charset="0"/>
              </a:rPr>
              <a:t> oxidative photosynthetic carbon cycle reactions result in the partial recovery of carbon lost through oxidation</a:t>
            </a:r>
            <a:r>
              <a:rPr lang="en-US" altLang="zh-CN" sz="1300" b="1" dirty="0" smtClean="0">
                <a:solidFill>
                  <a:srgbClr val="0070C0"/>
                </a:solidFill>
                <a:latin typeface="Times New Roman" pitchFamily="18" charset="0"/>
                <a:cs typeface="Times New Roman" pitchFamily="18" charset="0"/>
                <a:sym typeface="Times New Roman" pitchFamily="18" charset="0"/>
              </a:rPr>
              <a:t>.</a:t>
            </a:r>
            <a:endParaRPr lang="en-US" altLang="zh-CN" sz="1300" dirty="0" smtClean="0">
              <a:solidFill>
                <a:srgbClr val="0070C0"/>
              </a:solidFill>
              <a:latin typeface="Times New Roman" pitchFamily="18" charset="0"/>
              <a:cs typeface="Times New Roman" pitchFamily="18" charset="0"/>
              <a:sym typeface="Times New Roman" pitchFamily="18" charset="0"/>
            </a:endParaRPr>
          </a:p>
          <a:p>
            <a:pPr algn="just"/>
            <a:endParaRPr lang="en-US" sz="1300" dirty="0">
              <a:latin typeface="Times New Roman" pitchFamily="18" charset="0"/>
              <a:cs typeface="Times New Roman" pitchFamily="18" charset="0"/>
            </a:endParaRPr>
          </a:p>
          <a:p>
            <a:pPr algn="just"/>
            <a:r>
              <a:rPr lang="en-US" sz="1300" dirty="0" smtClean="0">
                <a:latin typeface="Times New Roman" pitchFamily="18" charset="0"/>
                <a:cs typeface="Times New Roman" pitchFamily="18" charset="0"/>
              </a:rPr>
              <a:t>Photorespiration involves a complex network of enzyme reactions that exchange metabolites between </a:t>
            </a:r>
            <a:r>
              <a:rPr lang="en-US" sz="1300" dirty="0" smtClean="0">
                <a:latin typeface="Times New Roman" pitchFamily="18" charset="0"/>
                <a:cs typeface="Times New Roman" pitchFamily="18" charset="0"/>
                <a:hlinkClick r:id="rId12" tooltip="Chloroplast"/>
              </a:rPr>
              <a:t>chloroplasts</a:t>
            </a:r>
            <a:r>
              <a:rPr lang="en-US" sz="1300" dirty="0" smtClean="0">
                <a:latin typeface="Times New Roman" pitchFamily="18" charset="0"/>
                <a:cs typeface="Times New Roman" pitchFamily="18" charset="0"/>
              </a:rPr>
              <a:t>, leaf </a:t>
            </a:r>
            <a:r>
              <a:rPr lang="en-US" sz="1300" dirty="0" smtClean="0">
                <a:latin typeface="Times New Roman" pitchFamily="18" charset="0"/>
                <a:cs typeface="Times New Roman" pitchFamily="18" charset="0"/>
                <a:hlinkClick r:id="rId13" tooltip="Peroxisome"/>
              </a:rPr>
              <a:t>peroxisomes</a:t>
            </a:r>
            <a:r>
              <a:rPr lang="en-US" sz="1300" dirty="0" smtClean="0">
                <a:latin typeface="Times New Roman" pitchFamily="18" charset="0"/>
                <a:cs typeface="Times New Roman" pitchFamily="18" charset="0"/>
              </a:rPr>
              <a:t> and </a:t>
            </a:r>
            <a:r>
              <a:rPr lang="en-US" sz="1300" dirty="0" smtClean="0">
                <a:latin typeface="Times New Roman" pitchFamily="18" charset="0"/>
                <a:cs typeface="Times New Roman" pitchFamily="18" charset="0"/>
                <a:hlinkClick r:id="rId14" tooltip="Mitochondria"/>
              </a:rPr>
              <a:t>mitochondria</a:t>
            </a:r>
            <a:r>
              <a:rPr lang="en-US" sz="1300" dirty="0" smtClean="0">
                <a:latin typeface="Times New Roman" pitchFamily="18" charset="0"/>
                <a:cs typeface="Times New Roman" pitchFamily="18" charset="0"/>
              </a:rPr>
              <a:t>.</a:t>
            </a:r>
          </a:p>
          <a:p>
            <a:pPr algn="just" eaLnBrk="1" hangingPunct="1">
              <a:lnSpc>
                <a:spcPct val="80000"/>
              </a:lnSpc>
            </a:pPr>
            <a:endParaRPr lang="en-US" altLang="zh-CN" sz="1800" dirty="0" smtClean="0">
              <a:latin typeface="Times New Roman" pitchFamily="18" charset="0"/>
              <a:cs typeface="Times New Roman" pitchFamily="18" charset="0"/>
              <a:sym typeface="Times New Roman" pitchFamily="18" charset="0"/>
            </a:endParaRPr>
          </a:p>
          <a:p>
            <a:pPr algn="just" eaLnBrk="1" hangingPunct="1">
              <a:lnSpc>
                <a:spcPct val="80000"/>
              </a:lnSpc>
              <a:buFont typeface="Wingdings" pitchFamily="2" charset="2"/>
              <a:buChar char="§"/>
            </a:pPr>
            <a:endParaRPr lang="en-US" altLang="zh-CN" sz="2000" dirty="0" smtClean="0">
              <a:latin typeface="Times New Roman" pitchFamily="18" charset="0"/>
              <a:sym typeface="Times New Roman" pitchFamily="18" charset="0"/>
            </a:endParaRPr>
          </a:p>
        </p:txBody>
      </p:sp>
      <p:sp>
        <p:nvSpPr>
          <p:cNvPr id="102404"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E410DDD-F510-4F18-BB23-D65076BB9680}" type="slidenum">
              <a:rPr lang="en-US"/>
              <a:pPr/>
              <a:t>80</a:t>
            </a:fld>
            <a:endParaRPr lang="en-US"/>
          </a:p>
        </p:txBody>
      </p:sp>
    </p:spTree>
    <p:extLst>
      <p:ext uri="{BB962C8B-B14F-4D97-AF65-F5344CB8AC3E}">
        <p14:creationId xmlns:p14="http://schemas.microsoft.com/office/powerpoint/2010/main" val="20323243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325127B2-8F53-476C-A08C-3ED4A16A4AC4}" type="datetime1">
              <a:rPr lang="en-US" altLang="en-US" smtClean="0"/>
              <a:pPr>
                <a:defRPr/>
              </a:pPr>
              <a:t>5/4/2020</a:t>
            </a:fld>
            <a:endParaRPr lang="en-US" sz="1800">
              <a:solidFill>
                <a:schemeClr val="tx1"/>
              </a:solidFill>
            </a:endParaRPr>
          </a:p>
        </p:txBody>
      </p:sp>
      <p:sp>
        <p:nvSpPr>
          <p:cNvPr id="4" name="AutoShape 2" descr="https://upload.wikimedia.org/wikipedia/commons/thumb/4/4b/Photorespiration_allgemein.svg/1024px-Photorespiration_allgemein.sv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739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3723"/>
          <a:stretch/>
        </p:blipFill>
        <p:spPr bwMode="auto">
          <a:xfrm>
            <a:off x="1066892" y="2971812"/>
            <a:ext cx="6658775" cy="373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73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679" y="105661"/>
            <a:ext cx="4725199" cy="264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18451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noChangeArrowheads="1"/>
          </p:cNvSpPr>
          <p:nvPr>
            <p:ph type="title" idx="4294967295"/>
          </p:nvPr>
        </p:nvSpPr>
        <p:spPr/>
        <p:txBody>
          <a:bodyPr/>
          <a:lstStyle/>
          <a:p>
            <a:pPr eaLnBrk="1" hangingPunct="1"/>
            <a:r>
              <a:rPr lang="en-US" altLang="zh-CN" sz="2600" b="1" smtClean="0">
                <a:latin typeface="Times New Roman" pitchFamily="18" charset="0"/>
                <a:sym typeface="Times New Roman" pitchFamily="18" charset="0"/>
              </a:rPr>
              <a:t>Photosynthetic CO</a:t>
            </a:r>
            <a:r>
              <a:rPr lang="en-US" altLang="zh-CN" sz="2600" b="1" baseline="-25000" smtClean="0">
                <a:latin typeface="Times New Roman" pitchFamily="18" charset="0"/>
                <a:sym typeface="Times New Roman" pitchFamily="18" charset="0"/>
              </a:rPr>
              <a:t>2</a:t>
            </a:r>
            <a:r>
              <a:rPr lang="en-US" altLang="zh-CN" sz="2600" b="1" smtClean="0">
                <a:latin typeface="Times New Roman" pitchFamily="18" charset="0"/>
                <a:sym typeface="Times New Roman" pitchFamily="18" charset="0"/>
              </a:rPr>
              <a:t> Fixation and Photorespiratory Oxygenation Are Competing Reactions</a:t>
            </a:r>
          </a:p>
        </p:txBody>
      </p:sp>
      <p:sp>
        <p:nvSpPr>
          <p:cNvPr id="103427" name="Content Placeholder 2"/>
          <p:cNvSpPr>
            <a:spLocks noGrp="1" noChangeArrowheads="1"/>
          </p:cNvSpPr>
          <p:nvPr>
            <p:ph idx="4294967295"/>
          </p:nvPr>
        </p:nvSpPr>
        <p:spPr>
          <a:xfrm>
            <a:off x="457200" y="1600200"/>
            <a:ext cx="8229600" cy="4724400"/>
          </a:xfrm>
        </p:spPr>
        <p:txBody>
          <a:bodyPr/>
          <a:lstStyle/>
          <a:p>
            <a:pPr algn="just" eaLnBrk="1" hangingPunct="1">
              <a:lnSpc>
                <a:spcPct val="80000"/>
              </a:lnSpc>
              <a:buFont typeface="Wingdings" pitchFamily="2" charset="2"/>
              <a:buChar char="Ø"/>
            </a:pPr>
            <a:r>
              <a:rPr lang="en-US" altLang="zh-CN" sz="1900" dirty="0" smtClean="0">
                <a:latin typeface="Times New Roman" pitchFamily="18" charset="0"/>
                <a:sym typeface="Times New Roman" pitchFamily="18" charset="0"/>
              </a:rPr>
              <a:t>The incorporation of </a:t>
            </a:r>
            <a:r>
              <a:rPr lang="en-US" altLang="zh-CN" sz="1900" u="sng" dirty="0" smtClean="0">
                <a:solidFill>
                  <a:srgbClr val="00B050"/>
                </a:solidFill>
                <a:latin typeface="Times New Roman" pitchFamily="18" charset="0"/>
                <a:sym typeface="Times New Roman" pitchFamily="18" charset="0"/>
              </a:rPr>
              <a:t>one molecule of O</a:t>
            </a:r>
            <a:r>
              <a:rPr lang="en-US" altLang="zh-CN" sz="1900" u="sng" baseline="-25000" dirty="0" smtClean="0">
                <a:solidFill>
                  <a:srgbClr val="00B050"/>
                </a:solidFill>
                <a:latin typeface="Times New Roman" pitchFamily="18" charset="0"/>
                <a:sym typeface="Times New Roman" pitchFamily="18" charset="0"/>
              </a:rPr>
              <a:t>2</a:t>
            </a:r>
            <a:r>
              <a:rPr lang="en-US" altLang="zh-CN" sz="1900" u="sng" dirty="0" smtClean="0">
                <a:solidFill>
                  <a:srgbClr val="00B050"/>
                </a:solidFill>
                <a:latin typeface="Times New Roman" pitchFamily="18" charset="0"/>
                <a:sym typeface="Times New Roman" pitchFamily="18" charset="0"/>
              </a:rPr>
              <a:t> into the 2,3-enediol </a:t>
            </a:r>
            <a:r>
              <a:rPr lang="en-US" altLang="zh-CN" sz="1900" u="sng" dirty="0" smtClean="0">
                <a:latin typeface="Times New Roman" pitchFamily="18" charset="0"/>
                <a:sym typeface="Times New Roman" pitchFamily="18" charset="0"/>
              </a:rPr>
              <a:t>isomer of ribulose-1,5-bisphosphate</a:t>
            </a:r>
            <a:r>
              <a:rPr lang="en-US" altLang="zh-CN" sz="1900" dirty="0" smtClean="0">
                <a:latin typeface="Times New Roman" pitchFamily="18" charset="0"/>
                <a:sym typeface="Times New Roman" pitchFamily="18" charset="0"/>
              </a:rPr>
              <a:t> </a:t>
            </a:r>
            <a:r>
              <a:rPr lang="en-US" altLang="zh-CN" sz="1900" u="sng" dirty="0" smtClean="0">
                <a:latin typeface="Times New Roman" pitchFamily="18" charset="0"/>
                <a:sym typeface="Times New Roman" pitchFamily="18" charset="0"/>
              </a:rPr>
              <a:t>generates</a:t>
            </a:r>
            <a:r>
              <a:rPr lang="en-US" altLang="zh-CN" sz="1900" dirty="0" smtClean="0">
                <a:latin typeface="Times New Roman" pitchFamily="18" charset="0"/>
                <a:sym typeface="Times New Roman" pitchFamily="18" charset="0"/>
              </a:rPr>
              <a:t> an unstable intermediate that rapidly splits into </a:t>
            </a:r>
            <a:r>
              <a:rPr lang="en-US" altLang="zh-CN" sz="1900" u="sng" dirty="0" smtClean="0">
                <a:solidFill>
                  <a:srgbClr val="00B0F0"/>
                </a:solidFill>
                <a:latin typeface="Times New Roman" pitchFamily="18" charset="0"/>
                <a:sym typeface="Times New Roman" pitchFamily="18" charset="0"/>
              </a:rPr>
              <a:t>2-phosphoglycolate</a:t>
            </a:r>
            <a:r>
              <a:rPr lang="en-US" altLang="zh-CN" sz="1900" u="sng" dirty="0" smtClean="0">
                <a:latin typeface="Times New Roman" pitchFamily="18" charset="0"/>
                <a:sym typeface="Times New Roman" pitchFamily="18" charset="0"/>
              </a:rPr>
              <a:t> and </a:t>
            </a:r>
            <a:r>
              <a:rPr lang="en-US" altLang="zh-CN" sz="1900" u="sng" dirty="0" smtClean="0">
                <a:solidFill>
                  <a:srgbClr val="00B0F0"/>
                </a:solidFill>
                <a:latin typeface="Times New Roman" pitchFamily="18" charset="0"/>
                <a:sym typeface="Times New Roman" pitchFamily="18" charset="0"/>
              </a:rPr>
              <a:t>3-phosphoglycerate</a:t>
            </a:r>
            <a:r>
              <a:rPr lang="en-US" altLang="zh-CN" sz="1900" dirty="0" smtClean="0">
                <a:latin typeface="Times New Roman" pitchFamily="18" charset="0"/>
                <a:sym typeface="Times New Roman" pitchFamily="18" charset="0"/>
              </a:rPr>
              <a:t> (Figure 8.7 and Table 8.2, reaction 1). </a:t>
            </a:r>
          </a:p>
          <a:p>
            <a:pPr algn="just" eaLnBrk="1" hangingPunct="1">
              <a:lnSpc>
                <a:spcPct val="80000"/>
              </a:lnSpc>
            </a:pPr>
            <a:endParaRPr lang="en-US" altLang="zh-CN" sz="1900" dirty="0" smtClean="0">
              <a:latin typeface="Times New Roman" pitchFamily="18" charset="0"/>
              <a:sym typeface="Times New Roman" pitchFamily="18" charset="0"/>
            </a:endParaRPr>
          </a:p>
          <a:p>
            <a:pPr algn="just" eaLnBrk="1" hangingPunct="1">
              <a:lnSpc>
                <a:spcPct val="80000"/>
              </a:lnSpc>
            </a:pPr>
            <a:r>
              <a:rPr lang="en-US" altLang="zh-CN" sz="1900" dirty="0" smtClean="0">
                <a:latin typeface="Times New Roman" pitchFamily="18" charset="0"/>
                <a:sym typeface="Times New Roman" pitchFamily="18" charset="0"/>
              </a:rPr>
              <a:t>The ability to catalyze the oxygenation of ribulose-1,5-bisphosphate is a property of all </a:t>
            </a:r>
            <a:r>
              <a:rPr lang="en-US" altLang="zh-CN" sz="1900" dirty="0" err="1" smtClean="0">
                <a:latin typeface="Times New Roman" pitchFamily="18" charset="0"/>
                <a:sym typeface="Times New Roman" pitchFamily="18" charset="0"/>
              </a:rPr>
              <a:t>rubiscos</a:t>
            </a:r>
            <a:r>
              <a:rPr lang="en-US" altLang="zh-CN" sz="1900" dirty="0" smtClean="0">
                <a:latin typeface="Times New Roman" pitchFamily="18" charset="0"/>
                <a:sym typeface="Times New Roman" pitchFamily="18" charset="0"/>
              </a:rPr>
              <a:t>, regardless of taxonomic origin. </a:t>
            </a:r>
          </a:p>
          <a:p>
            <a:pPr algn="just" eaLnBrk="1" hangingPunct="1">
              <a:lnSpc>
                <a:spcPct val="80000"/>
              </a:lnSpc>
            </a:pPr>
            <a:endParaRPr lang="en-US" altLang="zh-CN" sz="1900" dirty="0" smtClean="0">
              <a:latin typeface="Times New Roman" pitchFamily="18" charset="0"/>
              <a:sym typeface="Times New Roman" pitchFamily="18" charset="0"/>
            </a:endParaRPr>
          </a:p>
          <a:p>
            <a:pPr algn="just" eaLnBrk="1" hangingPunct="1">
              <a:lnSpc>
                <a:spcPct val="80000"/>
              </a:lnSpc>
            </a:pPr>
            <a:r>
              <a:rPr lang="en-US" altLang="zh-CN" sz="1900" dirty="0" smtClean="0">
                <a:latin typeface="Times New Roman" pitchFamily="18" charset="0"/>
                <a:sym typeface="Times New Roman" pitchFamily="18" charset="0"/>
              </a:rPr>
              <a:t>Even the </a:t>
            </a:r>
            <a:r>
              <a:rPr lang="en-US" altLang="zh-CN" sz="1900" dirty="0" err="1" smtClean="0">
                <a:latin typeface="Times New Roman" pitchFamily="18" charset="0"/>
                <a:sym typeface="Times New Roman" pitchFamily="18" charset="0"/>
              </a:rPr>
              <a:t>rubisco</a:t>
            </a:r>
            <a:r>
              <a:rPr lang="en-US" altLang="zh-CN" sz="1900" dirty="0" smtClean="0">
                <a:latin typeface="Times New Roman" pitchFamily="18" charset="0"/>
                <a:sym typeface="Times New Roman" pitchFamily="18" charset="0"/>
              </a:rPr>
              <a:t> from anaerobic, autotrophic </a:t>
            </a:r>
            <a:r>
              <a:rPr lang="en-US" altLang="zh-CN" sz="1900" u="sng" dirty="0" smtClean="0">
                <a:latin typeface="Times New Roman" pitchFamily="18" charset="0"/>
                <a:sym typeface="Times New Roman" pitchFamily="18" charset="0"/>
              </a:rPr>
              <a:t>bacteria</a:t>
            </a:r>
            <a:r>
              <a:rPr lang="en-US" altLang="zh-CN" sz="1900" dirty="0" smtClean="0">
                <a:latin typeface="Times New Roman" pitchFamily="18" charset="0"/>
                <a:sym typeface="Times New Roman" pitchFamily="18" charset="0"/>
              </a:rPr>
              <a:t> catalyzes the </a:t>
            </a:r>
            <a:r>
              <a:rPr lang="en-US" altLang="zh-CN" sz="1900" dirty="0" err="1" smtClean="0">
                <a:latin typeface="Times New Roman" pitchFamily="18" charset="0"/>
                <a:sym typeface="Times New Roman" pitchFamily="18" charset="0"/>
              </a:rPr>
              <a:t>oxygenase</a:t>
            </a:r>
            <a:r>
              <a:rPr lang="en-US" altLang="zh-CN" sz="1900" dirty="0" smtClean="0">
                <a:latin typeface="Times New Roman" pitchFamily="18" charset="0"/>
                <a:sym typeface="Times New Roman" pitchFamily="18" charset="0"/>
              </a:rPr>
              <a:t> reaction when exposed to oxygen.</a:t>
            </a:r>
          </a:p>
          <a:p>
            <a:pPr algn="just" eaLnBrk="1" hangingPunct="1">
              <a:lnSpc>
                <a:spcPct val="80000"/>
              </a:lnSpc>
              <a:buFont typeface="Wingdings" pitchFamily="2" charset="2"/>
              <a:buChar char="Ø"/>
            </a:pPr>
            <a:endParaRPr lang="en-US" altLang="zh-CN" sz="1900" dirty="0" smtClean="0">
              <a:latin typeface="Times New Roman" pitchFamily="18" charset="0"/>
              <a:sym typeface="Times New Roman" pitchFamily="18" charset="0"/>
            </a:endParaRPr>
          </a:p>
          <a:p>
            <a:pPr algn="just" eaLnBrk="1" hangingPunct="1">
              <a:lnSpc>
                <a:spcPct val="80000"/>
              </a:lnSpc>
              <a:buFont typeface="Wingdings" pitchFamily="2" charset="2"/>
              <a:buChar char="Ø"/>
            </a:pPr>
            <a:r>
              <a:rPr lang="en-US" altLang="zh-CN" sz="1900" dirty="0" smtClean="0">
                <a:latin typeface="Times New Roman" pitchFamily="18" charset="0"/>
                <a:sym typeface="Times New Roman" pitchFamily="18" charset="0"/>
              </a:rPr>
              <a:t>The </a:t>
            </a:r>
            <a:r>
              <a:rPr lang="en-US" altLang="zh-CN" sz="1900" u="sng" dirty="0" smtClean="0">
                <a:solidFill>
                  <a:srgbClr val="0070C0"/>
                </a:solidFill>
                <a:latin typeface="Times New Roman" pitchFamily="18" charset="0"/>
                <a:sym typeface="Times New Roman" pitchFamily="18" charset="0"/>
              </a:rPr>
              <a:t>2-phosphoglycolate</a:t>
            </a:r>
            <a:r>
              <a:rPr lang="en-US" altLang="zh-CN" sz="1900" dirty="0" smtClean="0">
                <a:solidFill>
                  <a:srgbClr val="0070C0"/>
                </a:solidFill>
                <a:latin typeface="Times New Roman" pitchFamily="18" charset="0"/>
                <a:sym typeface="Times New Roman" pitchFamily="18" charset="0"/>
              </a:rPr>
              <a:t> formed in the chloroplast </a:t>
            </a:r>
            <a:r>
              <a:rPr lang="en-US" altLang="zh-CN" sz="1900" dirty="0" smtClean="0">
                <a:latin typeface="Times New Roman" pitchFamily="18" charset="0"/>
                <a:sym typeface="Times New Roman" pitchFamily="18" charset="0"/>
              </a:rPr>
              <a:t>by oxygenation of ribulose-1,5-bisphosphate is rapidly </a:t>
            </a:r>
            <a:r>
              <a:rPr lang="en-US" altLang="zh-CN" sz="1900" u="sng" dirty="0" smtClean="0">
                <a:latin typeface="Times New Roman" pitchFamily="18" charset="0"/>
                <a:sym typeface="Times New Roman" pitchFamily="18" charset="0"/>
              </a:rPr>
              <a:t>hydrolyzed to </a:t>
            </a:r>
            <a:r>
              <a:rPr lang="en-US" altLang="zh-CN" sz="1900" u="sng" dirty="0" err="1" smtClean="0">
                <a:solidFill>
                  <a:srgbClr val="00B050"/>
                </a:solidFill>
                <a:latin typeface="Times New Roman" pitchFamily="18" charset="0"/>
                <a:sym typeface="Times New Roman" pitchFamily="18" charset="0"/>
              </a:rPr>
              <a:t>glycolate</a:t>
            </a:r>
            <a:r>
              <a:rPr lang="en-US" altLang="zh-CN" sz="1900" dirty="0" smtClean="0">
                <a:latin typeface="Times New Roman" pitchFamily="18" charset="0"/>
                <a:sym typeface="Times New Roman" pitchFamily="18" charset="0"/>
              </a:rPr>
              <a:t> by a specific chloroplast </a:t>
            </a:r>
            <a:r>
              <a:rPr lang="en-US" altLang="zh-CN" sz="1900" i="1" dirty="0" smtClean="0">
                <a:latin typeface="Times New Roman" pitchFamily="18" charset="0"/>
                <a:sym typeface="Times New Roman" pitchFamily="18" charset="0"/>
              </a:rPr>
              <a:t>phosphatase</a:t>
            </a:r>
            <a:r>
              <a:rPr lang="en-US" altLang="zh-CN" sz="1900" dirty="0" smtClean="0">
                <a:latin typeface="Times New Roman" pitchFamily="18" charset="0"/>
                <a:sym typeface="Times New Roman" pitchFamily="18" charset="0"/>
              </a:rPr>
              <a:t> (Figure 8.7 and Table 8.2, reaction 2). </a:t>
            </a:r>
          </a:p>
          <a:p>
            <a:pPr algn="just" eaLnBrk="1" hangingPunct="1">
              <a:lnSpc>
                <a:spcPct val="80000"/>
              </a:lnSpc>
              <a:buFont typeface="Wingdings" pitchFamily="2" charset="2"/>
              <a:buChar char="Ø"/>
            </a:pPr>
            <a:endParaRPr lang="en-US" altLang="zh-CN" sz="1900" dirty="0" smtClean="0">
              <a:latin typeface="Times New Roman" pitchFamily="18" charset="0"/>
              <a:sym typeface="Times New Roman" pitchFamily="18" charset="0"/>
            </a:endParaRPr>
          </a:p>
          <a:p>
            <a:pPr algn="just" eaLnBrk="1" hangingPunct="1">
              <a:lnSpc>
                <a:spcPct val="80000"/>
              </a:lnSpc>
              <a:buFont typeface="Wingdings" pitchFamily="2" charset="2"/>
              <a:buChar char="Ø"/>
            </a:pPr>
            <a:r>
              <a:rPr lang="en-US" altLang="zh-CN" sz="1900" dirty="0" smtClean="0">
                <a:latin typeface="Times New Roman" pitchFamily="18" charset="0"/>
                <a:sym typeface="Times New Roman" pitchFamily="18" charset="0"/>
              </a:rPr>
              <a:t>Subsequent metabolism of the </a:t>
            </a:r>
            <a:r>
              <a:rPr lang="en-US" altLang="zh-CN" sz="1900" dirty="0" err="1" smtClean="0">
                <a:latin typeface="Times New Roman" pitchFamily="18" charset="0"/>
                <a:sym typeface="Times New Roman" pitchFamily="18" charset="0"/>
              </a:rPr>
              <a:t>glycolate</a:t>
            </a:r>
            <a:r>
              <a:rPr lang="en-US" altLang="zh-CN" sz="1900" dirty="0" smtClean="0">
                <a:latin typeface="Times New Roman" pitchFamily="18" charset="0"/>
                <a:sym typeface="Times New Roman" pitchFamily="18" charset="0"/>
              </a:rPr>
              <a:t> involves the cooperation of two other organelles: </a:t>
            </a:r>
            <a:r>
              <a:rPr lang="en-US" altLang="zh-CN" sz="1900" dirty="0" smtClean="0">
                <a:solidFill>
                  <a:srgbClr val="FF66CC"/>
                </a:solidFill>
                <a:latin typeface="Times New Roman" pitchFamily="18" charset="0"/>
                <a:sym typeface="Times New Roman" pitchFamily="18" charset="0"/>
              </a:rPr>
              <a:t>peroxisomes</a:t>
            </a:r>
            <a:r>
              <a:rPr lang="en-US" altLang="zh-CN" sz="1900" dirty="0" smtClean="0">
                <a:latin typeface="Times New Roman" pitchFamily="18" charset="0"/>
                <a:sym typeface="Times New Roman" pitchFamily="18" charset="0"/>
              </a:rPr>
              <a:t> and </a:t>
            </a:r>
            <a:r>
              <a:rPr lang="en-US" altLang="zh-CN" sz="1900" dirty="0" smtClean="0">
                <a:solidFill>
                  <a:srgbClr val="FF66CC"/>
                </a:solidFill>
                <a:latin typeface="Times New Roman" pitchFamily="18" charset="0"/>
                <a:sym typeface="Times New Roman" pitchFamily="18" charset="0"/>
              </a:rPr>
              <a:t>mitochondria</a:t>
            </a:r>
            <a:r>
              <a:rPr lang="en-US" altLang="zh-CN" sz="1900" dirty="0" smtClean="0">
                <a:latin typeface="Times New Roman" pitchFamily="18" charset="0"/>
                <a:sym typeface="Times New Roman" pitchFamily="18" charset="0"/>
              </a:rPr>
              <a:t> (see Fig.).</a:t>
            </a:r>
          </a:p>
          <a:p>
            <a:pPr algn="just" eaLnBrk="1" hangingPunct="1">
              <a:lnSpc>
                <a:spcPct val="80000"/>
              </a:lnSpc>
            </a:pPr>
            <a:endParaRPr lang="en-US" altLang="zh-CN" sz="1900" dirty="0" smtClean="0">
              <a:latin typeface="Times New Roman" pitchFamily="18" charset="0"/>
              <a:sym typeface="Times New Roman" pitchFamily="18" charset="0"/>
            </a:endParaRPr>
          </a:p>
        </p:txBody>
      </p:sp>
      <p:sp>
        <p:nvSpPr>
          <p:cNvPr id="103428"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FFE4C1E-A91A-4E61-BB10-A74C738BB905}" type="slidenum">
              <a:rPr lang="en-US"/>
              <a:pPr/>
              <a:t>82</a:t>
            </a:fld>
            <a:endParaRPr lang="en-US"/>
          </a:p>
        </p:txBody>
      </p:sp>
    </p:spTree>
    <p:extLst>
      <p:ext uri="{BB962C8B-B14F-4D97-AF65-F5344CB8AC3E}">
        <p14:creationId xmlns:p14="http://schemas.microsoft.com/office/powerpoint/2010/main" val="337291856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DB4D6C5-C2E8-4C18-8760-446262F42B5E}" type="slidenum">
              <a:rPr lang="en-US"/>
              <a:pPr/>
              <a:t>83</a:t>
            </a:fld>
            <a:endParaRPr lang="en-US"/>
          </a:p>
        </p:txBody>
      </p:sp>
      <p:pic>
        <p:nvPicPr>
          <p:cNvPr id="10445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5853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31150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Content Placeholder 2"/>
          <p:cNvSpPr>
            <a:spLocks noGrp="1" noChangeArrowheads="1"/>
          </p:cNvSpPr>
          <p:nvPr>
            <p:ph idx="4294967295"/>
          </p:nvPr>
        </p:nvSpPr>
        <p:spPr>
          <a:xfrm>
            <a:off x="457200" y="304800"/>
            <a:ext cx="8229600" cy="6051550"/>
          </a:xfrm>
        </p:spPr>
        <p:txBody>
          <a:bodyPr/>
          <a:lstStyle/>
          <a:p>
            <a:pPr algn="just" eaLnBrk="1" hangingPunct="1">
              <a:lnSpc>
                <a:spcPct val="90000"/>
              </a:lnSpc>
              <a:buFont typeface="Wingdings" pitchFamily="2" charset="2"/>
              <a:buChar char="v"/>
            </a:pPr>
            <a:endParaRPr lang="en-US" altLang="zh-CN" sz="1300" b="1" dirty="0" smtClean="0">
              <a:latin typeface="Times New Roman" pitchFamily="18" charset="0"/>
              <a:sym typeface="Times New Roman" pitchFamily="18" charset="0"/>
            </a:endParaRPr>
          </a:p>
          <a:p>
            <a:pPr algn="just" eaLnBrk="1" hangingPunct="1">
              <a:lnSpc>
                <a:spcPct val="90000"/>
              </a:lnSpc>
              <a:buFont typeface="Wingdings" pitchFamily="2" charset="2"/>
              <a:buChar char="v"/>
            </a:pPr>
            <a:endParaRPr lang="en-US" altLang="zh-CN" sz="1300" b="1" dirty="0" smtClean="0">
              <a:latin typeface="Times New Roman" pitchFamily="18" charset="0"/>
              <a:sym typeface="Times New Roman" pitchFamily="18" charset="0"/>
            </a:endParaRPr>
          </a:p>
          <a:p>
            <a:pPr algn="just" eaLnBrk="1" hangingPunct="1">
              <a:lnSpc>
                <a:spcPct val="90000"/>
              </a:lnSpc>
              <a:buFont typeface="Wingdings" pitchFamily="2" charset="2"/>
              <a:buChar char="Ø"/>
            </a:pPr>
            <a:r>
              <a:rPr lang="en-US" altLang="zh-CN" sz="1500" b="1" dirty="0" smtClean="0">
                <a:latin typeface="Times New Roman" pitchFamily="18" charset="0"/>
                <a:sym typeface="Times New Roman" pitchFamily="18" charset="0"/>
              </a:rPr>
              <a:t>Operation of the C</a:t>
            </a:r>
            <a:r>
              <a:rPr lang="en-US" altLang="zh-CN" sz="1500" b="1" baseline="-25000" dirty="0" smtClean="0">
                <a:latin typeface="Times New Roman" pitchFamily="18" charset="0"/>
                <a:sym typeface="Times New Roman" pitchFamily="18" charset="0"/>
              </a:rPr>
              <a:t>2</a:t>
            </a:r>
            <a:r>
              <a:rPr lang="en-US" altLang="zh-CN" sz="1500" b="1" dirty="0" smtClean="0">
                <a:latin typeface="Times New Roman" pitchFamily="18" charset="0"/>
                <a:sym typeface="Times New Roman" pitchFamily="18" charset="0"/>
              </a:rPr>
              <a:t> oxidative photosynthetic cycle involves the cooperative interaction among three organelles: </a:t>
            </a:r>
            <a:r>
              <a:rPr lang="en-US" altLang="zh-CN" sz="1500" dirty="0" smtClean="0">
                <a:solidFill>
                  <a:srgbClr val="FF66CC"/>
                </a:solidFill>
                <a:latin typeface="Times New Roman" pitchFamily="18" charset="0"/>
                <a:sym typeface="Times New Roman" pitchFamily="18" charset="0"/>
              </a:rPr>
              <a:t>chloroplasts</a:t>
            </a:r>
            <a:r>
              <a:rPr lang="en-US" altLang="zh-CN" sz="1500" dirty="0" smtClean="0">
                <a:latin typeface="Times New Roman" pitchFamily="18" charset="0"/>
                <a:sym typeface="Times New Roman" pitchFamily="18" charset="0"/>
              </a:rPr>
              <a:t>, </a:t>
            </a:r>
            <a:r>
              <a:rPr lang="en-US" altLang="zh-CN" sz="1500" dirty="0" smtClean="0">
                <a:solidFill>
                  <a:srgbClr val="00B0F0"/>
                </a:solidFill>
                <a:latin typeface="Times New Roman" pitchFamily="18" charset="0"/>
                <a:sym typeface="Times New Roman" pitchFamily="18" charset="0"/>
              </a:rPr>
              <a:t>mitochondria</a:t>
            </a:r>
            <a:r>
              <a:rPr lang="en-US" altLang="zh-CN" sz="1500" dirty="0" smtClean="0">
                <a:latin typeface="Times New Roman" pitchFamily="18" charset="0"/>
                <a:sym typeface="Times New Roman" pitchFamily="18" charset="0"/>
              </a:rPr>
              <a:t>, and </a:t>
            </a:r>
            <a:r>
              <a:rPr lang="en-US" altLang="zh-CN" sz="1500" dirty="0" smtClean="0">
                <a:solidFill>
                  <a:srgbClr val="00B050"/>
                </a:solidFill>
                <a:latin typeface="Times New Roman" pitchFamily="18" charset="0"/>
                <a:sym typeface="Times New Roman" pitchFamily="18" charset="0"/>
              </a:rPr>
              <a:t>peroxisomes</a:t>
            </a:r>
            <a:r>
              <a:rPr lang="en-US" altLang="zh-CN" sz="1500" dirty="0" smtClean="0">
                <a:latin typeface="Times New Roman" pitchFamily="18" charset="0"/>
                <a:sym typeface="Times New Roman" pitchFamily="18" charset="0"/>
              </a:rPr>
              <a:t>.</a:t>
            </a:r>
          </a:p>
          <a:p>
            <a:pPr algn="just" eaLnBrk="1" hangingPunct="1">
              <a:lnSpc>
                <a:spcPct val="90000"/>
              </a:lnSpc>
            </a:pPr>
            <a:endParaRPr lang="en-US" altLang="zh-CN" sz="1500" dirty="0" smtClean="0">
              <a:latin typeface="Times New Roman" pitchFamily="18" charset="0"/>
              <a:sym typeface="Times New Roman" pitchFamily="18" charset="0"/>
            </a:endParaRPr>
          </a:p>
          <a:p>
            <a:pPr algn="just" eaLnBrk="1" hangingPunct="1">
              <a:lnSpc>
                <a:spcPct val="90000"/>
              </a:lnSpc>
            </a:pPr>
            <a:r>
              <a:rPr lang="en-US" altLang="zh-CN" sz="1500" dirty="0" smtClean="0">
                <a:latin typeface="Times New Roman" pitchFamily="18" charset="0"/>
                <a:sym typeface="Times New Roman" pitchFamily="18" charset="0"/>
              </a:rPr>
              <a:t>Two molecules of </a:t>
            </a:r>
            <a:r>
              <a:rPr lang="en-US" altLang="zh-CN" sz="1500" u="sng" dirty="0" err="1" smtClean="0">
                <a:solidFill>
                  <a:srgbClr val="FF66CC"/>
                </a:solidFill>
                <a:latin typeface="Times New Roman" pitchFamily="18" charset="0"/>
                <a:sym typeface="Times New Roman" pitchFamily="18" charset="0"/>
              </a:rPr>
              <a:t>glycolate</a:t>
            </a:r>
            <a:r>
              <a:rPr lang="en-US" altLang="zh-CN" sz="1500" u="sng" dirty="0" smtClean="0">
                <a:solidFill>
                  <a:srgbClr val="FF66CC"/>
                </a:solidFill>
                <a:latin typeface="Times New Roman" pitchFamily="18" charset="0"/>
                <a:sym typeface="Times New Roman" pitchFamily="18" charset="0"/>
              </a:rPr>
              <a:t> </a:t>
            </a:r>
            <a:r>
              <a:rPr lang="en-US" altLang="zh-CN" sz="1500" u="sng" dirty="0" smtClean="0">
                <a:latin typeface="Times New Roman" pitchFamily="18" charset="0"/>
                <a:sym typeface="Times New Roman" pitchFamily="18" charset="0"/>
              </a:rPr>
              <a:t>(four carbons) </a:t>
            </a:r>
            <a:r>
              <a:rPr lang="en-US" altLang="zh-CN" sz="1500" u="sng" dirty="0" smtClean="0">
                <a:solidFill>
                  <a:srgbClr val="FF66CC"/>
                </a:solidFill>
                <a:latin typeface="Times New Roman" pitchFamily="18" charset="0"/>
                <a:sym typeface="Times New Roman" pitchFamily="18" charset="0"/>
              </a:rPr>
              <a:t>transported from the chloroplast</a:t>
            </a:r>
            <a:r>
              <a:rPr lang="en-US" altLang="zh-CN" sz="1500" dirty="0" smtClean="0">
                <a:solidFill>
                  <a:srgbClr val="FF66CC"/>
                </a:solidFill>
                <a:latin typeface="Times New Roman" pitchFamily="18" charset="0"/>
                <a:sym typeface="Times New Roman" pitchFamily="18" charset="0"/>
              </a:rPr>
              <a:t> </a:t>
            </a:r>
            <a:r>
              <a:rPr lang="en-US" altLang="zh-CN" sz="1500" dirty="0" smtClean="0">
                <a:solidFill>
                  <a:srgbClr val="00B050"/>
                </a:solidFill>
                <a:latin typeface="Times New Roman" pitchFamily="18" charset="0"/>
                <a:sym typeface="Times New Roman" pitchFamily="18" charset="0"/>
              </a:rPr>
              <a:t>into the </a:t>
            </a:r>
            <a:r>
              <a:rPr lang="en-US" altLang="zh-CN" sz="1500" u="sng" dirty="0" smtClean="0">
                <a:solidFill>
                  <a:srgbClr val="00B050"/>
                </a:solidFill>
                <a:latin typeface="Times New Roman" pitchFamily="18" charset="0"/>
                <a:sym typeface="Times New Roman" pitchFamily="18" charset="0"/>
              </a:rPr>
              <a:t>peroxisome </a:t>
            </a:r>
            <a:r>
              <a:rPr lang="en-US" altLang="zh-CN" sz="1500" u="sng" dirty="0" smtClean="0">
                <a:latin typeface="Times New Roman" pitchFamily="18" charset="0"/>
                <a:sym typeface="Times New Roman" pitchFamily="18" charset="0"/>
              </a:rPr>
              <a:t>are converted to </a:t>
            </a:r>
            <a:r>
              <a:rPr lang="en-US" altLang="zh-CN" sz="1500" u="sng" dirty="0" smtClean="0">
                <a:solidFill>
                  <a:srgbClr val="00B0F0"/>
                </a:solidFill>
                <a:latin typeface="Times New Roman" pitchFamily="18" charset="0"/>
                <a:sym typeface="Times New Roman" pitchFamily="18" charset="0"/>
              </a:rPr>
              <a:t>glycine</a:t>
            </a:r>
            <a:r>
              <a:rPr lang="en-US" altLang="zh-CN" sz="1500" dirty="0" smtClean="0">
                <a:solidFill>
                  <a:srgbClr val="00B0F0"/>
                </a:solidFill>
                <a:latin typeface="Times New Roman" pitchFamily="18" charset="0"/>
                <a:sym typeface="Times New Roman" pitchFamily="18" charset="0"/>
              </a:rPr>
              <a:t>, which in turn is </a:t>
            </a:r>
            <a:r>
              <a:rPr lang="en-US" altLang="zh-CN" sz="1500" u="sng" dirty="0" smtClean="0">
                <a:solidFill>
                  <a:srgbClr val="00B0F0"/>
                </a:solidFill>
                <a:latin typeface="Times New Roman" pitchFamily="18" charset="0"/>
                <a:sym typeface="Times New Roman" pitchFamily="18" charset="0"/>
              </a:rPr>
              <a:t>exported to the mitochondrion </a:t>
            </a:r>
            <a:r>
              <a:rPr lang="en-US" altLang="zh-CN" sz="1500" u="sng" dirty="0" smtClean="0">
                <a:latin typeface="Times New Roman" pitchFamily="18" charset="0"/>
                <a:sym typeface="Times New Roman" pitchFamily="18" charset="0"/>
              </a:rPr>
              <a:t>and transformed to serine</a:t>
            </a:r>
            <a:r>
              <a:rPr lang="en-US" altLang="zh-CN" sz="1500" dirty="0" smtClean="0">
                <a:latin typeface="Times New Roman" pitchFamily="18" charset="0"/>
                <a:sym typeface="Times New Roman" pitchFamily="18" charset="0"/>
              </a:rPr>
              <a:t> (three carbons) with the concurrent release of carbon dioxide (one carbon).</a:t>
            </a:r>
          </a:p>
          <a:p>
            <a:pPr algn="just" eaLnBrk="1" hangingPunct="1">
              <a:lnSpc>
                <a:spcPct val="90000"/>
              </a:lnSpc>
            </a:pPr>
            <a:endParaRPr lang="en-US" altLang="zh-CN" sz="1500" dirty="0" smtClean="0">
              <a:latin typeface="Times New Roman" pitchFamily="18" charset="0"/>
              <a:sym typeface="Times New Roman" pitchFamily="18" charset="0"/>
            </a:endParaRPr>
          </a:p>
          <a:p>
            <a:pPr algn="just" eaLnBrk="1" hangingPunct="1">
              <a:lnSpc>
                <a:spcPct val="90000"/>
              </a:lnSpc>
              <a:buFont typeface="Courier New" pitchFamily="49" charset="0"/>
              <a:buChar char="o"/>
            </a:pPr>
            <a:r>
              <a:rPr lang="en-US" altLang="zh-CN" sz="1500" b="1" dirty="0" smtClean="0">
                <a:solidFill>
                  <a:srgbClr val="00B050"/>
                </a:solidFill>
                <a:latin typeface="Times New Roman" pitchFamily="18" charset="0"/>
                <a:sym typeface="Times New Roman" pitchFamily="18" charset="0"/>
              </a:rPr>
              <a:t>Serine</a:t>
            </a:r>
            <a:r>
              <a:rPr lang="en-US" altLang="zh-CN" sz="1500" dirty="0" smtClean="0">
                <a:solidFill>
                  <a:srgbClr val="00B050"/>
                </a:solidFill>
                <a:latin typeface="Times New Roman" pitchFamily="18" charset="0"/>
                <a:sym typeface="Times New Roman" pitchFamily="18" charset="0"/>
              </a:rPr>
              <a:t> is transported to the peroxisome </a:t>
            </a:r>
            <a:r>
              <a:rPr lang="en-US" altLang="zh-CN" sz="1500" dirty="0" smtClean="0">
                <a:latin typeface="Times New Roman" pitchFamily="18" charset="0"/>
                <a:sym typeface="Times New Roman" pitchFamily="18" charset="0"/>
              </a:rPr>
              <a:t>and transformed to </a:t>
            </a:r>
            <a:r>
              <a:rPr lang="en-US" altLang="zh-CN" sz="1500" dirty="0" err="1" smtClean="0">
                <a:latin typeface="Times New Roman" pitchFamily="18" charset="0"/>
                <a:sym typeface="Times New Roman" pitchFamily="18" charset="0"/>
              </a:rPr>
              <a:t>glycerate</a:t>
            </a:r>
            <a:r>
              <a:rPr lang="en-US" altLang="zh-CN" sz="1500" dirty="0" smtClean="0">
                <a:latin typeface="Times New Roman" pitchFamily="18" charset="0"/>
                <a:sym typeface="Times New Roman" pitchFamily="18" charset="0"/>
              </a:rPr>
              <a:t>. </a:t>
            </a:r>
          </a:p>
          <a:p>
            <a:pPr algn="just" eaLnBrk="1" hangingPunct="1">
              <a:lnSpc>
                <a:spcPct val="90000"/>
              </a:lnSpc>
            </a:pPr>
            <a:endParaRPr lang="en-US" altLang="zh-CN" sz="1500" dirty="0" smtClean="0">
              <a:latin typeface="Times New Roman" pitchFamily="18" charset="0"/>
              <a:sym typeface="Times New Roman" pitchFamily="18" charset="0"/>
            </a:endParaRPr>
          </a:p>
          <a:p>
            <a:pPr algn="just" eaLnBrk="1" hangingPunct="1">
              <a:lnSpc>
                <a:spcPct val="90000"/>
              </a:lnSpc>
            </a:pPr>
            <a:r>
              <a:rPr lang="en-US" altLang="zh-CN" sz="1500" b="1" dirty="0" smtClean="0">
                <a:solidFill>
                  <a:srgbClr val="FF66CC"/>
                </a:solidFill>
                <a:latin typeface="Times New Roman" pitchFamily="18" charset="0"/>
                <a:sym typeface="Times New Roman" pitchFamily="18" charset="0"/>
              </a:rPr>
              <a:t>The </a:t>
            </a:r>
            <a:r>
              <a:rPr lang="en-US" altLang="zh-CN" sz="1500" b="1" dirty="0" err="1" smtClean="0">
                <a:solidFill>
                  <a:srgbClr val="FF66CC"/>
                </a:solidFill>
                <a:latin typeface="Times New Roman" pitchFamily="18" charset="0"/>
                <a:sym typeface="Times New Roman" pitchFamily="18" charset="0"/>
              </a:rPr>
              <a:t>glycerate</a:t>
            </a:r>
            <a:r>
              <a:rPr lang="en-US" altLang="zh-CN" sz="1500" b="1" dirty="0" smtClean="0">
                <a:solidFill>
                  <a:srgbClr val="FF66CC"/>
                </a:solidFill>
                <a:latin typeface="Times New Roman" pitchFamily="18" charset="0"/>
                <a:sym typeface="Times New Roman" pitchFamily="18" charset="0"/>
              </a:rPr>
              <a:t> flows to the chloroplast</a:t>
            </a:r>
            <a:r>
              <a:rPr lang="en-US" altLang="zh-CN" sz="1500" dirty="0" smtClean="0">
                <a:solidFill>
                  <a:srgbClr val="FF66CC"/>
                </a:solidFill>
                <a:latin typeface="Times New Roman" pitchFamily="18" charset="0"/>
                <a:sym typeface="Times New Roman" pitchFamily="18" charset="0"/>
              </a:rPr>
              <a:t> </a:t>
            </a:r>
            <a:r>
              <a:rPr lang="en-US" altLang="zh-CN" sz="1500" dirty="0" smtClean="0">
                <a:latin typeface="Times New Roman" pitchFamily="18" charset="0"/>
                <a:sym typeface="Times New Roman" pitchFamily="18" charset="0"/>
              </a:rPr>
              <a:t>where it is </a:t>
            </a:r>
            <a:r>
              <a:rPr lang="en-US" altLang="zh-CN" sz="1500" b="1" u="sng" dirty="0" smtClean="0">
                <a:solidFill>
                  <a:srgbClr val="FF0066"/>
                </a:solidFill>
                <a:latin typeface="Times New Roman" pitchFamily="18" charset="0"/>
                <a:sym typeface="Times New Roman" pitchFamily="18" charset="0"/>
              </a:rPr>
              <a:t>phosphorylated to 3-phosphoglycerate and incorporated into the Calvin cycle</a:t>
            </a:r>
            <a:r>
              <a:rPr lang="en-US" altLang="zh-CN" sz="1500" dirty="0" smtClean="0">
                <a:latin typeface="Times New Roman" pitchFamily="18" charset="0"/>
                <a:sym typeface="Times New Roman" pitchFamily="18" charset="0"/>
              </a:rPr>
              <a:t>.</a:t>
            </a:r>
          </a:p>
          <a:p>
            <a:pPr algn="just" eaLnBrk="1" hangingPunct="1">
              <a:lnSpc>
                <a:spcPct val="90000"/>
              </a:lnSpc>
            </a:pPr>
            <a:endParaRPr lang="en-US" altLang="zh-CN" sz="1500" dirty="0" smtClean="0">
              <a:latin typeface="Times New Roman" pitchFamily="18" charset="0"/>
              <a:sym typeface="Times New Roman" pitchFamily="18" charset="0"/>
            </a:endParaRPr>
          </a:p>
          <a:p>
            <a:pPr algn="just" eaLnBrk="1" hangingPunct="1">
              <a:lnSpc>
                <a:spcPct val="90000"/>
              </a:lnSpc>
              <a:buFont typeface="Wingdings" pitchFamily="2" charset="2"/>
              <a:buChar char="Ø"/>
            </a:pPr>
            <a:r>
              <a:rPr lang="en-US" altLang="zh-CN" sz="1500" b="1" dirty="0" smtClean="0">
                <a:latin typeface="Times New Roman" pitchFamily="18" charset="0"/>
                <a:sym typeface="Times New Roman" pitchFamily="18" charset="0"/>
              </a:rPr>
              <a:t>Inorganic nitrogen </a:t>
            </a:r>
            <a:r>
              <a:rPr lang="en-US" altLang="zh-CN" sz="1500" b="1" dirty="0" smtClean="0">
                <a:solidFill>
                  <a:srgbClr val="890F03"/>
                </a:solidFill>
                <a:latin typeface="Times New Roman" pitchFamily="18" charset="0"/>
                <a:sym typeface="Times New Roman" pitchFamily="18" charset="0"/>
              </a:rPr>
              <a:t>(ammonia)</a:t>
            </a:r>
            <a:r>
              <a:rPr lang="en-US" altLang="zh-CN" sz="1500" b="1" dirty="0" smtClean="0">
                <a:latin typeface="Times New Roman" pitchFamily="18" charset="0"/>
                <a:sym typeface="Times New Roman" pitchFamily="18" charset="0"/>
              </a:rPr>
              <a:t> </a:t>
            </a:r>
            <a:r>
              <a:rPr lang="en-US" altLang="zh-CN" sz="1500" u="sng" dirty="0" smtClean="0">
                <a:latin typeface="Times New Roman" pitchFamily="18" charset="0"/>
                <a:sym typeface="Times New Roman" pitchFamily="18" charset="0"/>
              </a:rPr>
              <a:t>released by the mitochondrion is captured by the chloroplast for the </a:t>
            </a:r>
            <a:r>
              <a:rPr lang="en-US" altLang="zh-CN" sz="1500" b="1" u="sng" dirty="0" smtClean="0">
                <a:solidFill>
                  <a:srgbClr val="890F03"/>
                </a:solidFill>
                <a:latin typeface="Times New Roman" pitchFamily="18" charset="0"/>
                <a:sym typeface="Times New Roman" pitchFamily="18" charset="0"/>
              </a:rPr>
              <a:t>incorporation into amino acids</a:t>
            </a:r>
            <a:r>
              <a:rPr lang="en-US" altLang="zh-CN" sz="1500" b="1" dirty="0" smtClean="0">
                <a:solidFill>
                  <a:srgbClr val="890F03"/>
                </a:solidFill>
                <a:latin typeface="Times New Roman" pitchFamily="18" charset="0"/>
                <a:sym typeface="Times New Roman" pitchFamily="18" charset="0"/>
              </a:rPr>
              <a:t> </a:t>
            </a:r>
            <a:r>
              <a:rPr lang="en-US" altLang="zh-CN" sz="1500" dirty="0" smtClean="0">
                <a:latin typeface="Times New Roman" pitchFamily="18" charset="0"/>
                <a:sym typeface="Times New Roman" pitchFamily="18" charset="0"/>
              </a:rPr>
              <a:t>by using appropriate skeletons (α-</a:t>
            </a:r>
            <a:r>
              <a:rPr lang="en-US" altLang="zh-CN" sz="1500" dirty="0" err="1" smtClean="0">
                <a:latin typeface="Times New Roman" pitchFamily="18" charset="0"/>
                <a:sym typeface="Times New Roman" pitchFamily="18" charset="0"/>
              </a:rPr>
              <a:t>ketoglutarate</a:t>
            </a:r>
            <a:r>
              <a:rPr lang="en-US" altLang="zh-CN" sz="1500" dirty="0" smtClean="0">
                <a:latin typeface="Times New Roman" pitchFamily="18" charset="0"/>
                <a:sym typeface="Times New Roman" pitchFamily="18" charset="0"/>
              </a:rPr>
              <a:t>).</a:t>
            </a:r>
          </a:p>
          <a:p>
            <a:pPr algn="just" eaLnBrk="1" hangingPunct="1">
              <a:lnSpc>
                <a:spcPct val="90000"/>
              </a:lnSpc>
            </a:pPr>
            <a:endParaRPr lang="en-US" altLang="zh-CN" sz="1500" dirty="0" smtClean="0">
              <a:latin typeface="Times New Roman" pitchFamily="18" charset="0"/>
              <a:sym typeface="Times New Roman" pitchFamily="18" charset="0"/>
            </a:endParaRPr>
          </a:p>
          <a:p>
            <a:pPr algn="just" eaLnBrk="1" hangingPunct="1">
              <a:lnSpc>
                <a:spcPct val="90000"/>
              </a:lnSpc>
            </a:pPr>
            <a:r>
              <a:rPr lang="en-US" altLang="zh-CN" sz="1500" dirty="0" smtClean="0">
                <a:latin typeface="Times New Roman" pitchFamily="18" charset="0"/>
                <a:sym typeface="Times New Roman" pitchFamily="18" charset="0"/>
              </a:rPr>
              <a:t>The heavy arrow in red marks the assimilation of ammonia into glutamate catalyzed by glutamine </a:t>
            </a:r>
            <a:r>
              <a:rPr lang="en-US" altLang="zh-CN" sz="1500" dirty="0" err="1" smtClean="0">
                <a:latin typeface="Times New Roman" pitchFamily="18" charset="0"/>
                <a:sym typeface="Times New Roman" pitchFamily="18" charset="0"/>
              </a:rPr>
              <a:t>synthetase</a:t>
            </a:r>
            <a:r>
              <a:rPr lang="en-US" altLang="zh-CN" sz="1500" dirty="0" smtClean="0">
                <a:latin typeface="Times New Roman" pitchFamily="18" charset="0"/>
                <a:sym typeface="Times New Roman" pitchFamily="18" charset="0"/>
              </a:rPr>
              <a:t>.</a:t>
            </a:r>
          </a:p>
          <a:p>
            <a:pPr algn="just" eaLnBrk="1" hangingPunct="1">
              <a:lnSpc>
                <a:spcPct val="90000"/>
              </a:lnSpc>
            </a:pPr>
            <a:endParaRPr lang="en-US" altLang="zh-CN" sz="1500" dirty="0" smtClean="0">
              <a:latin typeface="Times New Roman" pitchFamily="18" charset="0"/>
              <a:sym typeface="Times New Roman" pitchFamily="18" charset="0"/>
            </a:endParaRPr>
          </a:p>
          <a:p>
            <a:pPr algn="just" eaLnBrk="1" hangingPunct="1">
              <a:lnSpc>
                <a:spcPct val="90000"/>
              </a:lnSpc>
            </a:pPr>
            <a:r>
              <a:rPr lang="en-US" altLang="zh-CN" sz="1500" dirty="0" smtClean="0">
                <a:latin typeface="Times New Roman" pitchFamily="18" charset="0"/>
                <a:sym typeface="Times New Roman" pitchFamily="18" charset="0"/>
              </a:rPr>
              <a:t>In addition, the uptake of oxygen in the peroxisome supports a short oxygen cycle coupled to oxidative reactions. </a:t>
            </a:r>
          </a:p>
          <a:p>
            <a:pPr algn="just" eaLnBrk="1" hangingPunct="1">
              <a:lnSpc>
                <a:spcPct val="90000"/>
              </a:lnSpc>
            </a:pPr>
            <a:endParaRPr lang="en-US" altLang="zh-CN" sz="1500" dirty="0" smtClean="0">
              <a:latin typeface="Times New Roman" pitchFamily="18" charset="0"/>
              <a:sym typeface="Times New Roman" pitchFamily="18" charset="0"/>
            </a:endParaRPr>
          </a:p>
          <a:p>
            <a:pPr algn="just" eaLnBrk="1" hangingPunct="1">
              <a:lnSpc>
                <a:spcPct val="90000"/>
              </a:lnSpc>
            </a:pPr>
            <a:r>
              <a:rPr lang="en-US" altLang="zh-CN" sz="1500" dirty="0" smtClean="0">
                <a:latin typeface="Times New Roman" pitchFamily="18" charset="0"/>
                <a:sym typeface="Times New Roman" pitchFamily="18" charset="0"/>
              </a:rPr>
              <a:t>The flow of carbon, nitrogen and oxygen are indicated in black, red and blue, respectively. See Table 8.2 for a description of each numbered reaction.</a:t>
            </a:r>
          </a:p>
        </p:txBody>
      </p:sp>
      <p:sp>
        <p:nvSpPr>
          <p:cNvPr id="105475"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7DB77E7-B850-4976-B8DE-D17DBF1F19E6}" type="slidenum">
              <a:rPr lang="en-US"/>
              <a:pPr/>
              <a:t>84</a:t>
            </a:fld>
            <a:endParaRPr lang="en-US"/>
          </a:p>
        </p:txBody>
      </p:sp>
    </p:spTree>
    <p:extLst>
      <p:ext uri="{BB962C8B-B14F-4D97-AF65-F5344CB8AC3E}">
        <p14:creationId xmlns:p14="http://schemas.microsoft.com/office/powerpoint/2010/main" val="355077162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Content Placeholder 2"/>
          <p:cNvSpPr>
            <a:spLocks noGrp="1" noChangeArrowheads="1"/>
          </p:cNvSpPr>
          <p:nvPr>
            <p:ph idx="4294967295"/>
          </p:nvPr>
        </p:nvSpPr>
        <p:spPr>
          <a:xfrm>
            <a:off x="457200" y="914400"/>
            <a:ext cx="8229600" cy="5211763"/>
          </a:xfrm>
        </p:spPr>
        <p:txBody>
          <a:bodyPr/>
          <a:lstStyle/>
          <a:p>
            <a:pPr algn="just" eaLnBrk="1" hangingPunct="1">
              <a:buFont typeface="Wingdings" pitchFamily="2" charset="2"/>
              <a:buChar char="q"/>
            </a:pPr>
            <a:r>
              <a:rPr lang="en-US" altLang="zh-CN" sz="2000" b="1" dirty="0" smtClean="0">
                <a:latin typeface="Times New Roman" pitchFamily="18" charset="0"/>
                <a:sym typeface="Times New Roman" pitchFamily="18" charset="0"/>
              </a:rPr>
              <a:t>Overall</a:t>
            </a:r>
            <a:r>
              <a:rPr lang="en-US" altLang="zh-CN" sz="2000" dirty="0" smtClean="0">
                <a:latin typeface="Times New Roman" pitchFamily="18" charset="0"/>
                <a:sym typeface="Times New Roman" pitchFamily="18" charset="0"/>
              </a:rPr>
              <a:t>, </a:t>
            </a:r>
            <a:r>
              <a:rPr lang="en-US" altLang="zh-CN" sz="2000" u="sng" dirty="0" smtClean="0">
                <a:solidFill>
                  <a:srgbClr val="00B0F0"/>
                </a:solidFill>
                <a:latin typeface="Times New Roman" pitchFamily="18" charset="0"/>
                <a:sym typeface="Times New Roman" pitchFamily="18" charset="0"/>
              </a:rPr>
              <a:t>two molecules of </a:t>
            </a:r>
            <a:r>
              <a:rPr lang="en-US" altLang="zh-CN" sz="2000" u="sng" dirty="0" err="1" smtClean="0">
                <a:solidFill>
                  <a:srgbClr val="00B0F0"/>
                </a:solidFill>
                <a:latin typeface="Times New Roman" pitchFamily="18" charset="0"/>
                <a:sym typeface="Times New Roman" pitchFamily="18" charset="0"/>
              </a:rPr>
              <a:t>phosphoglycolate</a:t>
            </a:r>
            <a:r>
              <a:rPr lang="en-US" altLang="zh-CN" sz="2000" u="sng" dirty="0" smtClean="0">
                <a:solidFill>
                  <a:srgbClr val="00B0F0"/>
                </a:solidFill>
                <a:latin typeface="Times New Roman" pitchFamily="18" charset="0"/>
                <a:sym typeface="Times New Roman" pitchFamily="18" charset="0"/>
              </a:rPr>
              <a:t> </a:t>
            </a:r>
            <a:r>
              <a:rPr lang="en-US" altLang="zh-CN" sz="2000" u="sng" dirty="0" smtClean="0">
                <a:latin typeface="Times New Roman" pitchFamily="18" charset="0"/>
                <a:sym typeface="Times New Roman" pitchFamily="18" charset="0"/>
              </a:rPr>
              <a:t>(four carbon atoms), lost from the Calvin cycle</a:t>
            </a:r>
            <a:r>
              <a:rPr lang="en-US" altLang="zh-CN" sz="2000" dirty="0" smtClean="0">
                <a:latin typeface="Times New Roman" pitchFamily="18" charset="0"/>
                <a:sym typeface="Times New Roman" pitchFamily="18" charset="0"/>
              </a:rPr>
              <a:t> by the oxygenation of </a:t>
            </a:r>
            <a:r>
              <a:rPr lang="en-US" altLang="zh-CN" sz="2000" dirty="0" err="1" smtClean="0">
                <a:latin typeface="Times New Roman" pitchFamily="18" charset="0"/>
                <a:sym typeface="Times New Roman" pitchFamily="18" charset="0"/>
              </a:rPr>
              <a:t>RuBP</a:t>
            </a:r>
            <a:r>
              <a:rPr lang="en-US" altLang="zh-CN" sz="2000" dirty="0" smtClean="0">
                <a:latin typeface="Times New Roman" pitchFamily="18" charset="0"/>
                <a:sym typeface="Times New Roman" pitchFamily="18" charset="0"/>
              </a:rPr>
              <a:t>, </a:t>
            </a:r>
            <a:r>
              <a:rPr lang="en-US" altLang="zh-CN" sz="2000" u="sng" dirty="0" smtClean="0">
                <a:latin typeface="Times New Roman" pitchFamily="18" charset="0"/>
                <a:sym typeface="Times New Roman" pitchFamily="18" charset="0"/>
              </a:rPr>
              <a:t>are converted into </a:t>
            </a:r>
            <a:r>
              <a:rPr lang="en-US" altLang="zh-CN" sz="2000" u="sng" dirty="0" smtClean="0">
                <a:solidFill>
                  <a:srgbClr val="FF66CC"/>
                </a:solidFill>
                <a:latin typeface="Times New Roman" pitchFamily="18" charset="0"/>
                <a:sym typeface="Times New Roman" pitchFamily="18" charset="0"/>
              </a:rPr>
              <a:t>one molecule of 3-phosphoglycerate </a:t>
            </a:r>
            <a:r>
              <a:rPr lang="en-US" altLang="zh-CN" sz="2000" u="sng" dirty="0" smtClean="0">
                <a:latin typeface="Times New Roman" pitchFamily="18" charset="0"/>
                <a:sym typeface="Times New Roman" pitchFamily="18" charset="0"/>
              </a:rPr>
              <a:t>(three carbon atoms) and </a:t>
            </a:r>
            <a:r>
              <a:rPr lang="en-US" altLang="zh-CN" sz="2000" u="sng" dirty="0" smtClean="0">
                <a:solidFill>
                  <a:srgbClr val="FF66CC"/>
                </a:solidFill>
                <a:latin typeface="Times New Roman" pitchFamily="18" charset="0"/>
                <a:sym typeface="Times New Roman" pitchFamily="18" charset="0"/>
              </a:rPr>
              <a:t>one CO</a:t>
            </a:r>
            <a:r>
              <a:rPr lang="en-US" altLang="zh-CN" sz="2000" baseline="-25000" dirty="0" smtClean="0">
                <a:solidFill>
                  <a:srgbClr val="FF66CC"/>
                </a:solidFill>
                <a:latin typeface="Times New Roman" pitchFamily="18" charset="0"/>
                <a:sym typeface="Times New Roman" pitchFamily="18" charset="0"/>
              </a:rPr>
              <a:t>2</a:t>
            </a:r>
            <a:r>
              <a:rPr lang="en-US" altLang="zh-CN" sz="2000" dirty="0" smtClean="0">
                <a:latin typeface="Times New Roman" pitchFamily="18" charset="0"/>
                <a:sym typeface="Times New Roman" pitchFamily="18" charset="0"/>
              </a:rPr>
              <a:t>. </a:t>
            </a:r>
          </a:p>
          <a:p>
            <a:pPr algn="just" eaLnBrk="1" hangingPunct="1">
              <a:buFont typeface="Courier New" pitchFamily="49" charset="0"/>
              <a:buChar char="o"/>
            </a:pPr>
            <a:endParaRPr lang="en-US" altLang="zh-CN" sz="2000" b="1" dirty="0" smtClean="0">
              <a:latin typeface="Times New Roman" pitchFamily="18" charset="0"/>
              <a:sym typeface="Times New Roman" pitchFamily="18" charset="0"/>
            </a:endParaRPr>
          </a:p>
          <a:p>
            <a:pPr algn="just" eaLnBrk="1" hangingPunct="1">
              <a:buFont typeface="Courier New" pitchFamily="49" charset="0"/>
              <a:buChar char="o"/>
            </a:pPr>
            <a:r>
              <a:rPr lang="en-US" altLang="zh-CN" sz="2000" b="1" dirty="0" smtClean="0">
                <a:latin typeface="Times New Roman" pitchFamily="18" charset="0"/>
                <a:sym typeface="Times New Roman" pitchFamily="18" charset="0"/>
              </a:rPr>
              <a:t>In other words,</a:t>
            </a:r>
            <a:r>
              <a:rPr lang="en-US" altLang="zh-CN" sz="2000" dirty="0" smtClean="0">
                <a:latin typeface="Times New Roman" pitchFamily="18" charset="0"/>
                <a:sym typeface="Times New Roman" pitchFamily="18" charset="0"/>
              </a:rPr>
              <a:t> </a:t>
            </a:r>
            <a:r>
              <a:rPr lang="en-US" altLang="zh-CN" sz="2000" u="sng" dirty="0" smtClean="0">
                <a:latin typeface="Times New Roman" pitchFamily="18" charset="0"/>
                <a:sym typeface="Times New Roman" pitchFamily="18" charset="0"/>
              </a:rPr>
              <a:t>75% of the carbon loss is recovered in the C</a:t>
            </a:r>
            <a:r>
              <a:rPr lang="en-US" altLang="zh-CN" sz="2000" u="sng" baseline="-25000" dirty="0" smtClean="0">
                <a:latin typeface="Times New Roman" pitchFamily="18" charset="0"/>
                <a:sym typeface="Times New Roman" pitchFamily="18" charset="0"/>
              </a:rPr>
              <a:t>2</a:t>
            </a:r>
            <a:r>
              <a:rPr lang="en-US" altLang="zh-CN" sz="2000" u="sng" dirty="0" smtClean="0">
                <a:latin typeface="Times New Roman" pitchFamily="18" charset="0"/>
                <a:sym typeface="Times New Roman" pitchFamily="18" charset="0"/>
              </a:rPr>
              <a:t> oxidative photosynthetic carbon cycle</a:t>
            </a:r>
            <a:r>
              <a:rPr lang="en-US" altLang="zh-CN" sz="2000" dirty="0" smtClean="0">
                <a:latin typeface="Times New Roman" pitchFamily="18" charset="0"/>
                <a:sym typeface="Times New Roman" pitchFamily="18" charset="0"/>
              </a:rPr>
              <a:t> and returned to the Calvin cycle (</a:t>
            </a:r>
            <a:r>
              <a:rPr lang="en-US" altLang="zh-CN" sz="2000" dirty="0" err="1" smtClean="0">
                <a:latin typeface="Times New Roman" pitchFamily="18" charset="0"/>
                <a:sym typeface="Times New Roman" pitchFamily="18" charset="0"/>
              </a:rPr>
              <a:t>Lorimer</a:t>
            </a:r>
            <a:r>
              <a:rPr lang="en-US" altLang="zh-CN" sz="2000" dirty="0" smtClean="0">
                <a:latin typeface="Times New Roman" pitchFamily="18" charset="0"/>
                <a:sym typeface="Times New Roman" pitchFamily="18" charset="0"/>
              </a:rPr>
              <a:t> 1981).</a:t>
            </a:r>
          </a:p>
          <a:p>
            <a:pPr algn="just" eaLnBrk="1" hangingPunct="1"/>
            <a:endParaRPr lang="en-US" altLang="zh-CN" sz="2000" b="1" dirty="0" smtClean="0">
              <a:latin typeface="Times New Roman" pitchFamily="18" charset="0"/>
              <a:sym typeface="Times New Roman" pitchFamily="18" charset="0"/>
            </a:endParaRPr>
          </a:p>
          <a:p>
            <a:pPr algn="just" eaLnBrk="1" hangingPunct="1"/>
            <a:r>
              <a:rPr lang="en-US" altLang="zh-CN" sz="2000" b="1" dirty="0" smtClean="0">
                <a:latin typeface="Times New Roman" pitchFamily="18" charset="0"/>
                <a:sym typeface="Times New Roman" pitchFamily="18" charset="0"/>
              </a:rPr>
              <a:t>On the other hand,</a:t>
            </a:r>
            <a:r>
              <a:rPr lang="en-US" altLang="zh-CN" sz="2000" dirty="0" smtClean="0">
                <a:latin typeface="Times New Roman" pitchFamily="18" charset="0"/>
                <a:sym typeface="Times New Roman" pitchFamily="18" charset="0"/>
              </a:rPr>
              <a:t> the total organic nitrogen remains unchanged because the formation of inorganic nitrogen (NH</a:t>
            </a:r>
            <a:r>
              <a:rPr lang="en-US" altLang="zh-CN" sz="2000" baseline="-25000" dirty="0" smtClean="0">
                <a:latin typeface="Times New Roman" pitchFamily="18" charset="0"/>
                <a:sym typeface="Times New Roman" pitchFamily="18" charset="0"/>
              </a:rPr>
              <a:t>4</a:t>
            </a:r>
            <a:r>
              <a:rPr lang="en-US" altLang="zh-CN" sz="2000" baseline="30000" dirty="0" smtClean="0">
                <a:latin typeface="Times New Roman" pitchFamily="18" charset="0"/>
                <a:sym typeface="Times New Roman" pitchFamily="18" charset="0"/>
              </a:rPr>
              <a:t>+</a:t>
            </a:r>
            <a:r>
              <a:rPr lang="en-US" altLang="zh-CN" sz="2000" dirty="0" smtClean="0">
                <a:latin typeface="Times New Roman" pitchFamily="18" charset="0"/>
                <a:sym typeface="Times New Roman" pitchFamily="18" charset="0"/>
              </a:rPr>
              <a:t>) in the mitochondrion is balanced by the synthesis of glutamine in the chloroplast. </a:t>
            </a:r>
          </a:p>
          <a:p>
            <a:pPr algn="just" eaLnBrk="1" hangingPunct="1"/>
            <a:endParaRPr lang="en-US" altLang="zh-CN" sz="2000" dirty="0" smtClean="0">
              <a:latin typeface="Times New Roman" pitchFamily="18" charset="0"/>
              <a:sym typeface="Times New Roman" pitchFamily="18" charset="0"/>
            </a:endParaRPr>
          </a:p>
          <a:p>
            <a:pPr algn="just" eaLnBrk="1" hangingPunct="1"/>
            <a:r>
              <a:rPr lang="en-US" altLang="zh-CN" sz="2000" dirty="0" smtClean="0">
                <a:latin typeface="Times New Roman" pitchFamily="18" charset="0"/>
                <a:sym typeface="Times New Roman" pitchFamily="18" charset="0"/>
              </a:rPr>
              <a:t>Similarly, the use of NADH in the peroxisome (by </a:t>
            </a:r>
            <a:r>
              <a:rPr lang="en-US" altLang="zh-CN" sz="2000" dirty="0" err="1" smtClean="0">
                <a:latin typeface="Times New Roman" pitchFamily="18" charset="0"/>
                <a:sym typeface="Times New Roman" pitchFamily="18" charset="0"/>
              </a:rPr>
              <a:t>hydroxypyruvate</a:t>
            </a:r>
            <a:r>
              <a:rPr lang="en-US" altLang="zh-CN" sz="2000" dirty="0" smtClean="0">
                <a:latin typeface="Times New Roman" pitchFamily="18" charset="0"/>
                <a:sym typeface="Times New Roman" pitchFamily="18" charset="0"/>
              </a:rPr>
              <a:t> </a:t>
            </a:r>
            <a:r>
              <a:rPr lang="en-US" altLang="zh-CN" sz="2000" dirty="0" err="1" smtClean="0">
                <a:latin typeface="Times New Roman" pitchFamily="18" charset="0"/>
                <a:sym typeface="Times New Roman" pitchFamily="18" charset="0"/>
              </a:rPr>
              <a:t>reductase</a:t>
            </a:r>
            <a:r>
              <a:rPr lang="en-US" altLang="zh-CN" sz="2000" dirty="0" smtClean="0">
                <a:latin typeface="Times New Roman" pitchFamily="18" charset="0"/>
                <a:sym typeface="Times New Roman" pitchFamily="18" charset="0"/>
              </a:rPr>
              <a:t>) is balanced by the reduction of NAD</a:t>
            </a:r>
            <a:r>
              <a:rPr lang="en-US" altLang="zh-CN" sz="2000" baseline="30000" dirty="0" smtClean="0">
                <a:latin typeface="Times New Roman" pitchFamily="18" charset="0"/>
                <a:sym typeface="Times New Roman" pitchFamily="18" charset="0"/>
              </a:rPr>
              <a:t>+</a:t>
            </a:r>
            <a:r>
              <a:rPr lang="en-US" altLang="zh-CN" sz="2000" dirty="0" smtClean="0">
                <a:latin typeface="Times New Roman" pitchFamily="18" charset="0"/>
                <a:sym typeface="Times New Roman" pitchFamily="18" charset="0"/>
              </a:rPr>
              <a:t> in the mitochondrion (by glycine decarboxylase).</a:t>
            </a:r>
          </a:p>
        </p:txBody>
      </p:sp>
      <p:sp>
        <p:nvSpPr>
          <p:cNvPr id="107523"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C580318-2DEA-42FB-A56C-BB59C36F8876}" type="slidenum">
              <a:rPr lang="en-US"/>
              <a:pPr/>
              <a:t>85</a:t>
            </a:fld>
            <a:endParaRPr lang="en-US"/>
          </a:p>
        </p:txBody>
      </p:sp>
    </p:spTree>
    <p:extLst>
      <p:ext uri="{BB962C8B-B14F-4D97-AF65-F5344CB8AC3E}">
        <p14:creationId xmlns:p14="http://schemas.microsoft.com/office/powerpoint/2010/main" val="346869883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Content Placeholder 2"/>
          <p:cNvSpPr>
            <a:spLocks noGrp="1" noChangeArrowheads="1"/>
          </p:cNvSpPr>
          <p:nvPr>
            <p:ph idx="4294967295"/>
          </p:nvPr>
        </p:nvSpPr>
        <p:spPr>
          <a:xfrm>
            <a:off x="381000" y="381000"/>
            <a:ext cx="8458200" cy="2971800"/>
          </a:xfrm>
        </p:spPr>
        <p:txBody>
          <a:bodyPr/>
          <a:lstStyle/>
          <a:p>
            <a:pPr algn="just" eaLnBrk="1" hangingPunct="1">
              <a:buFont typeface="Wingdings" pitchFamily="2" charset="2"/>
              <a:buChar char="v"/>
            </a:pPr>
            <a:r>
              <a:rPr lang="en-US" altLang="zh-CN" sz="2000" b="1" dirty="0" smtClean="0">
                <a:latin typeface="Times New Roman" pitchFamily="18" charset="0"/>
                <a:sym typeface="Times New Roman" pitchFamily="18" charset="0"/>
              </a:rPr>
              <a:t>FIGURE 8.8 </a:t>
            </a:r>
          </a:p>
          <a:p>
            <a:pPr algn="just" eaLnBrk="1" hangingPunct="1"/>
            <a:r>
              <a:rPr lang="en-US" altLang="zh-CN" sz="2000" dirty="0" smtClean="0">
                <a:latin typeface="Times New Roman" pitchFamily="18" charset="0"/>
                <a:sym typeface="Times New Roman" pitchFamily="18" charset="0"/>
              </a:rPr>
              <a:t>The flow of carbon in the leaf is determined by the balance between two mutually opposing cycles. </a:t>
            </a:r>
          </a:p>
          <a:p>
            <a:pPr algn="just" eaLnBrk="1" hangingPunct="1">
              <a:buFont typeface="Arial" charset="0"/>
              <a:buNone/>
            </a:pPr>
            <a:endParaRPr lang="en-US" altLang="zh-CN" sz="2000" dirty="0" smtClean="0">
              <a:latin typeface="Times New Roman" pitchFamily="18" charset="0"/>
              <a:sym typeface="Times New Roman" pitchFamily="18" charset="0"/>
            </a:endParaRPr>
          </a:p>
          <a:p>
            <a:pPr algn="just" eaLnBrk="1" hangingPunct="1"/>
            <a:r>
              <a:rPr lang="en-US" altLang="zh-CN" sz="2000" dirty="0" smtClean="0">
                <a:latin typeface="Times New Roman" pitchFamily="18" charset="0"/>
                <a:sym typeface="Times New Roman" pitchFamily="18" charset="0"/>
              </a:rPr>
              <a:t>Whereas the Calvin cycle is capable of independent operation in the presence of adequate substrates generated by photosynthetic electron transport, </a:t>
            </a:r>
            <a:r>
              <a:rPr lang="en-US" altLang="zh-CN" sz="2000" u="sng" dirty="0" smtClean="0">
                <a:latin typeface="Times New Roman" pitchFamily="18" charset="0"/>
                <a:sym typeface="Times New Roman" pitchFamily="18" charset="0"/>
              </a:rPr>
              <a:t>the C</a:t>
            </a:r>
            <a:r>
              <a:rPr lang="en-US" altLang="zh-CN" sz="2000" u="sng" baseline="-25000" dirty="0" smtClean="0">
                <a:latin typeface="Times New Roman" pitchFamily="18" charset="0"/>
                <a:sym typeface="Times New Roman" pitchFamily="18" charset="0"/>
              </a:rPr>
              <a:t>2</a:t>
            </a:r>
            <a:r>
              <a:rPr lang="en-US" altLang="zh-CN" sz="2000" u="sng" dirty="0" smtClean="0">
                <a:latin typeface="Times New Roman" pitchFamily="18" charset="0"/>
                <a:sym typeface="Times New Roman" pitchFamily="18" charset="0"/>
              </a:rPr>
              <a:t> oxidative photosynthetic carbon cycle requires continued operation of the Calvin cycle to regenerate its starting material, ribulose-1,5-bisphosphate</a:t>
            </a:r>
            <a:r>
              <a:rPr lang="en-US" altLang="zh-CN" sz="2000" dirty="0" smtClean="0">
                <a:latin typeface="Times New Roman" pitchFamily="18" charset="0"/>
                <a:sym typeface="Times New Roman" pitchFamily="18" charset="0"/>
              </a:rPr>
              <a:t>.</a:t>
            </a:r>
          </a:p>
        </p:txBody>
      </p:sp>
      <p:sp>
        <p:nvSpPr>
          <p:cNvPr id="108547"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fld id="{8984ABF3-96E3-4ACD-B107-315E3EDB1A6A}" type="slidenum">
              <a:rPr lang="en-US"/>
              <a:pPr algn="just"/>
              <a:t>86</a:t>
            </a:fld>
            <a:endParaRPr lang="en-US"/>
          </a:p>
        </p:txBody>
      </p:sp>
      <p:pic>
        <p:nvPicPr>
          <p:cNvPr id="1085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505200"/>
            <a:ext cx="535305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09892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noChangeArrowheads="1"/>
          </p:cNvSpPr>
          <p:nvPr>
            <p:ph type="title" idx="4294967295"/>
          </p:nvPr>
        </p:nvSpPr>
        <p:spPr>
          <a:xfrm>
            <a:off x="457200" y="0"/>
            <a:ext cx="8229600" cy="1143000"/>
          </a:xfrm>
        </p:spPr>
        <p:txBody>
          <a:bodyPr/>
          <a:lstStyle/>
          <a:p>
            <a:pPr eaLnBrk="1" hangingPunct="1"/>
            <a:r>
              <a:rPr lang="en-US" altLang="zh-CN" sz="3000" b="1" dirty="0" smtClean="0">
                <a:solidFill>
                  <a:srgbClr val="00B0F0"/>
                </a:solidFill>
                <a:latin typeface="Times New Roman" pitchFamily="18" charset="0"/>
                <a:sym typeface="Times New Roman" pitchFamily="18" charset="0"/>
              </a:rPr>
              <a:t>CO</a:t>
            </a:r>
            <a:r>
              <a:rPr lang="en-US" altLang="zh-CN" sz="3000" b="1" baseline="-25000" dirty="0" smtClean="0">
                <a:solidFill>
                  <a:srgbClr val="00B0F0"/>
                </a:solidFill>
                <a:latin typeface="Times New Roman" pitchFamily="18" charset="0"/>
                <a:sym typeface="Times New Roman" pitchFamily="18" charset="0"/>
              </a:rPr>
              <a:t>2</a:t>
            </a:r>
            <a:r>
              <a:rPr lang="en-US" altLang="zh-CN" sz="3000" b="1" dirty="0" smtClean="0">
                <a:solidFill>
                  <a:srgbClr val="00B0F0"/>
                </a:solidFill>
                <a:latin typeface="Times New Roman" pitchFamily="18" charset="0"/>
                <a:sym typeface="Times New Roman" pitchFamily="18" charset="0"/>
              </a:rPr>
              <a:t>-CONCENTRATING MECHANISMS</a:t>
            </a:r>
            <a:endParaRPr lang="en-US" altLang="zh-CN" sz="3000" dirty="0" smtClean="0">
              <a:solidFill>
                <a:srgbClr val="00B0F0"/>
              </a:solidFill>
              <a:latin typeface="Times New Roman" pitchFamily="18" charset="0"/>
              <a:sym typeface="Times New Roman" pitchFamily="18" charset="0"/>
            </a:endParaRPr>
          </a:p>
        </p:txBody>
      </p:sp>
      <p:sp>
        <p:nvSpPr>
          <p:cNvPr id="111619" name="Content Placeholder 2"/>
          <p:cNvSpPr>
            <a:spLocks noGrp="1" noChangeArrowheads="1"/>
          </p:cNvSpPr>
          <p:nvPr>
            <p:ph idx="4294967295"/>
          </p:nvPr>
        </p:nvSpPr>
        <p:spPr>
          <a:xfrm>
            <a:off x="457200" y="1143000"/>
            <a:ext cx="8229600" cy="4525963"/>
          </a:xfrm>
        </p:spPr>
        <p:txBody>
          <a:bodyPr>
            <a:normAutofit/>
          </a:bodyPr>
          <a:lstStyle/>
          <a:p>
            <a:pPr algn="just" eaLnBrk="1" hangingPunct="1">
              <a:lnSpc>
                <a:spcPct val="80000"/>
              </a:lnSpc>
              <a:buFont typeface="Wingdings" pitchFamily="2" charset="2"/>
              <a:buChar char="v"/>
            </a:pPr>
            <a:r>
              <a:rPr lang="en-US" altLang="zh-CN" sz="1700" b="1" dirty="0" smtClean="0">
                <a:solidFill>
                  <a:srgbClr val="FF66CC"/>
                </a:solidFill>
                <a:latin typeface="Times New Roman" pitchFamily="18" charset="0"/>
                <a:sym typeface="Times New Roman" pitchFamily="18" charset="0"/>
              </a:rPr>
              <a:t>Many plants either </a:t>
            </a:r>
            <a:r>
              <a:rPr lang="en-US" altLang="zh-CN" sz="1700" b="1" i="1" u="sng" dirty="0" smtClean="0">
                <a:solidFill>
                  <a:srgbClr val="FF66CC"/>
                </a:solidFill>
                <a:latin typeface="Times New Roman" pitchFamily="18" charset="0"/>
                <a:sym typeface="Times New Roman" pitchFamily="18" charset="0"/>
              </a:rPr>
              <a:t>do not </a:t>
            </a:r>
            <a:r>
              <a:rPr lang="en-US" altLang="zh-CN" sz="1700" b="1" dirty="0" smtClean="0">
                <a:solidFill>
                  <a:srgbClr val="FF66CC"/>
                </a:solidFill>
                <a:latin typeface="Times New Roman" pitchFamily="18" charset="0"/>
                <a:sym typeface="Times New Roman" pitchFamily="18" charset="0"/>
              </a:rPr>
              <a:t>photorespire at all, or they do so to only a limited extent</a:t>
            </a:r>
            <a:r>
              <a:rPr lang="en-US" altLang="zh-CN" sz="1700" dirty="0" smtClean="0">
                <a:latin typeface="Times New Roman" pitchFamily="18" charset="0"/>
                <a:sym typeface="Times New Roman" pitchFamily="18" charset="0"/>
              </a:rPr>
              <a:t>. </a:t>
            </a:r>
          </a:p>
          <a:p>
            <a:pPr algn="just" eaLnBrk="1" hangingPunct="1">
              <a:lnSpc>
                <a:spcPct val="80000"/>
              </a:lnSpc>
              <a:buFont typeface="Arial" charset="0"/>
              <a:buNone/>
            </a:pPr>
            <a:endParaRPr lang="en-US" altLang="zh-CN" sz="1700" dirty="0" smtClean="0">
              <a:latin typeface="Times New Roman" pitchFamily="18" charset="0"/>
              <a:sym typeface="Times New Roman" pitchFamily="18" charset="0"/>
            </a:endParaRPr>
          </a:p>
          <a:p>
            <a:pPr algn="just" eaLnBrk="1" hangingPunct="1">
              <a:lnSpc>
                <a:spcPct val="80000"/>
              </a:lnSpc>
            </a:pPr>
            <a:r>
              <a:rPr lang="en-US" altLang="zh-CN" sz="1700" dirty="0" smtClean="0">
                <a:latin typeface="Times New Roman" pitchFamily="18" charset="0"/>
                <a:sym typeface="Times New Roman" pitchFamily="18" charset="0"/>
              </a:rPr>
              <a:t>These plants have normal </a:t>
            </a:r>
            <a:r>
              <a:rPr lang="en-US" altLang="zh-CN" sz="1700" dirty="0" err="1" smtClean="0">
                <a:latin typeface="Times New Roman" pitchFamily="18" charset="0"/>
                <a:sym typeface="Times New Roman" pitchFamily="18" charset="0"/>
              </a:rPr>
              <a:t>rubiscos</a:t>
            </a:r>
            <a:r>
              <a:rPr lang="en-US" altLang="zh-CN" sz="1700" dirty="0" smtClean="0">
                <a:latin typeface="Times New Roman" pitchFamily="18" charset="0"/>
                <a:sym typeface="Times New Roman" pitchFamily="18" charset="0"/>
              </a:rPr>
              <a:t>, and </a:t>
            </a:r>
            <a:r>
              <a:rPr lang="en-US" altLang="zh-CN" sz="1700" b="1" u="sng" dirty="0" smtClean="0">
                <a:solidFill>
                  <a:srgbClr val="00B050"/>
                </a:solidFill>
                <a:latin typeface="Times New Roman" pitchFamily="18" charset="0"/>
                <a:sym typeface="Times New Roman" pitchFamily="18" charset="0"/>
              </a:rPr>
              <a:t>their lack of photorespiration is a consequence of mechanisms that concentrate CO</a:t>
            </a:r>
            <a:r>
              <a:rPr lang="en-US" altLang="zh-CN" sz="1700" b="1" u="sng" baseline="-25000" dirty="0" smtClean="0">
                <a:solidFill>
                  <a:srgbClr val="00B050"/>
                </a:solidFill>
                <a:latin typeface="Times New Roman" pitchFamily="18" charset="0"/>
                <a:sym typeface="Times New Roman" pitchFamily="18" charset="0"/>
              </a:rPr>
              <a:t>2</a:t>
            </a:r>
            <a:r>
              <a:rPr lang="en-US" altLang="zh-CN" sz="1700" b="1" u="sng" dirty="0" smtClean="0">
                <a:solidFill>
                  <a:srgbClr val="00B050"/>
                </a:solidFill>
                <a:latin typeface="Times New Roman" pitchFamily="18" charset="0"/>
                <a:sym typeface="Times New Roman" pitchFamily="18" charset="0"/>
              </a:rPr>
              <a:t> in the </a:t>
            </a:r>
            <a:r>
              <a:rPr lang="en-US" altLang="zh-CN" sz="1700" b="1" u="sng" dirty="0" err="1" smtClean="0">
                <a:solidFill>
                  <a:srgbClr val="00B050"/>
                </a:solidFill>
                <a:latin typeface="Times New Roman" pitchFamily="18" charset="0"/>
                <a:sym typeface="Times New Roman" pitchFamily="18" charset="0"/>
              </a:rPr>
              <a:t>rubisco</a:t>
            </a:r>
            <a:r>
              <a:rPr lang="en-US" altLang="zh-CN" sz="1700" b="1" u="sng" dirty="0" smtClean="0">
                <a:solidFill>
                  <a:srgbClr val="00B050"/>
                </a:solidFill>
                <a:latin typeface="Times New Roman" pitchFamily="18" charset="0"/>
                <a:sym typeface="Times New Roman" pitchFamily="18" charset="0"/>
              </a:rPr>
              <a:t> environment</a:t>
            </a:r>
            <a:r>
              <a:rPr lang="en-US" altLang="zh-CN" sz="1700" b="1" dirty="0" smtClean="0">
                <a:solidFill>
                  <a:srgbClr val="00B050"/>
                </a:solidFill>
                <a:latin typeface="Times New Roman" pitchFamily="18" charset="0"/>
                <a:sym typeface="Times New Roman" pitchFamily="18" charset="0"/>
              </a:rPr>
              <a:t> </a:t>
            </a:r>
            <a:r>
              <a:rPr lang="en-US" altLang="zh-CN" sz="1700" dirty="0" smtClean="0">
                <a:latin typeface="Times New Roman" pitchFamily="18" charset="0"/>
                <a:sym typeface="Times New Roman" pitchFamily="18" charset="0"/>
              </a:rPr>
              <a:t>and thereby </a:t>
            </a:r>
            <a:r>
              <a:rPr lang="en-US" altLang="zh-CN" sz="1700" b="1" i="1" u="sng" dirty="0" smtClean="0">
                <a:solidFill>
                  <a:srgbClr val="00B050"/>
                </a:solidFill>
                <a:latin typeface="Times New Roman" pitchFamily="18" charset="0"/>
                <a:sym typeface="Times New Roman" pitchFamily="18" charset="0"/>
              </a:rPr>
              <a:t>suppress the oxygenation reaction</a:t>
            </a:r>
            <a:r>
              <a:rPr lang="en-US" altLang="zh-CN" sz="1700" dirty="0" smtClean="0">
                <a:latin typeface="Times New Roman" pitchFamily="18" charset="0"/>
                <a:sym typeface="Times New Roman" pitchFamily="18" charset="0"/>
              </a:rPr>
              <a:t>.</a:t>
            </a:r>
          </a:p>
          <a:p>
            <a:pPr algn="just" eaLnBrk="1" hangingPunct="1">
              <a:lnSpc>
                <a:spcPct val="80000"/>
              </a:lnSpc>
              <a:buFont typeface="Wingdings" pitchFamily="2" charset="2"/>
              <a:buChar char="Ø"/>
            </a:pPr>
            <a:endParaRPr lang="en-US" altLang="zh-CN" sz="1700" dirty="0" smtClean="0">
              <a:latin typeface="Times New Roman" pitchFamily="18" charset="0"/>
              <a:sym typeface="Times New Roman" pitchFamily="18" charset="0"/>
            </a:endParaRPr>
          </a:p>
          <a:p>
            <a:pPr algn="just" eaLnBrk="1" hangingPunct="1">
              <a:lnSpc>
                <a:spcPct val="80000"/>
              </a:lnSpc>
              <a:buFont typeface="Wingdings" pitchFamily="2" charset="2"/>
              <a:buChar char="Ø"/>
            </a:pPr>
            <a:r>
              <a:rPr lang="en-US" altLang="zh-CN" sz="1700" b="1" dirty="0" smtClean="0">
                <a:latin typeface="Times New Roman" pitchFamily="18" charset="0"/>
                <a:sym typeface="Times New Roman" pitchFamily="18" charset="0"/>
              </a:rPr>
              <a:t>We will discuss the three mechanisms for concentrating CO</a:t>
            </a:r>
            <a:r>
              <a:rPr lang="en-US" altLang="zh-CN" sz="1700" b="1" baseline="-25000" dirty="0" smtClean="0">
                <a:latin typeface="Times New Roman" pitchFamily="18" charset="0"/>
                <a:sym typeface="Times New Roman" pitchFamily="18" charset="0"/>
              </a:rPr>
              <a:t>2</a:t>
            </a:r>
            <a:r>
              <a:rPr lang="en-US" altLang="zh-CN" sz="1700" b="1" dirty="0" smtClean="0">
                <a:latin typeface="Times New Roman" pitchFamily="18" charset="0"/>
                <a:sym typeface="Times New Roman" pitchFamily="18" charset="0"/>
              </a:rPr>
              <a:t> at the site of carboxylation:</a:t>
            </a:r>
          </a:p>
          <a:p>
            <a:pPr algn="just" eaLnBrk="1" hangingPunct="1">
              <a:lnSpc>
                <a:spcPct val="80000"/>
              </a:lnSpc>
              <a:buFont typeface="Arial" charset="0"/>
              <a:buNone/>
            </a:pPr>
            <a:endParaRPr lang="en-US" altLang="zh-CN" sz="1700" dirty="0" smtClean="0">
              <a:latin typeface="Times New Roman" pitchFamily="18" charset="0"/>
              <a:sym typeface="Times New Roman" pitchFamily="18" charset="0"/>
            </a:endParaRPr>
          </a:p>
          <a:p>
            <a:pPr algn="just" eaLnBrk="1" hangingPunct="1">
              <a:lnSpc>
                <a:spcPct val="80000"/>
              </a:lnSpc>
              <a:buFont typeface="Arial" charset="0"/>
              <a:buNone/>
            </a:pPr>
            <a:r>
              <a:rPr lang="en-US" altLang="zh-CN" sz="1700" b="1" dirty="0" smtClean="0">
                <a:latin typeface="Times New Roman" pitchFamily="18" charset="0"/>
                <a:sym typeface="Times New Roman" pitchFamily="18" charset="0"/>
              </a:rPr>
              <a:t>1.</a:t>
            </a:r>
            <a:r>
              <a:rPr lang="en-US" altLang="zh-CN" sz="1700" dirty="0" smtClean="0">
                <a:latin typeface="Times New Roman" pitchFamily="18" charset="0"/>
                <a:sym typeface="Times New Roman" pitchFamily="18" charset="0"/>
              </a:rPr>
              <a:t> 	C</a:t>
            </a:r>
            <a:r>
              <a:rPr lang="en-US" altLang="zh-CN" sz="1700" baseline="-25000" dirty="0" smtClean="0">
                <a:latin typeface="Times New Roman" pitchFamily="18" charset="0"/>
                <a:sym typeface="Times New Roman" pitchFamily="18" charset="0"/>
              </a:rPr>
              <a:t>4</a:t>
            </a:r>
            <a:r>
              <a:rPr lang="en-US" altLang="zh-CN" sz="1700" dirty="0" smtClean="0">
                <a:latin typeface="Times New Roman" pitchFamily="18" charset="0"/>
                <a:sym typeface="Times New Roman" pitchFamily="18" charset="0"/>
              </a:rPr>
              <a:t> photosynthetic carbon fixation (C</a:t>
            </a:r>
            <a:r>
              <a:rPr lang="en-US" altLang="zh-CN" sz="1700" baseline="-25000" dirty="0" smtClean="0">
                <a:latin typeface="Times New Roman" pitchFamily="18" charset="0"/>
                <a:sym typeface="Times New Roman" pitchFamily="18" charset="0"/>
              </a:rPr>
              <a:t>4</a:t>
            </a:r>
            <a:r>
              <a:rPr lang="en-US" altLang="zh-CN" sz="1700" dirty="0" smtClean="0">
                <a:latin typeface="Times New Roman" pitchFamily="18" charset="0"/>
                <a:sym typeface="Times New Roman" pitchFamily="18" charset="0"/>
              </a:rPr>
              <a:t>)</a:t>
            </a:r>
          </a:p>
          <a:p>
            <a:pPr algn="just" eaLnBrk="1" hangingPunct="1">
              <a:lnSpc>
                <a:spcPct val="80000"/>
              </a:lnSpc>
              <a:buFont typeface="Arial" charset="0"/>
              <a:buNone/>
            </a:pPr>
            <a:r>
              <a:rPr lang="en-US" altLang="zh-CN" sz="1700" b="1" dirty="0" smtClean="0">
                <a:latin typeface="Times New Roman" pitchFamily="18" charset="0"/>
                <a:sym typeface="Times New Roman" pitchFamily="18" charset="0"/>
              </a:rPr>
              <a:t>2.</a:t>
            </a:r>
            <a:r>
              <a:rPr lang="en-US" altLang="zh-CN" sz="1700" dirty="0" smtClean="0">
                <a:latin typeface="Times New Roman" pitchFamily="18" charset="0"/>
                <a:sym typeface="Times New Roman" pitchFamily="18" charset="0"/>
              </a:rPr>
              <a:t> 	</a:t>
            </a:r>
            <a:r>
              <a:rPr lang="en-US" altLang="zh-CN" sz="1700" dirty="0" err="1" smtClean="0">
                <a:latin typeface="Times New Roman" pitchFamily="18" charset="0"/>
                <a:sym typeface="Times New Roman" pitchFamily="18" charset="0"/>
              </a:rPr>
              <a:t>Crassulacean</a:t>
            </a:r>
            <a:r>
              <a:rPr lang="en-US" altLang="zh-CN" sz="1700" dirty="0" smtClean="0">
                <a:latin typeface="Times New Roman" pitchFamily="18" charset="0"/>
                <a:sym typeface="Times New Roman" pitchFamily="18" charset="0"/>
              </a:rPr>
              <a:t> acid metabolism (CAM)</a:t>
            </a:r>
          </a:p>
          <a:p>
            <a:pPr algn="just" eaLnBrk="1" hangingPunct="1">
              <a:lnSpc>
                <a:spcPct val="80000"/>
              </a:lnSpc>
              <a:buFont typeface="Arial" charset="0"/>
              <a:buNone/>
            </a:pPr>
            <a:r>
              <a:rPr lang="en-US" altLang="zh-CN" sz="1700" b="1" dirty="0" smtClean="0">
                <a:latin typeface="Times New Roman" pitchFamily="18" charset="0"/>
                <a:sym typeface="Times New Roman" pitchFamily="18" charset="0"/>
              </a:rPr>
              <a:t>3.</a:t>
            </a:r>
            <a:r>
              <a:rPr lang="en-US" altLang="zh-CN" sz="1700" dirty="0" smtClean="0">
                <a:latin typeface="Times New Roman" pitchFamily="18" charset="0"/>
                <a:sym typeface="Times New Roman" pitchFamily="18" charset="0"/>
              </a:rPr>
              <a:t> 	CO</a:t>
            </a:r>
            <a:r>
              <a:rPr lang="en-US" altLang="zh-CN" sz="1700" baseline="-25000" dirty="0" smtClean="0">
                <a:latin typeface="Times New Roman" pitchFamily="18" charset="0"/>
                <a:sym typeface="Times New Roman" pitchFamily="18" charset="0"/>
              </a:rPr>
              <a:t>2</a:t>
            </a:r>
            <a:r>
              <a:rPr lang="en-US" altLang="zh-CN" sz="1700" dirty="0" smtClean="0">
                <a:latin typeface="Times New Roman" pitchFamily="18" charset="0"/>
                <a:sym typeface="Times New Roman" pitchFamily="18" charset="0"/>
              </a:rPr>
              <a:t> pumps at the plasma membrane</a:t>
            </a:r>
          </a:p>
          <a:p>
            <a:pPr algn="just" eaLnBrk="1" hangingPunct="1">
              <a:lnSpc>
                <a:spcPct val="80000"/>
              </a:lnSpc>
            </a:pPr>
            <a:endParaRPr lang="en-US" altLang="zh-CN" sz="1700" dirty="0" smtClean="0">
              <a:latin typeface="Times New Roman" pitchFamily="18" charset="0"/>
              <a:sym typeface="Times New Roman" pitchFamily="18" charset="0"/>
            </a:endParaRPr>
          </a:p>
          <a:p>
            <a:pPr algn="just" eaLnBrk="1" hangingPunct="1">
              <a:lnSpc>
                <a:spcPct val="80000"/>
              </a:lnSpc>
            </a:pPr>
            <a:r>
              <a:rPr lang="en-US" altLang="zh-CN" sz="1700" dirty="0" smtClean="0">
                <a:latin typeface="Times New Roman" pitchFamily="18" charset="0"/>
                <a:sym typeface="Times New Roman" pitchFamily="18" charset="0"/>
              </a:rPr>
              <a:t>The first two of these </a:t>
            </a:r>
            <a:r>
              <a:rPr lang="en-US" altLang="zh-CN" sz="1700" b="1" u="sng" dirty="0" smtClean="0">
                <a:latin typeface="Times New Roman" pitchFamily="18" charset="0"/>
                <a:sym typeface="Times New Roman" pitchFamily="18" charset="0"/>
              </a:rPr>
              <a:t>CO</a:t>
            </a:r>
            <a:r>
              <a:rPr lang="en-US" altLang="zh-CN" sz="1700" b="1" u="sng" baseline="-25000" dirty="0" smtClean="0">
                <a:latin typeface="Times New Roman" pitchFamily="18" charset="0"/>
                <a:sym typeface="Times New Roman" pitchFamily="18" charset="0"/>
              </a:rPr>
              <a:t>2</a:t>
            </a:r>
            <a:r>
              <a:rPr lang="en-US" altLang="zh-CN" sz="1700" b="1" u="sng" dirty="0" smtClean="0">
                <a:latin typeface="Times New Roman" pitchFamily="18" charset="0"/>
                <a:sym typeface="Times New Roman" pitchFamily="18" charset="0"/>
              </a:rPr>
              <a:t>-concentrating mechanisms</a:t>
            </a:r>
            <a:r>
              <a:rPr lang="en-US" altLang="zh-CN" sz="1700" dirty="0" smtClean="0">
                <a:latin typeface="Times New Roman" pitchFamily="18" charset="0"/>
                <a:sym typeface="Times New Roman" pitchFamily="18" charset="0"/>
              </a:rPr>
              <a:t> are found in some angiosperms and involve “add-ons” to the Calvin cycle. </a:t>
            </a:r>
          </a:p>
          <a:p>
            <a:pPr algn="just" eaLnBrk="1" hangingPunct="1">
              <a:lnSpc>
                <a:spcPct val="80000"/>
              </a:lnSpc>
              <a:buFont typeface="Courier New" pitchFamily="49" charset="0"/>
              <a:buChar char="o"/>
            </a:pPr>
            <a:endParaRPr lang="en-US" altLang="zh-CN" sz="1700" dirty="0" smtClean="0">
              <a:solidFill>
                <a:srgbClr val="00B0F0"/>
              </a:solidFill>
              <a:latin typeface="Times New Roman" pitchFamily="18" charset="0"/>
              <a:sym typeface="Times New Roman" pitchFamily="18" charset="0"/>
            </a:endParaRPr>
          </a:p>
          <a:p>
            <a:pPr algn="just" eaLnBrk="1" hangingPunct="1">
              <a:lnSpc>
                <a:spcPct val="80000"/>
              </a:lnSpc>
              <a:buFont typeface="Courier New" pitchFamily="49" charset="0"/>
              <a:buChar char="o"/>
            </a:pPr>
            <a:r>
              <a:rPr lang="en-US" altLang="zh-CN" sz="1700" dirty="0" smtClean="0">
                <a:solidFill>
                  <a:srgbClr val="00B0F0"/>
                </a:solidFill>
                <a:latin typeface="Times New Roman" pitchFamily="18" charset="0"/>
                <a:sym typeface="Times New Roman" pitchFamily="18" charset="0"/>
              </a:rPr>
              <a:t>Plants with </a:t>
            </a:r>
            <a:r>
              <a:rPr lang="en-US" altLang="zh-CN" sz="1700" i="1" dirty="0" smtClean="0">
                <a:solidFill>
                  <a:srgbClr val="00B0F0"/>
                </a:solidFill>
                <a:latin typeface="Times New Roman" pitchFamily="18" charset="0"/>
                <a:sym typeface="Times New Roman" pitchFamily="18" charset="0"/>
              </a:rPr>
              <a:t>C</a:t>
            </a:r>
            <a:r>
              <a:rPr lang="en-US" altLang="zh-CN" sz="1700" i="1" baseline="-25000" dirty="0" smtClean="0">
                <a:solidFill>
                  <a:srgbClr val="00B0F0"/>
                </a:solidFill>
                <a:latin typeface="Times New Roman" pitchFamily="18" charset="0"/>
                <a:sym typeface="Times New Roman" pitchFamily="18" charset="0"/>
              </a:rPr>
              <a:t>4</a:t>
            </a:r>
            <a:r>
              <a:rPr lang="en-US" altLang="zh-CN" sz="1700" i="1" dirty="0" smtClean="0">
                <a:solidFill>
                  <a:srgbClr val="00B0F0"/>
                </a:solidFill>
                <a:latin typeface="Times New Roman" pitchFamily="18" charset="0"/>
                <a:sym typeface="Times New Roman" pitchFamily="18" charset="0"/>
              </a:rPr>
              <a:t> metabolism </a:t>
            </a:r>
            <a:r>
              <a:rPr lang="en-US" altLang="zh-CN" sz="1700" dirty="0" smtClean="0">
                <a:solidFill>
                  <a:srgbClr val="00B0F0"/>
                </a:solidFill>
                <a:latin typeface="Times New Roman" pitchFamily="18" charset="0"/>
                <a:sym typeface="Times New Roman" pitchFamily="18" charset="0"/>
              </a:rPr>
              <a:t>are often found in </a:t>
            </a:r>
            <a:r>
              <a:rPr lang="en-US" altLang="zh-CN" sz="1700" i="1" dirty="0" smtClean="0">
                <a:solidFill>
                  <a:srgbClr val="00B0F0"/>
                </a:solidFill>
                <a:latin typeface="Times New Roman" pitchFamily="18" charset="0"/>
                <a:sym typeface="Times New Roman" pitchFamily="18" charset="0"/>
              </a:rPr>
              <a:t>hot environments</a:t>
            </a:r>
            <a:r>
              <a:rPr lang="en-US" altLang="zh-CN" sz="1700" dirty="0" smtClean="0">
                <a:solidFill>
                  <a:srgbClr val="00B0F0"/>
                </a:solidFill>
                <a:latin typeface="Times New Roman" pitchFamily="18" charset="0"/>
                <a:sym typeface="Times New Roman" pitchFamily="18" charset="0"/>
              </a:rPr>
              <a:t>; </a:t>
            </a:r>
            <a:r>
              <a:rPr lang="en-US" altLang="zh-CN" sz="1700" i="1" dirty="0" smtClean="0">
                <a:solidFill>
                  <a:srgbClr val="00B0F0"/>
                </a:solidFill>
                <a:latin typeface="Times New Roman" pitchFamily="18" charset="0"/>
                <a:sym typeface="Times New Roman" pitchFamily="18" charset="0"/>
              </a:rPr>
              <a:t>CAM plants</a:t>
            </a:r>
            <a:r>
              <a:rPr lang="en-US" altLang="zh-CN" sz="1700" dirty="0" smtClean="0">
                <a:solidFill>
                  <a:srgbClr val="00B0F0"/>
                </a:solidFill>
                <a:latin typeface="Times New Roman" pitchFamily="18" charset="0"/>
                <a:sym typeface="Times New Roman" pitchFamily="18" charset="0"/>
              </a:rPr>
              <a:t> are typical of </a:t>
            </a:r>
            <a:r>
              <a:rPr lang="en-US" altLang="zh-CN" sz="1700" i="1" dirty="0" smtClean="0">
                <a:solidFill>
                  <a:srgbClr val="00B0F0"/>
                </a:solidFill>
                <a:latin typeface="Times New Roman" pitchFamily="18" charset="0"/>
                <a:sym typeface="Times New Roman" pitchFamily="18" charset="0"/>
              </a:rPr>
              <a:t>desert environments</a:t>
            </a:r>
            <a:r>
              <a:rPr lang="en-US" altLang="zh-CN" sz="1700" dirty="0" smtClean="0">
                <a:solidFill>
                  <a:srgbClr val="00B0F0"/>
                </a:solidFill>
                <a:latin typeface="Times New Roman" pitchFamily="18" charset="0"/>
                <a:sym typeface="Times New Roman" pitchFamily="18" charset="0"/>
              </a:rPr>
              <a:t>.</a:t>
            </a:r>
          </a:p>
          <a:p>
            <a:pPr algn="just">
              <a:lnSpc>
                <a:spcPct val="80000"/>
              </a:lnSpc>
              <a:buFont typeface="Courier New" pitchFamily="49" charset="0"/>
              <a:buChar char="o"/>
            </a:pPr>
            <a:endParaRPr lang="en-US" altLang="zh-CN" dirty="0" smtClean="0"/>
          </a:p>
        </p:txBody>
      </p:sp>
      <p:sp>
        <p:nvSpPr>
          <p:cNvPr id="111620"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8ED5FD8-4C07-4B8C-BB48-A44DD1948E6A}" type="slidenum">
              <a:rPr lang="en-US"/>
              <a:pPr/>
              <a:t>87</a:t>
            </a:fld>
            <a:endParaRPr lang="en-US"/>
          </a:p>
        </p:txBody>
      </p:sp>
      <p:sp>
        <p:nvSpPr>
          <p:cNvPr id="2" name="AutoShape 2" descr="Image result for crassulacean plant famil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3935092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noChangeArrowheads="1"/>
          </p:cNvSpPr>
          <p:nvPr>
            <p:ph type="title" idx="4294967295"/>
          </p:nvPr>
        </p:nvSpPr>
        <p:spPr>
          <a:xfrm>
            <a:off x="457200" y="0"/>
            <a:ext cx="8229600" cy="1143000"/>
          </a:xfrm>
        </p:spPr>
        <p:txBody>
          <a:bodyPr/>
          <a:lstStyle/>
          <a:p>
            <a:pPr eaLnBrk="1" hangingPunct="1"/>
            <a:r>
              <a:rPr lang="en-US" altLang="zh-CN" sz="3600" b="1" smtClean="0">
                <a:latin typeface="Times New Roman" pitchFamily="18" charset="0"/>
                <a:sym typeface="Times New Roman" pitchFamily="18" charset="0"/>
              </a:rPr>
              <a:t>THE C4 CARBON CYCLE</a:t>
            </a:r>
            <a:endParaRPr lang="en-US" altLang="zh-CN" sz="3600" smtClean="0">
              <a:latin typeface="Times New Roman" pitchFamily="18" charset="0"/>
              <a:sym typeface="Times New Roman" pitchFamily="18" charset="0"/>
            </a:endParaRPr>
          </a:p>
        </p:txBody>
      </p:sp>
      <p:sp>
        <p:nvSpPr>
          <p:cNvPr id="112643" name="Content Placeholder 2"/>
          <p:cNvSpPr>
            <a:spLocks noGrp="1" noChangeArrowheads="1"/>
          </p:cNvSpPr>
          <p:nvPr>
            <p:ph idx="4294967295"/>
          </p:nvPr>
        </p:nvSpPr>
        <p:spPr>
          <a:xfrm>
            <a:off x="457200" y="1143000"/>
            <a:ext cx="8229600" cy="5395912"/>
          </a:xfrm>
        </p:spPr>
        <p:txBody>
          <a:bodyPr>
            <a:noAutofit/>
          </a:bodyPr>
          <a:lstStyle/>
          <a:p>
            <a:pPr algn="just">
              <a:lnSpc>
                <a:spcPct val="80000"/>
              </a:lnSpc>
              <a:buFont typeface="Wingdings" pitchFamily="2" charset="2"/>
              <a:buChar char="§"/>
            </a:pPr>
            <a:r>
              <a:rPr lang="en-US" sz="1600" dirty="0">
                <a:latin typeface="Times New Roman" pitchFamily="18" charset="0"/>
                <a:cs typeface="Times New Roman" pitchFamily="18" charset="0"/>
              </a:rPr>
              <a:t>The </a:t>
            </a:r>
            <a:r>
              <a:rPr lang="en-US" sz="1600" dirty="0" smtClean="0">
                <a:latin typeface="Times New Roman" pitchFamily="18" charset="0"/>
                <a:cs typeface="Times New Roman" pitchFamily="18" charset="0"/>
              </a:rPr>
              <a:t>C4</a:t>
            </a:r>
            <a:r>
              <a:rPr lang="en-US" sz="1600" dirty="0">
                <a:latin typeface="Times New Roman" pitchFamily="18" charset="0"/>
                <a:cs typeface="Times New Roman" pitchFamily="18" charset="0"/>
              </a:rPr>
              <a:t> pathway is used in about </a:t>
            </a:r>
            <a:r>
              <a:rPr lang="en-US" sz="1600" dirty="0" smtClean="0">
                <a:solidFill>
                  <a:srgbClr val="00B0F0"/>
                </a:solidFill>
                <a:latin typeface="Times New Roman" pitchFamily="18" charset="0"/>
                <a:cs typeface="Times New Roman" pitchFamily="18" charset="0"/>
              </a:rPr>
              <a:t>3% of </a:t>
            </a:r>
            <a:r>
              <a:rPr lang="en-US" sz="1600" dirty="0">
                <a:solidFill>
                  <a:srgbClr val="00B0F0"/>
                </a:solidFill>
                <a:latin typeface="Times New Roman" pitchFamily="18" charset="0"/>
                <a:cs typeface="Times New Roman" pitchFamily="18" charset="0"/>
              </a:rPr>
              <a:t>all vascular plants</a:t>
            </a:r>
            <a:r>
              <a:rPr lang="en-US" sz="1600" dirty="0">
                <a:latin typeface="Times New Roman" pitchFamily="18" charset="0"/>
                <a:cs typeface="Times New Roman" pitchFamily="18" charset="0"/>
              </a:rPr>
              <a:t>; some examples are </a:t>
            </a:r>
            <a:r>
              <a:rPr lang="en-US" sz="1600" dirty="0">
                <a:solidFill>
                  <a:srgbClr val="00B050"/>
                </a:solidFill>
                <a:latin typeface="Times New Roman" pitchFamily="18" charset="0"/>
                <a:cs typeface="Times New Roman" pitchFamily="18" charset="0"/>
              </a:rPr>
              <a:t>crabgrass</a:t>
            </a:r>
            <a:r>
              <a:rPr lang="en-US" sz="1600" dirty="0">
                <a:latin typeface="Times New Roman" pitchFamily="18" charset="0"/>
                <a:cs typeface="Times New Roman" pitchFamily="18" charset="0"/>
              </a:rPr>
              <a:t>, </a:t>
            </a:r>
            <a:r>
              <a:rPr lang="en-US" sz="1600" dirty="0">
                <a:solidFill>
                  <a:srgbClr val="00B050"/>
                </a:solidFill>
                <a:latin typeface="Times New Roman" pitchFamily="18" charset="0"/>
                <a:cs typeface="Times New Roman" pitchFamily="18" charset="0"/>
              </a:rPr>
              <a:t>sugarcane and corn</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algn="just">
              <a:lnSpc>
                <a:spcPct val="80000"/>
              </a:lnSpc>
            </a:pPr>
            <a:r>
              <a:rPr lang="en-US" sz="1600" b="1" u="sng" dirty="0" smtClean="0">
                <a:latin typeface="Times New Roman" pitchFamily="18" charset="0"/>
                <a:cs typeface="Times New Roman" pitchFamily="18" charset="0"/>
              </a:rPr>
              <a:t>C4 plants </a:t>
            </a:r>
            <a:r>
              <a:rPr lang="en-US" sz="1600" b="1" u="sng" dirty="0">
                <a:latin typeface="Times New Roman" pitchFamily="18" charset="0"/>
                <a:cs typeface="Times New Roman" pitchFamily="18" charset="0"/>
              </a:rPr>
              <a:t>are common in habitats that are hot</a:t>
            </a:r>
            <a:r>
              <a:rPr lang="en-US" sz="1600" dirty="0">
                <a:latin typeface="Times New Roman" pitchFamily="18" charset="0"/>
                <a:cs typeface="Times New Roman" pitchFamily="18" charset="0"/>
              </a:rPr>
              <a:t>, but are less abundant in areas that are cooler. In hot conditions, the benefits of reduced photorespiration likely exceed the ATP cost of </a:t>
            </a:r>
            <a:r>
              <a:rPr lang="en-US" sz="1600" dirty="0" smtClean="0">
                <a:latin typeface="Times New Roman" pitchFamily="18" charset="0"/>
                <a:cs typeface="Times New Roman" pitchFamily="18" charset="0"/>
              </a:rPr>
              <a:t>moving CO</a:t>
            </a:r>
            <a:r>
              <a:rPr lang="en-US" sz="1200" dirty="0" smtClean="0">
                <a:latin typeface="Times New Roman" pitchFamily="18" charset="0"/>
                <a:cs typeface="Times New Roman" pitchFamily="18" charset="0"/>
              </a:rPr>
              <a:t>2​ </a:t>
            </a:r>
            <a:r>
              <a:rPr lang="en-US" sz="1600" dirty="0" smtClean="0">
                <a:latin typeface="Times New Roman" pitchFamily="18" charset="0"/>
                <a:cs typeface="Times New Roman" pitchFamily="18" charset="0"/>
              </a:rPr>
              <a:t>from </a:t>
            </a:r>
            <a:r>
              <a:rPr lang="en-US" sz="1600" dirty="0">
                <a:latin typeface="Times New Roman" pitchFamily="18" charset="0"/>
                <a:cs typeface="Times New Roman" pitchFamily="18" charset="0"/>
              </a:rPr>
              <a:t>the mesophyll cell to the bundle-sheath cell</a:t>
            </a:r>
            <a:r>
              <a:rPr lang="en-US" sz="1600" dirty="0" smtClean="0">
                <a:latin typeface="Times New Roman" pitchFamily="18" charset="0"/>
                <a:cs typeface="Times New Roman" pitchFamily="18" charset="0"/>
              </a:rPr>
              <a:t>.</a:t>
            </a:r>
          </a:p>
          <a:p>
            <a:pPr algn="just">
              <a:lnSpc>
                <a:spcPct val="80000"/>
              </a:lnSpc>
              <a:buFont typeface="Wingdings" pitchFamily="2" charset="2"/>
              <a:buChar char="§"/>
            </a:pPr>
            <a:endParaRPr lang="en-US" altLang="zh-CN" sz="1600" dirty="0" smtClean="0">
              <a:latin typeface="Times New Roman" pitchFamily="18" charset="0"/>
              <a:cs typeface="Times New Roman" pitchFamily="18" charset="0"/>
              <a:sym typeface="Times New Roman" pitchFamily="18" charset="0"/>
            </a:endParaRPr>
          </a:p>
          <a:p>
            <a:pPr algn="just" eaLnBrk="1" hangingPunct="1">
              <a:lnSpc>
                <a:spcPct val="80000"/>
              </a:lnSpc>
              <a:buFont typeface="Wingdings" pitchFamily="2" charset="2"/>
              <a:buChar char="§"/>
            </a:pPr>
            <a:r>
              <a:rPr lang="en-US" altLang="zh-CN" sz="1600" dirty="0" smtClean="0">
                <a:latin typeface="Times New Roman" pitchFamily="18" charset="0"/>
                <a:cs typeface="Times New Roman" pitchFamily="18" charset="0"/>
                <a:sym typeface="Times New Roman" pitchFamily="18" charset="0"/>
              </a:rPr>
              <a:t>There are </a:t>
            </a:r>
            <a:r>
              <a:rPr lang="en-US" altLang="zh-CN" sz="1600" b="1" dirty="0" smtClean="0">
                <a:latin typeface="Times New Roman" pitchFamily="18" charset="0"/>
                <a:sym typeface="Times New Roman" pitchFamily="18" charset="0"/>
              </a:rPr>
              <a:t>differences in leaf anatomy </a:t>
            </a:r>
            <a:r>
              <a:rPr lang="en-US" altLang="zh-CN" sz="1600" dirty="0" smtClean="0">
                <a:latin typeface="Times New Roman" pitchFamily="18" charset="0"/>
                <a:sym typeface="Times New Roman" pitchFamily="18" charset="0"/>
              </a:rPr>
              <a:t>between plants that have a C4 carbon cycle (called </a:t>
            </a:r>
            <a:r>
              <a:rPr lang="en-US" altLang="zh-CN" sz="1600" i="1" dirty="0" smtClean="0">
                <a:latin typeface="Times New Roman" pitchFamily="18" charset="0"/>
                <a:sym typeface="Times New Roman" pitchFamily="18" charset="0"/>
              </a:rPr>
              <a:t>C4 plants) </a:t>
            </a:r>
            <a:r>
              <a:rPr lang="en-US" altLang="zh-CN" sz="1600" dirty="0" smtClean="0">
                <a:latin typeface="Times New Roman" pitchFamily="18" charset="0"/>
                <a:sym typeface="Times New Roman" pitchFamily="18" charset="0"/>
              </a:rPr>
              <a:t>and those that photosynthesize solely via the Calvin photosynthetic cycle (</a:t>
            </a:r>
            <a:r>
              <a:rPr lang="en-US" altLang="zh-CN" sz="1600" i="1" dirty="0" smtClean="0">
                <a:latin typeface="Times New Roman" pitchFamily="18" charset="0"/>
                <a:sym typeface="Times New Roman" pitchFamily="18" charset="0"/>
              </a:rPr>
              <a:t>C3 plants). </a:t>
            </a:r>
          </a:p>
          <a:p>
            <a:pPr algn="just" eaLnBrk="1" hangingPunct="1">
              <a:lnSpc>
                <a:spcPct val="80000"/>
              </a:lnSpc>
              <a:buFont typeface="Wingdings" pitchFamily="2" charset="2"/>
              <a:buChar char="Ø"/>
            </a:pPr>
            <a:endParaRPr lang="en-US" altLang="zh-CN" sz="1600" i="1" dirty="0" smtClean="0">
              <a:latin typeface="Times New Roman" pitchFamily="18" charset="0"/>
              <a:sym typeface="Times New Roman" pitchFamily="18" charset="0"/>
            </a:endParaRPr>
          </a:p>
          <a:p>
            <a:pPr algn="just">
              <a:lnSpc>
                <a:spcPct val="80000"/>
              </a:lnSpc>
              <a:buFont typeface="Wingdings" pitchFamily="2" charset="2"/>
              <a:buChar char="Ø"/>
            </a:pPr>
            <a:r>
              <a:rPr lang="en-US" altLang="zh-CN" sz="1600" b="1" i="1" dirty="0" smtClean="0">
                <a:latin typeface="Times New Roman" pitchFamily="18" charset="0"/>
                <a:sym typeface="Times New Roman" pitchFamily="18" charset="0"/>
              </a:rPr>
              <a:t>A cross section of a typical </a:t>
            </a:r>
            <a:r>
              <a:rPr lang="en-US" altLang="zh-CN" sz="1600" b="1" dirty="0" smtClean="0">
                <a:solidFill>
                  <a:srgbClr val="00B050"/>
                </a:solidFill>
                <a:latin typeface="Times New Roman" pitchFamily="18" charset="0"/>
                <a:sym typeface="Times New Roman" pitchFamily="18" charset="0"/>
              </a:rPr>
              <a:t>C3 leaf </a:t>
            </a:r>
            <a:r>
              <a:rPr lang="en-US" altLang="zh-CN" sz="1600" dirty="0" smtClean="0">
                <a:latin typeface="Times New Roman" pitchFamily="18" charset="0"/>
                <a:sym typeface="Times New Roman" pitchFamily="18" charset="0"/>
              </a:rPr>
              <a:t>r</a:t>
            </a:r>
            <a:r>
              <a:rPr lang="en-US" altLang="zh-CN" sz="1600" i="1" dirty="0" smtClean="0">
                <a:latin typeface="Times New Roman" pitchFamily="18" charset="0"/>
                <a:sym typeface="Times New Roman" pitchFamily="18" charset="0"/>
              </a:rPr>
              <a:t>eveals </a:t>
            </a:r>
            <a:r>
              <a:rPr lang="en-US" altLang="zh-CN" sz="1600" i="1" u="sng" dirty="0" smtClean="0">
                <a:latin typeface="Times New Roman" pitchFamily="18" charset="0"/>
                <a:sym typeface="Times New Roman" pitchFamily="18" charset="0"/>
              </a:rPr>
              <a:t>one major distinct cell type containing the chloroplasts</a:t>
            </a:r>
            <a:r>
              <a:rPr lang="en-US" altLang="zh-CN" sz="1600" dirty="0" smtClean="0">
                <a:latin typeface="Times New Roman" pitchFamily="18" charset="0"/>
                <a:sym typeface="Times New Roman" pitchFamily="18" charset="0"/>
              </a:rPr>
              <a:t>,</a:t>
            </a:r>
            <a:r>
              <a:rPr lang="en-US" altLang="zh-CN" sz="1600" dirty="0" smtClean="0">
                <a:solidFill>
                  <a:srgbClr val="00B050"/>
                </a:solidFill>
                <a:latin typeface="Times New Roman" pitchFamily="18" charset="0"/>
                <a:sym typeface="Times New Roman" pitchFamily="18" charset="0"/>
              </a:rPr>
              <a:t> the </a:t>
            </a:r>
            <a:r>
              <a:rPr lang="en-US" altLang="zh-CN" sz="1600" b="1" i="1" dirty="0" smtClean="0">
                <a:solidFill>
                  <a:srgbClr val="00B050"/>
                </a:solidFill>
                <a:latin typeface="Times New Roman" pitchFamily="18" charset="0"/>
                <a:sym typeface="Times New Roman" pitchFamily="18" charset="0"/>
              </a:rPr>
              <a:t>mesophyll </a:t>
            </a:r>
            <a:r>
              <a:rPr lang="en-US" altLang="zh-CN" sz="1600" i="1" dirty="0" smtClean="0">
                <a:latin typeface="Times New Roman" pitchFamily="18" charset="0"/>
                <a:sym typeface="Times New Roman" pitchFamily="18" charset="0"/>
              </a:rPr>
              <a:t>(</a:t>
            </a:r>
            <a:r>
              <a:rPr lang="en-US" sz="1600" dirty="0"/>
              <a:t>ground </a:t>
            </a:r>
            <a:r>
              <a:rPr lang="en-US" sz="1600" dirty="0" smtClean="0"/>
              <a:t>tissue cells)</a:t>
            </a:r>
            <a:r>
              <a:rPr lang="en-US" altLang="zh-CN" sz="1600" dirty="0" smtClean="0">
                <a:latin typeface="Times New Roman" pitchFamily="18" charset="0"/>
                <a:sym typeface="Times New Roman" pitchFamily="18" charset="0"/>
              </a:rPr>
              <a:t>. </a:t>
            </a:r>
            <a:r>
              <a:rPr lang="en-US" altLang="zh-CN" sz="1600" b="1" dirty="0" smtClean="0">
                <a:latin typeface="Times New Roman" pitchFamily="18" charset="0"/>
                <a:sym typeface="Times New Roman" pitchFamily="18" charset="0"/>
              </a:rPr>
              <a:t> </a:t>
            </a:r>
          </a:p>
          <a:p>
            <a:pPr algn="just" eaLnBrk="1" hangingPunct="1">
              <a:lnSpc>
                <a:spcPct val="80000"/>
              </a:lnSpc>
            </a:pPr>
            <a:endParaRPr lang="en-US" altLang="zh-CN" sz="1600" dirty="0" smtClean="0">
              <a:latin typeface="Times New Roman" pitchFamily="18" charset="0"/>
              <a:sym typeface="Times New Roman" pitchFamily="18" charset="0"/>
            </a:endParaRPr>
          </a:p>
          <a:p>
            <a:pPr algn="just" eaLnBrk="1" hangingPunct="1">
              <a:lnSpc>
                <a:spcPct val="80000"/>
              </a:lnSpc>
            </a:pPr>
            <a:r>
              <a:rPr lang="en-US" altLang="zh-CN" sz="1600" dirty="0" smtClean="0">
                <a:latin typeface="Times New Roman" pitchFamily="18" charset="0"/>
                <a:sym typeface="Times New Roman" pitchFamily="18" charset="0"/>
              </a:rPr>
              <a:t>In contrast, a typical </a:t>
            </a:r>
            <a:r>
              <a:rPr lang="en-US" altLang="zh-CN" sz="1600" b="1" dirty="0" smtClean="0">
                <a:solidFill>
                  <a:srgbClr val="FF0000"/>
                </a:solidFill>
                <a:latin typeface="Times New Roman" pitchFamily="18" charset="0"/>
                <a:sym typeface="Times New Roman" pitchFamily="18" charset="0"/>
              </a:rPr>
              <a:t>C4 leaf </a:t>
            </a:r>
            <a:r>
              <a:rPr lang="en-US" altLang="zh-CN" sz="1600" dirty="0" smtClean="0">
                <a:latin typeface="Times New Roman" pitchFamily="18" charset="0"/>
                <a:sym typeface="Times New Roman" pitchFamily="18" charset="0"/>
              </a:rPr>
              <a:t>has </a:t>
            </a:r>
            <a:r>
              <a:rPr lang="en-US" altLang="zh-CN" sz="1600" u="sng" dirty="0" smtClean="0">
                <a:latin typeface="Times New Roman" pitchFamily="18" charset="0"/>
                <a:sym typeface="Times New Roman" pitchFamily="18" charset="0"/>
              </a:rPr>
              <a:t>two distinct </a:t>
            </a:r>
            <a:r>
              <a:rPr lang="en-US" altLang="zh-CN" sz="1600" u="sng" dirty="0" smtClean="0">
                <a:solidFill>
                  <a:srgbClr val="9D5813"/>
                </a:solidFill>
                <a:latin typeface="Times New Roman" pitchFamily="18" charset="0"/>
                <a:sym typeface="Times New Roman" pitchFamily="18" charset="0"/>
              </a:rPr>
              <a:t>chloroplast-containing</a:t>
            </a:r>
            <a:r>
              <a:rPr lang="en-US" altLang="zh-CN" sz="1600" u="sng" dirty="0" smtClean="0">
                <a:latin typeface="Times New Roman" pitchFamily="18" charset="0"/>
                <a:sym typeface="Times New Roman" pitchFamily="18" charset="0"/>
              </a:rPr>
              <a:t> cell types</a:t>
            </a:r>
            <a:r>
              <a:rPr lang="en-US" altLang="zh-CN" sz="1600" dirty="0" smtClean="0">
                <a:latin typeface="Times New Roman" pitchFamily="18" charset="0"/>
                <a:sym typeface="Times New Roman" pitchFamily="18" charset="0"/>
              </a:rPr>
              <a:t>: </a:t>
            </a:r>
            <a:r>
              <a:rPr lang="en-US" altLang="zh-CN" sz="1600" b="1" dirty="0" smtClean="0">
                <a:solidFill>
                  <a:srgbClr val="FF0000"/>
                </a:solidFill>
                <a:latin typeface="Times New Roman" pitchFamily="18" charset="0"/>
                <a:sym typeface="Times New Roman" pitchFamily="18" charset="0"/>
              </a:rPr>
              <a:t>mesophyll</a:t>
            </a:r>
            <a:r>
              <a:rPr lang="en-US" altLang="zh-CN" sz="1600" dirty="0" smtClean="0">
                <a:solidFill>
                  <a:srgbClr val="FF0000"/>
                </a:solidFill>
                <a:latin typeface="Times New Roman" pitchFamily="18" charset="0"/>
                <a:sym typeface="Times New Roman" pitchFamily="18" charset="0"/>
              </a:rPr>
              <a:t> and </a:t>
            </a:r>
            <a:r>
              <a:rPr lang="en-US" altLang="zh-CN" sz="1600" b="1" dirty="0" smtClean="0">
                <a:solidFill>
                  <a:srgbClr val="FF0000"/>
                </a:solidFill>
                <a:latin typeface="Times New Roman" pitchFamily="18" charset="0"/>
                <a:sym typeface="Times New Roman" pitchFamily="18" charset="0"/>
              </a:rPr>
              <a:t>bundle sheath</a:t>
            </a:r>
            <a:r>
              <a:rPr lang="en-US" altLang="zh-CN" sz="1600" dirty="0" smtClean="0">
                <a:solidFill>
                  <a:srgbClr val="FF0000"/>
                </a:solidFill>
                <a:latin typeface="Times New Roman" pitchFamily="18" charset="0"/>
                <a:sym typeface="Times New Roman" pitchFamily="18" charset="0"/>
              </a:rPr>
              <a:t> </a:t>
            </a:r>
            <a:r>
              <a:rPr lang="en-US" altLang="zh-CN" sz="1600" dirty="0" smtClean="0">
                <a:latin typeface="Times New Roman" pitchFamily="18" charset="0"/>
                <a:sym typeface="Times New Roman" pitchFamily="18" charset="0"/>
              </a:rPr>
              <a:t>(or </a:t>
            </a:r>
            <a:r>
              <a:rPr lang="en-US" altLang="zh-CN" sz="1600" i="1" dirty="0" err="1" smtClean="0">
                <a:latin typeface="Times New Roman" pitchFamily="18" charset="0"/>
                <a:sym typeface="Times New Roman" pitchFamily="18" charset="0"/>
              </a:rPr>
              <a:t>Kranz</a:t>
            </a:r>
            <a:r>
              <a:rPr lang="en-US" altLang="zh-CN" sz="1600" i="1" dirty="0" smtClean="0">
                <a:latin typeface="Times New Roman" pitchFamily="18" charset="0"/>
                <a:sym typeface="Times New Roman" pitchFamily="18" charset="0"/>
              </a:rPr>
              <a:t>, German for </a:t>
            </a:r>
            <a:r>
              <a:rPr lang="en-US" altLang="zh-CN" sz="1600" dirty="0" smtClean="0">
                <a:latin typeface="Times New Roman" pitchFamily="18" charset="0"/>
                <a:sym typeface="Times New Roman" pitchFamily="18" charset="0"/>
              </a:rPr>
              <a:t>“wreath”, </a:t>
            </a:r>
            <a:r>
              <a:rPr lang="en-US" altLang="zh-CN" sz="1600" dirty="0" smtClean="0">
                <a:solidFill>
                  <a:srgbClr val="DEA900"/>
                </a:solidFill>
                <a:latin typeface="Times New Roman" pitchFamily="18" charset="0"/>
                <a:sym typeface="Times New Roman" pitchFamily="18" charset="0"/>
              </a:rPr>
              <a:t>covering like ring</a:t>
            </a:r>
            <a:r>
              <a:rPr lang="en-US" altLang="zh-CN" sz="1600" dirty="0" smtClean="0">
                <a:latin typeface="Times New Roman" pitchFamily="18" charset="0"/>
                <a:sym typeface="Times New Roman" pitchFamily="18" charset="0"/>
              </a:rPr>
              <a:t>) cells (Figure 8.9).</a:t>
            </a:r>
          </a:p>
          <a:p>
            <a:pPr algn="just" eaLnBrk="1" hangingPunct="1">
              <a:lnSpc>
                <a:spcPct val="80000"/>
              </a:lnSpc>
            </a:pPr>
            <a:endParaRPr lang="en-US" altLang="zh-CN" sz="1600" dirty="0" smtClean="0">
              <a:latin typeface="Times New Roman" pitchFamily="18" charset="0"/>
              <a:sym typeface="Times New Roman" pitchFamily="18" charset="0"/>
            </a:endParaRPr>
          </a:p>
          <a:p>
            <a:pPr algn="just" eaLnBrk="1" hangingPunct="1">
              <a:lnSpc>
                <a:spcPct val="80000"/>
              </a:lnSpc>
            </a:pPr>
            <a:r>
              <a:rPr lang="en-US" altLang="zh-CN" sz="1600" dirty="0" smtClean="0">
                <a:latin typeface="Times New Roman" pitchFamily="18" charset="0"/>
                <a:sym typeface="Times New Roman" pitchFamily="18" charset="0"/>
              </a:rPr>
              <a:t>The operation of the C4 cycle requires the cooperative effort of both cell types. </a:t>
            </a:r>
          </a:p>
          <a:p>
            <a:pPr algn="just" eaLnBrk="1" hangingPunct="1">
              <a:lnSpc>
                <a:spcPct val="80000"/>
              </a:lnSpc>
            </a:pPr>
            <a:endParaRPr lang="en-US" altLang="zh-CN" sz="1600" dirty="0" smtClean="0">
              <a:latin typeface="Times New Roman" pitchFamily="18" charset="0"/>
              <a:sym typeface="Times New Roman" pitchFamily="18" charset="0"/>
            </a:endParaRPr>
          </a:p>
          <a:p>
            <a:pPr algn="just">
              <a:lnSpc>
                <a:spcPct val="80000"/>
              </a:lnSpc>
              <a:buFont typeface="Courier New" pitchFamily="49" charset="0"/>
              <a:buChar char="o"/>
            </a:pPr>
            <a:r>
              <a:rPr lang="en-US" altLang="zh-CN" sz="1600" u="sng" dirty="0" smtClean="0">
                <a:latin typeface="Times New Roman" pitchFamily="18" charset="0"/>
                <a:sym typeface="Times New Roman" pitchFamily="18" charset="0"/>
              </a:rPr>
              <a:t>No mesophyll cell of a C4 plant is more than two or three cells away from the nearest bundle sheath cell</a:t>
            </a:r>
            <a:r>
              <a:rPr lang="en-US" altLang="zh-CN" sz="1600" dirty="0" smtClean="0">
                <a:latin typeface="Times New Roman" pitchFamily="18" charset="0"/>
                <a:sym typeface="Times New Roman" pitchFamily="18" charset="0"/>
              </a:rPr>
              <a:t>. </a:t>
            </a:r>
          </a:p>
          <a:p>
            <a:pPr algn="just" eaLnBrk="1" hangingPunct="1">
              <a:lnSpc>
                <a:spcPct val="80000"/>
              </a:lnSpc>
              <a:buFont typeface="Wingdings" pitchFamily="2" charset="2"/>
              <a:buChar char="Ø"/>
            </a:pPr>
            <a:endParaRPr lang="en-US" altLang="zh-CN" sz="1600" dirty="0" smtClean="0">
              <a:latin typeface="Times New Roman" pitchFamily="18" charset="0"/>
              <a:sym typeface="Times New Roman" pitchFamily="18" charset="0"/>
            </a:endParaRPr>
          </a:p>
          <a:p>
            <a:pPr algn="just" eaLnBrk="1" hangingPunct="1">
              <a:lnSpc>
                <a:spcPct val="80000"/>
              </a:lnSpc>
              <a:buFont typeface="Wingdings" pitchFamily="2" charset="2"/>
              <a:buChar char="Ø"/>
            </a:pPr>
            <a:r>
              <a:rPr lang="en-US" altLang="zh-CN" sz="1600" dirty="0" smtClean="0">
                <a:latin typeface="Times New Roman" pitchFamily="18" charset="0"/>
                <a:sym typeface="Times New Roman" pitchFamily="18" charset="0"/>
              </a:rPr>
              <a:t>In addition, an extensive network of </a:t>
            </a:r>
            <a:r>
              <a:rPr lang="en-US" altLang="zh-CN" sz="1600" b="1" dirty="0" err="1" smtClean="0">
                <a:solidFill>
                  <a:schemeClr val="accent5">
                    <a:lumMod val="75000"/>
                  </a:schemeClr>
                </a:solidFill>
                <a:latin typeface="Times New Roman" pitchFamily="18" charset="0"/>
                <a:sym typeface="Times New Roman" pitchFamily="18" charset="0"/>
              </a:rPr>
              <a:t>plasmodesmata</a:t>
            </a:r>
            <a:r>
              <a:rPr lang="en-US" altLang="zh-CN" sz="1600" dirty="0" smtClean="0">
                <a:solidFill>
                  <a:schemeClr val="accent5">
                    <a:lumMod val="75000"/>
                  </a:schemeClr>
                </a:solidFill>
                <a:latin typeface="Times New Roman" pitchFamily="18" charset="0"/>
                <a:sym typeface="Times New Roman" pitchFamily="18" charset="0"/>
              </a:rPr>
              <a:t> </a:t>
            </a:r>
            <a:r>
              <a:rPr lang="en-US" altLang="zh-CN" sz="1600" i="1" dirty="0" smtClean="0">
                <a:latin typeface="Times New Roman" pitchFamily="18" charset="0"/>
                <a:sym typeface="Times New Roman" pitchFamily="18" charset="0"/>
              </a:rPr>
              <a:t>connects mesophyll and bundle sheath cells</a:t>
            </a:r>
            <a:r>
              <a:rPr lang="en-US" altLang="zh-CN" sz="1600" dirty="0" smtClean="0">
                <a:latin typeface="Times New Roman" pitchFamily="18" charset="0"/>
                <a:sym typeface="Times New Roman" pitchFamily="18" charset="0"/>
              </a:rPr>
              <a:t>, thus providing a pathway for the flow of metabolites between the cell types.</a:t>
            </a:r>
          </a:p>
        </p:txBody>
      </p:sp>
      <p:sp>
        <p:nvSpPr>
          <p:cNvPr id="112644"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7A9294F-A9D0-4863-9FDF-2E1DF68A0A22}" type="slidenum">
              <a:rPr lang="en-US"/>
              <a:pPr/>
              <a:t>88</a:t>
            </a:fld>
            <a:endParaRPr lang="en-US"/>
          </a:p>
        </p:txBody>
      </p:sp>
      <p:sp>
        <p:nvSpPr>
          <p:cNvPr id="2" name="AutoShape 2" descr="How To Get Rid Of Crabgrass For Good - 10 Ways That 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C:\Users\DELL\Desktop\Mooni\crabgrass.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6106788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4 cycle.."/>
          <p:cNvPicPr>
            <a:picLocks noChangeAspect="1" noChangeArrowheads="1"/>
          </p:cNvPicPr>
          <p:nvPr/>
        </p:nvPicPr>
        <p:blipFill rotWithShape="1">
          <a:blip r:embed="rId2">
            <a:extLst>
              <a:ext uri="{28A0092B-C50C-407E-A947-70E740481C1C}">
                <a14:useLocalDpi xmlns:a14="http://schemas.microsoft.com/office/drawing/2010/main" val="0"/>
              </a:ext>
            </a:extLst>
          </a:blip>
          <a:srcRect l="6612" t="4254" r="5614" b="7419"/>
          <a:stretch/>
        </p:blipFill>
        <p:spPr bwMode="auto">
          <a:xfrm>
            <a:off x="4495800" y="312738"/>
            <a:ext cx="4495800" cy="254567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PHOTOSYNTHE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152400"/>
            <a:ext cx="4105275" cy="330517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CSS 330 World Food Crops -- OSU Extended Campus - Oregon Stat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CSS 330 World Food Crops -- OSU Extended Campus - Oregon State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514" name="Picture 10" descr="Difference between C3 and C4 Plants (C3 Plants vs C4 Plant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2842" y="3324173"/>
            <a:ext cx="5621674" cy="301287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descr="CSS 330 World Food Crops -- OSU Extended Campus - Oregon State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51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028" y="3733800"/>
            <a:ext cx="3090814" cy="2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583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33400" y="914400"/>
            <a:ext cx="8153400" cy="5257800"/>
          </a:xfrm>
        </p:spPr>
      </p:pic>
      <p:sp>
        <p:nvSpPr>
          <p:cNvPr id="22531" name="Slide Number Placeholder 2"/>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6D0418B-1FEB-46E9-9FBD-158F69F46A38}" type="slidenum">
              <a:rPr lang="en-US"/>
              <a:pPr/>
              <a:t>9</a:t>
            </a:fld>
            <a:endParaRPr lang="en-US"/>
          </a:p>
        </p:txBody>
      </p:sp>
    </p:spTree>
    <p:extLst>
      <p:ext uri="{BB962C8B-B14F-4D97-AF65-F5344CB8AC3E}">
        <p14:creationId xmlns:p14="http://schemas.microsoft.com/office/powerpoint/2010/main" val="191492218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noChangeArrowheads="1"/>
          </p:cNvSpPr>
          <p:nvPr>
            <p:ph type="title" idx="4294967295"/>
          </p:nvPr>
        </p:nvSpPr>
        <p:spPr>
          <a:xfrm>
            <a:off x="457200" y="0"/>
            <a:ext cx="8229600" cy="1143000"/>
          </a:xfrm>
        </p:spPr>
        <p:txBody>
          <a:bodyPr/>
          <a:lstStyle/>
          <a:p>
            <a:pPr eaLnBrk="1" hangingPunct="1"/>
            <a:r>
              <a:rPr lang="en-US" altLang="zh-CN" sz="2600" b="1" dirty="0" smtClean="0">
                <a:solidFill>
                  <a:srgbClr val="0070C0"/>
                </a:solidFill>
                <a:latin typeface="Times New Roman" pitchFamily="18" charset="0"/>
                <a:sym typeface="Times New Roman" pitchFamily="18" charset="0"/>
              </a:rPr>
              <a:t>The C</a:t>
            </a:r>
            <a:r>
              <a:rPr lang="en-US" altLang="zh-CN" sz="2600" b="1" baseline="-25000" dirty="0" smtClean="0">
                <a:solidFill>
                  <a:srgbClr val="0070C0"/>
                </a:solidFill>
                <a:latin typeface="Times New Roman" pitchFamily="18" charset="0"/>
                <a:sym typeface="Times New Roman" pitchFamily="18" charset="0"/>
              </a:rPr>
              <a:t>4</a:t>
            </a:r>
            <a:r>
              <a:rPr lang="en-US" altLang="zh-CN" sz="2600" b="1" dirty="0" smtClean="0">
                <a:solidFill>
                  <a:srgbClr val="0070C0"/>
                </a:solidFill>
                <a:latin typeface="Times New Roman" pitchFamily="18" charset="0"/>
                <a:sym typeface="Times New Roman" pitchFamily="18" charset="0"/>
              </a:rPr>
              <a:t> Cycle Concentrates CO</a:t>
            </a:r>
            <a:r>
              <a:rPr lang="en-US" altLang="zh-CN" sz="2600" baseline="-25000" dirty="0" smtClean="0">
                <a:solidFill>
                  <a:srgbClr val="0070C0"/>
                </a:solidFill>
                <a:latin typeface="Times New Roman" pitchFamily="18" charset="0"/>
                <a:sym typeface="Times New Roman" pitchFamily="18" charset="0"/>
              </a:rPr>
              <a:t>2</a:t>
            </a:r>
            <a:r>
              <a:rPr lang="en-US" altLang="zh-CN" sz="2600" b="1" dirty="0" smtClean="0">
                <a:solidFill>
                  <a:srgbClr val="0070C0"/>
                </a:solidFill>
                <a:latin typeface="Times New Roman" pitchFamily="18" charset="0"/>
                <a:sym typeface="Times New Roman" pitchFamily="18" charset="0"/>
              </a:rPr>
              <a:t> in Bundle Sheath Cells</a:t>
            </a:r>
            <a:endParaRPr lang="en-US" altLang="zh-CN" sz="2600" dirty="0" smtClean="0">
              <a:solidFill>
                <a:srgbClr val="0070C0"/>
              </a:solidFill>
              <a:latin typeface="Times New Roman" pitchFamily="18" charset="0"/>
              <a:sym typeface="Times New Roman" pitchFamily="18" charset="0"/>
            </a:endParaRPr>
          </a:p>
        </p:txBody>
      </p:sp>
      <p:sp>
        <p:nvSpPr>
          <p:cNvPr id="114691" name="Content Placeholder 2"/>
          <p:cNvSpPr>
            <a:spLocks noGrp="1" noChangeArrowheads="1"/>
          </p:cNvSpPr>
          <p:nvPr>
            <p:ph idx="4294967295"/>
          </p:nvPr>
        </p:nvSpPr>
        <p:spPr>
          <a:xfrm>
            <a:off x="457200" y="1371600"/>
            <a:ext cx="5867400" cy="4525963"/>
          </a:xfrm>
        </p:spPr>
        <p:txBody>
          <a:bodyPr>
            <a:normAutofit fontScale="55000" lnSpcReduction="20000"/>
          </a:bodyPr>
          <a:lstStyle/>
          <a:p>
            <a:pPr marL="514350" indent="-514350" algn="just" eaLnBrk="1" hangingPunct="1">
              <a:buFont typeface="Wingdings" pitchFamily="2" charset="2"/>
              <a:buChar char="v"/>
            </a:pPr>
            <a:r>
              <a:rPr lang="en-US" altLang="zh-CN" b="1" dirty="0" smtClean="0">
                <a:latin typeface="Times New Roman" pitchFamily="18" charset="0"/>
                <a:sym typeface="Times New Roman" pitchFamily="18" charset="0"/>
              </a:rPr>
              <a:t>The basic C4 cycle consists of four stages:</a:t>
            </a:r>
          </a:p>
          <a:p>
            <a:pPr marL="514350" indent="-514350" algn="just" eaLnBrk="1" hangingPunct="1">
              <a:buFont typeface="Arial" charset="0"/>
              <a:buNone/>
            </a:pPr>
            <a:endParaRPr lang="en-US" altLang="zh-CN" b="1" dirty="0" smtClean="0">
              <a:latin typeface="Times New Roman" pitchFamily="18" charset="0"/>
              <a:sym typeface="Times New Roman" pitchFamily="18" charset="0"/>
            </a:endParaRPr>
          </a:p>
          <a:p>
            <a:pPr marL="514350" indent="-514350" algn="just" eaLnBrk="1" hangingPunct="1">
              <a:buFont typeface="Arial" charset="0"/>
              <a:buNone/>
            </a:pPr>
            <a:r>
              <a:rPr lang="en-US" altLang="zh-CN" b="1" dirty="0" smtClean="0">
                <a:latin typeface="Times New Roman" pitchFamily="18" charset="0"/>
                <a:sym typeface="Times New Roman" pitchFamily="18" charset="0"/>
              </a:rPr>
              <a:t>1. 	Fixation of CO</a:t>
            </a:r>
            <a:r>
              <a:rPr lang="en-US" altLang="zh-CN" b="1" baseline="-25000" dirty="0" smtClean="0">
                <a:latin typeface="Times New Roman" pitchFamily="18" charset="0"/>
                <a:sym typeface="Times New Roman" pitchFamily="18" charset="0"/>
              </a:rPr>
              <a:t>2</a:t>
            </a:r>
            <a:r>
              <a:rPr lang="en-US" altLang="zh-CN" b="1" dirty="0" smtClean="0">
                <a:latin typeface="Times New Roman" pitchFamily="18" charset="0"/>
                <a:sym typeface="Times New Roman" pitchFamily="18" charset="0"/>
              </a:rPr>
              <a:t> </a:t>
            </a:r>
            <a:r>
              <a:rPr lang="en-US" altLang="zh-CN" dirty="0" smtClean="0">
                <a:latin typeface="Times New Roman" pitchFamily="18" charset="0"/>
                <a:sym typeface="Times New Roman" pitchFamily="18" charset="0"/>
              </a:rPr>
              <a:t>by the </a:t>
            </a:r>
            <a:r>
              <a:rPr lang="en-US" altLang="zh-CN" b="1" u="sng" dirty="0" smtClean="0">
                <a:solidFill>
                  <a:srgbClr val="00B0F0"/>
                </a:solidFill>
                <a:latin typeface="Times New Roman" pitchFamily="18" charset="0"/>
                <a:sym typeface="Times New Roman" pitchFamily="18" charset="0"/>
              </a:rPr>
              <a:t>carboxylation</a:t>
            </a:r>
            <a:r>
              <a:rPr lang="en-US" altLang="zh-CN" b="1" dirty="0" smtClean="0">
                <a:solidFill>
                  <a:srgbClr val="00B0F0"/>
                </a:solidFill>
                <a:latin typeface="Times New Roman" pitchFamily="18" charset="0"/>
                <a:sym typeface="Times New Roman" pitchFamily="18" charset="0"/>
              </a:rPr>
              <a:t> of </a:t>
            </a:r>
            <a:r>
              <a:rPr lang="en-US" altLang="zh-CN" b="1" dirty="0" err="1" smtClean="0">
                <a:solidFill>
                  <a:srgbClr val="00B0F0"/>
                </a:solidFill>
                <a:latin typeface="Times New Roman" pitchFamily="18" charset="0"/>
                <a:sym typeface="Times New Roman" pitchFamily="18" charset="0"/>
              </a:rPr>
              <a:t>phosphoenolpyruvate</a:t>
            </a:r>
            <a:r>
              <a:rPr lang="en-US" altLang="zh-CN" b="1" dirty="0" smtClean="0">
                <a:solidFill>
                  <a:srgbClr val="00B0F0"/>
                </a:solidFill>
                <a:latin typeface="Times New Roman" pitchFamily="18" charset="0"/>
                <a:sym typeface="Times New Roman" pitchFamily="18" charset="0"/>
              </a:rPr>
              <a:t> (3-C) </a:t>
            </a:r>
            <a:r>
              <a:rPr lang="en-US" altLang="zh-CN" b="1" i="1" dirty="0" smtClean="0">
                <a:solidFill>
                  <a:srgbClr val="00B0F0"/>
                </a:solidFill>
                <a:latin typeface="Times New Roman" pitchFamily="18" charset="0"/>
                <a:sym typeface="Times New Roman" pitchFamily="18" charset="0"/>
              </a:rPr>
              <a:t>in the mesophyll cells</a:t>
            </a:r>
            <a:r>
              <a:rPr lang="en-US" altLang="zh-CN" dirty="0" smtClean="0">
                <a:latin typeface="Times New Roman" pitchFamily="18" charset="0"/>
                <a:sym typeface="Times New Roman" pitchFamily="18" charset="0"/>
              </a:rPr>
              <a:t> to form a </a:t>
            </a:r>
            <a:r>
              <a:rPr lang="en-US" altLang="zh-CN" b="1" dirty="0" smtClean="0">
                <a:latin typeface="Times New Roman" pitchFamily="18" charset="0"/>
                <a:sym typeface="Times New Roman" pitchFamily="18" charset="0"/>
              </a:rPr>
              <a:t>C</a:t>
            </a:r>
            <a:r>
              <a:rPr lang="en-US" altLang="zh-CN" b="1" baseline="-25000" dirty="0" smtClean="0">
                <a:latin typeface="Times New Roman" pitchFamily="18" charset="0"/>
                <a:sym typeface="Times New Roman" pitchFamily="18" charset="0"/>
              </a:rPr>
              <a:t>4</a:t>
            </a:r>
            <a:r>
              <a:rPr lang="en-US" altLang="zh-CN" b="1" dirty="0" smtClean="0">
                <a:latin typeface="Times New Roman" pitchFamily="18" charset="0"/>
                <a:sym typeface="Times New Roman" pitchFamily="18" charset="0"/>
              </a:rPr>
              <a:t> acid </a:t>
            </a:r>
            <a:r>
              <a:rPr lang="en-US" altLang="zh-CN" dirty="0" smtClean="0">
                <a:solidFill>
                  <a:srgbClr val="00B050"/>
                </a:solidFill>
                <a:latin typeface="Times New Roman" pitchFamily="18" charset="0"/>
                <a:sym typeface="Times New Roman" pitchFamily="18" charset="0"/>
              </a:rPr>
              <a:t>(malate and/or aspartate)</a:t>
            </a:r>
            <a:r>
              <a:rPr lang="en-US" altLang="zh-CN" dirty="0" smtClean="0">
                <a:latin typeface="Times New Roman" pitchFamily="18" charset="0"/>
                <a:sym typeface="Times New Roman" pitchFamily="18" charset="0"/>
              </a:rPr>
              <a:t>.</a:t>
            </a:r>
          </a:p>
          <a:p>
            <a:pPr marL="514350" indent="-514350" algn="just" eaLnBrk="1" hangingPunct="1">
              <a:buFont typeface="Arial" charset="0"/>
              <a:buNone/>
            </a:pPr>
            <a:endParaRPr lang="en-US" altLang="zh-CN" dirty="0" smtClean="0">
              <a:latin typeface="Times New Roman" pitchFamily="18" charset="0"/>
              <a:sym typeface="Times New Roman" pitchFamily="18" charset="0"/>
            </a:endParaRPr>
          </a:p>
          <a:p>
            <a:pPr marL="514350" indent="-514350" algn="just" eaLnBrk="1" hangingPunct="1">
              <a:buFont typeface="Arial" charset="0"/>
              <a:buNone/>
            </a:pPr>
            <a:r>
              <a:rPr lang="en-US" altLang="zh-CN" b="1" dirty="0" smtClean="0">
                <a:latin typeface="Times New Roman" pitchFamily="18" charset="0"/>
                <a:sym typeface="Times New Roman" pitchFamily="18" charset="0"/>
              </a:rPr>
              <a:t>2.</a:t>
            </a:r>
            <a:r>
              <a:rPr lang="en-US" altLang="zh-CN" dirty="0" smtClean="0">
                <a:latin typeface="Times New Roman" pitchFamily="18" charset="0"/>
                <a:sym typeface="Times New Roman" pitchFamily="18" charset="0"/>
              </a:rPr>
              <a:t> 	</a:t>
            </a:r>
            <a:r>
              <a:rPr lang="en-US" altLang="zh-CN" b="1" dirty="0" smtClean="0">
                <a:latin typeface="Times New Roman" pitchFamily="18" charset="0"/>
                <a:sym typeface="Times New Roman" pitchFamily="18" charset="0"/>
              </a:rPr>
              <a:t>Transport of the C</a:t>
            </a:r>
            <a:r>
              <a:rPr lang="en-US" altLang="zh-CN" b="1" baseline="-25000" dirty="0" smtClean="0">
                <a:latin typeface="Times New Roman" pitchFamily="18" charset="0"/>
                <a:sym typeface="Times New Roman" pitchFamily="18" charset="0"/>
              </a:rPr>
              <a:t>4</a:t>
            </a:r>
            <a:r>
              <a:rPr lang="en-US" altLang="zh-CN" b="1" dirty="0" smtClean="0">
                <a:latin typeface="Times New Roman" pitchFamily="18" charset="0"/>
                <a:sym typeface="Times New Roman" pitchFamily="18" charset="0"/>
              </a:rPr>
              <a:t> acids</a:t>
            </a:r>
            <a:r>
              <a:rPr lang="en-US" altLang="zh-CN" dirty="0" smtClean="0">
                <a:latin typeface="Times New Roman" pitchFamily="18" charset="0"/>
                <a:sym typeface="Times New Roman" pitchFamily="18" charset="0"/>
              </a:rPr>
              <a:t> to the </a:t>
            </a:r>
            <a:r>
              <a:rPr lang="en-US" altLang="zh-CN" i="1" dirty="0" smtClean="0">
                <a:latin typeface="Times New Roman" pitchFamily="18" charset="0"/>
                <a:sym typeface="Times New Roman" pitchFamily="18" charset="0"/>
              </a:rPr>
              <a:t>bundle sheath cells</a:t>
            </a:r>
            <a:r>
              <a:rPr lang="en-US" altLang="zh-CN" dirty="0" smtClean="0">
                <a:latin typeface="Times New Roman" pitchFamily="18" charset="0"/>
                <a:sym typeface="Times New Roman" pitchFamily="18" charset="0"/>
              </a:rPr>
              <a:t>.</a:t>
            </a:r>
          </a:p>
          <a:p>
            <a:pPr marL="514350" indent="-514350" algn="just" eaLnBrk="1" hangingPunct="1">
              <a:buFont typeface="Arial" charset="0"/>
              <a:buNone/>
            </a:pPr>
            <a:endParaRPr lang="en-US" altLang="zh-CN" dirty="0" smtClean="0">
              <a:latin typeface="Times New Roman" pitchFamily="18" charset="0"/>
              <a:sym typeface="Times New Roman" pitchFamily="18" charset="0"/>
            </a:endParaRPr>
          </a:p>
          <a:p>
            <a:pPr marL="514350" indent="-514350" algn="just" eaLnBrk="1" hangingPunct="1">
              <a:buFont typeface="Arial" charset="0"/>
              <a:buNone/>
            </a:pPr>
            <a:r>
              <a:rPr lang="en-US" altLang="zh-CN" b="1" dirty="0" smtClean="0">
                <a:latin typeface="Times New Roman" pitchFamily="18" charset="0"/>
                <a:sym typeface="Times New Roman" pitchFamily="18" charset="0"/>
              </a:rPr>
              <a:t>3.</a:t>
            </a:r>
            <a:r>
              <a:rPr lang="en-US" altLang="zh-CN" dirty="0" smtClean="0">
                <a:latin typeface="Times New Roman" pitchFamily="18" charset="0"/>
                <a:sym typeface="Times New Roman" pitchFamily="18" charset="0"/>
              </a:rPr>
              <a:t> </a:t>
            </a:r>
            <a:r>
              <a:rPr lang="en-US" altLang="zh-CN" b="1" dirty="0" smtClean="0">
                <a:latin typeface="Times New Roman" pitchFamily="18" charset="0"/>
                <a:sym typeface="Times New Roman" pitchFamily="18" charset="0"/>
              </a:rPr>
              <a:t>	</a:t>
            </a:r>
            <a:r>
              <a:rPr lang="en-US" altLang="zh-CN" b="1" u="sng" dirty="0" smtClean="0">
                <a:solidFill>
                  <a:srgbClr val="FF66CC"/>
                </a:solidFill>
                <a:latin typeface="Times New Roman" pitchFamily="18" charset="0"/>
                <a:sym typeface="Times New Roman" pitchFamily="18" charset="0"/>
              </a:rPr>
              <a:t>Decarboxylation</a:t>
            </a:r>
            <a:r>
              <a:rPr lang="en-US" altLang="zh-CN" b="1" dirty="0" smtClean="0">
                <a:solidFill>
                  <a:srgbClr val="FF66CC"/>
                </a:solidFill>
                <a:latin typeface="Times New Roman" pitchFamily="18" charset="0"/>
                <a:sym typeface="Times New Roman" pitchFamily="18" charset="0"/>
              </a:rPr>
              <a:t> of the C</a:t>
            </a:r>
            <a:r>
              <a:rPr lang="en-US" altLang="zh-CN" b="1" baseline="-25000" dirty="0" smtClean="0">
                <a:solidFill>
                  <a:srgbClr val="FF66CC"/>
                </a:solidFill>
                <a:latin typeface="Times New Roman" pitchFamily="18" charset="0"/>
                <a:sym typeface="Times New Roman" pitchFamily="18" charset="0"/>
              </a:rPr>
              <a:t>4</a:t>
            </a:r>
            <a:r>
              <a:rPr lang="en-US" altLang="zh-CN" b="1" dirty="0" smtClean="0">
                <a:solidFill>
                  <a:srgbClr val="FF66CC"/>
                </a:solidFill>
                <a:latin typeface="Times New Roman" pitchFamily="18" charset="0"/>
                <a:sym typeface="Times New Roman" pitchFamily="18" charset="0"/>
              </a:rPr>
              <a:t> acids </a:t>
            </a:r>
            <a:r>
              <a:rPr lang="en-US" altLang="zh-CN" i="1" dirty="0" smtClean="0">
                <a:solidFill>
                  <a:srgbClr val="FF66CC"/>
                </a:solidFill>
                <a:latin typeface="Times New Roman" pitchFamily="18" charset="0"/>
                <a:sym typeface="Times New Roman" pitchFamily="18" charset="0"/>
              </a:rPr>
              <a:t>within the bundle sheath cells</a:t>
            </a:r>
            <a:r>
              <a:rPr lang="en-US" altLang="zh-CN" dirty="0" smtClean="0">
                <a:solidFill>
                  <a:srgbClr val="FF66CC"/>
                </a:solidFill>
                <a:latin typeface="Times New Roman" pitchFamily="18" charset="0"/>
                <a:sym typeface="Times New Roman" pitchFamily="18" charset="0"/>
              </a:rPr>
              <a:t> </a:t>
            </a:r>
            <a:r>
              <a:rPr lang="en-US" altLang="zh-CN" dirty="0" smtClean="0">
                <a:latin typeface="Times New Roman" pitchFamily="18" charset="0"/>
                <a:sym typeface="Times New Roman" pitchFamily="18" charset="0"/>
              </a:rPr>
              <a:t>and </a:t>
            </a:r>
            <a:r>
              <a:rPr lang="en-US" altLang="zh-CN" dirty="0" smtClean="0">
                <a:solidFill>
                  <a:srgbClr val="DEA900"/>
                </a:solidFill>
                <a:latin typeface="Times New Roman" pitchFamily="18" charset="0"/>
                <a:sym typeface="Times New Roman" pitchFamily="18" charset="0"/>
              </a:rPr>
              <a:t>generation of CO</a:t>
            </a:r>
            <a:r>
              <a:rPr lang="en-US" altLang="zh-CN" baseline="-25000" dirty="0" smtClean="0">
                <a:solidFill>
                  <a:srgbClr val="DEA900"/>
                </a:solidFill>
                <a:latin typeface="Times New Roman" pitchFamily="18" charset="0"/>
                <a:sym typeface="Times New Roman" pitchFamily="18" charset="0"/>
              </a:rPr>
              <a:t>2</a:t>
            </a:r>
            <a:r>
              <a:rPr lang="en-US" altLang="zh-CN" dirty="0" smtClean="0">
                <a:solidFill>
                  <a:srgbClr val="DEA900"/>
                </a:solidFill>
                <a:latin typeface="Times New Roman" pitchFamily="18" charset="0"/>
                <a:sym typeface="Times New Roman" pitchFamily="18" charset="0"/>
              </a:rPr>
              <a:t>, </a:t>
            </a:r>
            <a:r>
              <a:rPr lang="en-US" altLang="zh-CN" dirty="0" smtClean="0">
                <a:latin typeface="Times New Roman" pitchFamily="18" charset="0"/>
                <a:sym typeface="Times New Roman" pitchFamily="18" charset="0"/>
              </a:rPr>
              <a:t>which is then reduced to carbohydrate </a:t>
            </a:r>
            <a:r>
              <a:rPr lang="en-US" altLang="zh-CN" dirty="0" smtClean="0">
                <a:solidFill>
                  <a:srgbClr val="C00000"/>
                </a:solidFill>
                <a:latin typeface="Times New Roman" pitchFamily="18" charset="0"/>
                <a:sym typeface="Times New Roman" pitchFamily="18" charset="0"/>
              </a:rPr>
              <a:t>via the Calvin cycle </a:t>
            </a:r>
          </a:p>
          <a:p>
            <a:pPr marL="514350" indent="-514350" algn="just" eaLnBrk="1" hangingPunct="1">
              <a:buFont typeface="Arial" charset="0"/>
              <a:buNone/>
            </a:pPr>
            <a:endParaRPr lang="en-US" altLang="zh-CN" dirty="0" smtClean="0">
              <a:latin typeface="Times New Roman" pitchFamily="18" charset="0"/>
              <a:sym typeface="Times New Roman" pitchFamily="18" charset="0"/>
            </a:endParaRPr>
          </a:p>
          <a:p>
            <a:pPr marL="514350" indent="-514350" algn="just" eaLnBrk="1" hangingPunct="1">
              <a:buFont typeface="Arial" charset="0"/>
              <a:buNone/>
            </a:pPr>
            <a:r>
              <a:rPr lang="en-US" altLang="zh-CN" b="1" dirty="0" smtClean="0">
                <a:latin typeface="Times New Roman" pitchFamily="18" charset="0"/>
                <a:sym typeface="Times New Roman" pitchFamily="18" charset="0"/>
              </a:rPr>
              <a:t>4.</a:t>
            </a:r>
            <a:r>
              <a:rPr lang="en-US" altLang="zh-CN" dirty="0" smtClean="0">
                <a:latin typeface="Times New Roman" pitchFamily="18" charset="0"/>
                <a:sym typeface="Times New Roman" pitchFamily="18" charset="0"/>
              </a:rPr>
              <a:t> 	</a:t>
            </a:r>
            <a:r>
              <a:rPr lang="en-US" altLang="zh-CN" b="1" dirty="0" smtClean="0">
                <a:solidFill>
                  <a:srgbClr val="107AA0"/>
                </a:solidFill>
                <a:latin typeface="Times New Roman" pitchFamily="18" charset="0"/>
                <a:sym typeface="Times New Roman" pitchFamily="18" charset="0"/>
              </a:rPr>
              <a:t>Transport of the C</a:t>
            </a:r>
            <a:r>
              <a:rPr lang="en-US" altLang="zh-CN" b="1" baseline="-25000" dirty="0" smtClean="0">
                <a:solidFill>
                  <a:srgbClr val="107AA0"/>
                </a:solidFill>
                <a:latin typeface="Times New Roman" pitchFamily="18" charset="0"/>
                <a:sym typeface="Times New Roman" pitchFamily="18" charset="0"/>
              </a:rPr>
              <a:t>3</a:t>
            </a:r>
            <a:r>
              <a:rPr lang="en-US" altLang="zh-CN" b="1" dirty="0" smtClean="0">
                <a:solidFill>
                  <a:srgbClr val="107AA0"/>
                </a:solidFill>
                <a:latin typeface="Times New Roman" pitchFamily="18" charset="0"/>
                <a:sym typeface="Times New Roman" pitchFamily="18" charset="0"/>
              </a:rPr>
              <a:t> acid </a:t>
            </a:r>
            <a:r>
              <a:rPr lang="en-US" altLang="zh-CN" dirty="0" smtClean="0">
                <a:solidFill>
                  <a:srgbClr val="107AA0"/>
                </a:solidFill>
                <a:latin typeface="Times New Roman" pitchFamily="18" charset="0"/>
                <a:sym typeface="Times New Roman" pitchFamily="18" charset="0"/>
              </a:rPr>
              <a:t>(pyruvate or alanine) </a:t>
            </a:r>
            <a:r>
              <a:rPr lang="en-US" altLang="zh-CN" dirty="0" smtClean="0">
                <a:latin typeface="Times New Roman" pitchFamily="18" charset="0"/>
                <a:sym typeface="Times New Roman" pitchFamily="18" charset="0"/>
              </a:rPr>
              <a:t>that is formed by the decarboxylation step </a:t>
            </a:r>
            <a:r>
              <a:rPr lang="en-US" altLang="zh-CN" i="1" dirty="0" smtClean="0">
                <a:solidFill>
                  <a:srgbClr val="00B0F0"/>
                </a:solidFill>
                <a:latin typeface="Times New Roman" pitchFamily="18" charset="0"/>
                <a:sym typeface="Times New Roman" pitchFamily="18" charset="0"/>
              </a:rPr>
              <a:t>back to the mesophyll cell</a:t>
            </a:r>
            <a:r>
              <a:rPr lang="en-US" altLang="zh-CN" dirty="0" smtClean="0">
                <a:solidFill>
                  <a:srgbClr val="00B0F0"/>
                </a:solidFill>
                <a:latin typeface="Times New Roman" pitchFamily="18" charset="0"/>
                <a:sym typeface="Times New Roman" pitchFamily="18" charset="0"/>
              </a:rPr>
              <a:t> </a:t>
            </a:r>
            <a:r>
              <a:rPr lang="en-US" altLang="zh-CN" dirty="0" smtClean="0">
                <a:latin typeface="Times New Roman" pitchFamily="18" charset="0"/>
                <a:sym typeface="Times New Roman" pitchFamily="18" charset="0"/>
              </a:rPr>
              <a:t>and </a:t>
            </a:r>
            <a:r>
              <a:rPr lang="en-US" altLang="zh-CN" i="1" dirty="0" smtClean="0">
                <a:solidFill>
                  <a:srgbClr val="00B0F0"/>
                </a:solidFill>
                <a:latin typeface="Times New Roman" pitchFamily="18" charset="0"/>
                <a:sym typeface="Times New Roman" pitchFamily="18" charset="0"/>
              </a:rPr>
              <a:t>regeneration of the CO</a:t>
            </a:r>
            <a:r>
              <a:rPr lang="en-US" altLang="zh-CN" i="1" baseline="-25000" dirty="0" smtClean="0">
                <a:solidFill>
                  <a:srgbClr val="00B0F0"/>
                </a:solidFill>
                <a:latin typeface="Times New Roman" pitchFamily="18" charset="0"/>
                <a:sym typeface="Times New Roman" pitchFamily="18" charset="0"/>
              </a:rPr>
              <a:t>2</a:t>
            </a:r>
            <a:r>
              <a:rPr lang="en-US" altLang="zh-CN" i="1" dirty="0" smtClean="0">
                <a:solidFill>
                  <a:srgbClr val="00B0F0"/>
                </a:solidFill>
                <a:latin typeface="Times New Roman" pitchFamily="18" charset="0"/>
                <a:sym typeface="Times New Roman" pitchFamily="18" charset="0"/>
              </a:rPr>
              <a:t> acceptor ‘</a:t>
            </a:r>
            <a:r>
              <a:rPr lang="en-US" altLang="zh-CN" dirty="0" err="1" smtClean="0">
                <a:solidFill>
                  <a:srgbClr val="00B0F0"/>
                </a:solidFill>
                <a:latin typeface="Times New Roman" pitchFamily="18" charset="0"/>
                <a:sym typeface="Times New Roman" pitchFamily="18" charset="0"/>
              </a:rPr>
              <a:t>phosphoenolpyruvate</a:t>
            </a:r>
            <a:r>
              <a:rPr lang="en-US" altLang="zh-CN" dirty="0" smtClean="0">
                <a:solidFill>
                  <a:srgbClr val="00B0F0"/>
                </a:solidFill>
                <a:latin typeface="Times New Roman" pitchFamily="18" charset="0"/>
                <a:sym typeface="Times New Roman" pitchFamily="18" charset="0"/>
              </a:rPr>
              <a:t>’.</a:t>
            </a:r>
          </a:p>
        </p:txBody>
      </p:sp>
      <p:sp>
        <p:nvSpPr>
          <p:cNvPr id="114692"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C54D47C-B138-4BC0-ABFF-FF5EC8842460}" type="slidenum">
              <a:rPr lang="en-US"/>
              <a:pPr/>
              <a:t>90</a:t>
            </a:fld>
            <a:endParaRPr lang="en-US"/>
          </a:p>
        </p:txBody>
      </p:sp>
      <p:pic>
        <p:nvPicPr>
          <p:cNvPr id="5" name="Picture 2" descr="Description: Biology Snippets: Can You Give Me More Examples of C4 Pla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1" y="1015398"/>
            <a:ext cx="2209799" cy="29551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4 and CAM Cy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8941" y="4267200"/>
            <a:ext cx="2505075"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69980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83D6DCE-E7A7-47DD-B4D9-6B22E77BE8BD}" type="slidenum">
              <a:rPr lang="en-US"/>
              <a:pPr/>
              <a:t>91</a:t>
            </a:fld>
            <a:endParaRPr lang="en-US"/>
          </a:p>
        </p:txBody>
      </p:sp>
      <p:pic>
        <p:nvPicPr>
          <p:cNvPr id="1157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42875"/>
            <a:ext cx="9115425"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42020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Content Placeholder 2"/>
          <p:cNvSpPr>
            <a:spLocks noGrp="1" noChangeArrowheads="1"/>
          </p:cNvSpPr>
          <p:nvPr>
            <p:ph idx="4294967295"/>
          </p:nvPr>
        </p:nvSpPr>
        <p:spPr>
          <a:xfrm>
            <a:off x="498764" y="685800"/>
            <a:ext cx="8153400" cy="5670550"/>
          </a:xfrm>
        </p:spPr>
        <p:txBody>
          <a:bodyPr>
            <a:normAutofit/>
          </a:bodyPr>
          <a:lstStyle/>
          <a:p>
            <a:pPr algn="just">
              <a:lnSpc>
                <a:spcPct val="80000"/>
              </a:lnSpc>
              <a:buFont typeface="Wingdings" pitchFamily="2" charset="2"/>
              <a:buChar char="Ø"/>
            </a:pPr>
            <a:r>
              <a:rPr lang="en-US" altLang="zh-CN" sz="1800" b="1" dirty="0" smtClean="0">
                <a:solidFill>
                  <a:srgbClr val="92D050"/>
                </a:solidFill>
                <a:latin typeface="Times New Roman" pitchFamily="18" charset="0"/>
                <a:sym typeface="Times New Roman" pitchFamily="18" charset="0"/>
              </a:rPr>
              <a:t>Shuttling of metabolites </a:t>
            </a:r>
            <a:r>
              <a:rPr lang="en-US" altLang="zh-CN" sz="1800" b="1" u="sng" dirty="0" smtClean="0">
                <a:solidFill>
                  <a:srgbClr val="92D050"/>
                </a:solidFill>
                <a:latin typeface="Times New Roman" pitchFamily="18" charset="0"/>
                <a:sym typeface="Times New Roman" pitchFamily="18" charset="0"/>
              </a:rPr>
              <a:t>between mesophyll and bundle sheath cells is driven by diffusion gradients</a:t>
            </a:r>
            <a:r>
              <a:rPr lang="en-US" altLang="zh-CN" sz="1800" dirty="0" smtClean="0">
                <a:solidFill>
                  <a:srgbClr val="92D050"/>
                </a:solidFill>
                <a:latin typeface="Times New Roman" pitchFamily="18" charset="0"/>
                <a:sym typeface="Times New Roman" pitchFamily="18" charset="0"/>
              </a:rPr>
              <a:t> </a:t>
            </a:r>
            <a:r>
              <a:rPr lang="en-US" altLang="zh-CN" sz="1800" dirty="0" smtClean="0">
                <a:latin typeface="Times New Roman" pitchFamily="18" charset="0"/>
                <a:sym typeface="Times New Roman" pitchFamily="18" charset="0"/>
              </a:rPr>
              <a:t>(no need for transporter proteins) </a:t>
            </a:r>
            <a:r>
              <a:rPr lang="en-US" altLang="zh-CN" sz="1800" i="1" dirty="0" smtClean="0">
                <a:latin typeface="Times New Roman" pitchFamily="18" charset="0"/>
                <a:sym typeface="Times New Roman" pitchFamily="18" charset="0"/>
              </a:rPr>
              <a:t>along numerous </a:t>
            </a:r>
            <a:r>
              <a:rPr lang="en-US" altLang="zh-CN" sz="1800" i="1" dirty="0" err="1" smtClean="0">
                <a:latin typeface="Times New Roman" pitchFamily="18" charset="0"/>
                <a:sym typeface="Times New Roman" pitchFamily="18" charset="0"/>
              </a:rPr>
              <a:t>plasmodesmata</a:t>
            </a:r>
            <a:r>
              <a:rPr lang="en-US" altLang="zh-CN" sz="1800" i="1" dirty="0" smtClean="0">
                <a:latin typeface="Times New Roman" pitchFamily="18" charset="0"/>
                <a:sym typeface="Times New Roman" pitchFamily="18" charset="0"/>
              </a:rPr>
              <a:t> </a:t>
            </a:r>
            <a:r>
              <a:rPr lang="en-US" altLang="zh-CN" sz="1800" dirty="0" smtClean="0">
                <a:latin typeface="Times New Roman" pitchFamily="18" charset="0"/>
                <a:sym typeface="Times New Roman" pitchFamily="18" charset="0"/>
              </a:rPr>
              <a:t>(</a:t>
            </a:r>
            <a:r>
              <a:rPr lang="en-US" sz="1800" dirty="0"/>
              <a:t>a narrow </a:t>
            </a:r>
            <a:r>
              <a:rPr lang="en-US" sz="1800" u="sng" dirty="0"/>
              <a:t>thread of cytoplasm </a:t>
            </a:r>
            <a:r>
              <a:rPr lang="en-US" sz="1800" dirty="0"/>
              <a:t>that passes through the cell walls of adjacent plant cells and allows communication between </a:t>
            </a:r>
            <a:r>
              <a:rPr lang="en-US" sz="1800" dirty="0" smtClean="0"/>
              <a:t>them)</a:t>
            </a:r>
            <a:r>
              <a:rPr lang="en-US" altLang="zh-CN" sz="1800" dirty="0" smtClean="0">
                <a:latin typeface="Times New Roman" pitchFamily="18" charset="0"/>
                <a:sym typeface="Times New Roman" pitchFamily="18" charset="0"/>
              </a:rPr>
              <a:t>, </a:t>
            </a:r>
          </a:p>
          <a:p>
            <a:pPr algn="just" eaLnBrk="1" hangingPunct="1">
              <a:lnSpc>
                <a:spcPct val="80000"/>
              </a:lnSpc>
              <a:buFont typeface="Wingdings" pitchFamily="2" charset="2"/>
              <a:buChar char="Ø"/>
            </a:pPr>
            <a:endParaRPr lang="en-US" altLang="zh-CN" sz="1800" dirty="0" smtClean="0">
              <a:latin typeface="Times New Roman" pitchFamily="18" charset="0"/>
              <a:sym typeface="Times New Roman" pitchFamily="18" charset="0"/>
            </a:endParaRPr>
          </a:p>
          <a:p>
            <a:pPr algn="just" eaLnBrk="1" hangingPunct="1">
              <a:lnSpc>
                <a:spcPct val="80000"/>
              </a:lnSpc>
              <a:buFont typeface="Wingdings" pitchFamily="2" charset="2"/>
              <a:buChar char="Ø"/>
            </a:pPr>
            <a:r>
              <a:rPr lang="en-US" altLang="zh-CN" sz="1800" dirty="0" smtClean="0">
                <a:latin typeface="Times New Roman" pitchFamily="18" charset="0"/>
                <a:sym typeface="Times New Roman" pitchFamily="18" charset="0"/>
              </a:rPr>
              <a:t>And </a:t>
            </a:r>
            <a:r>
              <a:rPr lang="en-US" altLang="zh-CN" sz="1800" b="1" dirty="0" smtClean="0">
                <a:solidFill>
                  <a:srgbClr val="00B0F0"/>
                </a:solidFill>
                <a:latin typeface="Times New Roman" pitchFamily="18" charset="0"/>
                <a:sym typeface="Times New Roman" pitchFamily="18" charset="0"/>
              </a:rPr>
              <a:t>transport </a:t>
            </a:r>
            <a:r>
              <a:rPr lang="en-US" altLang="zh-CN" sz="1800" b="1" u="sng" dirty="0" smtClean="0">
                <a:solidFill>
                  <a:srgbClr val="00B0F0"/>
                </a:solidFill>
                <a:latin typeface="Times New Roman" pitchFamily="18" charset="0"/>
                <a:sym typeface="Times New Roman" pitchFamily="18" charset="0"/>
              </a:rPr>
              <a:t>within the cells</a:t>
            </a:r>
            <a:r>
              <a:rPr lang="en-US" altLang="zh-CN" sz="1800" dirty="0" smtClean="0">
                <a:solidFill>
                  <a:srgbClr val="00B0F0"/>
                </a:solidFill>
                <a:latin typeface="Times New Roman" pitchFamily="18" charset="0"/>
                <a:sym typeface="Times New Roman" pitchFamily="18" charset="0"/>
              </a:rPr>
              <a:t> is regulated </a:t>
            </a:r>
            <a:r>
              <a:rPr lang="en-US" altLang="zh-CN" sz="1800" b="1" dirty="0" smtClean="0">
                <a:solidFill>
                  <a:srgbClr val="00B0F0"/>
                </a:solidFill>
                <a:latin typeface="Times New Roman" pitchFamily="18" charset="0"/>
                <a:sym typeface="Times New Roman" pitchFamily="18" charset="0"/>
              </a:rPr>
              <a:t>by concentration gradients</a:t>
            </a:r>
            <a:r>
              <a:rPr lang="en-US" altLang="zh-CN" sz="1800" dirty="0" smtClean="0">
                <a:solidFill>
                  <a:srgbClr val="00B0F0"/>
                </a:solidFill>
                <a:latin typeface="Times New Roman" pitchFamily="18" charset="0"/>
                <a:sym typeface="Times New Roman" pitchFamily="18" charset="0"/>
              </a:rPr>
              <a:t> </a:t>
            </a:r>
            <a:r>
              <a:rPr lang="en-US" altLang="zh-CN" sz="1800" dirty="0" smtClean="0">
                <a:latin typeface="Times New Roman" pitchFamily="18" charset="0"/>
                <a:sym typeface="Times New Roman" pitchFamily="18" charset="0"/>
              </a:rPr>
              <a:t>and the operation of specialized </a:t>
            </a:r>
            <a:r>
              <a:rPr lang="en-US" altLang="zh-CN" sz="1800" i="1" dirty="0" err="1" smtClean="0">
                <a:solidFill>
                  <a:srgbClr val="FF66CC"/>
                </a:solidFill>
                <a:latin typeface="Times New Roman" pitchFamily="18" charset="0"/>
                <a:sym typeface="Times New Roman" pitchFamily="18" charset="0"/>
              </a:rPr>
              <a:t>translocators</a:t>
            </a:r>
            <a:r>
              <a:rPr lang="en-US" altLang="zh-CN" sz="1800" dirty="0" smtClean="0">
                <a:solidFill>
                  <a:srgbClr val="FF66CC"/>
                </a:solidFill>
                <a:latin typeface="Times New Roman" pitchFamily="18" charset="0"/>
                <a:sym typeface="Times New Roman" pitchFamily="18" charset="0"/>
              </a:rPr>
              <a:t> at the chloroplast envelope</a:t>
            </a:r>
            <a:r>
              <a:rPr lang="en-US" altLang="zh-CN" sz="1800" dirty="0" smtClean="0">
                <a:latin typeface="Times New Roman" pitchFamily="18" charset="0"/>
                <a:sym typeface="Times New Roman" pitchFamily="18" charset="0"/>
              </a:rPr>
              <a:t>.  The cycle thus effectively shuttles </a:t>
            </a:r>
            <a:r>
              <a:rPr lang="en-US" altLang="zh-CN" sz="1800" u="sng" dirty="0" smtClean="0">
                <a:latin typeface="Times New Roman" pitchFamily="18" charset="0"/>
                <a:sym typeface="Times New Roman" pitchFamily="18" charset="0"/>
              </a:rPr>
              <a:t>CO</a:t>
            </a:r>
            <a:r>
              <a:rPr lang="en-US" altLang="zh-CN" sz="1800" u="sng" baseline="-25000" dirty="0" smtClean="0">
                <a:latin typeface="Times New Roman" pitchFamily="18" charset="0"/>
                <a:sym typeface="Times New Roman" pitchFamily="18" charset="0"/>
              </a:rPr>
              <a:t>2</a:t>
            </a:r>
            <a:r>
              <a:rPr lang="en-US" altLang="zh-CN" sz="1800" u="sng" dirty="0" smtClean="0">
                <a:latin typeface="Times New Roman" pitchFamily="18" charset="0"/>
                <a:sym typeface="Times New Roman" pitchFamily="18" charset="0"/>
              </a:rPr>
              <a:t> from the atmosphere into the bundle sheath cells</a:t>
            </a:r>
            <a:r>
              <a:rPr lang="en-US" altLang="zh-CN" sz="1800" dirty="0" smtClean="0">
                <a:latin typeface="Times New Roman" pitchFamily="18" charset="0"/>
                <a:sym typeface="Times New Roman" pitchFamily="18" charset="0"/>
              </a:rPr>
              <a:t>. </a:t>
            </a:r>
          </a:p>
          <a:p>
            <a:pPr algn="just" eaLnBrk="1" hangingPunct="1">
              <a:lnSpc>
                <a:spcPct val="80000"/>
              </a:lnSpc>
            </a:pPr>
            <a:endParaRPr lang="en-US" altLang="zh-CN" sz="1800" dirty="0" smtClean="0">
              <a:latin typeface="Times New Roman" pitchFamily="18" charset="0"/>
              <a:sym typeface="Times New Roman" pitchFamily="18" charset="0"/>
            </a:endParaRPr>
          </a:p>
          <a:p>
            <a:pPr algn="just" eaLnBrk="1" hangingPunct="1">
              <a:lnSpc>
                <a:spcPct val="80000"/>
              </a:lnSpc>
              <a:buFont typeface="Courier New" pitchFamily="49" charset="0"/>
              <a:buChar char="o"/>
            </a:pPr>
            <a:r>
              <a:rPr lang="en-US" altLang="zh-CN" sz="1800" dirty="0" smtClean="0">
                <a:latin typeface="Times New Roman" pitchFamily="18" charset="0"/>
                <a:sym typeface="Times New Roman" pitchFamily="18" charset="0"/>
              </a:rPr>
              <a:t>This transport process generates </a:t>
            </a:r>
            <a:r>
              <a:rPr lang="en-US" altLang="zh-CN" sz="1800" dirty="0" smtClean="0">
                <a:solidFill>
                  <a:srgbClr val="DEA900"/>
                </a:solidFill>
                <a:latin typeface="Times New Roman" pitchFamily="18" charset="0"/>
                <a:sym typeface="Times New Roman" pitchFamily="18" charset="0"/>
              </a:rPr>
              <a:t>a much higher concentration of CO</a:t>
            </a:r>
            <a:r>
              <a:rPr lang="en-US" altLang="zh-CN" sz="1800" baseline="-25000" dirty="0" smtClean="0">
                <a:solidFill>
                  <a:srgbClr val="DEA900"/>
                </a:solidFill>
                <a:latin typeface="Times New Roman" pitchFamily="18" charset="0"/>
                <a:sym typeface="Times New Roman" pitchFamily="18" charset="0"/>
              </a:rPr>
              <a:t>2</a:t>
            </a:r>
            <a:r>
              <a:rPr lang="en-US" altLang="zh-CN" sz="1800" dirty="0" smtClean="0">
                <a:solidFill>
                  <a:srgbClr val="DEA900"/>
                </a:solidFill>
                <a:latin typeface="Times New Roman" pitchFamily="18" charset="0"/>
                <a:sym typeface="Times New Roman" pitchFamily="18" charset="0"/>
              </a:rPr>
              <a:t> in the bundle sheath cells </a:t>
            </a:r>
            <a:r>
              <a:rPr lang="en-US" altLang="zh-CN" sz="1800" dirty="0" smtClean="0">
                <a:latin typeface="Times New Roman" pitchFamily="18" charset="0"/>
                <a:sym typeface="Times New Roman" pitchFamily="18" charset="0"/>
              </a:rPr>
              <a:t>than would occur in equilibrium with the external atmosphere.</a:t>
            </a:r>
          </a:p>
          <a:p>
            <a:pPr algn="just" eaLnBrk="1" hangingPunct="1">
              <a:lnSpc>
                <a:spcPct val="80000"/>
              </a:lnSpc>
            </a:pPr>
            <a:endParaRPr lang="en-US" altLang="zh-CN" sz="1800" dirty="0" smtClean="0">
              <a:latin typeface="Times New Roman" pitchFamily="18" charset="0"/>
              <a:sym typeface="Times New Roman" pitchFamily="18" charset="0"/>
            </a:endParaRPr>
          </a:p>
          <a:p>
            <a:pPr algn="just" eaLnBrk="1" hangingPunct="1">
              <a:lnSpc>
                <a:spcPct val="80000"/>
              </a:lnSpc>
              <a:buFont typeface="Wingdings" pitchFamily="2" charset="2"/>
              <a:buChar char="Ø"/>
            </a:pPr>
            <a:r>
              <a:rPr lang="en-US" altLang="zh-CN" sz="1800" u="sng" dirty="0" smtClean="0">
                <a:latin typeface="Times New Roman" pitchFamily="18" charset="0"/>
                <a:sym typeface="Times New Roman" pitchFamily="18" charset="0"/>
              </a:rPr>
              <a:t>This elevated concentration of CO</a:t>
            </a:r>
            <a:r>
              <a:rPr lang="en-US" altLang="zh-CN" sz="1800" u="sng" baseline="-25000" dirty="0" smtClean="0">
                <a:latin typeface="Times New Roman" pitchFamily="18" charset="0"/>
                <a:sym typeface="Times New Roman" pitchFamily="18" charset="0"/>
              </a:rPr>
              <a:t>2</a:t>
            </a:r>
            <a:r>
              <a:rPr lang="en-US" altLang="zh-CN" sz="1800" u="sng" dirty="0" smtClean="0">
                <a:latin typeface="Times New Roman" pitchFamily="18" charset="0"/>
                <a:sym typeface="Times New Roman" pitchFamily="18" charset="0"/>
              </a:rPr>
              <a:t> at the carboxylation site of </a:t>
            </a:r>
            <a:r>
              <a:rPr lang="en-US" altLang="zh-CN" sz="1800" u="sng" dirty="0" err="1" smtClean="0">
                <a:latin typeface="Times New Roman" pitchFamily="18" charset="0"/>
                <a:sym typeface="Times New Roman" pitchFamily="18" charset="0"/>
              </a:rPr>
              <a:t>rubisco</a:t>
            </a:r>
            <a:r>
              <a:rPr lang="en-US" altLang="zh-CN" sz="1800" u="sng" dirty="0" smtClean="0">
                <a:latin typeface="Times New Roman" pitchFamily="18" charset="0"/>
                <a:sym typeface="Times New Roman" pitchFamily="18" charset="0"/>
              </a:rPr>
              <a:t> results in suppression of the oxygenation</a:t>
            </a:r>
            <a:r>
              <a:rPr lang="en-US" altLang="zh-CN" sz="1800" dirty="0" smtClean="0">
                <a:latin typeface="Times New Roman" pitchFamily="18" charset="0"/>
                <a:sym typeface="Times New Roman" pitchFamily="18" charset="0"/>
              </a:rPr>
              <a:t> of ribulose-1,5-bisphosphate and hence of photorespiration.</a:t>
            </a:r>
          </a:p>
          <a:p>
            <a:pPr algn="just" eaLnBrk="1" hangingPunct="1">
              <a:lnSpc>
                <a:spcPct val="80000"/>
              </a:lnSpc>
            </a:pPr>
            <a:endParaRPr lang="en-US" altLang="zh-CN" sz="1800" dirty="0" smtClean="0">
              <a:latin typeface="Times New Roman" pitchFamily="18" charset="0"/>
              <a:sym typeface="Times New Roman" pitchFamily="18" charset="0"/>
            </a:endParaRPr>
          </a:p>
          <a:p>
            <a:pPr algn="just" eaLnBrk="1" hangingPunct="1">
              <a:lnSpc>
                <a:spcPct val="80000"/>
              </a:lnSpc>
            </a:pPr>
            <a:r>
              <a:rPr lang="en-US" altLang="zh-CN" sz="1800" b="1" dirty="0" smtClean="0">
                <a:latin typeface="Times New Roman" pitchFamily="18" charset="0"/>
                <a:sym typeface="Times New Roman" pitchFamily="18" charset="0"/>
              </a:rPr>
              <a:t>The C4 carbon cycle has discovered </a:t>
            </a:r>
            <a:r>
              <a:rPr lang="en-US" altLang="zh-CN" sz="1800" dirty="0" smtClean="0">
                <a:latin typeface="Times New Roman" pitchFamily="18" charset="0"/>
                <a:sym typeface="Times New Roman" pitchFamily="18" charset="0"/>
              </a:rPr>
              <a:t>in the </a:t>
            </a:r>
            <a:r>
              <a:rPr lang="en-US" altLang="zh-CN" sz="1800" u="sng" dirty="0" smtClean="0">
                <a:latin typeface="Times New Roman" pitchFamily="18" charset="0"/>
                <a:sym typeface="Times New Roman" pitchFamily="18" charset="0"/>
              </a:rPr>
              <a:t>tropical grasses</a:t>
            </a:r>
            <a:r>
              <a:rPr lang="en-US" altLang="zh-CN" sz="1800" dirty="0" smtClean="0">
                <a:latin typeface="Times New Roman" pitchFamily="18" charset="0"/>
                <a:sym typeface="Times New Roman" pitchFamily="18" charset="0"/>
              </a:rPr>
              <a:t>, </a:t>
            </a:r>
            <a:r>
              <a:rPr lang="en-US" altLang="zh-CN" sz="1800" u="sng" dirty="0" smtClean="0">
                <a:latin typeface="Times New Roman" pitchFamily="18" charset="0"/>
                <a:sym typeface="Times New Roman" pitchFamily="18" charset="0"/>
              </a:rPr>
              <a:t>sugarcane</a:t>
            </a:r>
            <a:r>
              <a:rPr lang="en-US" altLang="zh-CN" sz="1800" dirty="0" smtClean="0">
                <a:latin typeface="Times New Roman" pitchFamily="18" charset="0"/>
                <a:sym typeface="Times New Roman" pitchFamily="18" charset="0"/>
              </a:rPr>
              <a:t>, </a:t>
            </a:r>
            <a:r>
              <a:rPr lang="en-US" altLang="zh-CN" sz="1800" u="sng" dirty="0" smtClean="0">
                <a:latin typeface="Times New Roman" pitchFamily="18" charset="0"/>
                <a:sym typeface="Times New Roman" pitchFamily="18" charset="0"/>
              </a:rPr>
              <a:t>maize</a:t>
            </a:r>
            <a:r>
              <a:rPr lang="en-US" altLang="zh-CN" sz="1800" dirty="0" smtClean="0">
                <a:latin typeface="Times New Roman" pitchFamily="18" charset="0"/>
                <a:sym typeface="Times New Roman" pitchFamily="18" charset="0"/>
              </a:rPr>
              <a:t>, </a:t>
            </a:r>
            <a:r>
              <a:rPr lang="en-US" altLang="zh-CN" sz="1800" u="sng" dirty="0" err="1" smtClean="0">
                <a:latin typeface="Times New Roman" pitchFamily="18" charset="0"/>
                <a:sym typeface="Times New Roman" pitchFamily="18" charset="0"/>
              </a:rPr>
              <a:t>dicotyledons</a:t>
            </a:r>
            <a:r>
              <a:rPr lang="en-US" altLang="zh-CN" sz="1800" dirty="0" smtClean="0">
                <a:latin typeface="Times New Roman" pitchFamily="18" charset="0"/>
                <a:sym typeface="Times New Roman" pitchFamily="18" charset="0"/>
              </a:rPr>
              <a:t>, and it is</a:t>
            </a:r>
            <a:r>
              <a:rPr lang="en-US" altLang="zh-CN" sz="1800" b="1" dirty="0" smtClean="0">
                <a:latin typeface="Times New Roman" pitchFamily="18" charset="0"/>
                <a:sym typeface="Times New Roman" pitchFamily="18" charset="0"/>
              </a:rPr>
              <a:t> </a:t>
            </a:r>
            <a:r>
              <a:rPr lang="en-US" altLang="zh-CN" sz="1800" b="1" i="1" dirty="0" smtClean="0">
                <a:latin typeface="Times New Roman" pitchFamily="18" charset="0"/>
                <a:sym typeface="Times New Roman" pitchFamily="18" charset="0"/>
              </a:rPr>
              <a:t>particularly prominent in</a:t>
            </a:r>
            <a:r>
              <a:rPr lang="en-US" altLang="zh-CN" sz="1800" dirty="0" smtClean="0">
                <a:latin typeface="Times New Roman" pitchFamily="18" charset="0"/>
                <a:sym typeface="Times New Roman" pitchFamily="18" charset="0"/>
              </a:rPr>
              <a:t> </a:t>
            </a:r>
            <a:r>
              <a:rPr lang="en-US" altLang="zh-CN" sz="1800" u="sng" dirty="0" err="1" smtClean="0">
                <a:latin typeface="Times New Roman" pitchFamily="18" charset="0"/>
                <a:sym typeface="Times New Roman" pitchFamily="18" charset="0"/>
              </a:rPr>
              <a:t>Gramineae</a:t>
            </a:r>
            <a:r>
              <a:rPr lang="en-US" altLang="zh-CN" sz="1800" dirty="0" smtClean="0">
                <a:latin typeface="Times New Roman" pitchFamily="18" charset="0"/>
                <a:sym typeface="Times New Roman" pitchFamily="18" charset="0"/>
              </a:rPr>
              <a:t> (corn, millet, sorghum, sugarcane), </a:t>
            </a:r>
            <a:r>
              <a:rPr lang="en-US" altLang="zh-CN" sz="1800" i="1" u="sng" dirty="0" err="1" smtClean="0">
                <a:latin typeface="Times New Roman" pitchFamily="18" charset="0"/>
                <a:sym typeface="Times New Roman" pitchFamily="18" charset="0"/>
              </a:rPr>
              <a:t>Chenopodiaceae</a:t>
            </a:r>
            <a:r>
              <a:rPr lang="en-US" altLang="zh-CN" sz="1800" i="1" u="sng" dirty="0" smtClean="0">
                <a:latin typeface="Times New Roman" pitchFamily="18" charset="0"/>
                <a:sym typeface="Times New Roman" pitchFamily="18" charset="0"/>
              </a:rPr>
              <a:t> </a:t>
            </a:r>
            <a:r>
              <a:rPr lang="en-US" altLang="zh-CN" sz="1800" dirty="0" smtClean="0">
                <a:latin typeface="Times New Roman" pitchFamily="18" charset="0"/>
                <a:sym typeface="Times New Roman" pitchFamily="18" charset="0"/>
              </a:rPr>
              <a:t>(</a:t>
            </a:r>
            <a:r>
              <a:rPr lang="en-US" altLang="zh-CN" sz="1800" dirty="0" err="1" smtClean="0">
                <a:latin typeface="Times New Roman" pitchFamily="18" charset="0"/>
                <a:sym typeface="Times New Roman" pitchFamily="18" charset="0"/>
              </a:rPr>
              <a:t>Atriplex</a:t>
            </a:r>
            <a:r>
              <a:rPr lang="en-US" altLang="zh-CN" sz="1800" dirty="0" smtClean="0">
                <a:latin typeface="Times New Roman" pitchFamily="18" charset="0"/>
                <a:sym typeface="Times New Roman" pitchFamily="18" charset="0"/>
              </a:rPr>
              <a:t>), and </a:t>
            </a:r>
            <a:r>
              <a:rPr lang="en-US" altLang="zh-CN" sz="1800" i="1" u="sng" dirty="0" err="1" smtClean="0">
                <a:latin typeface="Times New Roman" pitchFamily="18" charset="0"/>
                <a:sym typeface="Times New Roman" pitchFamily="18" charset="0"/>
              </a:rPr>
              <a:t>Cyperaceae</a:t>
            </a:r>
            <a:r>
              <a:rPr lang="en-US" altLang="zh-CN" sz="1800" i="1" dirty="0" smtClean="0">
                <a:latin typeface="Times New Roman" pitchFamily="18" charset="0"/>
                <a:sym typeface="Times New Roman" pitchFamily="18" charset="0"/>
              </a:rPr>
              <a:t> </a:t>
            </a:r>
            <a:r>
              <a:rPr lang="en-US" altLang="zh-CN" sz="1800" dirty="0" smtClean="0">
                <a:latin typeface="Times New Roman" pitchFamily="18" charset="0"/>
                <a:sym typeface="Times New Roman" pitchFamily="18" charset="0"/>
              </a:rPr>
              <a:t>(sedges).</a:t>
            </a:r>
          </a:p>
          <a:p>
            <a:pPr algn="just" eaLnBrk="1" hangingPunct="1">
              <a:lnSpc>
                <a:spcPct val="80000"/>
              </a:lnSpc>
            </a:pPr>
            <a:endParaRPr lang="en-US" altLang="zh-CN" sz="1800" dirty="0" smtClean="0">
              <a:latin typeface="Times New Roman" pitchFamily="18" charset="0"/>
              <a:sym typeface="Times New Roman" pitchFamily="18" charset="0"/>
            </a:endParaRPr>
          </a:p>
          <a:p>
            <a:pPr algn="just" eaLnBrk="1" hangingPunct="1">
              <a:lnSpc>
                <a:spcPct val="80000"/>
              </a:lnSpc>
              <a:buFont typeface="Wingdings" pitchFamily="2" charset="2"/>
              <a:buChar char="§"/>
            </a:pPr>
            <a:r>
              <a:rPr lang="en-US" altLang="zh-CN" sz="1800" b="1" dirty="0" smtClean="0">
                <a:solidFill>
                  <a:srgbClr val="FF0000"/>
                </a:solidFill>
                <a:latin typeface="Times New Roman" pitchFamily="18" charset="0"/>
                <a:sym typeface="Times New Roman" pitchFamily="18" charset="0"/>
              </a:rPr>
              <a:t>About 1% of all known species have C4 metabolism</a:t>
            </a:r>
            <a:r>
              <a:rPr lang="en-US" altLang="zh-CN" sz="1800" dirty="0" smtClean="0">
                <a:solidFill>
                  <a:srgbClr val="FF0000"/>
                </a:solidFill>
                <a:latin typeface="Times New Roman" pitchFamily="18" charset="0"/>
                <a:sym typeface="Times New Roman" pitchFamily="18" charset="0"/>
              </a:rPr>
              <a:t>.</a:t>
            </a:r>
          </a:p>
        </p:txBody>
      </p:sp>
      <p:sp>
        <p:nvSpPr>
          <p:cNvPr id="116739"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246DD60-B52F-4DC0-8A88-BD106E57EF67}" type="slidenum">
              <a:rPr lang="en-US"/>
              <a:pPr/>
              <a:t>92</a:t>
            </a:fld>
            <a:endParaRPr lang="en-US"/>
          </a:p>
        </p:txBody>
      </p:sp>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4"/>
          <p:cNvSpPr>
            <a:spLocks noChangeArrowheads="1"/>
          </p:cNvSpPr>
          <p:nvPr/>
        </p:nvSpPr>
        <p:spPr bwMode="auto">
          <a:xfrm>
            <a:off x="0" y="2609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0016997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Content Placeholder 2"/>
          <p:cNvSpPr>
            <a:spLocks noGrp="1" noChangeArrowheads="1"/>
          </p:cNvSpPr>
          <p:nvPr>
            <p:ph idx="4294967295"/>
          </p:nvPr>
        </p:nvSpPr>
        <p:spPr>
          <a:xfrm>
            <a:off x="228600" y="457200"/>
            <a:ext cx="3200400" cy="5943600"/>
          </a:xfrm>
        </p:spPr>
        <p:txBody>
          <a:bodyPr/>
          <a:lstStyle/>
          <a:p>
            <a:pPr algn="just" eaLnBrk="1" hangingPunct="1">
              <a:buFont typeface="Wingdings" pitchFamily="2" charset="2"/>
              <a:buChar char="v"/>
            </a:pPr>
            <a:r>
              <a:rPr lang="en-US" altLang="zh-CN" sz="1600" b="1" smtClean="0">
                <a:latin typeface="Times New Roman" pitchFamily="18" charset="0"/>
                <a:sym typeface="Times New Roman" pitchFamily="18" charset="0"/>
              </a:rPr>
              <a:t>FIGURE 8.10 The basic C</a:t>
            </a:r>
            <a:r>
              <a:rPr lang="en-US" altLang="zh-CN" sz="1600" baseline="-25000" smtClean="0">
                <a:latin typeface="Times New Roman" pitchFamily="18" charset="0"/>
                <a:sym typeface="Times New Roman" pitchFamily="18" charset="0"/>
              </a:rPr>
              <a:t>4</a:t>
            </a:r>
            <a:r>
              <a:rPr lang="en-US" altLang="zh-CN" sz="1600" b="1" smtClean="0">
                <a:latin typeface="Times New Roman" pitchFamily="18" charset="0"/>
                <a:sym typeface="Times New Roman" pitchFamily="18" charset="0"/>
              </a:rPr>
              <a:t> photosynthetic carbon cycle </a:t>
            </a:r>
            <a:r>
              <a:rPr lang="en-US" altLang="zh-CN" sz="1600" smtClean="0">
                <a:latin typeface="Times New Roman" pitchFamily="18" charset="0"/>
                <a:sym typeface="Times New Roman" pitchFamily="18" charset="0"/>
              </a:rPr>
              <a:t>involves </a:t>
            </a:r>
            <a:r>
              <a:rPr lang="en-US" altLang="zh-CN" sz="1600" u="sng" smtClean="0">
                <a:latin typeface="Times New Roman" pitchFamily="18" charset="0"/>
                <a:sym typeface="Times New Roman" pitchFamily="18" charset="0"/>
              </a:rPr>
              <a:t>four stages</a:t>
            </a:r>
            <a:r>
              <a:rPr lang="en-US" altLang="zh-CN" sz="1600" smtClean="0">
                <a:latin typeface="Times New Roman" pitchFamily="18" charset="0"/>
                <a:sym typeface="Times New Roman" pitchFamily="18" charset="0"/>
              </a:rPr>
              <a:t> in two different cell types:</a:t>
            </a:r>
          </a:p>
          <a:p>
            <a:pPr algn="just" eaLnBrk="1" hangingPunct="1">
              <a:buFont typeface="Arial" charset="0"/>
              <a:buNone/>
            </a:pPr>
            <a:endParaRPr lang="en-US" altLang="zh-CN" sz="1600" smtClean="0">
              <a:latin typeface="Times New Roman" pitchFamily="18" charset="0"/>
              <a:sym typeface="Times New Roman" pitchFamily="18" charset="0"/>
            </a:endParaRPr>
          </a:p>
          <a:p>
            <a:pPr algn="just" eaLnBrk="1" hangingPunct="1">
              <a:buFont typeface="Arial" charset="0"/>
              <a:buNone/>
            </a:pPr>
            <a:r>
              <a:rPr lang="en-US" altLang="zh-CN" sz="1600" b="1" smtClean="0">
                <a:latin typeface="Times New Roman" pitchFamily="18" charset="0"/>
                <a:sym typeface="Times New Roman" pitchFamily="18" charset="0"/>
              </a:rPr>
              <a:t>(1)</a:t>
            </a:r>
            <a:r>
              <a:rPr lang="en-US" altLang="zh-CN" sz="1600" smtClean="0">
                <a:latin typeface="Times New Roman" pitchFamily="18" charset="0"/>
                <a:sym typeface="Times New Roman" pitchFamily="18" charset="0"/>
              </a:rPr>
              <a:t> 	</a:t>
            </a:r>
            <a:r>
              <a:rPr lang="en-US" altLang="zh-CN" sz="1600" b="1" smtClean="0">
                <a:latin typeface="Times New Roman" pitchFamily="18" charset="0"/>
                <a:sym typeface="Times New Roman" pitchFamily="18" charset="0"/>
              </a:rPr>
              <a:t>Fixation</a:t>
            </a:r>
            <a:r>
              <a:rPr lang="en-US" altLang="zh-CN" sz="1600" smtClean="0">
                <a:latin typeface="Times New Roman" pitchFamily="18" charset="0"/>
                <a:sym typeface="Times New Roman" pitchFamily="18" charset="0"/>
              </a:rPr>
              <a:t> of CO</a:t>
            </a:r>
            <a:r>
              <a:rPr lang="en-US" altLang="zh-CN" sz="1600" baseline="-25000" smtClean="0">
                <a:latin typeface="Times New Roman" pitchFamily="18" charset="0"/>
                <a:sym typeface="Times New Roman" pitchFamily="18" charset="0"/>
              </a:rPr>
              <a:t>2</a:t>
            </a:r>
            <a:r>
              <a:rPr lang="en-US" altLang="zh-CN" sz="1600" smtClean="0">
                <a:latin typeface="Times New Roman" pitchFamily="18" charset="0"/>
                <a:sym typeface="Times New Roman" pitchFamily="18" charset="0"/>
              </a:rPr>
              <a:t> into a four-carbon acid in a mesophyll cell; </a:t>
            </a:r>
          </a:p>
          <a:p>
            <a:pPr algn="just" eaLnBrk="1" hangingPunct="1">
              <a:buFont typeface="Arial" charset="0"/>
              <a:buNone/>
            </a:pPr>
            <a:r>
              <a:rPr lang="en-US" altLang="zh-CN" sz="1600" b="1" smtClean="0">
                <a:latin typeface="Times New Roman" pitchFamily="18" charset="0"/>
                <a:sym typeface="Times New Roman" pitchFamily="18" charset="0"/>
              </a:rPr>
              <a:t>(2)</a:t>
            </a:r>
            <a:r>
              <a:rPr lang="en-US" altLang="zh-CN" sz="1600" smtClean="0">
                <a:latin typeface="Times New Roman" pitchFamily="18" charset="0"/>
                <a:sym typeface="Times New Roman" pitchFamily="18" charset="0"/>
              </a:rPr>
              <a:t> 	</a:t>
            </a:r>
            <a:r>
              <a:rPr lang="en-US" altLang="zh-CN" sz="1600" b="1" smtClean="0">
                <a:latin typeface="Times New Roman" pitchFamily="18" charset="0"/>
                <a:sym typeface="Times New Roman" pitchFamily="18" charset="0"/>
              </a:rPr>
              <a:t>Transport</a:t>
            </a:r>
            <a:r>
              <a:rPr lang="en-US" altLang="zh-CN" sz="1600" smtClean="0">
                <a:latin typeface="Times New Roman" pitchFamily="18" charset="0"/>
                <a:sym typeface="Times New Roman" pitchFamily="18" charset="0"/>
              </a:rPr>
              <a:t> of the four-carbon acid from the mesophyll cell to a bundle sheath cell; </a:t>
            </a:r>
          </a:p>
          <a:p>
            <a:pPr algn="just" eaLnBrk="1" hangingPunct="1">
              <a:buFont typeface="Arial" charset="0"/>
              <a:buNone/>
            </a:pPr>
            <a:r>
              <a:rPr lang="en-US" altLang="zh-CN" sz="1600" b="1" smtClean="0">
                <a:latin typeface="Times New Roman" pitchFamily="18" charset="0"/>
                <a:sym typeface="Times New Roman" pitchFamily="18" charset="0"/>
              </a:rPr>
              <a:t>(3)</a:t>
            </a:r>
            <a:r>
              <a:rPr lang="en-US" altLang="zh-CN" sz="1600" smtClean="0">
                <a:latin typeface="Times New Roman" pitchFamily="18" charset="0"/>
                <a:sym typeface="Times New Roman" pitchFamily="18" charset="0"/>
              </a:rPr>
              <a:t> 	</a:t>
            </a:r>
            <a:r>
              <a:rPr lang="en-US" altLang="zh-CN" sz="1600" b="1" smtClean="0">
                <a:latin typeface="Times New Roman" pitchFamily="18" charset="0"/>
                <a:sym typeface="Times New Roman" pitchFamily="18" charset="0"/>
              </a:rPr>
              <a:t>Decarboxylation</a:t>
            </a:r>
            <a:r>
              <a:rPr lang="en-US" altLang="zh-CN" sz="1600" smtClean="0">
                <a:latin typeface="Times New Roman" pitchFamily="18" charset="0"/>
                <a:sym typeface="Times New Roman" pitchFamily="18" charset="0"/>
              </a:rPr>
              <a:t> of the four-carbon acid, and the generation of a high CO</a:t>
            </a:r>
            <a:r>
              <a:rPr lang="en-US" altLang="zh-CN" sz="1600" baseline="-25000" smtClean="0">
                <a:latin typeface="Times New Roman" pitchFamily="18" charset="0"/>
                <a:sym typeface="Times New Roman" pitchFamily="18" charset="0"/>
              </a:rPr>
              <a:t>2</a:t>
            </a:r>
            <a:r>
              <a:rPr lang="en-US" altLang="zh-CN" sz="1600" smtClean="0">
                <a:latin typeface="Times New Roman" pitchFamily="18" charset="0"/>
                <a:sym typeface="Times New Roman" pitchFamily="18" charset="0"/>
              </a:rPr>
              <a:t> concentration in the bundle sheath cell. The CO</a:t>
            </a:r>
            <a:r>
              <a:rPr lang="en-US" altLang="zh-CN" sz="1600" baseline="-25000" smtClean="0">
                <a:latin typeface="Times New Roman" pitchFamily="18" charset="0"/>
                <a:sym typeface="Times New Roman" pitchFamily="18" charset="0"/>
              </a:rPr>
              <a:t>2</a:t>
            </a:r>
            <a:r>
              <a:rPr lang="en-US" altLang="zh-CN" sz="1600" smtClean="0">
                <a:latin typeface="Times New Roman" pitchFamily="18" charset="0"/>
                <a:sym typeface="Times New Roman" pitchFamily="18" charset="0"/>
              </a:rPr>
              <a:t> released is fixed by rubisco and converted to carbohydrate by the Calvin cycle.</a:t>
            </a:r>
          </a:p>
          <a:p>
            <a:pPr algn="just" eaLnBrk="1" hangingPunct="1">
              <a:buFont typeface="Arial" charset="0"/>
              <a:buNone/>
            </a:pPr>
            <a:r>
              <a:rPr lang="en-US" altLang="zh-CN" sz="1600" b="1" smtClean="0">
                <a:latin typeface="Times New Roman" pitchFamily="18" charset="0"/>
                <a:sym typeface="Times New Roman" pitchFamily="18" charset="0"/>
              </a:rPr>
              <a:t>(4)</a:t>
            </a:r>
            <a:r>
              <a:rPr lang="en-US" altLang="zh-CN" sz="1600" smtClean="0">
                <a:latin typeface="Times New Roman" pitchFamily="18" charset="0"/>
                <a:sym typeface="Times New Roman" pitchFamily="18" charset="0"/>
              </a:rPr>
              <a:t> </a:t>
            </a:r>
            <a:r>
              <a:rPr lang="en-US" altLang="zh-CN" sz="1600" b="1" smtClean="0">
                <a:latin typeface="Times New Roman" pitchFamily="18" charset="0"/>
                <a:sym typeface="Times New Roman" pitchFamily="18" charset="0"/>
              </a:rPr>
              <a:t>Transport</a:t>
            </a:r>
            <a:r>
              <a:rPr lang="en-US" altLang="zh-CN" sz="1600" smtClean="0">
                <a:latin typeface="Times New Roman" pitchFamily="18" charset="0"/>
                <a:sym typeface="Times New Roman" pitchFamily="18" charset="0"/>
              </a:rPr>
              <a:t> of the residual three carbon acid back to the mesophyll cell, where the original CO</a:t>
            </a:r>
            <a:r>
              <a:rPr lang="en-US" altLang="zh-CN" sz="1600" baseline="-25000" smtClean="0">
                <a:latin typeface="Times New Roman" pitchFamily="18" charset="0"/>
                <a:sym typeface="Times New Roman" pitchFamily="18" charset="0"/>
              </a:rPr>
              <a:t>2</a:t>
            </a:r>
            <a:r>
              <a:rPr lang="en-US" altLang="zh-CN" sz="1600" smtClean="0">
                <a:latin typeface="Times New Roman" pitchFamily="18" charset="0"/>
                <a:sym typeface="Times New Roman" pitchFamily="18" charset="0"/>
              </a:rPr>
              <a:t> acceptor, phosphoenolpyruvate, is regenerated.</a:t>
            </a:r>
          </a:p>
        </p:txBody>
      </p:sp>
      <p:sp>
        <p:nvSpPr>
          <p:cNvPr id="117763"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54AFC4B-0498-40C6-8831-926BC1594CD0}" type="slidenum">
              <a:rPr lang="en-US"/>
              <a:pPr/>
              <a:t>93</a:t>
            </a:fld>
            <a:endParaRPr lang="en-US"/>
          </a:p>
        </p:txBody>
      </p:sp>
      <p:pic>
        <p:nvPicPr>
          <p:cNvPr id="1177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95250"/>
            <a:ext cx="5295900"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793588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F2CDDCF-C015-4520-B500-C529848D1191}" type="slidenum">
              <a:rPr lang="en-US"/>
              <a:pPr/>
              <a:t>94</a:t>
            </a:fld>
            <a:endParaRPr lang="en-US"/>
          </a:p>
        </p:txBody>
      </p:sp>
      <p:pic>
        <p:nvPicPr>
          <p:cNvPr id="11878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23109"/>
            <a:ext cx="864973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71648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noChangeArrowheads="1"/>
          </p:cNvSpPr>
          <p:nvPr>
            <p:ph type="title" idx="4294967295"/>
          </p:nvPr>
        </p:nvSpPr>
        <p:spPr>
          <a:xfrm>
            <a:off x="457200" y="0"/>
            <a:ext cx="8229600" cy="1143000"/>
          </a:xfrm>
        </p:spPr>
        <p:txBody>
          <a:bodyPr/>
          <a:lstStyle/>
          <a:p>
            <a:pPr eaLnBrk="1" hangingPunct="1"/>
            <a:r>
              <a:rPr lang="en-US" altLang="zh-CN" sz="2600" b="1" smtClean="0">
                <a:latin typeface="Times New Roman" pitchFamily="18" charset="0"/>
                <a:sym typeface="Times New Roman" pitchFamily="18" charset="0"/>
              </a:rPr>
              <a:t>In Hot, Dry Climates, the C</a:t>
            </a:r>
            <a:r>
              <a:rPr lang="en-US" altLang="zh-CN" sz="2600" b="1" baseline="-25000" smtClean="0">
                <a:latin typeface="Times New Roman" pitchFamily="18" charset="0"/>
                <a:sym typeface="Times New Roman" pitchFamily="18" charset="0"/>
              </a:rPr>
              <a:t>4</a:t>
            </a:r>
            <a:r>
              <a:rPr lang="en-US" altLang="zh-CN" sz="2600" b="1" smtClean="0">
                <a:latin typeface="Times New Roman" pitchFamily="18" charset="0"/>
                <a:sym typeface="Times New Roman" pitchFamily="18" charset="0"/>
              </a:rPr>
              <a:t> Cycle Reduces Photorespiration and Water Loss</a:t>
            </a:r>
            <a:endParaRPr lang="en-US" altLang="zh-CN" sz="2600" smtClean="0">
              <a:latin typeface="Times New Roman" pitchFamily="18" charset="0"/>
              <a:sym typeface="Times New Roman" pitchFamily="18" charset="0"/>
            </a:endParaRPr>
          </a:p>
        </p:txBody>
      </p:sp>
      <p:sp>
        <p:nvSpPr>
          <p:cNvPr id="119811" name="Content Placeholder 2"/>
          <p:cNvSpPr>
            <a:spLocks noGrp="1" noChangeArrowheads="1"/>
          </p:cNvSpPr>
          <p:nvPr>
            <p:ph idx="4294967295"/>
          </p:nvPr>
        </p:nvSpPr>
        <p:spPr>
          <a:xfrm>
            <a:off x="457200" y="1295400"/>
            <a:ext cx="8229600" cy="4800600"/>
          </a:xfrm>
        </p:spPr>
        <p:txBody>
          <a:bodyPr/>
          <a:lstStyle/>
          <a:p>
            <a:pPr algn="just" eaLnBrk="1" hangingPunct="1">
              <a:lnSpc>
                <a:spcPct val="90000"/>
              </a:lnSpc>
              <a:buFont typeface="Wingdings" pitchFamily="2" charset="2"/>
              <a:buChar char="q"/>
            </a:pPr>
            <a:r>
              <a:rPr lang="en-US" altLang="zh-CN" sz="1600" b="1" dirty="0" smtClean="0">
                <a:solidFill>
                  <a:srgbClr val="FF0000"/>
                </a:solidFill>
                <a:latin typeface="Times New Roman" pitchFamily="18" charset="0"/>
                <a:sym typeface="Times New Roman" pitchFamily="18" charset="0"/>
              </a:rPr>
              <a:t>Two features of the C</a:t>
            </a:r>
            <a:r>
              <a:rPr lang="en-US" altLang="zh-CN" sz="1600" b="1" baseline="-25000" dirty="0" smtClean="0">
                <a:solidFill>
                  <a:srgbClr val="FF0000"/>
                </a:solidFill>
                <a:latin typeface="Times New Roman" pitchFamily="18" charset="0"/>
                <a:sym typeface="Times New Roman" pitchFamily="18" charset="0"/>
              </a:rPr>
              <a:t>4</a:t>
            </a:r>
            <a:r>
              <a:rPr lang="en-US" altLang="zh-CN" sz="1600" b="1" dirty="0" smtClean="0">
                <a:solidFill>
                  <a:srgbClr val="FF0000"/>
                </a:solidFill>
                <a:latin typeface="Times New Roman" pitchFamily="18" charset="0"/>
                <a:sym typeface="Times New Roman" pitchFamily="18" charset="0"/>
              </a:rPr>
              <a:t> cycle</a:t>
            </a:r>
            <a:r>
              <a:rPr lang="en-US" altLang="zh-CN" sz="1600" dirty="0" smtClean="0">
                <a:solidFill>
                  <a:srgbClr val="FF0000"/>
                </a:solidFill>
                <a:latin typeface="Times New Roman" pitchFamily="18" charset="0"/>
                <a:sym typeface="Times New Roman" pitchFamily="18" charset="0"/>
              </a:rPr>
              <a:t> in C</a:t>
            </a:r>
            <a:r>
              <a:rPr lang="en-US" altLang="zh-CN" sz="1600" baseline="-25000" dirty="0" smtClean="0">
                <a:solidFill>
                  <a:srgbClr val="FF0000"/>
                </a:solidFill>
                <a:latin typeface="Times New Roman" pitchFamily="18" charset="0"/>
                <a:sym typeface="Times New Roman" pitchFamily="18" charset="0"/>
              </a:rPr>
              <a:t>4</a:t>
            </a:r>
            <a:r>
              <a:rPr lang="en-US" altLang="zh-CN" sz="1600" dirty="0" smtClean="0">
                <a:solidFill>
                  <a:srgbClr val="FF0000"/>
                </a:solidFill>
                <a:latin typeface="Times New Roman" pitchFamily="18" charset="0"/>
                <a:sym typeface="Times New Roman" pitchFamily="18" charset="0"/>
              </a:rPr>
              <a:t> plants </a:t>
            </a:r>
            <a:r>
              <a:rPr lang="en-US" altLang="zh-CN" sz="1600" u="sng" dirty="0" smtClean="0">
                <a:solidFill>
                  <a:srgbClr val="FF0000"/>
                </a:solidFill>
                <a:latin typeface="Times New Roman" pitchFamily="18" charset="0"/>
                <a:sym typeface="Times New Roman" pitchFamily="18" charset="0"/>
              </a:rPr>
              <a:t>overcome the deleterious effects of</a:t>
            </a:r>
            <a:r>
              <a:rPr lang="en-US" altLang="zh-CN" sz="1600" dirty="0" smtClean="0">
                <a:solidFill>
                  <a:srgbClr val="FF0000"/>
                </a:solidFill>
                <a:latin typeface="Times New Roman" pitchFamily="18" charset="0"/>
                <a:sym typeface="Times New Roman" pitchFamily="18" charset="0"/>
              </a:rPr>
              <a:t> </a:t>
            </a:r>
            <a:r>
              <a:rPr lang="en-US" altLang="zh-CN" sz="1600" u="sng" dirty="0" smtClean="0">
                <a:solidFill>
                  <a:srgbClr val="FF0000"/>
                </a:solidFill>
                <a:latin typeface="Times New Roman" pitchFamily="18" charset="0"/>
                <a:sym typeface="Times New Roman" pitchFamily="18" charset="0"/>
              </a:rPr>
              <a:t>higher temperature</a:t>
            </a:r>
            <a:r>
              <a:rPr lang="en-US" altLang="zh-CN" sz="1600" dirty="0" smtClean="0">
                <a:latin typeface="Times New Roman" pitchFamily="18" charset="0"/>
                <a:sym typeface="Times New Roman" pitchFamily="18" charset="0"/>
              </a:rPr>
              <a:t> on photosynthesis that were noted earlier. </a:t>
            </a:r>
          </a:p>
          <a:p>
            <a:pPr algn="just" eaLnBrk="1" hangingPunct="1">
              <a:lnSpc>
                <a:spcPct val="90000"/>
              </a:lnSpc>
              <a:buFont typeface="Courier New" pitchFamily="49" charset="0"/>
              <a:buChar char="o"/>
            </a:pPr>
            <a:endParaRPr lang="en-US" altLang="zh-CN" sz="1600" dirty="0" smtClean="0">
              <a:latin typeface="Times New Roman" pitchFamily="18" charset="0"/>
              <a:sym typeface="Times New Roman" pitchFamily="18" charset="0"/>
            </a:endParaRPr>
          </a:p>
          <a:p>
            <a:pPr algn="just" eaLnBrk="1" hangingPunct="1">
              <a:lnSpc>
                <a:spcPct val="90000"/>
              </a:lnSpc>
              <a:buFont typeface="Courier New" pitchFamily="49" charset="0"/>
              <a:buChar char="o"/>
            </a:pPr>
            <a:r>
              <a:rPr lang="en-US" altLang="zh-CN" sz="1600" b="1" u="sng" dirty="0" smtClean="0">
                <a:solidFill>
                  <a:srgbClr val="0070C0"/>
                </a:solidFill>
                <a:latin typeface="Times New Roman" pitchFamily="18" charset="0"/>
                <a:sym typeface="Times New Roman" pitchFamily="18" charset="0"/>
              </a:rPr>
              <a:t>First</a:t>
            </a:r>
            <a:r>
              <a:rPr lang="en-US" altLang="zh-CN" sz="1600" dirty="0" smtClean="0">
                <a:solidFill>
                  <a:srgbClr val="0070C0"/>
                </a:solidFill>
                <a:latin typeface="Times New Roman" pitchFamily="18" charset="0"/>
                <a:sym typeface="Times New Roman" pitchFamily="18" charset="0"/>
              </a:rPr>
              <a:t>, </a:t>
            </a:r>
            <a:r>
              <a:rPr lang="en-US" altLang="zh-CN" sz="1600" u="sng" dirty="0" smtClean="0">
                <a:solidFill>
                  <a:srgbClr val="0070C0"/>
                </a:solidFill>
                <a:latin typeface="Times New Roman" pitchFamily="18" charset="0"/>
                <a:sym typeface="Times New Roman" pitchFamily="18" charset="0"/>
              </a:rPr>
              <a:t>the affinity of PEP carboxylase for its substrate, HCO</a:t>
            </a:r>
            <a:r>
              <a:rPr lang="en-US" altLang="zh-CN" sz="1600" u="sng" baseline="-25000" dirty="0" smtClean="0">
                <a:solidFill>
                  <a:srgbClr val="0070C0"/>
                </a:solidFill>
                <a:latin typeface="Times New Roman" pitchFamily="18" charset="0"/>
                <a:sym typeface="Times New Roman" pitchFamily="18" charset="0"/>
              </a:rPr>
              <a:t>3</a:t>
            </a:r>
            <a:r>
              <a:rPr lang="en-US" altLang="zh-CN" sz="1600" u="sng" baseline="30000" dirty="0" smtClean="0">
                <a:solidFill>
                  <a:srgbClr val="0070C0"/>
                </a:solidFill>
                <a:latin typeface="Times New Roman" pitchFamily="18" charset="0"/>
                <a:sym typeface="Times New Roman" pitchFamily="18" charset="0"/>
              </a:rPr>
              <a:t>–</a:t>
            </a:r>
            <a:r>
              <a:rPr lang="en-US" altLang="zh-CN" sz="1600" dirty="0" smtClean="0">
                <a:solidFill>
                  <a:srgbClr val="0070C0"/>
                </a:solidFill>
                <a:latin typeface="Times New Roman" pitchFamily="18" charset="0"/>
                <a:sym typeface="Times New Roman" pitchFamily="18" charset="0"/>
              </a:rPr>
              <a:t>, is sufficiently high</a:t>
            </a:r>
            <a:r>
              <a:rPr lang="en-US" altLang="zh-CN" sz="1600" dirty="0" smtClean="0">
                <a:latin typeface="Times New Roman" pitchFamily="18" charset="0"/>
                <a:sym typeface="Times New Roman" pitchFamily="18" charset="0"/>
              </a:rPr>
              <a:t> that the enzyme is saturated by HCO</a:t>
            </a:r>
            <a:r>
              <a:rPr lang="en-US" altLang="zh-CN" sz="1600" baseline="-25000" dirty="0" smtClean="0">
                <a:latin typeface="Times New Roman" pitchFamily="18" charset="0"/>
                <a:sym typeface="Times New Roman" pitchFamily="18" charset="0"/>
              </a:rPr>
              <a:t>3</a:t>
            </a:r>
            <a:r>
              <a:rPr lang="en-US" altLang="zh-CN" sz="1600" baseline="30000" dirty="0" smtClean="0">
                <a:latin typeface="Times New Roman" pitchFamily="18" charset="0"/>
                <a:sym typeface="Times New Roman" pitchFamily="18" charset="0"/>
              </a:rPr>
              <a:t>–</a:t>
            </a:r>
            <a:r>
              <a:rPr lang="en-US" altLang="zh-CN" sz="1600" dirty="0" smtClean="0">
                <a:latin typeface="Times New Roman" pitchFamily="18" charset="0"/>
                <a:sym typeface="Times New Roman" pitchFamily="18" charset="0"/>
              </a:rPr>
              <a:t> in </a:t>
            </a:r>
            <a:r>
              <a:rPr lang="en-US" altLang="zh-CN" sz="1600" dirty="0" err="1" smtClean="0">
                <a:latin typeface="Times New Roman" pitchFamily="18" charset="0"/>
                <a:sym typeface="Times New Roman" pitchFamily="18" charset="0"/>
              </a:rPr>
              <a:t>equlibrium</a:t>
            </a:r>
            <a:r>
              <a:rPr lang="en-US" altLang="zh-CN" sz="1600" dirty="0" smtClean="0">
                <a:latin typeface="Times New Roman" pitchFamily="18" charset="0"/>
                <a:sym typeface="Times New Roman" pitchFamily="18" charset="0"/>
              </a:rPr>
              <a:t> with air levels of CO</a:t>
            </a:r>
            <a:r>
              <a:rPr lang="en-US" altLang="zh-CN" sz="1600" baseline="-25000" dirty="0" smtClean="0">
                <a:latin typeface="Times New Roman" pitchFamily="18" charset="0"/>
                <a:sym typeface="Times New Roman" pitchFamily="18" charset="0"/>
              </a:rPr>
              <a:t>2</a:t>
            </a:r>
            <a:r>
              <a:rPr lang="en-US" altLang="zh-CN" sz="1600" dirty="0" smtClean="0">
                <a:latin typeface="Times New Roman" pitchFamily="18" charset="0"/>
                <a:sym typeface="Times New Roman" pitchFamily="18" charset="0"/>
              </a:rPr>
              <a:t>. Furthermore, because the substrate is HCO</a:t>
            </a:r>
            <a:r>
              <a:rPr lang="en-US" altLang="zh-CN" sz="1600" baseline="-25000" dirty="0" smtClean="0">
                <a:latin typeface="Times New Roman" pitchFamily="18" charset="0"/>
                <a:sym typeface="Times New Roman" pitchFamily="18" charset="0"/>
              </a:rPr>
              <a:t>3</a:t>
            </a:r>
            <a:r>
              <a:rPr lang="en-US" altLang="zh-CN" sz="1600" baseline="30000" dirty="0" smtClean="0">
                <a:latin typeface="Times New Roman" pitchFamily="18" charset="0"/>
                <a:sym typeface="Times New Roman" pitchFamily="18" charset="0"/>
              </a:rPr>
              <a:t>–</a:t>
            </a:r>
            <a:r>
              <a:rPr lang="en-US" altLang="zh-CN" sz="1600" dirty="0" smtClean="0">
                <a:latin typeface="Times New Roman" pitchFamily="18" charset="0"/>
                <a:sym typeface="Times New Roman" pitchFamily="18" charset="0"/>
              </a:rPr>
              <a:t>, oxygen is not a competitor in the reaction. </a:t>
            </a:r>
          </a:p>
          <a:p>
            <a:pPr algn="just" eaLnBrk="1" hangingPunct="1">
              <a:lnSpc>
                <a:spcPct val="90000"/>
              </a:lnSpc>
            </a:pPr>
            <a:endParaRPr lang="en-US" altLang="zh-CN" sz="1600" dirty="0" smtClean="0">
              <a:latin typeface="Times New Roman" pitchFamily="18" charset="0"/>
              <a:sym typeface="Times New Roman" pitchFamily="18" charset="0"/>
            </a:endParaRPr>
          </a:p>
          <a:p>
            <a:pPr algn="just" eaLnBrk="1" hangingPunct="1">
              <a:lnSpc>
                <a:spcPct val="90000"/>
              </a:lnSpc>
            </a:pPr>
            <a:r>
              <a:rPr lang="en-US" altLang="zh-CN" sz="1600" i="1" u="sng" dirty="0" smtClean="0">
                <a:solidFill>
                  <a:srgbClr val="00B050"/>
                </a:solidFill>
                <a:latin typeface="Times New Roman" pitchFamily="18" charset="0"/>
                <a:sym typeface="Times New Roman" pitchFamily="18" charset="0"/>
              </a:rPr>
              <a:t>This high activity of PEP carboxylase enables C</a:t>
            </a:r>
            <a:r>
              <a:rPr lang="en-US" altLang="zh-CN" sz="1600" i="1" u="sng" baseline="-25000" dirty="0" smtClean="0">
                <a:solidFill>
                  <a:srgbClr val="00B050"/>
                </a:solidFill>
                <a:latin typeface="Times New Roman" pitchFamily="18" charset="0"/>
                <a:sym typeface="Times New Roman" pitchFamily="18" charset="0"/>
              </a:rPr>
              <a:t>4</a:t>
            </a:r>
            <a:r>
              <a:rPr lang="en-US" altLang="zh-CN" sz="1600" i="1" u="sng" dirty="0" smtClean="0">
                <a:solidFill>
                  <a:srgbClr val="00B050"/>
                </a:solidFill>
                <a:latin typeface="Times New Roman" pitchFamily="18" charset="0"/>
                <a:sym typeface="Times New Roman" pitchFamily="18" charset="0"/>
              </a:rPr>
              <a:t> plants to reduce the </a:t>
            </a:r>
            <a:r>
              <a:rPr lang="en-US" altLang="zh-CN" sz="1600" i="1" u="sng" dirty="0" err="1" smtClean="0">
                <a:solidFill>
                  <a:srgbClr val="00B050"/>
                </a:solidFill>
                <a:latin typeface="Times New Roman" pitchFamily="18" charset="0"/>
                <a:sym typeface="Times New Roman" pitchFamily="18" charset="0"/>
              </a:rPr>
              <a:t>stomatal</a:t>
            </a:r>
            <a:r>
              <a:rPr lang="en-US" altLang="zh-CN" sz="1600" i="1" u="sng" dirty="0" smtClean="0">
                <a:solidFill>
                  <a:srgbClr val="00B050"/>
                </a:solidFill>
                <a:latin typeface="Times New Roman" pitchFamily="18" charset="0"/>
                <a:sym typeface="Times New Roman" pitchFamily="18" charset="0"/>
              </a:rPr>
              <a:t> aperture </a:t>
            </a:r>
            <a:r>
              <a:rPr lang="en-US" altLang="zh-CN" sz="1600" i="1" dirty="0" smtClean="0">
                <a:latin typeface="Times New Roman" pitchFamily="18" charset="0"/>
                <a:sym typeface="Times New Roman" pitchFamily="18" charset="0"/>
              </a:rPr>
              <a:t>and thereby conserve water</a:t>
            </a:r>
            <a:r>
              <a:rPr lang="en-US" altLang="zh-CN" sz="1600" dirty="0" smtClean="0">
                <a:latin typeface="Times New Roman" pitchFamily="18" charset="0"/>
                <a:sym typeface="Times New Roman" pitchFamily="18" charset="0"/>
              </a:rPr>
              <a:t> while fixing CO</a:t>
            </a:r>
            <a:r>
              <a:rPr lang="en-US" altLang="zh-CN" sz="1600" baseline="-25000" dirty="0" smtClean="0">
                <a:latin typeface="Times New Roman" pitchFamily="18" charset="0"/>
                <a:sym typeface="Times New Roman" pitchFamily="18" charset="0"/>
              </a:rPr>
              <a:t>2</a:t>
            </a:r>
            <a:r>
              <a:rPr lang="en-US" altLang="zh-CN" sz="1600" dirty="0" smtClean="0">
                <a:latin typeface="Times New Roman" pitchFamily="18" charset="0"/>
                <a:sym typeface="Times New Roman" pitchFamily="18" charset="0"/>
              </a:rPr>
              <a:t> at rates equal to or greater than those of C</a:t>
            </a:r>
            <a:r>
              <a:rPr lang="en-US" altLang="zh-CN" sz="1600" baseline="-25000" dirty="0" smtClean="0">
                <a:latin typeface="Times New Roman" pitchFamily="18" charset="0"/>
                <a:sym typeface="Times New Roman" pitchFamily="18" charset="0"/>
              </a:rPr>
              <a:t>3</a:t>
            </a:r>
            <a:r>
              <a:rPr lang="en-US" altLang="zh-CN" sz="1600" dirty="0" smtClean="0">
                <a:latin typeface="Times New Roman" pitchFamily="18" charset="0"/>
                <a:sym typeface="Times New Roman" pitchFamily="18" charset="0"/>
              </a:rPr>
              <a:t> plants. </a:t>
            </a:r>
          </a:p>
          <a:p>
            <a:pPr algn="just" eaLnBrk="1" hangingPunct="1">
              <a:lnSpc>
                <a:spcPct val="90000"/>
              </a:lnSpc>
            </a:pPr>
            <a:endParaRPr lang="en-US" altLang="zh-CN" sz="1600" dirty="0" smtClean="0">
              <a:latin typeface="Times New Roman" pitchFamily="18" charset="0"/>
              <a:sym typeface="Times New Roman" pitchFamily="18" charset="0"/>
            </a:endParaRPr>
          </a:p>
          <a:p>
            <a:pPr algn="just" eaLnBrk="1" hangingPunct="1">
              <a:lnSpc>
                <a:spcPct val="90000"/>
              </a:lnSpc>
              <a:buFont typeface="Courier New" pitchFamily="49" charset="0"/>
              <a:buChar char="o"/>
            </a:pPr>
            <a:r>
              <a:rPr lang="en-US" altLang="zh-CN" sz="1600" b="1" u="sng" dirty="0" smtClean="0">
                <a:solidFill>
                  <a:srgbClr val="0070C0"/>
                </a:solidFill>
                <a:latin typeface="Times New Roman" pitchFamily="18" charset="0"/>
                <a:sym typeface="Times New Roman" pitchFamily="18" charset="0"/>
              </a:rPr>
              <a:t>The second</a:t>
            </a:r>
            <a:r>
              <a:rPr lang="en-US" altLang="zh-CN" sz="1600" b="1" dirty="0" smtClean="0">
                <a:solidFill>
                  <a:srgbClr val="0070C0"/>
                </a:solidFill>
                <a:latin typeface="Times New Roman" pitchFamily="18" charset="0"/>
                <a:sym typeface="Times New Roman" pitchFamily="18" charset="0"/>
              </a:rPr>
              <a:t> </a:t>
            </a:r>
            <a:r>
              <a:rPr lang="en-US" altLang="zh-CN" sz="1600" dirty="0" smtClean="0">
                <a:solidFill>
                  <a:srgbClr val="0070C0"/>
                </a:solidFill>
                <a:latin typeface="Times New Roman" pitchFamily="18" charset="0"/>
                <a:sym typeface="Times New Roman" pitchFamily="18" charset="0"/>
              </a:rPr>
              <a:t>beneficial feature is the</a:t>
            </a:r>
            <a:r>
              <a:rPr lang="en-US" altLang="zh-CN" sz="1600" u="sng" dirty="0" smtClean="0">
                <a:solidFill>
                  <a:srgbClr val="0070C0"/>
                </a:solidFill>
                <a:latin typeface="Times New Roman" pitchFamily="18" charset="0"/>
                <a:sym typeface="Times New Roman" pitchFamily="18" charset="0"/>
              </a:rPr>
              <a:t> suppression of photorespiration</a:t>
            </a:r>
            <a:r>
              <a:rPr lang="en-US" altLang="zh-CN" sz="1600" dirty="0" smtClean="0">
                <a:solidFill>
                  <a:srgbClr val="0070C0"/>
                </a:solidFill>
                <a:latin typeface="Times New Roman" pitchFamily="18" charset="0"/>
                <a:sym typeface="Times New Roman" pitchFamily="18" charset="0"/>
              </a:rPr>
              <a:t> </a:t>
            </a:r>
            <a:r>
              <a:rPr lang="en-US" altLang="zh-CN" sz="1600" dirty="0" smtClean="0">
                <a:latin typeface="Times New Roman" pitchFamily="18" charset="0"/>
                <a:sym typeface="Times New Roman" pitchFamily="18" charset="0"/>
              </a:rPr>
              <a:t>due to the concentration of CO</a:t>
            </a:r>
            <a:r>
              <a:rPr lang="en-US" altLang="zh-CN" sz="1600" baseline="-25000" dirty="0" smtClean="0">
                <a:latin typeface="Times New Roman" pitchFamily="18" charset="0"/>
                <a:sym typeface="Times New Roman" pitchFamily="18" charset="0"/>
              </a:rPr>
              <a:t>2</a:t>
            </a:r>
            <a:r>
              <a:rPr lang="en-US" altLang="zh-CN" sz="1600" dirty="0" smtClean="0">
                <a:latin typeface="Times New Roman" pitchFamily="18" charset="0"/>
                <a:sym typeface="Times New Roman" pitchFamily="18" charset="0"/>
              </a:rPr>
              <a:t> in bundle sheath cells.</a:t>
            </a:r>
          </a:p>
          <a:p>
            <a:pPr algn="just" eaLnBrk="1" hangingPunct="1">
              <a:lnSpc>
                <a:spcPct val="90000"/>
              </a:lnSpc>
            </a:pPr>
            <a:endParaRPr lang="en-US" altLang="zh-CN" sz="1600" dirty="0" smtClean="0">
              <a:latin typeface="Times New Roman" pitchFamily="18" charset="0"/>
              <a:sym typeface="Times New Roman" pitchFamily="18" charset="0"/>
            </a:endParaRPr>
          </a:p>
          <a:p>
            <a:pPr algn="just" eaLnBrk="1" hangingPunct="1">
              <a:lnSpc>
                <a:spcPct val="90000"/>
              </a:lnSpc>
              <a:buFont typeface="Wingdings" pitchFamily="2" charset="2"/>
              <a:buChar char="§"/>
            </a:pPr>
            <a:r>
              <a:rPr lang="en-US" altLang="zh-CN" sz="1600" dirty="0" smtClean="0">
                <a:latin typeface="Times New Roman" pitchFamily="18" charset="0"/>
                <a:sym typeface="Times New Roman" pitchFamily="18" charset="0"/>
              </a:rPr>
              <a:t>These features enable C</a:t>
            </a:r>
            <a:r>
              <a:rPr lang="en-US" altLang="zh-CN" sz="1600" baseline="-25000" dirty="0" smtClean="0">
                <a:latin typeface="Times New Roman" pitchFamily="18" charset="0"/>
                <a:sym typeface="Times New Roman" pitchFamily="18" charset="0"/>
              </a:rPr>
              <a:t>4</a:t>
            </a:r>
            <a:r>
              <a:rPr lang="en-US" altLang="zh-CN" sz="1600" dirty="0" smtClean="0">
                <a:latin typeface="Times New Roman" pitchFamily="18" charset="0"/>
                <a:sym typeface="Times New Roman" pitchFamily="18" charset="0"/>
              </a:rPr>
              <a:t> plants to photosynthesize more efficiently at high temperatures than C</a:t>
            </a:r>
            <a:r>
              <a:rPr lang="en-US" altLang="zh-CN" sz="1600" baseline="-25000" dirty="0" smtClean="0">
                <a:latin typeface="Times New Roman" pitchFamily="18" charset="0"/>
                <a:sym typeface="Times New Roman" pitchFamily="18" charset="0"/>
              </a:rPr>
              <a:t>3</a:t>
            </a:r>
            <a:r>
              <a:rPr lang="en-US" altLang="zh-CN" sz="1600" dirty="0" smtClean="0">
                <a:latin typeface="Times New Roman" pitchFamily="18" charset="0"/>
                <a:sym typeface="Times New Roman" pitchFamily="18" charset="0"/>
              </a:rPr>
              <a:t> plants, and they are probably </a:t>
            </a:r>
            <a:r>
              <a:rPr lang="en-US" altLang="zh-CN" sz="1600" i="1" dirty="0" smtClean="0">
                <a:latin typeface="Times New Roman" pitchFamily="18" charset="0"/>
                <a:sym typeface="Times New Roman" pitchFamily="18" charset="0"/>
              </a:rPr>
              <a:t>the reason for the relative abundance of C</a:t>
            </a:r>
            <a:r>
              <a:rPr lang="en-US" altLang="zh-CN" sz="1600" i="1" baseline="-25000" dirty="0" smtClean="0">
                <a:latin typeface="Times New Roman" pitchFamily="18" charset="0"/>
                <a:sym typeface="Times New Roman" pitchFamily="18" charset="0"/>
              </a:rPr>
              <a:t>4</a:t>
            </a:r>
            <a:r>
              <a:rPr lang="en-US" altLang="zh-CN" sz="1600" i="1" dirty="0" smtClean="0">
                <a:latin typeface="Times New Roman" pitchFamily="18" charset="0"/>
                <a:sym typeface="Times New Roman" pitchFamily="18" charset="0"/>
              </a:rPr>
              <a:t> plants in drier, hotter climates</a:t>
            </a:r>
            <a:r>
              <a:rPr lang="en-US" altLang="zh-CN" sz="1600" dirty="0" smtClean="0">
                <a:latin typeface="Times New Roman" pitchFamily="18" charset="0"/>
                <a:sym typeface="Times New Roman" pitchFamily="18" charset="0"/>
              </a:rPr>
              <a:t>. </a:t>
            </a:r>
          </a:p>
          <a:p>
            <a:pPr algn="just" eaLnBrk="1" hangingPunct="1">
              <a:lnSpc>
                <a:spcPct val="90000"/>
              </a:lnSpc>
            </a:pPr>
            <a:endParaRPr lang="en-US" altLang="zh-CN" sz="1600" dirty="0" smtClean="0">
              <a:latin typeface="Times New Roman" pitchFamily="18" charset="0"/>
              <a:sym typeface="Times New Roman" pitchFamily="18" charset="0"/>
            </a:endParaRPr>
          </a:p>
          <a:p>
            <a:pPr algn="just" eaLnBrk="1" hangingPunct="1">
              <a:lnSpc>
                <a:spcPct val="90000"/>
              </a:lnSpc>
            </a:pPr>
            <a:r>
              <a:rPr lang="en-US" altLang="zh-CN" sz="1600" dirty="0" smtClean="0">
                <a:latin typeface="Times New Roman" pitchFamily="18" charset="0"/>
                <a:sym typeface="Times New Roman" pitchFamily="18" charset="0"/>
              </a:rPr>
              <a:t>Depending on their natural environment, some plants show properties intermediate between strictly C</a:t>
            </a:r>
            <a:r>
              <a:rPr lang="en-US" altLang="zh-CN" sz="1600" baseline="-25000" dirty="0" smtClean="0">
                <a:latin typeface="Times New Roman" pitchFamily="18" charset="0"/>
                <a:sym typeface="Times New Roman" pitchFamily="18" charset="0"/>
              </a:rPr>
              <a:t>3</a:t>
            </a:r>
            <a:r>
              <a:rPr lang="en-US" altLang="zh-CN" sz="1600" dirty="0" smtClean="0">
                <a:latin typeface="Times New Roman" pitchFamily="18" charset="0"/>
                <a:sym typeface="Times New Roman" pitchFamily="18" charset="0"/>
              </a:rPr>
              <a:t> and C</a:t>
            </a:r>
            <a:r>
              <a:rPr lang="en-US" altLang="zh-CN" sz="1600" baseline="-25000" dirty="0" smtClean="0">
                <a:latin typeface="Times New Roman" pitchFamily="18" charset="0"/>
                <a:sym typeface="Times New Roman" pitchFamily="18" charset="0"/>
              </a:rPr>
              <a:t>4</a:t>
            </a:r>
            <a:r>
              <a:rPr lang="en-US" altLang="zh-CN" sz="1600" dirty="0" smtClean="0">
                <a:latin typeface="Times New Roman" pitchFamily="18" charset="0"/>
                <a:sym typeface="Times New Roman" pitchFamily="18" charset="0"/>
              </a:rPr>
              <a:t> species.</a:t>
            </a:r>
          </a:p>
        </p:txBody>
      </p:sp>
      <p:sp>
        <p:nvSpPr>
          <p:cNvPr id="119812"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8D94114-729F-4082-96D7-429A96ECE19F}" type="slidenum">
              <a:rPr lang="en-US"/>
              <a:pPr/>
              <a:t>95</a:t>
            </a:fld>
            <a:endParaRPr lang="en-US"/>
          </a:p>
        </p:txBody>
      </p:sp>
    </p:spTree>
    <p:extLst>
      <p:ext uri="{BB962C8B-B14F-4D97-AF65-F5344CB8AC3E}">
        <p14:creationId xmlns:p14="http://schemas.microsoft.com/office/powerpoint/2010/main" val="316701734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noChangeArrowheads="1"/>
          </p:cNvSpPr>
          <p:nvPr>
            <p:ph type="title" idx="4294967295"/>
          </p:nvPr>
        </p:nvSpPr>
        <p:spPr>
          <a:xfrm>
            <a:off x="460375" y="251114"/>
            <a:ext cx="4038600" cy="914400"/>
          </a:xfrm>
        </p:spPr>
        <p:txBody>
          <a:bodyPr>
            <a:normAutofit fontScale="90000"/>
          </a:bodyPr>
          <a:lstStyle/>
          <a:p>
            <a:pPr eaLnBrk="1" hangingPunct="1"/>
            <a:r>
              <a:rPr lang="en-US" altLang="zh-CN" sz="2900" b="1" dirty="0" smtClean="0">
                <a:latin typeface="Times New Roman" pitchFamily="18" charset="0"/>
                <a:sym typeface="Times New Roman" pitchFamily="18" charset="0"/>
              </a:rPr>
              <a:t>CRASSULACEAN ACID METABOLISM </a:t>
            </a:r>
            <a:endParaRPr lang="en-US" altLang="zh-CN" sz="2900" dirty="0" smtClean="0">
              <a:latin typeface="Times New Roman" pitchFamily="18" charset="0"/>
              <a:sym typeface="Times New Roman" pitchFamily="18" charset="0"/>
            </a:endParaRPr>
          </a:p>
        </p:txBody>
      </p:sp>
      <p:sp>
        <p:nvSpPr>
          <p:cNvPr id="120835" name="Content Placeholder 2"/>
          <p:cNvSpPr>
            <a:spLocks noGrp="1" noChangeArrowheads="1"/>
          </p:cNvSpPr>
          <p:nvPr>
            <p:ph idx="4294967295"/>
          </p:nvPr>
        </p:nvSpPr>
        <p:spPr>
          <a:xfrm>
            <a:off x="307975" y="1371601"/>
            <a:ext cx="8378825" cy="5349874"/>
          </a:xfrm>
        </p:spPr>
        <p:txBody>
          <a:bodyPr>
            <a:normAutofit fontScale="92500" lnSpcReduction="10000"/>
          </a:bodyPr>
          <a:lstStyle/>
          <a:p>
            <a:pPr algn="just" eaLnBrk="1" hangingPunct="1">
              <a:lnSpc>
                <a:spcPct val="90000"/>
              </a:lnSpc>
              <a:buFont typeface="Wingdings" pitchFamily="2" charset="2"/>
              <a:buChar char="q"/>
            </a:pPr>
            <a:endParaRPr lang="en-US" altLang="zh-CN" sz="1300" b="1" dirty="0" smtClean="0">
              <a:latin typeface="Times New Roman" pitchFamily="18" charset="0"/>
              <a:sym typeface="Times New Roman" pitchFamily="18" charset="0"/>
            </a:endParaRPr>
          </a:p>
          <a:p>
            <a:pPr algn="just" eaLnBrk="1" hangingPunct="1">
              <a:lnSpc>
                <a:spcPct val="90000"/>
              </a:lnSpc>
              <a:buFont typeface="Wingdings" pitchFamily="2" charset="2"/>
              <a:buChar char="q"/>
            </a:pPr>
            <a:r>
              <a:rPr lang="en-US" altLang="zh-CN" sz="1400" b="1" dirty="0" smtClean="0">
                <a:latin typeface="Times New Roman" pitchFamily="18" charset="0"/>
                <a:sym typeface="Times New Roman" pitchFamily="18" charset="0"/>
              </a:rPr>
              <a:t>A third mechanism for</a:t>
            </a:r>
            <a:r>
              <a:rPr lang="en-US" altLang="zh-CN" sz="1400" b="1" i="1" dirty="0" smtClean="0">
                <a:latin typeface="Times New Roman" pitchFamily="18" charset="0"/>
                <a:sym typeface="Times New Roman" pitchFamily="18" charset="0"/>
              </a:rPr>
              <a:t> concentrating CO</a:t>
            </a:r>
            <a:r>
              <a:rPr lang="en-US" altLang="zh-CN" sz="1400" b="1" i="1" baseline="-25000" dirty="0" smtClean="0">
                <a:latin typeface="Times New Roman" pitchFamily="18" charset="0"/>
                <a:sym typeface="Times New Roman" pitchFamily="18" charset="0"/>
              </a:rPr>
              <a:t>2</a:t>
            </a:r>
            <a:r>
              <a:rPr lang="en-US" altLang="zh-CN" sz="1400" b="1" i="1" dirty="0" smtClean="0">
                <a:latin typeface="Times New Roman" pitchFamily="18" charset="0"/>
                <a:sym typeface="Times New Roman" pitchFamily="18" charset="0"/>
              </a:rPr>
              <a:t> </a:t>
            </a:r>
          </a:p>
          <a:p>
            <a:pPr marL="0" indent="0" algn="just" eaLnBrk="1" hangingPunct="1">
              <a:lnSpc>
                <a:spcPct val="90000"/>
              </a:lnSpc>
              <a:buNone/>
            </a:pPr>
            <a:r>
              <a:rPr lang="en-US" altLang="zh-CN" sz="1400" b="1" i="1" dirty="0">
                <a:latin typeface="Times New Roman" pitchFamily="18" charset="0"/>
                <a:sym typeface="Times New Roman" pitchFamily="18" charset="0"/>
              </a:rPr>
              <a:t> </a:t>
            </a:r>
            <a:r>
              <a:rPr lang="en-US" altLang="zh-CN" sz="1400" b="1" i="1" dirty="0" smtClean="0">
                <a:latin typeface="Times New Roman" pitchFamily="18" charset="0"/>
                <a:sym typeface="Times New Roman" pitchFamily="18" charset="0"/>
              </a:rPr>
              <a:t>        at the site of </a:t>
            </a:r>
            <a:r>
              <a:rPr lang="en-US" altLang="zh-CN" sz="1400" b="1" i="1" dirty="0" err="1" smtClean="0">
                <a:latin typeface="Times New Roman" pitchFamily="18" charset="0"/>
                <a:sym typeface="Times New Roman" pitchFamily="18" charset="0"/>
              </a:rPr>
              <a:t>rubisco</a:t>
            </a:r>
            <a:r>
              <a:rPr lang="en-US" altLang="zh-CN" sz="1400" b="1" dirty="0" smtClean="0">
                <a:latin typeface="Times New Roman" pitchFamily="18" charset="0"/>
                <a:sym typeface="Times New Roman" pitchFamily="18" charset="0"/>
              </a:rPr>
              <a:t> </a:t>
            </a:r>
            <a:r>
              <a:rPr lang="en-US" altLang="zh-CN" sz="1400" b="1" dirty="0">
                <a:latin typeface="Times New Roman" pitchFamily="18" charset="0"/>
                <a:sym typeface="Times New Roman" pitchFamily="18" charset="0"/>
              </a:rPr>
              <a:t> </a:t>
            </a:r>
            <a:r>
              <a:rPr lang="en-US" altLang="zh-CN" sz="1400" b="1" dirty="0" smtClean="0">
                <a:latin typeface="Times New Roman" pitchFamily="18" charset="0"/>
                <a:sym typeface="Times New Roman" pitchFamily="18" charset="0"/>
              </a:rPr>
              <a:t>is found in </a:t>
            </a:r>
            <a:r>
              <a:rPr lang="en-US" altLang="zh-CN" sz="1400" b="1" u="sng" dirty="0" err="1" smtClean="0">
                <a:latin typeface="Times New Roman" pitchFamily="18" charset="0"/>
                <a:cs typeface="Times New Roman" pitchFamily="18" charset="0"/>
                <a:sym typeface="Times New Roman" pitchFamily="18" charset="0"/>
              </a:rPr>
              <a:t>crassulacean</a:t>
            </a:r>
            <a:r>
              <a:rPr lang="en-US" altLang="zh-CN" sz="1400" b="1" u="sng" dirty="0" smtClean="0">
                <a:latin typeface="Times New Roman" pitchFamily="18" charset="0"/>
                <a:cs typeface="Times New Roman" pitchFamily="18" charset="0"/>
                <a:sym typeface="Times New Roman" pitchFamily="18" charset="0"/>
              </a:rPr>
              <a:t> acid metabolism</a:t>
            </a:r>
            <a:r>
              <a:rPr lang="en-US" altLang="zh-CN" sz="1400" b="1" dirty="0" smtClean="0">
                <a:latin typeface="Times New Roman" pitchFamily="18" charset="0"/>
                <a:cs typeface="Times New Roman" pitchFamily="18" charset="0"/>
                <a:sym typeface="Times New Roman" pitchFamily="18" charset="0"/>
              </a:rPr>
              <a:t> (CAM).</a:t>
            </a:r>
          </a:p>
          <a:p>
            <a:pPr algn="just" eaLnBrk="1" hangingPunct="1">
              <a:lnSpc>
                <a:spcPct val="90000"/>
              </a:lnSpc>
              <a:buFont typeface="Arial" charset="0"/>
              <a:buNone/>
            </a:pPr>
            <a:endParaRPr lang="en-US" altLang="zh-CN" sz="1400" dirty="0" smtClean="0">
              <a:latin typeface="Times New Roman" pitchFamily="18" charset="0"/>
              <a:cs typeface="Times New Roman" pitchFamily="18" charset="0"/>
              <a:sym typeface="Times New Roman" pitchFamily="18" charset="0"/>
            </a:endParaRPr>
          </a:p>
          <a:p>
            <a:pPr algn="just">
              <a:lnSpc>
                <a:spcPct val="90000"/>
              </a:lnSpc>
              <a:buFont typeface="Wingdings" pitchFamily="2" charset="2"/>
              <a:buChar char="Ø"/>
            </a:pPr>
            <a:r>
              <a:rPr lang="en-US" sz="1400" dirty="0">
                <a:latin typeface="Times New Roman" pitchFamily="18" charset="0"/>
                <a:cs typeface="Times New Roman" pitchFamily="18" charset="0"/>
              </a:rPr>
              <a:t>a form of </a:t>
            </a:r>
            <a:r>
              <a:rPr lang="en-US" sz="1400" dirty="0">
                <a:latin typeface="Times New Roman" pitchFamily="18" charset="0"/>
                <a:cs typeface="Times New Roman" pitchFamily="18" charset="0"/>
                <a:hlinkClick r:id="rId2" tooltip="Definition of photosynthesis"/>
              </a:rPr>
              <a:t>photosynthesis</a:t>
            </a:r>
            <a:r>
              <a:rPr lang="en-US" sz="1400" dirty="0">
                <a:latin typeface="Times New Roman" pitchFamily="18" charset="0"/>
                <a:cs typeface="Times New Roman" pitchFamily="18" charset="0"/>
              </a:rPr>
              <a:t>, first described in </a:t>
            </a:r>
            <a:r>
              <a:rPr lang="en-US" sz="1400" dirty="0" err="1">
                <a:latin typeface="Times New Roman" pitchFamily="18" charset="0"/>
                <a:cs typeface="Times New Roman" pitchFamily="18" charset="0"/>
                <a:hlinkClick r:id="rId3" tooltip="Definition of crassulaceous"/>
              </a:rPr>
              <a:t>crassulaceous</a:t>
            </a:r>
            <a:r>
              <a:rPr lang="en-US" sz="1400" dirty="0">
                <a:latin typeface="Times New Roman" pitchFamily="18" charset="0"/>
                <a:cs typeface="Times New Roman" pitchFamily="18" charset="0"/>
              </a:rPr>
              <a:t> plants</a:t>
            </a:r>
            <a:r>
              <a:rPr lang="en-US" sz="1400" dirty="0" smtClean="0">
                <a:latin typeface="Times New Roman" pitchFamily="18" charset="0"/>
                <a:cs typeface="Times New Roman" pitchFamily="18" charset="0"/>
              </a:rPr>
              <a:t>,</a:t>
            </a:r>
          </a:p>
          <a:p>
            <a:pPr algn="just">
              <a:lnSpc>
                <a:spcPct val="90000"/>
              </a:lnSpc>
            </a:pPr>
            <a:r>
              <a:rPr lang="en-US" sz="1400" dirty="0" smtClean="0">
                <a:latin typeface="Times New Roman" pitchFamily="18" charset="0"/>
                <a:cs typeface="Times New Roman" pitchFamily="18" charset="0"/>
              </a:rPr>
              <a:t>in </a:t>
            </a:r>
            <a:r>
              <a:rPr lang="en-US" sz="1400" dirty="0">
                <a:latin typeface="Times New Roman" pitchFamily="18" charset="0"/>
                <a:cs typeface="Times New Roman" pitchFamily="18" charset="0"/>
              </a:rPr>
              <a:t>which carbon </a:t>
            </a:r>
            <a:r>
              <a:rPr lang="en-US" sz="1400" dirty="0">
                <a:latin typeface="Times New Roman" pitchFamily="18" charset="0"/>
                <a:cs typeface="Times New Roman" pitchFamily="18" charset="0"/>
                <a:hlinkClick r:id="rId4" tooltip="Definition of dioxide"/>
              </a:rPr>
              <a:t>dioxide</a:t>
            </a:r>
            <a:r>
              <a:rPr lang="en-US" sz="1400" dirty="0">
                <a:latin typeface="Times New Roman" pitchFamily="18" charset="0"/>
                <a:cs typeface="Times New Roman" pitchFamily="18" charset="0"/>
              </a:rPr>
              <a:t> is taken up only at night. The </a:t>
            </a:r>
            <a:r>
              <a:rPr lang="en-US" sz="1400" dirty="0" err="1">
                <a:latin typeface="Times New Roman" pitchFamily="18" charset="0"/>
                <a:cs typeface="Times New Roman" pitchFamily="18" charset="0"/>
              </a:rPr>
              <a:t>Crassulaceae</a:t>
            </a:r>
            <a:r>
              <a:rPr lang="en-US" sz="1400" dirty="0">
                <a:latin typeface="Times New Roman" pitchFamily="18" charset="0"/>
                <a:cs typeface="Times New Roman" pitchFamily="18" charset="0"/>
              </a:rPr>
              <a:t>, also known as the </a:t>
            </a:r>
            <a:r>
              <a:rPr lang="en-US" sz="1400" b="1" dirty="0">
                <a:latin typeface="Times New Roman" pitchFamily="18" charset="0"/>
                <a:cs typeface="Times New Roman" pitchFamily="18" charset="0"/>
              </a:rPr>
              <a:t>stonecrop family</a:t>
            </a:r>
            <a:r>
              <a:rPr lang="en-US" sz="1400" dirty="0">
                <a:latin typeface="Times New Roman" pitchFamily="18" charset="0"/>
                <a:cs typeface="Times New Roman" pitchFamily="18" charset="0"/>
              </a:rPr>
              <a:t> or </a:t>
            </a:r>
            <a:r>
              <a:rPr lang="en-US" sz="1400" dirty="0" smtClean="0">
                <a:latin typeface="Times New Roman" pitchFamily="18" charset="0"/>
                <a:cs typeface="Times New Roman" pitchFamily="18" charset="0"/>
              </a:rPr>
              <a:t>the </a:t>
            </a:r>
            <a:r>
              <a:rPr lang="en-US" sz="1400" b="1" dirty="0" err="1" smtClean="0">
                <a:latin typeface="Times New Roman" pitchFamily="18" charset="0"/>
                <a:cs typeface="Times New Roman" pitchFamily="18" charset="0"/>
              </a:rPr>
              <a:t>orpine</a:t>
            </a:r>
            <a:r>
              <a:rPr lang="en-US" sz="1400" b="1" dirty="0">
                <a:latin typeface="Times New Roman" pitchFamily="18" charset="0"/>
                <a:cs typeface="Times New Roman" pitchFamily="18" charset="0"/>
              </a:rPr>
              <a:t> family</a:t>
            </a:r>
            <a:r>
              <a:rPr lang="en-US" sz="1400" dirty="0">
                <a:latin typeface="Times New Roman" pitchFamily="18" charset="0"/>
                <a:cs typeface="Times New Roman" pitchFamily="18" charset="0"/>
              </a:rPr>
              <a:t>, are a diverse </a:t>
            </a:r>
            <a:r>
              <a:rPr lang="en-US" sz="1400" b="1" dirty="0">
                <a:latin typeface="Times New Roman" pitchFamily="18" charset="0"/>
                <a:cs typeface="Times New Roman" pitchFamily="18" charset="0"/>
              </a:rPr>
              <a:t>family</a:t>
            </a:r>
            <a:r>
              <a:rPr lang="en-US" sz="1400" dirty="0">
                <a:latin typeface="Times New Roman" pitchFamily="18" charset="0"/>
                <a:cs typeface="Times New Roman" pitchFamily="18" charset="0"/>
              </a:rPr>
              <a:t> of </a:t>
            </a:r>
            <a:r>
              <a:rPr lang="en-US" sz="1400" dirty="0" err="1">
                <a:latin typeface="Times New Roman" pitchFamily="18" charset="0"/>
                <a:cs typeface="Times New Roman" pitchFamily="18" charset="0"/>
              </a:rPr>
              <a:t>dicotyledon</a:t>
            </a:r>
            <a:r>
              <a:rPr lang="en-US" sz="1400" dirty="0">
                <a:latin typeface="Times New Roman" pitchFamily="18" charset="0"/>
                <a:cs typeface="Times New Roman" pitchFamily="18" charset="0"/>
              </a:rPr>
              <a:t> flowering </a:t>
            </a:r>
            <a:r>
              <a:rPr lang="en-US" sz="1400" b="1" dirty="0">
                <a:latin typeface="Times New Roman" pitchFamily="18" charset="0"/>
                <a:cs typeface="Times New Roman" pitchFamily="18" charset="0"/>
              </a:rPr>
              <a:t>plants</a:t>
            </a:r>
            <a:r>
              <a:rPr lang="en-US" sz="1400" dirty="0">
                <a:latin typeface="Times New Roman" pitchFamily="18" charset="0"/>
                <a:cs typeface="Times New Roman" pitchFamily="18" charset="0"/>
              </a:rPr>
              <a:t> characterized by </a:t>
            </a:r>
            <a:r>
              <a:rPr lang="en-US" sz="1400" b="1" u="sng" dirty="0">
                <a:latin typeface="Times New Roman" pitchFamily="18" charset="0"/>
                <a:cs typeface="Times New Roman" pitchFamily="18" charset="0"/>
              </a:rPr>
              <a:t>succulent leaves </a:t>
            </a:r>
            <a:r>
              <a:rPr lang="en-US" sz="1400" dirty="0" smtClean="0">
                <a:latin typeface="Times New Roman" pitchFamily="18" charset="0"/>
                <a:cs typeface="Times New Roman" pitchFamily="18" charset="0"/>
              </a:rPr>
              <a:t>and </a:t>
            </a:r>
            <a:r>
              <a:rPr lang="en-US" sz="1400" dirty="0">
                <a:latin typeface="Times New Roman" pitchFamily="18" charset="0"/>
                <a:cs typeface="Times New Roman" pitchFamily="18" charset="0"/>
              </a:rPr>
              <a:t>a unique form of photosynthesis, known as </a:t>
            </a:r>
            <a:r>
              <a:rPr lang="en-US" sz="1400" b="1" dirty="0" err="1">
                <a:latin typeface="Times New Roman" pitchFamily="18" charset="0"/>
                <a:cs typeface="Times New Roman" pitchFamily="18" charset="0"/>
              </a:rPr>
              <a:t>Crassulacean</a:t>
            </a:r>
            <a:r>
              <a:rPr lang="en-US" sz="1400" b="1" dirty="0">
                <a:latin typeface="Times New Roman" pitchFamily="18" charset="0"/>
                <a:cs typeface="Times New Roman" pitchFamily="18" charset="0"/>
              </a:rPr>
              <a:t> acid metabolism (CAM).</a:t>
            </a:r>
            <a:r>
              <a:rPr lang="en-US" sz="1400" dirty="0">
                <a:latin typeface="Times New Roman" pitchFamily="18" charset="0"/>
                <a:cs typeface="Times New Roman" pitchFamily="18" charset="0"/>
              </a:rPr>
              <a:t> </a:t>
            </a:r>
            <a:r>
              <a:rPr lang="en-US" sz="1400" u="sng" dirty="0">
                <a:latin typeface="Times New Roman" pitchFamily="18" charset="0"/>
                <a:cs typeface="Times New Roman" pitchFamily="18" charset="0"/>
              </a:rPr>
              <a:t>Flowers generally have five floral parts</a:t>
            </a:r>
            <a:r>
              <a:rPr lang="en-US" sz="1400" dirty="0">
                <a:latin typeface="Times New Roman" pitchFamily="18" charset="0"/>
                <a:cs typeface="Times New Roman" pitchFamily="18" charset="0"/>
              </a:rPr>
              <a:t>.</a:t>
            </a:r>
          </a:p>
          <a:p>
            <a:pPr algn="just" eaLnBrk="1" hangingPunct="1">
              <a:lnSpc>
                <a:spcPct val="90000"/>
              </a:lnSpc>
            </a:pPr>
            <a:endParaRPr lang="en-US" altLang="zh-CN" sz="1400" dirty="0" smtClean="0">
              <a:latin typeface="Times New Roman" pitchFamily="18" charset="0"/>
              <a:cs typeface="Times New Roman" pitchFamily="18" charset="0"/>
              <a:sym typeface="Times New Roman" pitchFamily="18" charset="0"/>
            </a:endParaRPr>
          </a:p>
          <a:p>
            <a:pPr algn="just" eaLnBrk="1" hangingPunct="1">
              <a:lnSpc>
                <a:spcPct val="90000"/>
              </a:lnSpc>
            </a:pPr>
            <a:r>
              <a:rPr lang="en-US" altLang="zh-CN" sz="1400" dirty="0" smtClean="0">
                <a:latin typeface="Times New Roman" pitchFamily="18" charset="0"/>
                <a:cs typeface="Times New Roman" pitchFamily="18" charset="0"/>
                <a:sym typeface="Times New Roman" pitchFamily="18" charset="0"/>
              </a:rPr>
              <a:t>Despite its name, CAM is not restricted to the family </a:t>
            </a:r>
            <a:r>
              <a:rPr lang="en-US" altLang="zh-CN" sz="1400" u="sng" dirty="0" err="1" smtClean="0">
                <a:latin typeface="Times New Roman" pitchFamily="18" charset="0"/>
                <a:cs typeface="Times New Roman" pitchFamily="18" charset="0"/>
                <a:sym typeface="Times New Roman" pitchFamily="18" charset="0"/>
              </a:rPr>
              <a:t>Crassulaceae</a:t>
            </a:r>
            <a:r>
              <a:rPr lang="en-US" altLang="zh-CN" sz="1400" dirty="0" smtClean="0">
                <a:latin typeface="Times New Roman" pitchFamily="18" charset="0"/>
                <a:cs typeface="Times New Roman" pitchFamily="18" charset="0"/>
                <a:sym typeface="Times New Roman" pitchFamily="18" charset="0"/>
              </a:rPr>
              <a:t> (</a:t>
            </a:r>
            <a:r>
              <a:rPr lang="en-US" altLang="zh-CN" sz="1400" i="1" dirty="0" err="1" smtClean="0">
                <a:latin typeface="Times New Roman" pitchFamily="18" charset="0"/>
                <a:cs typeface="Times New Roman" pitchFamily="18" charset="0"/>
                <a:sym typeface="Times New Roman" pitchFamily="18" charset="0"/>
              </a:rPr>
              <a:t>Crassula</a:t>
            </a:r>
            <a:r>
              <a:rPr lang="en-US" altLang="zh-CN" sz="1400" i="1" dirty="0" smtClean="0">
                <a:latin typeface="Times New Roman" pitchFamily="18" charset="0"/>
                <a:cs typeface="Times New Roman" pitchFamily="18" charset="0"/>
                <a:sym typeface="Times New Roman" pitchFamily="18" charset="0"/>
              </a:rPr>
              <a:t>, </a:t>
            </a:r>
            <a:r>
              <a:rPr lang="en-US" altLang="zh-CN" sz="1400" i="1" dirty="0" err="1" smtClean="0">
                <a:latin typeface="Times New Roman" pitchFamily="18" charset="0"/>
                <a:cs typeface="Times New Roman" pitchFamily="18" charset="0"/>
                <a:sym typeface="Times New Roman" pitchFamily="18" charset="0"/>
              </a:rPr>
              <a:t>Kalanchoe</a:t>
            </a:r>
            <a:r>
              <a:rPr lang="en-US" altLang="zh-CN" sz="1400" i="1" dirty="0" smtClean="0">
                <a:latin typeface="Times New Roman" pitchFamily="18" charset="0"/>
                <a:cs typeface="Times New Roman" pitchFamily="18" charset="0"/>
                <a:sym typeface="Times New Roman" pitchFamily="18" charset="0"/>
              </a:rPr>
              <a:t>, Sedum); </a:t>
            </a:r>
            <a:r>
              <a:rPr lang="en-US" altLang="zh-CN" sz="1400" dirty="0" smtClean="0">
                <a:latin typeface="Times New Roman" pitchFamily="18" charset="0"/>
                <a:cs typeface="Times New Roman" pitchFamily="18" charset="0"/>
                <a:sym typeface="Times New Roman" pitchFamily="18" charset="0"/>
              </a:rPr>
              <a:t>it is found in</a:t>
            </a:r>
            <a:r>
              <a:rPr lang="en-US" altLang="zh-CN" sz="1400" i="1" dirty="0" smtClean="0">
                <a:latin typeface="Times New Roman" pitchFamily="18" charset="0"/>
                <a:cs typeface="Times New Roman" pitchFamily="18" charset="0"/>
                <a:sym typeface="Times New Roman" pitchFamily="18" charset="0"/>
              </a:rPr>
              <a:t> </a:t>
            </a:r>
            <a:r>
              <a:rPr lang="en-US" altLang="zh-CN" sz="1400" dirty="0" smtClean="0">
                <a:latin typeface="Times New Roman" pitchFamily="18" charset="0"/>
                <a:cs typeface="Times New Roman" pitchFamily="18" charset="0"/>
                <a:sym typeface="Times New Roman" pitchFamily="18" charset="0"/>
              </a:rPr>
              <a:t>numerous angiosperm families. </a:t>
            </a:r>
            <a:r>
              <a:rPr lang="en-US" altLang="zh-CN" sz="1400" b="1" u="sng" dirty="0" smtClean="0">
                <a:solidFill>
                  <a:srgbClr val="FF0000"/>
                </a:solidFill>
                <a:latin typeface="Times New Roman" pitchFamily="18" charset="0"/>
                <a:cs typeface="Times New Roman" pitchFamily="18" charset="0"/>
                <a:sym typeface="Times New Roman" pitchFamily="18" charset="0"/>
              </a:rPr>
              <a:t>Cacti and euphorbias</a:t>
            </a:r>
            <a:r>
              <a:rPr lang="en-US" altLang="zh-CN" sz="1400" b="1" dirty="0" smtClean="0">
                <a:solidFill>
                  <a:srgbClr val="FF0000"/>
                </a:solidFill>
                <a:latin typeface="Times New Roman" pitchFamily="18" charset="0"/>
                <a:cs typeface="Times New Roman" pitchFamily="18" charset="0"/>
                <a:sym typeface="Times New Roman" pitchFamily="18" charset="0"/>
              </a:rPr>
              <a:t> are CAM plants</a:t>
            </a:r>
            <a:r>
              <a:rPr lang="en-US" altLang="zh-CN" sz="1400" dirty="0" smtClean="0">
                <a:solidFill>
                  <a:srgbClr val="FF0000"/>
                </a:solidFill>
                <a:latin typeface="Times New Roman" pitchFamily="18" charset="0"/>
                <a:cs typeface="Times New Roman" pitchFamily="18" charset="0"/>
                <a:sym typeface="Times New Roman" pitchFamily="18" charset="0"/>
              </a:rPr>
              <a:t>, as well as </a:t>
            </a:r>
            <a:r>
              <a:rPr lang="en-US" altLang="zh-CN" sz="1400" b="1" u="sng" dirty="0" smtClean="0">
                <a:solidFill>
                  <a:srgbClr val="FF0000"/>
                </a:solidFill>
                <a:latin typeface="Times New Roman" pitchFamily="18" charset="0"/>
                <a:cs typeface="Times New Roman" pitchFamily="18" charset="0"/>
                <a:sym typeface="Times New Roman" pitchFamily="18" charset="0"/>
              </a:rPr>
              <a:t>pineapple and vanilla.</a:t>
            </a:r>
          </a:p>
          <a:p>
            <a:pPr algn="just" eaLnBrk="1" hangingPunct="1">
              <a:lnSpc>
                <a:spcPct val="90000"/>
              </a:lnSpc>
            </a:pPr>
            <a:r>
              <a:rPr lang="en-US" altLang="zh-CN" sz="1400" dirty="0" smtClean="0">
                <a:latin typeface="Times New Roman" pitchFamily="18" charset="0"/>
                <a:cs typeface="Times New Roman" pitchFamily="18" charset="0"/>
                <a:sym typeface="Times New Roman" pitchFamily="18" charset="0"/>
              </a:rPr>
              <a:t>The CAM mechanism </a:t>
            </a:r>
            <a:r>
              <a:rPr lang="en-US" altLang="zh-CN" sz="1400" dirty="0" smtClean="0">
                <a:latin typeface="Times New Roman" pitchFamily="18" charset="0"/>
                <a:sym typeface="Times New Roman" pitchFamily="18" charset="0"/>
              </a:rPr>
              <a:t>enables plants to improve water use efficiency. </a:t>
            </a:r>
          </a:p>
          <a:p>
            <a:pPr algn="just" eaLnBrk="1" hangingPunct="1">
              <a:lnSpc>
                <a:spcPct val="90000"/>
              </a:lnSpc>
              <a:buFont typeface="Wingdings" pitchFamily="2" charset="2"/>
              <a:buChar char="Ø"/>
            </a:pPr>
            <a:r>
              <a:rPr lang="en-US" altLang="zh-CN" sz="1400" dirty="0" smtClean="0">
                <a:latin typeface="Times New Roman" pitchFamily="18" charset="0"/>
                <a:sym typeface="Times New Roman" pitchFamily="18" charset="0"/>
              </a:rPr>
              <a:t>Typically, a CAM plant loses 50 to 100 g of water for every gram of CO</a:t>
            </a:r>
            <a:r>
              <a:rPr lang="en-US" altLang="zh-CN" sz="1400" baseline="-25000" dirty="0" smtClean="0">
                <a:latin typeface="Times New Roman" pitchFamily="18" charset="0"/>
                <a:sym typeface="Times New Roman" pitchFamily="18" charset="0"/>
              </a:rPr>
              <a:t>2</a:t>
            </a:r>
            <a:r>
              <a:rPr lang="en-US" altLang="zh-CN" sz="1400" dirty="0" smtClean="0">
                <a:latin typeface="Times New Roman" pitchFamily="18" charset="0"/>
                <a:sym typeface="Times New Roman" pitchFamily="18" charset="0"/>
              </a:rPr>
              <a:t> gained, compared with values of 250 to 300 g and 400 to 500 g for C</a:t>
            </a:r>
            <a:r>
              <a:rPr lang="en-US" altLang="zh-CN" sz="1400" baseline="-25000" dirty="0" smtClean="0">
                <a:latin typeface="Times New Roman" pitchFamily="18" charset="0"/>
                <a:sym typeface="Times New Roman" pitchFamily="18" charset="0"/>
              </a:rPr>
              <a:t>4</a:t>
            </a:r>
            <a:r>
              <a:rPr lang="en-US" altLang="zh-CN" sz="1400" dirty="0" smtClean="0">
                <a:latin typeface="Times New Roman" pitchFamily="18" charset="0"/>
                <a:sym typeface="Times New Roman" pitchFamily="18" charset="0"/>
              </a:rPr>
              <a:t> and C</a:t>
            </a:r>
            <a:r>
              <a:rPr lang="en-US" altLang="zh-CN" sz="1400" baseline="-25000" dirty="0" smtClean="0">
                <a:latin typeface="Times New Roman" pitchFamily="18" charset="0"/>
                <a:sym typeface="Times New Roman" pitchFamily="18" charset="0"/>
              </a:rPr>
              <a:t>3</a:t>
            </a:r>
            <a:r>
              <a:rPr lang="en-US" altLang="zh-CN" sz="1400" dirty="0" smtClean="0">
                <a:latin typeface="Times New Roman" pitchFamily="18" charset="0"/>
                <a:sym typeface="Times New Roman" pitchFamily="18" charset="0"/>
              </a:rPr>
              <a:t> plants, respectively. </a:t>
            </a:r>
            <a:r>
              <a:rPr lang="en-US" altLang="zh-CN" sz="1400" b="1" dirty="0" smtClean="0">
                <a:latin typeface="Times New Roman" pitchFamily="18" charset="0"/>
                <a:sym typeface="Times New Roman" pitchFamily="18" charset="0"/>
              </a:rPr>
              <a:t>Thus, CAM plants have a competitive advantage in dry environments.</a:t>
            </a:r>
          </a:p>
          <a:p>
            <a:pPr algn="just" eaLnBrk="1" hangingPunct="1">
              <a:lnSpc>
                <a:spcPct val="90000"/>
              </a:lnSpc>
            </a:pPr>
            <a:endParaRPr lang="en-US" altLang="zh-CN" sz="1400" dirty="0" smtClean="0">
              <a:latin typeface="Times New Roman" pitchFamily="18" charset="0"/>
              <a:sym typeface="Times New Roman" pitchFamily="18" charset="0"/>
            </a:endParaRPr>
          </a:p>
          <a:p>
            <a:pPr algn="just" eaLnBrk="1" hangingPunct="1">
              <a:lnSpc>
                <a:spcPct val="90000"/>
              </a:lnSpc>
              <a:buFont typeface="Wingdings" pitchFamily="2" charset="2"/>
              <a:buChar char="Ø"/>
            </a:pPr>
            <a:r>
              <a:rPr lang="en-US" altLang="zh-CN" sz="1400" b="1" dirty="0" smtClean="0">
                <a:latin typeface="Times New Roman" pitchFamily="18" charset="0"/>
                <a:sym typeface="Times New Roman" pitchFamily="18" charset="0"/>
              </a:rPr>
              <a:t>The CAM mechanism is similar in many respects to the C</a:t>
            </a:r>
            <a:r>
              <a:rPr lang="en-US" altLang="zh-CN" sz="1400" b="1" baseline="-25000" dirty="0" smtClean="0">
                <a:latin typeface="Times New Roman" pitchFamily="18" charset="0"/>
                <a:sym typeface="Times New Roman" pitchFamily="18" charset="0"/>
              </a:rPr>
              <a:t>4</a:t>
            </a:r>
            <a:r>
              <a:rPr lang="en-US" altLang="zh-CN" sz="1400" b="1" dirty="0" smtClean="0">
                <a:latin typeface="Times New Roman" pitchFamily="18" charset="0"/>
                <a:sym typeface="Times New Roman" pitchFamily="18" charset="0"/>
              </a:rPr>
              <a:t> cycle. </a:t>
            </a:r>
          </a:p>
          <a:p>
            <a:pPr algn="just">
              <a:lnSpc>
                <a:spcPct val="90000"/>
              </a:lnSpc>
            </a:pPr>
            <a:r>
              <a:rPr lang="en-US" altLang="zh-CN" sz="1400" dirty="0" smtClean="0">
                <a:latin typeface="Times New Roman" pitchFamily="18" charset="0"/>
                <a:sym typeface="Times New Roman" pitchFamily="18" charset="0"/>
              </a:rPr>
              <a:t>In C</a:t>
            </a:r>
            <a:r>
              <a:rPr lang="en-US" altLang="zh-CN" sz="1400" baseline="-25000" dirty="0" smtClean="0">
                <a:latin typeface="Times New Roman" pitchFamily="18" charset="0"/>
                <a:sym typeface="Times New Roman" pitchFamily="18" charset="0"/>
              </a:rPr>
              <a:t>4</a:t>
            </a:r>
            <a:r>
              <a:rPr lang="en-US" altLang="zh-CN" sz="1400" dirty="0" smtClean="0">
                <a:latin typeface="Times New Roman" pitchFamily="18" charset="0"/>
                <a:sym typeface="Times New Roman" pitchFamily="18" charset="0"/>
              </a:rPr>
              <a:t> plants, formation of the C</a:t>
            </a:r>
            <a:r>
              <a:rPr lang="en-US" altLang="zh-CN" sz="1400" baseline="-25000" dirty="0" smtClean="0">
                <a:latin typeface="Times New Roman" pitchFamily="18" charset="0"/>
                <a:sym typeface="Times New Roman" pitchFamily="18" charset="0"/>
              </a:rPr>
              <a:t>4</a:t>
            </a:r>
            <a:r>
              <a:rPr lang="en-US" altLang="zh-CN" sz="1400" dirty="0" smtClean="0">
                <a:latin typeface="Times New Roman" pitchFamily="18" charset="0"/>
                <a:sym typeface="Times New Roman" pitchFamily="18" charset="0"/>
              </a:rPr>
              <a:t> acids in the mesophyll is </a:t>
            </a:r>
            <a:r>
              <a:rPr lang="en-US" altLang="zh-CN" sz="1400" b="1" u="sng" dirty="0" smtClean="0">
                <a:latin typeface="Times New Roman" pitchFamily="18" charset="0"/>
                <a:sym typeface="Times New Roman" pitchFamily="18" charset="0"/>
              </a:rPr>
              <a:t>spatially separated </a:t>
            </a:r>
            <a:r>
              <a:rPr lang="en-US" altLang="zh-CN" sz="1400" dirty="0" smtClean="0">
                <a:latin typeface="Times New Roman" pitchFamily="18" charset="0"/>
                <a:sym typeface="Times New Roman" pitchFamily="18" charset="0"/>
              </a:rPr>
              <a:t>from decarboxylation of the C</a:t>
            </a:r>
            <a:r>
              <a:rPr lang="en-US" altLang="zh-CN" sz="1400" baseline="-25000" dirty="0" smtClean="0">
                <a:latin typeface="Times New Roman" pitchFamily="18" charset="0"/>
                <a:sym typeface="Times New Roman" pitchFamily="18" charset="0"/>
              </a:rPr>
              <a:t>4</a:t>
            </a:r>
            <a:r>
              <a:rPr lang="en-US" altLang="zh-CN" sz="1400" dirty="0" smtClean="0">
                <a:latin typeface="Times New Roman" pitchFamily="18" charset="0"/>
                <a:sym typeface="Times New Roman" pitchFamily="18" charset="0"/>
              </a:rPr>
              <a:t> acids and from </a:t>
            </a:r>
            <a:r>
              <a:rPr lang="en-US" altLang="zh-CN" sz="1400" dirty="0" err="1" smtClean="0">
                <a:latin typeface="Times New Roman" pitchFamily="18" charset="0"/>
                <a:sym typeface="Times New Roman" pitchFamily="18" charset="0"/>
              </a:rPr>
              <a:t>refixation</a:t>
            </a:r>
            <a:r>
              <a:rPr lang="en-US" altLang="zh-CN" sz="1400" dirty="0" smtClean="0">
                <a:latin typeface="Times New Roman" pitchFamily="18" charset="0"/>
                <a:sym typeface="Times New Roman" pitchFamily="18" charset="0"/>
              </a:rPr>
              <a:t> of the resulting CO</a:t>
            </a:r>
            <a:r>
              <a:rPr lang="en-US" altLang="zh-CN" sz="1400" baseline="-25000" dirty="0" smtClean="0">
                <a:latin typeface="Times New Roman" pitchFamily="18" charset="0"/>
                <a:sym typeface="Times New Roman" pitchFamily="18" charset="0"/>
              </a:rPr>
              <a:t>2</a:t>
            </a:r>
            <a:r>
              <a:rPr lang="en-US" altLang="zh-CN" sz="1400" dirty="0" smtClean="0">
                <a:latin typeface="Times New Roman" pitchFamily="18" charset="0"/>
                <a:sym typeface="Times New Roman" pitchFamily="18" charset="0"/>
              </a:rPr>
              <a:t> by the Calvin cycle in the bundle sheath. </a:t>
            </a:r>
          </a:p>
          <a:p>
            <a:pPr algn="just" eaLnBrk="1" hangingPunct="1">
              <a:lnSpc>
                <a:spcPct val="90000"/>
              </a:lnSpc>
            </a:pPr>
            <a:endParaRPr lang="en-US" altLang="zh-CN" sz="1400" dirty="0" smtClean="0">
              <a:latin typeface="Times New Roman" pitchFamily="18" charset="0"/>
              <a:sym typeface="Times New Roman" pitchFamily="18" charset="0"/>
            </a:endParaRPr>
          </a:p>
          <a:p>
            <a:pPr algn="just" eaLnBrk="1" hangingPunct="1">
              <a:lnSpc>
                <a:spcPct val="90000"/>
              </a:lnSpc>
              <a:buFont typeface="Wingdings" pitchFamily="2" charset="2"/>
              <a:buChar char="Ø"/>
            </a:pPr>
            <a:r>
              <a:rPr lang="en-US" altLang="zh-CN" sz="1400" b="1" dirty="0" smtClean="0">
                <a:latin typeface="Times New Roman" pitchFamily="18" charset="0"/>
                <a:sym typeface="Times New Roman" pitchFamily="18" charset="0"/>
              </a:rPr>
              <a:t>In CAM plants, formation of the C</a:t>
            </a:r>
            <a:r>
              <a:rPr lang="en-US" altLang="zh-CN" sz="1400" b="1" baseline="-25000" dirty="0" smtClean="0">
                <a:latin typeface="Times New Roman" pitchFamily="18" charset="0"/>
                <a:sym typeface="Times New Roman" pitchFamily="18" charset="0"/>
              </a:rPr>
              <a:t>4</a:t>
            </a:r>
            <a:r>
              <a:rPr lang="en-US" altLang="zh-CN" sz="1400" b="1" dirty="0" smtClean="0">
                <a:latin typeface="Times New Roman" pitchFamily="18" charset="0"/>
                <a:sym typeface="Times New Roman" pitchFamily="18" charset="0"/>
              </a:rPr>
              <a:t> acids is both </a:t>
            </a:r>
            <a:r>
              <a:rPr lang="en-US" altLang="zh-CN" sz="1400" b="1" u="sng" dirty="0" smtClean="0">
                <a:latin typeface="Times New Roman" pitchFamily="18" charset="0"/>
                <a:sym typeface="Times New Roman" pitchFamily="18" charset="0"/>
              </a:rPr>
              <a:t>temporally (time/ day and night)</a:t>
            </a:r>
            <a:r>
              <a:rPr lang="en-US" altLang="zh-CN" sz="1400" b="1" dirty="0" smtClean="0">
                <a:latin typeface="Times New Roman" pitchFamily="18" charset="0"/>
                <a:sym typeface="Times New Roman" pitchFamily="18" charset="0"/>
              </a:rPr>
              <a:t> and </a:t>
            </a:r>
            <a:r>
              <a:rPr lang="en-US" altLang="zh-CN" sz="1400" b="1" u="sng" dirty="0" smtClean="0">
                <a:latin typeface="Times New Roman" pitchFamily="18" charset="0"/>
                <a:sym typeface="Times New Roman" pitchFamily="18" charset="0"/>
              </a:rPr>
              <a:t>spatially</a:t>
            </a:r>
            <a:r>
              <a:rPr lang="en-US" altLang="zh-CN" sz="1400" b="1" dirty="0" smtClean="0">
                <a:latin typeface="Times New Roman" pitchFamily="18" charset="0"/>
                <a:sym typeface="Times New Roman" pitchFamily="18" charset="0"/>
              </a:rPr>
              <a:t> (location at </a:t>
            </a:r>
            <a:r>
              <a:rPr lang="en-US" altLang="zh-CN" sz="1400" b="1" smtClean="0">
                <a:latin typeface="Times New Roman" pitchFamily="18" charset="0"/>
                <a:sym typeface="Times New Roman" pitchFamily="18" charset="0"/>
              </a:rPr>
              <a:t>different tissues) </a:t>
            </a:r>
            <a:r>
              <a:rPr lang="en-US" altLang="zh-CN" sz="1400" b="1" dirty="0" smtClean="0">
                <a:latin typeface="Times New Roman" pitchFamily="18" charset="0"/>
                <a:sym typeface="Times New Roman" pitchFamily="18" charset="0"/>
              </a:rPr>
              <a:t>separated.</a:t>
            </a:r>
          </a:p>
          <a:p>
            <a:pPr algn="just" eaLnBrk="1" hangingPunct="1">
              <a:lnSpc>
                <a:spcPct val="90000"/>
              </a:lnSpc>
            </a:pPr>
            <a:endParaRPr lang="en-US" altLang="zh-CN" sz="1400" dirty="0" smtClean="0">
              <a:latin typeface="Times New Roman" pitchFamily="18" charset="0"/>
              <a:sym typeface="Times New Roman" pitchFamily="18" charset="0"/>
            </a:endParaRPr>
          </a:p>
          <a:p>
            <a:pPr algn="just" eaLnBrk="1" hangingPunct="1">
              <a:lnSpc>
                <a:spcPct val="90000"/>
              </a:lnSpc>
            </a:pPr>
            <a:r>
              <a:rPr lang="en-US" altLang="zh-CN" sz="1400" b="1" dirty="0" smtClean="0">
                <a:latin typeface="Times New Roman" pitchFamily="18" charset="0"/>
                <a:sym typeface="Times New Roman" pitchFamily="18" charset="0"/>
              </a:rPr>
              <a:t>At night,</a:t>
            </a:r>
            <a:r>
              <a:rPr lang="en-US" altLang="zh-CN" sz="1400" dirty="0" smtClean="0">
                <a:latin typeface="Times New Roman" pitchFamily="18" charset="0"/>
                <a:sym typeface="Times New Roman" pitchFamily="18" charset="0"/>
              </a:rPr>
              <a:t> </a:t>
            </a:r>
            <a:r>
              <a:rPr lang="en-US" altLang="zh-CN" sz="1400" u="sng" dirty="0" smtClean="0">
                <a:latin typeface="Times New Roman" pitchFamily="18" charset="0"/>
                <a:sym typeface="Times New Roman" pitchFamily="18" charset="0"/>
              </a:rPr>
              <a:t>CO</a:t>
            </a:r>
            <a:r>
              <a:rPr lang="en-US" altLang="zh-CN" sz="1400" u="sng" baseline="-25000" dirty="0" smtClean="0">
                <a:latin typeface="Times New Roman" pitchFamily="18" charset="0"/>
                <a:sym typeface="Times New Roman" pitchFamily="18" charset="0"/>
              </a:rPr>
              <a:t>2</a:t>
            </a:r>
            <a:r>
              <a:rPr lang="en-US" altLang="zh-CN" sz="1400" u="sng" dirty="0" smtClean="0">
                <a:latin typeface="Times New Roman" pitchFamily="18" charset="0"/>
                <a:sym typeface="Times New Roman" pitchFamily="18" charset="0"/>
              </a:rPr>
              <a:t> is captured by PEP carboxylase in the cytosol</a:t>
            </a:r>
            <a:r>
              <a:rPr lang="en-US" altLang="zh-CN" sz="1400" dirty="0" smtClean="0">
                <a:latin typeface="Times New Roman" pitchFamily="18" charset="0"/>
                <a:sym typeface="Times New Roman" pitchFamily="18" charset="0"/>
              </a:rPr>
              <a:t>, and the </a:t>
            </a:r>
            <a:r>
              <a:rPr lang="en-US" altLang="zh-CN" sz="1400" i="1" dirty="0" smtClean="0">
                <a:latin typeface="Times New Roman" pitchFamily="18" charset="0"/>
                <a:sym typeface="Times New Roman" pitchFamily="18" charset="0"/>
              </a:rPr>
              <a:t>malate that forms from the oxaloacetate product is stored in the vacuole</a:t>
            </a:r>
            <a:r>
              <a:rPr lang="en-US" altLang="zh-CN" sz="1400" dirty="0" smtClean="0">
                <a:latin typeface="Times New Roman" pitchFamily="18" charset="0"/>
                <a:sym typeface="Times New Roman" pitchFamily="18" charset="0"/>
              </a:rPr>
              <a:t> (Figure 8.12). </a:t>
            </a:r>
          </a:p>
          <a:p>
            <a:pPr algn="just" eaLnBrk="1" hangingPunct="1">
              <a:lnSpc>
                <a:spcPct val="90000"/>
              </a:lnSpc>
            </a:pPr>
            <a:r>
              <a:rPr lang="en-US" altLang="zh-CN" sz="1400" b="1" dirty="0" smtClean="0">
                <a:latin typeface="Times New Roman" pitchFamily="18" charset="0"/>
                <a:sym typeface="Times New Roman" pitchFamily="18" charset="0"/>
              </a:rPr>
              <a:t>During the day</a:t>
            </a:r>
            <a:r>
              <a:rPr lang="en-US" altLang="zh-CN" sz="1400" dirty="0" smtClean="0">
                <a:latin typeface="Times New Roman" pitchFamily="18" charset="0"/>
                <a:sym typeface="Times New Roman" pitchFamily="18" charset="0"/>
              </a:rPr>
              <a:t>, the </a:t>
            </a:r>
            <a:r>
              <a:rPr lang="en-US" altLang="zh-CN" sz="1400" u="sng" dirty="0" smtClean="0">
                <a:latin typeface="Times New Roman" pitchFamily="18" charset="0"/>
                <a:sym typeface="Times New Roman" pitchFamily="18" charset="0"/>
              </a:rPr>
              <a:t>stored malate is transported to the chloroplast</a:t>
            </a:r>
            <a:r>
              <a:rPr lang="en-US" altLang="zh-CN" sz="1400" dirty="0" smtClean="0">
                <a:latin typeface="Times New Roman" pitchFamily="18" charset="0"/>
                <a:sym typeface="Times New Roman" pitchFamily="18" charset="0"/>
              </a:rPr>
              <a:t> and </a:t>
            </a:r>
            <a:r>
              <a:rPr lang="en-US" altLang="zh-CN" sz="1400" dirty="0" err="1" smtClean="0">
                <a:latin typeface="Times New Roman" pitchFamily="18" charset="0"/>
                <a:sym typeface="Times New Roman" pitchFamily="18" charset="0"/>
              </a:rPr>
              <a:t>decarboxylated</a:t>
            </a:r>
            <a:r>
              <a:rPr lang="en-US" altLang="zh-CN" sz="1400" dirty="0" smtClean="0">
                <a:latin typeface="Times New Roman" pitchFamily="18" charset="0"/>
                <a:sym typeface="Times New Roman" pitchFamily="18" charset="0"/>
              </a:rPr>
              <a:t> by NADP-malic enzyme,</a:t>
            </a:r>
            <a:r>
              <a:rPr lang="en-US" altLang="zh-CN" sz="1400" i="1" dirty="0" smtClean="0">
                <a:latin typeface="Times New Roman" pitchFamily="18" charset="0"/>
                <a:sym typeface="Times New Roman" pitchFamily="18" charset="0"/>
              </a:rPr>
              <a:t> the released CO</a:t>
            </a:r>
            <a:r>
              <a:rPr lang="en-US" altLang="zh-CN" sz="1400" i="1" baseline="-25000" dirty="0" smtClean="0">
                <a:latin typeface="Times New Roman" pitchFamily="18" charset="0"/>
                <a:sym typeface="Times New Roman" pitchFamily="18" charset="0"/>
              </a:rPr>
              <a:t>2</a:t>
            </a:r>
            <a:r>
              <a:rPr lang="en-US" altLang="zh-CN" sz="1400" i="1" dirty="0" smtClean="0">
                <a:latin typeface="Times New Roman" pitchFamily="18" charset="0"/>
                <a:sym typeface="Times New Roman" pitchFamily="18" charset="0"/>
              </a:rPr>
              <a:t> is fixed by the Calvin cycle</a:t>
            </a:r>
            <a:r>
              <a:rPr lang="en-US" altLang="zh-CN" sz="1400" dirty="0" smtClean="0">
                <a:latin typeface="Times New Roman" pitchFamily="18" charset="0"/>
                <a:sym typeface="Times New Roman" pitchFamily="18" charset="0"/>
              </a:rPr>
              <a:t>, and </a:t>
            </a:r>
            <a:r>
              <a:rPr lang="en-US" altLang="zh-CN" sz="1400" u="sng" dirty="0" smtClean="0">
                <a:latin typeface="Times New Roman" pitchFamily="18" charset="0"/>
                <a:sym typeface="Times New Roman" pitchFamily="18" charset="0"/>
              </a:rPr>
              <a:t>the NADPH is used for converting the </a:t>
            </a:r>
            <a:r>
              <a:rPr lang="en-US" altLang="zh-CN" sz="1400" u="sng" dirty="0" err="1" smtClean="0">
                <a:latin typeface="Times New Roman" pitchFamily="18" charset="0"/>
                <a:sym typeface="Times New Roman" pitchFamily="18" charset="0"/>
              </a:rPr>
              <a:t>decarboxylated</a:t>
            </a:r>
            <a:r>
              <a:rPr lang="en-US" altLang="zh-CN" sz="1400" u="sng" dirty="0" smtClean="0">
                <a:latin typeface="Times New Roman" pitchFamily="18" charset="0"/>
                <a:sym typeface="Times New Roman" pitchFamily="18" charset="0"/>
              </a:rPr>
              <a:t> triose phosphate product to starch</a:t>
            </a:r>
            <a:r>
              <a:rPr lang="en-US" altLang="zh-CN" sz="1400" dirty="0" smtClean="0">
                <a:latin typeface="Times New Roman" pitchFamily="18" charset="0"/>
                <a:sym typeface="Times New Roman" pitchFamily="18" charset="0"/>
              </a:rPr>
              <a:t>.</a:t>
            </a:r>
          </a:p>
          <a:p>
            <a:pPr algn="just" eaLnBrk="1" hangingPunct="1">
              <a:lnSpc>
                <a:spcPct val="90000"/>
              </a:lnSpc>
              <a:buFont typeface="Arial" charset="0"/>
              <a:buNone/>
            </a:pPr>
            <a:endParaRPr lang="en-US" altLang="zh-CN" sz="1400" dirty="0" smtClean="0">
              <a:latin typeface="Times New Roman" pitchFamily="18" charset="0"/>
              <a:sym typeface="Times New Roman" pitchFamily="18" charset="0"/>
            </a:endParaRPr>
          </a:p>
        </p:txBody>
      </p:sp>
      <p:sp>
        <p:nvSpPr>
          <p:cNvPr id="120836"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F5B5BA-5555-40FD-B617-8F20D4448F6E}" type="slidenum">
              <a:rPr lang="en-US"/>
              <a:pPr/>
              <a:t>96</a:t>
            </a:fld>
            <a:endParaRPr lang="en-US"/>
          </a:p>
        </p:txBody>
      </p:sp>
      <p:pic>
        <p:nvPicPr>
          <p:cNvPr id="10241"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152400"/>
            <a:ext cx="16764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descr="Image of a succul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0545" y="152400"/>
            <a:ext cx="2329013" cy="154977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5" descr="data:image/jpeg;base64,/9j/4AAQSkZJRgABAQAAAQABAAD/2wCEAAkGBwgHBgkIBwgKCgkLDRYPDQwMDRsUFRAWIB0iIiAdHx8kKDQsJCYxJx8fLT0tMTU3Ojo6Iys/RD84QzQ5OjcBCgoKDQwNGg8PGjclHyU3Nzc3Nzc3Nzc3Nzc3Nzc3Nzc3Nzc3Nzc3Nzc3Nzc3Nzc3Nzc3Nzc3Nzc3Nzc3Nzc3N//AABEIAEgASAMBIgACEQEDEQH/xAAbAAACAwEBAQAAAAAAAAAAAAAEBQADBgECB//EADYQAAIBAwMCBAQDBgcAAAAAAAECAwQRIQAFEjFBEyJRYQZxgZEUofAkMjNSscEVFiM0QnLh/8QAGQEAAgMBAAAAAAAAAAAAAAAAAgMAAQQF/8QAJxEAAQMDBAEDBQAAAAAAAAAAAQACAxESIQQiMUEyE1GhBRRhccH/2gAMAwEAAhEDEQA/APU00xYLOWZSrOUQ+Y2B8zH9XzpdOjeZncf6rXKIn8O3QjuT11s02mAyioppijhubqX5KxsR9s6zdftctBHLHPIsoupJzc+hv2NtYTC5mVy59LLB58Kyqikho5HoWE34si/jN/DOQwHoL44npYaEpxFTzeHXIAyqxDpgOcYt/c+mgId2kSpWGOctH4twJDzAP8x6E/fVkNPJLWtK9S0nhKQQ1ksvUEAX6EjGeuiGDcqa60Xdp3Qup3M0kv8At3QFYbA2v1P0Fz9B7nRi/DclRLDJPK0ZjurLI3Nil/Lx9AMC35nXv4XooGp6aurJudTAhjjBfAAvZj7gG3ytpvVNSozCqjQxEMUYsRa/UH0+/btp7YwRc5dPSaS9l8nBVEVJR01THNTSSeKhJLKVJYHBRltlbAY1ZVbhBtm30FJLDLM1NGBzjay/vqfMvvbPpYeuqZq2mSnaXmkarc3U3AHU3t176XloK545fGd2VegI7E4v266MU4C2u0kLhQYR9X8QbbUS0K8yHjYBqiQWZkDGyH+Y8epB9Trms2m9bfR1tQ0YiEbLfxxFd4Tgcgv/AGPQW6d9TSXsqcn4WBzLTRxytJC+4wc5qmKN0JHJIuV1W3WxGT7DUadPiGhV6SVI+FyouOZPcYPQ4+ffVG0/EBqKxYqeiqSA5HNlCC+OmTe3676fbcKagidIIoo1RQPKBg3OT3J9ye2mg1H4XQkaJW28grC/5XrZoZf2XwWaoYkzIYxawAsLeo12m+Eq+AsZ6im8Jsh0kIZSL2za1si/yHTX0I1crueLxmIXOW/trsoo6gFZ4IpQD5hJGrZ7fr31Gxtosv2MYZQiq+bbjLX7ZNVQUtVLIbrzlIB5lhi+SL4Oeurtu2rc95lSp3BBbKqHcoFHrwGtXVJtu2ThqbbfElvdo4o7lMdRfCjHS49baA3XcaFI6ergqOLl7IAVvy9LHvb66stA56RxQGyxzto6H9Qx+G9toYP26Jpr2F+BC9L4t9dLjT7ZLHGlN+JZHbpA5DJ1z63FzjPXWii3GExrM9UFLnyo9rDvYHQ09XQ1as7tE4iFz4bWIta+RnUx1QLS9rmt2UCwBpqZZHiae/FgTMw/eQMp6d8KcamtNPRbTUQn8NFSRMzFuRD59CPbpg2+WppVpHiVg9B5yx2P2mnwzXUFFt7mqMcFQWAkD49eNs9LC/3OMadSVkFRAEiEbrMgA5LzFiLi4t09dIKv4ep9y47nyEf4hPECcAQqkYA9/wD3Q2y7pT7ZTNSUkLTSq7GR0Iewxb6X0Tn2DJwtgeI2i44WieirqgrK+5+C3ALwhj5K3vdvX2z76om26uUtKm5sZRkqU4qR9O+llF8ZNMtSJIIo6gK3hBXve1sA26ZGR+WNH7Lvcm5VBWeN4kB8hLAXHS+T+vTVAxlU18cnBPyvcu4U21rK/OaQS2ZpVS6sRg2Cjr6/L21Rw27eqWVvDVl8SxkEZDXFu9r40zqKOqZ7wyCZsiNZFtY/QWyfl+evmlVvFSN1mWgkmgW/G6LZHGLHiRg6sut5UfO2IZC123tBTeLQCNHCHF8i3vftnRLpSBrRAI8g6qtgewH21g59wkpJDLJPUePLcF1HI3He3TqfTRH46oW09SktybrzwVJH7ygWHbp/XQ+t2Akn6jGB4p/vMKS0fK4VlNk4JyuT2IFvnf21zWao95lgqo46id5IZLAq4xY4YjF75Nj7/TU0ElCarmamUSyXNFEPXfEG5026iGOplWCkkKKiNxDKD0b1FsZ7aKq98l3mnZkWOniiYsIqckmNWOVwB5SevzHQY0LvJjg3WsQwgtHLcm9gbi40voJJIK41ao0vIEOljZ1PUfb7fTV0BbXtAXk8p7TzrS7WK8ReJJDdCvW12W4IHsPtpnB8RwwRpVUlO8Y8vJmW+SCT0Ixjr+Wg6tYGo6hQ8EFIpTz8GBlLdWa1/Ne4I9tL91WMMm20bkBAHkJUglmFz9hYW7ffQN9gmRTyN2tW6ppaPehFFJWx1kUCKxjCgB3IBJYDGL2sMXBvoJ9ioopGkLolO7mxVVAQZxc9rjWGUS0MfOCpeM+iXH9Dq3a9yqxB/h8z86Z2Hh8yeStiwB7DHp8tOraPdbWaoMFsjalbSGkiiWp8SFjNEhKqoy9vb3/udZmv2ytrwhZUpZg3mR3uhybG46dv1jR22mZahpFnYTKwuTJk9/NnPXvq3c9wkdryLGFN/E8oIK5FtAd2VzdTqBI8FraJMGlqVnG4wQO8JC+IjAszZsL3wDbvrmvOywRS1SujsYDIQMfuDr5sfkNTVF3p7apZC7vk0abmztDNLPLHHLySwAuotqg/EtaVtNSU7OcLIwIc2zm1r/bXNTUBwjAB6TbZauOo2ncZKuFZvDeKQQAlVB5XX1xdfe/fQ/8AjOyRSSvUUdS0jgglFRrsTe/IsCe+dd1NU3khS0FKpqlnk/ZFtD/x5PdrH1t31SIKhplZcXblfOLZ1NTTBwo5xGE8moTWb0zwOUuQb8SeJUAE6K3KUUFKIVljdWlUM1QC4br16nXNTQ06SAbnAFBwLVOgig8KKEyEBb+Uk3vyJGAFv9vXU1NTVWXZKc404X//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8696081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noChangeArrowheads="1"/>
          </p:cNvSpPr>
          <p:nvPr>
            <p:ph type="title" idx="4294967295"/>
          </p:nvPr>
        </p:nvSpPr>
        <p:spPr/>
        <p:txBody>
          <a:bodyPr/>
          <a:lstStyle/>
          <a:p>
            <a:pPr eaLnBrk="1" hangingPunct="1"/>
            <a:r>
              <a:rPr lang="en-US" altLang="zh-CN" sz="2800" b="1" smtClean="0">
                <a:latin typeface="Times New Roman" pitchFamily="18" charset="0"/>
                <a:sym typeface="Times New Roman" pitchFamily="18" charset="0"/>
              </a:rPr>
              <a:t>The Stomata of CAM Plants Open at Night and Close during the Day</a:t>
            </a:r>
            <a:endParaRPr lang="en-US" altLang="zh-CN" sz="2800" smtClean="0">
              <a:latin typeface="Times New Roman" pitchFamily="18" charset="0"/>
              <a:sym typeface="Times New Roman" pitchFamily="18" charset="0"/>
            </a:endParaRPr>
          </a:p>
        </p:txBody>
      </p:sp>
      <p:sp>
        <p:nvSpPr>
          <p:cNvPr id="121859" name="Content Placeholder 2"/>
          <p:cNvSpPr>
            <a:spLocks noGrp="1" noChangeArrowheads="1"/>
          </p:cNvSpPr>
          <p:nvPr>
            <p:ph idx="4294967295"/>
          </p:nvPr>
        </p:nvSpPr>
        <p:spPr>
          <a:xfrm>
            <a:off x="457200" y="1600200"/>
            <a:ext cx="8229600" cy="4648200"/>
          </a:xfrm>
        </p:spPr>
        <p:txBody>
          <a:bodyPr/>
          <a:lstStyle/>
          <a:p>
            <a:pPr algn="just" eaLnBrk="1" hangingPunct="1">
              <a:lnSpc>
                <a:spcPct val="80000"/>
              </a:lnSpc>
              <a:buFont typeface="Wingdings" pitchFamily="2" charset="2"/>
              <a:buChar char="v"/>
            </a:pPr>
            <a:r>
              <a:rPr lang="en-US" altLang="zh-CN" sz="2000" smtClean="0">
                <a:latin typeface="Times New Roman" pitchFamily="18" charset="0"/>
                <a:sym typeface="Times New Roman" pitchFamily="18" charset="0"/>
              </a:rPr>
              <a:t>CAM plants such as </a:t>
            </a:r>
            <a:r>
              <a:rPr lang="en-US" altLang="zh-CN" sz="2000" u="sng" smtClean="0">
                <a:latin typeface="Times New Roman" pitchFamily="18" charset="0"/>
                <a:sym typeface="Times New Roman" pitchFamily="18" charset="0"/>
              </a:rPr>
              <a:t>cacti</a:t>
            </a:r>
            <a:r>
              <a:rPr lang="en-US" altLang="zh-CN" sz="2000" smtClean="0">
                <a:latin typeface="Times New Roman" pitchFamily="18" charset="0"/>
                <a:sym typeface="Times New Roman" pitchFamily="18" charset="0"/>
              </a:rPr>
              <a:t> achieve their high water use efficiency by opening their stomata during the cool, desert nights and closing them during the hot, dry days. </a:t>
            </a:r>
          </a:p>
          <a:p>
            <a:pPr algn="just" eaLnBrk="1" hangingPunct="1">
              <a:lnSpc>
                <a:spcPct val="80000"/>
              </a:lnSpc>
            </a:pPr>
            <a:endParaRPr lang="en-US" altLang="zh-CN" sz="2000" smtClean="0">
              <a:latin typeface="Times New Roman" pitchFamily="18" charset="0"/>
              <a:sym typeface="Times New Roman" pitchFamily="18" charset="0"/>
            </a:endParaRPr>
          </a:p>
          <a:p>
            <a:pPr algn="just" eaLnBrk="1" hangingPunct="1">
              <a:lnSpc>
                <a:spcPct val="80000"/>
              </a:lnSpc>
              <a:buFont typeface="Courier New" pitchFamily="49" charset="0"/>
              <a:buChar char="o"/>
            </a:pPr>
            <a:r>
              <a:rPr lang="en-US" altLang="zh-CN" sz="2000" smtClean="0">
                <a:latin typeface="Times New Roman" pitchFamily="18" charset="0"/>
                <a:sym typeface="Times New Roman" pitchFamily="18" charset="0"/>
              </a:rPr>
              <a:t>Closing the stomata during the day minimizes water loss, but because H</a:t>
            </a:r>
            <a:r>
              <a:rPr lang="en-US" altLang="zh-CN" sz="2000" baseline="-25000" smtClean="0">
                <a:latin typeface="Times New Roman" pitchFamily="18" charset="0"/>
                <a:sym typeface="Times New Roman" pitchFamily="18" charset="0"/>
              </a:rPr>
              <a:t>2</a:t>
            </a:r>
            <a:r>
              <a:rPr lang="en-US" altLang="zh-CN" sz="2000" smtClean="0">
                <a:latin typeface="Times New Roman" pitchFamily="18" charset="0"/>
                <a:sym typeface="Times New Roman" pitchFamily="18" charset="0"/>
              </a:rPr>
              <a:t>O and CO</a:t>
            </a:r>
            <a:r>
              <a:rPr lang="en-US" altLang="zh-CN" sz="2000" baseline="-25000" smtClean="0">
                <a:latin typeface="Times New Roman" pitchFamily="18" charset="0"/>
                <a:sym typeface="Times New Roman" pitchFamily="18" charset="0"/>
              </a:rPr>
              <a:t>2</a:t>
            </a:r>
            <a:r>
              <a:rPr lang="en-US" altLang="zh-CN" sz="2000" smtClean="0">
                <a:latin typeface="Times New Roman" pitchFamily="18" charset="0"/>
                <a:sym typeface="Times New Roman" pitchFamily="18" charset="0"/>
              </a:rPr>
              <a:t> share the same diffusion pathway, so CO</a:t>
            </a:r>
            <a:r>
              <a:rPr lang="en-US" altLang="zh-CN" sz="2000" baseline="-25000" smtClean="0">
                <a:latin typeface="Times New Roman" pitchFamily="18" charset="0"/>
                <a:sym typeface="Times New Roman" pitchFamily="18" charset="0"/>
              </a:rPr>
              <a:t>2</a:t>
            </a:r>
            <a:r>
              <a:rPr lang="en-US" altLang="zh-CN" sz="2000" smtClean="0">
                <a:latin typeface="Times New Roman" pitchFamily="18" charset="0"/>
                <a:sym typeface="Times New Roman" pitchFamily="18" charset="0"/>
              </a:rPr>
              <a:t> must then be taken up at night.</a:t>
            </a:r>
          </a:p>
          <a:p>
            <a:pPr algn="just" eaLnBrk="1" hangingPunct="1">
              <a:lnSpc>
                <a:spcPct val="80000"/>
              </a:lnSpc>
            </a:pPr>
            <a:endParaRPr lang="en-US" altLang="zh-CN" sz="2000" smtClean="0">
              <a:latin typeface="Times New Roman" pitchFamily="18" charset="0"/>
              <a:sym typeface="Times New Roman" pitchFamily="18" charset="0"/>
            </a:endParaRPr>
          </a:p>
          <a:p>
            <a:pPr algn="just" eaLnBrk="1" hangingPunct="1">
              <a:lnSpc>
                <a:spcPct val="80000"/>
              </a:lnSpc>
              <a:buFont typeface="Wingdings" pitchFamily="2" charset="2"/>
              <a:buChar char="Ø"/>
            </a:pPr>
            <a:r>
              <a:rPr lang="en-US" altLang="zh-CN" sz="2000" smtClean="0">
                <a:latin typeface="Times New Roman" pitchFamily="18" charset="0"/>
                <a:sym typeface="Times New Roman" pitchFamily="18" charset="0"/>
              </a:rPr>
              <a:t>The elevated internal concentration of CO</a:t>
            </a:r>
            <a:r>
              <a:rPr lang="en-US" altLang="zh-CN" sz="2000" baseline="-25000" smtClean="0">
                <a:latin typeface="Times New Roman" pitchFamily="18" charset="0"/>
                <a:sym typeface="Times New Roman" pitchFamily="18" charset="0"/>
              </a:rPr>
              <a:t>2</a:t>
            </a:r>
            <a:r>
              <a:rPr lang="en-US" altLang="zh-CN" sz="2000" smtClean="0">
                <a:latin typeface="Times New Roman" pitchFamily="18" charset="0"/>
                <a:sym typeface="Times New Roman" pitchFamily="18" charset="0"/>
              </a:rPr>
              <a:t> effectively suppresses the photorespiratory oxygenation of ribulose bisphosphate and favors carboxylation. </a:t>
            </a:r>
          </a:p>
          <a:p>
            <a:pPr algn="just" eaLnBrk="1" hangingPunct="1">
              <a:lnSpc>
                <a:spcPct val="80000"/>
              </a:lnSpc>
            </a:pPr>
            <a:endParaRPr lang="en-US" altLang="zh-CN" sz="2000" smtClean="0">
              <a:latin typeface="Times New Roman" pitchFamily="18" charset="0"/>
              <a:sym typeface="Times New Roman" pitchFamily="18" charset="0"/>
            </a:endParaRPr>
          </a:p>
          <a:p>
            <a:pPr algn="just" eaLnBrk="1" hangingPunct="1">
              <a:lnSpc>
                <a:spcPct val="80000"/>
              </a:lnSpc>
            </a:pPr>
            <a:r>
              <a:rPr lang="en-US" altLang="zh-CN" sz="2000" smtClean="0">
                <a:latin typeface="Times New Roman" pitchFamily="18" charset="0"/>
                <a:sym typeface="Times New Roman" pitchFamily="18" charset="0"/>
              </a:rPr>
              <a:t>The </a:t>
            </a:r>
            <a:r>
              <a:rPr lang="en-US" altLang="zh-CN" sz="2000" u="sng" smtClean="0">
                <a:latin typeface="Times New Roman" pitchFamily="18" charset="0"/>
                <a:sym typeface="Times New Roman" pitchFamily="18" charset="0"/>
              </a:rPr>
              <a:t>C</a:t>
            </a:r>
            <a:r>
              <a:rPr lang="en-US" altLang="zh-CN" sz="2000" u="sng" baseline="-25000" smtClean="0">
                <a:latin typeface="Times New Roman" pitchFamily="18" charset="0"/>
                <a:sym typeface="Times New Roman" pitchFamily="18" charset="0"/>
              </a:rPr>
              <a:t>3</a:t>
            </a:r>
            <a:r>
              <a:rPr lang="en-US" altLang="zh-CN" sz="2000" u="sng" smtClean="0">
                <a:latin typeface="Times New Roman" pitchFamily="18" charset="0"/>
                <a:sym typeface="Times New Roman" pitchFamily="18" charset="0"/>
              </a:rPr>
              <a:t> acid</a:t>
            </a:r>
            <a:r>
              <a:rPr lang="en-US" altLang="zh-CN" sz="2000" smtClean="0">
                <a:latin typeface="Times New Roman" pitchFamily="18" charset="0"/>
                <a:sym typeface="Times New Roman" pitchFamily="18" charset="0"/>
              </a:rPr>
              <a:t> resulting from the decarboxylation is thought to be </a:t>
            </a:r>
            <a:r>
              <a:rPr lang="en-US" altLang="zh-CN" sz="2000" u="sng" smtClean="0">
                <a:latin typeface="Times New Roman" pitchFamily="18" charset="0"/>
                <a:sym typeface="Times New Roman" pitchFamily="18" charset="0"/>
              </a:rPr>
              <a:t>converted first to triose phosphate and then to starch or sucrose</a:t>
            </a:r>
            <a:r>
              <a:rPr lang="en-US" altLang="zh-CN" sz="2000" smtClean="0">
                <a:latin typeface="Times New Roman" pitchFamily="18" charset="0"/>
                <a:sym typeface="Times New Roman" pitchFamily="18" charset="0"/>
              </a:rPr>
              <a:t>, thus regenerating the source of the original carbon acceptor.</a:t>
            </a:r>
            <a:endParaRPr lang="en-US" altLang="zh-CN" sz="2000" smtClean="0"/>
          </a:p>
        </p:txBody>
      </p:sp>
      <p:sp>
        <p:nvSpPr>
          <p:cNvPr id="121860"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5B717E6-6FE1-4E54-95D3-0432C999DF94}" type="slidenum">
              <a:rPr lang="en-US"/>
              <a:pPr/>
              <a:t>97</a:t>
            </a:fld>
            <a:endParaRPr lang="en-US"/>
          </a:p>
        </p:txBody>
      </p:sp>
    </p:spTree>
    <p:extLst>
      <p:ext uri="{BB962C8B-B14F-4D97-AF65-F5344CB8AC3E}">
        <p14:creationId xmlns:p14="http://schemas.microsoft.com/office/powerpoint/2010/main" val="216951530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897052B-EC2F-487C-BCB3-C504BDCB6DFD}" type="slidenum">
              <a:rPr lang="en-US"/>
              <a:pPr/>
              <a:t>98</a:t>
            </a:fld>
            <a:endParaRPr lang="en-US"/>
          </a:p>
        </p:txBody>
      </p:sp>
      <p:pic>
        <p:nvPicPr>
          <p:cNvPr id="1228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8" y="-22225"/>
            <a:ext cx="8963025"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68637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noChangeArrowheads="1"/>
          </p:cNvSpPr>
          <p:nvPr>
            <p:ph type="title" idx="4294967295"/>
          </p:nvPr>
        </p:nvSpPr>
        <p:spPr>
          <a:xfrm>
            <a:off x="457200" y="13855"/>
            <a:ext cx="8229600" cy="824345"/>
          </a:xfrm>
        </p:spPr>
        <p:txBody>
          <a:bodyPr>
            <a:noAutofit/>
          </a:bodyPr>
          <a:lstStyle/>
          <a:p>
            <a:pPr eaLnBrk="1" hangingPunct="1"/>
            <a:r>
              <a:rPr lang="en-US" altLang="zh-CN" sz="2000" b="1" dirty="0" smtClean="0">
                <a:solidFill>
                  <a:srgbClr val="0070C0"/>
                </a:solidFill>
                <a:latin typeface="Times New Roman" pitchFamily="18" charset="0"/>
                <a:sym typeface="Times New Roman" pitchFamily="18" charset="0"/>
              </a:rPr>
              <a:t>Some Plants Adjust Their Pattern of CO</a:t>
            </a:r>
            <a:r>
              <a:rPr lang="en-US" altLang="zh-CN" sz="2000" baseline="-25000" dirty="0" smtClean="0">
                <a:solidFill>
                  <a:srgbClr val="0070C0"/>
                </a:solidFill>
                <a:latin typeface="Times New Roman" pitchFamily="18" charset="0"/>
                <a:sym typeface="Times New Roman" pitchFamily="18" charset="0"/>
              </a:rPr>
              <a:t>2</a:t>
            </a:r>
            <a:r>
              <a:rPr lang="en-US" altLang="zh-CN" sz="2000" b="1" dirty="0" smtClean="0">
                <a:solidFill>
                  <a:srgbClr val="0070C0"/>
                </a:solidFill>
                <a:latin typeface="Times New Roman" pitchFamily="18" charset="0"/>
                <a:sym typeface="Times New Roman" pitchFamily="18" charset="0"/>
              </a:rPr>
              <a:t> Uptake to Environmental Conditions</a:t>
            </a:r>
            <a:endParaRPr lang="en-US" altLang="zh-CN" sz="2000" dirty="0" smtClean="0">
              <a:solidFill>
                <a:srgbClr val="0070C0"/>
              </a:solidFill>
              <a:latin typeface="Times New Roman" pitchFamily="18" charset="0"/>
              <a:sym typeface="Times New Roman" pitchFamily="18" charset="0"/>
            </a:endParaRPr>
          </a:p>
        </p:txBody>
      </p:sp>
      <p:sp>
        <p:nvSpPr>
          <p:cNvPr id="123907" name="Content Placeholder 2"/>
          <p:cNvSpPr>
            <a:spLocks noGrp="1" noChangeArrowheads="1"/>
          </p:cNvSpPr>
          <p:nvPr>
            <p:ph idx="4294967295"/>
          </p:nvPr>
        </p:nvSpPr>
        <p:spPr>
          <a:xfrm>
            <a:off x="381000" y="914400"/>
            <a:ext cx="8305800" cy="3429000"/>
          </a:xfrm>
        </p:spPr>
        <p:txBody>
          <a:bodyPr>
            <a:noAutofit/>
          </a:bodyPr>
          <a:lstStyle/>
          <a:p>
            <a:pPr algn="just" eaLnBrk="1" hangingPunct="1">
              <a:lnSpc>
                <a:spcPct val="90000"/>
              </a:lnSpc>
              <a:buFont typeface="Wingdings" pitchFamily="2" charset="2"/>
              <a:buChar char="q"/>
            </a:pPr>
            <a:r>
              <a:rPr lang="en-US" altLang="zh-CN" sz="1250" b="1" dirty="0" smtClean="0">
                <a:latin typeface="Times New Roman" pitchFamily="18" charset="0"/>
                <a:sym typeface="Times New Roman" pitchFamily="18" charset="0"/>
              </a:rPr>
              <a:t>Plants have many mechanisms that maximize water and CO</a:t>
            </a:r>
            <a:r>
              <a:rPr lang="en-US" altLang="zh-CN" sz="1250" b="1" baseline="-25000" dirty="0" smtClean="0">
                <a:latin typeface="Times New Roman" pitchFamily="18" charset="0"/>
                <a:sym typeface="Times New Roman" pitchFamily="18" charset="0"/>
              </a:rPr>
              <a:t>2</a:t>
            </a:r>
            <a:r>
              <a:rPr lang="en-US" altLang="zh-CN" sz="1250" b="1" dirty="0" smtClean="0">
                <a:latin typeface="Times New Roman" pitchFamily="18" charset="0"/>
                <a:sym typeface="Times New Roman" pitchFamily="18" charset="0"/>
              </a:rPr>
              <a:t> supply during development and reproduction. </a:t>
            </a:r>
          </a:p>
          <a:p>
            <a:pPr algn="just" eaLnBrk="1" hangingPunct="1">
              <a:lnSpc>
                <a:spcPct val="90000"/>
              </a:lnSpc>
            </a:pPr>
            <a:endParaRPr lang="en-US" altLang="zh-CN" sz="1250" dirty="0" smtClean="0">
              <a:latin typeface="Times New Roman" pitchFamily="18" charset="0"/>
              <a:sym typeface="Times New Roman" pitchFamily="18" charset="0"/>
            </a:endParaRPr>
          </a:p>
          <a:p>
            <a:pPr algn="just" eaLnBrk="1" hangingPunct="1">
              <a:lnSpc>
                <a:spcPct val="90000"/>
              </a:lnSpc>
              <a:buFont typeface="Wingdings" pitchFamily="2" charset="2"/>
              <a:buChar char="v"/>
            </a:pPr>
            <a:r>
              <a:rPr lang="en-US" altLang="zh-CN" sz="1250" b="1" dirty="0" smtClean="0">
                <a:latin typeface="Times New Roman" pitchFamily="18" charset="0"/>
                <a:sym typeface="Times New Roman" pitchFamily="18" charset="0"/>
              </a:rPr>
              <a:t>C</a:t>
            </a:r>
            <a:r>
              <a:rPr lang="en-US" altLang="zh-CN" sz="1250" b="1" baseline="-25000" dirty="0" smtClean="0">
                <a:latin typeface="Times New Roman" pitchFamily="18" charset="0"/>
                <a:sym typeface="Times New Roman" pitchFamily="18" charset="0"/>
              </a:rPr>
              <a:t>3</a:t>
            </a:r>
            <a:r>
              <a:rPr lang="en-US" altLang="zh-CN" sz="1250" b="1" dirty="0" smtClean="0">
                <a:latin typeface="Times New Roman" pitchFamily="18" charset="0"/>
                <a:sym typeface="Times New Roman" pitchFamily="18" charset="0"/>
              </a:rPr>
              <a:t> plants</a:t>
            </a:r>
            <a:r>
              <a:rPr lang="en-US" altLang="zh-CN" sz="1250" dirty="0" smtClean="0">
                <a:latin typeface="Times New Roman" pitchFamily="18" charset="0"/>
                <a:sym typeface="Times New Roman" pitchFamily="18" charset="0"/>
              </a:rPr>
              <a:t> regulate the </a:t>
            </a:r>
            <a:r>
              <a:rPr lang="en-US" altLang="zh-CN" sz="1250" dirty="0" err="1" smtClean="0">
                <a:latin typeface="Times New Roman" pitchFamily="18" charset="0"/>
                <a:sym typeface="Times New Roman" pitchFamily="18" charset="0"/>
              </a:rPr>
              <a:t>stomatal</a:t>
            </a:r>
            <a:r>
              <a:rPr lang="en-US" altLang="zh-CN" sz="1250" dirty="0" smtClean="0">
                <a:latin typeface="Times New Roman" pitchFamily="18" charset="0"/>
                <a:sym typeface="Times New Roman" pitchFamily="18" charset="0"/>
              </a:rPr>
              <a:t> aperture of their leaves during the day, and stomata close during the night. </a:t>
            </a:r>
          </a:p>
          <a:p>
            <a:pPr algn="just" eaLnBrk="1" hangingPunct="1">
              <a:lnSpc>
                <a:spcPct val="90000"/>
              </a:lnSpc>
              <a:buFont typeface="Wingdings" pitchFamily="2" charset="2"/>
              <a:buChar char="v"/>
            </a:pPr>
            <a:r>
              <a:rPr lang="en-US" altLang="zh-CN" sz="1250" b="1" dirty="0" smtClean="0">
                <a:latin typeface="Times New Roman" pitchFamily="18" charset="0"/>
                <a:sym typeface="Times New Roman" pitchFamily="18" charset="0"/>
              </a:rPr>
              <a:t>C</a:t>
            </a:r>
            <a:r>
              <a:rPr lang="en-US" altLang="zh-CN" sz="1250" b="1" baseline="-25000" dirty="0" smtClean="0">
                <a:latin typeface="Times New Roman" pitchFamily="18" charset="0"/>
                <a:sym typeface="Times New Roman" pitchFamily="18" charset="0"/>
              </a:rPr>
              <a:t>4</a:t>
            </a:r>
            <a:r>
              <a:rPr lang="en-US" altLang="zh-CN" sz="1250" b="1" dirty="0" smtClean="0">
                <a:latin typeface="Times New Roman" pitchFamily="18" charset="0"/>
                <a:sym typeface="Times New Roman" pitchFamily="18" charset="0"/>
              </a:rPr>
              <a:t> and CAM plants</a:t>
            </a:r>
            <a:r>
              <a:rPr lang="en-US" altLang="zh-CN" sz="1250" dirty="0" smtClean="0">
                <a:latin typeface="Times New Roman" pitchFamily="18" charset="0"/>
                <a:sym typeface="Times New Roman" pitchFamily="18" charset="0"/>
              </a:rPr>
              <a:t> utilize PEP carboxylase to fix CO</a:t>
            </a:r>
            <a:r>
              <a:rPr lang="en-US" altLang="zh-CN" sz="1250" baseline="-25000" dirty="0" smtClean="0">
                <a:latin typeface="Times New Roman" pitchFamily="18" charset="0"/>
                <a:sym typeface="Times New Roman" pitchFamily="18" charset="0"/>
              </a:rPr>
              <a:t>2</a:t>
            </a:r>
            <a:r>
              <a:rPr lang="en-US" altLang="zh-CN" sz="1250" dirty="0" smtClean="0">
                <a:latin typeface="Times New Roman" pitchFamily="18" charset="0"/>
                <a:sym typeface="Times New Roman" pitchFamily="18" charset="0"/>
              </a:rPr>
              <a:t>, and they separate that enzyme from </a:t>
            </a:r>
            <a:r>
              <a:rPr lang="en-US" altLang="zh-CN" sz="1250" dirty="0" err="1" smtClean="0">
                <a:latin typeface="Times New Roman" pitchFamily="18" charset="0"/>
                <a:sym typeface="Times New Roman" pitchFamily="18" charset="0"/>
              </a:rPr>
              <a:t>rubisco</a:t>
            </a:r>
            <a:r>
              <a:rPr lang="en-US" altLang="zh-CN" sz="1250" dirty="0" smtClean="0">
                <a:latin typeface="Times New Roman" pitchFamily="18" charset="0"/>
                <a:sym typeface="Times New Roman" pitchFamily="18" charset="0"/>
              </a:rPr>
              <a:t> either spatially (C</a:t>
            </a:r>
            <a:r>
              <a:rPr lang="en-US" altLang="zh-CN" sz="1250" baseline="-25000" dirty="0" smtClean="0">
                <a:latin typeface="Times New Roman" pitchFamily="18" charset="0"/>
                <a:sym typeface="Times New Roman" pitchFamily="18" charset="0"/>
              </a:rPr>
              <a:t>4</a:t>
            </a:r>
            <a:r>
              <a:rPr lang="en-US" altLang="zh-CN" sz="1250" dirty="0" smtClean="0">
                <a:latin typeface="Times New Roman" pitchFamily="18" charset="0"/>
                <a:sym typeface="Times New Roman" pitchFamily="18" charset="0"/>
              </a:rPr>
              <a:t> plants) or temporally (CAM plants).</a:t>
            </a:r>
          </a:p>
          <a:p>
            <a:pPr algn="just" eaLnBrk="1" hangingPunct="1">
              <a:lnSpc>
                <a:spcPct val="90000"/>
              </a:lnSpc>
              <a:buFont typeface="Wingdings" pitchFamily="2" charset="2"/>
              <a:buChar char="§"/>
            </a:pPr>
            <a:r>
              <a:rPr lang="en-US" altLang="zh-CN" sz="1250" dirty="0" smtClean="0">
                <a:latin typeface="Times New Roman" pitchFamily="18" charset="0"/>
                <a:sym typeface="Times New Roman" pitchFamily="18" charset="0"/>
              </a:rPr>
              <a:t>Some CAM plants show longer-term regulation and are able to adjust their pattern of CO</a:t>
            </a:r>
            <a:r>
              <a:rPr lang="en-US" altLang="zh-CN" sz="1250" baseline="-25000" dirty="0" smtClean="0">
                <a:latin typeface="Times New Roman" pitchFamily="18" charset="0"/>
                <a:sym typeface="Times New Roman" pitchFamily="18" charset="0"/>
              </a:rPr>
              <a:t>2</a:t>
            </a:r>
            <a:r>
              <a:rPr lang="en-US" altLang="zh-CN" sz="1250" dirty="0" smtClean="0">
                <a:latin typeface="Times New Roman" pitchFamily="18" charset="0"/>
                <a:sym typeface="Times New Roman" pitchFamily="18" charset="0"/>
              </a:rPr>
              <a:t> uptake to environmental conditions. </a:t>
            </a:r>
          </a:p>
          <a:p>
            <a:pPr algn="just" eaLnBrk="1" hangingPunct="1">
              <a:lnSpc>
                <a:spcPct val="90000"/>
              </a:lnSpc>
            </a:pPr>
            <a:endParaRPr lang="en-US" altLang="zh-CN" sz="1250" dirty="0" smtClean="0">
              <a:latin typeface="Times New Roman" pitchFamily="18" charset="0"/>
              <a:sym typeface="Times New Roman" pitchFamily="18" charset="0"/>
            </a:endParaRPr>
          </a:p>
          <a:p>
            <a:pPr algn="just" eaLnBrk="1" hangingPunct="1">
              <a:lnSpc>
                <a:spcPct val="90000"/>
              </a:lnSpc>
              <a:buFont typeface="Courier New" pitchFamily="49" charset="0"/>
              <a:buChar char="o"/>
            </a:pPr>
            <a:r>
              <a:rPr lang="en-US" altLang="zh-CN" sz="1250" b="1" dirty="0" smtClean="0">
                <a:latin typeface="Times New Roman" pitchFamily="18" charset="0"/>
                <a:sym typeface="Times New Roman" pitchFamily="18" charset="0"/>
              </a:rPr>
              <a:t>Facultative CAM plants </a:t>
            </a:r>
            <a:r>
              <a:rPr lang="en-US" altLang="zh-CN" sz="1250" dirty="0" smtClean="0">
                <a:latin typeface="Times New Roman" pitchFamily="18" charset="0"/>
                <a:sym typeface="Times New Roman" pitchFamily="18" charset="0"/>
              </a:rPr>
              <a:t>such as </a:t>
            </a:r>
            <a:r>
              <a:rPr lang="en-US" altLang="zh-CN" sz="1250" u="sng" dirty="0" smtClean="0">
                <a:latin typeface="Times New Roman" pitchFamily="18" charset="0"/>
                <a:sym typeface="Times New Roman" pitchFamily="18" charset="0"/>
              </a:rPr>
              <a:t>the ice plant</a:t>
            </a:r>
            <a:r>
              <a:rPr lang="en-US" altLang="zh-CN" sz="1250" dirty="0" smtClean="0">
                <a:latin typeface="Times New Roman" pitchFamily="18" charset="0"/>
                <a:sym typeface="Times New Roman" pitchFamily="18" charset="0"/>
              </a:rPr>
              <a:t> (</a:t>
            </a:r>
            <a:r>
              <a:rPr lang="en-US" altLang="zh-CN" sz="1250" i="1" dirty="0" err="1" smtClean="0">
                <a:latin typeface="Times New Roman" pitchFamily="18" charset="0"/>
                <a:sym typeface="Times New Roman" pitchFamily="18" charset="0"/>
              </a:rPr>
              <a:t>Mesembryanthemum</a:t>
            </a:r>
            <a:r>
              <a:rPr lang="en-US" altLang="zh-CN" sz="1250" i="1" dirty="0" smtClean="0">
                <a:latin typeface="Times New Roman" pitchFamily="18" charset="0"/>
                <a:sym typeface="Times New Roman" pitchFamily="18" charset="0"/>
              </a:rPr>
              <a:t> </a:t>
            </a:r>
            <a:r>
              <a:rPr lang="en-US" altLang="zh-CN" sz="1250" i="1" dirty="0" err="1" smtClean="0">
                <a:latin typeface="Times New Roman" pitchFamily="18" charset="0"/>
                <a:sym typeface="Times New Roman" pitchFamily="18" charset="0"/>
              </a:rPr>
              <a:t>crystallinum</a:t>
            </a:r>
            <a:r>
              <a:rPr lang="en-US" altLang="zh-CN" sz="1250" i="1" dirty="0" smtClean="0">
                <a:latin typeface="Times New Roman" pitchFamily="18" charset="0"/>
                <a:sym typeface="Times New Roman" pitchFamily="18" charset="0"/>
              </a:rPr>
              <a:t>) </a:t>
            </a:r>
            <a:r>
              <a:rPr lang="en-US" altLang="zh-CN" sz="1250" dirty="0" smtClean="0">
                <a:latin typeface="Times New Roman" pitchFamily="18" charset="0"/>
                <a:sym typeface="Times New Roman" pitchFamily="18" charset="0"/>
              </a:rPr>
              <a:t>carry on C</a:t>
            </a:r>
            <a:r>
              <a:rPr lang="en-US" altLang="zh-CN" sz="1250" baseline="-25000" dirty="0" smtClean="0">
                <a:latin typeface="Times New Roman" pitchFamily="18" charset="0"/>
                <a:sym typeface="Times New Roman" pitchFamily="18" charset="0"/>
              </a:rPr>
              <a:t>3</a:t>
            </a:r>
            <a:r>
              <a:rPr lang="en-US" altLang="zh-CN" sz="1250" dirty="0" smtClean="0">
                <a:latin typeface="Times New Roman" pitchFamily="18" charset="0"/>
                <a:sym typeface="Times New Roman" pitchFamily="18" charset="0"/>
              </a:rPr>
              <a:t> metabolism under unstressed conditions, and they shift to CAM in response to heat, water, or salt stress. This form of regulation requires the expression of numerous CAM genes in response to stress signals.</a:t>
            </a:r>
          </a:p>
          <a:p>
            <a:pPr algn="just" eaLnBrk="1" hangingPunct="1">
              <a:lnSpc>
                <a:spcPct val="90000"/>
              </a:lnSpc>
            </a:pPr>
            <a:endParaRPr lang="en-US" altLang="zh-CN" sz="1250" dirty="0" smtClean="0">
              <a:latin typeface="Times New Roman" pitchFamily="18" charset="0"/>
              <a:sym typeface="Times New Roman" pitchFamily="18" charset="0"/>
            </a:endParaRPr>
          </a:p>
          <a:p>
            <a:pPr algn="just" eaLnBrk="1" hangingPunct="1">
              <a:lnSpc>
                <a:spcPct val="90000"/>
              </a:lnSpc>
              <a:buFont typeface="Courier New" pitchFamily="49" charset="0"/>
              <a:buChar char="o"/>
            </a:pPr>
            <a:r>
              <a:rPr lang="en-US" altLang="zh-CN" sz="1250" b="1" dirty="0" smtClean="0">
                <a:latin typeface="Times New Roman" pitchFamily="18" charset="0"/>
                <a:sym typeface="Times New Roman" pitchFamily="18" charset="0"/>
              </a:rPr>
              <a:t>In aquatic environments</a:t>
            </a:r>
            <a:r>
              <a:rPr lang="en-US" altLang="zh-CN" sz="1250" dirty="0" smtClean="0">
                <a:latin typeface="Times New Roman" pitchFamily="18" charset="0"/>
                <a:sym typeface="Times New Roman" pitchFamily="18" charset="0"/>
              </a:rPr>
              <a:t>, </a:t>
            </a:r>
            <a:r>
              <a:rPr lang="en-US" altLang="zh-CN" sz="1250" u="sng" dirty="0" smtClean="0">
                <a:latin typeface="Times New Roman" pitchFamily="18" charset="0"/>
                <a:sym typeface="Times New Roman" pitchFamily="18" charset="0"/>
              </a:rPr>
              <a:t>cyanobacteria and green algae</a:t>
            </a:r>
            <a:r>
              <a:rPr lang="en-US" altLang="zh-CN" sz="1250" dirty="0" smtClean="0">
                <a:latin typeface="Times New Roman" pitchFamily="18" charset="0"/>
                <a:sym typeface="Times New Roman" pitchFamily="18" charset="0"/>
              </a:rPr>
              <a:t> have abundant water but find low CO</a:t>
            </a:r>
            <a:r>
              <a:rPr lang="en-US" altLang="zh-CN" sz="1250" baseline="-25000" dirty="0" smtClean="0">
                <a:latin typeface="Times New Roman" pitchFamily="18" charset="0"/>
                <a:sym typeface="Times New Roman" pitchFamily="18" charset="0"/>
              </a:rPr>
              <a:t>2</a:t>
            </a:r>
            <a:r>
              <a:rPr lang="en-US" altLang="zh-CN" sz="1250" dirty="0" smtClean="0">
                <a:latin typeface="Times New Roman" pitchFamily="18" charset="0"/>
                <a:sym typeface="Times New Roman" pitchFamily="18" charset="0"/>
              </a:rPr>
              <a:t> concentrations in their surroundings and actively concentrate inorganic CO</a:t>
            </a:r>
            <a:r>
              <a:rPr lang="en-US" altLang="zh-CN" sz="1250" baseline="-25000" dirty="0" smtClean="0">
                <a:latin typeface="Times New Roman" pitchFamily="18" charset="0"/>
                <a:sym typeface="Times New Roman" pitchFamily="18" charset="0"/>
              </a:rPr>
              <a:t>2</a:t>
            </a:r>
            <a:r>
              <a:rPr lang="en-US" altLang="zh-CN" sz="1250" dirty="0" smtClean="0">
                <a:latin typeface="Times New Roman" pitchFamily="18" charset="0"/>
                <a:sym typeface="Times New Roman" pitchFamily="18" charset="0"/>
              </a:rPr>
              <a:t> </a:t>
            </a:r>
            <a:r>
              <a:rPr lang="en-US" altLang="zh-CN" sz="1250" dirty="0" err="1" smtClean="0">
                <a:latin typeface="Times New Roman" pitchFamily="18" charset="0"/>
                <a:sym typeface="Times New Roman" pitchFamily="18" charset="0"/>
              </a:rPr>
              <a:t>intracellularly</a:t>
            </a:r>
            <a:r>
              <a:rPr lang="en-US" altLang="zh-CN" sz="1250" dirty="0" smtClean="0">
                <a:latin typeface="Times New Roman" pitchFamily="18" charset="0"/>
                <a:sym typeface="Times New Roman" pitchFamily="18" charset="0"/>
              </a:rPr>
              <a:t>. </a:t>
            </a:r>
          </a:p>
          <a:p>
            <a:pPr algn="just" eaLnBrk="1" hangingPunct="1">
              <a:lnSpc>
                <a:spcPct val="90000"/>
              </a:lnSpc>
            </a:pPr>
            <a:endParaRPr lang="en-US" altLang="zh-CN" sz="1250" dirty="0" smtClean="0">
              <a:latin typeface="Times New Roman" pitchFamily="18" charset="0"/>
              <a:sym typeface="Times New Roman" pitchFamily="18" charset="0"/>
            </a:endParaRPr>
          </a:p>
          <a:p>
            <a:pPr algn="just" eaLnBrk="1" hangingPunct="1">
              <a:lnSpc>
                <a:spcPct val="90000"/>
              </a:lnSpc>
              <a:buFont typeface="Courier New" pitchFamily="49" charset="0"/>
              <a:buChar char="o"/>
            </a:pPr>
            <a:r>
              <a:rPr lang="en-US" altLang="zh-CN" sz="1250" b="1" dirty="0" smtClean="0">
                <a:latin typeface="Times New Roman" pitchFamily="18" charset="0"/>
                <a:sym typeface="Times New Roman" pitchFamily="18" charset="0"/>
              </a:rPr>
              <a:t>In diatoms,</a:t>
            </a:r>
            <a:r>
              <a:rPr lang="en-US" altLang="zh-CN" sz="1250" dirty="0" smtClean="0">
                <a:latin typeface="Times New Roman" pitchFamily="18" charset="0"/>
                <a:sym typeface="Times New Roman" pitchFamily="18" charset="0"/>
              </a:rPr>
              <a:t> which abound in </a:t>
            </a:r>
            <a:r>
              <a:rPr lang="en-US" altLang="zh-CN" sz="1250" u="sng" dirty="0" smtClean="0">
                <a:latin typeface="Times New Roman" pitchFamily="18" charset="0"/>
                <a:sym typeface="Times New Roman" pitchFamily="18" charset="0"/>
              </a:rPr>
              <a:t>the phytoplankton</a:t>
            </a:r>
            <a:r>
              <a:rPr lang="en-US" altLang="zh-CN" sz="1250" dirty="0" smtClean="0">
                <a:latin typeface="Times New Roman" pitchFamily="18" charset="0"/>
                <a:sym typeface="Times New Roman" pitchFamily="18" charset="0"/>
              </a:rPr>
              <a:t>, a CO</a:t>
            </a:r>
            <a:r>
              <a:rPr lang="en-US" altLang="zh-CN" sz="1250" baseline="-25000" dirty="0" smtClean="0">
                <a:latin typeface="Times New Roman" pitchFamily="18" charset="0"/>
                <a:sym typeface="Times New Roman" pitchFamily="18" charset="0"/>
              </a:rPr>
              <a:t>2</a:t>
            </a:r>
            <a:r>
              <a:rPr lang="en-US" altLang="zh-CN" sz="1250" dirty="0" smtClean="0">
                <a:latin typeface="Times New Roman" pitchFamily="18" charset="0"/>
                <a:sym typeface="Times New Roman" pitchFamily="18" charset="0"/>
              </a:rPr>
              <a:t>-concentrating mechanism operates simultaneously with a C</a:t>
            </a:r>
            <a:r>
              <a:rPr lang="en-US" altLang="zh-CN" sz="1250" baseline="-25000" dirty="0" smtClean="0">
                <a:latin typeface="Times New Roman" pitchFamily="18" charset="0"/>
                <a:sym typeface="Times New Roman" pitchFamily="18" charset="0"/>
              </a:rPr>
              <a:t>4</a:t>
            </a:r>
            <a:r>
              <a:rPr lang="en-US" altLang="zh-CN" sz="1250" dirty="0" smtClean="0">
                <a:latin typeface="Times New Roman" pitchFamily="18" charset="0"/>
                <a:sym typeface="Times New Roman" pitchFamily="18" charset="0"/>
              </a:rPr>
              <a:t> pathway. Diatoms are a fine example of photosynthetic organisms that</a:t>
            </a:r>
            <a:r>
              <a:rPr lang="en-US" altLang="zh-CN" sz="1250" u="sng" dirty="0" smtClean="0">
                <a:latin typeface="Times New Roman" pitchFamily="18" charset="0"/>
                <a:sym typeface="Times New Roman" pitchFamily="18" charset="0"/>
              </a:rPr>
              <a:t> have the capacity to use different CO</a:t>
            </a:r>
            <a:r>
              <a:rPr lang="en-US" altLang="zh-CN" sz="1250" baseline="-25000" dirty="0" smtClean="0">
                <a:latin typeface="Times New Roman" pitchFamily="18" charset="0"/>
                <a:sym typeface="Times New Roman" pitchFamily="18" charset="0"/>
              </a:rPr>
              <a:t>2</a:t>
            </a:r>
            <a:r>
              <a:rPr lang="en-US" altLang="zh-CN" sz="1250" u="sng" dirty="0" smtClean="0">
                <a:latin typeface="Times New Roman" pitchFamily="18" charset="0"/>
                <a:sym typeface="Times New Roman" pitchFamily="18" charset="0"/>
              </a:rPr>
              <a:t>-concentrating mechanisms in response to environmental fluctuations</a:t>
            </a:r>
            <a:r>
              <a:rPr lang="en-US" altLang="zh-CN" sz="1250" dirty="0" smtClean="0">
                <a:latin typeface="Times New Roman" pitchFamily="18" charset="0"/>
                <a:sym typeface="Times New Roman" pitchFamily="18" charset="0"/>
              </a:rPr>
              <a:t>.</a:t>
            </a:r>
          </a:p>
        </p:txBody>
      </p:sp>
      <p:sp>
        <p:nvSpPr>
          <p:cNvPr id="123908" name="Slide Number Placeholder 3"/>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A93A466-37CE-4741-A66F-4FEC8D3619DC}" type="slidenum">
              <a:rPr lang="en-US"/>
              <a:pPr/>
              <a:t>99</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495800"/>
            <a:ext cx="5359913"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315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7821</Words>
  <Application>Microsoft Office PowerPoint</Application>
  <PresentationFormat>On-screen Show (4:3)</PresentationFormat>
  <Paragraphs>831</Paragraphs>
  <Slides>105</Slides>
  <Notes>1</Notes>
  <HiddenSlides>0</HiddenSlides>
  <MMClips>0</MMClips>
  <ScaleCrop>false</ScaleCrop>
  <HeadingPairs>
    <vt:vector size="4" baseType="variant">
      <vt:variant>
        <vt:lpstr>Theme</vt:lpstr>
      </vt:variant>
      <vt:variant>
        <vt:i4>1</vt:i4>
      </vt:variant>
      <vt:variant>
        <vt:lpstr>Slide Titles</vt:lpstr>
      </vt:variant>
      <vt:variant>
        <vt:i4>105</vt:i4>
      </vt:variant>
    </vt:vector>
  </HeadingPairs>
  <TitlesOfParts>
    <vt:vector size="106" baseType="lpstr">
      <vt:lpstr>Office Theme</vt:lpstr>
      <vt:lpstr>Chemistry and Fundamental Biochemistry CHEM-302)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Carbohydrates</vt:lpstr>
      <vt:lpstr>PowerPoint Presentation</vt:lpstr>
      <vt:lpstr>PowerPoint Presentation</vt:lpstr>
      <vt:lpstr>Monosaccharides Have Asymmetric Centers</vt:lpstr>
      <vt:lpstr>The Two Families of Monosaccharides Are Aldoses and Ketoses</vt:lpstr>
      <vt:lpstr>Aldoses and ketoses </vt:lpstr>
      <vt:lpstr>Aldoses and ketoses </vt:lpstr>
      <vt:lpstr>PowerPoint Presentation</vt:lpstr>
      <vt:lpstr>PowerPoint Presentation</vt:lpstr>
      <vt:lpstr>Pyranoses and Furanoses</vt:lpstr>
      <vt:lpstr>Some hexose derivatives important in biology</vt:lpstr>
      <vt:lpstr>Sugars as reducing agents</vt:lpstr>
      <vt:lpstr>PowerPoint Presentation</vt:lpstr>
      <vt:lpstr>Disaccharides Contain a Glycosidic Bond</vt:lpstr>
      <vt:lpstr>Formation of Maltose (Disaccharide)</vt:lpstr>
      <vt:lpstr>SUCROSE</vt:lpstr>
      <vt:lpstr>Polysaccharides</vt:lpstr>
      <vt:lpstr>Some Homopolysaccharides Are Stored Forms of Fuel</vt:lpstr>
      <vt:lpstr>PowerPoint Presentation</vt:lpstr>
      <vt:lpstr>Glycogen</vt:lpstr>
      <vt:lpstr>Some Homopolysaccharides Serve Structural Roles</vt:lpstr>
      <vt:lpstr>The structure of cellulose </vt:lpstr>
      <vt:lpstr>PowerPoint Presentation</vt:lpstr>
      <vt:lpstr>Plants Produce Pectin</vt:lpstr>
      <vt:lpstr>PHOTOSYNTHESIS</vt:lpstr>
      <vt:lpstr>PHOTOSYNTHESIS: The Light Reactions</vt:lpstr>
      <vt:lpstr>PowerPoint Presentation</vt:lpstr>
      <vt:lpstr>PowerPoint Presentation</vt:lpstr>
      <vt:lpstr>Photosynthesis Takes Place in Complexes Containing Light-Harvesting Antennas and Photochemical Reaction Centers </vt:lpstr>
      <vt:lpstr>Oxygen-Evolving Organisms Have Two Photosystems That Operate in Series</vt:lpstr>
      <vt:lpstr>PowerPoint Presentation</vt:lpstr>
      <vt:lpstr>PowerPoint Presentation</vt:lpstr>
      <vt:lpstr>ORGANIZATION OF THE PHOTOSYNTHETIC APPARATUS</vt:lpstr>
      <vt:lpstr>PowerPoint Presentation</vt:lpstr>
      <vt:lpstr>PowerPoint Presentation</vt:lpstr>
      <vt:lpstr>ORGANIZATION OF LIGHT-ABSORBING ANTENNA SYSTEMS</vt:lpstr>
      <vt:lpstr>MECHANISMS OF ELECTRON TRANSPORT</vt:lpstr>
      <vt:lpstr>PowerPoint Presentation</vt:lpstr>
      <vt:lpstr>PowerPoint Presentation</vt:lpstr>
      <vt:lpstr> Water Is Oxidized to Oxygen by Photosystem II </vt:lpstr>
      <vt:lpstr>PowerPoint Presentation</vt:lpstr>
      <vt:lpstr>PowerPoint Presentation</vt:lpstr>
      <vt:lpstr>Pheophytin and Two Quinones Accept Electrons from Photosystem II</vt:lpstr>
      <vt:lpstr>PowerPoint Presentation</vt:lpstr>
      <vt:lpstr>Electron Flow through the Cytochrome b6f Complex Also Transports Protons</vt:lpstr>
      <vt:lpstr>PowerPoint Presentation</vt:lpstr>
      <vt:lpstr>Plastoquinone and Plastocyanin Carry Electrons between Photosystems II and I</vt:lpstr>
      <vt:lpstr>Some Herbicides Block Electron Flow </vt:lpstr>
      <vt:lpstr>PROTON TRANSPORT AND ATP SYNTHESIS IN THE CHLOROPLAST</vt:lpstr>
      <vt:lpstr>CHEMIOSMOSIS</vt:lpstr>
      <vt:lpstr>Structure of ATP Synthase</vt:lpstr>
      <vt:lpstr>PowerPoint Presentation</vt:lpstr>
      <vt:lpstr>PowerPoint Presentation</vt:lpstr>
      <vt:lpstr>PowerPoint Presentation</vt:lpstr>
      <vt:lpstr>Carotenoids Serve as Photoprotective Agents</vt:lpstr>
      <vt:lpstr>PowerPoint Presentation</vt:lpstr>
      <vt:lpstr>PowerPoint Presentation</vt:lpstr>
      <vt:lpstr>Photosynthesis: Carbon Reactions</vt:lpstr>
      <vt:lpstr>PowerPoint Presentation</vt:lpstr>
      <vt:lpstr>THE CALVIN CYCLE</vt:lpstr>
      <vt:lpstr>PowerPoint Presentation</vt:lpstr>
      <vt:lpstr>The Carboxylation of Ribulose Bisphosphate Is Catalyzed by the Enzyme Rubisco</vt:lpstr>
      <vt:lpstr>PowerPoint Presentation</vt:lpstr>
      <vt:lpstr>FIGURE: The Calvin cycle</vt:lpstr>
      <vt:lpstr>FIGURE: The Calvin cycle</vt:lpstr>
      <vt:lpstr>PowerPoint Presentation</vt:lpstr>
      <vt:lpstr>PowerPoint Presentation</vt:lpstr>
      <vt:lpstr>Calvin Cycle Stoichiometry Shows That Only One-sixth of the Triose Phosphate Is Used for Sucrose or Starch</vt:lpstr>
      <vt:lpstr>PowerPoint Presentation</vt:lpstr>
      <vt:lpstr>PowerPoint Presentation</vt:lpstr>
      <vt:lpstr>THE C2 OXIDATIVE PHOTOSYNTHETIC CARBON CYCLE, THE “PHOTORESPIRATION”</vt:lpstr>
      <vt:lpstr>PowerPoint Presentation</vt:lpstr>
      <vt:lpstr>Photosynthetic CO2 Fixation and Photorespiratory Oxygenation Are Competing Reactions</vt:lpstr>
      <vt:lpstr>PowerPoint Presentation</vt:lpstr>
      <vt:lpstr>PowerPoint Presentation</vt:lpstr>
      <vt:lpstr>PowerPoint Presentation</vt:lpstr>
      <vt:lpstr>PowerPoint Presentation</vt:lpstr>
      <vt:lpstr>CO2-CONCENTRATING MECHANISMS</vt:lpstr>
      <vt:lpstr>THE C4 CARBON CYCLE</vt:lpstr>
      <vt:lpstr>PowerPoint Presentation</vt:lpstr>
      <vt:lpstr>The C4 Cycle Concentrates CO2 in Bundle Sheath Cells</vt:lpstr>
      <vt:lpstr>PowerPoint Presentation</vt:lpstr>
      <vt:lpstr>PowerPoint Presentation</vt:lpstr>
      <vt:lpstr>PowerPoint Presentation</vt:lpstr>
      <vt:lpstr>PowerPoint Presentation</vt:lpstr>
      <vt:lpstr>In Hot, Dry Climates, the C4 Cycle Reduces Photorespiration and Water Loss</vt:lpstr>
      <vt:lpstr>CRASSULACEAN ACID METABOLISM </vt:lpstr>
      <vt:lpstr>The Stomata of CAM Plants Open at Night and Close during the Day</vt:lpstr>
      <vt:lpstr>PowerPoint Presentation</vt:lpstr>
      <vt:lpstr>Some Plants Adjust Their Pattern of CO2 Uptake to Environmental Conditions</vt:lpstr>
      <vt:lpstr>SYNTHESIS OF STARCH AND SUCROSE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and Fundamentals of Biochemistry CHEM 302/502</dc:title>
  <dc:creator>DELL</dc:creator>
  <cp:lastModifiedBy>DELL</cp:lastModifiedBy>
  <cp:revision>89</cp:revision>
  <dcterms:created xsi:type="dcterms:W3CDTF">2020-03-26T10:04:49Z</dcterms:created>
  <dcterms:modified xsi:type="dcterms:W3CDTF">2020-05-04T14:39:54Z</dcterms:modified>
</cp:coreProperties>
</file>