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EBD8C-FD8F-49FD-8FE8-B3CDED1CDBE8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ABFC6-B0B8-4B2B-BE27-AB2EB24F67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3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E33620-D210-4A7B-B5AA-617FECE0363A}" type="slidenum">
              <a:rPr lang="tr-TR"/>
              <a:pPr/>
              <a:t>40</a:t>
            </a:fld>
            <a:endParaRPr lang="tr-TR"/>
          </a:p>
        </p:txBody>
      </p:sp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3600" y="742950"/>
            <a:ext cx="5302250" cy="2982913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ln/>
        </p:spPr>
        <p:txBody>
          <a:bodyPr wrap="square" lIns="92068" tIns="46034" rIns="92068" bIns="46034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738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D11379-99FE-4F8D-99B4-F2DF101EF700}" type="slidenum">
              <a:rPr lang="tr-TR"/>
              <a:pPr/>
              <a:t>43</a:t>
            </a:fld>
            <a:endParaRPr lang="tr-TR"/>
          </a:p>
        </p:txBody>
      </p:sp>
      <p:sp>
        <p:nvSpPr>
          <p:cNvPr id="368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3600" y="742950"/>
            <a:ext cx="5302250" cy="2982913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ln/>
        </p:spPr>
        <p:txBody>
          <a:bodyPr wrap="square" lIns="92068" tIns="46034" rIns="92068" bIns="46034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29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7A78BA-DCCB-4FE2-B7C5-39F18A95A890}" type="slidenum">
              <a:rPr lang="tr-TR"/>
              <a:pPr/>
              <a:t>44</a:t>
            </a:fld>
            <a:endParaRPr lang="tr-TR"/>
          </a:p>
        </p:txBody>
      </p:sp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63600" y="742950"/>
            <a:ext cx="5302250" cy="2982913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6575"/>
            <a:ext cx="5029200" cy="3849688"/>
          </a:xfrm>
          <a:ln/>
        </p:spPr>
        <p:txBody>
          <a:bodyPr wrap="square" lIns="92068" tIns="46034" rIns="92068" bIns="46034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01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4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04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2885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11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6557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35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951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29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80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71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94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293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05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33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262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18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E9C3E-E8C5-48FC-B11D-7BE698637463}" type="datetimeFigureOut">
              <a:rPr lang="en-US" smtClean="0"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555A600-1F7A-4185-AD1A-2A5A1C7E3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28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g"/><Relationship Id="rId4" Type="http://schemas.openxmlformats.org/officeDocument/2006/relationships/image" Target="../media/image21.jp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177846" cy="164630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Learning</a:t>
            </a:r>
            <a:br>
              <a:rPr lang="en-US" dirty="0" smtClean="0"/>
            </a:br>
            <a:r>
              <a:rPr lang="en-US" dirty="0" smtClean="0"/>
              <a:t>            Protection</a:t>
            </a:r>
            <a:br>
              <a:rPr lang="en-US" dirty="0" smtClean="0"/>
            </a:br>
            <a:r>
              <a:rPr lang="en-US" dirty="0" smtClean="0"/>
              <a:t>                           Selection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/>
              <a:t>Technology Management  Activities and Tools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583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1" y="184530"/>
            <a:ext cx="6400165" cy="11836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b="0" spc="-5" dirty="0"/>
              <a:t>Interactions between </a:t>
            </a:r>
            <a:r>
              <a:rPr b="0" spc="-10" dirty="0"/>
              <a:t>tacit </a:t>
            </a:r>
            <a:r>
              <a:rPr b="0" spc="-5" dirty="0"/>
              <a:t>and  explicit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60143" y="2034667"/>
            <a:ext cx="6920865" cy="241871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4965" marR="508634" indent="-342900">
              <a:lnSpc>
                <a:spcPts val="2590"/>
              </a:lnSpc>
              <a:spcBef>
                <a:spcPts val="425"/>
              </a:spcBef>
              <a:buSzPct val="79166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Socialization </a:t>
            </a:r>
            <a:r>
              <a:rPr sz="2400" dirty="0">
                <a:solidFill>
                  <a:srgbClr val="3493B9"/>
                </a:solidFill>
                <a:latin typeface="Corbel"/>
                <a:cs typeface="Corbel"/>
              </a:rPr>
              <a:t>– </a:t>
            </a: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sharing tacit knowledge between  individuals</a:t>
            </a:r>
            <a:endParaRPr sz="2400" dirty="0">
              <a:latin typeface="Corbel"/>
              <a:cs typeface="Corbel"/>
            </a:endParaRPr>
          </a:p>
          <a:p>
            <a:pPr marL="354965" indent="-342900">
              <a:spcBef>
                <a:spcPts val="685"/>
              </a:spcBef>
              <a:buSzPct val="79166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Externalization </a:t>
            </a:r>
            <a:r>
              <a:rPr sz="2400" dirty="0">
                <a:solidFill>
                  <a:srgbClr val="3493B9"/>
                </a:solidFill>
                <a:latin typeface="Corbel"/>
                <a:cs typeface="Corbel"/>
              </a:rPr>
              <a:t>– </a:t>
            </a: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conversion of tacit to</a:t>
            </a:r>
            <a:r>
              <a:rPr sz="2400" spc="-1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3493B9"/>
                </a:solidFill>
                <a:latin typeface="Corbel"/>
                <a:cs typeface="Corbel"/>
              </a:rPr>
              <a:t>explicit</a:t>
            </a:r>
            <a:endParaRPr sz="2400" dirty="0">
              <a:latin typeface="Corbel"/>
              <a:cs typeface="Corbel"/>
            </a:endParaRPr>
          </a:p>
          <a:p>
            <a:pPr marL="354965" indent="-342900">
              <a:lnSpc>
                <a:spcPts val="2735"/>
              </a:lnSpc>
              <a:spcBef>
                <a:spcPts val="710"/>
              </a:spcBef>
              <a:buSzPct val="79166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Combination </a:t>
            </a:r>
            <a:r>
              <a:rPr sz="2400" dirty="0">
                <a:solidFill>
                  <a:srgbClr val="3493B9"/>
                </a:solidFill>
                <a:latin typeface="Corbel"/>
                <a:cs typeface="Corbel"/>
              </a:rPr>
              <a:t>– </a:t>
            </a: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conversion of explicit knowledge to</a:t>
            </a:r>
            <a:r>
              <a:rPr sz="2400" spc="1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3493B9"/>
                </a:solidFill>
                <a:latin typeface="Corbel"/>
                <a:cs typeface="Corbel"/>
              </a:rPr>
              <a:t>a</a:t>
            </a:r>
            <a:endParaRPr sz="2400" dirty="0">
              <a:latin typeface="Corbel"/>
              <a:cs typeface="Corbel"/>
            </a:endParaRPr>
          </a:p>
          <a:p>
            <a:pPr marL="354965">
              <a:lnSpc>
                <a:spcPts val="2735"/>
              </a:lnSpc>
            </a:pPr>
            <a:r>
              <a:rPr sz="2400" dirty="0">
                <a:solidFill>
                  <a:srgbClr val="3493B9"/>
                </a:solidFill>
                <a:latin typeface="Corbel"/>
                <a:cs typeface="Corbel"/>
              </a:rPr>
              <a:t>more complex </a:t>
            </a: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explicit</a:t>
            </a:r>
            <a:r>
              <a:rPr sz="2400" spc="-2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knowledge</a:t>
            </a:r>
            <a:endParaRPr sz="2400" dirty="0">
              <a:latin typeface="Corbel"/>
              <a:cs typeface="Corbel"/>
            </a:endParaRPr>
          </a:p>
          <a:p>
            <a:pPr marL="354965" indent="-342900">
              <a:spcBef>
                <a:spcPts val="705"/>
              </a:spcBef>
              <a:buSzPct val="79166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Internalization </a:t>
            </a:r>
            <a:r>
              <a:rPr sz="2400" dirty="0">
                <a:solidFill>
                  <a:srgbClr val="3493B9"/>
                </a:solidFill>
                <a:latin typeface="Corbel"/>
                <a:cs typeface="Corbel"/>
              </a:rPr>
              <a:t>– </a:t>
            </a: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conversion </a:t>
            </a:r>
            <a:r>
              <a:rPr sz="2400" dirty="0">
                <a:solidFill>
                  <a:srgbClr val="3493B9"/>
                </a:solidFill>
                <a:latin typeface="Corbel"/>
                <a:cs typeface="Corbel"/>
              </a:rPr>
              <a:t>from </a:t>
            </a: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explicit </a:t>
            </a:r>
            <a:r>
              <a:rPr sz="2400" dirty="0" smtClean="0">
                <a:solidFill>
                  <a:srgbClr val="3493B9"/>
                </a:solidFill>
                <a:latin typeface="Corbel"/>
                <a:cs typeface="Corbel"/>
              </a:rPr>
              <a:t>o</a:t>
            </a:r>
            <a:r>
              <a:rPr lang="en-US" sz="2400" dirty="0" smtClean="0">
                <a:solidFill>
                  <a:srgbClr val="3493B9"/>
                </a:solidFill>
                <a:latin typeface="Corbel"/>
                <a:cs typeface="Corbel"/>
              </a:rPr>
              <a:t>r</a:t>
            </a:r>
            <a:r>
              <a:rPr sz="2400" spc="-5" dirty="0" smtClean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tacit</a:t>
            </a:r>
            <a:endParaRPr sz="2400" dirty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950827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6879" y="182879"/>
            <a:ext cx="8778240" cy="6492240"/>
          </a:xfrm>
          <a:custGeom>
            <a:avLst/>
            <a:gdLst/>
            <a:ahLst/>
            <a:cxnLst/>
            <a:rect l="l" t="t" r="r" b="b"/>
            <a:pathLst>
              <a:path w="8778240" h="6492240">
                <a:moveTo>
                  <a:pt x="0" y="6492240"/>
                </a:moveTo>
                <a:lnTo>
                  <a:pt x="8778240" y="6492240"/>
                </a:lnTo>
                <a:lnTo>
                  <a:pt x="8778240" y="0"/>
                </a:lnTo>
                <a:lnTo>
                  <a:pt x="0" y="0"/>
                </a:lnTo>
                <a:lnTo>
                  <a:pt x="0" y="64922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9646" y="2731134"/>
            <a:ext cx="5137150" cy="10680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49225" marR="5080" indent="-137160">
              <a:lnSpc>
                <a:spcPts val="3890"/>
              </a:lnSpc>
              <a:spcBef>
                <a:spcPts val="585"/>
              </a:spcBef>
            </a:pPr>
            <a:r>
              <a:rPr sz="3600" b="0" dirty="0"/>
              <a:t>What do you do </a:t>
            </a:r>
            <a:r>
              <a:rPr sz="3600" b="0" spc="-5" dirty="0"/>
              <a:t>to</a:t>
            </a:r>
            <a:r>
              <a:rPr sz="3600" b="0" spc="-80" dirty="0"/>
              <a:t> </a:t>
            </a:r>
            <a:r>
              <a:rPr sz="3600" b="0" dirty="0"/>
              <a:t>manage  </a:t>
            </a:r>
            <a:r>
              <a:rPr sz="3600" b="0" spc="-5" dirty="0"/>
              <a:t>knowledge?</a:t>
            </a:r>
            <a:endParaRPr sz="3600"/>
          </a:p>
        </p:txBody>
      </p:sp>
    </p:spTree>
    <p:extLst>
      <p:ext uri="{BB962C8B-B14F-4D97-AF65-F5344CB8AC3E}">
        <p14:creationId xmlns:p14="http://schemas.microsoft.com/office/powerpoint/2010/main" val="842215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84194" y="496569"/>
            <a:ext cx="37350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pc="-10" dirty="0"/>
              <a:t>Managerial</a:t>
            </a:r>
            <a:r>
              <a:rPr spc="5" dirty="0"/>
              <a:t> </a:t>
            </a:r>
            <a:r>
              <a:rPr spc="-10" dirty="0"/>
              <a:t>tasks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77592" y="1262227"/>
            <a:ext cx="7575550" cy="3345916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49860" indent="-137160">
              <a:spcBef>
                <a:spcPts val="855"/>
              </a:spcBef>
              <a:buSzPct val="80000"/>
              <a:buChar char="•"/>
              <a:tabLst>
                <a:tab pos="149860" algn="l"/>
              </a:tabLst>
            </a:pP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Planning</a:t>
            </a:r>
            <a:endParaRPr sz="2000">
              <a:latin typeface="Corbel"/>
              <a:cs typeface="Corbel"/>
            </a:endParaRPr>
          </a:p>
          <a:p>
            <a:pPr marL="149860" indent="-137160">
              <a:spcBef>
                <a:spcPts val="755"/>
              </a:spcBef>
              <a:buSzPct val="80000"/>
              <a:buChar char="•"/>
              <a:tabLst>
                <a:tab pos="149860" algn="l"/>
              </a:tabLst>
            </a:pP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Organizing</a:t>
            </a:r>
            <a:endParaRPr sz="2000">
              <a:latin typeface="Corbel"/>
              <a:cs typeface="Corbel"/>
            </a:endParaRPr>
          </a:p>
          <a:p>
            <a:pPr marL="149860" indent="-137160">
              <a:spcBef>
                <a:spcPts val="770"/>
              </a:spcBef>
              <a:buSzPct val="80000"/>
              <a:buChar char="•"/>
              <a:tabLst>
                <a:tab pos="149860" algn="l"/>
              </a:tabLst>
            </a:pP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Leading</a:t>
            </a:r>
            <a:endParaRPr sz="2000">
              <a:latin typeface="Corbel"/>
              <a:cs typeface="Corbel"/>
            </a:endParaRPr>
          </a:p>
          <a:p>
            <a:pPr marL="149860" indent="-137160">
              <a:spcBef>
                <a:spcPts val="755"/>
              </a:spcBef>
              <a:buSzPct val="80000"/>
              <a:buChar char="•"/>
              <a:tabLst>
                <a:tab pos="149860" algn="l"/>
              </a:tabLst>
            </a:pP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Control</a:t>
            </a:r>
            <a:endParaRPr sz="20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spcBef>
                <a:spcPts val="4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/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Innovations - learning</a:t>
            </a:r>
            <a:r>
              <a:rPr sz="2000" spc="-7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cycle</a:t>
            </a:r>
            <a:endParaRPr sz="2000">
              <a:latin typeface="Corbel"/>
              <a:cs typeface="Corbel"/>
            </a:endParaRPr>
          </a:p>
          <a:p>
            <a:pPr marL="12700" marR="5080">
              <a:lnSpc>
                <a:spcPct val="131500"/>
              </a:lnSpc>
              <a:spcBef>
                <a:spcPts val="5"/>
              </a:spcBef>
            </a:pP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(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80% of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improvements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came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from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the human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side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not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from automation 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Failures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in IT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or ERP applications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are based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on human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factors</a:t>
            </a:r>
            <a:r>
              <a:rPr sz="2000" spc="-5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)</a:t>
            </a:r>
            <a:endParaRPr sz="200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154214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0142" y="908049"/>
            <a:ext cx="55460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pc="-10" dirty="0"/>
              <a:t>Knowledge</a:t>
            </a:r>
            <a:r>
              <a:rPr spc="-15" dirty="0"/>
              <a:t> </a:t>
            </a:r>
            <a:r>
              <a:rPr spc="-10" dirty="0"/>
              <a:t>management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95194" y="1948408"/>
            <a:ext cx="6891020" cy="1392048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spcBef>
                <a:spcPts val="855"/>
              </a:spcBef>
            </a:pP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Definition:</a:t>
            </a:r>
            <a:endParaRPr sz="2000">
              <a:latin typeface="Corbel"/>
              <a:cs typeface="Corbel"/>
            </a:endParaRPr>
          </a:p>
          <a:p>
            <a:pPr marL="149860" marR="5080" indent="-137160">
              <a:lnSpc>
                <a:spcPts val="2160"/>
              </a:lnSpc>
              <a:spcBef>
                <a:spcPts val="1025"/>
              </a:spcBef>
              <a:buSzPct val="80000"/>
              <a:buChar char="•"/>
              <a:tabLst>
                <a:tab pos="149860" algn="l"/>
              </a:tabLst>
            </a:pP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An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approach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to adding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and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creating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value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by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more actively  leveraging </a:t>
            </a:r>
            <a:r>
              <a:rPr sz="2000" spc="-10" dirty="0">
                <a:solidFill>
                  <a:srgbClr val="3493B9"/>
                </a:solidFill>
                <a:latin typeface="Corbel"/>
                <a:cs typeface="Corbel"/>
              </a:rPr>
              <a:t>know-how,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experience, and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judgment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resident within  and, in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many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cases,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outside of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an</a:t>
            </a:r>
            <a:r>
              <a:rPr sz="2000" spc="-5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organization</a:t>
            </a:r>
            <a:endParaRPr sz="200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548365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1723" y="350396"/>
            <a:ext cx="9695620" cy="639791"/>
          </a:xfrm>
          <a:prstGeom prst="rect">
            <a:avLst/>
          </a:prstGeom>
        </p:spPr>
        <p:txBody>
          <a:bodyPr vert="horz" wrap="square" lIns="0" tIns="138303" rIns="0" bIns="0" rtlCol="0">
            <a:spAutoFit/>
          </a:bodyPr>
          <a:lstStyle/>
          <a:p>
            <a:pPr marL="12700" marR="5080">
              <a:lnSpc>
                <a:spcPts val="3890"/>
              </a:lnSpc>
              <a:spcBef>
                <a:spcPts val="585"/>
              </a:spcBef>
            </a:pPr>
            <a:r>
              <a:rPr sz="3600" spc="-5" dirty="0"/>
              <a:t>Characteristics </a:t>
            </a:r>
            <a:r>
              <a:rPr sz="3600" dirty="0"/>
              <a:t>of </a:t>
            </a:r>
            <a:r>
              <a:rPr sz="3600" spc="-5" dirty="0"/>
              <a:t>organizational  learning</a:t>
            </a:r>
            <a:endParaRPr sz="3600" dirty="0"/>
          </a:p>
        </p:txBody>
      </p:sp>
      <p:sp>
        <p:nvSpPr>
          <p:cNvPr id="3" name="object 3"/>
          <p:cNvSpPr txBox="1"/>
          <p:nvPr/>
        </p:nvSpPr>
        <p:spPr>
          <a:xfrm>
            <a:off x="2495195" y="1948409"/>
            <a:ext cx="6950709" cy="205295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49860" indent="-137160">
              <a:spcBef>
                <a:spcPts val="855"/>
              </a:spcBef>
              <a:buSzPct val="80000"/>
              <a:buChar char="•"/>
              <a:tabLst>
                <a:tab pos="149860" algn="l"/>
              </a:tabLst>
            </a:pP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It is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 cumulative.</a:t>
            </a:r>
            <a:endParaRPr sz="2000">
              <a:latin typeface="Corbel"/>
              <a:cs typeface="Corbel"/>
            </a:endParaRPr>
          </a:p>
          <a:p>
            <a:pPr marL="149860" indent="-137160">
              <a:spcBef>
                <a:spcPts val="755"/>
              </a:spcBef>
              <a:buSzPct val="80000"/>
              <a:buChar char="•"/>
              <a:tabLst>
                <a:tab pos="149860" algn="l"/>
              </a:tabLst>
            </a:pP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Not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simply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the sum of the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absorptive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capacities of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its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 employees.</a:t>
            </a:r>
            <a:endParaRPr sz="2000">
              <a:latin typeface="Corbel"/>
              <a:cs typeface="Corbel"/>
            </a:endParaRPr>
          </a:p>
          <a:p>
            <a:pPr marL="149860" marR="138430" indent="-137160">
              <a:lnSpc>
                <a:spcPct val="90000"/>
              </a:lnSpc>
              <a:spcBef>
                <a:spcPts val="1010"/>
              </a:spcBef>
              <a:buSzPct val="80000"/>
              <a:buChar char="•"/>
              <a:tabLst>
                <a:tab pos="149860" algn="l"/>
              </a:tabLst>
            </a:pP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The structure of communication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between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the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external  environment and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the organization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+ among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the subunits of the  organization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+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the character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and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distribution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of expertise within 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the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organization.</a:t>
            </a:r>
            <a:endParaRPr sz="200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893837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70090"/>
            <a:ext cx="9695620" cy="118494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40"/>
              </a:spcBef>
            </a:pPr>
            <a:r>
              <a:rPr spc="-10" dirty="0"/>
              <a:t>Creating </a:t>
            </a:r>
            <a:r>
              <a:rPr spc="-5" dirty="0"/>
              <a:t>systems and processes  </a:t>
            </a:r>
            <a:r>
              <a:rPr spc="-10" dirty="0"/>
              <a:t>that</a:t>
            </a:r>
            <a:r>
              <a:rPr dirty="0"/>
              <a:t> </a:t>
            </a:r>
            <a:r>
              <a:rPr spc="-5" dirty="0"/>
              <a:t>support: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90519" y="1871089"/>
            <a:ext cx="6637020" cy="2341667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149860" indent="-137160">
              <a:spcBef>
                <a:spcPts val="860"/>
              </a:spcBef>
              <a:buSzPct val="80000"/>
              <a:buFont typeface="Symbol"/>
              <a:buChar char=""/>
              <a:tabLst>
                <a:tab pos="149860" algn="l"/>
              </a:tabLst>
            </a:pP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Systematic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problem</a:t>
            </a:r>
            <a:r>
              <a:rPr sz="2000" spc="-2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solving</a:t>
            </a:r>
            <a:endParaRPr sz="2000" dirty="0">
              <a:latin typeface="Corbel"/>
              <a:cs typeface="Corbel"/>
            </a:endParaRPr>
          </a:p>
          <a:p>
            <a:pPr marL="149860" indent="-137160">
              <a:spcBef>
                <a:spcPts val="760"/>
              </a:spcBef>
              <a:buSzPct val="80000"/>
              <a:buFont typeface="Symbol"/>
              <a:buChar char=""/>
              <a:tabLst>
                <a:tab pos="149860" algn="l"/>
              </a:tabLst>
            </a:pP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Experimentation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with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new</a:t>
            </a:r>
            <a:r>
              <a:rPr sz="2000" spc="-3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approaches</a:t>
            </a:r>
            <a:endParaRPr sz="2000" dirty="0">
              <a:latin typeface="Corbel"/>
              <a:cs typeface="Corbel"/>
            </a:endParaRPr>
          </a:p>
          <a:p>
            <a:pPr marL="149860" indent="-137160">
              <a:spcBef>
                <a:spcPts val="765"/>
              </a:spcBef>
              <a:buSzPct val="80000"/>
              <a:buFont typeface="Symbol"/>
              <a:buChar char=""/>
              <a:tabLst>
                <a:tab pos="149860" algn="l"/>
              </a:tabLst>
            </a:pP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Learning from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their own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experience and past</a:t>
            </a:r>
            <a:r>
              <a:rPr sz="2000" spc="-8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history</a:t>
            </a:r>
            <a:endParaRPr sz="2000" dirty="0">
              <a:latin typeface="Corbel"/>
              <a:cs typeface="Corbel"/>
            </a:endParaRPr>
          </a:p>
          <a:p>
            <a:pPr marL="149860" indent="-137160">
              <a:spcBef>
                <a:spcPts val="760"/>
              </a:spcBef>
              <a:buSzPct val="80000"/>
              <a:buFont typeface="Symbol"/>
              <a:buChar char=""/>
              <a:tabLst>
                <a:tab pos="149860" algn="l"/>
              </a:tabLst>
            </a:pP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Learning from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the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experiences and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best practices of</a:t>
            </a:r>
            <a:r>
              <a:rPr sz="2000" spc="-3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others</a:t>
            </a:r>
            <a:endParaRPr sz="2000" dirty="0">
              <a:latin typeface="Corbel"/>
              <a:cs typeface="Corbel"/>
            </a:endParaRPr>
          </a:p>
          <a:p>
            <a:pPr marL="149860" indent="-137160">
              <a:lnSpc>
                <a:spcPts val="2280"/>
              </a:lnSpc>
              <a:spcBef>
                <a:spcPts val="755"/>
              </a:spcBef>
              <a:buSzPct val="80000"/>
              <a:buChar char="•"/>
              <a:tabLst>
                <a:tab pos="149860" algn="l"/>
              </a:tabLst>
            </a:pPr>
            <a:r>
              <a:rPr sz="2000" spc="-10" dirty="0">
                <a:solidFill>
                  <a:srgbClr val="3493B9"/>
                </a:solidFill>
                <a:latin typeface="Corbel"/>
                <a:cs typeface="Corbel"/>
              </a:rPr>
              <a:t>Transferring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knowledge quickly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and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efficiently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throughout</a:t>
            </a:r>
            <a:r>
              <a:rPr sz="2000" spc="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the</a:t>
            </a:r>
            <a:endParaRPr sz="2000" dirty="0">
              <a:latin typeface="Corbel"/>
              <a:cs typeface="Corbel"/>
            </a:endParaRPr>
          </a:p>
          <a:p>
            <a:pPr marL="149860">
              <a:lnSpc>
                <a:spcPts val="2280"/>
              </a:lnSpc>
            </a:pP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organization.</a:t>
            </a:r>
            <a:endParaRPr sz="2000" dirty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4643473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0142" y="908049"/>
            <a:ext cx="40665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b="0" spc="-5" dirty="0"/>
              <a:t>Learning</a:t>
            </a:r>
            <a:r>
              <a:rPr b="0" spc="-25" dirty="0"/>
              <a:t> </a:t>
            </a:r>
            <a:r>
              <a:rPr b="0" spc="-5" dirty="0"/>
              <a:t>Processes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95195" y="1948408"/>
            <a:ext cx="3700145" cy="1229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9560">
              <a:lnSpc>
                <a:spcPct val="131500"/>
              </a:lnSpc>
              <a:spcBef>
                <a:spcPts val="100"/>
              </a:spcBef>
            </a:pP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1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building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learning/KM enablers  2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building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and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utilizing</a:t>
            </a:r>
            <a:r>
              <a:rPr sz="2000" spc="-5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networks</a:t>
            </a:r>
            <a:endParaRPr sz="2000">
              <a:latin typeface="Corbel"/>
              <a:cs typeface="Corbel"/>
            </a:endParaRPr>
          </a:p>
          <a:p>
            <a:pPr marL="12700">
              <a:spcBef>
                <a:spcPts val="765"/>
              </a:spcBef>
            </a:pP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3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becoming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a learning</a:t>
            </a:r>
            <a:r>
              <a:rPr sz="2000" spc="-6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organization</a:t>
            </a:r>
            <a:endParaRPr sz="200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645447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74594" y="267969"/>
            <a:ext cx="47561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pc="-10" dirty="0"/>
              <a:t>Knowledge</a:t>
            </a:r>
            <a:r>
              <a:rPr spc="-25" dirty="0"/>
              <a:t> </a:t>
            </a:r>
            <a:r>
              <a:rPr spc="-5" dirty="0"/>
              <a:t>Processes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704897" y="1282953"/>
            <a:ext cx="7166609" cy="4405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9225" indent="-137160">
              <a:spcBef>
                <a:spcPts val="105"/>
              </a:spcBef>
              <a:buSzPct val="78846"/>
              <a:buFont typeface="Corbel"/>
              <a:buChar char="•"/>
              <a:tabLst>
                <a:tab pos="149860" algn="l"/>
              </a:tabLst>
            </a:pPr>
            <a:r>
              <a:rPr sz="2600" b="1" i="1" u="heavy" spc="-5" dirty="0">
                <a:solidFill>
                  <a:srgbClr val="3493B9"/>
                </a:solidFill>
                <a:uFill>
                  <a:solidFill>
                    <a:srgbClr val="3493B9"/>
                  </a:solidFill>
                </a:uFill>
                <a:latin typeface="Corbel"/>
                <a:cs typeface="Corbel"/>
              </a:rPr>
              <a:t>Generating</a:t>
            </a:r>
            <a:r>
              <a:rPr sz="2600" b="1" i="1" spc="-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3493B9"/>
                </a:solidFill>
                <a:latin typeface="Corbel"/>
                <a:cs typeface="Corbel"/>
              </a:rPr>
              <a:t>new</a:t>
            </a:r>
            <a:r>
              <a:rPr sz="2600" spc="-1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3493B9"/>
                </a:solidFill>
                <a:latin typeface="Corbel"/>
                <a:cs typeface="Corbel"/>
              </a:rPr>
              <a:t>knowledge</a:t>
            </a:r>
            <a:endParaRPr sz="2600">
              <a:latin typeface="Corbel"/>
              <a:cs typeface="Corbel"/>
            </a:endParaRPr>
          </a:p>
          <a:p>
            <a:pPr marL="149225" indent="-137160">
              <a:spcBef>
                <a:spcPts val="55"/>
              </a:spcBef>
              <a:buSzPct val="78846"/>
              <a:buChar char="•"/>
              <a:tabLst>
                <a:tab pos="149860" algn="l"/>
              </a:tabLst>
            </a:pPr>
            <a:r>
              <a:rPr sz="2600" spc="-10" dirty="0">
                <a:solidFill>
                  <a:srgbClr val="3493B9"/>
                </a:solidFill>
                <a:latin typeface="Corbel"/>
                <a:cs typeface="Corbel"/>
              </a:rPr>
              <a:t>Accessing </a:t>
            </a:r>
            <a:r>
              <a:rPr sz="2600" spc="-5" dirty="0">
                <a:solidFill>
                  <a:srgbClr val="3493B9"/>
                </a:solidFill>
                <a:latin typeface="Corbel"/>
                <a:cs typeface="Corbel"/>
              </a:rPr>
              <a:t>valuable </a:t>
            </a:r>
            <a:r>
              <a:rPr sz="2600" dirty="0">
                <a:solidFill>
                  <a:srgbClr val="3493B9"/>
                </a:solidFill>
                <a:latin typeface="Corbel"/>
                <a:cs typeface="Corbel"/>
              </a:rPr>
              <a:t>knowledge from</a:t>
            </a:r>
            <a:r>
              <a:rPr sz="2600" spc="-7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3493B9"/>
                </a:solidFill>
                <a:latin typeface="Corbel"/>
                <a:cs typeface="Corbel"/>
              </a:rPr>
              <a:t>outside</a:t>
            </a:r>
            <a:endParaRPr sz="2600">
              <a:latin typeface="Corbel"/>
              <a:cs typeface="Corbel"/>
            </a:endParaRPr>
          </a:p>
          <a:p>
            <a:pPr marL="149225" indent="-137160">
              <a:spcBef>
                <a:spcPts val="65"/>
              </a:spcBef>
              <a:buSzPct val="78846"/>
              <a:buChar char="•"/>
              <a:tabLst>
                <a:tab pos="149860" algn="l"/>
              </a:tabLst>
            </a:pPr>
            <a:r>
              <a:rPr sz="2600" dirty="0">
                <a:solidFill>
                  <a:srgbClr val="3493B9"/>
                </a:solidFill>
                <a:latin typeface="Corbel"/>
                <a:cs typeface="Corbel"/>
              </a:rPr>
              <a:t>Using </a:t>
            </a:r>
            <a:r>
              <a:rPr sz="2600" spc="-10" dirty="0">
                <a:solidFill>
                  <a:srgbClr val="3493B9"/>
                </a:solidFill>
                <a:latin typeface="Corbel"/>
                <a:cs typeface="Corbel"/>
              </a:rPr>
              <a:t>accessible </a:t>
            </a:r>
            <a:r>
              <a:rPr sz="2600" dirty="0">
                <a:solidFill>
                  <a:srgbClr val="3493B9"/>
                </a:solidFill>
                <a:latin typeface="Corbel"/>
                <a:cs typeface="Corbel"/>
              </a:rPr>
              <a:t>knowledge in decision</a:t>
            </a:r>
            <a:r>
              <a:rPr sz="2600" spc="-8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3493B9"/>
                </a:solidFill>
                <a:latin typeface="Corbel"/>
                <a:cs typeface="Corbel"/>
              </a:rPr>
              <a:t>making</a:t>
            </a:r>
            <a:endParaRPr sz="2600">
              <a:latin typeface="Corbel"/>
              <a:cs typeface="Corbel"/>
            </a:endParaRPr>
          </a:p>
          <a:p>
            <a:pPr marL="149225" marR="222885" indent="-137160">
              <a:lnSpc>
                <a:spcPct val="70000"/>
              </a:lnSpc>
              <a:spcBef>
                <a:spcPts val="1010"/>
              </a:spcBef>
              <a:buSzPct val="78846"/>
              <a:buFont typeface="Corbel"/>
              <a:buChar char="•"/>
              <a:tabLst>
                <a:tab pos="149860" algn="l"/>
              </a:tabLst>
            </a:pPr>
            <a:r>
              <a:rPr sz="2600" b="1" i="1" u="heavy" dirty="0">
                <a:solidFill>
                  <a:srgbClr val="3493B9"/>
                </a:solidFill>
                <a:uFill>
                  <a:solidFill>
                    <a:srgbClr val="3493B9"/>
                  </a:solidFill>
                </a:uFill>
                <a:latin typeface="Corbel"/>
                <a:cs typeface="Corbel"/>
              </a:rPr>
              <a:t>Embedding </a:t>
            </a:r>
            <a:r>
              <a:rPr sz="2600" b="1" i="1" u="heavy" spc="-5" dirty="0">
                <a:solidFill>
                  <a:srgbClr val="3493B9"/>
                </a:solidFill>
                <a:uFill>
                  <a:solidFill>
                    <a:srgbClr val="3493B9"/>
                  </a:solidFill>
                </a:uFill>
                <a:latin typeface="Corbel"/>
                <a:cs typeface="Corbel"/>
              </a:rPr>
              <a:t>knowledge</a:t>
            </a:r>
            <a:r>
              <a:rPr sz="2600" b="1" i="1" spc="-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3493B9"/>
                </a:solidFill>
                <a:latin typeface="Corbel"/>
                <a:cs typeface="Corbel"/>
              </a:rPr>
              <a:t>in </a:t>
            </a:r>
            <a:r>
              <a:rPr sz="2600" spc="-5" dirty="0">
                <a:solidFill>
                  <a:srgbClr val="3493B9"/>
                </a:solidFill>
                <a:latin typeface="Corbel"/>
                <a:cs typeface="Corbel"/>
              </a:rPr>
              <a:t>processes, </a:t>
            </a:r>
            <a:r>
              <a:rPr sz="2600" dirty="0">
                <a:solidFill>
                  <a:srgbClr val="3493B9"/>
                </a:solidFill>
                <a:latin typeface="Corbel"/>
                <a:cs typeface="Corbel"/>
              </a:rPr>
              <a:t>products </a:t>
            </a:r>
            <a:r>
              <a:rPr sz="2600" spc="-5" dirty="0">
                <a:solidFill>
                  <a:srgbClr val="3493B9"/>
                </a:solidFill>
                <a:latin typeface="Corbel"/>
                <a:cs typeface="Corbel"/>
              </a:rPr>
              <a:t>and  services</a:t>
            </a:r>
            <a:endParaRPr sz="2600">
              <a:latin typeface="Corbel"/>
              <a:cs typeface="Corbel"/>
            </a:endParaRPr>
          </a:p>
          <a:p>
            <a:pPr marL="149225" marR="59690" indent="-137160">
              <a:lnSpc>
                <a:spcPct val="70000"/>
              </a:lnSpc>
              <a:spcBef>
                <a:spcPts val="994"/>
              </a:spcBef>
              <a:buSzPct val="78846"/>
              <a:buFont typeface="Corbel"/>
              <a:buChar char="•"/>
              <a:tabLst>
                <a:tab pos="149860" algn="l"/>
              </a:tabLst>
            </a:pPr>
            <a:r>
              <a:rPr sz="2600" b="1" i="1" u="heavy" dirty="0">
                <a:solidFill>
                  <a:srgbClr val="3493B9"/>
                </a:solidFill>
                <a:uFill>
                  <a:solidFill>
                    <a:srgbClr val="3493B9"/>
                  </a:solidFill>
                </a:uFill>
                <a:latin typeface="Corbel"/>
                <a:cs typeface="Corbel"/>
              </a:rPr>
              <a:t>Representing </a:t>
            </a:r>
            <a:r>
              <a:rPr sz="2600" b="1" i="1" u="heavy" spc="-5" dirty="0">
                <a:solidFill>
                  <a:srgbClr val="3493B9"/>
                </a:solidFill>
                <a:uFill>
                  <a:solidFill>
                    <a:srgbClr val="3493B9"/>
                  </a:solidFill>
                </a:uFill>
                <a:latin typeface="Corbel"/>
                <a:cs typeface="Corbel"/>
              </a:rPr>
              <a:t>knowledge</a:t>
            </a:r>
            <a:r>
              <a:rPr sz="2600" b="1" i="1" spc="-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3493B9"/>
                </a:solidFill>
                <a:latin typeface="Corbel"/>
                <a:cs typeface="Corbel"/>
              </a:rPr>
              <a:t>in documents, </a:t>
            </a:r>
            <a:r>
              <a:rPr sz="2600" spc="-5" dirty="0">
                <a:solidFill>
                  <a:srgbClr val="3493B9"/>
                </a:solidFill>
                <a:latin typeface="Corbel"/>
                <a:cs typeface="Corbel"/>
              </a:rPr>
              <a:t>databases,  </a:t>
            </a:r>
            <a:r>
              <a:rPr sz="2600" dirty="0">
                <a:solidFill>
                  <a:srgbClr val="3493B9"/>
                </a:solidFill>
                <a:latin typeface="Corbel"/>
                <a:cs typeface="Corbel"/>
              </a:rPr>
              <a:t>and</a:t>
            </a:r>
            <a:r>
              <a:rPr sz="2600" spc="-5" dirty="0">
                <a:solidFill>
                  <a:srgbClr val="3493B9"/>
                </a:solidFill>
                <a:latin typeface="Corbel"/>
                <a:cs typeface="Corbel"/>
              </a:rPr>
              <a:t> software</a:t>
            </a:r>
            <a:endParaRPr sz="2600">
              <a:latin typeface="Corbel"/>
              <a:cs typeface="Corbel"/>
            </a:endParaRPr>
          </a:p>
          <a:p>
            <a:pPr marL="149225" marR="5080" indent="-137160">
              <a:lnSpc>
                <a:spcPct val="70000"/>
              </a:lnSpc>
              <a:spcBef>
                <a:spcPts val="994"/>
              </a:spcBef>
              <a:buSzPct val="78846"/>
              <a:buFont typeface="Corbel"/>
              <a:buChar char="•"/>
              <a:tabLst>
                <a:tab pos="149860" algn="l"/>
              </a:tabLst>
            </a:pPr>
            <a:r>
              <a:rPr sz="2600" b="1" i="1" u="heavy" dirty="0">
                <a:solidFill>
                  <a:srgbClr val="3493B9"/>
                </a:solidFill>
                <a:uFill>
                  <a:solidFill>
                    <a:srgbClr val="3493B9"/>
                  </a:solidFill>
                </a:uFill>
                <a:latin typeface="Corbel"/>
                <a:cs typeface="Corbel"/>
              </a:rPr>
              <a:t>Facilitating </a:t>
            </a:r>
            <a:r>
              <a:rPr sz="2600" b="1" i="1" u="heavy" spc="-5" dirty="0">
                <a:solidFill>
                  <a:srgbClr val="3493B9"/>
                </a:solidFill>
                <a:uFill>
                  <a:solidFill>
                    <a:srgbClr val="3493B9"/>
                  </a:solidFill>
                </a:uFill>
                <a:latin typeface="Corbel"/>
                <a:cs typeface="Corbel"/>
              </a:rPr>
              <a:t>knowledge </a:t>
            </a:r>
            <a:r>
              <a:rPr sz="2600" b="1" i="1" u="heavy" dirty="0">
                <a:solidFill>
                  <a:srgbClr val="3493B9"/>
                </a:solidFill>
                <a:uFill>
                  <a:solidFill>
                    <a:srgbClr val="3493B9"/>
                  </a:solidFill>
                </a:uFill>
                <a:latin typeface="Corbel"/>
                <a:cs typeface="Corbel"/>
              </a:rPr>
              <a:t>growth</a:t>
            </a:r>
            <a:r>
              <a:rPr sz="2600" b="1" i="1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3493B9"/>
                </a:solidFill>
                <a:latin typeface="Corbel"/>
                <a:cs typeface="Corbel"/>
              </a:rPr>
              <a:t>through </a:t>
            </a:r>
            <a:r>
              <a:rPr sz="2600" spc="-5" dirty="0">
                <a:solidFill>
                  <a:srgbClr val="3493B9"/>
                </a:solidFill>
                <a:latin typeface="Corbel"/>
                <a:cs typeface="Corbel"/>
              </a:rPr>
              <a:t>culture and  incentives</a:t>
            </a:r>
            <a:endParaRPr sz="2600">
              <a:latin typeface="Corbel"/>
              <a:cs typeface="Corbel"/>
            </a:endParaRPr>
          </a:p>
          <a:p>
            <a:pPr marL="149225" marR="5080" indent="-137160">
              <a:lnSpc>
                <a:spcPct val="70000"/>
              </a:lnSpc>
              <a:spcBef>
                <a:spcPts val="1010"/>
              </a:spcBef>
              <a:buSzPct val="78846"/>
              <a:buFont typeface="Corbel"/>
              <a:buChar char="•"/>
              <a:tabLst>
                <a:tab pos="149860" algn="l"/>
              </a:tabLst>
            </a:pPr>
            <a:r>
              <a:rPr sz="2600" b="1" i="1" u="heavy" spc="-10" dirty="0">
                <a:solidFill>
                  <a:srgbClr val="3493B9"/>
                </a:solidFill>
                <a:uFill>
                  <a:solidFill>
                    <a:srgbClr val="3493B9"/>
                  </a:solidFill>
                </a:uFill>
                <a:latin typeface="Corbel"/>
                <a:cs typeface="Corbel"/>
              </a:rPr>
              <a:t>Transferring </a:t>
            </a:r>
            <a:r>
              <a:rPr sz="2600" b="1" i="1" u="heavy" dirty="0">
                <a:solidFill>
                  <a:srgbClr val="3493B9"/>
                </a:solidFill>
                <a:uFill>
                  <a:solidFill>
                    <a:srgbClr val="3493B9"/>
                  </a:solidFill>
                </a:uFill>
                <a:latin typeface="Corbel"/>
                <a:cs typeface="Corbel"/>
              </a:rPr>
              <a:t>existing knowledge</a:t>
            </a:r>
            <a:r>
              <a:rPr sz="2600" b="1" i="1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3493B9"/>
                </a:solidFill>
                <a:latin typeface="Corbel"/>
                <a:cs typeface="Corbel"/>
              </a:rPr>
              <a:t>into other </a:t>
            </a:r>
            <a:r>
              <a:rPr sz="2600" dirty="0">
                <a:solidFill>
                  <a:srgbClr val="3493B9"/>
                </a:solidFill>
                <a:latin typeface="Corbel"/>
                <a:cs typeface="Corbel"/>
              </a:rPr>
              <a:t>parts </a:t>
            </a:r>
            <a:r>
              <a:rPr sz="2600" spc="-5" dirty="0">
                <a:solidFill>
                  <a:srgbClr val="3493B9"/>
                </a:solidFill>
                <a:latin typeface="Corbel"/>
                <a:cs typeface="Corbel"/>
              </a:rPr>
              <a:t>of  the</a:t>
            </a:r>
            <a:r>
              <a:rPr sz="2600" spc="-10" dirty="0">
                <a:solidFill>
                  <a:srgbClr val="3493B9"/>
                </a:solidFill>
                <a:latin typeface="Corbel"/>
                <a:cs typeface="Corbel"/>
              </a:rPr>
              <a:t> organization</a:t>
            </a:r>
            <a:endParaRPr sz="2600">
              <a:latin typeface="Corbel"/>
              <a:cs typeface="Corbel"/>
            </a:endParaRPr>
          </a:p>
          <a:p>
            <a:pPr marL="149225" indent="-137160">
              <a:spcBef>
                <a:spcPts val="65"/>
              </a:spcBef>
              <a:buSzPct val="78846"/>
              <a:buFont typeface="Corbel"/>
              <a:buChar char="•"/>
              <a:tabLst>
                <a:tab pos="149860" algn="l"/>
              </a:tabLst>
            </a:pPr>
            <a:r>
              <a:rPr sz="2600" b="1" i="1" u="heavy" spc="-5" dirty="0">
                <a:solidFill>
                  <a:srgbClr val="3493B9"/>
                </a:solidFill>
                <a:uFill>
                  <a:solidFill>
                    <a:srgbClr val="3493B9"/>
                  </a:solidFill>
                </a:uFill>
                <a:latin typeface="Corbel"/>
                <a:cs typeface="Corbel"/>
              </a:rPr>
              <a:t>Measuring </a:t>
            </a:r>
            <a:r>
              <a:rPr sz="2600" b="1" i="1" u="heavy" dirty="0">
                <a:solidFill>
                  <a:srgbClr val="3493B9"/>
                </a:solidFill>
                <a:uFill>
                  <a:solidFill>
                    <a:srgbClr val="3493B9"/>
                  </a:solidFill>
                </a:uFill>
                <a:latin typeface="Corbel"/>
                <a:cs typeface="Corbel"/>
              </a:rPr>
              <a:t>the </a:t>
            </a:r>
            <a:r>
              <a:rPr sz="2600" b="1" i="1" u="heavy" spc="-5" dirty="0">
                <a:solidFill>
                  <a:srgbClr val="3493B9"/>
                </a:solidFill>
                <a:uFill>
                  <a:solidFill>
                    <a:srgbClr val="3493B9"/>
                  </a:solidFill>
                </a:uFill>
                <a:latin typeface="Corbel"/>
                <a:cs typeface="Corbel"/>
              </a:rPr>
              <a:t>impact</a:t>
            </a:r>
            <a:r>
              <a:rPr sz="2600" b="1" i="1" spc="-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600" spc="-5" dirty="0">
                <a:solidFill>
                  <a:srgbClr val="3493B9"/>
                </a:solidFill>
                <a:latin typeface="Corbel"/>
                <a:cs typeface="Corbel"/>
              </a:rPr>
              <a:t>of </a:t>
            </a:r>
            <a:r>
              <a:rPr sz="2600" dirty="0">
                <a:solidFill>
                  <a:srgbClr val="3493B9"/>
                </a:solidFill>
                <a:latin typeface="Corbel"/>
                <a:cs typeface="Corbel"/>
              </a:rPr>
              <a:t>knowledge</a:t>
            </a:r>
            <a:r>
              <a:rPr sz="2600" spc="-7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600" dirty="0">
                <a:solidFill>
                  <a:srgbClr val="3493B9"/>
                </a:solidFill>
                <a:latin typeface="Corbel"/>
                <a:cs typeface="Corbel"/>
              </a:rPr>
              <a:t>management</a:t>
            </a:r>
            <a:endParaRPr sz="260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4150640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26995" y="342646"/>
            <a:ext cx="528290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spc="-25" dirty="0"/>
              <a:t>Popular </a:t>
            </a:r>
            <a:r>
              <a:rPr sz="3600" dirty="0"/>
              <a:t>KM</a:t>
            </a:r>
            <a:r>
              <a:rPr sz="3600" spc="-75" dirty="0"/>
              <a:t> </a:t>
            </a:r>
            <a:r>
              <a:rPr sz="3600" dirty="0"/>
              <a:t>Projects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208826" y="1038182"/>
            <a:ext cx="11448084" cy="16921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50925" indent="-137160">
              <a:lnSpc>
                <a:spcPts val="3350"/>
              </a:lnSpc>
              <a:spcBef>
                <a:spcPts val="95"/>
              </a:spcBef>
              <a:buSzPct val="76785"/>
              <a:buChar char="•"/>
              <a:tabLst>
                <a:tab pos="1051560" algn="l"/>
              </a:tabLst>
            </a:pPr>
            <a:r>
              <a:rPr spc="-10" dirty="0"/>
              <a:t>Creating </a:t>
            </a:r>
            <a:r>
              <a:rPr spc="-5" dirty="0"/>
              <a:t>an</a:t>
            </a:r>
            <a:r>
              <a:rPr spc="15" dirty="0"/>
              <a:t> </a:t>
            </a:r>
            <a:r>
              <a:rPr spc="-5" dirty="0"/>
              <a:t>intranet</a:t>
            </a:r>
          </a:p>
          <a:p>
            <a:pPr marL="1221740" marR="1125855" lvl="1" indent="-137160">
              <a:lnSpc>
                <a:spcPts val="2380"/>
              </a:lnSpc>
              <a:spcBef>
                <a:spcPts val="284"/>
              </a:spcBef>
              <a:buSzPct val="79545"/>
              <a:buChar char="•"/>
              <a:tabLst>
                <a:tab pos="1222375" algn="l"/>
              </a:tabLst>
            </a:pPr>
            <a:r>
              <a:rPr sz="2200" spc="-75" dirty="0">
                <a:solidFill>
                  <a:srgbClr val="3493B9"/>
                </a:solidFill>
                <a:latin typeface="Corbel"/>
                <a:cs typeface="Corbel"/>
              </a:rPr>
              <a:t>To </a:t>
            </a:r>
            <a:r>
              <a:rPr sz="2200" spc="-10" dirty="0">
                <a:solidFill>
                  <a:srgbClr val="3493B9"/>
                </a:solidFill>
                <a:latin typeface="Corbel"/>
                <a:cs typeface="Corbel"/>
              </a:rPr>
              <a:t>support </a:t>
            </a: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knowledge </a:t>
            </a:r>
            <a:r>
              <a:rPr sz="2200" spc="-15" dirty="0">
                <a:solidFill>
                  <a:srgbClr val="3493B9"/>
                </a:solidFill>
                <a:latin typeface="Corbel"/>
                <a:cs typeface="Corbel"/>
              </a:rPr>
              <a:t>access </a:t>
            </a: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and </a:t>
            </a:r>
            <a:r>
              <a:rPr sz="2200" spc="-10" dirty="0">
                <a:solidFill>
                  <a:srgbClr val="3493B9"/>
                </a:solidFill>
                <a:latin typeface="Corbel"/>
                <a:cs typeface="Corbel"/>
              </a:rPr>
              <a:t>exchange within the  </a:t>
            </a: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organization</a:t>
            </a:r>
            <a:endParaRPr sz="2200" dirty="0">
              <a:latin typeface="Corbel"/>
              <a:cs typeface="Corbel"/>
            </a:endParaRPr>
          </a:p>
          <a:p>
            <a:pPr marL="1050925" indent="-137160">
              <a:lnSpc>
                <a:spcPts val="3350"/>
              </a:lnSpc>
              <a:spcBef>
                <a:spcPts val="885"/>
              </a:spcBef>
              <a:buSzPct val="76785"/>
              <a:buChar char="•"/>
              <a:tabLst>
                <a:tab pos="1051560" algn="l"/>
              </a:tabLst>
            </a:pPr>
            <a:r>
              <a:rPr spc="-5" dirty="0"/>
              <a:t>Data Warehousing/Knowledge</a:t>
            </a:r>
            <a:r>
              <a:rPr spc="-105" dirty="0"/>
              <a:t> </a:t>
            </a:r>
            <a:r>
              <a:rPr spc="-10" dirty="0"/>
              <a:t>Repositories</a:t>
            </a:r>
          </a:p>
          <a:p>
            <a:pPr marL="1221740" marR="5080" lvl="1" indent="-137160">
              <a:lnSpc>
                <a:spcPts val="2380"/>
              </a:lnSpc>
              <a:spcBef>
                <a:spcPts val="285"/>
              </a:spcBef>
              <a:buSzPct val="79545"/>
              <a:buChar char="•"/>
              <a:tabLst>
                <a:tab pos="1222375" algn="l"/>
              </a:tabLst>
            </a:pPr>
            <a:r>
              <a:rPr sz="2200" spc="-75" dirty="0">
                <a:solidFill>
                  <a:srgbClr val="3493B9"/>
                </a:solidFill>
                <a:latin typeface="Corbel"/>
                <a:cs typeface="Corbel"/>
              </a:rPr>
              <a:t>To </a:t>
            </a: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capture </a:t>
            </a:r>
            <a:r>
              <a:rPr sz="2200" spc="-10" dirty="0">
                <a:solidFill>
                  <a:srgbClr val="3493B9"/>
                </a:solidFill>
                <a:latin typeface="Corbel"/>
                <a:cs typeface="Corbel"/>
              </a:rPr>
              <a:t>explicit, codified </a:t>
            </a: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info wrapped in varying levels of </a:t>
            </a:r>
            <a:r>
              <a:rPr sz="2200" spc="-10" dirty="0">
                <a:solidFill>
                  <a:srgbClr val="3493B9"/>
                </a:solidFill>
                <a:latin typeface="Corbel"/>
                <a:cs typeface="Corbel"/>
              </a:rPr>
              <a:t>the  context</a:t>
            </a:r>
            <a:endParaRPr sz="2200" dirty="0">
              <a:latin typeface="Corbel"/>
              <a:cs typeface="Corbe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56581" y="3105264"/>
            <a:ext cx="7677784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7160">
              <a:spcBef>
                <a:spcPts val="95"/>
              </a:spcBef>
              <a:buSzPct val="79545"/>
              <a:buChar char="•"/>
              <a:tabLst>
                <a:tab pos="149860" algn="l"/>
              </a:tabLst>
            </a:pPr>
            <a:r>
              <a:rPr sz="2200" spc="-75" dirty="0">
                <a:solidFill>
                  <a:srgbClr val="3493B9"/>
                </a:solidFill>
                <a:latin typeface="Corbel"/>
                <a:cs typeface="Corbel"/>
              </a:rPr>
              <a:t>To </a:t>
            </a:r>
            <a:r>
              <a:rPr sz="2200" spc="-10" dirty="0">
                <a:solidFill>
                  <a:srgbClr val="3493B9"/>
                </a:solidFill>
                <a:latin typeface="Corbel"/>
                <a:cs typeface="Corbel"/>
              </a:rPr>
              <a:t>contribute </a:t>
            </a: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to </a:t>
            </a:r>
            <a:r>
              <a:rPr sz="2200" spc="-10" dirty="0">
                <a:solidFill>
                  <a:srgbClr val="3493B9"/>
                </a:solidFill>
                <a:latin typeface="Corbel"/>
                <a:cs typeface="Corbel"/>
              </a:rPr>
              <a:t>the </a:t>
            </a: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maintenance of </a:t>
            </a:r>
            <a:r>
              <a:rPr sz="2200" spc="-10" dirty="0">
                <a:solidFill>
                  <a:srgbClr val="3493B9"/>
                </a:solidFill>
                <a:latin typeface="Corbel"/>
                <a:cs typeface="Corbel"/>
              </a:rPr>
              <a:t>the </a:t>
            </a:r>
            <a:r>
              <a:rPr sz="2200" spc="-15" dirty="0">
                <a:solidFill>
                  <a:srgbClr val="3493B9"/>
                </a:solidFill>
                <a:latin typeface="Corbel"/>
                <a:cs typeface="Corbel"/>
              </a:rPr>
              <a:t>firm’s </a:t>
            </a:r>
            <a:r>
              <a:rPr sz="2200" spc="-10" dirty="0">
                <a:solidFill>
                  <a:srgbClr val="3493B9"/>
                </a:solidFill>
                <a:latin typeface="Corbel"/>
                <a:cs typeface="Corbel"/>
              </a:rPr>
              <a:t>shared</a:t>
            </a:r>
            <a:r>
              <a:rPr sz="2200" spc="22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intelligence</a:t>
            </a:r>
            <a:endParaRPr sz="2200" dirty="0">
              <a:latin typeface="Corbel"/>
              <a:cs typeface="Corbe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6581" y="3493229"/>
            <a:ext cx="7499350" cy="3237865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320040">
              <a:spcBef>
                <a:spcPts val="825"/>
              </a:spcBef>
            </a:pP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and organizational</a:t>
            </a:r>
            <a:r>
              <a:rPr sz="2200" spc="-1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200" spc="-20" dirty="0">
                <a:solidFill>
                  <a:srgbClr val="3493B9"/>
                </a:solidFill>
                <a:latin typeface="Corbel"/>
                <a:cs typeface="Corbel"/>
              </a:rPr>
              <a:t>memory.</a:t>
            </a:r>
            <a:endParaRPr sz="2200" dirty="0">
              <a:latin typeface="Corbel"/>
              <a:cs typeface="Corbel"/>
            </a:endParaRPr>
          </a:p>
          <a:p>
            <a:pPr marL="149225" indent="-137160">
              <a:lnSpc>
                <a:spcPts val="3350"/>
              </a:lnSpc>
              <a:spcBef>
                <a:spcPts val="925"/>
              </a:spcBef>
              <a:buSzPct val="76785"/>
              <a:buChar char="•"/>
              <a:tabLst>
                <a:tab pos="149860" algn="l"/>
              </a:tabLst>
            </a:pPr>
            <a:r>
              <a:rPr sz="2800" spc="-5" dirty="0">
                <a:solidFill>
                  <a:srgbClr val="3493B9"/>
                </a:solidFill>
                <a:latin typeface="Corbel"/>
                <a:cs typeface="Corbel"/>
              </a:rPr>
              <a:t>Implementing Decision-Support</a:t>
            </a:r>
            <a:r>
              <a:rPr sz="2800" spc="-16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800" spc="-45" dirty="0">
                <a:solidFill>
                  <a:srgbClr val="3493B9"/>
                </a:solidFill>
                <a:latin typeface="Corbel"/>
                <a:cs typeface="Corbel"/>
              </a:rPr>
              <a:t>Tools</a:t>
            </a:r>
            <a:endParaRPr sz="2800" dirty="0">
              <a:latin typeface="Corbel"/>
              <a:cs typeface="Corbel"/>
            </a:endParaRPr>
          </a:p>
          <a:p>
            <a:pPr marL="320040" lvl="1" indent="-137795">
              <a:lnSpc>
                <a:spcPts val="2630"/>
              </a:lnSpc>
              <a:buSzPct val="79545"/>
              <a:buChar char="•"/>
              <a:tabLst>
                <a:tab pos="320675" algn="l"/>
              </a:tabLst>
            </a:pPr>
            <a:r>
              <a:rPr sz="2200" spc="-75" dirty="0">
                <a:solidFill>
                  <a:srgbClr val="3493B9"/>
                </a:solidFill>
                <a:latin typeface="Corbel"/>
                <a:cs typeface="Corbel"/>
              </a:rPr>
              <a:t>To </a:t>
            </a: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improve the ability of employees to </a:t>
            </a:r>
            <a:r>
              <a:rPr sz="2200" spc="-15" dirty="0">
                <a:solidFill>
                  <a:srgbClr val="3493B9"/>
                </a:solidFill>
                <a:latin typeface="Corbel"/>
                <a:cs typeface="Corbel"/>
              </a:rPr>
              <a:t>make</a:t>
            </a:r>
            <a:r>
              <a:rPr sz="2200" spc="12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decisions</a:t>
            </a:r>
            <a:endParaRPr sz="2200" dirty="0">
              <a:latin typeface="Corbel"/>
              <a:cs typeface="Corbel"/>
            </a:endParaRPr>
          </a:p>
          <a:p>
            <a:pPr marL="320040" lvl="1" indent="-137795">
              <a:spcBef>
                <a:spcPts val="240"/>
              </a:spcBef>
              <a:buSzPct val="79545"/>
              <a:buChar char="•"/>
              <a:tabLst>
                <a:tab pos="320675" algn="l"/>
              </a:tabLst>
            </a:pP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Codified best</a:t>
            </a:r>
            <a:r>
              <a:rPr sz="2200" spc="3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practices</a:t>
            </a:r>
            <a:endParaRPr sz="2200" dirty="0">
              <a:latin typeface="Corbel"/>
              <a:cs typeface="Corbel"/>
            </a:endParaRPr>
          </a:p>
          <a:p>
            <a:pPr marL="149225" indent="-137160">
              <a:lnSpc>
                <a:spcPts val="3350"/>
              </a:lnSpc>
              <a:spcBef>
                <a:spcPts val="925"/>
              </a:spcBef>
              <a:buSzPct val="76785"/>
              <a:buChar char="•"/>
              <a:tabLst>
                <a:tab pos="149860" algn="l"/>
              </a:tabLst>
            </a:pPr>
            <a:r>
              <a:rPr sz="2800" spc="-5" dirty="0">
                <a:solidFill>
                  <a:srgbClr val="3493B9"/>
                </a:solidFill>
                <a:latin typeface="Corbel"/>
                <a:cs typeface="Corbel"/>
              </a:rPr>
              <a:t>Groupware to support</a:t>
            </a:r>
            <a:r>
              <a:rPr sz="2800" spc="1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3493B9"/>
                </a:solidFill>
                <a:latin typeface="Corbel"/>
                <a:cs typeface="Corbel"/>
              </a:rPr>
              <a:t>collaboration</a:t>
            </a:r>
            <a:endParaRPr sz="2800" dirty="0">
              <a:latin typeface="Corbel"/>
              <a:cs typeface="Corbel"/>
            </a:endParaRPr>
          </a:p>
          <a:p>
            <a:pPr marL="320040" marR="5080" lvl="1" indent="-137160">
              <a:lnSpc>
                <a:spcPts val="2380"/>
              </a:lnSpc>
              <a:spcBef>
                <a:spcPts val="285"/>
              </a:spcBef>
              <a:buSzPct val="79545"/>
              <a:buChar char="•"/>
              <a:tabLst>
                <a:tab pos="320675" algn="l"/>
              </a:tabLst>
            </a:pPr>
            <a:r>
              <a:rPr sz="2200" spc="-75" dirty="0">
                <a:solidFill>
                  <a:srgbClr val="3493B9"/>
                </a:solidFill>
                <a:latin typeface="Corbel"/>
                <a:cs typeface="Corbel"/>
              </a:rPr>
              <a:t>To </a:t>
            </a: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encourage the </a:t>
            </a:r>
            <a:r>
              <a:rPr sz="2200" spc="-10" dirty="0">
                <a:solidFill>
                  <a:srgbClr val="3493B9"/>
                </a:solidFill>
                <a:latin typeface="Corbel"/>
                <a:cs typeface="Corbel"/>
              </a:rPr>
              <a:t>sharing </a:t>
            </a: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of ideas in a much more free-flowing  </a:t>
            </a:r>
            <a:r>
              <a:rPr sz="2200" spc="-20" dirty="0">
                <a:solidFill>
                  <a:srgbClr val="3493B9"/>
                </a:solidFill>
                <a:latin typeface="Corbel"/>
                <a:cs typeface="Corbel"/>
              </a:rPr>
              <a:t>manner.</a:t>
            </a:r>
            <a:endParaRPr sz="2200" dirty="0">
              <a:latin typeface="Corbel"/>
              <a:cs typeface="Corbel"/>
            </a:endParaRPr>
          </a:p>
          <a:p>
            <a:pPr marL="320040" lvl="1" indent="-137795">
              <a:spcBef>
                <a:spcPts val="185"/>
              </a:spcBef>
              <a:buSzPct val="79545"/>
              <a:buChar char="•"/>
              <a:tabLst>
                <a:tab pos="320675" algn="l"/>
              </a:tabLst>
            </a:pPr>
            <a:r>
              <a:rPr sz="2200" spc="-75" dirty="0">
                <a:solidFill>
                  <a:srgbClr val="3493B9"/>
                </a:solidFill>
                <a:latin typeface="Corbel"/>
                <a:cs typeface="Corbel"/>
              </a:rPr>
              <a:t>To </a:t>
            </a: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facilitate knowledge generation and</a:t>
            </a:r>
            <a:r>
              <a:rPr sz="2200" spc="114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200" spc="-5" dirty="0">
                <a:solidFill>
                  <a:srgbClr val="3493B9"/>
                </a:solidFill>
                <a:latin typeface="Corbel"/>
                <a:cs typeface="Corbel"/>
              </a:rPr>
              <a:t>transfer</a:t>
            </a:r>
            <a:endParaRPr sz="2200" dirty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324432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6879" y="182879"/>
            <a:ext cx="8778240" cy="6492240"/>
          </a:xfrm>
          <a:custGeom>
            <a:avLst/>
            <a:gdLst/>
            <a:ahLst/>
            <a:cxnLst/>
            <a:rect l="l" t="t" r="r" b="b"/>
            <a:pathLst>
              <a:path w="8778240" h="6492240">
                <a:moveTo>
                  <a:pt x="0" y="6492240"/>
                </a:moveTo>
                <a:lnTo>
                  <a:pt x="8778240" y="6492240"/>
                </a:lnTo>
                <a:lnTo>
                  <a:pt x="8778240" y="0"/>
                </a:lnTo>
                <a:lnTo>
                  <a:pt x="0" y="0"/>
                </a:lnTo>
                <a:lnTo>
                  <a:pt x="0" y="64922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367783" y="1126237"/>
            <a:ext cx="1871980" cy="371255"/>
          </a:xfrm>
          <a:prstGeom prst="rect">
            <a:avLst/>
          </a:prstGeom>
          <a:solidFill>
            <a:srgbClr val="3493B9"/>
          </a:solidFill>
          <a:ln w="9144">
            <a:solidFill>
              <a:srgbClr val="000000"/>
            </a:solidFill>
          </a:ln>
        </p:spPr>
        <p:txBody>
          <a:bodyPr vert="horz" wrap="square" lIns="0" tIns="123825" rIns="0" bIns="0" rtlCol="0">
            <a:spAutoFit/>
          </a:bodyPr>
          <a:lstStyle/>
          <a:p>
            <a:pPr marL="539750">
              <a:spcBef>
                <a:spcPts val="975"/>
              </a:spcBef>
            </a:pPr>
            <a:r>
              <a:rPr sz="1600" spc="-5" dirty="0">
                <a:latin typeface="Arial"/>
                <a:cs typeface="Arial"/>
              </a:rPr>
              <a:t>Learning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80959" y="1412747"/>
            <a:ext cx="1438910" cy="359714"/>
          </a:xfrm>
          <a:prstGeom prst="rect">
            <a:avLst/>
          </a:prstGeom>
          <a:solidFill>
            <a:srgbClr val="3493B9"/>
          </a:solidFill>
          <a:ln w="9144">
            <a:solidFill>
              <a:srgbClr val="000000"/>
            </a:solidFill>
          </a:ln>
        </p:spPr>
        <p:txBody>
          <a:bodyPr vert="horz" wrap="square" lIns="0" tIns="112395" rIns="0" bIns="0" rtlCol="0">
            <a:spAutoFit/>
          </a:bodyPr>
          <a:lstStyle/>
          <a:p>
            <a:pPr marL="162560">
              <a:spcBef>
                <a:spcPts val="885"/>
              </a:spcBef>
            </a:pPr>
            <a:r>
              <a:rPr sz="1600" spc="-5" dirty="0">
                <a:latin typeface="Arial"/>
                <a:cs typeface="Arial"/>
              </a:rPr>
              <a:t>Identification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72229" y="4869179"/>
            <a:ext cx="1945005" cy="532838"/>
          </a:xfrm>
          <a:prstGeom prst="rect">
            <a:avLst/>
          </a:prstGeom>
          <a:solidFill>
            <a:srgbClr val="3493B9"/>
          </a:solidFill>
          <a:ln w="9144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487045" marR="299085" indent="-180340">
              <a:spcBef>
                <a:spcPts val="315"/>
              </a:spcBef>
            </a:pPr>
            <a:r>
              <a:rPr sz="1600" spc="-5" dirty="0">
                <a:latin typeface="Arial"/>
                <a:cs typeface="Arial"/>
              </a:rPr>
              <a:t>Create/acquire  knowledge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03365" y="4869180"/>
            <a:ext cx="1946275" cy="408445"/>
          </a:xfrm>
          <a:prstGeom prst="rect">
            <a:avLst/>
          </a:prstGeom>
          <a:solidFill>
            <a:srgbClr val="3493B9"/>
          </a:solidFill>
          <a:ln w="9144">
            <a:solidFill>
              <a:srgbClr val="000000"/>
            </a:solidFill>
          </a:ln>
        </p:spPr>
        <p:txBody>
          <a:bodyPr vert="horz" wrap="square" lIns="0" tIns="160655" rIns="0" bIns="0" rtlCol="0">
            <a:spAutoFit/>
          </a:bodyPr>
          <a:lstStyle/>
          <a:p>
            <a:pPr marL="85725">
              <a:spcBef>
                <a:spcPts val="1265"/>
              </a:spcBef>
            </a:pPr>
            <a:r>
              <a:rPr sz="1600" spc="-10" dirty="0">
                <a:latin typeface="Arial"/>
                <a:cs typeface="Arial"/>
              </a:rPr>
              <a:t>Transfer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knowledge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55975" y="4869179"/>
            <a:ext cx="1871980" cy="409728"/>
          </a:xfrm>
          <a:prstGeom prst="rect">
            <a:avLst/>
          </a:prstGeom>
          <a:solidFill>
            <a:srgbClr val="3493B9"/>
          </a:solidFill>
          <a:ln w="9144">
            <a:solidFill>
              <a:srgbClr val="000000"/>
            </a:solidFill>
          </a:ln>
        </p:spPr>
        <p:txBody>
          <a:bodyPr vert="horz" wrap="square" lIns="0" tIns="161925" rIns="0" bIns="0" rtlCol="0">
            <a:spAutoFit/>
          </a:bodyPr>
          <a:lstStyle/>
          <a:p>
            <a:pPr marL="128905">
              <a:spcBef>
                <a:spcPts val="1275"/>
              </a:spcBef>
            </a:pPr>
            <a:r>
              <a:rPr sz="1600" spc="-5" dirty="0">
                <a:latin typeface="Arial"/>
                <a:cs typeface="Arial"/>
              </a:rPr>
              <a:t>Reuse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knowledge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80959" y="2060449"/>
            <a:ext cx="1438910" cy="532197"/>
          </a:xfrm>
          <a:prstGeom prst="rect">
            <a:avLst/>
          </a:prstGeom>
          <a:solidFill>
            <a:srgbClr val="3493B9"/>
          </a:solidFill>
          <a:ln w="9144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233679">
              <a:spcBef>
                <a:spcPts val="310"/>
              </a:spcBef>
            </a:pPr>
            <a:r>
              <a:rPr sz="1600" spc="-5" dirty="0">
                <a:latin typeface="Arial"/>
                <a:cs typeface="Arial"/>
              </a:rPr>
              <a:t>Protection:</a:t>
            </a:r>
            <a:endParaRPr sz="1600">
              <a:latin typeface="Arial"/>
              <a:cs typeface="Arial"/>
            </a:endParaRPr>
          </a:p>
          <a:p>
            <a:pPr marL="235585"/>
            <a:r>
              <a:rPr sz="1600" spc="-5" dirty="0">
                <a:latin typeface="Arial"/>
                <a:cs typeface="Arial"/>
              </a:rPr>
              <a:t>IP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portfolio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918715" y="6166103"/>
            <a:ext cx="2664460" cy="0"/>
          </a:xfrm>
          <a:custGeom>
            <a:avLst/>
            <a:gdLst/>
            <a:ahLst/>
            <a:cxnLst/>
            <a:rect l="l" t="t" r="r" b="b"/>
            <a:pathLst>
              <a:path w="2664460">
                <a:moveTo>
                  <a:pt x="2663952" y="0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918715" y="3645408"/>
            <a:ext cx="0" cy="2520950"/>
          </a:xfrm>
          <a:custGeom>
            <a:avLst/>
            <a:gdLst/>
            <a:ahLst/>
            <a:cxnLst/>
            <a:rect l="l" t="t" r="r" b="b"/>
            <a:pathLst>
              <a:path h="2520950">
                <a:moveTo>
                  <a:pt x="0" y="2520696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918716" y="1303019"/>
            <a:ext cx="2449195" cy="76200"/>
          </a:xfrm>
          <a:custGeom>
            <a:avLst/>
            <a:gdLst/>
            <a:ahLst/>
            <a:cxnLst/>
            <a:rect l="l" t="t" r="r" b="b"/>
            <a:pathLst>
              <a:path w="2449195" h="76200">
                <a:moveTo>
                  <a:pt x="2372867" y="0"/>
                </a:moveTo>
                <a:lnTo>
                  <a:pt x="2372867" y="76200"/>
                </a:lnTo>
                <a:lnTo>
                  <a:pt x="2436367" y="44450"/>
                </a:lnTo>
                <a:lnTo>
                  <a:pt x="2385567" y="44450"/>
                </a:lnTo>
                <a:lnTo>
                  <a:pt x="2385567" y="31750"/>
                </a:lnTo>
                <a:lnTo>
                  <a:pt x="2436367" y="31750"/>
                </a:lnTo>
                <a:lnTo>
                  <a:pt x="2372867" y="0"/>
                </a:lnTo>
                <a:close/>
              </a:path>
              <a:path w="2449195" h="76200">
                <a:moveTo>
                  <a:pt x="2372867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2372867" y="44450"/>
                </a:lnTo>
                <a:lnTo>
                  <a:pt x="2372867" y="31750"/>
                </a:lnTo>
                <a:close/>
              </a:path>
              <a:path w="2449195" h="76200">
                <a:moveTo>
                  <a:pt x="2436367" y="31750"/>
                </a:moveTo>
                <a:lnTo>
                  <a:pt x="2385567" y="31750"/>
                </a:lnTo>
                <a:lnTo>
                  <a:pt x="2385567" y="44450"/>
                </a:lnTo>
                <a:lnTo>
                  <a:pt x="2436367" y="44450"/>
                </a:lnTo>
                <a:lnTo>
                  <a:pt x="2449067" y="38100"/>
                </a:lnTo>
                <a:lnTo>
                  <a:pt x="2436367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7975854" y="5401767"/>
            <a:ext cx="776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1" i="1" dirty="0">
                <a:solidFill>
                  <a:srgbClr val="373545"/>
                </a:solidFill>
                <a:latin typeface="Arial"/>
                <a:cs typeface="Arial"/>
              </a:rPr>
              <a:t>O</a:t>
            </a:r>
            <a:r>
              <a:rPr b="1" i="1" spc="5" dirty="0">
                <a:solidFill>
                  <a:srgbClr val="373545"/>
                </a:solidFill>
                <a:latin typeface="Arial"/>
                <a:cs typeface="Arial"/>
              </a:rPr>
              <a:t>u</a:t>
            </a:r>
            <a:r>
              <a:rPr b="1" i="1" dirty="0">
                <a:solidFill>
                  <a:srgbClr val="373545"/>
                </a:solidFill>
                <a:latin typeface="Arial"/>
                <a:cs typeface="Arial"/>
              </a:rPr>
              <a:t>tp</a:t>
            </a:r>
            <a:r>
              <a:rPr b="1" i="1" spc="5" dirty="0">
                <a:solidFill>
                  <a:srgbClr val="373545"/>
                </a:solidFill>
                <a:latin typeface="Arial"/>
                <a:cs typeface="Arial"/>
              </a:rPr>
              <a:t>u</a:t>
            </a:r>
            <a:r>
              <a:rPr b="1" i="1" dirty="0">
                <a:solidFill>
                  <a:srgbClr val="373545"/>
                </a:solidFill>
                <a:latin typeface="Arial"/>
                <a:cs typeface="Arial"/>
              </a:rPr>
              <a:t>t</a:t>
            </a:r>
            <a:endParaRPr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918715" y="1341120"/>
            <a:ext cx="0" cy="216535"/>
          </a:xfrm>
          <a:custGeom>
            <a:avLst/>
            <a:gdLst/>
            <a:ahLst/>
            <a:cxnLst/>
            <a:rect l="l" t="t" r="r" b="b"/>
            <a:pathLst>
              <a:path h="216534">
                <a:moveTo>
                  <a:pt x="0" y="216407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609333" y="691896"/>
            <a:ext cx="1510665" cy="373179"/>
          </a:xfrm>
          <a:prstGeom prst="rect">
            <a:avLst/>
          </a:prstGeom>
          <a:solidFill>
            <a:srgbClr val="3493B9"/>
          </a:solidFill>
          <a:ln w="9144">
            <a:solidFill>
              <a:srgbClr val="000000"/>
            </a:solidFill>
          </a:ln>
        </p:spPr>
        <p:txBody>
          <a:bodyPr vert="horz" wrap="square" lIns="0" tIns="125730" rIns="0" bIns="0" rtlCol="0">
            <a:spAutoFit/>
          </a:bodyPr>
          <a:lstStyle/>
          <a:p>
            <a:pPr marL="262890">
              <a:spcBef>
                <a:spcPts val="990"/>
              </a:spcBef>
            </a:pPr>
            <a:r>
              <a:rPr sz="1600" spc="-5" dirty="0">
                <a:latin typeface="Arial"/>
                <a:cs typeface="Arial"/>
              </a:rPr>
              <a:t>Acquisition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480804" y="333756"/>
            <a:ext cx="0" cy="5759450"/>
          </a:xfrm>
          <a:custGeom>
            <a:avLst/>
            <a:gdLst/>
            <a:ahLst/>
            <a:cxnLst/>
            <a:rect l="l" t="t" r="r" b="b"/>
            <a:pathLst>
              <a:path h="5759450">
                <a:moveTo>
                  <a:pt x="0" y="0"/>
                </a:moveTo>
                <a:lnTo>
                  <a:pt x="0" y="5759196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582668" y="5804915"/>
            <a:ext cx="1801495" cy="409728"/>
          </a:xfrm>
          <a:prstGeom prst="rect">
            <a:avLst/>
          </a:prstGeom>
          <a:solidFill>
            <a:srgbClr val="3493B9"/>
          </a:solidFill>
          <a:ln w="9144">
            <a:solidFill>
              <a:srgbClr val="000000"/>
            </a:solidFill>
          </a:ln>
        </p:spPr>
        <p:txBody>
          <a:bodyPr vert="horz" wrap="square" lIns="0" tIns="161925" rIns="0" bIns="0" rtlCol="0">
            <a:spAutoFit/>
          </a:bodyPr>
          <a:lstStyle/>
          <a:p>
            <a:pPr marL="374650">
              <a:spcBef>
                <a:spcPts val="1275"/>
              </a:spcBef>
            </a:pPr>
            <a:r>
              <a:rPr sz="1600" spc="-5" dirty="0">
                <a:latin typeface="Arial"/>
                <a:cs typeface="Arial"/>
              </a:rPr>
              <a:t>Exploitation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609333" y="115823"/>
            <a:ext cx="1510665" cy="387350"/>
          </a:xfrm>
          <a:custGeom>
            <a:avLst/>
            <a:gdLst/>
            <a:ahLst/>
            <a:cxnLst/>
            <a:rect l="l" t="t" r="r" b="b"/>
            <a:pathLst>
              <a:path w="1510665" h="387350">
                <a:moveTo>
                  <a:pt x="0" y="387096"/>
                </a:moveTo>
                <a:lnTo>
                  <a:pt x="1510284" y="387096"/>
                </a:lnTo>
                <a:lnTo>
                  <a:pt x="1510284" y="0"/>
                </a:lnTo>
                <a:lnTo>
                  <a:pt x="0" y="0"/>
                </a:lnTo>
                <a:lnTo>
                  <a:pt x="0" y="387096"/>
                </a:lnTo>
                <a:close/>
              </a:path>
            </a:pathLst>
          </a:custGeom>
          <a:solidFill>
            <a:srgbClr val="3493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609333" y="115824"/>
            <a:ext cx="1510665" cy="36099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13664" rIns="0" bIns="0" rtlCol="0">
            <a:spAutoFit/>
          </a:bodyPr>
          <a:lstStyle/>
          <a:p>
            <a:pPr marL="379095">
              <a:spcBef>
                <a:spcPts val="894"/>
              </a:spcBef>
            </a:pPr>
            <a:r>
              <a:rPr sz="1600" spc="-5" dirty="0">
                <a:latin typeface="Arial"/>
                <a:cs typeface="Arial"/>
              </a:rPr>
              <a:t>Selection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135123" y="2781300"/>
            <a:ext cx="6985000" cy="2954020"/>
          </a:xfrm>
          <a:custGeom>
            <a:avLst/>
            <a:gdLst/>
            <a:ahLst/>
            <a:cxnLst/>
            <a:rect l="l" t="t" r="r" b="b"/>
            <a:pathLst>
              <a:path w="6985000" h="2954020">
                <a:moveTo>
                  <a:pt x="0" y="2953512"/>
                </a:moveTo>
                <a:lnTo>
                  <a:pt x="6984492" y="2953512"/>
                </a:lnTo>
                <a:lnTo>
                  <a:pt x="6984492" y="0"/>
                </a:lnTo>
                <a:lnTo>
                  <a:pt x="0" y="0"/>
                </a:lnTo>
                <a:lnTo>
                  <a:pt x="0" y="2953512"/>
                </a:lnTo>
                <a:close/>
              </a:path>
            </a:pathLst>
          </a:custGeom>
          <a:ln w="914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384036" y="6054852"/>
            <a:ext cx="3096895" cy="76200"/>
          </a:xfrm>
          <a:custGeom>
            <a:avLst/>
            <a:gdLst/>
            <a:ahLst/>
            <a:cxnLst/>
            <a:rect l="l" t="t" r="r" b="b"/>
            <a:pathLst>
              <a:path w="309689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096895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096895" h="76200">
                <a:moveTo>
                  <a:pt x="3096767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096767" y="44450"/>
                </a:lnTo>
                <a:lnTo>
                  <a:pt x="3096767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265420" y="1629155"/>
            <a:ext cx="76200" cy="1295400"/>
          </a:xfrm>
          <a:custGeom>
            <a:avLst/>
            <a:gdLst/>
            <a:ahLst/>
            <a:cxnLst/>
            <a:rect l="l" t="t" r="r" b="b"/>
            <a:pathLst>
              <a:path w="76200" h="1295400">
                <a:moveTo>
                  <a:pt x="31750" y="1219200"/>
                </a:moveTo>
                <a:lnTo>
                  <a:pt x="0" y="1219200"/>
                </a:lnTo>
                <a:lnTo>
                  <a:pt x="38100" y="1295400"/>
                </a:lnTo>
                <a:lnTo>
                  <a:pt x="69850" y="1231900"/>
                </a:lnTo>
                <a:lnTo>
                  <a:pt x="31750" y="1231900"/>
                </a:lnTo>
                <a:lnTo>
                  <a:pt x="31750" y="1219200"/>
                </a:lnTo>
                <a:close/>
              </a:path>
              <a:path w="76200" h="1295400">
                <a:moveTo>
                  <a:pt x="44450" y="0"/>
                </a:moveTo>
                <a:lnTo>
                  <a:pt x="31750" y="0"/>
                </a:lnTo>
                <a:lnTo>
                  <a:pt x="31750" y="1231900"/>
                </a:lnTo>
                <a:lnTo>
                  <a:pt x="44450" y="1231900"/>
                </a:lnTo>
                <a:lnTo>
                  <a:pt x="44450" y="0"/>
                </a:lnTo>
                <a:close/>
              </a:path>
              <a:path w="76200" h="1295400">
                <a:moveTo>
                  <a:pt x="76200" y="1219200"/>
                </a:moveTo>
                <a:lnTo>
                  <a:pt x="44450" y="1219200"/>
                </a:lnTo>
                <a:lnTo>
                  <a:pt x="44450" y="1231900"/>
                </a:lnTo>
                <a:lnTo>
                  <a:pt x="69850" y="1231900"/>
                </a:lnTo>
                <a:lnTo>
                  <a:pt x="76200" y="1219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19617" y="295656"/>
            <a:ext cx="361315" cy="76200"/>
          </a:xfrm>
          <a:custGeom>
            <a:avLst/>
            <a:gdLst/>
            <a:ahLst/>
            <a:cxnLst/>
            <a:rect l="l" t="t" r="r" b="b"/>
            <a:pathLst>
              <a:path w="36131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61315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61315" h="76200">
                <a:moveTo>
                  <a:pt x="361187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61187" y="44450"/>
                </a:lnTo>
                <a:lnTo>
                  <a:pt x="361187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119617" y="870203"/>
            <a:ext cx="361315" cy="76200"/>
          </a:xfrm>
          <a:custGeom>
            <a:avLst/>
            <a:gdLst/>
            <a:ahLst/>
            <a:cxnLst/>
            <a:rect l="l" t="t" r="r" b="b"/>
            <a:pathLst>
              <a:path w="36131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61315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61315" h="76200">
                <a:moveTo>
                  <a:pt x="361187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61187" y="44450"/>
                </a:lnTo>
                <a:lnTo>
                  <a:pt x="361187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119617" y="1591055"/>
            <a:ext cx="361315" cy="76200"/>
          </a:xfrm>
          <a:custGeom>
            <a:avLst/>
            <a:gdLst/>
            <a:ahLst/>
            <a:cxnLst/>
            <a:rect l="l" t="t" r="r" b="b"/>
            <a:pathLst>
              <a:path w="36131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61315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61315" h="76200">
                <a:moveTo>
                  <a:pt x="361187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61187" y="44450"/>
                </a:lnTo>
                <a:lnTo>
                  <a:pt x="361187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119617" y="2311907"/>
            <a:ext cx="361315" cy="76200"/>
          </a:xfrm>
          <a:custGeom>
            <a:avLst/>
            <a:gdLst/>
            <a:ahLst/>
            <a:cxnLst/>
            <a:rect l="l" t="t" r="r" b="b"/>
            <a:pathLst>
              <a:path w="361315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361315" h="76200">
                <a:moveTo>
                  <a:pt x="76200" y="31750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361315" h="76200">
                <a:moveTo>
                  <a:pt x="361187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361187" y="44450"/>
                </a:lnTo>
                <a:lnTo>
                  <a:pt x="361187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240779" y="333756"/>
            <a:ext cx="1369060" cy="1079500"/>
          </a:xfrm>
          <a:custGeom>
            <a:avLst/>
            <a:gdLst/>
            <a:ahLst/>
            <a:cxnLst/>
            <a:rect l="l" t="t" r="r" b="b"/>
            <a:pathLst>
              <a:path w="1369060" h="1079500">
                <a:moveTo>
                  <a:pt x="36195" y="1001903"/>
                </a:moveTo>
                <a:lnTo>
                  <a:pt x="0" y="1078992"/>
                </a:lnTo>
                <a:lnTo>
                  <a:pt x="83439" y="1061720"/>
                </a:lnTo>
                <a:lnTo>
                  <a:pt x="69998" y="1044702"/>
                </a:lnTo>
                <a:lnTo>
                  <a:pt x="53848" y="1044702"/>
                </a:lnTo>
                <a:lnTo>
                  <a:pt x="45974" y="1034669"/>
                </a:lnTo>
                <a:lnTo>
                  <a:pt x="55895" y="1026846"/>
                </a:lnTo>
                <a:lnTo>
                  <a:pt x="36195" y="1001903"/>
                </a:lnTo>
                <a:close/>
              </a:path>
              <a:path w="1369060" h="1079500">
                <a:moveTo>
                  <a:pt x="55895" y="1026846"/>
                </a:moveTo>
                <a:lnTo>
                  <a:pt x="45974" y="1034669"/>
                </a:lnTo>
                <a:lnTo>
                  <a:pt x="53848" y="1044702"/>
                </a:lnTo>
                <a:lnTo>
                  <a:pt x="63800" y="1036854"/>
                </a:lnTo>
                <a:lnTo>
                  <a:pt x="55895" y="1026846"/>
                </a:lnTo>
                <a:close/>
              </a:path>
              <a:path w="1369060" h="1079500">
                <a:moveTo>
                  <a:pt x="63800" y="1036854"/>
                </a:moveTo>
                <a:lnTo>
                  <a:pt x="53848" y="1044702"/>
                </a:lnTo>
                <a:lnTo>
                  <a:pt x="69998" y="1044702"/>
                </a:lnTo>
                <a:lnTo>
                  <a:pt x="63800" y="1036854"/>
                </a:lnTo>
                <a:close/>
              </a:path>
              <a:path w="1369060" h="1079500">
                <a:moveTo>
                  <a:pt x="1304751" y="42137"/>
                </a:moveTo>
                <a:lnTo>
                  <a:pt x="55895" y="1026846"/>
                </a:lnTo>
                <a:lnTo>
                  <a:pt x="63800" y="1036854"/>
                </a:lnTo>
                <a:lnTo>
                  <a:pt x="1312656" y="52145"/>
                </a:lnTo>
                <a:lnTo>
                  <a:pt x="1304751" y="42137"/>
                </a:lnTo>
                <a:close/>
              </a:path>
              <a:path w="1369060" h="1079500">
                <a:moveTo>
                  <a:pt x="1352452" y="34290"/>
                </a:moveTo>
                <a:lnTo>
                  <a:pt x="1314704" y="34290"/>
                </a:lnTo>
                <a:lnTo>
                  <a:pt x="1322578" y="44323"/>
                </a:lnTo>
                <a:lnTo>
                  <a:pt x="1312656" y="52145"/>
                </a:lnTo>
                <a:lnTo>
                  <a:pt x="1332357" y="77089"/>
                </a:lnTo>
                <a:lnTo>
                  <a:pt x="1352452" y="34290"/>
                </a:lnTo>
                <a:close/>
              </a:path>
              <a:path w="1369060" h="1079500">
                <a:moveTo>
                  <a:pt x="1314704" y="34290"/>
                </a:moveTo>
                <a:lnTo>
                  <a:pt x="1304751" y="42137"/>
                </a:lnTo>
                <a:lnTo>
                  <a:pt x="1312656" y="52145"/>
                </a:lnTo>
                <a:lnTo>
                  <a:pt x="1322578" y="44323"/>
                </a:lnTo>
                <a:lnTo>
                  <a:pt x="1314704" y="34290"/>
                </a:lnTo>
                <a:close/>
              </a:path>
              <a:path w="1369060" h="1079500">
                <a:moveTo>
                  <a:pt x="1368552" y="0"/>
                </a:moveTo>
                <a:lnTo>
                  <a:pt x="1285113" y="17272"/>
                </a:lnTo>
                <a:lnTo>
                  <a:pt x="1304751" y="42137"/>
                </a:lnTo>
                <a:lnTo>
                  <a:pt x="1314704" y="34290"/>
                </a:lnTo>
                <a:lnTo>
                  <a:pt x="1352452" y="34290"/>
                </a:lnTo>
                <a:lnTo>
                  <a:pt x="13685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240779" y="898905"/>
            <a:ext cx="1369060" cy="523240"/>
          </a:xfrm>
          <a:custGeom>
            <a:avLst/>
            <a:gdLst/>
            <a:ahLst/>
            <a:cxnLst/>
            <a:rect l="l" t="t" r="r" b="b"/>
            <a:pathLst>
              <a:path w="1369060" h="523240">
                <a:moveTo>
                  <a:pt x="58293" y="451739"/>
                </a:moveTo>
                <a:lnTo>
                  <a:pt x="0" y="513842"/>
                </a:lnTo>
                <a:lnTo>
                  <a:pt x="84709" y="523240"/>
                </a:lnTo>
                <a:lnTo>
                  <a:pt x="75324" y="497840"/>
                </a:lnTo>
                <a:lnTo>
                  <a:pt x="61722" y="497840"/>
                </a:lnTo>
                <a:lnTo>
                  <a:pt x="57404" y="485902"/>
                </a:lnTo>
                <a:lnTo>
                  <a:pt x="69295" y="481519"/>
                </a:lnTo>
                <a:lnTo>
                  <a:pt x="58293" y="451739"/>
                </a:lnTo>
                <a:close/>
              </a:path>
              <a:path w="1369060" h="523240">
                <a:moveTo>
                  <a:pt x="69295" y="481519"/>
                </a:moveTo>
                <a:lnTo>
                  <a:pt x="57404" y="485902"/>
                </a:lnTo>
                <a:lnTo>
                  <a:pt x="61722" y="497840"/>
                </a:lnTo>
                <a:lnTo>
                  <a:pt x="73694" y="493427"/>
                </a:lnTo>
                <a:lnTo>
                  <a:pt x="69295" y="481519"/>
                </a:lnTo>
                <a:close/>
              </a:path>
              <a:path w="1369060" h="523240">
                <a:moveTo>
                  <a:pt x="73694" y="493427"/>
                </a:moveTo>
                <a:lnTo>
                  <a:pt x="61722" y="497840"/>
                </a:lnTo>
                <a:lnTo>
                  <a:pt x="75324" y="497840"/>
                </a:lnTo>
                <a:lnTo>
                  <a:pt x="73694" y="493427"/>
                </a:lnTo>
                <a:close/>
              </a:path>
              <a:path w="1369060" h="523240">
                <a:moveTo>
                  <a:pt x="1294857" y="29812"/>
                </a:moveTo>
                <a:lnTo>
                  <a:pt x="69295" y="481519"/>
                </a:lnTo>
                <a:lnTo>
                  <a:pt x="73694" y="493427"/>
                </a:lnTo>
                <a:lnTo>
                  <a:pt x="1299256" y="41720"/>
                </a:lnTo>
                <a:lnTo>
                  <a:pt x="1294857" y="29812"/>
                </a:lnTo>
                <a:close/>
              </a:path>
              <a:path w="1369060" h="523240">
                <a:moveTo>
                  <a:pt x="1353531" y="25400"/>
                </a:moveTo>
                <a:lnTo>
                  <a:pt x="1306830" y="25400"/>
                </a:lnTo>
                <a:lnTo>
                  <a:pt x="1311148" y="37338"/>
                </a:lnTo>
                <a:lnTo>
                  <a:pt x="1299256" y="41720"/>
                </a:lnTo>
                <a:lnTo>
                  <a:pt x="1310259" y="71501"/>
                </a:lnTo>
                <a:lnTo>
                  <a:pt x="1353531" y="25400"/>
                </a:lnTo>
                <a:close/>
              </a:path>
              <a:path w="1369060" h="523240">
                <a:moveTo>
                  <a:pt x="1306830" y="25400"/>
                </a:moveTo>
                <a:lnTo>
                  <a:pt x="1294857" y="29812"/>
                </a:lnTo>
                <a:lnTo>
                  <a:pt x="1299256" y="41720"/>
                </a:lnTo>
                <a:lnTo>
                  <a:pt x="1311148" y="37338"/>
                </a:lnTo>
                <a:lnTo>
                  <a:pt x="1306830" y="25400"/>
                </a:lnTo>
                <a:close/>
              </a:path>
              <a:path w="1369060" h="523240">
                <a:moveTo>
                  <a:pt x="1283843" y="0"/>
                </a:moveTo>
                <a:lnTo>
                  <a:pt x="1294857" y="29812"/>
                </a:lnTo>
                <a:lnTo>
                  <a:pt x="1306830" y="25400"/>
                </a:lnTo>
                <a:lnTo>
                  <a:pt x="1353531" y="25400"/>
                </a:lnTo>
                <a:lnTo>
                  <a:pt x="1368552" y="9398"/>
                </a:lnTo>
                <a:lnTo>
                  <a:pt x="12838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240779" y="1390270"/>
            <a:ext cx="1440180" cy="333375"/>
          </a:xfrm>
          <a:custGeom>
            <a:avLst/>
            <a:gdLst/>
            <a:ahLst/>
            <a:cxnLst/>
            <a:rect l="l" t="t" r="r" b="b"/>
            <a:pathLst>
              <a:path w="1440179" h="333375">
                <a:moveTo>
                  <a:pt x="1364207" y="301797"/>
                </a:moveTo>
                <a:lnTo>
                  <a:pt x="1358011" y="332993"/>
                </a:lnTo>
                <a:lnTo>
                  <a:pt x="1440180" y="310514"/>
                </a:lnTo>
                <a:lnTo>
                  <a:pt x="1432174" y="304291"/>
                </a:lnTo>
                <a:lnTo>
                  <a:pt x="1376680" y="304291"/>
                </a:lnTo>
                <a:lnTo>
                  <a:pt x="1364207" y="301797"/>
                </a:lnTo>
                <a:close/>
              </a:path>
              <a:path w="1440179" h="333375">
                <a:moveTo>
                  <a:pt x="1366677" y="289362"/>
                </a:moveTo>
                <a:lnTo>
                  <a:pt x="1364207" y="301797"/>
                </a:lnTo>
                <a:lnTo>
                  <a:pt x="1376680" y="304291"/>
                </a:lnTo>
                <a:lnTo>
                  <a:pt x="1379093" y="291845"/>
                </a:lnTo>
                <a:lnTo>
                  <a:pt x="1366677" y="289362"/>
                </a:lnTo>
                <a:close/>
              </a:path>
              <a:path w="1440179" h="333375">
                <a:moveTo>
                  <a:pt x="1372870" y="258190"/>
                </a:moveTo>
                <a:lnTo>
                  <a:pt x="1366677" y="289362"/>
                </a:lnTo>
                <a:lnTo>
                  <a:pt x="1379093" y="291845"/>
                </a:lnTo>
                <a:lnTo>
                  <a:pt x="1376680" y="304291"/>
                </a:lnTo>
                <a:lnTo>
                  <a:pt x="1432174" y="304291"/>
                </a:lnTo>
                <a:lnTo>
                  <a:pt x="1372870" y="258190"/>
                </a:lnTo>
                <a:close/>
              </a:path>
              <a:path w="1440179" h="333375">
                <a:moveTo>
                  <a:pt x="75972" y="31196"/>
                </a:moveTo>
                <a:lnTo>
                  <a:pt x="73497" y="43655"/>
                </a:lnTo>
                <a:lnTo>
                  <a:pt x="1364207" y="301797"/>
                </a:lnTo>
                <a:lnTo>
                  <a:pt x="1366677" y="289362"/>
                </a:lnTo>
                <a:lnTo>
                  <a:pt x="75972" y="31196"/>
                </a:lnTo>
                <a:close/>
              </a:path>
              <a:path w="1440179" h="333375">
                <a:moveTo>
                  <a:pt x="82169" y="0"/>
                </a:moveTo>
                <a:lnTo>
                  <a:pt x="0" y="22478"/>
                </a:lnTo>
                <a:lnTo>
                  <a:pt x="67310" y="74802"/>
                </a:lnTo>
                <a:lnTo>
                  <a:pt x="73497" y="43655"/>
                </a:lnTo>
                <a:lnTo>
                  <a:pt x="60960" y="41147"/>
                </a:lnTo>
                <a:lnTo>
                  <a:pt x="63500" y="28701"/>
                </a:lnTo>
                <a:lnTo>
                  <a:pt x="76467" y="28701"/>
                </a:lnTo>
                <a:lnTo>
                  <a:pt x="82169" y="0"/>
                </a:lnTo>
                <a:close/>
              </a:path>
              <a:path w="1440179" h="333375">
                <a:moveTo>
                  <a:pt x="63500" y="28701"/>
                </a:moveTo>
                <a:lnTo>
                  <a:pt x="60960" y="41147"/>
                </a:lnTo>
                <a:lnTo>
                  <a:pt x="73497" y="43655"/>
                </a:lnTo>
                <a:lnTo>
                  <a:pt x="75972" y="31196"/>
                </a:lnTo>
                <a:lnTo>
                  <a:pt x="63500" y="28701"/>
                </a:lnTo>
                <a:close/>
              </a:path>
              <a:path w="1440179" h="333375">
                <a:moveTo>
                  <a:pt x="76467" y="28701"/>
                </a:moveTo>
                <a:lnTo>
                  <a:pt x="63500" y="28701"/>
                </a:lnTo>
                <a:lnTo>
                  <a:pt x="75972" y="31196"/>
                </a:lnTo>
                <a:lnTo>
                  <a:pt x="76467" y="287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240779" y="1412748"/>
            <a:ext cx="1440180" cy="1009015"/>
          </a:xfrm>
          <a:custGeom>
            <a:avLst/>
            <a:gdLst/>
            <a:ahLst/>
            <a:cxnLst/>
            <a:rect l="l" t="t" r="r" b="b"/>
            <a:pathLst>
              <a:path w="1440179" h="1009014">
                <a:moveTo>
                  <a:pt x="1374110" y="970330"/>
                </a:moveTo>
                <a:lnTo>
                  <a:pt x="1355852" y="996314"/>
                </a:lnTo>
                <a:lnTo>
                  <a:pt x="1440180" y="1008888"/>
                </a:lnTo>
                <a:lnTo>
                  <a:pt x="1423288" y="977646"/>
                </a:lnTo>
                <a:lnTo>
                  <a:pt x="1384554" y="977646"/>
                </a:lnTo>
                <a:lnTo>
                  <a:pt x="1374110" y="970330"/>
                </a:lnTo>
                <a:close/>
              </a:path>
              <a:path w="1440179" h="1009014">
                <a:moveTo>
                  <a:pt x="1381401" y="959952"/>
                </a:moveTo>
                <a:lnTo>
                  <a:pt x="1374110" y="970330"/>
                </a:lnTo>
                <a:lnTo>
                  <a:pt x="1384554" y="977646"/>
                </a:lnTo>
                <a:lnTo>
                  <a:pt x="1391793" y="967231"/>
                </a:lnTo>
                <a:lnTo>
                  <a:pt x="1381401" y="959952"/>
                </a:lnTo>
                <a:close/>
              </a:path>
              <a:path w="1440179" h="1009014">
                <a:moveTo>
                  <a:pt x="1399667" y="933957"/>
                </a:moveTo>
                <a:lnTo>
                  <a:pt x="1381401" y="959952"/>
                </a:lnTo>
                <a:lnTo>
                  <a:pt x="1391793" y="967231"/>
                </a:lnTo>
                <a:lnTo>
                  <a:pt x="1384554" y="977646"/>
                </a:lnTo>
                <a:lnTo>
                  <a:pt x="1423288" y="977646"/>
                </a:lnTo>
                <a:lnTo>
                  <a:pt x="1399667" y="933957"/>
                </a:lnTo>
                <a:close/>
              </a:path>
              <a:path w="1440179" h="1009014">
                <a:moveTo>
                  <a:pt x="66069" y="38557"/>
                </a:moveTo>
                <a:lnTo>
                  <a:pt x="58778" y="48935"/>
                </a:lnTo>
                <a:lnTo>
                  <a:pt x="1374110" y="970330"/>
                </a:lnTo>
                <a:lnTo>
                  <a:pt x="1381401" y="959952"/>
                </a:lnTo>
                <a:lnTo>
                  <a:pt x="66069" y="38557"/>
                </a:lnTo>
                <a:close/>
              </a:path>
              <a:path w="1440179" h="1009014">
                <a:moveTo>
                  <a:pt x="0" y="0"/>
                </a:moveTo>
                <a:lnTo>
                  <a:pt x="40512" y="74929"/>
                </a:lnTo>
                <a:lnTo>
                  <a:pt x="58778" y="48935"/>
                </a:lnTo>
                <a:lnTo>
                  <a:pt x="48387" y="41655"/>
                </a:lnTo>
                <a:lnTo>
                  <a:pt x="55625" y="31241"/>
                </a:lnTo>
                <a:lnTo>
                  <a:pt x="71210" y="31241"/>
                </a:lnTo>
                <a:lnTo>
                  <a:pt x="84328" y="12573"/>
                </a:lnTo>
                <a:lnTo>
                  <a:pt x="0" y="0"/>
                </a:lnTo>
                <a:close/>
              </a:path>
              <a:path w="1440179" h="1009014">
                <a:moveTo>
                  <a:pt x="55625" y="31241"/>
                </a:moveTo>
                <a:lnTo>
                  <a:pt x="48387" y="41655"/>
                </a:lnTo>
                <a:lnTo>
                  <a:pt x="58778" y="48935"/>
                </a:lnTo>
                <a:lnTo>
                  <a:pt x="66069" y="38557"/>
                </a:lnTo>
                <a:lnTo>
                  <a:pt x="55625" y="31241"/>
                </a:lnTo>
                <a:close/>
              </a:path>
              <a:path w="1440179" h="1009014">
                <a:moveTo>
                  <a:pt x="71210" y="31241"/>
                </a:moveTo>
                <a:lnTo>
                  <a:pt x="55625" y="31241"/>
                </a:lnTo>
                <a:lnTo>
                  <a:pt x="66069" y="38557"/>
                </a:lnTo>
                <a:lnTo>
                  <a:pt x="71210" y="312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918715" y="1557527"/>
            <a:ext cx="0" cy="2087880"/>
          </a:xfrm>
          <a:custGeom>
            <a:avLst/>
            <a:gdLst/>
            <a:ahLst/>
            <a:cxnLst/>
            <a:rect l="l" t="t" r="r" b="b"/>
            <a:pathLst>
              <a:path h="2087879">
                <a:moveTo>
                  <a:pt x="0" y="2087880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855976" y="2924556"/>
            <a:ext cx="1800225" cy="408445"/>
          </a:xfrm>
          <a:prstGeom prst="rect">
            <a:avLst/>
          </a:prstGeom>
          <a:solidFill>
            <a:srgbClr val="3493B9"/>
          </a:solidFill>
          <a:ln w="9144">
            <a:solidFill>
              <a:srgbClr val="000000"/>
            </a:solidFill>
          </a:ln>
        </p:spPr>
        <p:txBody>
          <a:bodyPr vert="horz" wrap="square" lIns="0" tIns="160655" rIns="0" bIns="0" rtlCol="0">
            <a:spAutoFit/>
          </a:bodyPr>
          <a:lstStyle/>
          <a:p>
            <a:pPr marL="477520">
              <a:spcBef>
                <a:spcPts val="1265"/>
              </a:spcBef>
            </a:pPr>
            <a:r>
              <a:rPr sz="1600" spc="-5" dirty="0">
                <a:latin typeface="Arial"/>
                <a:cs typeface="Arial"/>
              </a:rPr>
              <a:t>Networks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800601" y="2924555"/>
            <a:ext cx="1800225" cy="531556"/>
          </a:xfrm>
          <a:prstGeom prst="rect">
            <a:avLst/>
          </a:prstGeom>
          <a:solidFill>
            <a:srgbClr val="3493B9"/>
          </a:solidFill>
          <a:ln w="9144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89865" marR="50800" indent="-129539">
              <a:spcBef>
                <a:spcPts val="305"/>
              </a:spcBef>
            </a:pPr>
            <a:r>
              <a:rPr sz="1600" spc="-5" dirty="0">
                <a:latin typeface="Arial"/>
                <a:cs typeface="Arial"/>
              </a:rPr>
              <a:t>Learning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enablers:  IT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infrastructure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816853" y="2924555"/>
            <a:ext cx="1800225" cy="531556"/>
          </a:xfrm>
          <a:prstGeom prst="rect">
            <a:avLst/>
          </a:prstGeom>
          <a:solidFill>
            <a:srgbClr val="3493B9"/>
          </a:solidFill>
          <a:ln w="9144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346710" marR="339090" indent="129539">
              <a:spcBef>
                <a:spcPts val="305"/>
              </a:spcBef>
            </a:pPr>
            <a:r>
              <a:rPr sz="1600" spc="-5" dirty="0">
                <a:latin typeface="Arial"/>
                <a:cs typeface="Arial"/>
              </a:rPr>
              <a:t>Learning  organi</a:t>
            </a:r>
            <a:r>
              <a:rPr sz="1600" dirty="0">
                <a:latin typeface="Arial"/>
                <a:cs typeface="Arial"/>
              </a:rPr>
              <a:t>s</a:t>
            </a:r>
            <a:r>
              <a:rPr sz="1600" spc="-5" dirty="0">
                <a:latin typeface="Arial"/>
                <a:cs typeface="Arial"/>
              </a:rPr>
              <a:t>ation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934967" y="1624583"/>
            <a:ext cx="1372870" cy="1300480"/>
          </a:xfrm>
          <a:custGeom>
            <a:avLst/>
            <a:gdLst/>
            <a:ahLst/>
            <a:cxnLst/>
            <a:rect l="l" t="t" r="r" b="b"/>
            <a:pathLst>
              <a:path w="1372870" h="1300480">
                <a:moveTo>
                  <a:pt x="29209" y="1219962"/>
                </a:moveTo>
                <a:lnTo>
                  <a:pt x="0" y="1299971"/>
                </a:lnTo>
                <a:lnTo>
                  <a:pt x="81533" y="1275206"/>
                </a:lnTo>
                <a:lnTo>
                  <a:pt x="68062" y="1260982"/>
                </a:lnTo>
                <a:lnTo>
                  <a:pt x="50418" y="1260982"/>
                </a:lnTo>
                <a:lnTo>
                  <a:pt x="41782" y="1251712"/>
                </a:lnTo>
                <a:lnTo>
                  <a:pt x="51009" y="1242978"/>
                </a:lnTo>
                <a:lnTo>
                  <a:pt x="29209" y="1219962"/>
                </a:lnTo>
                <a:close/>
              </a:path>
              <a:path w="1372870" h="1300480">
                <a:moveTo>
                  <a:pt x="51009" y="1242978"/>
                </a:moveTo>
                <a:lnTo>
                  <a:pt x="41782" y="1251712"/>
                </a:lnTo>
                <a:lnTo>
                  <a:pt x="50418" y="1260982"/>
                </a:lnTo>
                <a:lnTo>
                  <a:pt x="59721" y="1252177"/>
                </a:lnTo>
                <a:lnTo>
                  <a:pt x="51009" y="1242978"/>
                </a:lnTo>
                <a:close/>
              </a:path>
              <a:path w="1372870" h="1300480">
                <a:moveTo>
                  <a:pt x="59721" y="1252177"/>
                </a:moveTo>
                <a:lnTo>
                  <a:pt x="50418" y="1260982"/>
                </a:lnTo>
                <a:lnTo>
                  <a:pt x="68062" y="1260982"/>
                </a:lnTo>
                <a:lnTo>
                  <a:pt x="59721" y="1252177"/>
                </a:lnTo>
                <a:close/>
              </a:path>
              <a:path w="1372870" h="1300480">
                <a:moveTo>
                  <a:pt x="1364233" y="0"/>
                </a:moveTo>
                <a:lnTo>
                  <a:pt x="51009" y="1242978"/>
                </a:lnTo>
                <a:lnTo>
                  <a:pt x="59721" y="1252177"/>
                </a:lnTo>
                <a:lnTo>
                  <a:pt x="1372870" y="9143"/>
                </a:lnTo>
                <a:lnTo>
                  <a:pt x="136423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300218" y="1623823"/>
            <a:ext cx="2091689" cy="1301115"/>
          </a:xfrm>
          <a:custGeom>
            <a:avLst/>
            <a:gdLst/>
            <a:ahLst/>
            <a:cxnLst/>
            <a:rect l="l" t="t" r="r" b="b"/>
            <a:pathLst>
              <a:path w="2091689" h="1301114">
                <a:moveTo>
                  <a:pt x="2023093" y="1265958"/>
                </a:moveTo>
                <a:lnTo>
                  <a:pt x="2006346" y="1292987"/>
                </a:lnTo>
                <a:lnTo>
                  <a:pt x="2091182" y="1300733"/>
                </a:lnTo>
                <a:lnTo>
                  <a:pt x="2073879" y="1272666"/>
                </a:lnTo>
                <a:lnTo>
                  <a:pt x="2033905" y="1272666"/>
                </a:lnTo>
                <a:lnTo>
                  <a:pt x="2023093" y="1265958"/>
                </a:lnTo>
                <a:close/>
              </a:path>
              <a:path w="2091689" h="1301114">
                <a:moveTo>
                  <a:pt x="2029793" y="1255145"/>
                </a:moveTo>
                <a:lnTo>
                  <a:pt x="2023093" y="1265958"/>
                </a:lnTo>
                <a:lnTo>
                  <a:pt x="2033905" y="1272666"/>
                </a:lnTo>
                <a:lnTo>
                  <a:pt x="2040636" y="1261872"/>
                </a:lnTo>
                <a:lnTo>
                  <a:pt x="2029793" y="1255145"/>
                </a:lnTo>
                <a:close/>
              </a:path>
              <a:path w="2091689" h="1301114">
                <a:moveTo>
                  <a:pt x="2046478" y="1228216"/>
                </a:moveTo>
                <a:lnTo>
                  <a:pt x="2029793" y="1255145"/>
                </a:lnTo>
                <a:lnTo>
                  <a:pt x="2040636" y="1261872"/>
                </a:lnTo>
                <a:lnTo>
                  <a:pt x="2033905" y="1272666"/>
                </a:lnTo>
                <a:lnTo>
                  <a:pt x="2073879" y="1272666"/>
                </a:lnTo>
                <a:lnTo>
                  <a:pt x="2046478" y="1228216"/>
                </a:lnTo>
                <a:close/>
              </a:path>
              <a:path w="2091689" h="1301114">
                <a:moveTo>
                  <a:pt x="6604" y="0"/>
                </a:moveTo>
                <a:lnTo>
                  <a:pt x="0" y="10667"/>
                </a:lnTo>
                <a:lnTo>
                  <a:pt x="2023093" y="1265958"/>
                </a:lnTo>
                <a:lnTo>
                  <a:pt x="2029793" y="1255145"/>
                </a:lnTo>
                <a:lnTo>
                  <a:pt x="66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4440935" y="3788664"/>
            <a:ext cx="2086610" cy="532838"/>
          </a:xfrm>
          <a:prstGeom prst="rect">
            <a:avLst/>
          </a:prstGeom>
          <a:solidFill>
            <a:srgbClr val="3493B9"/>
          </a:solidFill>
          <a:ln w="9144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361315" marR="257810" indent="-154305">
              <a:spcBef>
                <a:spcPts val="315"/>
              </a:spcBef>
            </a:pPr>
            <a:r>
              <a:rPr sz="1600" spc="-5" dirty="0">
                <a:latin typeface="Arial"/>
                <a:cs typeface="Arial"/>
              </a:rPr>
              <a:t>Knowledge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maps,  Culture,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Teams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718941" y="3494404"/>
            <a:ext cx="1656714" cy="318770"/>
          </a:xfrm>
          <a:custGeom>
            <a:avLst/>
            <a:gdLst/>
            <a:ahLst/>
            <a:cxnLst/>
            <a:rect l="l" t="t" r="r" b="b"/>
            <a:pathLst>
              <a:path w="1656714" h="318770">
                <a:moveTo>
                  <a:pt x="1579996" y="287496"/>
                </a:moveTo>
                <a:lnTo>
                  <a:pt x="1574545" y="318770"/>
                </a:lnTo>
                <a:lnTo>
                  <a:pt x="1656207" y="294259"/>
                </a:lnTo>
                <a:lnTo>
                  <a:pt x="1650003" y="289687"/>
                </a:lnTo>
                <a:lnTo>
                  <a:pt x="1592580" y="289687"/>
                </a:lnTo>
                <a:lnTo>
                  <a:pt x="1579996" y="287496"/>
                </a:lnTo>
                <a:close/>
              </a:path>
              <a:path w="1656714" h="318770">
                <a:moveTo>
                  <a:pt x="1582186" y="274929"/>
                </a:moveTo>
                <a:lnTo>
                  <a:pt x="1579996" y="287496"/>
                </a:lnTo>
                <a:lnTo>
                  <a:pt x="1592580" y="289687"/>
                </a:lnTo>
                <a:lnTo>
                  <a:pt x="1594738" y="277114"/>
                </a:lnTo>
                <a:lnTo>
                  <a:pt x="1582186" y="274929"/>
                </a:lnTo>
                <a:close/>
              </a:path>
              <a:path w="1656714" h="318770">
                <a:moveTo>
                  <a:pt x="1587626" y="243713"/>
                </a:moveTo>
                <a:lnTo>
                  <a:pt x="1582186" y="274929"/>
                </a:lnTo>
                <a:lnTo>
                  <a:pt x="1594738" y="277114"/>
                </a:lnTo>
                <a:lnTo>
                  <a:pt x="1592580" y="289687"/>
                </a:lnTo>
                <a:lnTo>
                  <a:pt x="1650003" y="289687"/>
                </a:lnTo>
                <a:lnTo>
                  <a:pt x="1587626" y="243713"/>
                </a:lnTo>
                <a:close/>
              </a:path>
              <a:path w="1656714" h="318770">
                <a:moveTo>
                  <a:pt x="2285" y="0"/>
                </a:moveTo>
                <a:lnTo>
                  <a:pt x="0" y="12446"/>
                </a:lnTo>
                <a:lnTo>
                  <a:pt x="1579996" y="287496"/>
                </a:lnTo>
                <a:lnTo>
                  <a:pt x="1582186" y="274929"/>
                </a:lnTo>
                <a:lnTo>
                  <a:pt x="22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337047" y="3500628"/>
            <a:ext cx="76200" cy="288290"/>
          </a:xfrm>
          <a:custGeom>
            <a:avLst/>
            <a:gdLst/>
            <a:ahLst/>
            <a:cxnLst/>
            <a:rect l="l" t="t" r="r" b="b"/>
            <a:pathLst>
              <a:path w="76200" h="288289">
                <a:moveTo>
                  <a:pt x="31750" y="211836"/>
                </a:moveTo>
                <a:lnTo>
                  <a:pt x="0" y="211836"/>
                </a:lnTo>
                <a:lnTo>
                  <a:pt x="38100" y="288036"/>
                </a:lnTo>
                <a:lnTo>
                  <a:pt x="69850" y="224536"/>
                </a:lnTo>
                <a:lnTo>
                  <a:pt x="31750" y="224536"/>
                </a:lnTo>
                <a:lnTo>
                  <a:pt x="31750" y="211836"/>
                </a:lnTo>
                <a:close/>
              </a:path>
              <a:path w="76200" h="288289">
                <a:moveTo>
                  <a:pt x="44450" y="0"/>
                </a:moveTo>
                <a:lnTo>
                  <a:pt x="31750" y="0"/>
                </a:lnTo>
                <a:lnTo>
                  <a:pt x="31750" y="224536"/>
                </a:lnTo>
                <a:lnTo>
                  <a:pt x="44450" y="224536"/>
                </a:lnTo>
                <a:lnTo>
                  <a:pt x="44450" y="0"/>
                </a:lnTo>
                <a:close/>
              </a:path>
              <a:path w="76200" h="288289">
                <a:moveTo>
                  <a:pt x="76200" y="211836"/>
                </a:moveTo>
                <a:lnTo>
                  <a:pt x="44450" y="211836"/>
                </a:lnTo>
                <a:lnTo>
                  <a:pt x="44450" y="224536"/>
                </a:lnTo>
                <a:lnTo>
                  <a:pt x="69850" y="224536"/>
                </a:lnTo>
                <a:lnTo>
                  <a:pt x="76200" y="21183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375148" y="3494278"/>
            <a:ext cx="2017395" cy="321310"/>
          </a:xfrm>
          <a:custGeom>
            <a:avLst/>
            <a:gdLst/>
            <a:ahLst/>
            <a:cxnLst/>
            <a:rect l="l" t="t" r="r" b="b"/>
            <a:pathLst>
              <a:path w="2017395" h="321310">
                <a:moveTo>
                  <a:pt x="70103" y="245872"/>
                </a:moveTo>
                <a:lnTo>
                  <a:pt x="0" y="294386"/>
                </a:lnTo>
                <a:lnTo>
                  <a:pt x="80772" y="321310"/>
                </a:lnTo>
                <a:lnTo>
                  <a:pt x="76587" y="291719"/>
                </a:lnTo>
                <a:lnTo>
                  <a:pt x="63753" y="291719"/>
                </a:lnTo>
                <a:lnTo>
                  <a:pt x="61975" y="279146"/>
                </a:lnTo>
                <a:lnTo>
                  <a:pt x="74555" y="277348"/>
                </a:lnTo>
                <a:lnTo>
                  <a:pt x="70103" y="245872"/>
                </a:lnTo>
                <a:close/>
              </a:path>
              <a:path w="2017395" h="321310">
                <a:moveTo>
                  <a:pt x="74555" y="277348"/>
                </a:moveTo>
                <a:lnTo>
                  <a:pt x="61975" y="279146"/>
                </a:lnTo>
                <a:lnTo>
                  <a:pt x="63753" y="291719"/>
                </a:lnTo>
                <a:lnTo>
                  <a:pt x="76333" y="289921"/>
                </a:lnTo>
                <a:lnTo>
                  <a:pt x="74555" y="277348"/>
                </a:lnTo>
                <a:close/>
              </a:path>
              <a:path w="2017395" h="321310">
                <a:moveTo>
                  <a:pt x="76333" y="289921"/>
                </a:moveTo>
                <a:lnTo>
                  <a:pt x="63753" y="291719"/>
                </a:lnTo>
                <a:lnTo>
                  <a:pt x="76587" y="291719"/>
                </a:lnTo>
                <a:lnTo>
                  <a:pt x="76333" y="289921"/>
                </a:lnTo>
                <a:close/>
              </a:path>
              <a:path w="2017395" h="321310">
                <a:moveTo>
                  <a:pt x="2015363" y="0"/>
                </a:moveTo>
                <a:lnTo>
                  <a:pt x="74555" y="277348"/>
                </a:lnTo>
                <a:lnTo>
                  <a:pt x="76333" y="289921"/>
                </a:lnTo>
                <a:lnTo>
                  <a:pt x="2017140" y="12573"/>
                </a:lnTo>
                <a:lnTo>
                  <a:pt x="20153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648455" y="4360164"/>
            <a:ext cx="1728470" cy="524510"/>
          </a:xfrm>
          <a:custGeom>
            <a:avLst/>
            <a:gdLst/>
            <a:ahLst/>
            <a:cxnLst/>
            <a:rect l="l" t="t" r="r" b="b"/>
            <a:pathLst>
              <a:path w="1728470" h="524510">
                <a:moveTo>
                  <a:pt x="62483" y="451104"/>
                </a:moveTo>
                <a:lnTo>
                  <a:pt x="0" y="509016"/>
                </a:lnTo>
                <a:lnTo>
                  <a:pt x="83819" y="524256"/>
                </a:lnTo>
                <a:lnTo>
                  <a:pt x="75967" y="497331"/>
                </a:lnTo>
                <a:lnTo>
                  <a:pt x="62737" y="497331"/>
                </a:lnTo>
                <a:lnTo>
                  <a:pt x="59181" y="485140"/>
                </a:lnTo>
                <a:lnTo>
                  <a:pt x="71375" y="481588"/>
                </a:lnTo>
                <a:lnTo>
                  <a:pt x="62483" y="451104"/>
                </a:lnTo>
                <a:close/>
              </a:path>
              <a:path w="1728470" h="524510">
                <a:moveTo>
                  <a:pt x="71375" y="481588"/>
                </a:moveTo>
                <a:lnTo>
                  <a:pt x="59181" y="485140"/>
                </a:lnTo>
                <a:lnTo>
                  <a:pt x="62737" y="497331"/>
                </a:lnTo>
                <a:lnTo>
                  <a:pt x="74931" y="493780"/>
                </a:lnTo>
                <a:lnTo>
                  <a:pt x="71375" y="481588"/>
                </a:lnTo>
                <a:close/>
              </a:path>
              <a:path w="1728470" h="524510">
                <a:moveTo>
                  <a:pt x="74931" y="493780"/>
                </a:moveTo>
                <a:lnTo>
                  <a:pt x="62737" y="497331"/>
                </a:lnTo>
                <a:lnTo>
                  <a:pt x="75967" y="497331"/>
                </a:lnTo>
                <a:lnTo>
                  <a:pt x="74931" y="493780"/>
                </a:lnTo>
                <a:close/>
              </a:path>
              <a:path w="1728470" h="524510">
                <a:moveTo>
                  <a:pt x="1724914" y="0"/>
                </a:moveTo>
                <a:lnTo>
                  <a:pt x="71375" y="481588"/>
                </a:lnTo>
                <a:lnTo>
                  <a:pt x="74931" y="493780"/>
                </a:lnTo>
                <a:lnTo>
                  <a:pt x="1728470" y="12192"/>
                </a:lnTo>
                <a:lnTo>
                  <a:pt x="172491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337047" y="4366259"/>
            <a:ext cx="76200" cy="502920"/>
          </a:xfrm>
          <a:custGeom>
            <a:avLst/>
            <a:gdLst/>
            <a:ahLst/>
            <a:cxnLst/>
            <a:rect l="l" t="t" r="r" b="b"/>
            <a:pathLst>
              <a:path w="76200" h="502920">
                <a:moveTo>
                  <a:pt x="31750" y="426719"/>
                </a:moveTo>
                <a:lnTo>
                  <a:pt x="0" y="426719"/>
                </a:lnTo>
                <a:lnTo>
                  <a:pt x="38100" y="502919"/>
                </a:lnTo>
                <a:lnTo>
                  <a:pt x="69850" y="439419"/>
                </a:lnTo>
                <a:lnTo>
                  <a:pt x="31750" y="439419"/>
                </a:lnTo>
                <a:lnTo>
                  <a:pt x="31750" y="426719"/>
                </a:lnTo>
                <a:close/>
              </a:path>
              <a:path w="76200" h="502920">
                <a:moveTo>
                  <a:pt x="44450" y="0"/>
                </a:moveTo>
                <a:lnTo>
                  <a:pt x="31750" y="0"/>
                </a:lnTo>
                <a:lnTo>
                  <a:pt x="31750" y="439419"/>
                </a:lnTo>
                <a:lnTo>
                  <a:pt x="44450" y="439419"/>
                </a:lnTo>
                <a:lnTo>
                  <a:pt x="44450" y="0"/>
                </a:lnTo>
                <a:close/>
              </a:path>
              <a:path w="76200" h="502920">
                <a:moveTo>
                  <a:pt x="76200" y="426719"/>
                </a:moveTo>
                <a:lnTo>
                  <a:pt x="44450" y="426719"/>
                </a:lnTo>
                <a:lnTo>
                  <a:pt x="44450" y="439419"/>
                </a:lnTo>
                <a:lnTo>
                  <a:pt x="69850" y="439419"/>
                </a:lnTo>
                <a:lnTo>
                  <a:pt x="76200" y="42671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373751" y="4360037"/>
            <a:ext cx="2162810" cy="528955"/>
          </a:xfrm>
          <a:custGeom>
            <a:avLst/>
            <a:gdLst/>
            <a:ahLst/>
            <a:cxnLst/>
            <a:rect l="l" t="t" r="r" b="b"/>
            <a:pathLst>
              <a:path w="2162810" h="528954">
                <a:moveTo>
                  <a:pt x="2086830" y="498013"/>
                </a:moveTo>
                <a:lnTo>
                  <a:pt x="2079625" y="528955"/>
                </a:lnTo>
                <a:lnTo>
                  <a:pt x="2162429" y="509143"/>
                </a:lnTo>
                <a:lnTo>
                  <a:pt x="2152476" y="500888"/>
                </a:lnTo>
                <a:lnTo>
                  <a:pt x="2099183" y="500888"/>
                </a:lnTo>
                <a:lnTo>
                  <a:pt x="2086830" y="498013"/>
                </a:lnTo>
                <a:close/>
              </a:path>
              <a:path w="2162810" h="528954">
                <a:moveTo>
                  <a:pt x="2089695" y="485710"/>
                </a:moveTo>
                <a:lnTo>
                  <a:pt x="2086830" y="498013"/>
                </a:lnTo>
                <a:lnTo>
                  <a:pt x="2099183" y="500888"/>
                </a:lnTo>
                <a:lnTo>
                  <a:pt x="2101977" y="488569"/>
                </a:lnTo>
                <a:lnTo>
                  <a:pt x="2089695" y="485710"/>
                </a:lnTo>
                <a:close/>
              </a:path>
              <a:path w="2162810" h="528954">
                <a:moveTo>
                  <a:pt x="2096897" y="454787"/>
                </a:moveTo>
                <a:lnTo>
                  <a:pt x="2089695" y="485710"/>
                </a:lnTo>
                <a:lnTo>
                  <a:pt x="2101977" y="488569"/>
                </a:lnTo>
                <a:lnTo>
                  <a:pt x="2099183" y="500888"/>
                </a:lnTo>
                <a:lnTo>
                  <a:pt x="2152476" y="500888"/>
                </a:lnTo>
                <a:lnTo>
                  <a:pt x="2096897" y="454787"/>
                </a:lnTo>
                <a:close/>
              </a:path>
              <a:path w="2162810" h="528954">
                <a:moveTo>
                  <a:pt x="2794" y="0"/>
                </a:moveTo>
                <a:lnTo>
                  <a:pt x="0" y="12445"/>
                </a:lnTo>
                <a:lnTo>
                  <a:pt x="2086830" y="498013"/>
                </a:lnTo>
                <a:lnTo>
                  <a:pt x="2089695" y="485710"/>
                </a:lnTo>
                <a:lnTo>
                  <a:pt x="27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647185" y="5439029"/>
            <a:ext cx="1728470" cy="387985"/>
          </a:xfrm>
          <a:custGeom>
            <a:avLst/>
            <a:gdLst/>
            <a:ahLst/>
            <a:cxnLst/>
            <a:rect l="l" t="t" r="r" b="b"/>
            <a:pathLst>
              <a:path w="1728470" h="387985">
                <a:moveTo>
                  <a:pt x="1652045" y="356569"/>
                </a:moveTo>
                <a:lnTo>
                  <a:pt x="1645539" y="387642"/>
                </a:lnTo>
                <a:lnTo>
                  <a:pt x="1727962" y="365887"/>
                </a:lnTo>
                <a:lnTo>
                  <a:pt x="1719453" y="359156"/>
                </a:lnTo>
                <a:lnTo>
                  <a:pt x="1664462" y="359156"/>
                </a:lnTo>
                <a:lnTo>
                  <a:pt x="1652045" y="356569"/>
                </a:lnTo>
                <a:close/>
              </a:path>
              <a:path w="1728470" h="387985">
                <a:moveTo>
                  <a:pt x="1654651" y="344123"/>
                </a:moveTo>
                <a:lnTo>
                  <a:pt x="1652045" y="356569"/>
                </a:lnTo>
                <a:lnTo>
                  <a:pt x="1664462" y="359156"/>
                </a:lnTo>
                <a:lnTo>
                  <a:pt x="1667128" y="346722"/>
                </a:lnTo>
                <a:lnTo>
                  <a:pt x="1654651" y="344123"/>
                </a:lnTo>
                <a:close/>
              </a:path>
              <a:path w="1728470" h="387985">
                <a:moveTo>
                  <a:pt x="1661160" y="313042"/>
                </a:moveTo>
                <a:lnTo>
                  <a:pt x="1654651" y="344123"/>
                </a:lnTo>
                <a:lnTo>
                  <a:pt x="1667128" y="346722"/>
                </a:lnTo>
                <a:lnTo>
                  <a:pt x="1664462" y="359156"/>
                </a:lnTo>
                <a:lnTo>
                  <a:pt x="1719453" y="359156"/>
                </a:lnTo>
                <a:lnTo>
                  <a:pt x="1661160" y="313042"/>
                </a:lnTo>
                <a:close/>
              </a:path>
              <a:path w="1728470" h="387985">
                <a:moveTo>
                  <a:pt x="2539" y="0"/>
                </a:moveTo>
                <a:lnTo>
                  <a:pt x="0" y="12446"/>
                </a:lnTo>
                <a:lnTo>
                  <a:pt x="1652045" y="356569"/>
                </a:lnTo>
                <a:lnTo>
                  <a:pt x="1654651" y="344123"/>
                </a:lnTo>
                <a:lnTo>
                  <a:pt x="25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337047" y="5445253"/>
            <a:ext cx="76200" cy="360045"/>
          </a:xfrm>
          <a:custGeom>
            <a:avLst/>
            <a:gdLst/>
            <a:ahLst/>
            <a:cxnLst/>
            <a:rect l="l" t="t" r="r" b="b"/>
            <a:pathLst>
              <a:path w="76200" h="360045">
                <a:moveTo>
                  <a:pt x="31750" y="283464"/>
                </a:moveTo>
                <a:lnTo>
                  <a:pt x="0" y="283464"/>
                </a:lnTo>
                <a:lnTo>
                  <a:pt x="38100" y="359664"/>
                </a:lnTo>
                <a:lnTo>
                  <a:pt x="69850" y="296164"/>
                </a:lnTo>
                <a:lnTo>
                  <a:pt x="31750" y="296164"/>
                </a:lnTo>
                <a:lnTo>
                  <a:pt x="31750" y="283464"/>
                </a:lnTo>
                <a:close/>
              </a:path>
              <a:path w="76200" h="360045">
                <a:moveTo>
                  <a:pt x="44450" y="0"/>
                </a:moveTo>
                <a:lnTo>
                  <a:pt x="31750" y="0"/>
                </a:lnTo>
                <a:lnTo>
                  <a:pt x="31750" y="296164"/>
                </a:lnTo>
                <a:lnTo>
                  <a:pt x="44450" y="296164"/>
                </a:lnTo>
                <a:lnTo>
                  <a:pt x="44450" y="0"/>
                </a:lnTo>
                <a:close/>
              </a:path>
              <a:path w="76200" h="360045">
                <a:moveTo>
                  <a:pt x="76200" y="283464"/>
                </a:moveTo>
                <a:lnTo>
                  <a:pt x="44450" y="283464"/>
                </a:lnTo>
                <a:lnTo>
                  <a:pt x="44450" y="296164"/>
                </a:lnTo>
                <a:lnTo>
                  <a:pt x="69850" y="296164"/>
                </a:lnTo>
                <a:lnTo>
                  <a:pt x="76200" y="2834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375147" y="5439029"/>
            <a:ext cx="2235200" cy="391795"/>
          </a:xfrm>
          <a:custGeom>
            <a:avLst/>
            <a:gdLst/>
            <a:ahLst/>
            <a:cxnLst/>
            <a:rect l="l" t="t" r="r" b="b"/>
            <a:pathLst>
              <a:path w="2235200" h="391795">
                <a:moveTo>
                  <a:pt x="69214" y="316153"/>
                </a:moveTo>
                <a:lnTo>
                  <a:pt x="0" y="365887"/>
                </a:lnTo>
                <a:lnTo>
                  <a:pt x="81279" y="391388"/>
                </a:lnTo>
                <a:lnTo>
                  <a:pt x="76577" y="362064"/>
                </a:lnTo>
                <a:lnTo>
                  <a:pt x="63753" y="362064"/>
                </a:lnTo>
                <a:lnTo>
                  <a:pt x="61722" y="349529"/>
                </a:lnTo>
                <a:lnTo>
                  <a:pt x="74244" y="347513"/>
                </a:lnTo>
                <a:lnTo>
                  <a:pt x="69214" y="316153"/>
                </a:lnTo>
                <a:close/>
              </a:path>
              <a:path w="2235200" h="391795">
                <a:moveTo>
                  <a:pt x="74244" y="347513"/>
                </a:moveTo>
                <a:lnTo>
                  <a:pt x="61722" y="349529"/>
                </a:lnTo>
                <a:lnTo>
                  <a:pt x="63753" y="362064"/>
                </a:lnTo>
                <a:lnTo>
                  <a:pt x="76254" y="360051"/>
                </a:lnTo>
                <a:lnTo>
                  <a:pt x="74244" y="347513"/>
                </a:lnTo>
                <a:close/>
              </a:path>
              <a:path w="2235200" h="391795">
                <a:moveTo>
                  <a:pt x="76254" y="360051"/>
                </a:moveTo>
                <a:lnTo>
                  <a:pt x="63753" y="362064"/>
                </a:lnTo>
                <a:lnTo>
                  <a:pt x="76577" y="362064"/>
                </a:lnTo>
                <a:lnTo>
                  <a:pt x="76254" y="360051"/>
                </a:lnTo>
                <a:close/>
              </a:path>
              <a:path w="2235200" h="391795">
                <a:moveTo>
                  <a:pt x="2233167" y="0"/>
                </a:moveTo>
                <a:lnTo>
                  <a:pt x="74244" y="347513"/>
                </a:lnTo>
                <a:lnTo>
                  <a:pt x="76254" y="360051"/>
                </a:lnTo>
                <a:lnTo>
                  <a:pt x="2235200" y="12446"/>
                </a:lnTo>
                <a:lnTo>
                  <a:pt x="223316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12836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6879" y="182879"/>
            <a:ext cx="8778240" cy="6492240"/>
          </a:xfrm>
          <a:custGeom>
            <a:avLst/>
            <a:gdLst/>
            <a:ahLst/>
            <a:cxnLst/>
            <a:rect l="l" t="t" r="r" b="b"/>
            <a:pathLst>
              <a:path w="8778240" h="6492240">
                <a:moveTo>
                  <a:pt x="0" y="6492240"/>
                </a:moveTo>
                <a:lnTo>
                  <a:pt x="8778240" y="6492240"/>
                </a:lnTo>
                <a:lnTo>
                  <a:pt x="8778240" y="0"/>
                </a:lnTo>
                <a:lnTo>
                  <a:pt x="0" y="0"/>
                </a:lnTo>
                <a:lnTo>
                  <a:pt x="0" y="6492240"/>
                </a:lnTo>
                <a:close/>
              </a:path>
            </a:pathLst>
          </a:custGeom>
          <a:solidFill>
            <a:srgbClr val="3493B9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06879" y="182879"/>
            <a:ext cx="8778240" cy="6492240"/>
          </a:xfrm>
          <a:custGeom>
            <a:avLst/>
            <a:gdLst/>
            <a:ahLst/>
            <a:cxnLst/>
            <a:rect l="l" t="t" r="r" b="b"/>
            <a:pathLst>
              <a:path w="8778240" h="6492240">
                <a:moveTo>
                  <a:pt x="0" y="6492240"/>
                </a:moveTo>
                <a:lnTo>
                  <a:pt x="8778240" y="6492240"/>
                </a:lnTo>
                <a:lnTo>
                  <a:pt x="8778240" y="0"/>
                </a:lnTo>
                <a:lnTo>
                  <a:pt x="0" y="0"/>
                </a:lnTo>
                <a:lnTo>
                  <a:pt x="0" y="6492240"/>
                </a:lnTo>
                <a:close/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09138" y="3734561"/>
            <a:ext cx="6172200" cy="0"/>
          </a:xfrm>
          <a:custGeom>
            <a:avLst/>
            <a:gdLst/>
            <a:ahLst/>
            <a:cxnLst/>
            <a:rect l="l" t="t" r="r" b="b"/>
            <a:pathLst>
              <a:path w="6172200">
                <a:moveTo>
                  <a:pt x="0" y="0"/>
                </a:moveTo>
                <a:lnTo>
                  <a:pt x="6172200" y="0"/>
                </a:lnTo>
              </a:path>
            </a:pathLst>
          </a:custGeom>
          <a:ln w="1066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39873" y="1538590"/>
            <a:ext cx="6641465" cy="115316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2700" marR="5080" indent="1962785">
              <a:lnSpc>
                <a:spcPts val="4079"/>
              </a:lnSpc>
              <a:spcBef>
                <a:spcPts val="835"/>
              </a:spcBef>
            </a:pPr>
            <a:r>
              <a:rPr sz="4000" b="1" spc="-5" dirty="0">
                <a:solidFill>
                  <a:srgbClr val="FFFFFF"/>
                </a:solidFill>
                <a:latin typeface="Corbel"/>
                <a:cs typeface="Corbel"/>
              </a:rPr>
              <a:t>LEARNING /  KNOWLEDGE</a:t>
            </a:r>
            <a:r>
              <a:rPr sz="4000" b="1" spc="-40" dirty="0">
                <a:solidFill>
                  <a:srgbClr val="FFFFFF"/>
                </a:solidFill>
                <a:latin typeface="Corbel"/>
                <a:cs typeface="Corbel"/>
              </a:rPr>
              <a:t> </a:t>
            </a:r>
            <a:r>
              <a:rPr sz="4000" b="1" spc="-15" dirty="0">
                <a:solidFill>
                  <a:srgbClr val="FFFFFF"/>
                </a:solidFill>
                <a:latin typeface="Corbel"/>
                <a:cs typeface="Corbel"/>
              </a:rPr>
              <a:t>MANAGEMENT</a:t>
            </a:r>
            <a:endParaRPr sz="4000" dirty="0">
              <a:solidFill>
                <a:prstClr val="black"/>
              </a:solidFill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129521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19428" y="1"/>
            <a:ext cx="9131808" cy="68625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07209" y="1168908"/>
            <a:ext cx="6586855" cy="731520"/>
          </a:xfrm>
          <a:custGeom>
            <a:avLst/>
            <a:gdLst/>
            <a:ahLst/>
            <a:cxnLst/>
            <a:rect l="l" t="t" r="r" b="b"/>
            <a:pathLst>
              <a:path w="6586855" h="731519">
                <a:moveTo>
                  <a:pt x="0" y="731520"/>
                </a:moveTo>
                <a:lnTo>
                  <a:pt x="6586728" y="731520"/>
                </a:lnTo>
                <a:lnTo>
                  <a:pt x="6586728" y="0"/>
                </a:lnTo>
                <a:lnTo>
                  <a:pt x="0" y="0"/>
                </a:lnTo>
                <a:lnTo>
                  <a:pt x="0" y="73152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07209" y="1973580"/>
            <a:ext cx="6586855" cy="3383279"/>
          </a:xfrm>
          <a:custGeom>
            <a:avLst/>
            <a:gdLst/>
            <a:ahLst/>
            <a:cxnLst/>
            <a:rect l="l" t="t" r="r" b="b"/>
            <a:pathLst>
              <a:path w="6586855" h="3383279">
                <a:moveTo>
                  <a:pt x="0" y="3383279"/>
                </a:moveTo>
                <a:lnTo>
                  <a:pt x="6586728" y="3383279"/>
                </a:lnTo>
                <a:lnTo>
                  <a:pt x="6586728" y="0"/>
                </a:lnTo>
                <a:lnTo>
                  <a:pt x="0" y="0"/>
                </a:lnTo>
                <a:lnTo>
                  <a:pt x="0" y="3383279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887211" y="5355335"/>
            <a:ext cx="407034" cy="350520"/>
          </a:xfrm>
          <a:custGeom>
            <a:avLst/>
            <a:gdLst/>
            <a:ahLst/>
            <a:cxnLst/>
            <a:rect l="l" t="t" r="r" b="b"/>
            <a:pathLst>
              <a:path w="407035" h="350520">
                <a:moveTo>
                  <a:pt x="406908" y="0"/>
                </a:moveTo>
                <a:lnTo>
                  <a:pt x="0" y="0"/>
                </a:lnTo>
                <a:lnTo>
                  <a:pt x="203453" y="350519"/>
                </a:lnTo>
                <a:lnTo>
                  <a:pt x="406908" y="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713734" y="2839298"/>
            <a:ext cx="4766945" cy="1387475"/>
          </a:xfrm>
          <a:prstGeom prst="rect">
            <a:avLst/>
          </a:prstGeom>
        </p:spPr>
        <p:txBody>
          <a:bodyPr vert="horz" wrap="square" lIns="0" tIns="271145" rIns="0" bIns="0" rtlCol="0">
            <a:spAutoFit/>
          </a:bodyPr>
          <a:lstStyle/>
          <a:p>
            <a:pPr marL="15875" algn="ctr">
              <a:spcBef>
                <a:spcPts val="2135"/>
              </a:spcBef>
            </a:pPr>
            <a:r>
              <a:rPr sz="4800" spc="-120" dirty="0">
                <a:solidFill>
                  <a:srgbClr val="FFFDFF"/>
                </a:solidFill>
                <a:latin typeface="Calibri Light"/>
                <a:cs typeface="Calibri Light"/>
              </a:rPr>
              <a:t>Protection</a:t>
            </a:r>
            <a:endParaRPr sz="4800">
              <a:latin typeface="Calibri Light"/>
              <a:cs typeface="Calibri Light"/>
            </a:endParaRPr>
          </a:p>
          <a:p>
            <a:pPr algn="ctr">
              <a:spcBef>
                <a:spcPts val="765"/>
              </a:spcBef>
            </a:pPr>
            <a:r>
              <a:rPr spc="-20" dirty="0">
                <a:solidFill>
                  <a:srgbClr val="FFFDFF"/>
                </a:solidFill>
                <a:latin typeface="Century"/>
                <a:cs typeface="Century"/>
              </a:rPr>
              <a:t>Technology </a:t>
            </a:r>
            <a:r>
              <a:rPr dirty="0">
                <a:solidFill>
                  <a:srgbClr val="FFFDFF"/>
                </a:solidFill>
                <a:latin typeface="Century"/>
                <a:cs typeface="Century"/>
              </a:rPr>
              <a:t>Management </a:t>
            </a:r>
            <a:r>
              <a:rPr spc="-5" dirty="0">
                <a:solidFill>
                  <a:srgbClr val="FFFDFF"/>
                </a:solidFill>
                <a:latin typeface="Century"/>
                <a:cs typeface="Century"/>
              </a:rPr>
              <a:t>Activities and</a:t>
            </a:r>
            <a:r>
              <a:rPr spc="-155" dirty="0">
                <a:solidFill>
                  <a:srgbClr val="FFFDFF"/>
                </a:solidFill>
                <a:latin typeface="Century"/>
                <a:cs typeface="Century"/>
              </a:rPr>
              <a:t> </a:t>
            </a:r>
            <a:r>
              <a:rPr spc="-35" dirty="0">
                <a:solidFill>
                  <a:srgbClr val="FFFDFF"/>
                </a:solidFill>
                <a:latin typeface="Century"/>
                <a:cs typeface="Century"/>
              </a:rPr>
              <a:t>Tools</a:t>
            </a:r>
            <a:endParaRPr>
              <a:latin typeface="Century"/>
              <a:cs typeface="Century"/>
            </a:endParaRPr>
          </a:p>
        </p:txBody>
      </p:sp>
    </p:spTree>
    <p:extLst>
      <p:ext uri="{BB962C8B-B14F-4D97-AF65-F5344CB8AC3E}">
        <p14:creationId xmlns:p14="http://schemas.microsoft.com/office/powerpoint/2010/main" val="15341525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8651" y="1699260"/>
            <a:ext cx="3278504" cy="502920"/>
          </a:xfrm>
          <a:custGeom>
            <a:avLst/>
            <a:gdLst/>
            <a:ahLst/>
            <a:cxnLst/>
            <a:rect l="l" t="t" r="r" b="b"/>
            <a:pathLst>
              <a:path w="3278504" h="502919">
                <a:moveTo>
                  <a:pt x="0" y="502920"/>
                </a:moveTo>
                <a:lnTo>
                  <a:pt x="3278124" y="502920"/>
                </a:lnTo>
                <a:lnTo>
                  <a:pt x="3278124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49980" y="4898135"/>
            <a:ext cx="315595" cy="271780"/>
          </a:xfrm>
          <a:custGeom>
            <a:avLst/>
            <a:gdLst/>
            <a:ahLst/>
            <a:cxnLst/>
            <a:rect l="l" t="t" r="r" b="b"/>
            <a:pathLst>
              <a:path w="315594" h="271779">
                <a:moveTo>
                  <a:pt x="315468" y="0"/>
                </a:moveTo>
                <a:lnTo>
                  <a:pt x="0" y="0"/>
                </a:lnTo>
                <a:lnTo>
                  <a:pt x="157733" y="271271"/>
                </a:lnTo>
                <a:lnTo>
                  <a:pt x="315468" y="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64081" y="2275333"/>
            <a:ext cx="3287395" cy="1546577"/>
          </a:xfrm>
          <a:prstGeom prst="rect">
            <a:avLst/>
          </a:prstGeom>
          <a:solidFill>
            <a:srgbClr val="0FB6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</a:pPr>
            <a:endParaRPr sz="3650">
              <a:latin typeface="Times New Roman"/>
              <a:cs typeface="Times New Roman"/>
            </a:endParaRPr>
          </a:p>
          <a:p>
            <a:pPr marL="861694"/>
            <a:r>
              <a:rPr sz="3200" spc="-114" dirty="0">
                <a:solidFill>
                  <a:srgbClr val="FFFDFF"/>
                </a:solidFill>
                <a:latin typeface="Calibri Light"/>
                <a:cs typeface="Calibri Light"/>
              </a:rPr>
              <a:t>Protection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815330" y="1627099"/>
            <a:ext cx="4113529" cy="3521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271145" indent="-172720">
              <a:lnSpc>
                <a:spcPct val="120000"/>
              </a:lnSpc>
              <a:spcBef>
                <a:spcPts val="100"/>
              </a:spcBef>
              <a:buClr>
                <a:srgbClr val="0FB6F4"/>
              </a:buClr>
              <a:buSzPct val="110000"/>
              <a:buFont typeface="Wingdings"/>
              <a:buChar char=""/>
              <a:tabLst>
                <a:tab pos="185420" algn="l"/>
              </a:tabLst>
            </a:pPr>
            <a:r>
              <a:rPr sz="2000" dirty="0">
                <a:latin typeface="Century"/>
                <a:cs typeface="Century"/>
              </a:rPr>
              <a:t>Refers </a:t>
            </a:r>
            <a:r>
              <a:rPr sz="2000" spc="-5" dirty="0">
                <a:latin typeface="Century"/>
                <a:cs typeface="Century"/>
              </a:rPr>
              <a:t>to </a:t>
            </a:r>
            <a:r>
              <a:rPr sz="2000" dirty="0">
                <a:latin typeface="Century"/>
                <a:cs typeface="Century"/>
              </a:rPr>
              <a:t>p</a:t>
            </a:r>
            <a:r>
              <a:rPr sz="2000" dirty="0">
                <a:solidFill>
                  <a:srgbClr val="FF0000"/>
                </a:solidFill>
                <a:latin typeface="Century"/>
                <a:cs typeface="Century"/>
              </a:rPr>
              <a:t>rotecting </a:t>
            </a:r>
            <a:r>
              <a:rPr sz="2000" spc="-5" dirty="0">
                <a:solidFill>
                  <a:srgbClr val="FF0000"/>
                </a:solidFill>
                <a:latin typeface="Century"/>
                <a:cs typeface="Century"/>
              </a:rPr>
              <a:t>the  </a:t>
            </a:r>
            <a:r>
              <a:rPr sz="2000" dirty="0">
                <a:solidFill>
                  <a:srgbClr val="FF0000"/>
                </a:solidFill>
                <a:latin typeface="Century"/>
                <a:cs typeface="Century"/>
              </a:rPr>
              <a:t>knowledge </a:t>
            </a:r>
            <a:r>
              <a:rPr sz="2000" spc="-5" dirty="0">
                <a:solidFill>
                  <a:srgbClr val="FF0000"/>
                </a:solidFill>
                <a:latin typeface="Century"/>
                <a:cs typeface="Century"/>
              </a:rPr>
              <a:t>and </a:t>
            </a:r>
            <a:r>
              <a:rPr sz="2000" dirty="0">
                <a:solidFill>
                  <a:srgbClr val="FF0000"/>
                </a:solidFill>
                <a:latin typeface="Century"/>
                <a:cs typeface="Century"/>
              </a:rPr>
              <a:t>expertise  embedded in </a:t>
            </a:r>
            <a:r>
              <a:rPr sz="2000" spc="-5" dirty="0">
                <a:solidFill>
                  <a:srgbClr val="FF0000"/>
                </a:solidFill>
                <a:latin typeface="Century"/>
                <a:cs typeface="Century"/>
              </a:rPr>
              <a:t>products,</a:t>
            </a:r>
            <a:r>
              <a:rPr sz="2000" spc="-105" dirty="0">
                <a:solidFill>
                  <a:srgbClr val="FF0000"/>
                </a:solidFill>
                <a:latin typeface="Century"/>
                <a:cs typeface="Century"/>
              </a:rPr>
              <a:t> </a:t>
            </a:r>
            <a:r>
              <a:rPr sz="2000" dirty="0">
                <a:solidFill>
                  <a:srgbClr val="FF0000"/>
                </a:solidFill>
                <a:latin typeface="Century"/>
                <a:cs typeface="Century"/>
              </a:rPr>
              <a:t>services  </a:t>
            </a:r>
            <a:r>
              <a:rPr sz="2000" spc="-5" dirty="0">
                <a:solidFill>
                  <a:srgbClr val="FF0000"/>
                </a:solidFill>
                <a:latin typeface="Century"/>
                <a:cs typeface="Century"/>
              </a:rPr>
              <a:t>and manufacturing</a:t>
            </a:r>
            <a:r>
              <a:rPr sz="2000" spc="-65" dirty="0">
                <a:solidFill>
                  <a:srgbClr val="FF0000"/>
                </a:solidFill>
                <a:latin typeface="Century"/>
                <a:cs typeface="Century"/>
              </a:rPr>
              <a:t> </a:t>
            </a:r>
            <a:r>
              <a:rPr sz="2000" dirty="0">
                <a:solidFill>
                  <a:srgbClr val="FF0000"/>
                </a:solidFill>
                <a:latin typeface="Century"/>
                <a:cs typeface="Century"/>
              </a:rPr>
              <a:t>systems</a:t>
            </a:r>
            <a:r>
              <a:rPr sz="2000" dirty="0">
                <a:latin typeface="Century"/>
                <a:cs typeface="Century"/>
              </a:rPr>
              <a:t>.</a:t>
            </a:r>
            <a:endParaRPr sz="2000">
              <a:latin typeface="Century"/>
              <a:cs typeface="Century"/>
            </a:endParaRPr>
          </a:p>
          <a:p>
            <a:pPr marL="184785" indent="-172720">
              <a:spcBef>
                <a:spcPts val="1280"/>
              </a:spcBef>
              <a:buClr>
                <a:srgbClr val="0FB6F4"/>
              </a:buClr>
              <a:buSzPct val="110000"/>
              <a:buFont typeface="Wingdings"/>
              <a:buChar char=""/>
              <a:tabLst>
                <a:tab pos="185420" algn="l"/>
              </a:tabLst>
            </a:pPr>
            <a:r>
              <a:rPr sz="2000" spc="-5" dirty="0">
                <a:latin typeface="Century"/>
                <a:cs typeface="Century"/>
              </a:rPr>
              <a:t>Intellectual assets </a:t>
            </a:r>
            <a:r>
              <a:rPr sz="2000" dirty="0">
                <a:latin typeface="Century"/>
                <a:cs typeface="Century"/>
              </a:rPr>
              <a:t>consists of</a:t>
            </a:r>
            <a:r>
              <a:rPr sz="2000" spc="-125" dirty="0">
                <a:latin typeface="Century"/>
                <a:cs typeface="Century"/>
              </a:rPr>
              <a:t> </a:t>
            </a:r>
            <a:r>
              <a:rPr sz="2000" spc="-5" dirty="0">
                <a:latin typeface="Century"/>
                <a:cs typeface="Century"/>
              </a:rPr>
              <a:t>two</a:t>
            </a:r>
            <a:endParaRPr sz="2000">
              <a:latin typeface="Century"/>
              <a:cs typeface="Century"/>
            </a:endParaRPr>
          </a:p>
          <a:p>
            <a:pPr marL="527685" marR="361315" lvl="1" indent="-172720">
              <a:lnSpc>
                <a:spcPct val="120100"/>
              </a:lnSpc>
              <a:spcBef>
                <a:spcPts val="395"/>
              </a:spcBef>
              <a:buClr>
                <a:srgbClr val="0FB6F4"/>
              </a:buClr>
              <a:buSzPct val="110000"/>
              <a:buFont typeface="Wingdings"/>
              <a:buChar char=""/>
              <a:tabLst>
                <a:tab pos="528320" algn="l"/>
              </a:tabLst>
            </a:pPr>
            <a:r>
              <a:rPr sz="2000" dirty="0">
                <a:solidFill>
                  <a:srgbClr val="FF0000"/>
                </a:solidFill>
                <a:latin typeface="Century"/>
                <a:cs typeface="Century"/>
              </a:rPr>
              <a:t>Legally protected </a:t>
            </a:r>
            <a:r>
              <a:rPr sz="2000" spc="-5" dirty="0">
                <a:latin typeface="Century"/>
                <a:cs typeface="Century"/>
              </a:rPr>
              <a:t>asset</a:t>
            </a:r>
            <a:r>
              <a:rPr sz="2000" spc="-150" dirty="0">
                <a:latin typeface="Century"/>
                <a:cs typeface="Century"/>
              </a:rPr>
              <a:t> </a:t>
            </a:r>
            <a:r>
              <a:rPr sz="2000" dirty="0">
                <a:latin typeface="Century"/>
                <a:cs typeface="Century"/>
              </a:rPr>
              <a:t>like  patent</a:t>
            </a:r>
            <a:endParaRPr sz="2000">
              <a:latin typeface="Century"/>
              <a:cs typeface="Century"/>
            </a:endParaRPr>
          </a:p>
          <a:p>
            <a:pPr marL="527685" marR="523875" lvl="1" indent="-172720">
              <a:lnSpc>
                <a:spcPct val="120000"/>
              </a:lnSpc>
              <a:spcBef>
                <a:spcPts val="395"/>
              </a:spcBef>
              <a:buClr>
                <a:srgbClr val="0FB6F4"/>
              </a:buClr>
              <a:buSzPct val="110000"/>
              <a:buFont typeface="Wingdings"/>
              <a:buChar char=""/>
              <a:tabLst>
                <a:tab pos="528320" algn="l"/>
                <a:tab pos="2710180" algn="l"/>
              </a:tabLst>
            </a:pPr>
            <a:r>
              <a:rPr sz="2000" spc="-5" dirty="0">
                <a:solidFill>
                  <a:srgbClr val="FF0000"/>
                </a:solidFill>
                <a:latin typeface="Century"/>
                <a:cs typeface="Century"/>
              </a:rPr>
              <a:t>Intangible</a:t>
            </a:r>
            <a:r>
              <a:rPr sz="2000" spc="-30" dirty="0">
                <a:solidFill>
                  <a:srgbClr val="FF0000"/>
                </a:solidFill>
                <a:latin typeface="Century"/>
                <a:cs typeface="Century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Century"/>
                <a:cs typeface="Century"/>
              </a:rPr>
              <a:t>asset</a:t>
            </a:r>
            <a:r>
              <a:rPr sz="2000" spc="5" dirty="0">
                <a:solidFill>
                  <a:srgbClr val="FF0000"/>
                </a:solidFill>
                <a:latin typeface="Century"/>
                <a:cs typeface="Century"/>
              </a:rPr>
              <a:t> </a:t>
            </a:r>
            <a:r>
              <a:rPr sz="2000" dirty="0">
                <a:latin typeface="Century"/>
                <a:cs typeface="Century"/>
              </a:rPr>
              <a:t>-	</a:t>
            </a:r>
            <a:r>
              <a:rPr sz="2000" spc="-5" dirty="0">
                <a:latin typeface="Century"/>
                <a:cs typeface="Century"/>
              </a:rPr>
              <a:t>such</a:t>
            </a:r>
            <a:r>
              <a:rPr sz="2000" spc="-75" dirty="0">
                <a:latin typeface="Century"/>
                <a:cs typeface="Century"/>
              </a:rPr>
              <a:t> </a:t>
            </a:r>
            <a:r>
              <a:rPr sz="2000" spc="-5" dirty="0">
                <a:latin typeface="Century"/>
                <a:cs typeface="Century"/>
              </a:rPr>
              <a:t>as  </a:t>
            </a:r>
            <a:r>
              <a:rPr sz="2000" dirty="0">
                <a:latin typeface="Century"/>
                <a:cs typeface="Century"/>
              </a:rPr>
              <a:t>know-how</a:t>
            </a:r>
            <a:endParaRPr sz="2000">
              <a:latin typeface="Century"/>
              <a:cs typeface="Century"/>
            </a:endParaRPr>
          </a:p>
        </p:txBody>
      </p:sp>
    </p:spTree>
    <p:extLst>
      <p:ext uri="{BB962C8B-B14F-4D97-AF65-F5344CB8AC3E}">
        <p14:creationId xmlns:p14="http://schemas.microsoft.com/office/powerpoint/2010/main" val="352213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8651" y="1699260"/>
            <a:ext cx="3278504" cy="502920"/>
          </a:xfrm>
          <a:custGeom>
            <a:avLst/>
            <a:gdLst/>
            <a:ahLst/>
            <a:cxnLst/>
            <a:rect l="l" t="t" r="r" b="b"/>
            <a:pathLst>
              <a:path w="3278504" h="502919">
                <a:moveTo>
                  <a:pt x="0" y="502920"/>
                </a:moveTo>
                <a:lnTo>
                  <a:pt x="3278124" y="502920"/>
                </a:lnTo>
                <a:lnTo>
                  <a:pt x="3278124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49980" y="4898135"/>
            <a:ext cx="315595" cy="271780"/>
          </a:xfrm>
          <a:custGeom>
            <a:avLst/>
            <a:gdLst/>
            <a:ahLst/>
            <a:cxnLst/>
            <a:rect l="l" t="t" r="r" b="b"/>
            <a:pathLst>
              <a:path w="315594" h="271779">
                <a:moveTo>
                  <a:pt x="315468" y="0"/>
                </a:moveTo>
                <a:lnTo>
                  <a:pt x="0" y="0"/>
                </a:lnTo>
                <a:lnTo>
                  <a:pt x="157733" y="271271"/>
                </a:lnTo>
                <a:lnTo>
                  <a:pt x="315468" y="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64081" y="2275333"/>
            <a:ext cx="3287395" cy="1546577"/>
          </a:xfrm>
          <a:prstGeom prst="rect">
            <a:avLst/>
          </a:prstGeom>
          <a:solidFill>
            <a:srgbClr val="0FB6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</a:pPr>
            <a:endParaRPr sz="3650">
              <a:latin typeface="Times New Roman"/>
              <a:cs typeface="Times New Roman"/>
            </a:endParaRPr>
          </a:p>
          <a:p>
            <a:pPr marL="405765"/>
            <a:r>
              <a:rPr sz="3200" spc="-110" dirty="0">
                <a:solidFill>
                  <a:srgbClr val="FFFDFF"/>
                </a:solidFill>
                <a:latin typeface="Calibri Light"/>
                <a:cs typeface="Calibri Light"/>
              </a:rPr>
              <a:t>Intangible</a:t>
            </a:r>
            <a:r>
              <a:rPr sz="3200" spc="-26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95" dirty="0">
                <a:solidFill>
                  <a:srgbClr val="FFFDFF"/>
                </a:solidFill>
                <a:latin typeface="Calibri Light"/>
                <a:cs typeface="Calibri Light"/>
              </a:rPr>
              <a:t>assets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19038" y="2238882"/>
            <a:ext cx="3727450" cy="2310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857250" indent="-172720">
              <a:lnSpc>
                <a:spcPct val="120000"/>
              </a:lnSpc>
              <a:spcBef>
                <a:spcPts val="100"/>
              </a:spcBef>
              <a:buClr>
                <a:srgbClr val="0FB6F4"/>
              </a:buClr>
              <a:buSzPct val="108333"/>
              <a:buFont typeface="Wingdings"/>
              <a:buChar char=""/>
              <a:tabLst>
                <a:tab pos="185420" algn="l"/>
              </a:tabLst>
            </a:pPr>
            <a:r>
              <a:rPr spc="-5" dirty="0">
                <a:latin typeface="Century"/>
                <a:cs typeface="Century"/>
              </a:rPr>
              <a:t>Can be divided </a:t>
            </a:r>
            <a:r>
              <a:rPr dirty="0">
                <a:latin typeface="Century"/>
                <a:cs typeface="Century"/>
              </a:rPr>
              <a:t>into </a:t>
            </a:r>
            <a:r>
              <a:rPr spc="-5" dirty="0">
                <a:latin typeface="Century"/>
                <a:cs typeface="Century"/>
              </a:rPr>
              <a:t>three  </a:t>
            </a:r>
            <a:r>
              <a:rPr dirty="0">
                <a:latin typeface="Century"/>
                <a:cs typeface="Century"/>
              </a:rPr>
              <a:t>categories</a:t>
            </a:r>
            <a:endParaRPr>
              <a:latin typeface="Century"/>
              <a:cs typeface="Century"/>
            </a:endParaRPr>
          </a:p>
          <a:p>
            <a:pPr marL="184785" indent="-172720">
              <a:spcBef>
                <a:spcPts val="1235"/>
              </a:spcBef>
              <a:buClr>
                <a:srgbClr val="0FB6F4"/>
              </a:buClr>
              <a:buSzPct val="108333"/>
              <a:buFont typeface="Wingdings"/>
              <a:buChar char=""/>
              <a:tabLst>
                <a:tab pos="185420" algn="l"/>
              </a:tabLst>
            </a:pPr>
            <a:r>
              <a:rPr spc="-5" dirty="0">
                <a:latin typeface="Century"/>
                <a:cs typeface="Century"/>
              </a:rPr>
              <a:t>Competencies </a:t>
            </a:r>
            <a:r>
              <a:rPr dirty="0">
                <a:latin typeface="Century"/>
                <a:cs typeface="Century"/>
              </a:rPr>
              <a:t>( skill ,</a:t>
            </a:r>
            <a:r>
              <a:rPr spc="-35" dirty="0">
                <a:latin typeface="Century"/>
                <a:cs typeface="Century"/>
              </a:rPr>
              <a:t> </a:t>
            </a:r>
            <a:r>
              <a:rPr spc="-20" dirty="0">
                <a:latin typeface="Century"/>
                <a:cs typeface="Century"/>
              </a:rPr>
              <a:t>know-how,</a:t>
            </a:r>
            <a:endParaRPr>
              <a:latin typeface="Century"/>
              <a:cs typeface="Century"/>
            </a:endParaRPr>
          </a:p>
          <a:p>
            <a:pPr marL="184785">
              <a:spcBef>
                <a:spcPts val="430"/>
              </a:spcBef>
            </a:pPr>
            <a:r>
              <a:rPr spc="-5" dirty="0">
                <a:latin typeface="Century"/>
                <a:cs typeface="Century"/>
              </a:rPr>
              <a:t>leadership</a:t>
            </a:r>
            <a:r>
              <a:rPr spc="5" dirty="0">
                <a:latin typeface="Century"/>
                <a:cs typeface="Century"/>
              </a:rPr>
              <a:t> </a:t>
            </a:r>
            <a:r>
              <a:rPr spc="-5" dirty="0">
                <a:latin typeface="Century"/>
                <a:cs typeface="Century"/>
              </a:rPr>
              <a:t>qualities)</a:t>
            </a:r>
            <a:endParaRPr>
              <a:latin typeface="Century"/>
              <a:cs typeface="Century"/>
            </a:endParaRPr>
          </a:p>
          <a:p>
            <a:pPr marL="184785" indent="-172720">
              <a:spcBef>
                <a:spcPts val="1230"/>
              </a:spcBef>
              <a:buClr>
                <a:srgbClr val="0FB6F4"/>
              </a:buClr>
              <a:buSzPct val="108333"/>
              <a:buFont typeface="Wingdings"/>
              <a:buChar char=""/>
              <a:tabLst>
                <a:tab pos="185420" algn="l"/>
              </a:tabLst>
            </a:pPr>
            <a:r>
              <a:rPr spc="-5" dirty="0">
                <a:latin typeface="Century"/>
                <a:cs typeface="Century"/>
              </a:rPr>
              <a:t>Innovation and</a:t>
            </a:r>
            <a:r>
              <a:rPr spc="-50" dirty="0">
                <a:latin typeface="Century"/>
                <a:cs typeface="Century"/>
              </a:rPr>
              <a:t> </a:t>
            </a:r>
            <a:r>
              <a:rPr dirty="0">
                <a:latin typeface="Century"/>
                <a:cs typeface="Century"/>
              </a:rPr>
              <a:t>entrepreneurship</a:t>
            </a:r>
            <a:endParaRPr>
              <a:latin typeface="Century"/>
              <a:cs typeface="Century"/>
            </a:endParaRPr>
          </a:p>
          <a:p>
            <a:pPr marL="184785" indent="-172720">
              <a:spcBef>
                <a:spcPts val="1235"/>
              </a:spcBef>
              <a:buClr>
                <a:srgbClr val="0FB6F4"/>
              </a:buClr>
              <a:buSzPct val="108333"/>
              <a:buFont typeface="Wingdings"/>
              <a:buChar char=""/>
              <a:tabLst>
                <a:tab pos="185420" algn="l"/>
              </a:tabLst>
            </a:pPr>
            <a:r>
              <a:rPr dirty="0">
                <a:latin typeface="Century"/>
                <a:cs typeface="Century"/>
              </a:rPr>
              <a:t>The </a:t>
            </a:r>
            <a:r>
              <a:rPr spc="-5" dirty="0">
                <a:latin typeface="Century"/>
                <a:cs typeface="Century"/>
              </a:rPr>
              <a:t>ability to</a:t>
            </a:r>
            <a:r>
              <a:rPr spc="-25" dirty="0">
                <a:latin typeface="Century"/>
                <a:cs typeface="Century"/>
              </a:rPr>
              <a:t> </a:t>
            </a:r>
            <a:r>
              <a:rPr spc="-5" dirty="0">
                <a:latin typeface="Century"/>
                <a:cs typeface="Century"/>
              </a:rPr>
              <a:t>adapt</a:t>
            </a:r>
            <a:endParaRPr>
              <a:latin typeface="Century"/>
              <a:cs typeface="Century"/>
            </a:endParaRPr>
          </a:p>
        </p:txBody>
      </p:sp>
    </p:spTree>
    <p:extLst>
      <p:ext uri="{BB962C8B-B14F-4D97-AF65-F5344CB8AC3E}">
        <p14:creationId xmlns:p14="http://schemas.microsoft.com/office/powerpoint/2010/main" val="30074972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8651" y="1699260"/>
            <a:ext cx="3278504" cy="502920"/>
          </a:xfrm>
          <a:custGeom>
            <a:avLst/>
            <a:gdLst/>
            <a:ahLst/>
            <a:cxnLst/>
            <a:rect l="l" t="t" r="r" b="b"/>
            <a:pathLst>
              <a:path w="3278504" h="502919">
                <a:moveTo>
                  <a:pt x="0" y="502920"/>
                </a:moveTo>
                <a:lnTo>
                  <a:pt x="3278124" y="502920"/>
                </a:lnTo>
                <a:lnTo>
                  <a:pt x="3278124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49980" y="4898135"/>
            <a:ext cx="315595" cy="271780"/>
          </a:xfrm>
          <a:custGeom>
            <a:avLst/>
            <a:gdLst/>
            <a:ahLst/>
            <a:cxnLst/>
            <a:rect l="l" t="t" r="r" b="b"/>
            <a:pathLst>
              <a:path w="315594" h="271779">
                <a:moveTo>
                  <a:pt x="315468" y="0"/>
                </a:moveTo>
                <a:lnTo>
                  <a:pt x="0" y="0"/>
                </a:lnTo>
                <a:lnTo>
                  <a:pt x="157733" y="271271"/>
                </a:lnTo>
                <a:lnTo>
                  <a:pt x="315468" y="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64081" y="2275333"/>
            <a:ext cx="3287395" cy="1762021"/>
          </a:xfrm>
          <a:prstGeom prst="rect">
            <a:avLst/>
          </a:prstGeom>
          <a:solidFill>
            <a:srgbClr val="0FB6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spcBef>
                <a:spcPts val="30"/>
              </a:spcBef>
            </a:pPr>
            <a:endParaRPr sz="2750">
              <a:latin typeface="Times New Roman"/>
              <a:cs typeface="Times New Roman"/>
            </a:endParaRPr>
          </a:p>
          <a:p>
            <a:pPr marL="663575" marR="645160" indent="150495">
              <a:lnSpc>
                <a:spcPts val="3260"/>
              </a:lnSpc>
            </a:pPr>
            <a:r>
              <a:rPr sz="3200" spc="-105" dirty="0">
                <a:solidFill>
                  <a:srgbClr val="FFFDFF"/>
                </a:solidFill>
                <a:latin typeface="Calibri Light"/>
                <a:cs typeface="Calibri Light"/>
              </a:rPr>
              <a:t>Intellectual  property</a:t>
            </a:r>
            <a:r>
              <a:rPr sz="3200" spc="26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80" dirty="0">
                <a:solidFill>
                  <a:srgbClr val="FFFDFF"/>
                </a:solidFill>
                <a:latin typeface="Calibri Light"/>
                <a:cs typeface="Calibri Light"/>
              </a:rPr>
              <a:t>(IP)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19038" y="2074290"/>
            <a:ext cx="3919220" cy="2203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272415" indent="-172720">
              <a:lnSpc>
                <a:spcPct val="120000"/>
              </a:lnSpc>
              <a:spcBef>
                <a:spcPts val="100"/>
              </a:spcBef>
              <a:buClr>
                <a:srgbClr val="0FB6F4"/>
              </a:buClr>
              <a:buSzPct val="108333"/>
              <a:buFont typeface="Wingdings"/>
              <a:buChar char=""/>
              <a:tabLst>
                <a:tab pos="185420" algn="l"/>
              </a:tabLst>
            </a:pPr>
            <a:r>
              <a:rPr spc="-5" dirty="0">
                <a:latin typeface="Century"/>
                <a:cs typeface="Century"/>
              </a:rPr>
              <a:t>IP </a:t>
            </a:r>
            <a:r>
              <a:rPr dirty="0">
                <a:latin typeface="Century"/>
                <a:cs typeface="Century"/>
              </a:rPr>
              <a:t>laws </a:t>
            </a:r>
            <a:r>
              <a:rPr spc="-5" dirty="0">
                <a:latin typeface="Century"/>
                <a:cs typeface="Century"/>
              </a:rPr>
              <a:t>vary </a:t>
            </a:r>
            <a:r>
              <a:rPr dirty="0">
                <a:latin typeface="Century"/>
                <a:cs typeface="Century"/>
              </a:rPr>
              <a:t>from one country</a:t>
            </a:r>
            <a:r>
              <a:rPr spc="-150" dirty="0">
                <a:latin typeface="Century"/>
                <a:cs typeface="Century"/>
              </a:rPr>
              <a:t> </a:t>
            </a:r>
            <a:r>
              <a:rPr spc="-5" dirty="0">
                <a:latin typeface="Century"/>
                <a:cs typeface="Century"/>
              </a:rPr>
              <a:t>to  another</a:t>
            </a:r>
            <a:endParaRPr>
              <a:latin typeface="Century"/>
              <a:cs typeface="Century"/>
            </a:endParaRPr>
          </a:p>
          <a:p>
            <a:pPr marL="184785" marR="607060" indent="-172720">
              <a:lnSpc>
                <a:spcPct val="120000"/>
              </a:lnSpc>
              <a:spcBef>
                <a:spcPts val="805"/>
              </a:spcBef>
              <a:buClr>
                <a:srgbClr val="0FB6F4"/>
              </a:buClr>
              <a:buSzPct val="108333"/>
              <a:buFont typeface="Wingdings"/>
              <a:buChar char=""/>
              <a:tabLst>
                <a:tab pos="185420" algn="l"/>
              </a:tabLst>
            </a:pPr>
            <a:r>
              <a:rPr spc="-5" dirty="0">
                <a:latin typeface="Century"/>
                <a:cs typeface="Century"/>
              </a:rPr>
              <a:t>Can be harmonized </a:t>
            </a:r>
            <a:r>
              <a:rPr dirty="0">
                <a:latin typeface="Century"/>
                <a:cs typeface="Century"/>
              </a:rPr>
              <a:t>through  </a:t>
            </a:r>
            <a:r>
              <a:rPr spc="-5" dirty="0">
                <a:latin typeface="Century"/>
                <a:cs typeface="Century"/>
              </a:rPr>
              <a:t>international treaties such</a:t>
            </a:r>
            <a:r>
              <a:rPr spc="-15" dirty="0">
                <a:latin typeface="Century"/>
                <a:cs typeface="Century"/>
              </a:rPr>
              <a:t> </a:t>
            </a:r>
            <a:r>
              <a:rPr spc="-5" dirty="0">
                <a:latin typeface="Century"/>
                <a:cs typeface="Century"/>
              </a:rPr>
              <a:t>as</a:t>
            </a:r>
            <a:endParaRPr>
              <a:latin typeface="Century"/>
              <a:cs typeface="Century"/>
            </a:endParaRPr>
          </a:p>
          <a:p>
            <a:pPr marL="184785" marR="5080" indent="-172720">
              <a:lnSpc>
                <a:spcPct val="120000"/>
              </a:lnSpc>
              <a:spcBef>
                <a:spcPts val="790"/>
              </a:spcBef>
              <a:buClr>
                <a:srgbClr val="0FB6F4"/>
              </a:buClr>
              <a:buSzPct val="108333"/>
              <a:buFont typeface="Wingdings"/>
              <a:buChar char=""/>
              <a:tabLst>
                <a:tab pos="185420" algn="l"/>
              </a:tabLst>
            </a:pPr>
            <a:r>
              <a:rPr spc="-5" dirty="0">
                <a:latin typeface="Century"/>
                <a:cs typeface="Century"/>
              </a:rPr>
              <a:t>WORLD </a:t>
            </a:r>
            <a:r>
              <a:rPr dirty="0">
                <a:latin typeface="Century"/>
                <a:cs typeface="Century"/>
              </a:rPr>
              <a:t>TRADE</a:t>
            </a:r>
            <a:r>
              <a:rPr spc="-60" dirty="0">
                <a:latin typeface="Century"/>
                <a:cs typeface="Century"/>
              </a:rPr>
              <a:t> </a:t>
            </a:r>
            <a:r>
              <a:rPr spc="-10" dirty="0">
                <a:latin typeface="Century"/>
                <a:cs typeface="Century"/>
              </a:rPr>
              <a:t>ORGANIZATION  </a:t>
            </a:r>
            <a:r>
              <a:rPr spc="-5" dirty="0">
                <a:latin typeface="Century"/>
                <a:cs typeface="Century"/>
              </a:rPr>
              <a:t>AGREEMENT</a:t>
            </a:r>
            <a:r>
              <a:rPr spc="5" dirty="0">
                <a:latin typeface="Century"/>
                <a:cs typeface="Century"/>
              </a:rPr>
              <a:t> </a:t>
            </a:r>
            <a:r>
              <a:rPr spc="-5" dirty="0">
                <a:latin typeface="Century"/>
                <a:cs typeface="Century"/>
              </a:rPr>
              <a:t>(WTO),1994</a:t>
            </a:r>
            <a:endParaRPr>
              <a:latin typeface="Century"/>
              <a:cs typeface="Century"/>
            </a:endParaRPr>
          </a:p>
        </p:txBody>
      </p:sp>
    </p:spTree>
    <p:extLst>
      <p:ext uri="{BB962C8B-B14F-4D97-AF65-F5344CB8AC3E}">
        <p14:creationId xmlns:p14="http://schemas.microsoft.com/office/powerpoint/2010/main" val="26349117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7071" y="838200"/>
            <a:ext cx="3278504" cy="502920"/>
          </a:xfrm>
          <a:custGeom>
            <a:avLst/>
            <a:gdLst/>
            <a:ahLst/>
            <a:cxnLst/>
            <a:rect l="l" t="t" r="r" b="b"/>
            <a:pathLst>
              <a:path w="3278504" h="502919">
                <a:moveTo>
                  <a:pt x="0" y="502920"/>
                </a:moveTo>
                <a:lnTo>
                  <a:pt x="3278124" y="502920"/>
                </a:lnTo>
                <a:lnTo>
                  <a:pt x="3278124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11332" y="4692073"/>
            <a:ext cx="315595" cy="271780"/>
          </a:xfrm>
          <a:custGeom>
            <a:avLst/>
            <a:gdLst/>
            <a:ahLst/>
            <a:cxnLst/>
            <a:rect l="l" t="t" r="r" b="b"/>
            <a:pathLst>
              <a:path w="315594" h="271779">
                <a:moveTo>
                  <a:pt x="315468" y="0"/>
                </a:moveTo>
                <a:lnTo>
                  <a:pt x="0" y="0"/>
                </a:lnTo>
                <a:lnTo>
                  <a:pt x="157733" y="271271"/>
                </a:lnTo>
                <a:lnTo>
                  <a:pt x="315468" y="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78180" y="1531655"/>
            <a:ext cx="3287395" cy="1762021"/>
          </a:xfrm>
          <a:prstGeom prst="rect">
            <a:avLst/>
          </a:prstGeom>
          <a:solidFill>
            <a:srgbClr val="0FB6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  <a:p>
            <a:pPr>
              <a:spcBef>
                <a:spcPts val="30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437640" marR="399415" indent="-1019810">
              <a:lnSpc>
                <a:spcPts val="3260"/>
              </a:lnSpc>
            </a:pPr>
            <a:r>
              <a:rPr sz="3200" spc="-114" dirty="0">
                <a:solidFill>
                  <a:srgbClr val="FFFDFF"/>
                </a:solidFill>
                <a:latin typeface="Calibri Light"/>
                <a:cs typeface="Calibri Light"/>
              </a:rPr>
              <a:t>Protection</a:t>
            </a:r>
            <a:r>
              <a:rPr sz="3200" spc="-32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85" dirty="0">
                <a:solidFill>
                  <a:srgbClr val="FFFDFF"/>
                </a:solidFill>
                <a:latin typeface="Calibri Light"/>
                <a:cs typeface="Calibri Light"/>
              </a:rPr>
              <a:t>types  </a:t>
            </a:r>
            <a:r>
              <a:rPr sz="3200" spc="-75" dirty="0">
                <a:solidFill>
                  <a:srgbClr val="FFFDFF"/>
                </a:solidFill>
                <a:latin typeface="Calibri Light"/>
                <a:cs typeface="Calibri Light"/>
              </a:rPr>
              <a:t>(1)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29637" y="1531655"/>
            <a:ext cx="5562600" cy="2623154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84785" marR="5080" indent="-172720" algn="just">
              <a:lnSpc>
                <a:spcPct val="79900"/>
              </a:lnSpc>
              <a:spcBef>
                <a:spcPts val="555"/>
              </a:spcBef>
              <a:buClr>
                <a:srgbClr val="0FB6F4"/>
              </a:buClr>
              <a:buSzPct val="102631"/>
              <a:buFont typeface="Wingdings"/>
              <a:buChar char=""/>
              <a:tabLst>
                <a:tab pos="185420" algn="l"/>
              </a:tabLst>
            </a:pPr>
            <a:r>
              <a:rPr sz="1900" i="1" spc="-55" dirty="0">
                <a:solidFill>
                  <a:srgbClr val="FF0000"/>
                </a:solidFill>
                <a:latin typeface="Century"/>
                <a:cs typeface="Century"/>
              </a:rPr>
              <a:t>Copyright</a:t>
            </a:r>
            <a:r>
              <a:rPr sz="1900" i="1" spc="-55" dirty="0">
                <a:latin typeface="Century"/>
                <a:cs typeface="Century"/>
              </a:rPr>
              <a:t> </a:t>
            </a:r>
            <a:r>
              <a:rPr spc="-5" dirty="0">
                <a:latin typeface="Century"/>
                <a:cs typeface="Century"/>
              </a:rPr>
              <a:t>may subsist </a:t>
            </a:r>
            <a:r>
              <a:rPr dirty="0">
                <a:latin typeface="Century"/>
                <a:cs typeface="Century"/>
              </a:rPr>
              <a:t>in </a:t>
            </a:r>
            <a:r>
              <a:rPr spc="-5" dirty="0">
                <a:latin typeface="Century"/>
                <a:cs typeface="Century"/>
              </a:rPr>
              <a:t>creative  and </a:t>
            </a:r>
            <a:r>
              <a:rPr spc="-10" dirty="0">
                <a:latin typeface="Century"/>
                <a:cs typeface="Century"/>
              </a:rPr>
              <a:t>artistic </a:t>
            </a:r>
            <a:r>
              <a:rPr dirty="0">
                <a:latin typeface="Century"/>
                <a:cs typeface="Century"/>
              </a:rPr>
              <a:t>works (e.g. </a:t>
            </a:r>
            <a:r>
              <a:rPr spc="-5" dirty="0">
                <a:latin typeface="Century"/>
                <a:cs typeface="Century"/>
              </a:rPr>
              <a:t>books,  movies, music, paintings,  photographs, </a:t>
            </a:r>
            <a:r>
              <a:rPr dirty="0">
                <a:latin typeface="Century"/>
                <a:cs typeface="Century"/>
              </a:rPr>
              <a:t>and software) </a:t>
            </a:r>
            <a:r>
              <a:rPr spc="-5" dirty="0">
                <a:latin typeface="Century"/>
                <a:cs typeface="Century"/>
              </a:rPr>
              <a:t>and  </a:t>
            </a:r>
            <a:r>
              <a:rPr dirty="0">
                <a:latin typeface="Century"/>
                <a:cs typeface="Century"/>
              </a:rPr>
              <a:t>give a copyright holder </a:t>
            </a:r>
            <a:r>
              <a:rPr spc="-5" dirty="0">
                <a:latin typeface="Century"/>
                <a:cs typeface="Century"/>
              </a:rPr>
              <a:t>the  exclusive </a:t>
            </a:r>
            <a:r>
              <a:rPr dirty="0">
                <a:latin typeface="Century"/>
                <a:cs typeface="Century"/>
              </a:rPr>
              <a:t>right </a:t>
            </a:r>
            <a:r>
              <a:rPr spc="-5" dirty="0">
                <a:latin typeface="Century"/>
                <a:cs typeface="Century"/>
              </a:rPr>
              <a:t>to control  </a:t>
            </a:r>
            <a:r>
              <a:rPr dirty="0">
                <a:latin typeface="Century"/>
                <a:cs typeface="Century"/>
              </a:rPr>
              <a:t>reproduction </a:t>
            </a:r>
            <a:r>
              <a:rPr spc="-5" dirty="0">
                <a:latin typeface="Century"/>
                <a:cs typeface="Century"/>
              </a:rPr>
              <a:t>or </a:t>
            </a:r>
            <a:r>
              <a:rPr spc="-10" dirty="0">
                <a:latin typeface="Century"/>
                <a:cs typeface="Century"/>
              </a:rPr>
              <a:t>adaptation </a:t>
            </a:r>
            <a:r>
              <a:rPr dirty="0">
                <a:latin typeface="Century"/>
                <a:cs typeface="Century"/>
              </a:rPr>
              <a:t>of such  works for a </a:t>
            </a:r>
            <a:r>
              <a:rPr spc="-5" dirty="0">
                <a:latin typeface="Century"/>
                <a:cs typeface="Century"/>
              </a:rPr>
              <a:t>certain period </a:t>
            </a:r>
            <a:r>
              <a:rPr dirty="0">
                <a:latin typeface="Century"/>
                <a:cs typeface="Century"/>
              </a:rPr>
              <a:t>of </a:t>
            </a:r>
            <a:r>
              <a:rPr spc="-10" dirty="0">
                <a:latin typeface="Century"/>
                <a:cs typeface="Century"/>
              </a:rPr>
              <a:t>time  </a:t>
            </a:r>
            <a:r>
              <a:rPr spc="-5" dirty="0">
                <a:latin typeface="Century"/>
                <a:cs typeface="Century"/>
              </a:rPr>
              <a:t>(historically </a:t>
            </a:r>
            <a:r>
              <a:rPr dirty="0">
                <a:latin typeface="Century"/>
                <a:cs typeface="Century"/>
              </a:rPr>
              <a:t>a </a:t>
            </a:r>
            <a:r>
              <a:rPr spc="-5" dirty="0">
                <a:latin typeface="Century"/>
                <a:cs typeface="Century"/>
              </a:rPr>
              <a:t>period </a:t>
            </a:r>
            <a:r>
              <a:rPr dirty="0">
                <a:latin typeface="Century"/>
                <a:cs typeface="Century"/>
              </a:rPr>
              <a:t>of </a:t>
            </a:r>
            <a:r>
              <a:rPr spc="-5" dirty="0">
                <a:latin typeface="Century"/>
                <a:cs typeface="Century"/>
              </a:rPr>
              <a:t>between 10  and 30 </a:t>
            </a:r>
            <a:r>
              <a:rPr dirty="0">
                <a:latin typeface="Century"/>
                <a:cs typeface="Century"/>
              </a:rPr>
              <a:t>years </a:t>
            </a:r>
            <a:r>
              <a:rPr spc="-5" dirty="0">
                <a:latin typeface="Century"/>
                <a:cs typeface="Century"/>
              </a:rPr>
              <a:t>depending </a:t>
            </a:r>
            <a:r>
              <a:rPr dirty="0">
                <a:latin typeface="Century"/>
                <a:cs typeface="Century"/>
              </a:rPr>
              <a:t>on  </a:t>
            </a:r>
            <a:r>
              <a:rPr spc="-5" dirty="0">
                <a:latin typeface="Century"/>
                <a:cs typeface="Century"/>
              </a:rPr>
              <a:t>jurisdiction, more recently the life  </a:t>
            </a:r>
            <a:r>
              <a:rPr dirty="0">
                <a:latin typeface="Century"/>
                <a:cs typeface="Century"/>
              </a:rPr>
              <a:t>of the </a:t>
            </a:r>
            <a:r>
              <a:rPr spc="-5" dirty="0">
                <a:latin typeface="Century"/>
                <a:cs typeface="Century"/>
              </a:rPr>
              <a:t>author plus </a:t>
            </a:r>
            <a:r>
              <a:rPr dirty="0">
                <a:latin typeface="Century"/>
                <a:cs typeface="Century"/>
              </a:rPr>
              <a:t>several</a:t>
            </a:r>
            <a:r>
              <a:rPr spc="-75" dirty="0">
                <a:latin typeface="Century"/>
                <a:cs typeface="Century"/>
              </a:rPr>
              <a:t> </a:t>
            </a:r>
            <a:r>
              <a:rPr spc="-5" dirty="0">
                <a:latin typeface="Century"/>
                <a:cs typeface="Century"/>
              </a:rPr>
              <a:t>decades).</a:t>
            </a:r>
            <a:endParaRPr dirty="0">
              <a:latin typeface="Century"/>
              <a:cs typeface="Century"/>
            </a:endParaRPr>
          </a:p>
          <a:p>
            <a:pPr marL="184785" marR="74295" indent="-172720" algn="just">
              <a:lnSpc>
                <a:spcPct val="79800"/>
              </a:lnSpc>
              <a:spcBef>
                <a:spcPts val="720"/>
              </a:spcBef>
              <a:buClr>
                <a:srgbClr val="0FB6F4"/>
              </a:buClr>
              <a:buSzPct val="108333"/>
              <a:buFont typeface="Wingdings"/>
              <a:buChar char=""/>
              <a:tabLst>
                <a:tab pos="185420" algn="l"/>
              </a:tabLst>
            </a:pPr>
            <a:r>
              <a:rPr spc="-5" dirty="0">
                <a:latin typeface="Century"/>
                <a:cs typeface="Century"/>
              </a:rPr>
              <a:t>An </a:t>
            </a:r>
            <a:r>
              <a:rPr sz="1900" i="1" spc="-50" dirty="0">
                <a:solidFill>
                  <a:srgbClr val="FF0000"/>
                </a:solidFill>
                <a:latin typeface="Century"/>
                <a:cs typeface="Century"/>
              </a:rPr>
              <a:t>industrial </a:t>
            </a:r>
            <a:r>
              <a:rPr sz="1900" i="1" spc="-55" dirty="0">
                <a:solidFill>
                  <a:srgbClr val="FF0000"/>
                </a:solidFill>
                <a:latin typeface="Century"/>
                <a:cs typeface="Century"/>
              </a:rPr>
              <a:t>design </a:t>
            </a:r>
            <a:r>
              <a:rPr dirty="0">
                <a:latin typeface="Century"/>
                <a:cs typeface="Century"/>
              </a:rPr>
              <a:t>right </a:t>
            </a:r>
            <a:r>
              <a:rPr spc="-5" dirty="0">
                <a:latin typeface="Century"/>
                <a:cs typeface="Century"/>
              </a:rPr>
              <a:t>protects  the </a:t>
            </a:r>
            <a:r>
              <a:rPr dirty="0">
                <a:latin typeface="Century"/>
                <a:cs typeface="Century"/>
              </a:rPr>
              <a:t>form of </a:t>
            </a:r>
            <a:r>
              <a:rPr spc="-5" dirty="0">
                <a:latin typeface="Century"/>
                <a:cs typeface="Century"/>
              </a:rPr>
              <a:t>appearance, style </a:t>
            </a:r>
            <a:r>
              <a:rPr dirty="0">
                <a:latin typeface="Century"/>
                <a:cs typeface="Century"/>
              </a:rPr>
              <a:t>or  </a:t>
            </a:r>
            <a:r>
              <a:rPr spc="-5" dirty="0">
                <a:latin typeface="Century"/>
                <a:cs typeface="Century"/>
              </a:rPr>
              <a:t>design </a:t>
            </a:r>
            <a:r>
              <a:rPr dirty="0">
                <a:latin typeface="Century"/>
                <a:cs typeface="Century"/>
              </a:rPr>
              <a:t>of </a:t>
            </a:r>
            <a:r>
              <a:rPr spc="-5" dirty="0">
                <a:latin typeface="Century"/>
                <a:cs typeface="Century"/>
              </a:rPr>
              <a:t>an industrial object </a:t>
            </a:r>
            <a:r>
              <a:rPr dirty="0">
                <a:latin typeface="Century"/>
                <a:cs typeface="Century"/>
              </a:rPr>
              <a:t>(e.g.  </a:t>
            </a:r>
            <a:r>
              <a:rPr spc="-5" dirty="0">
                <a:latin typeface="Century"/>
                <a:cs typeface="Century"/>
              </a:rPr>
              <a:t>spare parts, </a:t>
            </a:r>
            <a:r>
              <a:rPr dirty="0">
                <a:latin typeface="Century"/>
                <a:cs typeface="Century"/>
              </a:rPr>
              <a:t>furniture, or</a:t>
            </a:r>
            <a:r>
              <a:rPr spc="-50" dirty="0">
                <a:latin typeface="Century"/>
                <a:cs typeface="Century"/>
              </a:rPr>
              <a:t> </a:t>
            </a:r>
            <a:r>
              <a:rPr spc="-5" dirty="0">
                <a:latin typeface="Century"/>
                <a:cs typeface="Century"/>
              </a:rPr>
              <a:t>textiles).</a:t>
            </a:r>
            <a:endParaRPr dirty="0">
              <a:latin typeface="Century"/>
              <a:cs typeface="Century"/>
            </a:endParaRPr>
          </a:p>
        </p:txBody>
      </p:sp>
    </p:spTree>
    <p:extLst>
      <p:ext uri="{BB962C8B-B14F-4D97-AF65-F5344CB8AC3E}">
        <p14:creationId xmlns:p14="http://schemas.microsoft.com/office/powerpoint/2010/main" val="21929302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8651" y="1699260"/>
            <a:ext cx="3278504" cy="502920"/>
          </a:xfrm>
          <a:custGeom>
            <a:avLst/>
            <a:gdLst/>
            <a:ahLst/>
            <a:cxnLst/>
            <a:rect l="l" t="t" r="r" b="b"/>
            <a:pathLst>
              <a:path w="3278504" h="502919">
                <a:moveTo>
                  <a:pt x="0" y="502920"/>
                </a:moveTo>
                <a:lnTo>
                  <a:pt x="3278124" y="502920"/>
                </a:lnTo>
                <a:lnTo>
                  <a:pt x="3278124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49980" y="4898135"/>
            <a:ext cx="315595" cy="271780"/>
          </a:xfrm>
          <a:custGeom>
            <a:avLst/>
            <a:gdLst/>
            <a:ahLst/>
            <a:cxnLst/>
            <a:rect l="l" t="t" r="r" b="b"/>
            <a:pathLst>
              <a:path w="315594" h="271779">
                <a:moveTo>
                  <a:pt x="315468" y="0"/>
                </a:moveTo>
                <a:lnTo>
                  <a:pt x="0" y="0"/>
                </a:lnTo>
                <a:lnTo>
                  <a:pt x="157733" y="271271"/>
                </a:lnTo>
                <a:lnTo>
                  <a:pt x="315468" y="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64081" y="2275333"/>
            <a:ext cx="3287395" cy="1762021"/>
          </a:xfrm>
          <a:prstGeom prst="rect">
            <a:avLst/>
          </a:prstGeom>
          <a:solidFill>
            <a:srgbClr val="0FB6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spcBef>
                <a:spcPts val="30"/>
              </a:spcBef>
            </a:pPr>
            <a:endParaRPr sz="2750">
              <a:latin typeface="Times New Roman"/>
              <a:cs typeface="Times New Roman"/>
            </a:endParaRPr>
          </a:p>
          <a:p>
            <a:pPr marL="937894" marR="721360" indent="-198120">
              <a:lnSpc>
                <a:spcPts val="3260"/>
              </a:lnSpc>
            </a:pPr>
            <a:r>
              <a:rPr sz="3200" spc="-105" dirty="0">
                <a:solidFill>
                  <a:srgbClr val="FFFDFF"/>
                </a:solidFill>
                <a:latin typeface="Calibri Light"/>
                <a:cs typeface="Calibri Light"/>
              </a:rPr>
              <a:t>Examples</a:t>
            </a:r>
            <a:r>
              <a:rPr sz="3200" spc="-32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60" dirty="0">
                <a:solidFill>
                  <a:srgbClr val="FFFDFF"/>
                </a:solidFill>
                <a:latin typeface="Calibri Light"/>
                <a:cs typeface="Calibri Light"/>
              </a:rPr>
              <a:t>of  </a:t>
            </a:r>
            <a:r>
              <a:rPr sz="3200" spc="-110" dirty="0">
                <a:solidFill>
                  <a:srgbClr val="FFFDFF"/>
                </a:solidFill>
                <a:latin typeface="Calibri Light"/>
                <a:cs typeface="Calibri Light"/>
              </a:rPr>
              <a:t>copyright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19038" y="1230458"/>
            <a:ext cx="3131820" cy="390969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84785" indent="-172720">
              <a:spcBef>
                <a:spcPts val="750"/>
              </a:spcBef>
              <a:buClr>
                <a:srgbClr val="0FB6F4"/>
              </a:buClr>
              <a:buSzPct val="109375"/>
              <a:buFont typeface="Wingdings"/>
              <a:buChar char=""/>
              <a:tabLst>
                <a:tab pos="185420" algn="l"/>
              </a:tabLst>
            </a:pPr>
            <a:r>
              <a:rPr sz="1600" spc="-5" dirty="0">
                <a:latin typeface="Century"/>
                <a:cs typeface="Century"/>
              </a:rPr>
              <a:t>Artistic</a:t>
            </a:r>
            <a:r>
              <a:rPr sz="1600" spc="-10" dirty="0">
                <a:latin typeface="Century"/>
                <a:cs typeface="Century"/>
              </a:rPr>
              <a:t> </a:t>
            </a:r>
            <a:r>
              <a:rPr sz="1600" spc="-5" dirty="0">
                <a:latin typeface="Century"/>
                <a:cs typeface="Century"/>
              </a:rPr>
              <a:t>work</a:t>
            </a:r>
            <a:endParaRPr sz="1600">
              <a:latin typeface="Century"/>
              <a:cs typeface="Century"/>
            </a:endParaRPr>
          </a:p>
          <a:p>
            <a:pPr marL="527685" lvl="1" indent="-172720">
              <a:spcBef>
                <a:spcPts val="760"/>
              </a:spcBef>
              <a:buClr>
                <a:srgbClr val="0FB6F4"/>
              </a:buClr>
              <a:buSzPct val="107142"/>
              <a:buFont typeface="Wingdings"/>
              <a:buChar char=""/>
              <a:tabLst>
                <a:tab pos="528320" algn="l"/>
              </a:tabLst>
            </a:pPr>
            <a:r>
              <a:rPr sz="1400" dirty="0">
                <a:latin typeface="Century"/>
                <a:cs typeface="Century"/>
              </a:rPr>
              <a:t>Novel</a:t>
            </a:r>
            <a:endParaRPr sz="1400">
              <a:latin typeface="Century"/>
              <a:cs typeface="Century"/>
            </a:endParaRPr>
          </a:p>
          <a:p>
            <a:pPr marL="527685" lvl="1" indent="-172720">
              <a:spcBef>
                <a:spcPts val="745"/>
              </a:spcBef>
              <a:buClr>
                <a:srgbClr val="0FB6F4"/>
              </a:buClr>
              <a:buSzPct val="107142"/>
              <a:buFont typeface="Wingdings"/>
              <a:buChar char=""/>
              <a:tabLst>
                <a:tab pos="528320" algn="l"/>
              </a:tabLst>
            </a:pPr>
            <a:r>
              <a:rPr sz="1400" spc="-5" dirty="0">
                <a:latin typeface="Century"/>
                <a:cs typeface="Century"/>
              </a:rPr>
              <a:t>Movie</a:t>
            </a:r>
            <a:endParaRPr sz="1400">
              <a:latin typeface="Century"/>
              <a:cs typeface="Century"/>
            </a:endParaRPr>
          </a:p>
          <a:p>
            <a:pPr marL="527685" lvl="1" indent="-172720">
              <a:spcBef>
                <a:spcPts val="735"/>
              </a:spcBef>
              <a:buClr>
                <a:srgbClr val="0FB6F4"/>
              </a:buClr>
              <a:buSzPct val="107142"/>
              <a:buFont typeface="Wingdings"/>
              <a:buChar char=""/>
              <a:tabLst>
                <a:tab pos="528320" algn="l"/>
              </a:tabLst>
            </a:pPr>
            <a:r>
              <a:rPr sz="1400" dirty="0">
                <a:latin typeface="Century"/>
                <a:cs typeface="Century"/>
              </a:rPr>
              <a:t>poem</a:t>
            </a:r>
            <a:endParaRPr sz="1400">
              <a:latin typeface="Century"/>
              <a:cs typeface="Century"/>
            </a:endParaRPr>
          </a:p>
          <a:p>
            <a:pPr marL="184785" indent="-172720">
              <a:spcBef>
                <a:spcPts val="1155"/>
              </a:spcBef>
              <a:buClr>
                <a:srgbClr val="0FB6F4"/>
              </a:buClr>
              <a:buSzPct val="109375"/>
              <a:buFont typeface="Wingdings"/>
              <a:buChar char=""/>
              <a:tabLst>
                <a:tab pos="185420" algn="l"/>
              </a:tabLst>
            </a:pPr>
            <a:r>
              <a:rPr sz="1600" spc="-10" dirty="0">
                <a:latin typeface="Century"/>
                <a:cs typeface="Century"/>
              </a:rPr>
              <a:t>Computing</a:t>
            </a:r>
            <a:endParaRPr sz="1600">
              <a:latin typeface="Century"/>
              <a:cs typeface="Century"/>
            </a:endParaRPr>
          </a:p>
          <a:p>
            <a:pPr marL="527685" lvl="1" indent="-172720">
              <a:spcBef>
                <a:spcPts val="765"/>
              </a:spcBef>
              <a:buClr>
                <a:srgbClr val="0FB6F4"/>
              </a:buClr>
              <a:buSzPct val="107142"/>
              <a:buFont typeface="Wingdings"/>
              <a:buChar char=""/>
              <a:tabLst>
                <a:tab pos="528320" algn="l"/>
              </a:tabLst>
            </a:pPr>
            <a:r>
              <a:rPr sz="1400" dirty="0">
                <a:latin typeface="Century"/>
                <a:cs typeface="Century"/>
              </a:rPr>
              <a:t>Software code for</a:t>
            </a:r>
            <a:r>
              <a:rPr sz="1400" spc="-75" dirty="0">
                <a:latin typeface="Century"/>
                <a:cs typeface="Century"/>
              </a:rPr>
              <a:t> </a:t>
            </a:r>
            <a:r>
              <a:rPr sz="1400" spc="-5" dirty="0">
                <a:latin typeface="Century"/>
                <a:cs typeface="Century"/>
              </a:rPr>
              <a:t>website</a:t>
            </a:r>
            <a:endParaRPr sz="1400">
              <a:latin typeface="Century"/>
              <a:cs typeface="Century"/>
            </a:endParaRPr>
          </a:p>
          <a:p>
            <a:pPr marL="527685" lvl="1" indent="-172720">
              <a:spcBef>
                <a:spcPts val="735"/>
              </a:spcBef>
              <a:buClr>
                <a:srgbClr val="0FB6F4"/>
              </a:buClr>
              <a:buSzPct val="107142"/>
              <a:buFont typeface="Wingdings"/>
              <a:buChar char=""/>
              <a:tabLst>
                <a:tab pos="528320" algn="l"/>
              </a:tabLst>
            </a:pPr>
            <a:r>
              <a:rPr sz="1400" dirty="0">
                <a:latin typeface="Century"/>
                <a:cs typeface="Century"/>
              </a:rPr>
              <a:t>Software code for</a:t>
            </a:r>
            <a:r>
              <a:rPr sz="1400" spc="-95" dirty="0">
                <a:latin typeface="Century"/>
                <a:cs typeface="Century"/>
              </a:rPr>
              <a:t> </a:t>
            </a:r>
            <a:r>
              <a:rPr sz="1400" spc="-5" dirty="0">
                <a:latin typeface="Century"/>
                <a:cs typeface="Century"/>
              </a:rPr>
              <a:t>programming</a:t>
            </a:r>
            <a:endParaRPr sz="1400">
              <a:latin typeface="Century"/>
              <a:cs typeface="Century"/>
            </a:endParaRPr>
          </a:p>
          <a:p>
            <a:pPr marL="184785" indent="-172720">
              <a:spcBef>
                <a:spcPts val="1155"/>
              </a:spcBef>
              <a:buClr>
                <a:srgbClr val="0FB6F4"/>
              </a:buClr>
              <a:buSzPct val="109375"/>
              <a:buFont typeface="Wingdings"/>
              <a:buChar char=""/>
              <a:tabLst>
                <a:tab pos="185420" algn="l"/>
              </a:tabLst>
            </a:pPr>
            <a:r>
              <a:rPr sz="1600" spc="-5" dirty="0">
                <a:latin typeface="Century"/>
                <a:cs typeface="Century"/>
              </a:rPr>
              <a:t>Business</a:t>
            </a:r>
            <a:endParaRPr sz="1600">
              <a:latin typeface="Century"/>
              <a:cs typeface="Century"/>
            </a:endParaRPr>
          </a:p>
          <a:p>
            <a:pPr marL="527685" lvl="1" indent="-172720">
              <a:spcBef>
                <a:spcPts val="765"/>
              </a:spcBef>
              <a:buClr>
                <a:srgbClr val="0FB6F4"/>
              </a:buClr>
              <a:buSzPct val="107142"/>
              <a:buFont typeface="Wingdings"/>
              <a:buChar char=""/>
              <a:tabLst>
                <a:tab pos="528320" algn="l"/>
              </a:tabLst>
            </a:pPr>
            <a:r>
              <a:rPr sz="1400" spc="-5" dirty="0">
                <a:latin typeface="Century"/>
                <a:cs typeface="Century"/>
              </a:rPr>
              <a:t>Database</a:t>
            </a:r>
            <a:endParaRPr sz="1400">
              <a:latin typeface="Century"/>
              <a:cs typeface="Century"/>
            </a:endParaRPr>
          </a:p>
          <a:p>
            <a:pPr marL="527685" lvl="1" indent="-172720">
              <a:spcBef>
                <a:spcPts val="745"/>
              </a:spcBef>
              <a:buClr>
                <a:srgbClr val="0FB6F4"/>
              </a:buClr>
              <a:buSzPct val="107142"/>
              <a:buFont typeface="Wingdings"/>
              <a:buChar char=""/>
              <a:tabLst>
                <a:tab pos="528320" algn="l"/>
              </a:tabLst>
            </a:pPr>
            <a:r>
              <a:rPr sz="1400" spc="-5" dirty="0">
                <a:latin typeface="Century"/>
                <a:cs typeface="Century"/>
              </a:rPr>
              <a:t>Business</a:t>
            </a:r>
            <a:r>
              <a:rPr sz="1400" spc="-15" dirty="0">
                <a:latin typeface="Century"/>
                <a:cs typeface="Century"/>
              </a:rPr>
              <a:t> </a:t>
            </a:r>
            <a:r>
              <a:rPr sz="1400" spc="-5" dirty="0">
                <a:latin typeface="Century"/>
                <a:cs typeface="Century"/>
              </a:rPr>
              <a:t>plan</a:t>
            </a:r>
            <a:endParaRPr sz="1400">
              <a:latin typeface="Century"/>
              <a:cs typeface="Century"/>
            </a:endParaRPr>
          </a:p>
          <a:p>
            <a:pPr marL="527685" lvl="1" indent="-172720">
              <a:spcBef>
                <a:spcPts val="730"/>
              </a:spcBef>
              <a:buClr>
                <a:srgbClr val="0FB6F4"/>
              </a:buClr>
              <a:buSzPct val="107142"/>
              <a:buFont typeface="Wingdings"/>
              <a:buChar char=""/>
              <a:tabLst>
                <a:tab pos="528320" algn="l"/>
              </a:tabLst>
            </a:pPr>
            <a:r>
              <a:rPr sz="1400" spc="-5" dirty="0">
                <a:latin typeface="Century"/>
                <a:cs typeface="Century"/>
              </a:rPr>
              <a:t>Marketing</a:t>
            </a:r>
            <a:r>
              <a:rPr sz="1400" spc="-40" dirty="0">
                <a:latin typeface="Century"/>
                <a:cs typeface="Century"/>
              </a:rPr>
              <a:t> </a:t>
            </a:r>
            <a:r>
              <a:rPr sz="1400" spc="-5" dirty="0">
                <a:latin typeface="Century"/>
                <a:cs typeface="Century"/>
              </a:rPr>
              <a:t>plan</a:t>
            </a:r>
            <a:endParaRPr sz="1400">
              <a:latin typeface="Century"/>
              <a:cs typeface="Century"/>
            </a:endParaRPr>
          </a:p>
          <a:p>
            <a:pPr marL="527685" lvl="1" indent="-172720">
              <a:spcBef>
                <a:spcPts val="735"/>
              </a:spcBef>
              <a:buClr>
                <a:srgbClr val="0FB6F4"/>
              </a:buClr>
              <a:buSzPct val="107142"/>
              <a:buFont typeface="Wingdings"/>
              <a:buChar char=""/>
              <a:tabLst>
                <a:tab pos="528320" algn="l"/>
              </a:tabLst>
            </a:pPr>
            <a:r>
              <a:rPr sz="1400" spc="-5" dirty="0">
                <a:latin typeface="Century"/>
                <a:cs typeface="Century"/>
              </a:rPr>
              <a:t>Manual </a:t>
            </a:r>
            <a:r>
              <a:rPr sz="1400" dirty="0">
                <a:latin typeface="Century"/>
                <a:cs typeface="Century"/>
              </a:rPr>
              <a:t>of </a:t>
            </a:r>
            <a:r>
              <a:rPr sz="1400" spc="-5" dirty="0">
                <a:latin typeface="Century"/>
                <a:cs typeface="Century"/>
              </a:rPr>
              <a:t>an</a:t>
            </a:r>
            <a:r>
              <a:rPr sz="1400" spc="-60" dirty="0">
                <a:latin typeface="Century"/>
                <a:cs typeface="Century"/>
              </a:rPr>
              <a:t> </a:t>
            </a:r>
            <a:r>
              <a:rPr sz="1400" spc="-5" dirty="0">
                <a:latin typeface="Century"/>
                <a:cs typeface="Century"/>
              </a:rPr>
              <a:t>equipment</a:t>
            </a:r>
            <a:endParaRPr sz="1400">
              <a:latin typeface="Century"/>
              <a:cs typeface="Century"/>
            </a:endParaRPr>
          </a:p>
        </p:txBody>
      </p:sp>
    </p:spTree>
    <p:extLst>
      <p:ext uri="{BB962C8B-B14F-4D97-AF65-F5344CB8AC3E}">
        <p14:creationId xmlns:p14="http://schemas.microsoft.com/office/powerpoint/2010/main" val="3272118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8651" y="1699260"/>
            <a:ext cx="3278504" cy="502920"/>
          </a:xfrm>
          <a:custGeom>
            <a:avLst/>
            <a:gdLst/>
            <a:ahLst/>
            <a:cxnLst/>
            <a:rect l="l" t="t" r="r" b="b"/>
            <a:pathLst>
              <a:path w="3278504" h="502919">
                <a:moveTo>
                  <a:pt x="0" y="502920"/>
                </a:moveTo>
                <a:lnTo>
                  <a:pt x="3278124" y="502920"/>
                </a:lnTo>
                <a:lnTo>
                  <a:pt x="3278124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49980" y="4898135"/>
            <a:ext cx="315595" cy="271780"/>
          </a:xfrm>
          <a:custGeom>
            <a:avLst/>
            <a:gdLst/>
            <a:ahLst/>
            <a:cxnLst/>
            <a:rect l="l" t="t" r="r" b="b"/>
            <a:pathLst>
              <a:path w="315594" h="271779">
                <a:moveTo>
                  <a:pt x="315468" y="0"/>
                </a:moveTo>
                <a:lnTo>
                  <a:pt x="0" y="0"/>
                </a:lnTo>
                <a:lnTo>
                  <a:pt x="157733" y="271271"/>
                </a:lnTo>
                <a:lnTo>
                  <a:pt x="315468" y="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64081" y="2275333"/>
            <a:ext cx="3287395" cy="2624455"/>
          </a:xfrm>
          <a:custGeom>
            <a:avLst/>
            <a:gdLst/>
            <a:ahLst/>
            <a:cxnLst/>
            <a:rect l="l" t="t" r="r" b="b"/>
            <a:pathLst>
              <a:path w="3287395" h="2624454">
                <a:moveTo>
                  <a:pt x="0" y="2624328"/>
                </a:moveTo>
                <a:lnTo>
                  <a:pt x="3287267" y="2624328"/>
                </a:lnTo>
                <a:lnTo>
                  <a:pt x="3287267" y="0"/>
                </a:lnTo>
                <a:lnTo>
                  <a:pt x="0" y="0"/>
                </a:lnTo>
                <a:lnTo>
                  <a:pt x="0" y="2624328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574137" y="3059939"/>
            <a:ext cx="2475230" cy="928369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 indent="316865">
              <a:lnSpc>
                <a:spcPts val="3260"/>
              </a:lnSpc>
              <a:spcBef>
                <a:spcPts val="695"/>
              </a:spcBef>
            </a:pPr>
            <a:r>
              <a:rPr sz="3200" spc="-105" dirty="0">
                <a:solidFill>
                  <a:srgbClr val="FFFDFF"/>
                </a:solidFill>
                <a:latin typeface="Calibri Light"/>
                <a:cs typeface="Calibri Light"/>
              </a:rPr>
              <a:t>Examples </a:t>
            </a:r>
            <a:r>
              <a:rPr sz="3200" spc="-60" dirty="0">
                <a:solidFill>
                  <a:srgbClr val="FFFDFF"/>
                </a:solidFill>
                <a:latin typeface="Calibri Light"/>
                <a:cs typeface="Calibri Light"/>
              </a:rPr>
              <a:t>of  </a:t>
            </a:r>
            <a:r>
              <a:rPr sz="3200" spc="-105" dirty="0">
                <a:solidFill>
                  <a:srgbClr val="FFFDFF"/>
                </a:solidFill>
                <a:latin typeface="Calibri Light"/>
                <a:cs typeface="Calibri Light"/>
              </a:rPr>
              <a:t>industrial</a:t>
            </a:r>
            <a:r>
              <a:rPr sz="3200" spc="-30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95" dirty="0">
                <a:solidFill>
                  <a:srgbClr val="FFFDFF"/>
                </a:solidFill>
                <a:latin typeface="Calibri Light"/>
                <a:cs typeface="Calibri Light"/>
              </a:rPr>
              <a:t>design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19415" y="765049"/>
            <a:ext cx="1997964" cy="14782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36336" y="2007108"/>
            <a:ext cx="1575815" cy="15758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464553" y="2318004"/>
            <a:ext cx="2618231" cy="174345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312408" y="4408933"/>
            <a:ext cx="1628322" cy="186232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54249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8651" y="1699260"/>
            <a:ext cx="3278504" cy="502920"/>
          </a:xfrm>
          <a:custGeom>
            <a:avLst/>
            <a:gdLst/>
            <a:ahLst/>
            <a:cxnLst/>
            <a:rect l="l" t="t" r="r" b="b"/>
            <a:pathLst>
              <a:path w="3278504" h="502919">
                <a:moveTo>
                  <a:pt x="0" y="502920"/>
                </a:moveTo>
                <a:lnTo>
                  <a:pt x="3278124" y="502920"/>
                </a:lnTo>
                <a:lnTo>
                  <a:pt x="3278124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49980" y="4898135"/>
            <a:ext cx="315595" cy="271780"/>
          </a:xfrm>
          <a:custGeom>
            <a:avLst/>
            <a:gdLst/>
            <a:ahLst/>
            <a:cxnLst/>
            <a:rect l="l" t="t" r="r" b="b"/>
            <a:pathLst>
              <a:path w="315594" h="271779">
                <a:moveTo>
                  <a:pt x="315468" y="0"/>
                </a:moveTo>
                <a:lnTo>
                  <a:pt x="0" y="0"/>
                </a:lnTo>
                <a:lnTo>
                  <a:pt x="157733" y="271271"/>
                </a:lnTo>
                <a:lnTo>
                  <a:pt x="315468" y="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64081" y="2275333"/>
            <a:ext cx="3287395" cy="1762021"/>
          </a:xfrm>
          <a:prstGeom prst="rect">
            <a:avLst/>
          </a:prstGeom>
          <a:solidFill>
            <a:srgbClr val="0FB6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spcBef>
                <a:spcPts val="30"/>
              </a:spcBef>
            </a:pPr>
            <a:endParaRPr sz="2750">
              <a:latin typeface="Times New Roman"/>
              <a:cs typeface="Times New Roman"/>
            </a:endParaRPr>
          </a:p>
          <a:p>
            <a:pPr marL="1437640" marR="399415" indent="-1019810">
              <a:lnSpc>
                <a:spcPts val="3260"/>
              </a:lnSpc>
            </a:pPr>
            <a:r>
              <a:rPr sz="3200" spc="-114" dirty="0">
                <a:solidFill>
                  <a:srgbClr val="FFFDFF"/>
                </a:solidFill>
                <a:latin typeface="Calibri Light"/>
                <a:cs typeface="Calibri Light"/>
              </a:rPr>
              <a:t>Protection</a:t>
            </a:r>
            <a:r>
              <a:rPr sz="3200" spc="-32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85" dirty="0">
                <a:solidFill>
                  <a:srgbClr val="FFFDFF"/>
                </a:solidFill>
                <a:latin typeface="Calibri Light"/>
                <a:cs typeface="Calibri Light"/>
              </a:rPr>
              <a:t>types  </a:t>
            </a:r>
            <a:r>
              <a:rPr sz="3200" spc="-75" dirty="0">
                <a:solidFill>
                  <a:srgbClr val="FFFDFF"/>
                </a:solidFill>
                <a:latin typeface="Calibri Light"/>
                <a:cs typeface="Calibri Light"/>
              </a:rPr>
              <a:t>(2)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19039" y="1487633"/>
            <a:ext cx="3933825" cy="380746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84785" marR="40005" indent="-172720">
              <a:lnSpc>
                <a:spcPct val="79900"/>
              </a:lnSpc>
              <a:spcBef>
                <a:spcPts val="555"/>
              </a:spcBef>
              <a:buClr>
                <a:srgbClr val="0FB6F4"/>
              </a:buClr>
              <a:buSzPct val="108333"/>
              <a:buFont typeface="Wingdings"/>
              <a:buChar char=""/>
              <a:tabLst>
                <a:tab pos="185420" algn="l"/>
              </a:tabLst>
            </a:pPr>
            <a:r>
              <a:rPr dirty="0">
                <a:latin typeface="Century"/>
                <a:cs typeface="Century"/>
              </a:rPr>
              <a:t>A </a:t>
            </a:r>
            <a:r>
              <a:rPr sz="1900" i="1" spc="-60" dirty="0">
                <a:solidFill>
                  <a:srgbClr val="FF0000"/>
                </a:solidFill>
                <a:latin typeface="Century"/>
                <a:cs typeface="Century"/>
              </a:rPr>
              <a:t>patent </a:t>
            </a:r>
            <a:r>
              <a:rPr spc="-5" dirty="0">
                <a:latin typeface="Century"/>
                <a:cs typeface="Century"/>
              </a:rPr>
              <a:t>may be </a:t>
            </a:r>
            <a:r>
              <a:rPr dirty="0">
                <a:latin typeface="Century"/>
                <a:cs typeface="Century"/>
              </a:rPr>
              <a:t>granted for a</a:t>
            </a:r>
            <a:r>
              <a:rPr spc="-140" dirty="0">
                <a:latin typeface="Century"/>
                <a:cs typeface="Century"/>
              </a:rPr>
              <a:t> </a:t>
            </a:r>
            <a:r>
              <a:rPr spc="-40" dirty="0">
                <a:latin typeface="Century"/>
                <a:cs typeface="Century"/>
              </a:rPr>
              <a:t>new,  </a:t>
            </a:r>
            <a:r>
              <a:rPr dirty="0">
                <a:latin typeface="Century"/>
                <a:cs typeface="Century"/>
              </a:rPr>
              <a:t>useful, </a:t>
            </a:r>
            <a:r>
              <a:rPr spc="-5" dirty="0">
                <a:latin typeface="Century"/>
                <a:cs typeface="Century"/>
              </a:rPr>
              <a:t>and </a:t>
            </a:r>
            <a:r>
              <a:rPr dirty="0">
                <a:latin typeface="Century"/>
                <a:cs typeface="Century"/>
              </a:rPr>
              <a:t>non-obvious invention,  </a:t>
            </a:r>
            <a:r>
              <a:rPr spc="-5" dirty="0">
                <a:latin typeface="Century"/>
                <a:cs typeface="Century"/>
              </a:rPr>
              <a:t>and </a:t>
            </a:r>
            <a:r>
              <a:rPr dirty="0">
                <a:latin typeface="Century"/>
                <a:cs typeface="Century"/>
              </a:rPr>
              <a:t>gives </a:t>
            </a:r>
            <a:r>
              <a:rPr spc="-5" dirty="0">
                <a:latin typeface="Century"/>
                <a:cs typeface="Century"/>
              </a:rPr>
              <a:t>the patent </a:t>
            </a:r>
            <a:r>
              <a:rPr dirty="0">
                <a:latin typeface="Century"/>
                <a:cs typeface="Century"/>
              </a:rPr>
              <a:t>holder a right  </a:t>
            </a:r>
            <a:r>
              <a:rPr spc="-5" dirty="0">
                <a:latin typeface="Century"/>
                <a:cs typeface="Century"/>
              </a:rPr>
              <a:t>to </a:t>
            </a:r>
            <a:r>
              <a:rPr dirty="0">
                <a:latin typeface="Century"/>
                <a:cs typeface="Century"/>
              </a:rPr>
              <a:t>prevent others from </a:t>
            </a:r>
            <a:r>
              <a:rPr spc="-5" dirty="0">
                <a:latin typeface="Century"/>
                <a:cs typeface="Century"/>
              </a:rPr>
              <a:t>practicing  the </a:t>
            </a:r>
            <a:r>
              <a:rPr dirty="0">
                <a:latin typeface="Century"/>
                <a:cs typeface="Century"/>
              </a:rPr>
              <a:t>invention without a license  from </a:t>
            </a:r>
            <a:r>
              <a:rPr spc="-5" dirty="0">
                <a:latin typeface="Century"/>
                <a:cs typeface="Century"/>
              </a:rPr>
              <a:t>the inventor </a:t>
            </a:r>
            <a:r>
              <a:rPr dirty="0">
                <a:latin typeface="Century"/>
                <a:cs typeface="Century"/>
              </a:rPr>
              <a:t>for a </a:t>
            </a:r>
            <a:r>
              <a:rPr spc="-5" dirty="0">
                <a:latin typeface="Century"/>
                <a:cs typeface="Century"/>
              </a:rPr>
              <a:t>certain  period </a:t>
            </a:r>
            <a:r>
              <a:rPr dirty="0">
                <a:latin typeface="Century"/>
                <a:cs typeface="Century"/>
              </a:rPr>
              <a:t>of </a:t>
            </a:r>
            <a:r>
              <a:rPr spc="-5" dirty="0">
                <a:latin typeface="Century"/>
                <a:cs typeface="Century"/>
              </a:rPr>
              <a:t>time (typically 20 </a:t>
            </a:r>
            <a:r>
              <a:rPr dirty="0">
                <a:latin typeface="Century"/>
                <a:cs typeface="Century"/>
              </a:rPr>
              <a:t>years  from </a:t>
            </a:r>
            <a:r>
              <a:rPr spc="-5" dirty="0">
                <a:latin typeface="Century"/>
                <a:cs typeface="Century"/>
              </a:rPr>
              <a:t>the filing date </a:t>
            </a:r>
            <a:r>
              <a:rPr dirty="0">
                <a:latin typeface="Century"/>
                <a:cs typeface="Century"/>
              </a:rPr>
              <a:t>of a </a:t>
            </a:r>
            <a:r>
              <a:rPr spc="-5" dirty="0">
                <a:latin typeface="Century"/>
                <a:cs typeface="Century"/>
              </a:rPr>
              <a:t>patent  application).</a:t>
            </a:r>
            <a:endParaRPr dirty="0">
              <a:latin typeface="Century"/>
              <a:cs typeface="Century"/>
            </a:endParaRPr>
          </a:p>
          <a:p>
            <a:pPr marL="184785" marR="288290" indent="-172720">
              <a:lnSpc>
                <a:spcPct val="79800"/>
              </a:lnSpc>
              <a:spcBef>
                <a:spcPts val="720"/>
              </a:spcBef>
              <a:buClr>
                <a:srgbClr val="0FB6F4"/>
              </a:buClr>
              <a:buSzPct val="108333"/>
              <a:buFont typeface="Wingdings"/>
              <a:buChar char=""/>
              <a:tabLst>
                <a:tab pos="185420" algn="l"/>
              </a:tabLst>
            </a:pPr>
            <a:r>
              <a:rPr dirty="0">
                <a:latin typeface="Century"/>
                <a:cs typeface="Century"/>
              </a:rPr>
              <a:t>A </a:t>
            </a:r>
            <a:r>
              <a:rPr sz="1900" b="1" i="1" spc="-60" dirty="0">
                <a:solidFill>
                  <a:srgbClr val="FF0000"/>
                </a:solidFill>
                <a:latin typeface="Century"/>
                <a:cs typeface="Century"/>
              </a:rPr>
              <a:t>trademark </a:t>
            </a:r>
            <a:r>
              <a:rPr dirty="0">
                <a:latin typeface="Century"/>
                <a:cs typeface="Century"/>
              </a:rPr>
              <a:t>is a </a:t>
            </a:r>
            <a:r>
              <a:rPr spc="-5" dirty="0">
                <a:latin typeface="Century"/>
                <a:cs typeface="Century"/>
              </a:rPr>
              <a:t>distinctive</a:t>
            </a:r>
            <a:r>
              <a:rPr spc="-165" dirty="0">
                <a:latin typeface="Century"/>
                <a:cs typeface="Century"/>
              </a:rPr>
              <a:t> </a:t>
            </a:r>
            <a:r>
              <a:rPr dirty="0">
                <a:latin typeface="Century"/>
                <a:cs typeface="Century"/>
              </a:rPr>
              <a:t>sign  which is </a:t>
            </a:r>
            <a:r>
              <a:rPr spc="-5" dirty="0">
                <a:latin typeface="Century"/>
                <a:cs typeface="Century"/>
              </a:rPr>
              <a:t>used to distinguish the  </a:t>
            </a:r>
            <a:r>
              <a:rPr dirty="0">
                <a:latin typeface="Century"/>
                <a:cs typeface="Century"/>
              </a:rPr>
              <a:t>products or </a:t>
            </a:r>
            <a:r>
              <a:rPr spc="-5" dirty="0">
                <a:latin typeface="Century"/>
                <a:cs typeface="Century"/>
              </a:rPr>
              <a:t>services </a:t>
            </a:r>
            <a:r>
              <a:rPr dirty="0">
                <a:latin typeface="Century"/>
                <a:cs typeface="Century"/>
              </a:rPr>
              <a:t>of </a:t>
            </a:r>
            <a:r>
              <a:rPr spc="-5" dirty="0">
                <a:latin typeface="Century"/>
                <a:cs typeface="Century"/>
              </a:rPr>
              <a:t>different  businesses.</a:t>
            </a:r>
            <a:endParaRPr dirty="0">
              <a:latin typeface="Century"/>
              <a:cs typeface="Century"/>
            </a:endParaRPr>
          </a:p>
          <a:p>
            <a:pPr marL="184785" marR="5080" indent="-172720">
              <a:lnSpc>
                <a:spcPct val="79600"/>
              </a:lnSpc>
              <a:spcBef>
                <a:spcPts val="735"/>
              </a:spcBef>
              <a:buClr>
                <a:srgbClr val="0FB6F4"/>
              </a:buClr>
              <a:buSzPct val="108333"/>
              <a:buFont typeface="Wingdings"/>
              <a:buChar char=""/>
              <a:tabLst>
                <a:tab pos="185420" algn="l"/>
              </a:tabLst>
            </a:pPr>
            <a:r>
              <a:rPr dirty="0">
                <a:latin typeface="Century"/>
                <a:cs typeface="Century"/>
              </a:rPr>
              <a:t>The </a:t>
            </a:r>
            <a:r>
              <a:rPr sz="1900" i="1" spc="-65" dirty="0">
                <a:solidFill>
                  <a:srgbClr val="FF0000"/>
                </a:solidFill>
                <a:latin typeface="Century"/>
                <a:cs typeface="Century"/>
              </a:rPr>
              <a:t>domain name </a:t>
            </a:r>
            <a:r>
              <a:rPr dirty="0">
                <a:latin typeface="Century"/>
                <a:cs typeface="Century"/>
              </a:rPr>
              <a:t>is a </a:t>
            </a:r>
            <a:r>
              <a:rPr spc="-5" dirty="0">
                <a:latin typeface="Century"/>
                <a:cs typeface="Century"/>
              </a:rPr>
              <a:t>distinctive  Internet address designated </a:t>
            </a:r>
            <a:r>
              <a:rPr dirty="0">
                <a:latin typeface="Century"/>
                <a:cs typeface="Century"/>
              </a:rPr>
              <a:t>for </a:t>
            </a:r>
            <a:r>
              <a:rPr spc="-5" dirty="0">
                <a:latin typeface="Century"/>
                <a:cs typeface="Century"/>
              </a:rPr>
              <a:t>the  </a:t>
            </a:r>
            <a:r>
              <a:rPr dirty="0">
                <a:latin typeface="Century"/>
                <a:cs typeface="Century"/>
              </a:rPr>
              <a:t>firm/product/service.</a:t>
            </a:r>
          </a:p>
        </p:txBody>
      </p:sp>
    </p:spTree>
    <p:extLst>
      <p:ext uri="{BB962C8B-B14F-4D97-AF65-F5344CB8AC3E}">
        <p14:creationId xmlns:p14="http://schemas.microsoft.com/office/powerpoint/2010/main" val="21369235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8651" y="1699260"/>
            <a:ext cx="3278504" cy="502920"/>
          </a:xfrm>
          <a:custGeom>
            <a:avLst/>
            <a:gdLst/>
            <a:ahLst/>
            <a:cxnLst/>
            <a:rect l="l" t="t" r="r" b="b"/>
            <a:pathLst>
              <a:path w="3278504" h="502919">
                <a:moveTo>
                  <a:pt x="0" y="502920"/>
                </a:moveTo>
                <a:lnTo>
                  <a:pt x="3278124" y="502920"/>
                </a:lnTo>
                <a:lnTo>
                  <a:pt x="3278124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49980" y="4898135"/>
            <a:ext cx="315595" cy="271780"/>
          </a:xfrm>
          <a:custGeom>
            <a:avLst/>
            <a:gdLst/>
            <a:ahLst/>
            <a:cxnLst/>
            <a:rect l="l" t="t" r="r" b="b"/>
            <a:pathLst>
              <a:path w="315594" h="271779">
                <a:moveTo>
                  <a:pt x="315468" y="0"/>
                </a:moveTo>
                <a:lnTo>
                  <a:pt x="0" y="0"/>
                </a:lnTo>
                <a:lnTo>
                  <a:pt x="157733" y="271271"/>
                </a:lnTo>
                <a:lnTo>
                  <a:pt x="315468" y="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64081" y="2275333"/>
            <a:ext cx="3287395" cy="2624455"/>
          </a:xfrm>
          <a:custGeom>
            <a:avLst/>
            <a:gdLst/>
            <a:ahLst/>
            <a:cxnLst/>
            <a:rect l="l" t="t" r="r" b="b"/>
            <a:pathLst>
              <a:path w="3287395" h="2624454">
                <a:moveTo>
                  <a:pt x="0" y="2624328"/>
                </a:moveTo>
                <a:lnTo>
                  <a:pt x="3287267" y="2624328"/>
                </a:lnTo>
                <a:lnTo>
                  <a:pt x="3287267" y="0"/>
                </a:lnTo>
                <a:lnTo>
                  <a:pt x="0" y="0"/>
                </a:lnTo>
                <a:lnTo>
                  <a:pt x="0" y="2624328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891156" y="3059939"/>
            <a:ext cx="1843405" cy="928369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419100" marR="5080" indent="-407034">
              <a:lnSpc>
                <a:spcPts val="3260"/>
              </a:lnSpc>
              <a:spcBef>
                <a:spcPts val="695"/>
              </a:spcBef>
            </a:pPr>
            <a:r>
              <a:rPr sz="3200" spc="-105" dirty="0">
                <a:solidFill>
                  <a:srgbClr val="FFFDFF"/>
                </a:solidFill>
                <a:latin typeface="Calibri Light"/>
                <a:cs typeface="Calibri Light"/>
              </a:rPr>
              <a:t>Examples</a:t>
            </a:r>
            <a:r>
              <a:rPr sz="3200" spc="-32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60" dirty="0">
                <a:solidFill>
                  <a:srgbClr val="FFFDFF"/>
                </a:solidFill>
                <a:latin typeface="Calibri Light"/>
                <a:cs typeface="Calibri Light"/>
              </a:rPr>
              <a:t>of  </a:t>
            </a:r>
            <a:r>
              <a:rPr sz="3200" spc="-105" dirty="0">
                <a:solidFill>
                  <a:srgbClr val="FFFDFF"/>
                </a:solidFill>
                <a:latin typeface="Calibri Light"/>
                <a:cs typeface="Calibri Light"/>
              </a:rPr>
              <a:t>patent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616696" y="260604"/>
            <a:ext cx="1513331" cy="1514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879591" y="1557527"/>
            <a:ext cx="2456688" cy="18303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815328" y="3901440"/>
            <a:ext cx="2257044" cy="1479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56866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8651" y="1699260"/>
            <a:ext cx="3278504" cy="502920"/>
          </a:xfrm>
          <a:custGeom>
            <a:avLst/>
            <a:gdLst/>
            <a:ahLst/>
            <a:cxnLst/>
            <a:rect l="l" t="t" r="r" b="b"/>
            <a:pathLst>
              <a:path w="3278504" h="502919">
                <a:moveTo>
                  <a:pt x="0" y="502920"/>
                </a:moveTo>
                <a:lnTo>
                  <a:pt x="3278124" y="502920"/>
                </a:lnTo>
                <a:lnTo>
                  <a:pt x="3278124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49980" y="4898135"/>
            <a:ext cx="315595" cy="271780"/>
          </a:xfrm>
          <a:custGeom>
            <a:avLst/>
            <a:gdLst/>
            <a:ahLst/>
            <a:cxnLst/>
            <a:rect l="l" t="t" r="r" b="b"/>
            <a:pathLst>
              <a:path w="315594" h="271779">
                <a:moveTo>
                  <a:pt x="315468" y="0"/>
                </a:moveTo>
                <a:lnTo>
                  <a:pt x="0" y="0"/>
                </a:lnTo>
                <a:lnTo>
                  <a:pt x="157733" y="271271"/>
                </a:lnTo>
                <a:lnTo>
                  <a:pt x="315468" y="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64081" y="2275333"/>
            <a:ext cx="3287395" cy="2624455"/>
          </a:xfrm>
          <a:custGeom>
            <a:avLst/>
            <a:gdLst/>
            <a:ahLst/>
            <a:cxnLst/>
            <a:rect l="l" t="t" r="r" b="b"/>
            <a:pathLst>
              <a:path w="3287395" h="2624454">
                <a:moveTo>
                  <a:pt x="0" y="2624328"/>
                </a:moveTo>
                <a:lnTo>
                  <a:pt x="3287267" y="2624328"/>
                </a:lnTo>
                <a:lnTo>
                  <a:pt x="3287267" y="0"/>
                </a:lnTo>
                <a:lnTo>
                  <a:pt x="0" y="0"/>
                </a:lnTo>
                <a:lnTo>
                  <a:pt x="0" y="2624328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41778" y="2852116"/>
            <a:ext cx="2143125" cy="135870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065" marR="5080" algn="ctr">
              <a:lnSpc>
                <a:spcPts val="3260"/>
              </a:lnSpc>
              <a:spcBef>
                <a:spcPts val="695"/>
              </a:spcBef>
            </a:pPr>
            <a:r>
              <a:rPr sz="3200" spc="-105" dirty="0">
                <a:solidFill>
                  <a:srgbClr val="FFFDFF"/>
                </a:solidFill>
                <a:latin typeface="Calibri Light"/>
                <a:cs typeface="Calibri Light"/>
              </a:rPr>
              <a:t>Examples </a:t>
            </a:r>
            <a:r>
              <a:rPr sz="3200" spc="-55" dirty="0">
                <a:solidFill>
                  <a:srgbClr val="FFFDFF"/>
                </a:solidFill>
                <a:latin typeface="Calibri Light"/>
                <a:cs typeface="Calibri Light"/>
              </a:rPr>
              <a:t>of  </a:t>
            </a:r>
            <a:r>
              <a:rPr sz="3200" spc="-105" dirty="0">
                <a:solidFill>
                  <a:srgbClr val="FFFDFF"/>
                </a:solidFill>
                <a:latin typeface="Calibri Light"/>
                <a:cs typeface="Calibri Light"/>
              </a:rPr>
              <a:t>trademark,  </a:t>
            </a:r>
            <a:r>
              <a:rPr sz="3200" spc="-90" dirty="0">
                <a:solidFill>
                  <a:srgbClr val="FFFDFF"/>
                </a:solidFill>
                <a:latin typeface="Calibri Light"/>
                <a:cs typeface="Calibri Light"/>
              </a:rPr>
              <a:t>domain</a:t>
            </a:r>
            <a:r>
              <a:rPr sz="3200" spc="-325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80" dirty="0">
                <a:solidFill>
                  <a:srgbClr val="FFFDFF"/>
                </a:solidFill>
                <a:latin typeface="Calibri Light"/>
                <a:cs typeface="Calibri Light"/>
              </a:rPr>
              <a:t>name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024371" y="765048"/>
            <a:ext cx="3285744" cy="1389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675121" y="1917193"/>
            <a:ext cx="2618231" cy="17434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05279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6879" y="182879"/>
            <a:ext cx="8778240" cy="6492240"/>
          </a:xfrm>
          <a:custGeom>
            <a:avLst/>
            <a:gdLst/>
            <a:ahLst/>
            <a:cxnLst/>
            <a:rect l="l" t="t" r="r" b="b"/>
            <a:pathLst>
              <a:path w="8778240" h="6492240">
                <a:moveTo>
                  <a:pt x="0" y="6492240"/>
                </a:moveTo>
                <a:lnTo>
                  <a:pt x="8778240" y="6492240"/>
                </a:lnTo>
                <a:lnTo>
                  <a:pt x="8778240" y="0"/>
                </a:lnTo>
                <a:lnTo>
                  <a:pt x="0" y="0"/>
                </a:lnTo>
                <a:lnTo>
                  <a:pt x="0" y="64922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20241" y="836675"/>
            <a:ext cx="8568055" cy="5760720"/>
          </a:xfrm>
          <a:custGeom>
            <a:avLst/>
            <a:gdLst/>
            <a:ahLst/>
            <a:cxnLst/>
            <a:rect l="l" t="t" r="r" b="b"/>
            <a:pathLst>
              <a:path w="8568055" h="5760720">
                <a:moveTo>
                  <a:pt x="0" y="5760720"/>
                </a:moveTo>
                <a:lnTo>
                  <a:pt x="8567928" y="5760720"/>
                </a:lnTo>
                <a:lnTo>
                  <a:pt x="8567928" y="0"/>
                </a:lnTo>
                <a:lnTo>
                  <a:pt x="0" y="0"/>
                </a:lnTo>
                <a:lnTo>
                  <a:pt x="0" y="57607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33673" y="1473708"/>
            <a:ext cx="2010155" cy="1293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73295" y="1487425"/>
            <a:ext cx="1930908" cy="12156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34967" y="2587751"/>
            <a:ext cx="553212" cy="23088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7" name="object 7"/>
          <p:cNvSpPr/>
          <p:nvPr/>
        </p:nvSpPr>
        <p:spPr>
          <a:xfrm>
            <a:off x="3974593" y="2602229"/>
            <a:ext cx="473329" cy="222961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8" name="object 8"/>
          <p:cNvSpPr/>
          <p:nvPr/>
        </p:nvSpPr>
        <p:spPr>
          <a:xfrm>
            <a:off x="4233673" y="4716779"/>
            <a:ext cx="2010155" cy="1295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9" name="object 9"/>
          <p:cNvSpPr/>
          <p:nvPr/>
        </p:nvSpPr>
        <p:spPr>
          <a:xfrm>
            <a:off x="4273295" y="4731004"/>
            <a:ext cx="1930908" cy="121564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164580" y="4716779"/>
            <a:ext cx="2010155" cy="12954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204204" y="4731004"/>
            <a:ext cx="1930907" cy="121564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920228" y="2587751"/>
            <a:ext cx="553212" cy="230886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960486" y="2602229"/>
            <a:ext cx="473328" cy="222961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164580" y="1473708"/>
            <a:ext cx="2010155" cy="129387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204204" y="1487425"/>
            <a:ext cx="1930907" cy="121564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164835" y="2703576"/>
            <a:ext cx="2078736" cy="207873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288279" y="3180588"/>
            <a:ext cx="1828800" cy="118567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204459" y="2717292"/>
            <a:ext cx="1999488" cy="199948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25261" y="3270251"/>
            <a:ext cx="1360170" cy="814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105"/>
              </a:lnSpc>
              <a:spcBef>
                <a:spcPts val="100"/>
              </a:spcBef>
            </a:pPr>
            <a:r>
              <a:rPr sz="2700" b="1" spc="-5" dirty="0">
                <a:solidFill>
                  <a:prstClr val="black"/>
                </a:solidFill>
                <a:latin typeface="Corbel"/>
                <a:cs typeface="Corbel"/>
              </a:rPr>
              <a:t>TM</a:t>
            </a:r>
            <a:endParaRPr sz="2700">
              <a:solidFill>
                <a:prstClr val="black"/>
              </a:solidFill>
              <a:latin typeface="Corbel"/>
              <a:cs typeface="Corbel"/>
            </a:endParaRPr>
          </a:p>
          <a:p>
            <a:pPr algn="ctr">
              <a:lnSpc>
                <a:spcPts val="3105"/>
              </a:lnSpc>
            </a:pPr>
            <a:r>
              <a:rPr sz="2700" b="1" dirty="0">
                <a:solidFill>
                  <a:prstClr val="black"/>
                </a:solidFill>
                <a:latin typeface="Corbel"/>
                <a:cs typeface="Corbel"/>
              </a:rPr>
              <a:t>activities</a:t>
            </a:r>
            <a:endParaRPr sz="2700">
              <a:solidFill>
                <a:prstClr val="black"/>
              </a:solidFill>
              <a:latin typeface="Corbel"/>
              <a:cs typeface="Corbe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460491" y="819911"/>
            <a:ext cx="1487424" cy="148742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504688" y="838200"/>
            <a:ext cx="1399540" cy="1399540"/>
          </a:xfrm>
          <a:custGeom>
            <a:avLst/>
            <a:gdLst/>
            <a:ahLst/>
            <a:cxnLst/>
            <a:rect l="l" t="t" r="r" b="b"/>
            <a:pathLst>
              <a:path w="1399539" h="1399539">
                <a:moveTo>
                  <a:pt x="699515" y="0"/>
                </a:moveTo>
                <a:lnTo>
                  <a:pt x="651622" y="1613"/>
                </a:lnTo>
                <a:lnTo>
                  <a:pt x="604595" y="6385"/>
                </a:lnTo>
                <a:lnTo>
                  <a:pt x="558538" y="14211"/>
                </a:lnTo>
                <a:lnTo>
                  <a:pt x="513556" y="24987"/>
                </a:lnTo>
                <a:lnTo>
                  <a:pt x="469752" y="38608"/>
                </a:lnTo>
                <a:lnTo>
                  <a:pt x="427231" y="54971"/>
                </a:lnTo>
                <a:lnTo>
                  <a:pt x="386098" y="73971"/>
                </a:lnTo>
                <a:lnTo>
                  <a:pt x="346456" y="95504"/>
                </a:lnTo>
                <a:lnTo>
                  <a:pt x="308409" y="119465"/>
                </a:lnTo>
                <a:lnTo>
                  <a:pt x="272061" y="145752"/>
                </a:lnTo>
                <a:lnTo>
                  <a:pt x="237518" y="174259"/>
                </a:lnTo>
                <a:lnTo>
                  <a:pt x="204882" y="204882"/>
                </a:lnTo>
                <a:lnTo>
                  <a:pt x="174259" y="237518"/>
                </a:lnTo>
                <a:lnTo>
                  <a:pt x="145752" y="272061"/>
                </a:lnTo>
                <a:lnTo>
                  <a:pt x="119465" y="308409"/>
                </a:lnTo>
                <a:lnTo>
                  <a:pt x="95504" y="346456"/>
                </a:lnTo>
                <a:lnTo>
                  <a:pt x="73971" y="386098"/>
                </a:lnTo>
                <a:lnTo>
                  <a:pt x="54971" y="427231"/>
                </a:lnTo>
                <a:lnTo>
                  <a:pt x="38608" y="469752"/>
                </a:lnTo>
                <a:lnTo>
                  <a:pt x="24987" y="513556"/>
                </a:lnTo>
                <a:lnTo>
                  <a:pt x="14211" y="558538"/>
                </a:lnTo>
                <a:lnTo>
                  <a:pt x="6385" y="604595"/>
                </a:lnTo>
                <a:lnTo>
                  <a:pt x="1613" y="651622"/>
                </a:lnTo>
                <a:lnTo>
                  <a:pt x="0" y="699515"/>
                </a:lnTo>
                <a:lnTo>
                  <a:pt x="1613" y="747409"/>
                </a:lnTo>
                <a:lnTo>
                  <a:pt x="6385" y="794436"/>
                </a:lnTo>
                <a:lnTo>
                  <a:pt x="14211" y="840493"/>
                </a:lnTo>
                <a:lnTo>
                  <a:pt x="24987" y="885475"/>
                </a:lnTo>
                <a:lnTo>
                  <a:pt x="38608" y="929279"/>
                </a:lnTo>
                <a:lnTo>
                  <a:pt x="54971" y="971800"/>
                </a:lnTo>
                <a:lnTo>
                  <a:pt x="73971" y="1012933"/>
                </a:lnTo>
                <a:lnTo>
                  <a:pt x="95504" y="1052575"/>
                </a:lnTo>
                <a:lnTo>
                  <a:pt x="119465" y="1090622"/>
                </a:lnTo>
                <a:lnTo>
                  <a:pt x="145752" y="1126970"/>
                </a:lnTo>
                <a:lnTo>
                  <a:pt x="174259" y="1161513"/>
                </a:lnTo>
                <a:lnTo>
                  <a:pt x="204882" y="1194149"/>
                </a:lnTo>
                <a:lnTo>
                  <a:pt x="237518" y="1224772"/>
                </a:lnTo>
                <a:lnTo>
                  <a:pt x="272061" y="1253279"/>
                </a:lnTo>
                <a:lnTo>
                  <a:pt x="308409" y="1279566"/>
                </a:lnTo>
                <a:lnTo>
                  <a:pt x="346456" y="1303527"/>
                </a:lnTo>
                <a:lnTo>
                  <a:pt x="386098" y="1325060"/>
                </a:lnTo>
                <a:lnTo>
                  <a:pt x="427231" y="1344060"/>
                </a:lnTo>
                <a:lnTo>
                  <a:pt x="469752" y="1360423"/>
                </a:lnTo>
                <a:lnTo>
                  <a:pt x="513556" y="1374044"/>
                </a:lnTo>
                <a:lnTo>
                  <a:pt x="558538" y="1384820"/>
                </a:lnTo>
                <a:lnTo>
                  <a:pt x="604595" y="1392646"/>
                </a:lnTo>
                <a:lnTo>
                  <a:pt x="651622" y="1397418"/>
                </a:lnTo>
                <a:lnTo>
                  <a:pt x="699515" y="1399032"/>
                </a:lnTo>
                <a:lnTo>
                  <a:pt x="747409" y="1397418"/>
                </a:lnTo>
                <a:lnTo>
                  <a:pt x="794436" y="1392646"/>
                </a:lnTo>
                <a:lnTo>
                  <a:pt x="840493" y="1384820"/>
                </a:lnTo>
                <a:lnTo>
                  <a:pt x="885475" y="1374044"/>
                </a:lnTo>
                <a:lnTo>
                  <a:pt x="929279" y="1360423"/>
                </a:lnTo>
                <a:lnTo>
                  <a:pt x="971800" y="1344060"/>
                </a:lnTo>
                <a:lnTo>
                  <a:pt x="1012933" y="1325060"/>
                </a:lnTo>
                <a:lnTo>
                  <a:pt x="1052575" y="1303527"/>
                </a:lnTo>
                <a:lnTo>
                  <a:pt x="1090622" y="1279566"/>
                </a:lnTo>
                <a:lnTo>
                  <a:pt x="1126970" y="1253279"/>
                </a:lnTo>
                <a:lnTo>
                  <a:pt x="1161513" y="1224772"/>
                </a:lnTo>
                <a:lnTo>
                  <a:pt x="1194149" y="1194149"/>
                </a:lnTo>
                <a:lnTo>
                  <a:pt x="1224772" y="1161513"/>
                </a:lnTo>
                <a:lnTo>
                  <a:pt x="1253279" y="1126970"/>
                </a:lnTo>
                <a:lnTo>
                  <a:pt x="1279566" y="1090622"/>
                </a:lnTo>
                <a:lnTo>
                  <a:pt x="1303527" y="1052575"/>
                </a:lnTo>
                <a:lnTo>
                  <a:pt x="1325060" y="1012933"/>
                </a:lnTo>
                <a:lnTo>
                  <a:pt x="1344060" y="971800"/>
                </a:lnTo>
                <a:lnTo>
                  <a:pt x="1360423" y="929279"/>
                </a:lnTo>
                <a:lnTo>
                  <a:pt x="1374044" y="885475"/>
                </a:lnTo>
                <a:lnTo>
                  <a:pt x="1384820" y="840493"/>
                </a:lnTo>
                <a:lnTo>
                  <a:pt x="1392646" y="794436"/>
                </a:lnTo>
                <a:lnTo>
                  <a:pt x="1397418" y="747409"/>
                </a:lnTo>
                <a:lnTo>
                  <a:pt x="1399032" y="699515"/>
                </a:lnTo>
                <a:lnTo>
                  <a:pt x="1397418" y="651622"/>
                </a:lnTo>
                <a:lnTo>
                  <a:pt x="1392646" y="604595"/>
                </a:lnTo>
                <a:lnTo>
                  <a:pt x="1384820" y="558538"/>
                </a:lnTo>
                <a:lnTo>
                  <a:pt x="1374044" y="513556"/>
                </a:lnTo>
                <a:lnTo>
                  <a:pt x="1360423" y="469752"/>
                </a:lnTo>
                <a:lnTo>
                  <a:pt x="1344060" y="427231"/>
                </a:lnTo>
                <a:lnTo>
                  <a:pt x="1325060" y="386098"/>
                </a:lnTo>
                <a:lnTo>
                  <a:pt x="1303527" y="346456"/>
                </a:lnTo>
                <a:lnTo>
                  <a:pt x="1279566" y="308409"/>
                </a:lnTo>
                <a:lnTo>
                  <a:pt x="1253279" y="272061"/>
                </a:lnTo>
                <a:lnTo>
                  <a:pt x="1224772" y="237518"/>
                </a:lnTo>
                <a:lnTo>
                  <a:pt x="1194149" y="204882"/>
                </a:lnTo>
                <a:lnTo>
                  <a:pt x="1161513" y="174259"/>
                </a:lnTo>
                <a:lnTo>
                  <a:pt x="1126970" y="145752"/>
                </a:lnTo>
                <a:lnTo>
                  <a:pt x="1090622" y="119465"/>
                </a:lnTo>
                <a:lnTo>
                  <a:pt x="1052575" y="95504"/>
                </a:lnTo>
                <a:lnTo>
                  <a:pt x="1012933" y="73971"/>
                </a:lnTo>
                <a:lnTo>
                  <a:pt x="971800" y="54971"/>
                </a:lnTo>
                <a:lnTo>
                  <a:pt x="929279" y="38608"/>
                </a:lnTo>
                <a:lnTo>
                  <a:pt x="885475" y="24987"/>
                </a:lnTo>
                <a:lnTo>
                  <a:pt x="840493" y="14211"/>
                </a:lnTo>
                <a:lnTo>
                  <a:pt x="794436" y="6385"/>
                </a:lnTo>
                <a:lnTo>
                  <a:pt x="747409" y="1613"/>
                </a:lnTo>
                <a:lnTo>
                  <a:pt x="699515" y="0"/>
                </a:lnTo>
                <a:close/>
              </a:path>
            </a:pathLst>
          </a:custGeom>
          <a:solidFill>
            <a:srgbClr val="57B6C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504688" y="838200"/>
            <a:ext cx="1399540" cy="1399540"/>
          </a:xfrm>
          <a:custGeom>
            <a:avLst/>
            <a:gdLst/>
            <a:ahLst/>
            <a:cxnLst/>
            <a:rect l="l" t="t" r="r" b="b"/>
            <a:pathLst>
              <a:path w="1399539" h="1399539">
                <a:moveTo>
                  <a:pt x="0" y="699515"/>
                </a:moveTo>
                <a:lnTo>
                  <a:pt x="1613" y="651622"/>
                </a:lnTo>
                <a:lnTo>
                  <a:pt x="6385" y="604595"/>
                </a:lnTo>
                <a:lnTo>
                  <a:pt x="14211" y="558538"/>
                </a:lnTo>
                <a:lnTo>
                  <a:pt x="24987" y="513556"/>
                </a:lnTo>
                <a:lnTo>
                  <a:pt x="38608" y="469752"/>
                </a:lnTo>
                <a:lnTo>
                  <a:pt x="54971" y="427231"/>
                </a:lnTo>
                <a:lnTo>
                  <a:pt x="73971" y="386098"/>
                </a:lnTo>
                <a:lnTo>
                  <a:pt x="95504" y="346456"/>
                </a:lnTo>
                <a:lnTo>
                  <a:pt x="119465" y="308409"/>
                </a:lnTo>
                <a:lnTo>
                  <a:pt x="145752" y="272061"/>
                </a:lnTo>
                <a:lnTo>
                  <a:pt x="174259" y="237518"/>
                </a:lnTo>
                <a:lnTo>
                  <a:pt x="204882" y="204882"/>
                </a:lnTo>
                <a:lnTo>
                  <a:pt x="237518" y="174259"/>
                </a:lnTo>
                <a:lnTo>
                  <a:pt x="272061" y="145752"/>
                </a:lnTo>
                <a:lnTo>
                  <a:pt x="308409" y="119465"/>
                </a:lnTo>
                <a:lnTo>
                  <a:pt x="346456" y="95504"/>
                </a:lnTo>
                <a:lnTo>
                  <a:pt x="386098" y="73971"/>
                </a:lnTo>
                <a:lnTo>
                  <a:pt x="427231" y="54971"/>
                </a:lnTo>
                <a:lnTo>
                  <a:pt x="469752" y="38608"/>
                </a:lnTo>
                <a:lnTo>
                  <a:pt x="513556" y="24987"/>
                </a:lnTo>
                <a:lnTo>
                  <a:pt x="558538" y="14211"/>
                </a:lnTo>
                <a:lnTo>
                  <a:pt x="604595" y="6385"/>
                </a:lnTo>
                <a:lnTo>
                  <a:pt x="651622" y="1613"/>
                </a:lnTo>
                <a:lnTo>
                  <a:pt x="699515" y="0"/>
                </a:lnTo>
                <a:lnTo>
                  <a:pt x="747409" y="1613"/>
                </a:lnTo>
                <a:lnTo>
                  <a:pt x="794436" y="6385"/>
                </a:lnTo>
                <a:lnTo>
                  <a:pt x="840493" y="14211"/>
                </a:lnTo>
                <a:lnTo>
                  <a:pt x="885475" y="24987"/>
                </a:lnTo>
                <a:lnTo>
                  <a:pt x="929279" y="38608"/>
                </a:lnTo>
                <a:lnTo>
                  <a:pt x="971800" y="54971"/>
                </a:lnTo>
                <a:lnTo>
                  <a:pt x="1012933" y="73971"/>
                </a:lnTo>
                <a:lnTo>
                  <a:pt x="1052575" y="95504"/>
                </a:lnTo>
                <a:lnTo>
                  <a:pt x="1090622" y="119465"/>
                </a:lnTo>
                <a:lnTo>
                  <a:pt x="1126970" y="145752"/>
                </a:lnTo>
                <a:lnTo>
                  <a:pt x="1161513" y="174259"/>
                </a:lnTo>
                <a:lnTo>
                  <a:pt x="1194149" y="204882"/>
                </a:lnTo>
                <a:lnTo>
                  <a:pt x="1224772" y="237518"/>
                </a:lnTo>
                <a:lnTo>
                  <a:pt x="1253279" y="272061"/>
                </a:lnTo>
                <a:lnTo>
                  <a:pt x="1279566" y="308409"/>
                </a:lnTo>
                <a:lnTo>
                  <a:pt x="1303527" y="346456"/>
                </a:lnTo>
                <a:lnTo>
                  <a:pt x="1325060" y="386098"/>
                </a:lnTo>
                <a:lnTo>
                  <a:pt x="1344060" y="427231"/>
                </a:lnTo>
                <a:lnTo>
                  <a:pt x="1360423" y="469752"/>
                </a:lnTo>
                <a:lnTo>
                  <a:pt x="1374044" y="513556"/>
                </a:lnTo>
                <a:lnTo>
                  <a:pt x="1384820" y="558538"/>
                </a:lnTo>
                <a:lnTo>
                  <a:pt x="1392646" y="604595"/>
                </a:lnTo>
                <a:lnTo>
                  <a:pt x="1397418" y="651622"/>
                </a:lnTo>
                <a:lnTo>
                  <a:pt x="1399032" y="699515"/>
                </a:lnTo>
                <a:lnTo>
                  <a:pt x="1397418" y="747409"/>
                </a:lnTo>
                <a:lnTo>
                  <a:pt x="1392646" y="794436"/>
                </a:lnTo>
                <a:lnTo>
                  <a:pt x="1384820" y="840493"/>
                </a:lnTo>
                <a:lnTo>
                  <a:pt x="1374044" y="885475"/>
                </a:lnTo>
                <a:lnTo>
                  <a:pt x="1360423" y="929279"/>
                </a:lnTo>
                <a:lnTo>
                  <a:pt x="1344060" y="971800"/>
                </a:lnTo>
                <a:lnTo>
                  <a:pt x="1325060" y="1012933"/>
                </a:lnTo>
                <a:lnTo>
                  <a:pt x="1303527" y="1052575"/>
                </a:lnTo>
                <a:lnTo>
                  <a:pt x="1279566" y="1090622"/>
                </a:lnTo>
                <a:lnTo>
                  <a:pt x="1253279" y="1126970"/>
                </a:lnTo>
                <a:lnTo>
                  <a:pt x="1224772" y="1161513"/>
                </a:lnTo>
                <a:lnTo>
                  <a:pt x="1194149" y="1194149"/>
                </a:lnTo>
                <a:lnTo>
                  <a:pt x="1161513" y="1224772"/>
                </a:lnTo>
                <a:lnTo>
                  <a:pt x="1126970" y="1253279"/>
                </a:lnTo>
                <a:lnTo>
                  <a:pt x="1090622" y="1279566"/>
                </a:lnTo>
                <a:lnTo>
                  <a:pt x="1052575" y="1303527"/>
                </a:lnTo>
                <a:lnTo>
                  <a:pt x="1012933" y="1325060"/>
                </a:lnTo>
                <a:lnTo>
                  <a:pt x="971800" y="1344060"/>
                </a:lnTo>
                <a:lnTo>
                  <a:pt x="929279" y="1360423"/>
                </a:lnTo>
                <a:lnTo>
                  <a:pt x="885475" y="1374044"/>
                </a:lnTo>
                <a:lnTo>
                  <a:pt x="840493" y="1384820"/>
                </a:lnTo>
                <a:lnTo>
                  <a:pt x="794436" y="1392646"/>
                </a:lnTo>
                <a:lnTo>
                  <a:pt x="747409" y="1397418"/>
                </a:lnTo>
                <a:lnTo>
                  <a:pt x="699515" y="1399032"/>
                </a:lnTo>
                <a:lnTo>
                  <a:pt x="651622" y="1397418"/>
                </a:lnTo>
                <a:lnTo>
                  <a:pt x="604595" y="1392646"/>
                </a:lnTo>
                <a:lnTo>
                  <a:pt x="558538" y="1384820"/>
                </a:lnTo>
                <a:lnTo>
                  <a:pt x="513556" y="1374044"/>
                </a:lnTo>
                <a:lnTo>
                  <a:pt x="469752" y="1360423"/>
                </a:lnTo>
                <a:lnTo>
                  <a:pt x="427231" y="1344060"/>
                </a:lnTo>
                <a:lnTo>
                  <a:pt x="386098" y="1325060"/>
                </a:lnTo>
                <a:lnTo>
                  <a:pt x="346456" y="1303527"/>
                </a:lnTo>
                <a:lnTo>
                  <a:pt x="308409" y="1279566"/>
                </a:lnTo>
                <a:lnTo>
                  <a:pt x="272061" y="1253279"/>
                </a:lnTo>
                <a:lnTo>
                  <a:pt x="237518" y="1224772"/>
                </a:lnTo>
                <a:lnTo>
                  <a:pt x="204882" y="1194149"/>
                </a:lnTo>
                <a:lnTo>
                  <a:pt x="174259" y="1161513"/>
                </a:lnTo>
                <a:lnTo>
                  <a:pt x="145752" y="1126970"/>
                </a:lnTo>
                <a:lnTo>
                  <a:pt x="119465" y="1090622"/>
                </a:lnTo>
                <a:lnTo>
                  <a:pt x="95504" y="1052575"/>
                </a:lnTo>
                <a:lnTo>
                  <a:pt x="73971" y="1012933"/>
                </a:lnTo>
                <a:lnTo>
                  <a:pt x="54971" y="971800"/>
                </a:lnTo>
                <a:lnTo>
                  <a:pt x="38608" y="929279"/>
                </a:lnTo>
                <a:lnTo>
                  <a:pt x="24987" y="885475"/>
                </a:lnTo>
                <a:lnTo>
                  <a:pt x="14211" y="840493"/>
                </a:lnTo>
                <a:lnTo>
                  <a:pt x="6385" y="794436"/>
                </a:lnTo>
                <a:lnTo>
                  <a:pt x="1613" y="747409"/>
                </a:lnTo>
                <a:lnTo>
                  <a:pt x="0" y="699515"/>
                </a:lnTo>
                <a:close/>
              </a:path>
            </a:pathLst>
          </a:custGeom>
          <a:ln w="914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803520" y="1407033"/>
            <a:ext cx="802005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300" b="1" spc="-5" dirty="0">
                <a:solidFill>
                  <a:prstClr val="black"/>
                </a:solidFill>
                <a:latin typeface="Corbel"/>
                <a:cs typeface="Corbel"/>
              </a:rPr>
              <a:t>acquisition</a:t>
            </a:r>
            <a:endParaRPr sz="1300">
              <a:solidFill>
                <a:prstClr val="black"/>
              </a:solidFill>
              <a:latin typeface="Corbel"/>
              <a:cs typeface="Corbe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347203" y="1909572"/>
            <a:ext cx="1488948" cy="148742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391400" y="1927860"/>
            <a:ext cx="1400810" cy="1399540"/>
          </a:xfrm>
          <a:custGeom>
            <a:avLst/>
            <a:gdLst/>
            <a:ahLst/>
            <a:cxnLst/>
            <a:rect l="l" t="t" r="r" b="b"/>
            <a:pathLst>
              <a:path w="1400809" h="1399539">
                <a:moveTo>
                  <a:pt x="700277" y="0"/>
                </a:moveTo>
                <a:lnTo>
                  <a:pt x="652337" y="1613"/>
                </a:lnTo>
                <a:lnTo>
                  <a:pt x="605262" y="6385"/>
                </a:lnTo>
                <a:lnTo>
                  <a:pt x="559158" y="14211"/>
                </a:lnTo>
                <a:lnTo>
                  <a:pt x="514129" y="24987"/>
                </a:lnTo>
                <a:lnTo>
                  <a:pt x="470279" y="38608"/>
                </a:lnTo>
                <a:lnTo>
                  <a:pt x="427714" y="54971"/>
                </a:lnTo>
                <a:lnTo>
                  <a:pt x="386536" y="73971"/>
                </a:lnTo>
                <a:lnTo>
                  <a:pt x="346851" y="95504"/>
                </a:lnTo>
                <a:lnTo>
                  <a:pt x="308762" y="119465"/>
                </a:lnTo>
                <a:lnTo>
                  <a:pt x="272375" y="145752"/>
                </a:lnTo>
                <a:lnTo>
                  <a:pt x="237793" y="174259"/>
                </a:lnTo>
                <a:lnTo>
                  <a:pt x="205120" y="204882"/>
                </a:lnTo>
                <a:lnTo>
                  <a:pt x="174462" y="237518"/>
                </a:lnTo>
                <a:lnTo>
                  <a:pt x="145923" y="272061"/>
                </a:lnTo>
                <a:lnTo>
                  <a:pt x="119606" y="308409"/>
                </a:lnTo>
                <a:lnTo>
                  <a:pt x="95616" y="346456"/>
                </a:lnTo>
                <a:lnTo>
                  <a:pt x="74058" y="386098"/>
                </a:lnTo>
                <a:lnTo>
                  <a:pt x="55036" y="427231"/>
                </a:lnTo>
                <a:lnTo>
                  <a:pt x="38654" y="469752"/>
                </a:lnTo>
                <a:lnTo>
                  <a:pt x="25017" y="513556"/>
                </a:lnTo>
                <a:lnTo>
                  <a:pt x="14228" y="558538"/>
                </a:lnTo>
                <a:lnTo>
                  <a:pt x="6393" y="604595"/>
                </a:lnTo>
                <a:lnTo>
                  <a:pt x="1615" y="651622"/>
                </a:lnTo>
                <a:lnTo>
                  <a:pt x="0" y="699515"/>
                </a:lnTo>
                <a:lnTo>
                  <a:pt x="1615" y="747409"/>
                </a:lnTo>
                <a:lnTo>
                  <a:pt x="6393" y="794436"/>
                </a:lnTo>
                <a:lnTo>
                  <a:pt x="14228" y="840493"/>
                </a:lnTo>
                <a:lnTo>
                  <a:pt x="25017" y="885475"/>
                </a:lnTo>
                <a:lnTo>
                  <a:pt x="38654" y="929279"/>
                </a:lnTo>
                <a:lnTo>
                  <a:pt x="55036" y="971800"/>
                </a:lnTo>
                <a:lnTo>
                  <a:pt x="74058" y="1012933"/>
                </a:lnTo>
                <a:lnTo>
                  <a:pt x="95616" y="1052576"/>
                </a:lnTo>
                <a:lnTo>
                  <a:pt x="119606" y="1090622"/>
                </a:lnTo>
                <a:lnTo>
                  <a:pt x="145923" y="1126970"/>
                </a:lnTo>
                <a:lnTo>
                  <a:pt x="174462" y="1161513"/>
                </a:lnTo>
                <a:lnTo>
                  <a:pt x="205120" y="1194149"/>
                </a:lnTo>
                <a:lnTo>
                  <a:pt x="237793" y="1224772"/>
                </a:lnTo>
                <a:lnTo>
                  <a:pt x="272375" y="1253279"/>
                </a:lnTo>
                <a:lnTo>
                  <a:pt x="308762" y="1279566"/>
                </a:lnTo>
                <a:lnTo>
                  <a:pt x="346851" y="1303527"/>
                </a:lnTo>
                <a:lnTo>
                  <a:pt x="386536" y="1325060"/>
                </a:lnTo>
                <a:lnTo>
                  <a:pt x="427714" y="1344060"/>
                </a:lnTo>
                <a:lnTo>
                  <a:pt x="470279" y="1360423"/>
                </a:lnTo>
                <a:lnTo>
                  <a:pt x="514129" y="1374044"/>
                </a:lnTo>
                <a:lnTo>
                  <a:pt x="559158" y="1384820"/>
                </a:lnTo>
                <a:lnTo>
                  <a:pt x="605262" y="1392646"/>
                </a:lnTo>
                <a:lnTo>
                  <a:pt x="652337" y="1397418"/>
                </a:lnTo>
                <a:lnTo>
                  <a:pt x="700277" y="1399031"/>
                </a:lnTo>
                <a:lnTo>
                  <a:pt x="748218" y="1397418"/>
                </a:lnTo>
                <a:lnTo>
                  <a:pt x="795293" y="1392646"/>
                </a:lnTo>
                <a:lnTo>
                  <a:pt x="841397" y="1384820"/>
                </a:lnTo>
                <a:lnTo>
                  <a:pt x="886426" y="1374044"/>
                </a:lnTo>
                <a:lnTo>
                  <a:pt x="930276" y="1360423"/>
                </a:lnTo>
                <a:lnTo>
                  <a:pt x="972841" y="1344060"/>
                </a:lnTo>
                <a:lnTo>
                  <a:pt x="1014019" y="1325060"/>
                </a:lnTo>
                <a:lnTo>
                  <a:pt x="1053704" y="1303527"/>
                </a:lnTo>
                <a:lnTo>
                  <a:pt x="1091793" y="1279566"/>
                </a:lnTo>
                <a:lnTo>
                  <a:pt x="1128180" y="1253279"/>
                </a:lnTo>
                <a:lnTo>
                  <a:pt x="1162762" y="1224772"/>
                </a:lnTo>
                <a:lnTo>
                  <a:pt x="1195435" y="1194149"/>
                </a:lnTo>
                <a:lnTo>
                  <a:pt x="1226093" y="1161513"/>
                </a:lnTo>
                <a:lnTo>
                  <a:pt x="1254632" y="1126970"/>
                </a:lnTo>
                <a:lnTo>
                  <a:pt x="1280949" y="1090622"/>
                </a:lnTo>
                <a:lnTo>
                  <a:pt x="1304939" y="1052576"/>
                </a:lnTo>
                <a:lnTo>
                  <a:pt x="1326497" y="1012933"/>
                </a:lnTo>
                <a:lnTo>
                  <a:pt x="1345519" y="971800"/>
                </a:lnTo>
                <a:lnTo>
                  <a:pt x="1361901" y="929279"/>
                </a:lnTo>
                <a:lnTo>
                  <a:pt x="1375538" y="885475"/>
                </a:lnTo>
                <a:lnTo>
                  <a:pt x="1386327" y="840493"/>
                </a:lnTo>
                <a:lnTo>
                  <a:pt x="1394162" y="794436"/>
                </a:lnTo>
                <a:lnTo>
                  <a:pt x="1398940" y="747409"/>
                </a:lnTo>
                <a:lnTo>
                  <a:pt x="1400555" y="699515"/>
                </a:lnTo>
                <a:lnTo>
                  <a:pt x="1398940" y="651622"/>
                </a:lnTo>
                <a:lnTo>
                  <a:pt x="1394162" y="604595"/>
                </a:lnTo>
                <a:lnTo>
                  <a:pt x="1386327" y="558538"/>
                </a:lnTo>
                <a:lnTo>
                  <a:pt x="1375538" y="513556"/>
                </a:lnTo>
                <a:lnTo>
                  <a:pt x="1361901" y="469752"/>
                </a:lnTo>
                <a:lnTo>
                  <a:pt x="1345519" y="427231"/>
                </a:lnTo>
                <a:lnTo>
                  <a:pt x="1326497" y="386098"/>
                </a:lnTo>
                <a:lnTo>
                  <a:pt x="1304939" y="346456"/>
                </a:lnTo>
                <a:lnTo>
                  <a:pt x="1280949" y="308409"/>
                </a:lnTo>
                <a:lnTo>
                  <a:pt x="1254632" y="272061"/>
                </a:lnTo>
                <a:lnTo>
                  <a:pt x="1226093" y="237518"/>
                </a:lnTo>
                <a:lnTo>
                  <a:pt x="1195435" y="204882"/>
                </a:lnTo>
                <a:lnTo>
                  <a:pt x="1162762" y="174259"/>
                </a:lnTo>
                <a:lnTo>
                  <a:pt x="1128180" y="145752"/>
                </a:lnTo>
                <a:lnTo>
                  <a:pt x="1091793" y="119465"/>
                </a:lnTo>
                <a:lnTo>
                  <a:pt x="1053704" y="95504"/>
                </a:lnTo>
                <a:lnTo>
                  <a:pt x="1014019" y="73971"/>
                </a:lnTo>
                <a:lnTo>
                  <a:pt x="972841" y="54971"/>
                </a:lnTo>
                <a:lnTo>
                  <a:pt x="930276" y="38608"/>
                </a:lnTo>
                <a:lnTo>
                  <a:pt x="886426" y="24987"/>
                </a:lnTo>
                <a:lnTo>
                  <a:pt x="841397" y="14211"/>
                </a:lnTo>
                <a:lnTo>
                  <a:pt x="795293" y="6385"/>
                </a:lnTo>
                <a:lnTo>
                  <a:pt x="748218" y="1613"/>
                </a:lnTo>
                <a:lnTo>
                  <a:pt x="700277" y="0"/>
                </a:lnTo>
                <a:close/>
              </a:path>
            </a:pathLst>
          </a:custGeom>
          <a:solidFill>
            <a:srgbClr val="57B6C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391400" y="1927860"/>
            <a:ext cx="1400810" cy="1399540"/>
          </a:xfrm>
          <a:custGeom>
            <a:avLst/>
            <a:gdLst/>
            <a:ahLst/>
            <a:cxnLst/>
            <a:rect l="l" t="t" r="r" b="b"/>
            <a:pathLst>
              <a:path w="1400809" h="1399539">
                <a:moveTo>
                  <a:pt x="0" y="699515"/>
                </a:moveTo>
                <a:lnTo>
                  <a:pt x="1615" y="651622"/>
                </a:lnTo>
                <a:lnTo>
                  <a:pt x="6393" y="604595"/>
                </a:lnTo>
                <a:lnTo>
                  <a:pt x="14228" y="558538"/>
                </a:lnTo>
                <a:lnTo>
                  <a:pt x="25017" y="513556"/>
                </a:lnTo>
                <a:lnTo>
                  <a:pt x="38654" y="469752"/>
                </a:lnTo>
                <a:lnTo>
                  <a:pt x="55036" y="427231"/>
                </a:lnTo>
                <a:lnTo>
                  <a:pt x="74058" y="386098"/>
                </a:lnTo>
                <a:lnTo>
                  <a:pt x="95616" y="346456"/>
                </a:lnTo>
                <a:lnTo>
                  <a:pt x="119606" y="308409"/>
                </a:lnTo>
                <a:lnTo>
                  <a:pt x="145923" y="272061"/>
                </a:lnTo>
                <a:lnTo>
                  <a:pt x="174462" y="237518"/>
                </a:lnTo>
                <a:lnTo>
                  <a:pt x="205120" y="204882"/>
                </a:lnTo>
                <a:lnTo>
                  <a:pt x="237793" y="174259"/>
                </a:lnTo>
                <a:lnTo>
                  <a:pt x="272375" y="145752"/>
                </a:lnTo>
                <a:lnTo>
                  <a:pt x="308762" y="119465"/>
                </a:lnTo>
                <a:lnTo>
                  <a:pt x="346851" y="95504"/>
                </a:lnTo>
                <a:lnTo>
                  <a:pt x="386536" y="73971"/>
                </a:lnTo>
                <a:lnTo>
                  <a:pt x="427714" y="54971"/>
                </a:lnTo>
                <a:lnTo>
                  <a:pt x="470279" y="38608"/>
                </a:lnTo>
                <a:lnTo>
                  <a:pt x="514129" y="24987"/>
                </a:lnTo>
                <a:lnTo>
                  <a:pt x="559158" y="14211"/>
                </a:lnTo>
                <a:lnTo>
                  <a:pt x="605262" y="6385"/>
                </a:lnTo>
                <a:lnTo>
                  <a:pt x="652337" y="1613"/>
                </a:lnTo>
                <a:lnTo>
                  <a:pt x="700277" y="0"/>
                </a:lnTo>
                <a:lnTo>
                  <a:pt x="748218" y="1613"/>
                </a:lnTo>
                <a:lnTo>
                  <a:pt x="795293" y="6385"/>
                </a:lnTo>
                <a:lnTo>
                  <a:pt x="841397" y="14211"/>
                </a:lnTo>
                <a:lnTo>
                  <a:pt x="886426" y="24987"/>
                </a:lnTo>
                <a:lnTo>
                  <a:pt x="930276" y="38608"/>
                </a:lnTo>
                <a:lnTo>
                  <a:pt x="972841" y="54971"/>
                </a:lnTo>
                <a:lnTo>
                  <a:pt x="1014019" y="73971"/>
                </a:lnTo>
                <a:lnTo>
                  <a:pt x="1053704" y="95504"/>
                </a:lnTo>
                <a:lnTo>
                  <a:pt x="1091793" y="119465"/>
                </a:lnTo>
                <a:lnTo>
                  <a:pt x="1128180" y="145752"/>
                </a:lnTo>
                <a:lnTo>
                  <a:pt x="1162762" y="174259"/>
                </a:lnTo>
                <a:lnTo>
                  <a:pt x="1195435" y="204882"/>
                </a:lnTo>
                <a:lnTo>
                  <a:pt x="1226093" y="237518"/>
                </a:lnTo>
                <a:lnTo>
                  <a:pt x="1254632" y="272061"/>
                </a:lnTo>
                <a:lnTo>
                  <a:pt x="1280949" y="308409"/>
                </a:lnTo>
                <a:lnTo>
                  <a:pt x="1304939" y="346455"/>
                </a:lnTo>
                <a:lnTo>
                  <a:pt x="1326497" y="386098"/>
                </a:lnTo>
                <a:lnTo>
                  <a:pt x="1345519" y="427231"/>
                </a:lnTo>
                <a:lnTo>
                  <a:pt x="1361901" y="469752"/>
                </a:lnTo>
                <a:lnTo>
                  <a:pt x="1375538" y="513556"/>
                </a:lnTo>
                <a:lnTo>
                  <a:pt x="1386327" y="558538"/>
                </a:lnTo>
                <a:lnTo>
                  <a:pt x="1394162" y="604595"/>
                </a:lnTo>
                <a:lnTo>
                  <a:pt x="1398940" y="651622"/>
                </a:lnTo>
                <a:lnTo>
                  <a:pt x="1400555" y="699515"/>
                </a:lnTo>
                <a:lnTo>
                  <a:pt x="1398940" y="747409"/>
                </a:lnTo>
                <a:lnTo>
                  <a:pt x="1394162" y="794436"/>
                </a:lnTo>
                <a:lnTo>
                  <a:pt x="1386327" y="840493"/>
                </a:lnTo>
                <a:lnTo>
                  <a:pt x="1375538" y="885475"/>
                </a:lnTo>
                <a:lnTo>
                  <a:pt x="1361901" y="929279"/>
                </a:lnTo>
                <a:lnTo>
                  <a:pt x="1345519" y="971800"/>
                </a:lnTo>
                <a:lnTo>
                  <a:pt x="1326497" y="1012933"/>
                </a:lnTo>
                <a:lnTo>
                  <a:pt x="1304939" y="1052575"/>
                </a:lnTo>
                <a:lnTo>
                  <a:pt x="1280949" y="1090622"/>
                </a:lnTo>
                <a:lnTo>
                  <a:pt x="1254632" y="1126970"/>
                </a:lnTo>
                <a:lnTo>
                  <a:pt x="1226093" y="1161513"/>
                </a:lnTo>
                <a:lnTo>
                  <a:pt x="1195435" y="1194149"/>
                </a:lnTo>
                <a:lnTo>
                  <a:pt x="1162762" y="1224772"/>
                </a:lnTo>
                <a:lnTo>
                  <a:pt x="1128180" y="1253279"/>
                </a:lnTo>
                <a:lnTo>
                  <a:pt x="1091793" y="1279566"/>
                </a:lnTo>
                <a:lnTo>
                  <a:pt x="1053704" y="1303527"/>
                </a:lnTo>
                <a:lnTo>
                  <a:pt x="1014019" y="1325060"/>
                </a:lnTo>
                <a:lnTo>
                  <a:pt x="972841" y="1344060"/>
                </a:lnTo>
                <a:lnTo>
                  <a:pt x="930276" y="1360423"/>
                </a:lnTo>
                <a:lnTo>
                  <a:pt x="886426" y="1374044"/>
                </a:lnTo>
                <a:lnTo>
                  <a:pt x="841397" y="1384820"/>
                </a:lnTo>
                <a:lnTo>
                  <a:pt x="795293" y="1392646"/>
                </a:lnTo>
                <a:lnTo>
                  <a:pt x="748218" y="1397418"/>
                </a:lnTo>
                <a:lnTo>
                  <a:pt x="700277" y="1399031"/>
                </a:lnTo>
                <a:lnTo>
                  <a:pt x="652337" y="1397418"/>
                </a:lnTo>
                <a:lnTo>
                  <a:pt x="605262" y="1392646"/>
                </a:lnTo>
                <a:lnTo>
                  <a:pt x="559158" y="1384820"/>
                </a:lnTo>
                <a:lnTo>
                  <a:pt x="514129" y="1374044"/>
                </a:lnTo>
                <a:lnTo>
                  <a:pt x="470279" y="1360423"/>
                </a:lnTo>
                <a:lnTo>
                  <a:pt x="427714" y="1344060"/>
                </a:lnTo>
                <a:lnTo>
                  <a:pt x="386536" y="1325060"/>
                </a:lnTo>
                <a:lnTo>
                  <a:pt x="346851" y="1303527"/>
                </a:lnTo>
                <a:lnTo>
                  <a:pt x="308762" y="1279566"/>
                </a:lnTo>
                <a:lnTo>
                  <a:pt x="272375" y="1253279"/>
                </a:lnTo>
                <a:lnTo>
                  <a:pt x="237793" y="1224772"/>
                </a:lnTo>
                <a:lnTo>
                  <a:pt x="205120" y="1194149"/>
                </a:lnTo>
                <a:lnTo>
                  <a:pt x="174462" y="1161513"/>
                </a:lnTo>
                <a:lnTo>
                  <a:pt x="145923" y="1126970"/>
                </a:lnTo>
                <a:lnTo>
                  <a:pt x="119606" y="1090622"/>
                </a:lnTo>
                <a:lnTo>
                  <a:pt x="95616" y="1052576"/>
                </a:lnTo>
                <a:lnTo>
                  <a:pt x="74058" y="1012933"/>
                </a:lnTo>
                <a:lnTo>
                  <a:pt x="55036" y="971800"/>
                </a:lnTo>
                <a:lnTo>
                  <a:pt x="38654" y="929279"/>
                </a:lnTo>
                <a:lnTo>
                  <a:pt x="25017" y="885475"/>
                </a:lnTo>
                <a:lnTo>
                  <a:pt x="14228" y="840493"/>
                </a:lnTo>
                <a:lnTo>
                  <a:pt x="6393" y="794436"/>
                </a:lnTo>
                <a:lnTo>
                  <a:pt x="1615" y="747409"/>
                </a:lnTo>
                <a:lnTo>
                  <a:pt x="0" y="699515"/>
                </a:lnTo>
                <a:close/>
              </a:path>
            </a:pathLst>
          </a:custGeom>
          <a:ln w="9143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645400" y="2497073"/>
            <a:ext cx="89154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300" b="1" spc="-10" dirty="0">
                <a:solidFill>
                  <a:prstClr val="black"/>
                </a:solidFill>
                <a:latin typeface="Corbel"/>
                <a:cs typeface="Corbel"/>
              </a:rPr>
              <a:t>exploitation</a:t>
            </a:r>
            <a:endParaRPr sz="1300">
              <a:solidFill>
                <a:prstClr val="black"/>
              </a:solidFill>
              <a:latin typeface="Corbel"/>
              <a:cs typeface="Corbe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347203" y="4088891"/>
            <a:ext cx="1488948" cy="148742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7391400" y="4107179"/>
            <a:ext cx="1400810" cy="1399540"/>
          </a:xfrm>
          <a:custGeom>
            <a:avLst/>
            <a:gdLst/>
            <a:ahLst/>
            <a:cxnLst/>
            <a:rect l="l" t="t" r="r" b="b"/>
            <a:pathLst>
              <a:path w="1400809" h="1399539">
                <a:moveTo>
                  <a:pt x="700277" y="0"/>
                </a:moveTo>
                <a:lnTo>
                  <a:pt x="652337" y="1613"/>
                </a:lnTo>
                <a:lnTo>
                  <a:pt x="605262" y="6385"/>
                </a:lnTo>
                <a:lnTo>
                  <a:pt x="559158" y="14211"/>
                </a:lnTo>
                <a:lnTo>
                  <a:pt x="514129" y="24987"/>
                </a:lnTo>
                <a:lnTo>
                  <a:pt x="470279" y="38608"/>
                </a:lnTo>
                <a:lnTo>
                  <a:pt x="427714" y="54971"/>
                </a:lnTo>
                <a:lnTo>
                  <a:pt x="386536" y="73971"/>
                </a:lnTo>
                <a:lnTo>
                  <a:pt x="346851" y="95504"/>
                </a:lnTo>
                <a:lnTo>
                  <a:pt x="308762" y="119465"/>
                </a:lnTo>
                <a:lnTo>
                  <a:pt x="272375" y="145752"/>
                </a:lnTo>
                <a:lnTo>
                  <a:pt x="237793" y="174259"/>
                </a:lnTo>
                <a:lnTo>
                  <a:pt x="205120" y="204882"/>
                </a:lnTo>
                <a:lnTo>
                  <a:pt x="174462" y="237518"/>
                </a:lnTo>
                <a:lnTo>
                  <a:pt x="145923" y="272061"/>
                </a:lnTo>
                <a:lnTo>
                  <a:pt x="119606" y="308409"/>
                </a:lnTo>
                <a:lnTo>
                  <a:pt x="95616" y="346456"/>
                </a:lnTo>
                <a:lnTo>
                  <a:pt x="74058" y="386098"/>
                </a:lnTo>
                <a:lnTo>
                  <a:pt x="55036" y="427231"/>
                </a:lnTo>
                <a:lnTo>
                  <a:pt x="38654" y="469752"/>
                </a:lnTo>
                <a:lnTo>
                  <a:pt x="25017" y="513556"/>
                </a:lnTo>
                <a:lnTo>
                  <a:pt x="14228" y="558538"/>
                </a:lnTo>
                <a:lnTo>
                  <a:pt x="6393" y="604595"/>
                </a:lnTo>
                <a:lnTo>
                  <a:pt x="1615" y="651622"/>
                </a:lnTo>
                <a:lnTo>
                  <a:pt x="0" y="699516"/>
                </a:lnTo>
                <a:lnTo>
                  <a:pt x="1615" y="747409"/>
                </a:lnTo>
                <a:lnTo>
                  <a:pt x="6393" y="794436"/>
                </a:lnTo>
                <a:lnTo>
                  <a:pt x="14228" y="840493"/>
                </a:lnTo>
                <a:lnTo>
                  <a:pt x="25017" y="885475"/>
                </a:lnTo>
                <a:lnTo>
                  <a:pt x="38654" y="929279"/>
                </a:lnTo>
                <a:lnTo>
                  <a:pt x="55036" y="971800"/>
                </a:lnTo>
                <a:lnTo>
                  <a:pt x="74058" y="1012933"/>
                </a:lnTo>
                <a:lnTo>
                  <a:pt x="95616" y="1052576"/>
                </a:lnTo>
                <a:lnTo>
                  <a:pt x="119606" y="1090622"/>
                </a:lnTo>
                <a:lnTo>
                  <a:pt x="145923" y="1126970"/>
                </a:lnTo>
                <a:lnTo>
                  <a:pt x="174462" y="1161513"/>
                </a:lnTo>
                <a:lnTo>
                  <a:pt x="205120" y="1194149"/>
                </a:lnTo>
                <a:lnTo>
                  <a:pt x="237793" y="1224772"/>
                </a:lnTo>
                <a:lnTo>
                  <a:pt x="272375" y="1253279"/>
                </a:lnTo>
                <a:lnTo>
                  <a:pt x="308762" y="1279566"/>
                </a:lnTo>
                <a:lnTo>
                  <a:pt x="346851" y="1303528"/>
                </a:lnTo>
                <a:lnTo>
                  <a:pt x="386536" y="1325060"/>
                </a:lnTo>
                <a:lnTo>
                  <a:pt x="427714" y="1344060"/>
                </a:lnTo>
                <a:lnTo>
                  <a:pt x="470279" y="1360423"/>
                </a:lnTo>
                <a:lnTo>
                  <a:pt x="514129" y="1374044"/>
                </a:lnTo>
                <a:lnTo>
                  <a:pt x="559158" y="1384820"/>
                </a:lnTo>
                <a:lnTo>
                  <a:pt x="605262" y="1392646"/>
                </a:lnTo>
                <a:lnTo>
                  <a:pt x="652337" y="1397418"/>
                </a:lnTo>
                <a:lnTo>
                  <a:pt x="700277" y="1399032"/>
                </a:lnTo>
                <a:lnTo>
                  <a:pt x="748218" y="1397418"/>
                </a:lnTo>
                <a:lnTo>
                  <a:pt x="795293" y="1392646"/>
                </a:lnTo>
                <a:lnTo>
                  <a:pt x="841397" y="1384820"/>
                </a:lnTo>
                <a:lnTo>
                  <a:pt x="886426" y="1374044"/>
                </a:lnTo>
                <a:lnTo>
                  <a:pt x="930276" y="1360423"/>
                </a:lnTo>
                <a:lnTo>
                  <a:pt x="972841" y="1344060"/>
                </a:lnTo>
                <a:lnTo>
                  <a:pt x="1014019" y="1325060"/>
                </a:lnTo>
                <a:lnTo>
                  <a:pt x="1053704" y="1303528"/>
                </a:lnTo>
                <a:lnTo>
                  <a:pt x="1091793" y="1279566"/>
                </a:lnTo>
                <a:lnTo>
                  <a:pt x="1128180" y="1253279"/>
                </a:lnTo>
                <a:lnTo>
                  <a:pt x="1162762" y="1224772"/>
                </a:lnTo>
                <a:lnTo>
                  <a:pt x="1195435" y="1194149"/>
                </a:lnTo>
                <a:lnTo>
                  <a:pt x="1226093" y="1161513"/>
                </a:lnTo>
                <a:lnTo>
                  <a:pt x="1254632" y="1126970"/>
                </a:lnTo>
                <a:lnTo>
                  <a:pt x="1280949" y="1090622"/>
                </a:lnTo>
                <a:lnTo>
                  <a:pt x="1304939" y="1052576"/>
                </a:lnTo>
                <a:lnTo>
                  <a:pt x="1326497" y="1012933"/>
                </a:lnTo>
                <a:lnTo>
                  <a:pt x="1345519" y="971800"/>
                </a:lnTo>
                <a:lnTo>
                  <a:pt x="1361901" y="929279"/>
                </a:lnTo>
                <a:lnTo>
                  <a:pt x="1375538" y="885475"/>
                </a:lnTo>
                <a:lnTo>
                  <a:pt x="1386327" y="840493"/>
                </a:lnTo>
                <a:lnTo>
                  <a:pt x="1394162" y="794436"/>
                </a:lnTo>
                <a:lnTo>
                  <a:pt x="1398940" y="747409"/>
                </a:lnTo>
                <a:lnTo>
                  <a:pt x="1400555" y="699516"/>
                </a:lnTo>
                <a:lnTo>
                  <a:pt x="1398940" y="651622"/>
                </a:lnTo>
                <a:lnTo>
                  <a:pt x="1394162" y="604595"/>
                </a:lnTo>
                <a:lnTo>
                  <a:pt x="1386327" y="558538"/>
                </a:lnTo>
                <a:lnTo>
                  <a:pt x="1375538" y="513556"/>
                </a:lnTo>
                <a:lnTo>
                  <a:pt x="1361901" y="469752"/>
                </a:lnTo>
                <a:lnTo>
                  <a:pt x="1345519" y="427231"/>
                </a:lnTo>
                <a:lnTo>
                  <a:pt x="1326497" y="386098"/>
                </a:lnTo>
                <a:lnTo>
                  <a:pt x="1304939" y="346456"/>
                </a:lnTo>
                <a:lnTo>
                  <a:pt x="1280949" y="308409"/>
                </a:lnTo>
                <a:lnTo>
                  <a:pt x="1254632" y="272061"/>
                </a:lnTo>
                <a:lnTo>
                  <a:pt x="1226093" y="237518"/>
                </a:lnTo>
                <a:lnTo>
                  <a:pt x="1195435" y="204882"/>
                </a:lnTo>
                <a:lnTo>
                  <a:pt x="1162762" y="174259"/>
                </a:lnTo>
                <a:lnTo>
                  <a:pt x="1128180" y="145752"/>
                </a:lnTo>
                <a:lnTo>
                  <a:pt x="1091793" y="119465"/>
                </a:lnTo>
                <a:lnTo>
                  <a:pt x="1053704" y="95504"/>
                </a:lnTo>
                <a:lnTo>
                  <a:pt x="1014019" y="73971"/>
                </a:lnTo>
                <a:lnTo>
                  <a:pt x="972841" y="54971"/>
                </a:lnTo>
                <a:lnTo>
                  <a:pt x="930276" y="38608"/>
                </a:lnTo>
                <a:lnTo>
                  <a:pt x="886426" y="24987"/>
                </a:lnTo>
                <a:lnTo>
                  <a:pt x="841397" y="14211"/>
                </a:lnTo>
                <a:lnTo>
                  <a:pt x="795293" y="6385"/>
                </a:lnTo>
                <a:lnTo>
                  <a:pt x="748218" y="1613"/>
                </a:lnTo>
                <a:lnTo>
                  <a:pt x="700277" y="0"/>
                </a:lnTo>
                <a:close/>
              </a:path>
            </a:pathLst>
          </a:custGeom>
          <a:solidFill>
            <a:srgbClr val="57B6C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7391400" y="4107179"/>
            <a:ext cx="1400810" cy="1399540"/>
          </a:xfrm>
          <a:custGeom>
            <a:avLst/>
            <a:gdLst/>
            <a:ahLst/>
            <a:cxnLst/>
            <a:rect l="l" t="t" r="r" b="b"/>
            <a:pathLst>
              <a:path w="1400809" h="1399539">
                <a:moveTo>
                  <a:pt x="0" y="699516"/>
                </a:moveTo>
                <a:lnTo>
                  <a:pt x="1615" y="651622"/>
                </a:lnTo>
                <a:lnTo>
                  <a:pt x="6393" y="604595"/>
                </a:lnTo>
                <a:lnTo>
                  <a:pt x="14228" y="558538"/>
                </a:lnTo>
                <a:lnTo>
                  <a:pt x="25017" y="513556"/>
                </a:lnTo>
                <a:lnTo>
                  <a:pt x="38654" y="469752"/>
                </a:lnTo>
                <a:lnTo>
                  <a:pt x="55036" y="427231"/>
                </a:lnTo>
                <a:lnTo>
                  <a:pt x="74058" y="386098"/>
                </a:lnTo>
                <a:lnTo>
                  <a:pt x="95616" y="346456"/>
                </a:lnTo>
                <a:lnTo>
                  <a:pt x="119606" y="308409"/>
                </a:lnTo>
                <a:lnTo>
                  <a:pt x="145923" y="272061"/>
                </a:lnTo>
                <a:lnTo>
                  <a:pt x="174462" y="237518"/>
                </a:lnTo>
                <a:lnTo>
                  <a:pt x="205120" y="204882"/>
                </a:lnTo>
                <a:lnTo>
                  <a:pt x="237793" y="174259"/>
                </a:lnTo>
                <a:lnTo>
                  <a:pt x="272375" y="145752"/>
                </a:lnTo>
                <a:lnTo>
                  <a:pt x="308762" y="119465"/>
                </a:lnTo>
                <a:lnTo>
                  <a:pt x="346851" y="95504"/>
                </a:lnTo>
                <a:lnTo>
                  <a:pt x="386536" y="73971"/>
                </a:lnTo>
                <a:lnTo>
                  <a:pt x="427714" y="54971"/>
                </a:lnTo>
                <a:lnTo>
                  <a:pt x="470279" y="38608"/>
                </a:lnTo>
                <a:lnTo>
                  <a:pt x="514129" y="24987"/>
                </a:lnTo>
                <a:lnTo>
                  <a:pt x="559158" y="14211"/>
                </a:lnTo>
                <a:lnTo>
                  <a:pt x="605262" y="6385"/>
                </a:lnTo>
                <a:lnTo>
                  <a:pt x="652337" y="1613"/>
                </a:lnTo>
                <a:lnTo>
                  <a:pt x="700277" y="0"/>
                </a:lnTo>
                <a:lnTo>
                  <a:pt x="748218" y="1613"/>
                </a:lnTo>
                <a:lnTo>
                  <a:pt x="795293" y="6385"/>
                </a:lnTo>
                <a:lnTo>
                  <a:pt x="841397" y="14211"/>
                </a:lnTo>
                <a:lnTo>
                  <a:pt x="886426" y="24987"/>
                </a:lnTo>
                <a:lnTo>
                  <a:pt x="930276" y="38608"/>
                </a:lnTo>
                <a:lnTo>
                  <a:pt x="972841" y="54971"/>
                </a:lnTo>
                <a:lnTo>
                  <a:pt x="1014019" y="73971"/>
                </a:lnTo>
                <a:lnTo>
                  <a:pt x="1053704" y="95504"/>
                </a:lnTo>
                <a:lnTo>
                  <a:pt x="1091793" y="119465"/>
                </a:lnTo>
                <a:lnTo>
                  <a:pt x="1128180" y="145752"/>
                </a:lnTo>
                <a:lnTo>
                  <a:pt x="1162762" y="174259"/>
                </a:lnTo>
                <a:lnTo>
                  <a:pt x="1195435" y="204882"/>
                </a:lnTo>
                <a:lnTo>
                  <a:pt x="1226093" y="237518"/>
                </a:lnTo>
                <a:lnTo>
                  <a:pt x="1254632" y="272061"/>
                </a:lnTo>
                <a:lnTo>
                  <a:pt x="1280949" y="308409"/>
                </a:lnTo>
                <a:lnTo>
                  <a:pt x="1304939" y="346456"/>
                </a:lnTo>
                <a:lnTo>
                  <a:pt x="1326497" y="386098"/>
                </a:lnTo>
                <a:lnTo>
                  <a:pt x="1345519" y="427231"/>
                </a:lnTo>
                <a:lnTo>
                  <a:pt x="1361901" y="469752"/>
                </a:lnTo>
                <a:lnTo>
                  <a:pt x="1375538" y="513556"/>
                </a:lnTo>
                <a:lnTo>
                  <a:pt x="1386327" y="558538"/>
                </a:lnTo>
                <a:lnTo>
                  <a:pt x="1394162" y="604595"/>
                </a:lnTo>
                <a:lnTo>
                  <a:pt x="1398940" y="651622"/>
                </a:lnTo>
                <a:lnTo>
                  <a:pt x="1400555" y="699516"/>
                </a:lnTo>
                <a:lnTo>
                  <a:pt x="1398940" y="747409"/>
                </a:lnTo>
                <a:lnTo>
                  <a:pt x="1394162" y="794436"/>
                </a:lnTo>
                <a:lnTo>
                  <a:pt x="1386327" y="840493"/>
                </a:lnTo>
                <a:lnTo>
                  <a:pt x="1375538" y="885475"/>
                </a:lnTo>
                <a:lnTo>
                  <a:pt x="1361901" y="929279"/>
                </a:lnTo>
                <a:lnTo>
                  <a:pt x="1345519" y="971800"/>
                </a:lnTo>
                <a:lnTo>
                  <a:pt x="1326497" y="1012933"/>
                </a:lnTo>
                <a:lnTo>
                  <a:pt x="1304939" y="1052576"/>
                </a:lnTo>
                <a:lnTo>
                  <a:pt x="1280949" y="1090622"/>
                </a:lnTo>
                <a:lnTo>
                  <a:pt x="1254632" y="1126970"/>
                </a:lnTo>
                <a:lnTo>
                  <a:pt x="1226093" y="1161513"/>
                </a:lnTo>
                <a:lnTo>
                  <a:pt x="1195435" y="1194149"/>
                </a:lnTo>
                <a:lnTo>
                  <a:pt x="1162762" y="1224772"/>
                </a:lnTo>
                <a:lnTo>
                  <a:pt x="1128180" y="1253279"/>
                </a:lnTo>
                <a:lnTo>
                  <a:pt x="1091793" y="1279566"/>
                </a:lnTo>
                <a:lnTo>
                  <a:pt x="1053704" y="1303528"/>
                </a:lnTo>
                <a:lnTo>
                  <a:pt x="1014019" y="1325060"/>
                </a:lnTo>
                <a:lnTo>
                  <a:pt x="972841" y="1344060"/>
                </a:lnTo>
                <a:lnTo>
                  <a:pt x="930276" y="1360423"/>
                </a:lnTo>
                <a:lnTo>
                  <a:pt x="886426" y="1374044"/>
                </a:lnTo>
                <a:lnTo>
                  <a:pt x="841397" y="1384820"/>
                </a:lnTo>
                <a:lnTo>
                  <a:pt x="795293" y="1392646"/>
                </a:lnTo>
                <a:lnTo>
                  <a:pt x="748218" y="1397418"/>
                </a:lnTo>
                <a:lnTo>
                  <a:pt x="700277" y="1399032"/>
                </a:lnTo>
                <a:lnTo>
                  <a:pt x="652337" y="1397418"/>
                </a:lnTo>
                <a:lnTo>
                  <a:pt x="605262" y="1392646"/>
                </a:lnTo>
                <a:lnTo>
                  <a:pt x="559158" y="1384820"/>
                </a:lnTo>
                <a:lnTo>
                  <a:pt x="514129" y="1374044"/>
                </a:lnTo>
                <a:lnTo>
                  <a:pt x="470279" y="1360423"/>
                </a:lnTo>
                <a:lnTo>
                  <a:pt x="427714" y="1344060"/>
                </a:lnTo>
                <a:lnTo>
                  <a:pt x="386536" y="1325060"/>
                </a:lnTo>
                <a:lnTo>
                  <a:pt x="346851" y="1303528"/>
                </a:lnTo>
                <a:lnTo>
                  <a:pt x="308762" y="1279566"/>
                </a:lnTo>
                <a:lnTo>
                  <a:pt x="272375" y="1253279"/>
                </a:lnTo>
                <a:lnTo>
                  <a:pt x="237793" y="1224772"/>
                </a:lnTo>
                <a:lnTo>
                  <a:pt x="205120" y="1194149"/>
                </a:lnTo>
                <a:lnTo>
                  <a:pt x="174462" y="1161513"/>
                </a:lnTo>
                <a:lnTo>
                  <a:pt x="145923" y="1126970"/>
                </a:lnTo>
                <a:lnTo>
                  <a:pt x="119606" y="1090622"/>
                </a:lnTo>
                <a:lnTo>
                  <a:pt x="95616" y="1052576"/>
                </a:lnTo>
                <a:lnTo>
                  <a:pt x="74058" y="1012933"/>
                </a:lnTo>
                <a:lnTo>
                  <a:pt x="55036" y="971800"/>
                </a:lnTo>
                <a:lnTo>
                  <a:pt x="38654" y="929279"/>
                </a:lnTo>
                <a:lnTo>
                  <a:pt x="25017" y="885475"/>
                </a:lnTo>
                <a:lnTo>
                  <a:pt x="14228" y="840493"/>
                </a:lnTo>
                <a:lnTo>
                  <a:pt x="6393" y="794436"/>
                </a:lnTo>
                <a:lnTo>
                  <a:pt x="1615" y="747409"/>
                </a:lnTo>
                <a:lnTo>
                  <a:pt x="0" y="699516"/>
                </a:lnTo>
                <a:close/>
              </a:path>
            </a:pathLst>
          </a:custGeom>
          <a:ln w="914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604252" y="4676902"/>
            <a:ext cx="975994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300" b="1" spc="-5" dirty="0">
                <a:solidFill>
                  <a:prstClr val="black"/>
                </a:solidFill>
                <a:latin typeface="Corbel"/>
                <a:cs typeface="Corbel"/>
              </a:rPr>
              <a:t>identification</a:t>
            </a:r>
            <a:endParaRPr sz="1300">
              <a:solidFill>
                <a:prstClr val="black"/>
              </a:solidFill>
              <a:latin typeface="Corbel"/>
              <a:cs typeface="Corbe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5460491" y="5178552"/>
            <a:ext cx="1487424" cy="1487424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504688" y="5196840"/>
            <a:ext cx="1399540" cy="1399540"/>
          </a:xfrm>
          <a:custGeom>
            <a:avLst/>
            <a:gdLst/>
            <a:ahLst/>
            <a:cxnLst/>
            <a:rect l="l" t="t" r="r" b="b"/>
            <a:pathLst>
              <a:path w="1399539" h="1399540">
                <a:moveTo>
                  <a:pt x="699515" y="0"/>
                </a:moveTo>
                <a:lnTo>
                  <a:pt x="651622" y="1613"/>
                </a:lnTo>
                <a:lnTo>
                  <a:pt x="604595" y="6385"/>
                </a:lnTo>
                <a:lnTo>
                  <a:pt x="558538" y="14211"/>
                </a:lnTo>
                <a:lnTo>
                  <a:pt x="513556" y="24987"/>
                </a:lnTo>
                <a:lnTo>
                  <a:pt x="469752" y="38608"/>
                </a:lnTo>
                <a:lnTo>
                  <a:pt x="427231" y="54971"/>
                </a:lnTo>
                <a:lnTo>
                  <a:pt x="386098" y="73971"/>
                </a:lnTo>
                <a:lnTo>
                  <a:pt x="346456" y="95504"/>
                </a:lnTo>
                <a:lnTo>
                  <a:pt x="308409" y="119465"/>
                </a:lnTo>
                <a:lnTo>
                  <a:pt x="272061" y="145752"/>
                </a:lnTo>
                <a:lnTo>
                  <a:pt x="237518" y="174259"/>
                </a:lnTo>
                <a:lnTo>
                  <a:pt x="204882" y="204882"/>
                </a:lnTo>
                <a:lnTo>
                  <a:pt x="174259" y="237518"/>
                </a:lnTo>
                <a:lnTo>
                  <a:pt x="145752" y="272061"/>
                </a:lnTo>
                <a:lnTo>
                  <a:pt x="119465" y="308409"/>
                </a:lnTo>
                <a:lnTo>
                  <a:pt x="95504" y="346456"/>
                </a:lnTo>
                <a:lnTo>
                  <a:pt x="73971" y="386098"/>
                </a:lnTo>
                <a:lnTo>
                  <a:pt x="54971" y="427231"/>
                </a:lnTo>
                <a:lnTo>
                  <a:pt x="38608" y="469752"/>
                </a:lnTo>
                <a:lnTo>
                  <a:pt x="24987" y="513556"/>
                </a:lnTo>
                <a:lnTo>
                  <a:pt x="14211" y="558538"/>
                </a:lnTo>
                <a:lnTo>
                  <a:pt x="6385" y="604595"/>
                </a:lnTo>
                <a:lnTo>
                  <a:pt x="1613" y="651622"/>
                </a:lnTo>
                <a:lnTo>
                  <a:pt x="0" y="699516"/>
                </a:lnTo>
                <a:lnTo>
                  <a:pt x="1613" y="747409"/>
                </a:lnTo>
                <a:lnTo>
                  <a:pt x="6385" y="794436"/>
                </a:lnTo>
                <a:lnTo>
                  <a:pt x="14211" y="840493"/>
                </a:lnTo>
                <a:lnTo>
                  <a:pt x="24987" y="885475"/>
                </a:lnTo>
                <a:lnTo>
                  <a:pt x="38608" y="929279"/>
                </a:lnTo>
                <a:lnTo>
                  <a:pt x="54971" y="971800"/>
                </a:lnTo>
                <a:lnTo>
                  <a:pt x="73971" y="1012933"/>
                </a:lnTo>
                <a:lnTo>
                  <a:pt x="95504" y="1052576"/>
                </a:lnTo>
                <a:lnTo>
                  <a:pt x="119465" y="1090622"/>
                </a:lnTo>
                <a:lnTo>
                  <a:pt x="145752" y="1126970"/>
                </a:lnTo>
                <a:lnTo>
                  <a:pt x="174259" y="1161513"/>
                </a:lnTo>
                <a:lnTo>
                  <a:pt x="204882" y="1194149"/>
                </a:lnTo>
                <a:lnTo>
                  <a:pt x="237518" y="1224772"/>
                </a:lnTo>
                <a:lnTo>
                  <a:pt x="272061" y="1253279"/>
                </a:lnTo>
                <a:lnTo>
                  <a:pt x="308409" y="1279566"/>
                </a:lnTo>
                <a:lnTo>
                  <a:pt x="346456" y="1303528"/>
                </a:lnTo>
                <a:lnTo>
                  <a:pt x="386098" y="1325060"/>
                </a:lnTo>
                <a:lnTo>
                  <a:pt x="427231" y="1344060"/>
                </a:lnTo>
                <a:lnTo>
                  <a:pt x="469752" y="1360423"/>
                </a:lnTo>
                <a:lnTo>
                  <a:pt x="513556" y="1374044"/>
                </a:lnTo>
                <a:lnTo>
                  <a:pt x="558538" y="1384820"/>
                </a:lnTo>
                <a:lnTo>
                  <a:pt x="604595" y="1392646"/>
                </a:lnTo>
                <a:lnTo>
                  <a:pt x="651622" y="1397418"/>
                </a:lnTo>
                <a:lnTo>
                  <a:pt x="699515" y="1399032"/>
                </a:lnTo>
                <a:lnTo>
                  <a:pt x="747409" y="1397418"/>
                </a:lnTo>
                <a:lnTo>
                  <a:pt x="794436" y="1392646"/>
                </a:lnTo>
                <a:lnTo>
                  <a:pt x="840493" y="1384820"/>
                </a:lnTo>
                <a:lnTo>
                  <a:pt x="885475" y="1374044"/>
                </a:lnTo>
                <a:lnTo>
                  <a:pt x="929279" y="1360423"/>
                </a:lnTo>
                <a:lnTo>
                  <a:pt x="971800" y="1344060"/>
                </a:lnTo>
                <a:lnTo>
                  <a:pt x="1012933" y="1325060"/>
                </a:lnTo>
                <a:lnTo>
                  <a:pt x="1052575" y="1303528"/>
                </a:lnTo>
                <a:lnTo>
                  <a:pt x="1090622" y="1279566"/>
                </a:lnTo>
                <a:lnTo>
                  <a:pt x="1126970" y="1253279"/>
                </a:lnTo>
                <a:lnTo>
                  <a:pt x="1161513" y="1224772"/>
                </a:lnTo>
                <a:lnTo>
                  <a:pt x="1194149" y="1194149"/>
                </a:lnTo>
                <a:lnTo>
                  <a:pt x="1224772" y="1161513"/>
                </a:lnTo>
                <a:lnTo>
                  <a:pt x="1253279" y="1126970"/>
                </a:lnTo>
                <a:lnTo>
                  <a:pt x="1279566" y="1090622"/>
                </a:lnTo>
                <a:lnTo>
                  <a:pt x="1303527" y="1052576"/>
                </a:lnTo>
                <a:lnTo>
                  <a:pt x="1325060" y="1012933"/>
                </a:lnTo>
                <a:lnTo>
                  <a:pt x="1344060" y="971800"/>
                </a:lnTo>
                <a:lnTo>
                  <a:pt x="1360423" y="929279"/>
                </a:lnTo>
                <a:lnTo>
                  <a:pt x="1374044" y="885475"/>
                </a:lnTo>
                <a:lnTo>
                  <a:pt x="1384820" y="840493"/>
                </a:lnTo>
                <a:lnTo>
                  <a:pt x="1392646" y="794436"/>
                </a:lnTo>
                <a:lnTo>
                  <a:pt x="1397418" y="747409"/>
                </a:lnTo>
                <a:lnTo>
                  <a:pt x="1399032" y="699516"/>
                </a:lnTo>
                <a:lnTo>
                  <a:pt x="1397418" y="651622"/>
                </a:lnTo>
                <a:lnTo>
                  <a:pt x="1392646" y="604595"/>
                </a:lnTo>
                <a:lnTo>
                  <a:pt x="1384820" y="558538"/>
                </a:lnTo>
                <a:lnTo>
                  <a:pt x="1374044" y="513556"/>
                </a:lnTo>
                <a:lnTo>
                  <a:pt x="1360423" y="469752"/>
                </a:lnTo>
                <a:lnTo>
                  <a:pt x="1344060" y="427231"/>
                </a:lnTo>
                <a:lnTo>
                  <a:pt x="1325060" y="386098"/>
                </a:lnTo>
                <a:lnTo>
                  <a:pt x="1303527" y="346456"/>
                </a:lnTo>
                <a:lnTo>
                  <a:pt x="1279566" y="308409"/>
                </a:lnTo>
                <a:lnTo>
                  <a:pt x="1253279" y="272061"/>
                </a:lnTo>
                <a:lnTo>
                  <a:pt x="1224772" y="237518"/>
                </a:lnTo>
                <a:lnTo>
                  <a:pt x="1194149" y="204882"/>
                </a:lnTo>
                <a:lnTo>
                  <a:pt x="1161513" y="174259"/>
                </a:lnTo>
                <a:lnTo>
                  <a:pt x="1126970" y="145752"/>
                </a:lnTo>
                <a:lnTo>
                  <a:pt x="1090622" y="119465"/>
                </a:lnTo>
                <a:lnTo>
                  <a:pt x="1052575" y="95504"/>
                </a:lnTo>
                <a:lnTo>
                  <a:pt x="1012933" y="73971"/>
                </a:lnTo>
                <a:lnTo>
                  <a:pt x="971800" y="54971"/>
                </a:lnTo>
                <a:lnTo>
                  <a:pt x="929279" y="38608"/>
                </a:lnTo>
                <a:lnTo>
                  <a:pt x="885475" y="24987"/>
                </a:lnTo>
                <a:lnTo>
                  <a:pt x="840493" y="14211"/>
                </a:lnTo>
                <a:lnTo>
                  <a:pt x="794436" y="6385"/>
                </a:lnTo>
                <a:lnTo>
                  <a:pt x="747409" y="1613"/>
                </a:lnTo>
                <a:lnTo>
                  <a:pt x="699515" y="0"/>
                </a:lnTo>
                <a:close/>
              </a:path>
            </a:pathLst>
          </a:custGeom>
          <a:solidFill>
            <a:srgbClr val="57B6C0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504688" y="5196840"/>
            <a:ext cx="1399540" cy="1399540"/>
          </a:xfrm>
          <a:custGeom>
            <a:avLst/>
            <a:gdLst/>
            <a:ahLst/>
            <a:cxnLst/>
            <a:rect l="l" t="t" r="r" b="b"/>
            <a:pathLst>
              <a:path w="1399539" h="1399540">
                <a:moveTo>
                  <a:pt x="0" y="699516"/>
                </a:moveTo>
                <a:lnTo>
                  <a:pt x="1613" y="651622"/>
                </a:lnTo>
                <a:lnTo>
                  <a:pt x="6385" y="604595"/>
                </a:lnTo>
                <a:lnTo>
                  <a:pt x="14211" y="558538"/>
                </a:lnTo>
                <a:lnTo>
                  <a:pt x="24987" y="513556"/>
                </a:lnTo>
                <a:lnTo>
                  <a:pt x="38608" y="469752"/>
                </a:lnTo>
                <a:lnTo>
                  <a:pt x="54971" y="427231"/>
                </a:lnTo>
                <a:lnTo>
                  <a:pt x="73971" y="386098"/>
                </a:lnTo>
                <a:lnTo>
                  <a:pt x="95504" y="346456"/>
                </a:lnTo>
                <a:lnTo>
                  <a:pt x="119465" y="308409"/>
                </a:lnTo>
                <a:lnTo>
                  <a:pt x="145752" y="272061"/>
                </a:lnTo>
                <a:lnTo>
                  <a:pt x="174259" y="237518"/>
                </a:lnTo>
                <a:lnTo>
                  <a:pt x="204882" y="204882"/>
                </a:lnTo>
                <a:lnTo>
                  <a:pt x="237518" y="174259"/>
                </a:lnTo>
                <a:lnTo>
                  <a:pt x="272061" y="145752"/>
                </a:lnTo>
                <a:lnTo>
                  <a:pt x="308409" y="119465"/>
                </a:lnTo>
                <a:lnTo>
                  <a:pt x="346456" y="95504"/>
                </a:lnTo>
                <a:lnTo>
                  <a:pt x="386098" y="73971"/>
                </a:lnTo>
                <a:lnTo>
                  <a:pt x="427231" y="54971"/>
                </a:lnTo>
                <a:lnTo>
                  <a:pt x="469752" y="38608"/>
                </a:lnTo>
                <a:lnTo>
                  <a:pt x="513556" y="24987"/>
                </a:lnTo>
                <a:lnTo>
                  <a:pt x="558538" y="14211"/>
                </a:lnTo>
                <a:lnTo>
                  <a:pt x="604595" y="6385"/>
                </a:lnTo>
                <a:lnTo>
                  <a:pt x="651622" y="1613"/>
                </a:lnTo>
                <a:lnTo>
                  <a:pt x="699515" y="0"/>
                </a:lnTo>
                <a:lnTo>
                  <a:pt x="747409" y="1613"/>
                </a:lnTo>
                <a:lnTo>
                  <a:pt x="794436" y="6385"/>
                </a:lnTo>
                <a:lnTo>
                  <a:pt x="840493" y="14211"/>
                </a:lnTo>
                <a:lnTo>
                  <a:pt x="885475" y="24987"/>
                </a:lnTo>
                <a:lnTo>
                  <a:pt x="929279" y="38608"/>
                </a:lnTo>
                <a:lnTo>
                  <a:pt x="971800" y="54971"/>
                </a:lnTo>
                <a:lnTo>
                  <a:pt x="1012933" y="73971"/>
                </a:lnTo>
                <a:lnTo>
                  <a:pt x="1052575" y="95504"/>
                </a:lnTo>
                <a:lnTo>
                  <a:pt x="1090622" y="119465"/>
                </a:lnTo>
                <a:lnTo>
                  <a:pt x="1126970" y="145752"/>
                </a:lnTo>
                <a:lnTo>
                  <a:pt x="1161513" y="174259"/>
                </a:lnTo>
                <a:lnTo>
                  <a:pt x="1194149" y="204882"/>
                </a:lnTo>
                <a:lnTo>
                  <a:pt x="1224772" y="237518"/>
                </a:lnTo>
                <a:lnTo>
                  <a:pt x="1253279" y="272061"/>
                </a:lnTo>
                <a:lnTo>
                  <a:pt x="1279566" y="308409"/>
                </a:lnTo>
                <a:lnTo>
                  <a:pt x="1303527" y="346456"/>
                </a:lnTo>
                <a:lnTo>
                  <a:pt x="1325060" y="386098"/>
                </a:lnTo>
                <a:lnTo>
                  <a:pt x="1344060" y="427231"/>
                </a:lnTo>
                <a:lnTo>
                  <a:pt x="1360423" y="469752"/>
                </a:lnTo>
                <a:lnTo>
                  <a:pt x="1374044" y="513556"/>
                </a:lnTo>
                <a:lnTo>
                  <a:pt x="1384820" y="558538"/>
                </a:lnTo>
                <a:lnTo>
                  <a:pt x="1392646" y="604595"/>
                </a:lnTo>
                <a:lnTo>
                  <a:pt x="1397418" y="651622"/>
                </a:lnTo>
                <a:lnTo>
                  <a:pt x="1399032" y="699516"/>
                </a:lnTo>
                <a:lnTo>
                  <a:pt x="1397418" y="747409"/>
                </a:lnTo>
                <a:lnTo>
                  <a:pt x="1392646" y="794436"/>
                </a:lnTo>
                <a:lnTo>
                  <a:pt x="1384820" y="840493"/>
                </a:lnTo>
                <a:lnTo>
                  <a:pt x="1374044" y="885475"/>
                </a:lnTo>
                <a:lnTo>
                  <a:pt x="1360423" y="929279"/>
                </a:lnTo>
                <a:lnTo>
                  <a:pt x="1344060" y="971800"/>
                </a:lnTo>
                <a:lnTo>
                  <a:pt x="1325060" y="1012933"/>
                </a:lnTo>
                <a:lnTo>
                  <a:pt x="1303527" y="1052576"/>
                </a:lnTo>
                <a:lnTo>
                  <a:pt x="1279566" y="1090622"/>
                </a:lnTo>
                <a:lnTo>
                  <a:pt x="1253279" y="1126970"/>
                </a:lnTo>
                <a:lnTo>
                  <a:pt x="1224772" y="1161513"/>
                </a:lnTo>
                <a:lnTo>
                  <a:pt x="1194149" y="1194149"/>
                </a:lnTo>
                <a:lnTo>
                  <a:pt x="1161513" y="1224772"/>
                </a:lnTo>
                <a:lnTo>
                  <a:pt x="1126970" y="1253279"/>
                </a:lnTo>
                <a:lnTo>
                  <a:pt x="1090622" y="1279566"/>
                </a:lnTo>
                <a:lnTo>
                  <a:pt x="1052575" y="1303528"/>
                </a:lnTo>
                <a:lnTo>
                  <a:pt x="1012933" y="1325060"/>
                </a:lnTo>
                <a:lnTo>
                  <a:pt x="971800" y="1344060"/>
                </a:lnTo>
                <a:lnTo>
                  <a:pt x="929279" y="1360423"/>
                </a:lnTo>
                <a:lnTo>
                  <a:pt x="885475" y="1374044"/>
                </a:lnTo>
                <a:lnTo>
                  <a:pt x="840493" y="1384820"/>
                </a:lnTo>
                <a:lnTo>
                  <a:pt x="794436" y="1392646"/>
                </a:lnTo>
                <a:lnTo>
                  <a:pt x="747409" y="1397418"/>
                </a:lnTo>
                <a:lnTo>
                  <a:pt x="699515" y="1399032"/>
                </a:lnTo>
                <a:lnTo>
                  <a:pt x="651622" y="1397418"/>
                </a:lnTo>
                <a:lnTo>
                  <a:pt x="604595" y="1392646"/>
                </a:lnTo>
                <a:lnTo>
                  <a:pt x="558538" y="1384820"/>
                </a:lnTo>
                <a:lnTo>
                  <a:pt x="513556" y="1374044"/>
                </a:lnTo>
                <a:lnTo>
                  <a:pt x="469752" y="1360423"/>
                </a:lnTo>
                <a:lnTo>
                  <a:pt x="427231" y="1344060"/>
                </a:lnTo>
                <a:lnTo>
                  <a:pt x="386098" y="1325060"/>
                </a:lnTo>
                <a:lnTo>
                  <a:pt x="346456" y="1303528"/>
                </a:lnTo>
                <a:lnTo>
                  <a:pt x="308409" y="1279566"/>
                </a:lnTo>
                <a:lnTo>
                  <a:pt x="272061" y="1253279"/>
                </a:lnTo>
                <a:lnTo>
                  <a:pt x="237518" y="1224772"/>
                </a:lnTo>
                <a:lnTo>
                  <a:pt x="204882" y="1194149"/>
                </a:lnTo>
                <a:lnTo>
                  <a:pt x="174259" y="1161513"/>
                </a:lnTo>
                <a:lnTo>
                  <a:pt x="145752" y="1126970"/>
                </a:lnTo>
                <a:lnTo>
                  <a:pt x="119465" y="1090622"/>
                </a:lnTo>
                <a:lnTo>
                  <a:pt x="95504" y="1052576"/>
                </a:lnTo>
                <a:lnTo>
                  <a:pt x="73971" y="1012933"/>
                </a:lnTo>
                <a:lnTo>
                  <a:pt x="54971" y="971800"/>
                </a:lnTo>
                <a:lnTo>
                  <a:pt x="38608" y="929279"/>
                </a:lnTo>
                <a:lnTo>
                  <a:pt x="24987" y="885475"/>
                </a:lnTo>
                <a:lnTo>
                  <a:pt x="14211" y="840493"/>
                </a:lnTo>
                <a:lnTo>
                  <a:pt x="6385" y="794436"/>
                </a:lnTo>
                <a:lnTo>
                  <a:pt x="1613" y="747409"/>
                </a:lnTo>
                <a:lnTo>
                  <a:pt x="0" y="699516"/>
                </a:lnTo>
                <a:close/>
              </a:path>
            </a:pathLst>
          </a:custGeom>
          <a:ln w="914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901054" y="5766308"/>
            <a:ext cx="60833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300" b="1" spc="-10" dirty="0">
                <a:solidFill>
                  <a:prstClr val="black"/>
                </a:solidFill>
                <a:latin typeface="Corbel"/>
                <a:cs typeface="Corbel"/>
              </a:rPr>
              <a:t>l</a:t>
            </a:r>
            <a:r>
              <a:rPr sz="1300" b="1" spc="-15" dirty="0">
                <a:solidFill>
                  <a:prstClr val="black"/>
                </a:solidFill>
                <a:latin typeface="Corbel"/>
                <a:cs typeface="Corbel"/>
              </a:rPr>
              <a:t>e</a:t>
            </a:r>
            <a:r>
              <a:rPr sz="1300" b="1" spc="-5" dirty="0">
                <a:solidFill>
                  <a:prstClr val="black"/>
                </a:solidFill>
                <a:latin typeface="Corbel"/>
                <a:cs typeface="Corbel"/>
              </a:rPr>
              <a:t>arning</a:t>
            </a:r>
            <a:endParaRPr sz="1300">
              <a:solidFill>
                <a:prstClr val="black"/>
              </a:solidFill>
              <a:latin typeface="Corbel"/>
              <a:cs typeface="Corbe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572256" y="4088891"/>
            <a:ext cx="1488947" cy="148742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616451" y="4107179"/>
            <a:ext cx="1400810" cy="1399540"/>
          </a:xfrm>
          <a:custGeom>
            <a:avLst/>
            <a:gdLst/>
            <a:ahLst/>
            <a:cxnLst/>
            <a:rect l="l" t="t" r="r" b="b"/>
            <a:pathLst>
              <a:path w="1400810" h="1399539">
                <a:moveTo>
                  <a:pt x="700278" y="0"/>
                </a:moveTo>
                <a:lnTo>
                  <a:pt x="652337" y="1613"/>
                </a:lnTo>
                <a:lnTo>
                  <a:pt x="605262" y="6385"/>
                </a:lnTo>
                <a:lnTo>
                  <a:pt x="559158" y="14211"/>
                </a:lnTo>
                <a:lnTo>
                  <a:pt x="514129" y="24987"/>
                </a:lnTo>
                <a:lnTo>
                  <a:pt x="470279" y="38608"/>
                </a:lnTo>
                <a:lnTo>
                  <a:pt x="427714" y="54971"/>
                </a:lnTo>
                <a:lnTo>
                  <a:pt x="386536" y="73971"/>
                </a:lnTo>
                <a:lnTo>
                  <a:pt x="346851" y="95504"/>
                </a:lnTo>
                <a:lnTo>
                  <a:pt x="308762" y="119465"/>
                </a:lnTo>
                <a:lnTo>
                  <a:pt x="272375" y="145752"/>
                </a:lnTo>
                <a:lnTo>
                  <a:pt x="237793" y="174259"/>
                </a:lnTo>
                <a:lnTo>
                  <a:pt x="205120" y="204882"/>
                </a:lnTo>
                <a:lnTo>
                  <a:pt x="174462" y="237518"/>
                </a:lnTo>
                <a:lnTo>
                  <a:pt x="145923" y="272061"/>
                </a:lnTo>
                <a:lnTo>
                  <a:pt x="119606" y="308409"/>
                </a:lnTo>
                <a:lnTo>
                  <a:pt x="95616" y="346456"/>
                </a:lnTo>
                <a:lnTo>
                  <a:pt x="74058" y="386098"/>
                </a:lnTo>
                <a:lnTo>
                  <a:pt x="55036" y="427231"/>
                </a:lnTo>
                <a:lnTo>
                  <a:pt x="38654" y="469752"/>
                </a:lnTo>
                <a:lnTo>
                  <a:pt x="25017" y="513556"/>
                </a:lnTo>
                <a:lnTo>
                  <a:pt x="14228" y="558538"/>
                </a:lnTo>
                <a:lnTo>
                  <a:pt x="6393" y="604595"/>
                </a:lnTo>
                <a:lnTo>
                  <a:pt x="1615" y="651622"/>
                </a:lnTo>
                <a:lnTo>
                  <a:pt x="0" y="699516"/>
                </a:lnTo>
                <a:lnTo>
                  <a:pt x="1615" y="747409"/>
                </a:lnTo>
                <a:lnTo>
                  <a:pt x="6393" y="794436"/>
                </a:lnTo>
                <a:lnTo>
                  <a:pt x="14228" y="840493"/>
                </a:lnTo>
                <a:lnTo>
                  <a:pt x="25017" y="885475"/>
                </a:lnTo>
                <a:lnTo>
                  <a:pt x="38654" y="929279"/>
                </a:lnTo>
                <a:lnTo>
                  <a:pt x="55036" y="971800"/>
                </a:lnTo>
                <a:lnTo>
                  <a:pt x="74058" y="1012933"/>
                </a:lnTo>
                <a:lnTo>
                  <a:pt x="95616" y="1052576"/>
                </a:lnTo>
                <a:lnTo>
                  <a:pt x="119606" y="1090622"/>
                </a:lnTo>
                <a:lnTo>
                  <a:pt x="145923" y="1126970"/>
                </a:lnTo>
                <a:lnTo>
                  <a:pt x="174462" y="1161513"/>
                </a:lnTo>
                <a:lnTo>
                  <a:pt x="205120" y="1194149"/>
                </a:lnTo>
                <a:lnTo>
                  <a:pt x="237793" y="1224772"/>
                </a:lnTo>
                <a:lnTo>
                  <a:pt x="272375" y="1253279"/>
                </a:lnTo>
                <a:lnTo>
                  <a:pt x="308762" y="1279566"/>
                </a:lnTo>
                <a:lnTo>
                  <a:pt x="346851" y="1303528"/>
                </a:lnTo>
                <a:lnTo>
                  <a:pt x="386536" y="1325060"/>
                </a:lnTo>
                <a:lnTo>
                  <a:pt x="427714" y="1344060"/>
                </a:lnTo>
                <a:lnTo>
                  <a:pt x="470279" y="1360423"/>
                </a:lnTo>
                <a:lnTo>
                  <a:pt x="514129" y="1374044"/>
                </a:lnTo>
                <a:lnTo>
                  <a:pt x="559158" y="1384820"/>
                </a:lnTo>
                <a:lnTo>
                  <a:pt x="605262" y="1392646"/>
                </a:lnTo>
                <a:lnTo>
                  <a:pt x="652337" y="1397418"/>
                </a:lnTo>
                <a:lnTo>
                  <a:pt x="700278" y="1399032"/>
                </a:lnTo>
                <a:lnTo>
                  <a:pt x="748218" y="1397418"/>
                </a:lnTo>
                <a:lnTo>
                  <a:pt x="795293" y="1392646"/>
                </a:lnTo>
                <a:lnTo>
                  <a:pt x="841397" y="1384820"/>
                </a:lnTo>
                <a:lnTo>
                  <a:pt x="886426" y="1374044"/>
                </a:lnTo>
                <a:lnTo>
                  <a:pt x="930276" y="1360423"/>
                </a:lnTo>
                <a:lnTo>
                  <a:pt x="972841" y="1344060"/>
                </a:lnTo>
                <a:lnTo>
                  <a:pt x="1014019" y="1325060"/>
                </a:lnTo>
                <a:lnTo>
                  <a:pt x="1053704" y="1303528"/>
                </a:lnTo>
                <a:lnTo>
                  <a:pt x="1091793" y="1279566"/>
                </a:lnTo>
                <a:lnTo>
                  <a:pt x="1128180" y="1253279"/>
                </a:lnTo>
                <a:lnTo>
                  <a:pt x="1162762" y="1224772"/>
                </a:lnTo>
                <a:lnTo>
                  <a:pt x="1195435" y="1194149"/>
                </a:lnTo>
                <a:lnTo>
                  <a:pt x="1226093" y="1161513"/>
                </a:lnTo>
                <a:lnTo>
                  <a:pt x="1254632" y="1126970"/>
                </a:lnTo>
                <a:lnTo>
                  <a:pt x="1280949" y="1090622"/>
                </a:lnTo>
                <a:lnTo>
                  <a:pt x="1304939" y="1052576"/>
                </a:lnTo>
                <a:lnTo>
                  <a:pt x="1326497" y="1012933"/>
                </a:lnTo>
                <a:lnTo>
                  <a:pt x="1345519" y="971800"/>
                </a:lnTo>
                <a:lnTo>
                  <a:pt x="1361901" y="929279"/>
                </a:lnTo>
                <a:lnTo>
                  <a:pt x="1375538" y="885475"/>
                </a:lnTo>
                <a:lnTo>
                  <a:pt x="1386327" y="840493"/>
                </a:lnTo>
                <a:lnTo>
                  <a:pt x="1394162" y="794436"/>
                </a:lnTo>
                <a:lnTo>
                  <a:pt x="1398940" y="747409"/>
                </a:lnTo>
                <a:lnTo>
                  <a:pt x="1400556" y="699516"/>
                </a:lnTo>
                <a:lnTo>
                  <a:pt x="1398940" y="651622"/>
                </a:lnTo>
                <a:lnTo>
                  <a:pt x="1394162" y="604595"/>
                </a:lnTo>
                <a:lnTo>
                  <a:pt x="1386327" y="558538"/>
                </a:lnTo>
                <a:lnTo>
                  <a:pt x="1375538" y="513556"/>
                </a:lnTo>
                <a:lnTo>
                  <a:pt x="1361901" y="469752"/>
                </a:lnTo>
                <a:lnTo>
                  <a:pt x="1345519" y="427231"/>
                </a:lnTo>
                <a:lnTo>
                  <a:pt x="1326497" y="386098"/>
                </a:lnTo>
                <a:lnTo>
                  <a:pt x="1304939" y="346456"/>
                </a:lnTo>
                <a:lnTo>
                  <a:pt x="1280949" y="308409"/>
                </a:lnTo>
                <a:lnTo>
                  <a:pt x="1254632" y="272061"/>
                </a:lnTo>
                <a:lnTo>
                  <a:pt x="1226093" y="237518"/>
                </a:lnTo>
                <a:lnTo>
                  <a:pt x="1195435" y="204882"/>
                </a:lnTo>
                <a:lnTo>
                  <a:pt x="1162762" y="174259"/>
                </a:lnTo>
                <a:lnTo>
                  <a:pt x="1128180" y="145752"/>
                </a:lnTo>
                <a:lnTo>
                  <a:pt x="1091793" y="119465"/>
                </a:lnTo>
                <a:lnTo>
                  <a:pt x="1053704" y="95504"/>
                </a:lnTo>
                <a:lnTo>
                  <a:pt x="1014019" y="73971"/>
                </a:lnTo>
                <a:lnTo>
                  <a:pt x="972841" y="54971"/>
                </a:lnTo>
                <a:lnTo>
                  <a:pt x="930276" y="38608"/>
                </a:lnTo>
                <a:lnTo>
                  <a:pt x="886426" y="24987"/>
                </a:lnTo>
                <a:lnTo>
                  <a:pt x="841397" y="14211"/>
                </a:lnTo>
                <a:lnTo>
                  <a:pt x="795293" y="6385"/>
                </a:lnTo>
                <a:lnTo>
                  <a:pt x="748218" y="1613"/>
                </a:lnTo>
                <a:lnTo>
                  <a:pt x="7002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3616451" y="4107179"/>
            <a:ext cx="1400810" cy="1399540"/>
          </a:xfrm>
          <a:custGeom>
            <a:avLst/>
            <a:gdLst/>
            <a:ahLst/>
            <a:cxnLst/>
            <a:rect l="l" t="t" r="r" b="b"/>
            <a:pathLst>
              <a:path w="1400810" h="1399539">
                <a:moveTo>
                  <a:pt x="0" y="699516"/>
                </a:moveTo>
                <a:lnTo>
                  <a:pt x="1615" y="651622"/>
                </a:lnTo>
                <a:lnTo>
                  <a:pt x="6393" y="604595"/>
                </a:lnTo>
                <a:lnTo>
                  <a:pt x="14228" y="558538"/>
                </a:lnTo>
                <a:lnTo>
                  <a:pt x="25017" y="513556"/>
                </a:lnTo>
                <a:lnTo>
                  <a:pt x="38654" y="469752"/>
                </a:lnTo>
                <a:lnTo>
                  <a:pt x="55036" y="427231"/>
                </a:lnTo>
                <a:lnTo>
                  <a:pt x="74058" y="386098"/>
                </a:lnTo>
                <a:lnTo>
                  <a:pt x="95616" y="346456"/>
                </a:lnTo>
                <a:lnTo>
                  <a:pt x="119606" y="308409"/>
                </a:lnTo>
                <a:lnTo>
                  <a:pt x="145923" y="272061"/>
                </a:lnTo>
                <a:lnTo>
                  <a:pt x="174462" y="237518"/>
                </a:lnTo>
                <a:lnTo>
                  <a:pt x="205120" y="204882"/>
                </a:lnTo>
                <a:lnTo>
                  <a:pt x="237793" y="174259"/>
                </a:lnTo>
                <a:lnTo>
                  <a:pt x="272375" y="145752"/>
                </a:lnTo>
                <a:lnTo>
                  <a:pt x="308762" y="119465"/>
                </a:lnTo>
                <a:lnTo>
                  <a:pt x="346851" y="95504"/>
                </a:lnTo>
                <a:lnTo>
                  <a:pt x="386536" y="73971"/>
                </a:lnTo>
                <a:lnTo>
                  <a:pt x="427714" y="54971"/>
                </a:lnTo>
                <a:lnTo>
                  <a:pt x="470279" y="38608"/>
                </a:lnTo>
                <a:lnTo>
                  <a:pt x="514129" y="24987"/>
                </a:lnTo>
                <a:lnTo>
                  <a:pt x="559158" y="14211"/>
                </a:lnTo>
                <a:lnTo>
                  <a:pt x="605262" y="6385"/>
                </a:lnTo>
                <a:lnTo>
                  <a:pt x="652337" y="1613"/>
                </a:lnTo>
                <a:lnTo>
                  <a:pt x="700278" y="0"/>
                </a:lnTo>
                <a:lnTo>
                  <a:pt x="748218" y="1613"/>
                </a:lnTo>
                <a:lnTo>
                  <a:pt x="795293" y="6385"/>
                </a:lnTo>
                <a:lnTo>
                  <a:pt x="841397" y="14211"/>
                </a:lnTo>
                <a:lnTo>
                  <a:pt x="886426" y="24987"/>
                </a:lnTo>
                <a:lnTo>
                  <a:pt x="930276" y="38608"/>
                </a:lnTo>
                <a:lnTo>
                  <a:pt x="972841" y="54971"/>
                </a:lnTo>
                <a:lnTo>
                  <a:pt x="1014019" y="73971"/>
                </a:lnTo>
                <a:lnTo>
                  <a:pt x="1053704" y="95504"/>
                </a:lnTo>
                <a:lnTo>
                  <a:pt x="1091793" y="119465"/>
                </a:lnTo>
                <a:lnTo>
                  <a:pt x="1128180" y="145752"/>
                </a:lnTo>
                <a:lnTo>
                  <a:pt x="1162762" y="174259"/>
                </a:lnTo>
                <a:lnTo>
                  <a:pt x="1195435" y="204882"/>
                </a:lnTo>
                <a:lnTo>
                  <a:pt x="1226093" y="237518"/>
                </a:lnTo>
                <a:lnTo>
                  <a:pt x="1254632" y="272061"/>
                </a:lnTo>
                <a:lnTo>
                  <a:pt x="1280949" y="308409"/>
                </a:lnTo>
                <a:lnTo>
                  <a:pt x="1304939" y="346456"/>
                </a:lnTo>
                <a:lnTo>
                  <a:pt x="1326497" y="386098"/>
                </a:lnTo>
                <a:lnTo>
                  <a:pt x="1345519" y="427231"/>
                </a:lnTo>
                <a:lnTo>
                  <a:pt x="1361901" y="469752"/>
                </a:lnTo>
                <a:lnTo>
                  <a:pt x="1375538" y="513556"/>
                </a:lnTo>
                <a:lnTo>
                  <a:pt x="1386327" y="558538"/>
                </a:lnTo>
                <a:lnTo>
                  <a:pt x="1394162" y="604595"/>
                </a:lnTo>
                <a:lnTo>
                  <a:pt x="1398940" y="651622"/>
                </a:lnTo>
                <a:lnTo>
                  <a:pt x="1400556" y="699516"/>
                </a:lnTo>
                <a:lnTo>
                  <a:pt x="1398940" y="747409"/>
                </a:lnTo>
                <a:lnTo>
                  <a:pt x="1394162" y="794436"/>
                </a:lnTo>
                <a:lnTo>
                  <a:pt x="1386327" y="840493"/>
                </a:lnTo>
                <a:lnTo>
                  <a:pt x="1375538" y="885475"/>
                </a:lnTo>
                <a:lnTo>
                  <a:pt x="1361901" y="929279"/>
                </a:lnTo>
                <a:lnTo>
                  <a:pt x="1345519" y="971800"/>
                </a:lnTo>
                <a:lnTo>
                  <a:pt x="1326497" y="1012933"/>
                </a:lnTo>
                <a:lnTo>
                  <a:pt x="1304939" y="1052576"/>
                </a:lnTo>
                <a:lnTo>
                  <a:pt x="1280949" y="1090622"/>
                </a:lnTo>
                <a:lnTo>
                  <a:pt x="1254632" y="1126970"/>
                </a:lnTo>
                <a:lnTo>
                  <a:pt x="1226093" y="1161513"/>
                </a:lnTo>
                <a:lnTo>
                  <a:pt x="1195435" y="1194149"/>
                </a:lnTo>
                <a:lnTo>
                  <a:pt x="1162762" y="1224772"/>
                </a:lnTo>
                <a:lnTo>
                  <a:pt x="1128180" y="1253279"/>
                </a:lnTo>
                <a:lnTo>
                  <a:pt x="1091793" y="1279566"/>
                </a:lnTo>
                <a:lnTo>
                  <a:pt x="1053704" y="1303528"/>
                </a:lnTo>
                <a:lnTo>
                  <a:pt x="1014019" y="1325060"/>
                </a:lnTo>
                <a:lnTo>
                  <a:pt x="972841" y="1344060"/>
                </a:lnTo>
                <a:lnTo>
                  <a:pt x="930276" y="1360423"/>
                </a:lnTo>
                <a:lnTo>
                  <a:pt x="886426" y="1374044"/>
                </a:lnTo>
                <a:lnTo>
                  <a:pt x="841397" y="1384820"/>
                </a:lnTo>
                <a:lnTo>
                  <a:pt x="795293" y="1392646"/>
                </a:lnTo>
                <a:lnTo>
                  <a:pt x="748218" y="1397418"/>
                </a:lnTo>
                <a:lnTo>
                  <a:pt x="700278" y="1399032"/>
                </a:lnTo>
                <a:lnTo>
                  <a:pt x="652337" y="1397418"/>
                </a:lnTo>
                <a:lnTo>
                  <a:pt x="605262" y="1392646"/>
                </a:lnTo>
                <a:lnTo>
                  <a:pt x="559158" y="1384820"/>
                </a:lnTo>
                <a:lnTo>
                  <a:pt x="514129" y="1374044"/>
                </a:lnTo>
                <a:lnTo>
                  <a:pt x="470279" y="1360423"/>
                </a:lnTo>
                <a:lnTo>
                  <a:pt x="427714" y="1344060"/>
                </a:lnTo>
                <a:lnTo>
                  <a:pt x="386536" y="1325060"/>
                </a:lnTo>
                <a:lnTo>
                  <a:pt x="346851" y="1303528"/>
                </a:lnTo>
                <a:lnTo>
                  <a:pt x="308762" y="1279566"/>
                </a:lnTo>
                <a:lnTo>
                  <a:pt x="272375" y="1253279"/>
                </a:lnTo>
                <a:lnTo>
                  <a:pt x="237793" y="1224772"/>
                </a:lnTo>
                <a:lnTo>
                  <a:pt x="205120" y="1194149"/>
                </a:lnTo>
                <a:lnTo>
                  <a:pt x="174462" y="1161513"/>
                </a:lnTo>
                <a:lnTo>
                  <a:pt x="145923" y="1126970"/>
                </a:lnTo>
                <a:lnTo>
                  <a:pt x="119606" y="1090622"/>
                </a:lnTo>
                <a:lnTo>
                  <a:pt x="95616" y="1052576"/>
                </a:lnTo>
                <a:lnTo>
                  <a:pt x="74058" y="1012933"/>
                </a:lnTo>
                <a:lnTo>
                  <a:pt x="55036" y="971800"/>
                </a:lnTo>
                <a:lnTo>
                  <a:pt x="38654" y="929279"/>
                </a:lnTo>
                <a:lnTo>
                  <a:pt x="25017" y="885475"/>
                </a:lnTo>
                <a:lnTo>
                  <a:pt x="14228" y="840493"/>
                </a:lnTo>
                <a:lnTo>
                  <a:pt x="6393" y="794436"/>
                </a:lnTo>
                <a:lnTo>
                  <a:pt x="1615" y="747409"/>
                </a:lnTo>
                <a:lnTo>
                  <a:pt x="0" y="699516"/>
                </a:lnTo>
                <a:close/>
              </a:path>
            </a:pathLst>
          </a:custGeom>
          <a:ln w="914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931157" y="4676902"/>
            <a:ext cx="769620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300" b="1" spc="-10" dirty="0">
                <a:solidFill>
                  <a:prstClr val="black"/>
                </a:solidFill>
                <a:latin typeface="Corbel"/>
                <a:cs typeface="Corbel"/>
              </a:rPr>
              <a:t>p</a:t>
            </a:r>
            <a:r>
              <a:rPr sz="1300" b="1" spc="-5" dirty="0">
                <a:solidFill>
                  <a:prstClr val="black"/>
                </a:solidFill>
                <a:latin typeface="Corbel"/>
                <a:cs typeface="Corbel"/>
              </a:rPr>
              <a:t>ro</a:t>
            </a:r>
            <a:r>
              <a:rPr sz="1300" b="1" spc="-10" dirty="0">
                <a:solidFill>
                  <a:prstClr val="black"/>
                </a:solidFill>
                <a:latin typeface="Corbel"/>
                <a:cs typeface="Corbel"/>
              </a:rPr>
              <a:t>te</a:t>
            </a:r>
            <a:r>
              <a:rPr sz="1300" b="1" spc="-5" dirty="0">
                <a:solidFill>
                  <a:prstClr val="black"/>
                </a:solidFill>
                <a:latin typeface="Corbel"/>
                <a:cs typeface="Corbel"/>
              </a:rPr>
              <a:t>c</a:t>
            </a:r>
            <a:r>
              <a:rPr sz="1300" b="1" spc="-10" dirty="0">
                <a:solidFill>
                  <a:prstClr val="black"/>
                </a:solidFill>
                <a:latin typeface="Corbel"/>
                <a:cs typeface="Corbel"/>
              </a:rPr>
              <a:t>ti</a:t>
            </a:r>
            <a:r>
              <a:rPr sz="1300" b="1" spc="-5" dirty="0">
                <a:solidFill>
                  <a:prstClr val="black"/>
                </a:solidFill>
                <a:latin typeface="Corbel"/>
                <a:cs typeface="Corbel"/>
              </a:rPr>
              <a:t>on</a:t>
            </a:r>
            <a:endParaRPr sz="1300">
              <a:solidFill>
                <a:prstClr val="black"/>
              </a:solidFill>
              <a:latin typeface="Corbel"/>
              <a:cs typeface="Corbel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572256" y="1909572"/>
            <a:ext cx="1488947" cy="148742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616451" y="1927860"/>
            <a:ext cx="1400810" cy="1399540"/>
          </a:xfrm>
          <a:custGeom>
            <a:avLst/>
            <a:gdLst/>
            <a:ahLst/>
            <a:cxnLst/>
            <a:rect l="l" t="t" r="r" b="b"/>
            <a:pathLst>
              <a:path w="1400810" h="1399539">
                <a:moveTo>
                  <a:pt x="700278" y="0"/>
                </a:moveTo>
                <a:lnTo>
                  <a:pt x="652337" y="1613"/>
                </a:lnTo>
                <a:lnTo>
                  <a:pt x="605262" y="6385"/>
                </a:lnTo>
                <a:lnTo>
                  <a:pt x="559158" y="14211"/>
                </a:lnTo>
                <a:lnTo>
                  <a:pt x="514129" y="24987"/>
                </a:lnTo>
                <a:lnTo>
                  <a:pt x="470279" y="38608"/>
                </a:lnTo>
                <a:lnTo>
                  <a:pt x="427714" y="54971"/>
                </a:lnTo>
                <a:lnTo>
                  <a:pt x="386536" y="73971"/>
                </a:lnTo>
                <a:lnTo>
                  <a:pt x="346851" y="95504"/>
                </a:lnTo>
                <a:lnTo>
                  <a:pt x="308762" y="119465"/>
                </a:lnTo>
                <a:lnTo>
                  <a:pt x="272375" y="145752"/>
                </a:lnTo>
                <a:lnTo>
                  <a:pt x="237793" y="174259"/>
                </a:lnTo>
                <a:lnTo>
                  <a:pt x="205120" y="204882"/>
                </a:lnTo>
                <a:lnTo>
                  <a:pt x="174462" y="237518"/>
                </a:lnTo>
                <a:lnTo>
                  <a:pt x="145923" y="272061"/>
                </a:lnTo>
                <a:lnTo>
                  <a:pt x="119606" y="308409"/>
                </a:lnTo>
                <a:lnTo>
                  <a:pt x="95616" y="346456"/>
                </a:lnTo>
                <a:lnTo>
                  <a:pt x="74058" y="386098"/>
                </a:lnTo>
                <a:lnTo>
                  <a:pt x="55036" y="427231"/>
                </a:lnTo>
                <a:lnTo>
                  <a:pt x="38654" y="469752"/>
                </a:lnTo>
                <a:lnTo>
                  <a:pt x="25017" y="513556"/>
                </a:lnTo>
                <a:lnTo>
                  <a:pt x="14228" y="558538"/>
                </a:lnTo>
                <a:lnTo>
                  <a:pt x="6393" y="604595"/>
                </a:lnTo>
                <a:lnTo>
                  <a:pt x="1615" y="651622"/>
                </a:lnTo>
                <a:lnTo>
                  <a:pt x="0" y="699515"/>
                </a:lnTo>
                <a:lnTo>
                  <a:pt x="1615" y="747409"/>
                </a:lnTo>
                <a:lnTo>
                  <a:pt x="6393" y="794436"/>
                </a:lnTo>
                <a:lnTo>
                  <a:pt x="14228" y="840493"/>
                </a:lnTo>
                <a:lnTo>
                  <a:pt x="25017" y="885475"/>
                </a:lnTo>
                <a:lnTo>
                  <a:pt x="38654" y="929279"/>
                </a:lnTo>
                <a:lnTo>
                  <a:pt x="55036" y="971800"/>
                </a:lnTo>
                <a:lnTo>
                  <a:pt x="74058" y="1012933"/>
                </a:lnTo>
                <a:lnTo>
                  <a:pt x="95616" y="1052576"/>
                </a:lnTo>
                <a:lnTo>
                  <a:pt x="119606" y="1090622"/>
                </a:lnTo>
                <a:lnTo>
                  <a:pt x="145923" y="1126970"/>
                </a:lnTo>
                <a:lnTo>
                  <a:pt x="174462" y="1161513"/>
                </a:lnTo>
                <a:lnTo>
                  <a:pt x="205120" y="1194149"/>
                </a:lnTo>
                <a:lnTo>
                  <a:pt x="237793" y="1224772"/>
                </a:lnTo>
                <a:lnTo>
                  <a:pt x="272375" y="1253279"/>
                </a:lnTo>
                <a:lnTo>
                  <a:pt x="308762" y="1279566"/>
                </a:lnTo>
                <a:lnTo>
                  <a:pt x="346851" y="1303527"/>
                </a:lnTo>
                <a:lnTo>
                  <a:pt x="386536" y="1325060"/>
                </a:lnTo>
                <a:lnTo>
                  <a:pt x="427714" y="1344060"/>
                </a:lnTo>
                <a:lnTo>
                  <a:pt x="470279" y="1360423"/>
                </a:lnTo>
                <a:lnTo>
                  <a:pt x="514129" y="1374044"/>
                </a:lnTo>
                <a:lnTo>
                  <a:pt x="559158" y="1384820"/>
                </a:lnTo>
                <a:lnTo>
                  <a:pt x="605262" y="1392646"/>
                </a:lnTo>
                <a:lnTo>
                  <a:pt x="652337" y="1397418"/>
                </a:lnTo>
                <a:lnTo>
                  <a:pt x="700278" y="1399031"/>
                </a:lnTo>
                <a:lnTo>
                  <a:pt x="748218" y="1397418"/>
                </a:lnTo>
                <a:lnTo>
                  <a:pt x="795293" y="1392646"/>
                </a:lnTo>
                <a:lnTo>
                  <a:pt x="841397" y="1384820"/>
                </a:lnTo>
                <a:lnTo>
                  <a:pt x="886426" y="1374044"/>
                </a:lnTo>
                <a:lnTo>
                  <a:pt x="930276" y="1360423"/>
                </a:lnTo>
                <a:lnTo>
                  <a:pt x="972841" y="1344060"/>
                </a:lnTo>
                <a:lnTo>
                  <a:pt x="1014019" y="1325060"/>
                </a:lnTo>
                <a:lnTo>
                  <a:pt x="1053704" y="1303527"/>
                </a:lnTo>
                <a:lnTo>
                  <a:pt x="1091793" y="1279566"/>
                </a:lnTo>
                <a:lnTo>
                  <a:pt x="1128180" y="1253279"/>
                </a:lnTo>
                <a:lnTo>
                  <a:pt x="1162762" y="1224772"/>
                </a:lnTo>
                <a:lnTo>
                  <a:pt x="1195435" y="1194149"/>
                </a:lnTo>
                <a:lnTo>
                  <a:pt x="1226093" y="1161513"/>
                </a:lnTo>
                <a:lnTo>
                  <a:pt x="1254632" y="1126970"/>
                </a:lnTo>
                <a:lnTo>
                  <a:pt x="1280949" y="1090622"/>
                </a:lnTo>
                <a:lnTo>
                  <a:pt x="1304939" y="1052576"/>
                </a:lnTo>
                <a:lnTo>
                  <a:pt x="1326497" y="1012933"/>
                </a:lnTo>
                <a:lnTo>
                  <a:pt x="1345519" y="971800"/>
                </a:lnTo>
                <a:lnTo>
                  <a:pt x="1361901" y="929279"/>
                </a:lnTo>
                <a:lnTo>
                  <a:pt x="1375538" y="885475"/>
                </a:lnTo>
                <a:lnTo>
                  <a:pt x="1386327" y="840493"/>
                </a:lnTo>
                <a:lnTo>
                  <a:pt x="1394162" y="794436"/>
                </a:lnTo>
                <a:lnTo>
                  <a:pt x="1398940" y="747409"/>
                </a:lnTo>
                <a:lnTo>
                  <a:pt x="1400556" y="699515"/>
                </a:lnTo>
                <a:lnTo>
                  <a:pt x="1398940" y="651622"/>
                </a:lnTo>
                <a:lnTo>
                  <a:pt x="1394162" y="604595"/>
                </a:lnTo>
                <a:lnTo>
                  <a:pt x="1386327" y="558538"/>
                </a:lnTo>
                <a:lnTo>
                  <a:pt x="1375538" y="513556"/>
                </a:lnTo>
                <a:lnTo>
                  <a:pt x="1361901" y="469752"/>
                </a:lnTo>
                <a:lnTo>
                  <a:pt x="1345519" y="427231"/>
                </a:lnTo>
                <a:lnTo>
                  <a:pt x="1326497" y="386098"/>
                </a:lnTo>
                <a:lnTo>
                  <a:pt x="1304939" y="346456"/>
                </a:lnTo>
                <a:lnTo>
                  <a:pt x="1280949" y="308409"/>
                </a:lnTo>
                <a:lnTo>
                  <a:pt x="1254632" y="272061"/>
                </a:lnTo>
                <a:lnTo>
                  <a:pt x="1226093" y="237518"/>
                </a:lnTo>
                <a:lnTo>
                  <a:pt x="1195435" y="204882"/>
                </a:lnTo>
                <a:lnTo>
                  <a:pt x="1162762" y="174259"/>
                </a:lnTo>
                <a:lnTo>
                  <a:pt x="1128180" y="145752"/>
                </a:lnTo>
                <a:lnTo>
                  <a:pt x="1091793" y="119465"/>
                </a:lnTo>
                <a:lnTo>
                  <a:pt x="1053704" y="95504"/>
                </a:lnTo>
                <a:lnTo>
                  <a:pt x="1014019" y="73971"/>
                </a:lnTo>
                <a:lnTo>
                  <a:pt x="972841" y="54971"/>
                </a:lnTo>
                <a:lnTo>
                  <a:pt x="930276" y="38608"/>
                </a:lnTo>
                <a:lnTo>
                  <a:pt x="886426" y="24987"/>
                </a:lnTo>
                <a:lnTo>
                  <a:pt x="841397" y="14211"/>
                </a:lnTo>
                <a:lnTo>
                  <a:pt x="795293" y="6385"/>
                </a:lnTo>
                <a:lnTo>
                  <a:pt x="748218" y="1613"/>
                </a:lnTo>
                <a:lnTo>
                  <a:pt x="70027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616451" y="1927860"/>
            <a:ext cx="1400810" cy="1399540"/>
          </a:xfrm>
          <a:custGeom>
            <a:avLst/>
            <a:gdLst/>
            <a:ahLst/>
            <a:cxnLst/>
            <a:rect l="l" t="t" r="r" b="b"/>
            <a:pathLst>
              <a:path w="1400810" h="1399539">
                <a:moveTo>
                  <a:pt x="0" y="699515"/>
                </a:moveTo>
                <a:lnTo>
                  <a:pt x="1615" y="651622"/>
                </a:lnTo>
                <a:lnTo>
                  <a:pt x="6393" y="604595"/>
                </a:lnTo>
                <a:lnTo>
                  <a:pt x="14228" y="558538"/>
                </a:lnTo>
                <a:lnTo>
                  <a:pt x="25017" y="513556"/>
                </a:lnTo>
                <a:lnTo>
                  <a:pt x="38654" y="469752"/>
                </a:lnTo>
                <a:lnTo>
                  <a:pt x="55036" y="427231"/>
                </a:lnTo>
                <a:lnTo>
                  <a:pt x="74058" y="386098"/>
                </a:lnTo>
                <a:lnTo>
                  <a:pt x="95616" y="346456"/>
                </a:lnTo>
                <a:lnTo>
                  <a:pt x="119606" y="308409"/>
                </a:lnTo>
                <a:lnTo>
                  <a:pt x="145923" y="272061"/>
                </a:lnTo>
                <a:lnTo>
                  <a:pt x="174462" y="237518"/>
                </a:lnTo>
                <a:lnTo>
                  <a:pt x="205120" y="204882"/>
                </a:lnTo>
                <a:lnTo>
                  <a:pt x="237793" y="174259"/>
                </a:lnTo>
                <a:lnTo>
                  <a:pt x="272375" y="145752"/>
                </a:lnTo>
                <a:lnTo>
                  <a:pt x="308762" y="119465"/>
                </a:lnTo>
                <a:lnTo>
                  <a:pt x="346851" y="95504"/>
                </a:lnTo>
                <a:lnTo>
                  <a:pt x="386536" y="73971"/>
                </a:lnTo>
                <a:lnTo>
                  <a:pt x="427714" y="54971"/>
                </a:lnTo>
                <a:lnTo>
                  <a:pt x="470279" y="38608"/>
                </a:lnTo>
                <a:lnTo>
                  <a:pt x="514129" y="24987"/>
                </a:lnTo>
                <a:lnTo>
                  <a:pt x="559158" y="14211"/>
                </a:lnTo>
                <a:lnTo>
                  <a:pt x="605262" y="6385"/>
                </a:lnTo>
                <a:lnTo>
                  <a:pt x="652337" y="1613"/>
                </a:lnTo>
                <a:lnTo>
                  <a:pt x="700278" y="0"/>
                </a:lnTo>
                <a:lnTo>
                  <a:pt x="748218" y="1613"/>
                </a:lnTo>
                <a:lnTo>
                  <a:pt x="795293" y="6385"/>
                </a:lnTo>
                <a:lnTo>
                  <a:pt x="841397" y="14211"/>
                </a:lnTo>
                <a:lnTo>
                  <a:pt x="886426" y="24987"/>
                </a:lnTo>
                <a:lnTo>
                  <a:pt x="930276" y="38608"/>
                </a:lnTo>
                <a:lnTo>
                  <a:pt x="972841" y="54971"/>
                </a:lnTo>
                <a:lnTo>
                  <a:pt x="1014019" y="73971"/>
                </a:lnTo>
                <a:lnTo>
                  <a:pt x="1053704" y="95504"/>
                </a:lnTo>
                <a:lnTo>
                  <a:pt x="1091793" y="119465"/>
                </a:lnTo>
                <a:lnTo>
                  <a:pt x="1128180" y="145752"/>
                </a:lnTo>
                <a:lnTo>
                  <a:pt x="1162762" y="174259"/>
                </a:lnTo>
                <a:lnTo>
                  <a:pt x="1195435" y="204882"/>
                </a:lnTo>
                <a:lnTo>
                  <a:pt x="1226093" y="237518"/>
                </a:lnTo>
                <a:lnTo>
                  <a:pt x="1254632" y="272061"/>
                </a:lnTo>
                <a:lnTo>
                  <a:pt x="1280949" y="308409"/>
                </a:lnTo>
                <a:lnTo>
                  <a:pt x="1304939" y="346455"/>
                </a:lnTo>
                <a:lnTo>
                  <a:pt x="1326497" y="386098"/>
                </a:lnTo>
                <a:lnTo>
                  <a:pt x="1345519" y="427231"/>
                </a:lnTo>
                <a:lnTo>
                  <a:pt x="1361901" y="469752"/>
                </a:lnTo>
                <a:lnTo>
                  <a:pt x="1375538" y="513556"/>
                </a:lnTo>
                <a:lnTo>
                  <a:pt x="1386327" y="558538"/>
                </a:lnTo>
                <a:lnTo>
                  <a:pt x="1394162" y="604595"/>
                </a:lnTo>
                <a:lnTo>
                  <a:pt x="1398940" y="651622"/>
                </a:lnTo>
                <a:lnTo>
                  <a:pt x="1400556" y="699515"/>
                </a:lnTo>
                <a:lnTo>
                  <a:pt x="1398940" y="747409"/>
                </a:lnTo>
                <a:lnTo>
                  <a:pt x="1394162" y="794436"/>
                </a:lnTo>
                <a:lnTo>
                  <a:pt x="1386327" y="840493"/>
                </a:lnTo>
                <a:lnTo>
                  <a:pt x="1375538" y="885475"/>
                </a:lnTo>
                <a:lnTo>
                  <a:pt x="1361901" y="929279"/>
                </a:lnTo>
                <a:lnTo>
                  <a:pt x="1345519" y="971800"/>
                </a:lnTo>
                <a:lnTo>
                  <a:pt x="1326497" y="1012933"/>
                </a:lnTo>
                <a:lnTo>
                  <a:pt x="1304939" y="1052575"/>
                </a:lnTo>
                <a:lnTo>
                  <a:pt x="1280949" y="1090622"/>
                </a:lnTo>
                <a:lnTo>
                  <a:pt x="1254632" y="1126970"/>
                </a:lnTo>
                <a:lnTo>
                  <a:pt x="1226093" y="1161513"/>
                </a:lnTo>
                <a:lnTo>
                  <a:pt x="1195435" y="1194149"/>
                </a:lnTo>
                <a:lnTo>
                  <a:pt x="1162762" y="1224772"/>
                </a:lnTo>
                <a:lnTo>
                  <a:pt x="1128180" y="1253279"/>
                </a:lnTo>
                <a:lnTo>
                  <a:pt x="1091793" y="1279566"/>
                </a:lnTo>
                <a:lnTo>
                  <a:pt x="1053704" y="1303527"/>
                </a:lnTo>
                <a:lnTo>
                  <a:pt x="1014019" y="1325060"/>
                </a:lnTo>
                <a:lnTo>
                  <a:pt x="972841" y="1344060"/>
                </a:lnTo>
                <a:lnTo>
                  <a:pt x="930276" y="1360423"/>
                </a:lnTo>
                <a:lnTo>
                  <a:pt x="886426" y="1374044"/>
                </a:lnTo>
                <a:lnTo>
                  <a:pt x="841397" y="1384820"/>
                </a:lnTo>
                <a:lnTo>
                  <a:pt x="795293" y="1392646"/>
                </a:lnTo>
                <a:lnTo>
                  <a:pt x="748218" y="1397418"/>
                </a:lnTo>
                <a:lnTo>
                  <a:pt x="700278" y="1399031"/>
                </a:lnTo>
                <a:lnTo>
                  <a:pt x="652337" y="1397418"/>
                </a:lnTo>
                <a:lnTo>
                  <a:pt x="605262" y="1392646"/>
                </a:lnTo>
                <a:lnTo>
                  <a:pt x="559158" y="1384820"/>
                </a:lnTo>
                <a:lnTo>
                  <a:pt x="514129" y="1374044"/>
                </a:lnTo>
                <a:lnTo>
                  <a:pt x="470279" y="1360423"/>
                </a:lnTo>
                <a:lnTo>
                  <a:pt x="427714" y="1344060"/>
                </a:lnTo>
                <a:lnTo>
                  <a:pt x="386536" y="1325060"/>
                </a:lnTo>
                <a:lnTo>
                  <a:pt x="346851" y="1303527"/>
                </a:lnTo>
                <a:lnTo>
                  <a:pt x="308762" y="1279566"/>
                </a:lnTo>
                <a:lnTo>
                  <a:pt x="272375" y="1253279"/>
                </a:lnTo>
                <a:lnTo>
                  <a:pt x="237793" y="1224772"/>
                </a:lnTo>
                <a:lnTo>
                  <a:pt x="205120" y="1194149"/>
                </a:lnTo>
                <a:lnTo>
                  <a:pt x="174462" y="1161513"/>
                </a:lnTo>
                <a:lnTo>
                  <a:pt x="145923" y="1126970"/>
                </a:lnTo>
                <a:lnTo>
                  <a:pt x="119606" y="1090622"/>
                </a:lnTo>
                <a:lnTo>
                  <a:pt x="95616" y="1052576"/>
                </a:lnTo>
                <a:lnTo>
                  <a:pt x="74058" y="1012933"/>
                </a:lnTo>
                <a:lnTo>
                  <a:pt x="55036" y="971800"/>
                </a:lnTo>
                <a:lnTo>
                  <a:pt x="38654" y="929279"/>
                </a:lnTo>
                <a:lnTo>
                  <a:pt x="25017" y="885475"/>
                </a:lnTo>
                <a:lnTo>
                  <a:pt x="14228" y="840493"/>
                </a:lnTo>
                <a:lnTo>
                  <a:pt x="6393" y="794436"/>
                </a:lnTo>
                <a:lnTo>
                  <a:pt x="1615" y="747409"/>
                </a:lnTo>
                <a:lnTo>
                  <a:pt x="0" y="699515"/>
                </a:lnTo>
                <a:close/>
              </a:path>
            </a:pathLst>
          </a:custGeom>
          <a:ln w="914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prstClr val="black"/>
              </a:solidFill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984499" y="2497073"/>
            <a:ext cx="663575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300" b="1" spc="-5" dirty="0">
                <a:solidFill>
                  <a:prstClr val="black"/>
                </a:solidFill>
                <a:latin typeface="Corbel"/>
                <a:cs typeface="Corbel"/>
              </a:rPr>
              <a:t>se</a:t>
            </a:r>
            <a:r>
              <a:rPr sz="1300" b="1" spc="-10" dirty="0">
                <a:solidFill>
                  <a:prstClr val="black"/>
                </a:solidFill>
                <a:latin typeface="Corbel"/>
                <a:cs typeface="Corbel"/>
              </a:rPr>
              <a:t>le</a:t>
            </a:r>
            <a:r>
              <a:rPr sz="1300" b="1" spc="-5" dirty="0">
                <a:solidFill>
                  <a:prstClr val="black"/>
                </a:solidFill>
                <a:latin typeface="Corbel"/>
                <a:cs typeface="Corbel"/>
              </a:rPr>
              <a:t>c</a:t>
            </a:r>
            <a:r>
              <a:rPr sz="1300" b="1" spc="-10" dirty="0">
                <a:solidFill>
                  <a:prstClr val="black"/>
                </a:solidFill>
                <a:latin typeface="Corbel"/>
                <a:cs typeface="Corbel"/>
              </a:rPr>
              <a:t>ti</a:t>
            </a:r>
            <a:r>
              <a:rPr sz="1300" b="1" spc="-5" dirty="0">
                <a:solidFill>
                  <a:prstClr val="black"/>
                </a:solidFill>
                <a:latin typeface="Corbel"/>
                <a:cs typeface="Corbel"/>
              </a:rPr>
              <a:t>on</a:t>
            </a:r>
            <a:endParaRPr sz="1300">
              <a:solidFill>
                <a:prstClr val="black"/>
              </a:solidFill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8305856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8651" y="1699260"/>
            <a:ext cx="3278504" cy="502920"/>
          </a:xfrm>
          <a:custGeom>
            <a:avLst/>
            <a:gdLst/>
            <a:ahLst/>
            <a:cxnLst/>
            <a:rect l="l" t="t" r="r" b="b"/>
            <a:pathLst>
              <a:path w="3278504" h="502919">
                <a:moveTo>
                  <a:pt x="0" y="502920"/>
                </a:moveTo>
                <a:lnTo>
                  <a:pt x="3278124" y="502920"/>
                </a:lnTo>
                <a:lnTo>
                  <a:pt x="3278124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49980" y="4898135"/>
            <a:ext cx="315595" cy="271780"/>
          </a:xfrm>
          <a:custGeom>
            <a:avLst/>
            <a:gdLst/>
            <a:ahLst/>
            <a:cxnLst/>
            <a:rect l="l" t="t" r="r" b="b"/>
            <a:pathLst>
              <a:path w="315594" h="271779">
                <a:moveTo>
                  <a:pt x="315468" y="0"/>
                </a:moveTo>
                <a:lnTo>
                  <a:pt x="0" y="0"/>
                </a:lnTo>
                <a:lnTo>
                  <a:pt x="157733" y="271271"/>
                </a:lnTo>
                <a:lnTo>
                  <a:pt x="315468" y="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64081" y="2275333"/>
            <a:ext cx="3287395" cy="1762021"/>
          </a:xfrm>
          <a:prstGeom prst="rect">
            <a:avLst/>
          </a:prstGeom>
          <a:solidFill>
            <a:srgbClr val="0FB6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spcBef>
                <a:spcPts val="30"/>
              </a:spcBef>
            </a:pPr>
            <a:endParaRPr sz="2750">
              <a:latin typeface="Times New Roman"/>
              <a:cs typeface="Times New Roman"/>
            </a:endParaRPr>
          </a:p>
          <a:p>
            <a:pPr marL="1437640" marR="399415" indent="-1019810">
              <a:lnSpc>
                <a:spcPts val="3260"/>
              </a:lnSpc>
            </a:pPr>
            <a:r>
              <a:rPr sz="3200" spc="-114" dirty="0">
                <a:solidFill>
                  <a:srgbClr val="FFFDFF"/>
                </a:solidFill>
                <a:latin typeface="Calibri Light"/>
                <a:cs typeface="Calibri Light"/>
              </a:rPr>
              <a:t>Protection</a:t>
            </a:r>
            <a:r>
              <a:rPr sz="3200" spc="-32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85" dirty="0">
                <a:solidFill>
                  <a:srgbClr val="FFFDFF"/>
                </a:solidFill>
                <a:latin typeface="Calibri Light"/>
                <a:cs typeface="Calibri Light"/>
              </a:rPr>
              <a:t>types  </a:t>
            </a:r>
            <a:r>
              <a:rPr sz="3200" spc="-75" dirty="0">
                <a:solidFill>
                  <a:srgbClr val="FFFDFF"/>
                </a:solidFill>
                <a:latin typeface="Calibri Light"/>
                <a:cs typeface="Calibri Light"/>
              </a:rPr>
              <a:t>(3)</a:t>
            </a:r>
            <a:endParaRPr sz="320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19039" y="2201044"/>
            <a:ext cx="3789679" cy="23780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84785" marR="5080" indent="-172720">
              <a:lnSpc>
                <a:spcPct val="119900"/>
              </a:lnSpc>
              <a:spcBef>
                <a:spcPts val="130"/>
              </a:spcBef>
              <a:buClr>
                <a:srgbClr val="0FB6F4"/>
              </a:buClr>
              <a:buSzPct val="109375"/>
              <a:buFont typeface="Wingdings"/>
              <a:buChar char=""/>
              <a:tabLst>
                <a:tab pos="185420" algn="l"/>
              </a:tabLst>
            </a:pPr>
            <a:r>
              <a:rPr sz="1600" spc="-5" dirty="0">
                <a:latin typeface="Century"/>
                <a:cs typeface="Century"/>
              </a:rPr>
              <a:t>A </a:t>
            </a:r>
            <a:r>
              <a:rPr sz="1650" i="1" spc="-35" dirty="0">
                <a:solidFill>
                  <a:srgbClr val="FF0000"/>
                </a:solidFill>
                <a:latin typeface="Century"/>
                <a:cs typeface="Century"/>
              </a:rPr>
              <a:t>trade </a:t>
            </a:r>
            <a:r>
              <a:rPr sz="1650" i="1" spc="-25" dirty="0">
                <a:solidFill>
                  <a:srgbClr val="FF0000"/>
                </a:solidFill>
                <a:latin typeface="Century"/>
                <a:cs typeface="Century"/>
              </a:rPr>
              <a:t>secret </a:t>
            </a:r>
            <a:r>
              <a:rPr sz="1600" spc="-5" dirty="0">
                <a:latin typeface="Century"/>
                <a:cs typeface="Century"/>
              </a:rPr>
              <a:t>(which is sometimes  either equated with, or a subset of,  </a:t>
            </a:r>
            <a:r>
              <a:rPr sz="1600" spc="-5" dirty="0">
                <a:latin typeface="MS PGothic"/>
                <a:cs typeface="MS PGothic"/>
              </a:rPr>
              <a:t>“</a:t>
            </a:r>
            <a:r>
              <a:rPr sz="1600" spc="-5" dirty="0">
                <a:latin typeface="Century"/>
                <a:cs typeface="Century"/>
              </a:rPr>
              <a:t>confidential information</a:t>
            </a:r>
            <a:r>
              <a:rPr sz="1600" spc="-5" dirty="0">
                <a:latin typeface="MS PGothic"/>
                <a:cs typeface="MS PGothic"/>
              </a:rPr>
              <a:t>”</a:t>
            </a:r>
            <a:r>
              <a:rPr sz="1600" spc="-5" dirty="0">
                <a:latin typeface="Century"/>
                <a:cs typeface="Century"/>
              </a:rPr>
              <a:t>) is secret,  </a:t>
            </a:r>
            <a:r>
              <a:rPr sz="1600" spc="-10" dirty="0">
                <a:latin typeface="Century"/>
                <a:cs typeface="Century"/>
              </a:rPr>
              <a:t>non-public </a:t>
            </a:r>
            <a:r>
              <a:rPr sz="1600" spc="-5" dirty="0">
                <a:latin typeface="Century"/>
                <a:cs typeface="Century"/>
              </a:rPr>
              <a:t>information concerning </a:t>
            </a:r>
            <a:r>
              <a:rPr sz="1600" spc="-10" dirty="0">
                <a:latin typeface="Century"/>
                <a:cs typeface="Century"/>
              </a:rPr>
              <a:t>the  </a:t>
            </a:r>
            <a:r>
              <a:rPr sz="1600" spc="-5" dirty="0">
                <a:latin typeface="Century"/>
                <a:cs typeface="Century"/>
              </a:rPr>
              <a:t>commercial practices or proprietary  knowledge of a business, </a:t>
            </a:r>
            <a:r>
              <a:rPr sz="1600" spc="-10" dirty="0">
                <a:latin typeface="Century"/>
                <a:cs typeface="Century"/>
              </a:rPr>
              <a:t>public  </a:t>
            </a:r>
            <a:r>
              <a:rPr sz="1600" spc="-5" dirty="0">
                <a:latin typeface="Century"/>
                <a:cs typeface="Century"/>
              </a:rPr>
              <a:t>disclosure </a:t>
            </a:r>
            <a:r>
              <a:rPr sz="1600" dirty="0">
                <a:latin typeface="Century"/>
                <a:cs typeface="Century"/>
              </a:rPr>
              <a:t>of </a:t>
            </a:r>
            <a:r>
              <a:rPr sz="1600" spc="-5" dirty="0">
                <a:latin typeface="Century"/>
                <a:cs typeface="Century"/>
              </a:rPr>
              <a:t>which </a:t>
            </a:r>
            <a:r>
              <a:rPr sz="1600" spc="-10" dirty="0">
                <a:latin typeface="Century"/>
                <a:cs typeface="Century"/>
              </a:rPr>
              <a:t>may </a:t>
            </a:r>
            <a:r>
              <a:rPr sz="1600" spc="-5" dirty="0">
                <a:latin typeface="Century"/>
                <a:cs typeface="Century"/>
              </a:rPr>
              <a:t>sometimes </a:t>
            </a:r>
            <a:r>
              <a:rPr sz="1600" spc="-10" dirty="0">
                <a:latin typeface="Century"/>
                <a:cs typeface="Century"/>
              </a:rPr>
              <a:t>be  </a:t>
            </a:r>
            <a:r>
              <a:rPr sz="1600" spc="-5" dirty="0">
                <a:latin typeface="Century"/>
                <a:cs typeface="Century"/>
              </a:rPr>
              <a:t>illegal.</a:t>
            </a:r>
            <a:endParaRPr sz="1600" dirty="0">
              <a:latin typeface="Century"/>
              <a:cs typeface="Centur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384035" y="332232"/>
            <a:ext cx="2848356" cy="16001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031797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8651" y="1699260"/>
            <a:ext cx="3278504" cy="502920"/>
          </a:xfrm>
          <a:custGeom>
            <a:avLst/>
            <a:gdLst/>
            <a:ahLst/>
            <a:cxnLst/>
            <a:rect l="l" t="t" r="r" b="b"/>
            <a:pathLst>
              <a:path w="3278504" h="502919">
                <a:moveTo>
                  <a:pt x="0" y="502920"/>
                </a:moveTo>
                <a:lnTo>
                  <a:pt x="3278124" y="502920"/>
                </a:lnTo>
                <a:lnTo>
                  <a:pt x="3278124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49980" y="4898135"/>
            <a:ext cx="315595" cy="271780"/>
          </a:xfrm>
          <a:custGeom>
            <a:avLst/>
            <a:gdLst/>
            <a:ahLst/>
            <a:cxnLst/>
            <a:rect l="l" t="t" r="r" b="b"/>
            <a:pathLst>
              <a:path w="315594" h="271779">
                <a:moveTo>
                  <a:pt x="315468" y="0"/>
                </a:moveTo>
                <a:lnTo>
                  <a:pt x="0" y="0"/>
                </a:lnTo>
                <a:lnTo>
                  <a:pt x="157733" y="271271"/>
                </a:lnTo>
                <a:lnTo>
                  <a:pt x="315468" y="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64081" y="2275333"/>
            <a:ext cx="3287395" cy="2185214"/>
          </a:xfrm>
          <a:prstGeom prst="rect">
            <a:avLst/>
          </a:prstGeom>
          <a:solidFill>
            <a:srgbClr val="0FB6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  <a:p>
            <a:pPr marL="1066800" marR="843915" indent="-205740">
              <a:lnSpc>
                <a:spcPts val="3260"/>
              </a:lnSpc>
            </a:pPr>
            <a:r>
              <a:rPr sz="3200" spc="-145" dirty="0" smtClean="0">
                <a:solidFill>
                  <a:srgbClr val="FFFDFF"/>
                </a:solidFill>
                <a:latin typeface="Calibri Light"/>
                <a:cs typeface="Calibri Light"/>
              </a:rPr>
              <a:t>P</a:t>
            </a:r>
            <a:r>
              <a:rPr sz="3200" spc="-170" dirty="0" smtClean="0">
                <a:solidFill>
                  <a:srgbClr val="FFFDFF"/>
                </a:solidFill>
                <a:latin typeface="Calibri Light"/>
                <a:cs typeface="Calibri Light"/>
              </a:rPr>
              <a:t>r</a:t>
            </a:r>
            <a:r>
              <a:rPr sz="3200" spc="-114" dirty="0" smtClean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40" dirty="0" smtClean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10" dirty="0" smtClean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05" dirty="0" smtClean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20" dirty="0" smtClean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10" dirty="0" smtClean="0">
                <a:solidFill>
                  <a:srgbClr val="FFFDFF"/>
                </a:solidFill>
                <a:latin typeface="Calibri Light"/>
                <a:cs typeface="Calibri Light"/>
              </a:rPr>
              <a:t>i</a:t>
            </a:r>
            <a:r>
              <a:rPr sz="3200" spc="-114" dirty="0" smtClean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dirty="0" smtClean="0">
                <a:solidFill>
                  <a:srgbClr val="FFFDFF"/>
                </a:solidFill>
                <a:latin typeface="Calibri Light"/>
                <a:cs typeface="Calibri Light"/>
              </a:rPr>
              <a:t>n  </a:t>
            </a:r>
            <a:r>
              <a:rPr sz="3200" spc="-105" dirty="0" smtClean="0">
                <a:solidFill>
                  <a:srgbClr val="FFFDFF"/>
                </a:solidFill>
                <a:latin typeface="Calibri Light"/>
                <a:cs typeface="Calibri Light"/>
              </a:rPr>
              <a:t>process</a:t>
            </a:r>
            <a:endParaRPr lang="en-US" sz="3200" spc="-105" dirty="0" smtClean="0">
              <a:solidFill>
                <a:srgbClr val="FFFDFF"/>
              </a:solidFill>
              <a:latin typeface="Calibri Light"/>
              <a:cs typeface="Calibri Light"/>
            </a:endParaRPr>
          </a:p>
          <a:p>
            <a:pPr marL="1066800" marR="843915" indent="-205740">
              <a:lnSpc>
                <a:spcPts val="3260"/>
              </a:lnSpc>
            </a:pPr>
            <a:endParaRPr lang="en-US" sz="3200" spc="-105" dirty="0">
              <a:solidFill>
                <a:srgbClr val="FFFDFF"/>
              </a:solidFill>
              <a:latin typeface="Calibri Light"/>
              <a:cs typeface="Calibri Light"/>
            </a:endParaRPr>
          </a:p>
          <a:p>
            <a:pPr marL="1066800" marR="843915" indent="-205740">
              <a:lnSpc>
                <a:spcPts val="3260"/>
              </a:lnSpc>
            </a:pP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19038" y="2284197"/>
            <a:ext cx="3905250" cy="2154555"/>
          </a:xfrm>
          <a:prstGeom prst="rect">
            <a:avLst/>
          </a:prstGeom>
        </p:spPr>
        <p:txBody>
          <a:bodyPr vert="horz" wrap="square" lIns="0" tIns="129539" rIns="0" bIns="0" rtlCol="0">
            <a:spAutoFit/>
          </a:bodyPr>
          <a:lstStyle/>
          <a:p>
            <a:pPr marL="184785" indent="-172720">
              <a:spcBef>
                <a:spcPts val="1019"/>
              </a:spcBef>
              <a:buClr>
                <a:srgbClr val="0FB6F4"/>
              </a:buClr>
              <a:buSzPct val="109375"/>
              <a:buFont typeface="Wingdings"/>
              <a:buChar char=""/>
              <a:tabLst>
                <a:tab pos="185420" algn="l"/>
              </a:tabLst>
            </a:pPr>
            <a:r>
              <a:rPr sz="1600" spc="-5" dirty="0">
                <a:latin typeface="Century"/>
                <a:cs typeface="Century"/>
              </a:rPr>
              <a:t>Identify </a:t>
            </a:r>
            <a:r>
              <a:rPr sz="1600" spc="-10" dirty="0">
                <a:latin typeface="Century"/>
                <a:cs typeface="Century"/>
              </a:rPr>
              <a:t>and </a:t>
            </a:r>
            <a:r>
              <a:rPr sz="1600" spc="-5" dirty="0">
                <a:latin typeface="Century"/>
                <a:cs typeface="Century"/>
              </a:rPr>
              <a:t>measure technology</a:t>
            </a:r>
            <a:r>
              <a:rPr sz="1600" spc="45" dirty="0">
                <a:latin typeface="Century"/>
                <a:cs typeface="Century"/>
              </a:rPr>
              <a:t> </a:t>
            </a:r>
            <a:r>
              <a:rPr sz="1600" spc="-5" dirty="0">
                <a:latin typeface="Century"/>
                <a:cs typeface="Century"/>
              </a:rPr>
              <a:t>asset</a:t>
            </a:r>
            <a:endParaRPr sz="1600" dirty="0">
              <a:latin typeface="Century"/>
              <a:cs typeface="Century"/>
            </a:endParaRPr>
          </a:p>
          <a:p>
            <a:pPr marL="184785" indent="-172720">
              <a:spcBef>
                <a:spcPts val="1190"/>
              </a:spcBef>
              <a:buClr>
                <a:srgbClr val="0FB6F4"/>
              </a:buClr>
              <a:buSzPct val="109375"/>
              <a:buFont typeface="Wingdings"/>
              <a:buChar char=""/>
              <a:tabLst>
                <a:tab pos="185420" algn="l"/>
              </a:tabLst>
            </a:pPr>
            <a:r>
              <a:rPr sz="1600" spc="-5" dirty="0">
                <a:latin typeface="Century"/>
                <a:cs typeface="Century"/>
              </a:rPr>
              <a:t>IP portfolio</a:t>
            </a:r>
            <a:r>
              <a:rPr sz="1600" spc="-10" dirty="0">
                <a:latin typeface="Century"/>
                <a:cs typeface="Century"/>
              </a:rPr>
              <a:t> management</a:t>
            </a:r>
            <a:endParaRPr sz="1600" dirty="0">
              <a:latin typeface="Century"/>
              <a:cs typeface="Century"/>
            </a:endParaRPr>
          </a:p>
          <a:p>
            <a:pPr marL="184785" indent="-172720">
              <a:spcBef>
                <a:spcPts val="1175"/>
              </a:spcBef>
              <a:buClr>
                <a:srgbClr val="0FB6F4"/>
              </a:buClr>
              <a:buSzPct val="109375"/>
              <a:buFont typeface="Wingdings"/>
              <a:buChar char=""/>
              <a:tabLst>
                <a:tab pos="185420" algn="l"/>
              </a:tabLst>
            </a:pPr>
            <a:r>
              <a:rPr sz="1600" spc="-5" dirty="0">
                <a:latin typeface="Century"/>
                <a:cs typeface="Century"/>
              </a:rPr>
              <a:t>Managing knowledge worker </a:t>
            </a:r>
            <a:r>
              <a:rPr sz="1600" spc="-10" dirty="0">
                <a:latin typeface="Century"/>
                <a:cs typeface="Century"/>
              </a:rPr>
              <a:t>and</a:t>
            </a:r>
            <a:r>
              <a:rPr sz="1600" spc="60" dirty="0">
                <a:latin typeface="Century"/>
                <a:cs typeface="Century"/>
              </a:rPr>
              <a:t> </a:t>
            </a:r>
            <a:r>
              <a:rPr sz="1600" spc="-5" dirty="0">
                <a:latin typeface="Century"/>
                <a:cs typeface="Century"/>
              </a:rPr>
              <a:t>their</a:t>
            </a:r>
            <a:endParaRPr sz="1600" dirty="0">
              <a:latin typeface="Century"/>
              <a:cs typeface="Century"/>
            </a:endParaRPr>
          </a:p>
          <a:p>
            <a:pPr marL="184785">
              <a:spcBef>
                <a:spcPts val="385"/>
              </a:spcBef>
            </a:pPr>
            <a:r>
              <a:rPr sz="1600" spc="-10" dirty="0">
                <a:latin typeface="Century"/>
                <a:cs typeface="Century"/>
              </a:rPr>
              <a:t>IP</a:t>
            </a:r>
            <a:endParaRPr sz="1600" dirty="0">
              <a:latin typeface="Century"/>
              <a:cs typeface="Century"/>
            </a:endParaRPr>
          </a:p>
          <a:p>
            <a:pPr marL="184785" marR="1433830" indent="-172720">
              <a:lnSpc>
                <a:spcPct val="120000"/>
              </a:lnSpc>
              <a:spcBef>
                <a:spcPts val="805"/>
              </a:spcBef>
              <a:buClr>
                <a:srgbClr val="0FB6F4"/>
              </a:buClr>
              <a:buSzPct val="109375"/>
              <a:buFont typeface="Wingdings"/>
              <a:buChar char=""/>
              <a:tabLst>
                <a:tab pos="185420" algn="l"/>
              </a:tabLst>
            </a:pPr>
            <a:r>
              <a:rPr sz="1600" spc="-5" dirty="0">
                <a:latin typeface="Century"/>
                <a:cs typeface="Century"/>
              </a:rPr>
              <a:t>Managing IP in </a:t>
            </a:r>
            <a:r>
              <a:rPr sz="1600" spc="-10" dirty="0">
                <a:latin typeface="Century"/>
                <a:cs typeface="Century"/>
              </a:rPr>
              <a:t>open  </a:t>
            </a:r>
            <a:r>
              <a:rPr sz="1600" spc="-5" dirty="0">
                <a:latin typeface="Century"/>
                <a:cs typeface="Century"/>
              </a:rPr>
              <a:t>in</a:t>
            </a:r>
            <a:r>
              <a:rPr sz="1600" spc="-10" dirty="0">
                <a:latin typeface="Century"/>
                <a:cs typeface="Century"/>
              </a:rPr>
              <a:t>n</a:t>
            </a:r>
            <a:r>
              <a:rPr sz="1600" spc="-5" dirty="0">
                <a:latin typeface="Century"/>
                <a:cs typeface="Century"/>
              </a:rPr>
              <a:t>o</a:t>
            </a:r>
            <a:r>
              <a:rPr sz="1600" spc="-10" dirty="0">
                <a:latin typeface="Century"/>
                <a:cs typeface="Century"/>
              </a:rPr>
              <a:t>vat</a:t>
            </a:r>
            <a:r>
              <a:rPr sz="1600" spc="-5" dirty="0">
                <a:latin typeface="Century"/>
                <a:cs typeface="Century"/>
              </a:rPr>
              <a:t>ion/coll</a:t>
            </a:r>
            <a:r>
              <a:rPr sz="1600" spc="-10" dirty="0">
                <a:latin typeface="Century"/>
                <a:cs typeface="Century"/>
              </a:rPr>
              <a:t>ab</a:t>
            </a:r>
            <a:r>
              <a:rPr sz="1600" dirty="0">
                <a:latin typeface="Century"/>
                <a:cs typeface="Century"/>
              </a:rPr>
              <a:t>o</a:t>
            </a:r>
            <a:r>
              <a:rPr sz="1600" spc="-5" dirty="0">
                <a:latin typeface="Century"/>
                <a:cs typeface="Century"/>
              </a:rPr>
              <a:t>rati</a:t>
            </a:r>
            <a:r>
              <a:rPr sz="1600" dirty="0">
                <a:latin typeface="Century"/>
                <a:cs typeface="Century"/>
              </a:rPr>
              <a:t>o</a:t>
            </a:r>
            <a:r>
              <a:rPr sz="1600" spc="-5" dirty="0">
                <a:latin typeface="Century"/>
                <a:cs typeface="Century"/>
              </a:rPr>
              <a:t>n</a:t>
            </a:r>
            <a:endParaRPr sz="1600" dirty="0">
              <a:latin typeface="Century"/>
              <a:cs typeface="Century"/>
            </a:endParaRPr>
          </a:p>
        </p:txBody>
      </p:sp>
    </p:spTree>
    <p:extLst>
      <p:ext uri="{BB962C8B-B14F-4D97-AF65-F5344CB8AC3E}">
        <p14:creationId xmlns:p14="http://schemas.microsoft.com/office/powerpoint/2010/main" val="37417213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8651" y="1699260"/>
            <a:ext cx="3278504" cy="502920"/>
          </a:xfrm>
          <a:custGeom>
            <a:avLst/>
            <a:gdLst/>
            <a:ahLst/>
            <a:cxnLst/>
            <a:rect l="l" t="t" r="r" b="b"/>
            <a:pathLst>
              <a:path w="3278504" h="502919">
                <a:moveTo>
                  <a:pt x="0" y="502920"/>
                </a:moveTo>
                <a:lnTo>
                  <a:pt x="3278124" y="502920"/>
                </a:lnTo>
                <a:lnTo>
                  <a:pt x="3278124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649980" y="4898135"/>
            <a:ext cx="315595" cy="271780"/>
          </a:xfrm>
          <a:custGeom>
            <a:avLst/>
            <a:gdLst/>
            <a:ahLst/>
            <a:cxnLst/>
            <a:rect l="l" t="t" r="r" b="b"/>
            <a:pathLst>
              <a:path w="315594" h="271779">
                <a:moveTo>
                  <a:pt x="315468" y="0"/>
                </a:moveTo>
                <a:lnTo>
                  <a:pt x="0" y="0"/>
                </a:lnTo>
                <a:lnTo>
                  <a:pt x="157733" y="271271"/>
                </a:lnTo>
                <a:lnTo>
                  <a:pt x="315468" y="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164081" y="2275333"/>
            <a:ext cx="3287395" cy="2039020"/>
          </a:xfrm>
          <a:prstGeom prst="rect">
            <a:avLst/>
          </a:prstGeom>
          <a:solidFill>
            <a:srgbClr val="0FB6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</a:pPr>
            <a:endParaRPr sz="3650" dirty="0">
              <a:latin typeface="Times New Roman"/>
              <a:cs typeface="Times New Roman"/>
            </a:endParaRPr>
          </a:p>
          <a:p>
            <a:pPr marL="818515"/>
            <a:r>
              <a:rPr sz="3200" spc="-55" dirty="0">
                <a:solidFill>
                  <a:srgbClr val="FFFDFF"/>
                </a:solidFill>
                <a:latin typeface="Calibri Light"/>
                <a:cs typeface="Calibri Light"/>
              </a:rPr>
              <a:t>IP</a:t>
            </a:r>
            <a:r>
              <a:rPr sz="3200" spc="-240" dirty="0">
                <a:solidFill>
                  <a:srgbClr val="FFFDFF"/>
                </a:solidFill>
                <a:latin typeface="Calibri Light"/>
                <a:cs typeface="Calibri Light"/>
              </a:rPr>
              <a:t> </a:t>
            </a:r>
            <a:r>
              <a:rPr sz="3200" spc="-105" dirty="0" smtClean="0">
                <a:solidFill>
                  <a:srgbClr val="FFFDFF"/>
                </a:solidFill>
                <a:latin typeface="Calibri Light"/>
                <a:cs typeface="Calibri Light"/>
              </a:rPr>
              <a:t>portfolio</a:t>
            </a:r>
            <a:endParaRPr lang="en-US" sz="3200" spc="-105" dirty="0" smtClean="0">
              <a:solidFill>
                <a:srgbClr val="FFFDFF"/>
              </a:solidFill>
              <a:latin typeface="Calibri Light"/>
              <a:cs typeface="Calibri Light"/>
            </a:endParaRPr>
          </a:p>
          <a:p>
            <a:pPr marL="818515"/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19038" y="3090568"/>
            <a:ext cx="3806190" cy="61087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72720" marR="5080" indent="-172720" algn="r">
              <a:spcBef>
                <a:spcPts val="480"/>
              </a:spcBef>
              <a:buClr>
                <a:srgbClr val="0FB6F4"/>
              </a:buClr>
              <a:buSzPct val="109375"/>
              <a:buFont typeface="Wingdings"/>
              <a:buChar char=""/>
              <a:tabLst>
                <a:tab pos="172720" algn="l"/>
              </a:tabLst>
            </a:pPr>
            <a:r>
              <a:rPr sz="1600" spc="-5" dirty="0">
                <a:latin typeface="Century"/>
                <a:cs typeface="Century"/>
              </a:rPr>
              <a:t>Same as </a:t>
            </a:r>
            <a:r>
              <a:rPr sz="1600" spc="-25" dirty="0">
                <a:latin typeface="Century"/>
                <a:cs typeface="Century"/>
              </a:rPr>
              <a:t>technology, </a:t>
            </a:r>
            <a:r>
              <a:rPr sz="1600" spc="-5" dirty="0">
                <a:latin typeface="Century"/>
                <a:cs typeface="Century"/>
              </a:rPr>
              <a:t>IP ( also an</a:t>
            </a:r>
            <a:r>
              <a:rPr sz="1600" spc="45" dirty="0">
                <a:latin typeface="Century"/>
                <a:cs typeface="Century"/>
              </a:rPr>
              <a:t> </a:t>
            </a:r>
            <a:r>
              <a:rPr sz="1600" spc="-5" dirty="0">
                <a:latin typeface="Century"/>
                <a:cs typeface="Century"/>
              </a:rPr>
              <a:t>asset)</a:t>
            </a:r>
            <a:endParaRPr sz="1600">
              <a:latin typeface="Century"/>
              <a:cs typeface="Century"/>
            </a:endParaRPr>
          </a:p>
          <a:p>
            <a:pPr marR="50800" algn="r">
              <a:spcBef>
                <a:spcPts val="385"/>
              </a:spcBef>
            </a:pPr>
            <a:r>
              <a:rPr sz="1600" spc="-5" dirty="0">
                <a:latin typeface="Century"/>
                <a:cs typeface="Century"/>
              </a:rPr>
              <a:t>need to be </a:t>
            </a:r>
            <a:r>
              <a:rPr sz="1600" spc="-10" dirty="0">
                <a:latin typeface="Century"/>
                <a:cs typeface="Century"/>
              </a:rPr>
              <a:t>managed </a:t>
            </a:r>
            <a:r>
              <a:rPr sz="1600" spc="-5" dirty="0">
                <a:latin typeface="Century"/>
                <a:cs typeface="Century"/>
              </a:rPr>
              <a:t>by using</a:t>
            </a:r>
            <a:r>
              <a:rPr sz="1600" spc="60" dirty="0">
                <a:latin typeface="Century"/>
                <a:cs typeface="Century"/>
              </a:rPr>
              <a:t> </a:t>
            </a:r>
            <a:r>
              <a:rPr sz="1600" spc="-5" dirty="0">
                <a:latin typeface="Century"/>
                <a:cs typeface="Century"/>
              </a:rPr>
              <a:t>portfolio</a:t>
            </a:r>
            <a:endParaRPr sz="1600">
              <a:latin typeface="Century"/>
              <a:cs typeface="Century"/>
            </a:endParaRPr>
          </a:p>
        </p:txBody>
      </p:sp>
    </p:spTree>
    <p:extLst>
      <p:ext uri="{BB962C8B-B14F-4D97-AF65-F5344CB8AC3E}">
        <p14:creationId xmlns:p14="http://schemas.microsoft.com/office/powerpoint/2010/main" val="303251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2803" y="1434868"/>
            <a:ext cx="3225165" cy="502920"/>
          </a:xfrm>
          <a:custGeom>
            <a:avLst/>
            <a:gdLst/>
            <a:ahLst/>
            <a:cxnLst/>
            <a:rect l="l" t="t" r="r" b="b"/>
            <a:pathLst>
              <a:path w="3225165" h="502919">
                <a:moveTo>
                  <a:pt x="0" y="502920"/>
                </a:moveTo>
                <a:lnTo>
                  <a:pt x="3224783" y="502920"/>
                </a:lnTo>
                <a:lnTo>
                  <a:pt x="3224783" y="0"/>
                </a:lnTo>
                <a:lnTo>
                  <a:pt x="0" y="0"/>
                </a:lnTo>
                <a:lnTo>
                  <a:pt x="0" y="50292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032700" y="4539546"/>
            <a:ext cx="315595" cy="271780"/>
          </a:xfrm>
          <a:custGeom>
            <a:avLst/>
            <a:gdLst/>
            <a:ahLst/>
            <a:cxnLst/>
            <a:rect l="l" t="t" r="r" b="b"/>
            <a:pathLst>
              <a:path w="315594" h="271779">
                <a:moveTo>
                  <a:pt x="315468" y="0"/>
                </a:moveTo>
                <a:lnTo>
                  <a:pt x="0" y="0"/>
                </a:lnTo>
                <a:lnTo>
                  <a:pt x="157733" y="271271"/>
                </a:lnTo>
                <a:lnTo>
                  <a:pt x="315468" y="0"/>
                </a:lnTo>
                <a:close/>
              </a:path>
            </a:pathLst>
          </a:custGeom>
          <a:solidFill>
            <a:srgbClr val="0FB6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35965" y="2201536"/>
            <a:ext cx="3229610" cy="1762021"/>
          </a:xfrm>
          <a:prstGeom prst="rect">
            <a:avLst/>
          </a:prstGeom>
          <a:solidFill>
            <a:srgbClr val="0FB6F4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3200" dirty="0">
              <a:latin typeface="Times New Roman"/>
              <a:cs typeface="Times New Roman"/>
            </a:endParaRPr>
          </a:p>
          <a:p>
            <a:pPr>
              <a:spcBef>
                <a:spcPts val="30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111250" marR="786130" indent="-250190">
              <a:lnSpc>
                <a:spcPts val="3260"/>
              </a:lnSpc>
            </a:pPr>
            <a:r>
              <a:rPr sz="3200" spc="-145" dirty="0">
                <a:solidFill>
                  <a:srgbClr val="FFFDFF"/>
                </a:solidFill>
                <a:latin typeface="Calibri Light"/>
                <a:cs typeface="Calibri Light"/>
              </a:rPr>
              <a:t>P</a:t>
            </a:r>
            <a:r>
              <a:rPr sz="3200" spc="-170" dirty="0">
                <a:solidFill>
                  <a:srgbClr val="FFFDFF"/>
                </a:solidFill>
                <a:latin typeface="Calibri Light"/>
                <a:cs typeface="Calibri Light"/>
              </a:rPr>
              <a:t>r</a:t>
            </a:r>
            <a:r>
              <a:rPr sz="3200" spc="-114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spc="-140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10" dirty="0">
                <a:solidFill>
                  <a:srgbClr val="FFFDFF"/>
                </a:solidFill>
                <a:latin typeface="Calibri Light"/>
                <a:cs typeface="Calibri Light"/>
              </a:rPr>
              <a:t>e</a:t>
            </a:r>
            <a:r>
              <a:rPr sz="3200" spc="-105" dirty="0">
                <a:solidFill>
                  <a:srgbClr val="FFFDFF"/>
                </a:solidFill>
                <a:latin typeface="Calibri Light"/>
                <a:cs typeface="Calibri Light"/>
              </a:rPr>
              <a:t>c</a:t>
            </a:r>
            <a:r>
              <a:rPr sz="3200" spc="-120" dirty="0">
                <a:solidFill>
                  <a:srgbClr val="FFFDFF"/>
                </a:solidFill>
                <a:latin typeface="Calibri Light"/>
                <a:cs typeface="Calibri Light"/>
              </a:rPr>
              <a:t>t</a:t>
            </a:r>
            <a:r>
              <a:rPr sz="3200" spc="-110" dirty="0">
                <a:solidFill>
                  <a:srgbClr val="FFFDFF"/>
                </a:solidFill>
                <a:latin typeface="Calibri Light"/>
                <a:cs typeface="Calibri Light"/>
              </a:rPr>
              <a:t>i</a:t>
            </a:r>
            <a:r>
              <a:rPr sz="3200" spc="-114" dirty="0">
                <a:solidFill>
                  <a:srgbClr val="FFFDFF"/>
                </a:solidFill>
                <a:latin typeface="Calibri Light"/>
                <a:cs typeface="Calibri Light"/>
              </a:rPr>
              <a:t>o</a:t>
            </a:r>
            <a:r>
              <a:rPr sz="3200" dirty="0">
                <a:solidFill>
                  <a:srgbClr val="FFFDFF"/>
                </a:solidFill>
                <a:latin typeface="Calibri Light"/>
                <a:cs typeface="Calibri Light"/>
              </a:rPr>
              <a:t>n  </a:t>
            </a:r>
            <a:r>
              <a:rPr sz="3200" spc="-95" dirty="0">
                <a:solidFill>
                  <a:srgbClr val="FFFDFF"/>
                </a:solidFill>
                <a:latin typeface="Calibri Light"/>
                <a:cs typeface="Calibri Light"/>
              </a:rPr>
              <a:t>activity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93435" y="1278653"/>
            <a:ext cx="4462780" cy="4606925"/>
          </a:xfrm>
          <a:custGeom>
            <a:avLst/>
            <a:gdLst/>
            <a:ahLst/>
            <a:cxnLst/>
            <a:rect l="l" t="t" r="r" b="b"/>
            <a:pathLst>
              <a:path w="4462780" h="4606925">
                <a:moveTo>
                  <a:pt x="0" y="4606386"/>
                </a:moveTo>
                <a:lnTo>
                  <a:pt x="4462264" y="4606386"/>
                </a:lnTo>
                <a:lnTo>
                  <a:pt x="4462263" y="0"/>
                </a:lnTo>
                <a:lnTo>
                  <a:pt x="0" y="0"/>
                </a:lnTo>
                <a:lnTo>
                  <a:pt x="0" y="46063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11168" y="1792646"/>
            <a:ext cx="1405255" cy="580390"/>
          </a:xfrm>
          <a:custGeom>
            <a:avLst/>
            <a:gdLst/>
            <a:ahLst/>
            <a:cxnLst/>
            <a:rect l="l" t="t" r="r" b="b"/>
            <a:pathLst>
              <a:path w="1405254" h="580389">
                <a:moveTo>
                  <a:pt x="0" y="580063"/>
                </a:moveTo>
                <a:lnTo>
                  <a:pt x="1405241" y="580063"/>
                </a:lnTo>
                <a:lnTo>
                  <a:pt x="1405241" y="0"/>
                </a:lnTo>
                <a:lnTo>
                  <a:pt x="0" y="0"/>
                </a:lnTo>
                <a:lnTo>
                  <a:pt x="0" y="580063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11168" y="1792646"/>
            <a:ext cx="1405255" cy="476284"/>
          </a:xfrm>
          <a:prstGeom prst="rect">
            <a:avLst/>
          </a:prstGeom>
          <a:ln w="6253">
            <a:solidFill>
              <a:srgbClr val="000000"/>
            </a:solidFill>
          </a:ln>
        </p:spPr>
        <p:txBody>
          <a:bodyPr vert="horz" wrap="square" lIns="0" tIns="102235" rIns="0" bIns="0" rtlCol="0">
            <a:spAutoFit/>
          </a:bodyPr>
          <a:lstStyle/>
          <a:p>
            <a:pPr marL="152400" marR="66675" indent="-106045">
              <a:lnSpc>
                <a:spcPct val="100800"/>
              </a:lnSpc>
              <a:spcBef>
                <a:spcPts val="805"/>
              </a:spcBef>
            </a:pPr>
            <a:r>
              <a:rPr sz="1200" spc="-155" dirty="0">
                <a:latin typeface="Cambria" panose="02040503050406030204" pitchFamily="18" charset="0"/>
                <a:cs typeface="Arial"/>
              </a:rPr>
              <a:t>Product, </a:t>
            </a:r>
            <a:r>
              <a:rPr sz="1200" spc="-145" dirty="0">
                <a:latin typeface="Cambria" panose="02040503050406030204" pitchFamily="18" charset="0"/>
                <a:cs typeface="Arial"/>
              </a:rPr>
              <a:t>service, </a:t>
            </a:r>
            <a:r>
              <a:rPr sz="1200" spc="-155" dirty="0">
                <a:latin typeface="Cambria" panose="02040503050406030204" pitchFamily="18" charset="0"/>
                <a:cs typeface="Arial"/>
              </a:rPr>
              <a:t>process,  technology,</a:t>
            </a:r>
            <a:r>
              <a:rPr sz="1200" spc="-105" dirty="0">
                <a:latin typeface="Cambria" panose="02040503050406030204" pitchFamily="18" charset="0"/>
                <a:cs typeface="Arial"/>
              </a:rPr>
              <a:t> </a:t>
            </a:r>
            <a:r>
              <a:rPr sz="1200" spc="-185" dirty="0">
                <a:latin typeface="Cambria" panose="02040503050406030204" pitchFamily="18" charset="0"/>
                <a:cs typeface="Arial"/>
              </a:rPr>
              <a:t>know-how</a:t>
            </a:r>
            <a:endParaRPr sz="1200">
              <a:latin typeface="Cambria" panose="02040503050406030204" pitchFamily="18" charset="0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56715" y="2565751"/>
            <a:ext cx="878840" cy="334066"/>
          </a:xfrm>
          <a:prstGeom prst="rect">
            <a:avLst/>
          </a:prstGeom>
          <a:solidFill>
            <a:srgbClr val="BADFE2"/>
          </a:solidFill>
          <a:ln w="6156">
            <a:solidFill>
              <a:srgbClr val="000000"/>
            </a:solidFill>
          </a:ln>
        </p:spPr>
        <p:txBody>
          <a:bodyPr vert="horz" wrap="square" lIns="0" tIns="147955" rIns="0" bIns="0" rtlCol="0">
            <a:spAutoFit/>
          </a:bodyPr>
          <a:lstStyle/>
          <a:p>
            <a:pPr marL="189230">
              <a:spcBef>
                <a:spcPts val="1165"/>
              </a:spcBef>
            </a:pPr>
            <a:r>
              <a:rPr sz="1200" spc="-150" dirty="0">
                <a:latin typeface="Cambria" panose="02040503050406030204" pitchFamily="18" charset="0"/>
                <a:cs typeface="Arial"/>
              </a:rPr>
              <a:t>Protection</a:t>
            </a:r>
            <a:endParaRPr sz="1200">
              <a:latin typeface="Cambria" panose="02040503050406030204" pitchFamily="18" charset="0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691688" y="1502530"/>
            <a:ext cx="878840" cy="484505"/>
          </a:xfrm>
          <a:custGeom>
            <a:avLst/>
            <a:gdLst/>
            <a:ahLst/>
            <a:cxnLst/>
            <a:rect l="l" t="t" r="r" b="b"/>
            <a:pathLst>
              <a:path w="878839" h="484505">
                <a:moveTo>
                  <a:pt x="0" y="484097"/>
                </a:moveTo>
                <a:lnTo>
                  <a:pt x="878508" y="484097"/>
                </a:lnTo>
                <a:lnTo>
                  <a:pt x="878508" y="0"/>
                </a:lnTo>
                <a:lnTo>
                  <a:pt x="0" y="0"/>
                </a:lnTo>
                <a:lnTo>
                  <a:pt x="0" y="484097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91688" y="1502529"/>
            <a:ext cx="878840" cy="332142"/>
          </a:xfrm>
          <a:prstGeom prst="rect">
            <a:avLst/>
          </a:prstGeom>
          <a:ln w="6156">
            <a:solidFill>
              <a:srgbClr val="000000"/>
            </a:solidFill>
          </a:ln>
        </p:spPr>
        <p:txBody>
          <a:bodyPr vert="horz" wrap="square" lIns="0" tIns="146050" rIns="0" bIns="0" rtlCol="0">
            <a:spAutoFit/>
          </a:bodyPr>
          <a:lstStyle/>
          <a:p>
            <a:pPr marL="170180">
              <a:spcBef>
                <a:spcPts val="1150"/>
              </a:spcBef>
            </a:pPr>
            <a:r>
              <a:rPr sz="1200" spc="-145" dirty="0">
                <a:latin typeface="Cambria" panose="02040503050406030204" pitchFamily="18" charset="0"/>
                <a:cs typeface="Arial"/>
              </a:rPr>
              <a:t>Acquisition</a:t>
            </a:r>
            <a:endParaRPr sz="1200" dirty="0">
              <a:latin typeface="Cambria" panose="02040503050406030204" pitchFamily="18" charset="0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256721" y="1502530"/>
            <a:ext cx="878840" cy="484505"/>
          </a:xfrm>
          <a:custGeom>
            <a:avLst/>
            <a:gdLst/>
            <a:ahLst/>
            <a:cxnLst/>
            <a:rect l="l" t="t" r="r" b="b"/>
            <a:pathLst>
              <a:path w="878840" h="484505">
                <a:moveTo>
                  <a:pt x="0" y="484097"/>
                </a:moveTo>
                <a:lnTo>
                  <a:pt x="878508" y="484097"/>
                </a:lnTo>
                <a:lnTo>
                  <a:pt x="878508" y="0"/>
                </a:lnTo>
                <a:lnTo>
                  <a:pt x="0" y="0"/>
                </a:lnTo>
                <a:lnTo>
                  <a:pt x="0" y="484097"/>
                </a:lnTo>
                <a:close/>
              </a:path>
            </a:pathLst>
          </a:custGeom>
          <a:solidFill>
            <a:srgbClr val="BADFE2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256721" y="1502529"/>
            <a:ext cx="878840" cy="332142"/>
          </a:xfrm>
          <a:prstGeom prst="rect">
            <a:avLst/>
          </a:prstGeom>
          <a:ln w="6156">
            <a:solidFill>
              <a:srgbClr val="000000"/>
            </a:solidFill>
          </a:ln>
        </p:spPr>
        <p:txBody>
          <a:bodyPr vert="horz" wrap="square" lIns="0" tIns="146050" rIns="0" bIns="0" rtlCol="0">
            <a:spAutoFit/>
          </a:bodyPr>
          <a:lstStyle/>
          <a:p>
            <a:pPr marL="152400">
              <a:spcBef>
                <a:spcPts val="1150"/>
              </a:spcBef>
            </a:pPr>
            <a:r>
              <a:rPr sz="1200" spc="-145" dirty="0">
                <a:latin typeface="Cambria" panose="02040503050406030204" pitchFamily="18" charset="0"/>
                <a:cs typeface="Arial"/>
              </a:rPr>
              <a:t>Exploitation</a:t>
            </a:r>
            <a:endParaRPr sz="1200">
              <a:latin typeface="Cambria" panose="02040503050406030204" pitchFamily="18" charset="0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56715" y="3726954"/>
            <a:ext cx="878840" cy="236603"/>
          </a:xfrm>
          <a:prstGeom prst="rect">
            <a:avLst/>
          </a:prstGeom>
          <a:solidFill>
            <a:srgbClr val="BADFE2"/>
          </a:solidFill>
          <a:ln w="6301">
            <a:solidFill>
              <a:srgbClr val="000000"/>
            </a:solidFill>
          </a:ln>
        </p:spPr>
        <p:txBody>
          <a:bodyPr vert="horz" wrap="square" lIns="0" tIns="51435" rIns="0" bIns="0" rtlCol="0">
            <a:spAutoFit/>
          </a:bodyPr>
          <a:lstStyle/>
          <a:p>
            <a:pPr marL="172720">
              <a:spcBef>
                <a:spcPts val="405"/>
              </a:spcBef>
            </a:pPr>
            <a:r>
              <a:rPr sz="1200" spc="-155" dirty="0">
                <a:latin typeface="Cambria" panose="02040503050406030204" pitchFamily="18" charset="0"/>
                <a:cs typeface="Arial"/>
              </a:rPr>
              <a:t>IP</a:t>
            </a:r>
            <a:r>
              <a:rPr sz="1200" spc="-105" dirty="0">
                <a:latin typeface="Cambria" panose="02040503050406030204" pitchFamily="18" charset="0"/>
                <a:cs typeface="Arial"/>
              </a:rPr>
              <a:t> </a:t>
            </a:r>
            <a:r>
              <a:rPr sz="1200" spc="-130" dirty="0">
                <a:latin typeface="Cambria" panose="02040503050406030204" pitchFamily="18" charset="0"/>
                <a:cs typeface="Arial"/>
              </a:rPr>
              <a:t>portfolio</a:t>
            </a:r>
            <a:endParaRPr sz="1200">
              <a:latin typeface="Cambria" panose="02040503050406030204" pitchFamily="18" charset="0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56721" y="2565751"/>
            <a:ext cx="878840" cy="334066"/>
          </a:xfrm>
          <a:prstGeom prst="rect">
            <a:avLst/>
          </a:prstGeom>
          <a:solidFill>
            <a:srgbClr val="BADFE2"/>
          </a:solidFill>
          <a:ln w="6156">
            <a:solidFill>
              <a:srgbClr val="000000"/>
            </a:solidFill>
          </a:ln>
        </p:spPr>
        <p:txBody>
          <a:bodyPr vert="horz" wrap="square" lIns="0" tIns="147955" rIns="0" bIns="0" rtlCol="0">
            <a:spAutoFit/>
          </a:bodyPr>
          <a:lstStyle/>
          <a:p>
            <a:pPr marL="210820">
              <a:spcBef>
                <a:spcPts val="1165"/>
              </a:spcBef>
            </a:pPr>
            <a:r>
              <a:rPr sz="1200" spc="-150" dirty="0">
                <a:latin typeface="Cambria" panose="02040503050406030204" pitchFamily="18" charset="0"/>
                <a:cs typeface="Arial"/>
              </a:rPr>
              <a:t>Selection</a:t>
            </a:r>
            <a:endParaRPr sz="1200">
              <a:latin typeface="Cambria" panose="02040503050406030204" pitchFamily="18" charset="0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56715" y="3242719"/>
            <a:ext cx="878840" cy="260328"/>
          </a:xfrm>
          <a:prstGeom prst="rect">
            <a:avLst/>
          </a:prstGeom>
          <a:solidFill>
            <a:srgbClr val="BADFE2"/>
          </a:solidFill>
          <a:ln w="6270">
            <a:solidFill>
              <a:srgbClr val="000000"/>
            </a:solidFill>
          </a:ln>
        </p:spPr>
        <p:txBody>
          <a:bodyPr vert="horz" wrap="square" lIns="0" tIns="74930" rIns="0" bIns="0" rtlCol="0">
            <a:spAutoFit/>
          </a:bodyPr>
          <a:lstStyle/>
          <a:p>
            <a:pPr marL="127000">
              <a:spcBef>
                <a:spcPts val="590"/>
              </a:spcBef>
            </a:pPr>
            <a:r>
              <a:rPr sz="1200" spc="-135" dirty="0">
                <a:latin typeface="Cambria" panose="02040503050406030204" pitchFamily="18" charset="0"/>
                <a:cs typeface="Arial"/>
              </a:rPr>
              <a:t>Identification</a:t>
            </a:r>
            <a:endParaRPr sz="1200">
              <a:latin typeface="Cambria" panose="02040503050406030204" pitchFamily="18" charset="0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835285" y="2782167"/>
            <a:ext cx="421640" cy="51435"/>
          </a:xfrm>
          <a:custGeom>
            <a:avLst/>
            <a:gdLst/>
            <a:ahLst/>
            <a:cxnLst/>
            <a:rect l="l" t="t" r="r" b="b"/>
            <a:pathLst>
              <a:path w="421640" h="51435">
                <a:moveTo>
                  <a:pt x="37185" y="0"/>
                </a:moveTo>
                <a:lnTo>
                  <a:pt x="0" y="25591"/>
                </a:lnTo>
                <a:lnTo>
                  <a:pt x="37185" y="51182"/>
                </a:lnTo>
                <a:lnTo>
                  <a:pt x="37185" y="29856"/>
                </a:lnTo>
                <a:lnTo>
                  <a:pt x="29252" y="29856"/>
                </a:lnTo>
                <a:lnTo>
                  <a:pt x="27889" y="27979"/>
                </a:lnTo>
                <a:lnTo>
                  <a:pt x="27889" y="23202"/>
                </a:lnTo>
                <a:lnTo>
                  <a:pt x="29252" y="21325"/>
                </a:lnTo>
                <a:lnTo>
                  <a:pt x="37185" y="21325"/>
                </a:lnTo>
                <a:lnTo>
                  <a:pt x="37185" y="0"/>
                </a:lnTo>
                <a:close/>
              </a:path>
              <a:path w="421640" h="51435">
                <a:moveTo>
                  <a:pt x="384250" y="0"/>
                </a:moveTo>
                <a:lnTo>
                  <a:pt x="384250" y="51182"/>
                </a:lnTo>
                <a:lnTo>
                  <a:pt x="415238" y="29856"/>
                </a:lnTo>
                <a:lnTo>
                  <a:pt x="392183" y="29856"/>
                </a:lnTo>
                <a:lnTo>
                  <a:pt x="393546" y="27979"/>
                </a:lnTo>
                <a:lnTo>
                  <a:pt x="393546" y="23202"/>
                </a:lnTo>
                <a:lnTo>
                  <a:pt x="392183" y="21325"/>
                </a:lnTo>
                <a:lnTo>
                  <a:pt x="415238" y="21325"/>
                </a:lnTo>
                <a:lnTo>
                  <a:pt x="384250" y="0"/>
                </a:lnTo>
                <a:close/>
              </a:path>
              <a:path w="421640" h="51435">
                <a:moveTo>
                  <a:pt x="37185" y="21325"/>
                </a:moveTo>
                <a:lnTo>
                  <a:pt x="29252" y="21325"/>
                </a:lnTo>
                <a:lnTo>
                  <a:pt x="27889" y="23202"/>
                </a:lnTo>
                <a:lnTo>
                  <a:pt x="27889" y="27979"/>
                </a:lnTo>
                <a:lnTo>
                  <a:pt x="29252" y="29856"/>
                </a:lnTo>
                <a:lnTo>
                  <a:pt x="37185" y="29856"/>
                </a:lnTo>
                <a:lnTo>
                  <a:pt x="37185" y="21325"/>
                </a:lnTo>
                <a:close/>
              </a:path>
              <a:path w="421640" h="51435">
                <a:moveTo>
                  <a:pt x="384250" y="21325"/>
                </a:moveTo>
                <a:lnTo>
                  <a:pt x="37185" y="21325"/>
                </a:lnTo>
                <a:lnTo>
                  <a:pt x="37185" y="29856"/>
                </a:lnTo>
                <a:lnTo>
                  <a:pt x="384250" y="29856"/>
                </a:lnTo>
                <a:lnTo>
                  <a:pt x="384250" y="21325"/>
                </a:lnTo>
                <a:close/>
              </a:path>
              <a:path w="421640" h="51435">
                <a:moveTo>
                  <a:pt x="415238" y="21325"/>
                </a:moveTo>
                <a:lnTo>
                  <a:pt x="392183" y="21325"/>
                </a:lnTo>
                <a:lnTo>
                  <a:pt x="393546" y="23202"/>
                </a:lnTo>
                <a:lnTo>
                  <a:pt x="393546" y="27979"/>
                </a:lnTo>
                <a:lnTo>
                  <a:pt x="392183" y="29856"/>
                </a:lnTo>
                <a:lnTo>
                  <a:pt x="415238" y="29856"/>
                </a:lnTo>
                <a:lnTo>
                  <a:pt x="421436" y="25591"/>
                </a:lnTo>
                <a:lnTo>
                  <a:pt x="415238" y="213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116533" y="1912071"/>
            <a:ext cx="140335" cy="51435"/>
          </a:xfrm>
          <a:custGeom>
            <a:avLst/>
            <a:gdLst/>
            <a:ahLst/>
            <a:cxnLst/>
            <a:rect l="l" t="t" r="r" b="b"/>
            <a:pathLst>
              <a:path w="140334" h="51435">
                <a:moveTo>
                  <a:pt x="37185" y="0"/>
                </a:moveTo>
                <a:lnTo>
                  <a:pt x="0" y="25591"/>
                </a:lnTo>
                <a:lnTo>
                  <a:pt x="37185" y="51182"/>
                </a:lnTo>
                <a:lnTo>
                  <a:pt x="37185" y="29856"/>
                </a:lnTo>
                <a:lnTo>
                  <a:pt x="29252" y="29856"/>
                </a:lnTo>
                <a:lnTo>
                  <a:pt x="27889" y="27979"/>
                </a:lnTo>
                <a:lnTo>
                  <a:pt x="27889" y="23202"/>
                </a:lnTo>
                <a:lnTo>
                  <a:pt x="29252" y="21325"/>
                </a:lnTo>
                <a:lnTo>
                  <a:pt x="37185" y="21325"/>
                </a:lnTo>
                <a:lnTo>
                  <a:pt x="37185" y="0"/>
                </a:lnTo>
                <a:close/>
              </a:path>
              <a:path w="140334" h="51435">
                <a:moveTo>
                  <a:pt x="103003" y="0"/>
                </a:moveTo>
                <a:lnTo>
                  <a:pt x="103003" y="51182"/>
                </a:lnTo>
                <a:lnTo>
                  <a:pt x="133991" y="29856"/>
                </a:lnTo>
                <a:lnTo>
                  <a:pt x="110936" y="29856"/>
                </a:lnTo>
                <a:lnTo>
                  <a:pt x="112300" y="27979"/>
                </a:lnTo>
                <a:lnTo>
                  <a:pt x="112300" y="23202"/>
                </a:lnTo>
                <a:lnTo>
                  <a:pt x="110936" y="21325"/>
                </a:lnTo>
                <a:lnTo>
                  <a:pt x="133991" y="21325"/>
                </a:lnTo>
                <a:lnTo>
                  <a:pt x="103003" y="0"/>
                </a:lnTo>
                <a:close/>
              </a:path>
              <a:path w="140334" h="51435">
                <a:moveTo>
                  <a:pt x="37185" y="21325"/>
                </a:moveTo>
                <a:lnTo>
                  <a:pt x="29252" y="21325"/>
                </a:lnTo>
                <a:lnTo>
                  <a:pt x="27889" y="23202"/>
                </a:lnTo>
                <a:lnTo>
                  <a:pt x="27889" y="27979"/>
                </a:lnTo>
                <a:lnTo>
                  <a:pt x="29252" y="29856"/>
                </a:lnTo>
                <a:lnTo>
                  <a:pt x="37185" y="29856"/>
                </a:lnTo>
                <a:lnTo>
                  <a:pt x="37185" y="21325"/>
                </a:lnTo>
                <a:close/>
              </a:path>
              <a:path w="140334" h="51435">
                <a:moveTo>
                  <a:pt x="103003" y="21325"/>
                </a:moveTo>
                <a:lnTo>
                  <a:pt x="37185" y="21325"/>
                </a:lnTo>
                <a:lnTo>
                  <a:pt x="37185" y="29856"/>
                </a:lnTo>
                <a:lnTo>
                  <a:pt x="103003" y="29856"/>
                </a:lnTo>
                <a:lnTo>
                  <a:pt x="103003" y="21325"/>
                </a:lnTo>
                <a:close/>
              </a:path>
              <a:path w="140334" h="51435">
                <a:moveTo>
                  <a:pt x="133991" y="21325"/>
                </a:moveTo>
                <a:lnTo>
                  <a:pt x="110936" y="21325"/>
                </a:lnTo>
                <a:lnTo>
                  <a:pt x="112300" y="23202"/>
                </a:lnTo>
                <a:lnTo>
                  <a:pt x="112300" y="27979"/>
                </a:lnTo>
                <a:lnTo>
                  <a:pt x="110936" y="29856"/>
                </a:lnTo>
                <a:lnTo>
                  <a:pt x="133991" y="29856"/>
                </a:lnTo>
                <a:lnTo>
                  <a:pt x="140189" y="25591"/>
                </a:lnTo>
                <a:lnTo>
                  <a:pt x="133991" y="213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570210" y="1912071"/>
            <a:ext cx="140335" cy="51435"/>
          </a:xfrm>
          <a:custGeom>
            <a:avLst/>
            <a:gdLst/>
            <a:ahLst/>
            <a:cxnLst/>
            <a:rect l="l" t="t" r="r" b="b"/>
            <a:pathLst>
              <a:path w="140335" h="51435">
                <a:moveTo>
                  <a:pt x="37173" y="0"/>
                </a:moveTo>
                <a:lnTo>
                  <a:pt x="0" y="25591"/>
                </a:lnTo>
                <a:lnTo>
                  <a:pt x="37173" y="51182"/>
                </a:lnTo>
                <a:lnTo>
                  <a:pt x="37173" y="29856"/>
                </a:lnTo>
                <a:lnTo>
                  <a:pt x="29265" y="29856"/>
                </a:lnTo>
                <a:lnTo>
                  <a:pt x="27876" y="27979"/>
                </a:lnTo>
                <a:lnTo>
                  <a:pt x="27876" y="23202"/>
                </a:lnTo>
                <a:lnTo>
                  <a:pt x="29265" y="21325"/>
                </a:lnTo>
                <a:lnTo>
                  <a:pt x="37173" y="21325"/>
                </a:lnTo>
                <a:lnTo>
                  <a:pt x="37173" y="0"/>
                </a:lnTo>
                <a:close/>
              </a:path>
              <a:path w="140335" h="51435">
                <a:moveTo>
                  <a:pt x="103028" y="0"/>
                </a:moveTo>
                <a:lnTo>
                  <a:pt x="103028" y="51182"/>
                </a:lnTo>
                <a:lnTo>
                  <a:pt x="134016" y="29856"/>
                </a:lnTo>
                <a:lnTo>
                  <a:pt x="110961" y="29856"/>
                </a:lnTo>
                <a:lnTo>
                  <a:pt x="112325" y="27979"/>
                </a:lnTo>
                <a:lnTo>
                  <a:pt x="112325" y="23202"/>
                </a:lnTo>
                <a:lnTo>
                  <a:pt x="110961" y="21325"/>
                </a:lnTo>
                <a:lnTo>
                  <a:pt x="134016" y="21325"/>
                </a:lnTo>
                <a:lnTo>
                  <a:pt x="103028" y="0"/>
                </a:lnTo>
                <a:close/>
              </a:path>
              <a:path w="140335" h="51435">
                <a:moveTo>
                  <a:pt x="37173" y="21325"/>
                </a:moveTo>
                <a:lnTo>
                  <a:pt x="29265" y="21325"/>
                </a:lnTo>
                <a:lnTo>
                  <a:pt x="27876" y="23202"/>
                </a:lnTo>
                <a:lnTo>
                  <a:pt x="27876" y="27979"/>
                </a:lnTo>
                <a:lnTo>
                  <a:pt x="29265" y="29856"/>
                </a:lnTo>
                <a:lnTo>
                  <a:pt x="37173" y="29856"/>
                </a:lnTo>
                <a:lnTo>
                  <a:pt x="37173" y="21325"/>
                </a:lnTo>
                <a:close/>
              </a:path>
              <a:path w="140335" h="51435">
                <a:moveTo>
                  <a:pt x="103028" y="21325"/>
                </a:moveTo>
                <a:lnTo>
                  <a:pt x="37173" y="21325"/>
                </a:lnTo>
                <a:lnTo>
                  <a:pt x="37173" y="29856"/>
                </a:lnTo>
                <a:lnTo>
                  <a:pt x="103028" y="29856"/>
                </a:lnTo>
                <a:lnTo>
                  <a:pt x="103028" y="21325"/>
                </a:lnTo>
                <a:close/>
              </a:path>
              <a:path w="140335" h="51435">
                <a:moveTo>
                  <a:pt x="134016" y="21325"/>
                </a:moveTo>
                <a:lnTo>
                  <a:pt x="110961" y="21325"/>
                </a:lnTo>
                <a:lnTo>
                  <a:pt x="112325" y="23202"/>
                </a:lnTo>
                <a:lnTo>
                  <a:pt x="112325" y="27979"/>
                </a:lnTo>
                <a:lnTo>
                  <a:pt x="110961" y="29856"/>
                </a:lnTo>
                <a:lnTo>
                  <a:pt x="134016" y="29856"/>
                </a:lnTo>
                <a:lnTo>
                  <a:pt x="140214" y="25591"/>
                </a:lnTo>
                <a:lnTo>
                  <a:pt x="134016" y="213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359683" y="2368445"/>
            <a:ext cx="37465" cy="197485"/>
          </a:xfrm>
          <a:custGeom>
            <a:avLst/>
            <a:gdLst/>
            <a:ahLst/>
            <a:cxnLst/>
            <a:rect l="l" t="t" r="r" b="b"/>
            <a:pathLst>
              <a:path w="37464" h="197485">
                <a:moveTo>
                  <a:pt x="15493" y="146039"/>
                </a:moveTo>
                <a:lnTo>
                  <a:pt x="0" y="146039"/>
                </a:lnTo>
                <a:lnTo>
                  <a:pt x="18592" y="197221"/>
                </a:lnTo>
                <a:lnTo>
                  <a:pt x="32444" y="158835"/>
                </a:lnTo>
                <a:lnTo>
                  <a:pt x="16857" y="158835"/>
                </a:lnTo>
                <a:lnTo>
                  <a:pt x="15493" y="156958"/>
                </a:lnTo>
                <a:lnTo>
                  <a:pt x="15493" y="146039"/>
                </a:lnTo>
                <a:close/>
              </a:path>
              <a:path w="37464" h="197485">
                <a:moveTo>
                  <a:pt x="20204" y="0"/>
                </a:moveTo>
                <a:lnTo>
                  <a:pt x="16857" y="0"/>
                </a:lnTo>
                <a:lnTo>
                  <a:pt x="15493" y="1876"/>
                </a:lnTo>
                <a:lnTo>
                  <a:pt x="15493" y="156958"/>
                </a:lnTo>
                <a:lnTo>
                  <a:pt x="16857" y="158835"/>
                </a:lnTo>
                <a:lnTo>
                  <a:pt x="20204" y="158835"/>
                </a:lnTo>
                <a:lnTo>
                  <a:pt x="21691" y="156958"/>
                </a:lnTo>
                <a:lnTo>
                  <a:pt x="21691" y="1876"/>
                </a:lnTo>
                <a:lnTo>
                  <a:pt x="20204" y="0"/>
                </a:lnTo>
                <a:close/>
              </a:path>
              <a:path w="37464" h="197485">
                <a:moveTo>
                  <a:pt x="37061" y="146039"/>
                </a:moveTo>
                <a:lnTo>
                  <a:pt x="21691" y="146039"/>
                </a:lnTo>
                <a:lnTo>
                  <a:pt x="21691" y="156958"/>
                </a:lnTo>
                <a:lnTo>
                  <a:pt x="20204" y="158835"/>
                </a:lnTo>
                <a:lnTo>
                  <a:pt x="32444" y="158835"/>
                </a:lnTo>
                <a:lnTo>
                  <a:pt x="37061" y="1460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7360179" y="3045413"/>
            <a:ext cx="37465" cy="198755"/>
          </a:xfrm>
          <a:custGeom>
            <a:avLst/>
            <a:gdLst/>
            <a:ahLst/>
            <a:cxnLst/>
            <a:rect l="l" t="t" r="r" b="b"/>
            <a:pathLst>
              <a:path w="37464" h="198755">
                <a:moveTo>
                  <a:pt x="15458" y="147262"/>
                </a:moveTo>
                <a:lnTo>
                  <a:pt x="0" y="147404"/>
                </a:lnTo>
                <a:lnTo>
                  <a:pt x="18840" y="198415"/>
                </a:lnTo>
                <a:lnTo>
                  <a:pt x="32553" y="160029"/>
                </a:lnTo>
                <a:lnTo>
                  <a:pt x="16981" y="160029"/>
                </a:lnTo>
                <a:lnTo>
                  <a:pt x="15493" y="158152"/>
                </a:lnTo>
                <a:lnTo>
                  <a:pt x="15458" y="147262"/>
                </a:lnTo>
                <a:close/>
              </a:path>
              <a:path w="37464" h="198755">
                <a:moveTo>
                  <a:pt x="21663" y="147205"/>
                </a:moveTo>
                <a:lnTo>
                  <a:pt x="15458" y="147262"/>
                </a:lnTo>
                <a:lnTo>
                  <a:pt x="15493" y="158152"/>
                </a:lnTo>
                <a:lnTo>
                  <a:pt x="16981" y="160029"/>
                </a:lnTo>
                <a:lnTo>
                  <a:pt x="20328" y="160029"/>
                </a:lnTo>
                <a:lnTo>
                  <a:pt x="21691" y="158152"/>
                </a:lnTo>
                <a:lnTo>
                  <a:pt x="21663" y="147205"/>
                </a:lnTo>
                <a:close/>
              </a:path>
              <a:path w="37464" h="198755">
                <a:moveTo>
                  <a:pt x="37185" y="147063"/>
                </a:moveTo>
                <a:lnTo>
                  <a:pt x="21663" y="147205"/>
                </a:lnTo>
                <a:lnTo>
                  <a:pt x="21691" y="158152"/>
                </a:lnTo>
                <a:lnTo>
                  <a:pt x="20328" y="160029"/>
                </a:lnTo>
                <a:lnTo>
                  <a:pt x="32553" y="160029"/>
                </a:lnTo>
                <a:lnTo>
                  <a:pt x="37185" y="147063"/>
                </a:lnTo>
                <a:close/>
              </a:path>
              <a:path w="37464" h="198755">
                <a:moveTo>
                  <a:pt x="19708" y="0"/>
                </a:moveTo>
                <a:lnTo>
                  <a:pt x="17972" y="170"/>
                </a:lnTo>
                <a:lnTo>
                  <a:pt x="16361" y="170"/>
                </a:lnTo>
                <a:lnTo>
                  <a:pt x="14874" y="2047"/>
                </a:lnTo>
                <a:lnTo>
                  <a:pt x="14998" y="4435"/>
                </a:lnTo>
                <a:lnTo>
                  <a:pt x="15458" y="147262"/>
                </a:lnTo>
                <a:lnTo>
                  <a:pt x="21663" y="147205"/>
                </a:lnTo>
                <a:lnTo>
                  <a:pt x="21196" y="4435"/>
                </a:lnTo>
                <a:lnTo>
                  <a:pt x="21071" y="2047"/>
                </a:lnTo>
                <a:lnTo>
                  <a:pt x="19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7360179" y="3577536"/>
            <a:ext cx="37465" cy="150495"/>
          </a:xfrm>
          <a:custGeom>
            <a:avLst/>
            <a:gdLst/>
            <a:ahLst/>
            <a:cxnLst/>
            <a:rect l="l" t="t" r="r" b="b"/>
            <a:pathLst>
              <a:path w="37464" h="150495">
                <a:moveTo>
                  <a:pt x="15442" y="99251"/>
                </a:moveTo>
                <a:lnTo>
                  <a:pt x="0" y="99463"/>
                </a:lnTo>
                <a:lnTo>
                  <a:pt x="18840" y="150475"/>
                </a:lnTo>
                <a:lnTo>
                  <a:pt x="32508" y="112088"/>
                </a:lnTo>
                <a:lnTo>
                  <a:pt x="16857" y="112088"/>
                </a:lnTo>
                <a:lnTo>
                  <a:pt x="15493" y="110212"/>
                </a:lnTo>
                <a:lnTo>
                  <a:pt x="15442" y="99251"/>
                </a:lnTo>
                <a:close/>
              </a:path>
              <a:path w="37464" h="150495">
                <a:moveTo>
                  <a:pt x="21650" y="99165"/>
                </a:moveTo>
                <a:lnTo>
                  <a:pt x="15442" y="99251"/>
                </a:lnTo>
                <a:lnTo>
                  <a:pt x="15493" y="110212"/>
                </a:lnTo>
                <a:lnTo>
                  <a:pt x="16857" y="112088"/>
                </a:lnTo>
                <a:lnTo>
                  <a:pt x="18592" y="112088"/>
                </a:lnTo>
                <a:lnTo>
                  <a:pt x="20328" y="111918"/>
                </a:lnTo>
                <a:lnTo>
                  <a:pt x="21567" y="110212"/>
                </a:lnTo>
                <a:lnTo>
                  <a:pt x="21650" y="99165"/>
                </a:lnTo>
                <a:close/>
              </a:path>
              <a:path w="37464" h="150495">
                <a:moveTo>
                  <a:pt x="37185" y="98952"/>
                </a:moveTo>
                <a:lnTo>
                  <a:pt x="21650" y="99165"/>
                </a:lnTo>
                <a:lnTo>
                  <a:pt x="21567" y="110212"/>
                </a:lnTo>
                <a:lnTo>
                  <a:pt x="20328" y="111918"/>
                </a:lnTo>
                <a:lnTo>
                  <a:pt x="18592" y="112088"/>
                </a:lnTo>
                <a:lnTo>
                  <a:pt x="32508" y="112088"/>
                </a:lnTo>
                <a:lnTo>
                  <a:pt x="37185" y="98952"/>
                </a:lnTo>
                <a:close/>
              </a:path>
              <a:path w="37464" h="150495">
                <a:moveTo>
                  <a:pt x="19708" y="0"/>
                </a:moveTo>
                <a:lnTo>
                  <a:pt x="16361" y="0"/>
                </a:lnTo>
                <a:lnTo>
                  <a:pt x="14998" y="1876"/>
                </a:lnTo>
                <a:lnTo>
                  <a:pt x="15442" y="99251"/>
                </a:lnTo>
                <a:lnTo>
                  <a:pt x="21650" y="99165"/>
                </a:lnTo>
                <a:lnTo>
                  <a:pt x="21195" y="4265"/>
                </a:lnTo>
                <a:lnTo>
                  <a:pt x="21071" y="1876"/>
                </a:lnTo>
                <a:lnTo>
                  <a:pt x="197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011173" y="3388793"/>
            <a:ext cx="984250" cy="559768"/>
          </a:xfrm>
          <a:prstGeom prst="rect">
            <a:avLst/>
          </a:prstGeom>
          <a:solidFill>
            <a:srgbClr val="BADFE2"/>
          </a:solidFill>
          <a:ln w="6088">
            <a:solidFill>
              <a:srgbClr val="000000"/>
            </a:solidFill>
          </a:ln>
        </p:spPr>
        <p:txBody>
          <a:bodyPr vert="horz" wrap="square" lIns="0" tIns="64769" rIns="0" bIns="0" rtlCol="0">
            <a:spAutoFit/>
          </a:bodyPr>
          <a:lstStyle/>
          <a:p>
            <a:pPr marL="29209" marR="47625" indent="635" algn="ctr">
              <a:lnSpc>
                <a:spcPct val="102499"/>
              </a:lnSpc>
              <a:spcBef>
                <a:spcPts val="509"/>
              </a:spcBef>
            </a:pPr>
            <a:r>
              <a:rPr sz="1050" spc="-125" dirty="0">
                <a:latin typeface="Cambria" panose="02040503050406030204" pitchFamily="18" charset="0"/>
                <a:cs typeface="Arial"/>
              </a:rPr>
              <a:t>Patents, </a:t>
            </a:r>
            <a:r>
              <a:rPr sz="1050" spc="-120" dirty="0">
                <a:latin typeface="Cambria" panose="02040503050406030204" pitchFamily="18" charset="0"/>
                <a:cs typeface="Arial"/>
              </a:rPr>
              <a:t>copyright,  </a:t>
            </a:r>
            <a:r>
              <a:rPr sz="1050" spc="-130" dirty="0">
                <a:latin typeface="Cambria" panose="02040503050406030204" pitchFamily="18" charset="0"/>
                <a:cs typeface="Arial"/>
              </a:rPr>
              <a:t>trademark, </a:t>
            </a:r>
            <a:r>
              <a:rPr sz="1050" spc="-114" dirty="0">
                <a:latin typeface="Cambria" panose="02040503050406030204" pitchFamily="18" charset="0"/>
                <a:cs typeface="Arial"/>
              </a:rPr>
              <a:t>industrial  </a:t>
            </a:r>
            <a:r>
              <a:rPr sz="1050" spc="-125" dirty="0">
                <a:latin typeface="Cambria" panose="02040503050406030204" pitchFamily="18" charset="0"/>
                <a:cs typeface="Arial"/>
              </a:rPr>
              <a:t>design,</a:t>
            </a:r>
            <a:r>
              <a:rPr sz="1050" spc="-100" dirty="0">
                <a:latin typeface="Cambria" panose="02040503050406030204" pitchFamily="18" charset="0"/>
                <a:cs typeface="Arial"/>
              </a:rPr>
              <a:t> </a:t>
            </a:r>
            <a:r>
              <a:rPr sz="1050" spc="-150" dirty="0">
                <a:latin typeface="Cambria" panose="02040503050406030204" pitchFamily="18" charset="0"/>
                <a:cs typeface="Arial"/>
              </a:rPr>
              <a:t>domains</a:t>
            </a:r>
            <a:endParaRPr sz="1050">
              <a:latin typeface="Cambria" panose="02040503050406030204" pitchFamily="18" charset="0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011173" y="4210949"/>
            <a:ext cx="984250" cy="487441"/>
          </a:xfrm>
          <a:prstGeom prst="rect">
            <a:avLst/>
          </a:prstGeom>
          <a:solidFill>
            <a:srgbClr val="BADFE2"/>
          </a:solidFill>
          <a:ln w="6088">
            <a:solidFill>
              <a:srgbClr val="000000"/>
            </a:solidFill>
          </a:ln>
        </p:spPr>
        <p:txBody>
          <a:bodyPr vert="horz" wrap="square" lIns="0" tIns="5080" rIns="0" bIns="0" rtlCol="0">
            <a:spAutoFit/>
          </a:bodyPr>
          <a:lstStyle/>
          <a:p>
            <a:pPr>
              <a:spcBef>
                <a:spcPts val="40"/>
              </a:spcBef>
            </a:pPr>
            <a:endParaRPr sz="950">
              <a:latin typeface="Cambria" panose="02040503050406030204" pitchFamily="18" charset="0"/>
              <a:cs typeface="Times New Roman"/>
            </a:endParaRPr>
          </a:p>
          <a:p>
            <a:pPr marL="121285" marR="110489" indent="40005">
              <a:lnSpc>
                <a:spcPct val="103600"/>
              </a:lnSpc>
            </a:pPr>
            <a:r>
              <a:rPr sz="1050" spc="-145" dirty="0">
                <a:latin typeface="Cambria" panose="02040503050406030204" pitchFamily="18" charset="0"/>
                <a:cs typeface="Arial"/>
              </a:rPr>
              <a:t>Trade </a:t>
            </a:r>
            <a:r>
              <a:rPr sz="1050" spc="-120" dirty="0">
                <a:latin typeface="Cambria" panose="02040503050406030204" pitchFamily="18" charset="0"/>
                <a:cs typeface="Arial"/>
              </a:rPr>
              <a:t>secrets,  Intangible</a:t>
            </a:r>
            <a:r>
              <a:rPr sz="1050" spc="-135" dirty="0">
                <a:latin typeface="Cambria" panose="02040503050406030204" pitchFamily="18" charset="0"/>
                <a:cs typeface="Arial"/>
              </a:rPr>
              <a:t> assets</a:t>
            </a:r>
            <a:endParaRPr sz="1050">
              <a:latin typeface="Cambria" panose="02040503050406030204" pitchFamily="18" charset="0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711167" y="5275121"/>
            <a:ext cx="1195070" cy="481965"/>
          </a:xfrm>
          <a:custGeom>
            <a:avLst/>
            <a:gdLst/>
            <a:ahLst/>
            <a:cxnLst/>
            <a:rect l="l" t="t" r="r" b="b"/>
            <a:pathLst>
              <a:path w="1195070" h="481964">
                <a:moveTo>
                  <a:pt x="0" y="481964"/>
                </a:moveTo>
                <a:lnTo>
                  <a:pt x="1194585" y="481964"/>
                </a:lnTo>
                <a:lnTo>
                  <a:pt x="1194585" y="0"/>
                </a:lnTo>
                <a:lnTo>
                  <a:pt x="0" y="0"/>
                </a:lnTo>
                <a:lnTo>
                  <a:pt x="0" y="481964"/>
                </a:lnTo>
                <a:close/>
              </a:path>
            </a:pathLst>
          </a:custGeom>
          <a:ln w="615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714297" y="5278251"/>
            <a:ext cx="1188720" cy="501015"/>
          </a:xfrm>
          <a:prstGeom prst="rect">
            <a:avLst/>
          </a:prstGeom>
          <a:solidFill>
            <a:srgbClr val="BADFE2"/>
          </a:solidFill>
        </p:spPr>
        <p:txBody>
          <a:bodyPr vert="horz" wrap="square" lIns="0" tIns="0" rIns="0" bIns="0" rtlCol="0">
            <a:spAutoFit/>
          </a:bodyPr>
          <a:lstStyle/>
          <a:p>
            <a:pPr marR="19050" algn="ctr">
              <a:lnSpc>
                <a:spcPts val="1215"/>
              </a:lnSpc>
            </a:pPr>
            <a:r>
              <a:rPr sz="1050" spc="-125" dirty="0">
                <a:latin typeface="Cambria" panose="02040503050406030204" pitchFamily="18" charset="0"/>
                <a:cs typeface="Arial"/>
              </a:rPr>
              <a:t>Licensing,</a:t>
            </a:r>
            <a:r>
              <a:rPr sz="1050" spc="-80" dirty="0">
                <a:latin typeface="Cambria" panose="02040503050406030204" pitchFamily="18" charset="0"/>
                <a:cs typeface="Arial"/>
              </a:rPr>
              <a:t> </a:t>
            </a:r>
            <a:r>
              <a:rPr sz="1050" spc="-135" dirty="0">
                <a:latin typeface="Cambria" panose="02040503050406030204" pitchFamily="18" charset="0"/>
                <a:cs typeface="Arial"/>
              </a:rPr>
              <a:t>cross</a:t>
            </a:r>
            <a:endParaRPr sz="1050">
              <a:latin typeface="Cambria" panose="02040503050406030204" pitchFamily="18" charset="0"/>
              <a:cs typeface="Arial"/>
            </a:endParaRPr>
          </a:p>
          <a:p>
            <a:pPr marL="127000" marR="116205" indent="-1270" algn="ctr">
              <a:lnSpc>
                <a:spcPts val="1290"/>
              </a:lnSpc>
              <a:spcBef>
                <a:spcPts val="45"/>
              </a:spcBef>
            </a:pPr>
            <a:r>
              <a:rPr sz="1050" spc="-114" dirty="0">
                <a:latin typeface="Cambria" panose="02040503050406030204" pitchFamily="18" charset="0"/>
                <a:cs typeface="Arial"/>
              </a:rPr>
              <a:t>licensing, </a:t>
            </a:r>
            <a:r>
              <a:rPr sz="1050" spc="-130" dirty="0">
                <a:latin typeface="Cambria" panose="02040503050406030204" pitchFamily="18" charset="0"/>
                <a:cs typeface="Arial"/>
              </a:rPr>
              <a:t>donations,  </a:t>
            </a:r>
            <a:r>
              <a:rPr sz="1050" spc="-120" dirty="0">
                <a:latin typeface="Cambria" panose="02040503050406030204" pitchFamily="18" charset="0"/>
                <a:cs typeface="Arial"/>
              </a:rPr>
              <a:t>spinout,</a:t>
            </a:r>
            <a:r>
              <a:rPr sz="1050" spc="-155" dirty="0">
                <a:latin typeface="Cambria" panose="02040503050406030204" pitchFamily="18" charset="0"/>
                <a:cs typeface="Arial"/>
              </a:rPr>
              <a:t> </a:t>
            </a:r>
            <a:r>
              <a:rPr sz="1050" spc="-120" dirty="0">
                <a:latin typeface="Cambria" panose="02040503050406030204" pitchFamily="18" charset="0"/>
                <a:cs typeface="Arial"/>
              </a:rPr>
              <a:t>collaboration</a:t>
            </a:r>
            <a:endParaRPr sz="1050">
              <a:latin typeface="Cambria" panose="02040503050406030204" pitchFamily="18" charset="0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831691" y="3774927"/>
            <a:ext cx="179482" cy="1497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7831692" y="3916019"/>
            <a:ext cx="179705" cy="489584"/>
          </a:xfrm>
          <a:custGeom>
            <a:avLst/>
            <a:gdLst/>
            <a:ahLst/>
            <a:cxnLst/>
            <a:rect l="l" t="t" r="r" b="b"/>
            <a:pathLst>
              <a:path w="179704" h="489585">
                <a:moveTo>
                  <a:pt x="160089" y="445095"/>
                </a:moveTo>
                <a:lnTo>
                  <a:pt x="146139" y="454667"/>
                </a:lnTo>
                <a:lnTo>
                  <a:pt x="179482" y="489010"/>
                </a:lnTo>
                <a:lnTo>
                  <a:pt x="179482" y="455725"/>
                </a:lnTo>
                <a:lnTo>
                  <a:pt x="165475" y="455725"/>
                </a:lnTo>
                <a:lnTo>
                  <a:pt x="163616" y="454872"/>
                </a:lnTo>
                <a:lnTo>
                  <a:pt x="162872" y="452756"/>
                </a:lnTo>
                <a:lnTo>
                  <a:pt x="160089" y="445095"/>
                </a:lnTo>
                <a:close/>
              </a:path>
              <a:path w="179704" h="489585">
                <a:moveTo>
                  <a:pt x="165561" y="441340"/>
                </a:moveTo>
                <a:lnTo>
                  <a:pt x="160089" y="445095"/>
                </a:lnTo>
                <a:lnTo>
                  <a:pt x="162872" y="452756"/>
                </a:lnTo>
                <a:lnTo>
                  <a:pt x="163616" y="454872"/>
                </a:lnTo>
                <a:lnTo>
                  <a:pt x="165475" y="455725"/>
                </a:lnTo>
                <a:lnTo>
                  <a:pt x="168450" y="453626"/>
                </a:lnTo>
                <a:lnTo>
                  <a:pt x="169070" y="451050"/>
                </a:lnTo>
                <a:lnTo>
                  <a:pt x="168326" y="448952"/>
                </a:lnTo>
                <a:lnTo>
                  <a:pt x="165561" y="441340"/>
                </a:lnTo>
                <a:close/>
              </a:path>
              <a:path w="179704" h="489585">
                <a:moveTo>
                  <a:pt x="179482" y="431789"/>
                </a:moveTo>
                <a:lnTo>
                  <a:pt x="165561" y="441340"/>
                </a:lnTo>
                <a:lnTo>
                  <a:pt x="168326" y="448952"/>
                </a:lnTo>
                <a:lnTo>
                  <a:pt x="169070" y="451050"/>
                </a:lnTo>
                <a:lnTo>
                  <a:pt x="168450" y="453626"/>
                </a:lnTo>
                <a:lnTo>
                  <a:pt x="165475" y="455725"/>
                </a:lnTo>
                <a:lnTo>
                  <a:pt x="179482" y="455725"/>
                </a:lnTo>
                <a:lnTo>
                  <a:pt x="179482" y="431789"/>
                </a:lnTo>
                <a:close/>
              </a:path>
              <a:path w="179704" h="489585">
                <a:moveTo>
                  <a:pt x="3718" y="0"/>
                </a:moveTo>
                <a:lnTo>
                  <a:pt x="2231" y="1023"/>
                </a:lnTo>
                <a:lnTo>
                  <a:pt x="619" y="2217"/>
                </a:lnTo>
                <a:lnTo>
                  <a:pt x="0" y="4776"/>
                </a:lnTo>
                <a:lnTo>
                  <a:pt x="867" y="6824"/>
                </a:lnTo>
                <a:lnTo>
                  <a:pt x="160089" y="445095"/>
                </a:lnTo>
                <a:lnTo>
                  <a:pt x="165561" y="441340"/>
                </a:lnTo>
                <a:lnTo>
                  <a:pt x="6321" y="3070"/>
                </a:lnTo>
                <a:lnTo>
                  <a:pt x="5577" y="853"/>
                </a:lnTo>
                <a:lnTo>
                  <a:pt x="371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7359683" y="4016849"/>
            <a:ext cx="37465" cy="145415"/>
          </a:xfrm>
          <a:custGeom>
            <a:avLst/>
            <a:gdLst/>
            <a:ahLst/>
            <a:cxnLst/>
            <a:rect l="l" t="t" r="r" b="b"/>
            <a:pathLst>
              <a:path w="37464" h="145414">
                <a:moveTo>
                  <a:pt x="15493" y="93833"/>
                </a:moveTo>
                <a:lnTo>
                  <a:pt x="0" y="93833"/>
                </a:lnTo>
                <a:lnTo>
                  <a:pt x="18592" y="145015"/>
                </a:lnTo>
                <a:lnTo>
                  <a:pt x="32444" y="106629"/>
                </a:lnTo>
                <a:lnTo>
                  <a:pt x="16857" y="106629"/>
                </a:lnTo>
                <a:lnTo>
                  <a:pt x="15493" y="104752"/>
                </a:lnTo>
                <a:lnTo>
                  <a:pt x="15493" y="93833"/>
                </a:lnTo>
                <a:close/>
              </a:path>
              <a:path w="37464" h="145414">
                <a:moveTo>
                  <a:pt x="20204" y="38386"/>
                </a:moveTo>
                <a:lnTo>
                  <a:pt x="16857" y="38386"/>
                </a:lnTo>
                <a:lnTo>
                  <a:pt x="15493" y="40263"/>
                </a:lnTo>
                <a:lnTo>
                  <a:pt x="15493" y="104752"/>
                </a:lnTo>
                <a:lnTo>
                  <a:pt x="16857" y="106629"/>
                </a:lnTo>
                <a:lnTo>
                  <a:pt x="20204" y="106629"/>
                </a:lnTo>
                <a:lnTo>
                  <a:pt x="21691" y="104752"/>
                </a:lnTo>
                <a:lnTo>
                  <a:pt x="21691" y="40263"/>
                </a:lnTo>
                <a:lnTo>
                  <a:pt x="20204" y="38386"/>
                </a:lnTo>
                <a:close/>
              </a:path>
              <a:path w="37464" h="145414">
                <a:moveTo>
                  <a:pt x="37061" y="93833"/>
                </a:moveTo>
                <a:lnTo>
                  <a:pt x="21691" y="93833"/>
                </a:lnTo>
                <a:lnTo>
                  <a:pt x="21691" y="104752"/>
                </a:lnTo>
                <a:lnTo>
                  <a:pt x="20204" y="106629"/>
                </a:lnTo>
                <a:lnTo>
                  <a:pt x="32444" y="106629"/>
                </a:lnTo>
                <a:lnTo>
                  <a:pt x="37061" y="93833"/>
                </a:lnTo>
                <a:close/>
              </a:path>
              <a:path w="37464" h="145414">
                <a:moveTo>
                  <a:pt x="18592" y="0"/>
                </a:moveTo>
                <a:lnTo>
                  <a:pt x="0" y="51182"/>
                </a:lnTo>
                <a:lnTo>
                  <a:pt x="15493" y="51182"/>
                </a:lnTo>
                <a:lnTo>
                  <a:pt x="15493" y="40263"/>
                </a:lnTo>
                <a:lnTo>
                  <a:pt x="16857" y="38386"/>
                </a:lnTo>
                <a:lnTo>
                  <a:pt x="32444" y="38386"/>
                </a:lnTo>
                <a:lnTo>
                  <a:pt x="18592" y="0"/>
                </a:lnTo>
                <a:close/>
              </a:path>
              <a:path w="37464" h="145414">
                <a:moveTo>
                  <a:pt x="32444" y="38386"/>
                </a:moveTo>
                <a:lnTo>
                  <a:pt x="20204" y="38386"/>
                </a:lnTo>
                <a:lnTo>
                  <a:pt x="21691" y="40263"/>
                </a:lnTo>
                <a:lnTo>
                  <a:pt x="21691" y="51182"/>
                </a:lnTo>
                <a:lnTo>
                  <a:pt x="37061" y="51182"/>
                </a:lnTo>
                <a:lnTo>
                  <a:pt x="32444" y="383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780951" y="4161915"/>
            <a:ext cx="1125220" cy="200696"/>
          </a:xfrm>
          <a:prstGeom prst="rect">
            <a:avLst/>
          </a:prstGeom>
          <a:solidFill>
            <a:srgbClr val="BADFE2"/>
          </a:solidFill>
          <a:ln w="6356">
            <a:solidFill>
              <a:srgbClr val="000000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78105">
              <a:spcBef>
                <a:spcPts val="305"/>
              </a:spcBef>
            </a:pPr>
            <a:r>
              <a:rPr sz="1050" spc="-130" dirty="0">
                <a:latin typeface="Cambria" panose="02040503050406030204" pitchFamily="18" charset="0"/>
                <a:cs typeface="Arial"/>
              </a:rPr>
              <a:t>Finding buyer,</a:t>
            </a:r>
            <a:r>
              <a:rPr sz="1050" spc="-50" dirty="0">
                <a:latin typeface="Cambria" panose="02040503050406030204" pitchFamily="18" charset="0"/>
                <a:cs typeface="Arial"/>
              </a:rPr>
              <a:t> </a:t>
            </a:r>
            <a:r>
              <a:rPr sz="1050" spc="-125" dirty="0">
                <a:latin typeface="Cambria" panose="02040503050406030204" pitchFamily="18" charset="0"/>
                <a:cs typeface="Arial"/>
              </a:rPr>
              <a:t>partner</a:t>
            </a:r>
            <a:endParaRPr sz="1050">
              <a:latin typeface="Cambria" panose="02040503050406030204" pitchFamily="18" charset="0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780951" y="4548989"/>
            <a:ext cx="1125220" cy="201337"/>
          </a:xfrm>
          <a:prstGeom prst="rect">
            <a:avLst/>
          </a:prstGeom>
          <a:solidFill>
            <a:srgbClr val="BADFE2"/>
          </a:solidFill>
          <a:ln w="6356">
            <a:solidFill>
              <a:srgbClr val="000000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26034">
              <a:spcBef>
                <a:spcPts val="310"/>
              </a:spcBef>
            </a:pPr>
            <a:r>
              <a:rPr sz="1050" spc="-130" dirty="0">
                <a:latin typeface="Cambria" panose="02040503050406030204" pitchFamily="18" charset="0"/>
                <a:cs typeface="Arial"/>
              </a:rPr>
              <a:t>Negotiations </a:t>
            </a:r>
            <a:r>
              <a:rPr sz="1050" spc="-180" dirty="0">
                <a:latin typeface="Cambria" panose="02040503050406030204" pitchFamily="18" charset="0"/>
                <a:cs typeface="Arial"/>
              </a:rPr>
              <a:t>&amp;</a:t>
            </a:r>
            <a:r>
              <a:rPr sz="1050" spc="-175" dirty="0">
                <a:latin typeface="Cambria" panose="02040503050406030204" pitchFamily="18" charset="0"/>
                <a:cs typeface="Arial"/>
              </a:rPr>
              <a:t> </a:t>
            </a:r>
            <a:r>
              <a:rPr sz="1050" spc="-125" dirty="0">
                <a:latin typeface="Cambria" panose="02040503050406030204" pitchFamily="18" charset="0"/>
                <a:cs typeface="Arial"/>
              </a:rPr>
              <a:t>contracts</a:t>
            </a:r>
            <a:endParaRPr sz="1050">
              <a:latin typeface="Cambria" panose="02040503050406030204" pitchFamily="18" charset="0"/>
              <a:cs typeface="Arial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7359683" y="4403956"/>
            <a:ext cx="37465" cy="145415"/>
          </a:xfrm>
          <a:custGeom>
            <a:avLst/>
            <a:gdLst/>
            <a:ahLst/>
            <a:cxnLst/>
            <a:rect l="l" t="t" r="r" b="b"/>
            <a:pathLst>
              <a:path w="37464" h="145414">
                <a:moveTo>
                  <a:pt x="15493" y="93833"/>
                </a:moveTo>
                <a:lnTo>
                  <a:pt x="0" y="93833"/>
                </a:lnTo>
                <a:lnTo>
                  <a:pt x="18592" y="145015"/>
                </a:lnTo>
                <a:lnTo>
                  <a:pt x="32444" y="106629"/>
                </a:lnTo>
                <a:lnTo>
                  <a:pt x="16857" y="106629"/>
                </a:lnTo>
                <a:lnTo>
                  <a:pt x="15493" y="104718"/>
                </a:lnTo>
                <a:lnTo>
                  <a:pt x="15493" y="93833"/>
                </a:lnTo>
                <a:close/>
              </a:path>
              <a:path w="37464" h="145414">
                <a:moveTo>
                  <a:pt x="20204" y="38386"/>
                </a:moveTo>
                <a:lnTo>
                  <a:pt x="16857" y="38386"/>
                </a:lnTo>
                <a:lnTo>
                  <a:pt x="15493" y="40297"/>
                </a:lnTo>
                <a:lnTo>
                  <a:pt x="15493" y="104718"/>
                </a:lnTo>
                <a:lnTo>
                  <a:pt x="16857" y="106629"/>
                </a:lnTo>
                <a:lnTo>
                  <a:pt x="20204" y="106629"/>
                </a:lnTo>
                <a:lnTo>
                  <a:pt x="21691" y="104718"/>
                </a:lnTo>
                <a:lnTo>
                  <a:pt x="21691" y="40297"/>
                </a:lnTo>
                <a:lnTo>
                  <a:pt x="20204" y="38386"/>
                </a:lnTo>
                <a:close/>
              </a:path>
              <a:path w="37464" h="145414">
                <a:moveTo>
                  <a:pt x="37061" y="93833"/>
                </a:moveTo>
                <a:lnTo>
                  <a:pt x="21691" y="93833"/>
                </a:lnTo>
                <a:lnTo>
                  <a:pt x="21691" y="104718"/>
                </a:lnTo>
                <a:lnTo>
                  <a:pt x="20204" y="106629"/>
                </a:lnTo>
                <a:lnTo>
                  <a:pt x="32444" y="106629"/>
                </a:lnTo>
                <a:lnTo>
                  <a:pt x="37061" y="93833"/>
                </a:lnTo>
                <a:close/>
              </a:path>
              <a:path w="37464" h="145414">
                <a:moveTo>
                  <a:pt x="18592" y="0"/>
                </a:moveTo>
                <a:lnTo>
                  <a:pt x="0" y="51182"/>
                </a:lnTo>
                <a:lnTo>
                  <a:pt x="15493" y="51182"/>
                </a:lnTo>
                <a:lnTo>
                  <a:pt x="15493" y="40297"/>
                </a:lnTo>
                <a:lnTo>
                  <a:pt x="16857" y="38386"/>
                </a:lnTo>
                <a:lnTo>
                  <a:pt x="32444" y="38386"/>
                </a:lnTo>
                <a:lnTo>
                  <a:pt x="18592" y="0"/>
                </a:lnTo>
                <a:close/>
              </a:path>
              <a:path w="37464" h="145414">
                <a:moveTo>
                  <a:pt x="32444" y="38386"/>
                </a:moveTo>
                <a:lnTo>
                  <a:pt x="20204" y="38386"/>
                </a:lnTo>
                <a:lnTo>
                  <a:pt x="21691" y="40297"/>
                </a:lnTo>
                <a:lnTo>
                  <a:pt x="21691" y="51182"/>
                </a:lnTo>
                <a:lnTo>
                  <a:pt x="37061" y="51182"/>
                </a:lnTo>
                <a:lnTo>
                  <a:pt x="32444" y="383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7359683" y="5173819"/>
            <a:ext cx="37465" cy="100330"/>
          </a:xfrm>
          <a:custGeom>
            <a:avLst/>
            <a:gdLst/>
            <a:ahLst/>
            <a:cxnLst/>
            <a:rect l="l" t="t" r="r" b="b"/>
            <a:pathLst>
              <a:path w="37464" h="100329">
                <a:moveTo>
                  <a:pt x="15493" y="49049"/>
                </a:moveTo>
                <a:lnTo>
                  <a:pt x="0" y="49049"/>
                </a:lnTo>
                <a:lnTo>
                  <a:pt x="18592" y="100231"/>
                </a:lnTo>
                <a:lnTo>
                  <a:pt x="32444" y="61845"/>
                </a:lnTo>
                <a:lnTo>
                  <a:pt x="16857" y="61845"/>
                </a:lnTo>
                <a:lnTo>
                  <a:pt x="15493" y="59934"/>
                </a:lnTo>
                <a:lnTo>
                  <a:pt x="15493" y="49049"/>
                </a:lnTo>
                <a:close/>
              </a:path>
              <a:path w="37464" h="100329">
                <a:moveTo>
                  <a:pt x="20204" y="0"/>
                </a:moveTo>
                <a:lnTo>
                  <a:pt x="16857" y="0"/>
                </a:lnTo>
                <a:lnTo>
                  <a:pt x="15493" y="1910"/>
                </a:lnTo>
                <a:lnTo>
                  <a:pt x="15493" y="59934"/>
                </a:lnTo>
                <a:lnTo>
                  <a:pt x="16857" y="61845"/>
                </a:lnTo>
                <a:lnTo>
                  <a:pt x="20204" y="61845"/>
                </a:lnTo>
                <a:lnTo>
                  <a:pt x="21691" y="59934"/>
                </a:lnTo>
                <a:lnTo>
                  <a:pt x="21691" y="1910"/>
                </a:lnTo>
                <a:lnTo>
                  <a:pt x="20204" y="0"/>
                </a:lnTo>
                <a:close/>
              </a:path>
              <a:path w="37464" h="100329">
                <a:moveTo>
                  <a:pt x="37061" y="49049"/>
                </a:moveTo>
                <a:lnTo>
                  <a:pt x="21691" y="49049"/>
                </a:lnTo>
                <a:lnTo>
                  <a:pt x="21691" y="59934"/>
                </a:lnTo>
                <a:lnTo>
                  <a:pt x="20204" y="61845"/>
                </a:lnTo>
                <a:lnTo>
                  <a:pt x="32444" y="61845"/>
                </a:lnTo>
                <a:lnTo>
                  <a:pt x="37061" y="490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7905815" y="1743511"/>
            <a:ext cx="1616075" cy="3773170"/>
          </a:xfrm>
          <a:custGeom>
            <a:avLst/>
            <a:gdLst/>
            <a:ahLst/>
            <a:cxnLst/>
            <a:rect l="l" t="t" r="r" b="b"/>
            <a:pathLst>
              <a:path w="1616075" h="3773170">
                <a:moveTo>
                  <a:pt x="0" y="3772596"/>
                </a:moveTo>
                <a:lnTo>
                  <a:pt x="1615959" y="3772596"/>
                </a:lnTo>
                <a:lnTo>
                  <a:pt x="1615959" y="0"/>
                </a:lnTo>
              </a:path>
            </a:pathLst>
          </a:custGeom>
          <a:ln w="491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9135292" y="1717921"/>
            <a:ext cx="389890" cy="51435"/>
          </a:xfrm>
          <a:custGeom>
            <a:avLst/>
            <a:gdLst/>
            <a:ahLst/>
            <a:cxnLst/>
            <a:rect l="l" t="t" r="r" b="b"/>
            <a:pathLst>
              <a:path w="389890" h="51435">
                <a:moveTo>
                  <a:pt x="37061" y="0"/>
                </a:moveTo>
                <a:lnTo>
                  <a:pt x="0" y="25591"/>
                </a:lnTo>
                <a:lnTo>
                  <a:pt x="37061" y="51182"/>
                </a:lnTo>
                <a:lnTo>
                  <a:pt x="37061" y="29856"/>
                </a:lnTo>
                <a:lnTo>
                  <a:pt x="29252" y="29856"/>
                </a:lnTo>
                <a:lnTo>
                  <a:pt x="27765" y="27979"/>
                </a:lnTo>
                <a:lnTo>
                  <a:pt x="27765" y="23202"/>
                </a:lnTo>
                <a:lnTo>
                  <a:pt x="29252" y="21325"/>
                </a:lnTo>
                <a:lnTo>
                  <a:pt x="37061" y="21325"/>
                </a:lnTo>
                <a:lnTo>
                  <a:pt x="37061" y="0"/>
                </a:lnTo>
                <a:close/>
              </a:path>
              <a:path w="389890" h="51435">
                <a:moveTo>
                  <a:pt x="37061" y="21325"/>
                </a:moveTo>
                <a:lnTo>
                  <a:pt x="29252" y="21325"/>
                </a:lnTo>
                <a:lnTo>
                  <a:pt x="27765" y="23202"/>
                </a:lnTo>
                <a:lnTo>
                  <a:pt x="27765" y="27979"/>
                </a:lnTo>
                <a:lnTo>
                  <a:pt x="29252" y="29856"/>
                </a:lnTo>
                <a:lnTo>
                  <a:pt x="37061" y="29856"/>
                </a:lnTo>
                <a:lnTo>
                  <a:pt x="37061" y="21325"/>
                </a:lnTo>
                <a:close/>
              </a:path>
              <a:path w="389890" h="51435">
                <a:moveTo>
                  <a:pt x="388216" y="21325"/>
                </a:moveTo>
                <a:lnTo>
                  <a:pt x="37061" y="21325"/>
                </a:lnTo>
                <a:lnTo>
                  <a:pt x="37061" y="29856"/>
                </a:lnTo>
                <a:lnTo>
                  <a:pt x="388216" y="29856"/>
                </a:lnTo>
                <a:lnTo>
                  <a:pt x="389580" y="27979"/>
                </a:lnTo>
                <a:lnTo>
                  <a:pt x="389580" y="23202"/>
                </a:lnTo>
                <a:lnTo>
                  <a:pt x="388216" y="213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9135292" y="2782167"/>
            <a:ext cx="389890" cy="51435"/>
          </a:xfrm>
          <a:custGeom>
            <a:avLst/>
            <a:gdLst/>
            <a:ahLst/>
            <a:cxnLst/>
            <a:rect l="l" t="t" r="r" b="b"/>
            <a:pathLst>
              <a:path w="389890" h="51435">
                <a:moveTo>
                  <a:pt x="37061" y="0"/>
                </a:moveTo>
                <a:lnTo>
                  <a:pt x="0" y="25591"/>
                </a:lnTo>
                <a:lnTo>
                  <a:pt x="37061" y="51182"/>
                </a:lnTo>
                <a:lnTo>
                  <a:pt x="37061" y="29856"/>
                </a:lnTo>
                <a:lnTo>
                  <a:pt x="29252" y="29856"/>
                </a:lnTo>
                <a:lnTo>
                  <a:pt x="27765" y="27979"/>
                </a:lnTo>
                <a:lnTo>
                  <a:pt x="27765" y="23202"/>
                </a:lnTo>
                <a:lnTo>
                  <a:pt x="29252" y="21325"/>
                </a:lnTo>
                <a:lnTo>
                  <a:pt x="37061" y="21325"/>
                </a:lnTo>
                <a:lnTo>
                  <a:pt x="37061" y="0"/>
                </a:lnTo>
                <a:close/>
              </a:path>
              <a:path w="389890" h="51435">
                <a:moveTo>
                  <a:pt x="37061" y="21325"/>
                </a:moveTo>
                <a:lnTo>
                  <a:pt x="29252" y="21325"/>
                </a:lnTo>
                <a:lnTo>
                  <a:pt x="27765" y="23202"/>
                </a:lnTo>
                <a:lnTo>
                  <a:pt x="27765" y="27979"/>
                </a:lnTo>
                <a:lnTo>
                  <a:pt x="29252" y="29856"/>
                </a:lnTo>
                <a:lnTo>
                  <a:pt x="37061" y="29856"/>
                </a:lnTo>
                <a:lnTo>
                  <a:pt x="37061" y="21325"/>
                </a:lnTo>
                <a:close/>
              </a:path>
              <a:path w="389890" h="51435">
                <a:moveTo>
                  <a:pt x="388216" y="21325"/>
                </a:moveTo>
                <a:lnTo>
                  <a:pt x="37061" y="21325"/>
                </a:lnTo>
                <a:lnTo>
                  <a:pt x="37061" y="29856"/>
                </a:lnTo>
                <a:lnTo>
                  <a:pt x="388216" y="29856"/>
                </a:lnTo>
                <a:lnTo>
                  <a:pt x="389580" y="27979"/>
                </a:lnTo>
                <a:lnTo>
                  <a:pt x="389580" y="23202"/>
                </a:lnTo>
                <a:lnTo>
                  <a:pt x="388216" y="213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324624" y="3146756"/>
            <a:ext cx="2952115" cy="2660650"/>
          </a:xfrm>
          <a:custGeom>
            <a:avLst/>
            <a:gdLst/>
            <a:ahLst/>
            <a:cxnLst/>
            <a:rect l="l" t="t" r="r" b="b"/>
            <a:pathLst>
              <a:path w="2952115" h="2660650">
                <a:moveTo>
                  <a:pt x="0" y="2660444"/>
                </a:moveTo>
                <a:lnTo>
                  <a:pt x="2951663" y="2660444"/>
                </a:lnTo>
                <a:lnTo>
                  <a:pt x="2951663" y="0"/>
                </a:lnTo>
                <a:lnTo>
                  <a:pt x="0" y="0"/>
                </a:lnTo>
                <a:lnTo>
                  <a:pt x="0" y="2660444"/>
                </a:lnTo>
                <a:close/>
              </a:path>
            </a:pathLst>
          </a:custGeom>
          <a:ln w="5613">
            <a:solidFill>
              <a:srgbClr val="000000"/>
            </a:solidFill>
            <a:prstDash val="sysDot"/>
          </a:ln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843206" y="5304838"/>
            <a:ext cx="361315" cy="19877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spcBef>
                <a:spcPts val="110"/>
              </a:spcBef>
            </a:pPr>
            <a:r>
              <a:rPr sz="1200" i="1" spc="-254" dirty="0">
                <a:latin typeface="Cambria" panose="02040503050406030204" pitchFamily="18" charset="0"/>
                <a:cs typeface="Arial"/>
              </a:rPr>
              <a:t>O</a:t>
            </a:r>
            <a:r>
              <a:rPr sz="1200" i="1" spc="-180" dirty="0">
                <a:latin typeface="Cambria" panose="02040503050406030204" pitchFamily="18" charset="0"/>
                <a:cs typeface="Arial"/>
              </a:rPr>
              <a:t>u</a:t>
            </a:r>
            <a:r>
              <a:rPr sz="1200" i="1" spc="-135" dirty="0">
                <a:latin typeface="Cambria" panose="02040503050406030204" pitchFamily="18" charset="0"/>
                <a:cs typeface="Arial"/>
              </a:rPr>
              <a:t>tp</a:t>
            </a:r>
            <a:r>
              <a:rPr sz="1200" i="1" spc="-180" dirty="0">
                <a:latin typeface="Cambria" panose="02040503050406030204" pitchFamily="18" charset="0"/>
                <a:cs typeface="Arial"/>
              </a:rPr>
              <a:t>u</a:t>
            </a:r>
            <a:r>
              <a:rPr sz="1200" i="1" spc="-90" dirty="0">
                <a:latin typeface="Cambria" panose="02040503050406030204" pitchFamily="18" charset="0"/>
                <a:cs typeface="Arial"/>
              </a:rPr>
              <a:t>t</a:t>
            </a:r>
            <a:endParaRPr sz="1200">
              <a:latin typeface="Cambria" panose="02040503050406030204" pitchFamily="18" charset="0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780952" y="4936044"/>
            <a:ext cx="1125220" cy="201336"/>
          </a:xfrm>
          <a:prstGeom prst="rect">
            <a:avLst/>
          </a:prstGeom>
          <a:solidFill>
            <a:srgbClr val="BADFE2"/>
          </a:solidFill>
          <a:ln w="6356">
            <a:solidFill>
              <a:srgbClr val="000000"/>
            </a:solidFill>
          </a:ln>
        </p:spPr>
        <p:txBody>
          <a:bodyPr vert="horz" wrap="square" lIns="0" tIns="39369" rIns="0" bIns="0" rtlCol="0">
            <a:spAutoFit/>
          </a:bodyPr>
          <a:lstStyle/>
          <a:p>
            <a:pPr marL="123825">
              <a:spcBef>
                <a:spcPts val="309"/>
              </a:spcBef>
            </a:pPr>
            <a:r>
              <a:rPr sz="1050" spc="-145" dirty="0">
                <a:latin typeface="Cambria" panose="02040503050406030204" pitchFamily="18" charset="0"/>
                <a:cs typeface="Arial"/>
              </a:rPr>
              <a:t>Technology</a:t>
            </a:r>
            <a:r>
              <a:rPr sz="1050" spc="-90" dirty="0">
                <a:latin typeface="Cambria" panose="02040503050406030204" pitchFamily="18" charset="0"/>
                <a:cs typeface="Arial"/>
              </a:rPr>
              <a:t> </a:t>
            </a:r>
            <a:r>
              <a:rPr sz="1050" spc="-114" dirty="0">
                <a:latin typeface="Cambria" panose="02040503050406030204" pitchFamily="18" charset="0"/>
                <a:cs typeface="Arial"/>
              </a:rPr>
              <a:t>transfer</a:t>
            </a:r>
            <a:endParaRPr sz="1050">
              <a:latin typeface="Cambria" panose="02040503050406030204" pitchFamily="18" charset="0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359683" y="4791029"/>
            <a:ext cx="37465" cy="145415"/>
          </a:xfrm>
          <a:custGeom>
            <a:avLst/>
            <a:gdLst/>
            <a:ahLst/>
            <a:cxnLst/>
            <a:rect l="l" t="t" r="r" b="b"/>
            <a:pathLst>
              <a:path w="37464" h="145414">
                <a:moveTo>
                  <a:pt x="15493" y="93833"/>
                </a:moveTo>
                <a:lnTo>
                  <a:pt x="0" y="93833"/>
                </a:lnTo>
                <a:lnTo>
                  <a:pt x="18592" y="145015"/>
                </a:lnTo>
                <a:lnTo>
                  <a:pt x="32444" y="106629"/>
                </a:lnTo>
                <a:lnTo>
                  <a:pt x="16857" y="106629"/>
                </a:lnTo>
                <a:lnTo>
                  <a:pt x="15493" y="104718"/>
                </a:lnTo>
                <a:lnTo>
                  <a:pt x="15493" y="93833"/>
                </a:lnTo>
                <a:close/>
              </a:path>
              <a:path w="37464" h="145414">
                <a:moveTo>
                  <a:pt x="20204" y="38386"/>
                </a:moveTo>
                <a:lnTo>
                  <a:pt x="16857" y="38386"/>
                </a:lnTo>
                <a:lnTo>
                  <a:pt x="15493" y="40297"/>
                </a:lnTo>
                <a:lnTo>
                  <a:pt x="15493" y="104718"/>
                </a:lnTo>
                <a:lnTo>
                  <a:pt x="16857" y="106629"/>
                </a:lnTo>
                <a:lnTo>
                  <a:pt x="20204" y="106629"/>
                </a:lnTo>
                <a:lnTo>
                  <a:pt x="21691" y="104718"/>
                </a:lnTo>
                <a:lnTo>
                  <a:pt x="21691" y="40297"/>
                </a:lnTo>
                <a:lnTo>
                  <a:pt x="20204" y="38386"/>
                </a:lnTo>
                <a:close/>
              </a:path>
              <a:path w="37464" h="145414">
                <a:moveTo>
                  <a:pt x="37061" y="93833"/>
                </a:moveTo>
                <a:lnTo>
                  <a:pt x="21691" y="93833"/>
                </a:lnTo>
                <a:lnTo>
                  <a:pt x="21691" y="104718"/>
                </a:lnTo>
                <a:lnTo>
                  <a:pt x="20204" y="106629"/>
                </a:lnTo>
                <a:lnTo>
                  <a:pt x="32444" y="106629"/>
                </a:lnTo>
                <a:lnTo>
                  <a:pt x="37061" y="93833"/>
                </a:lnTo>
                <a:close/>
              </a:path>
              <a:path w="37464" h="145414">
                <a:moveTo>
                  <a:pt x="18592" y="0"/>
                </a:moveTo>
                <a:lnTo>
                  <a:pt x="0" y="51182"/>
                </a:lnTo>
                <a:lnTo>
                  <a:pt x="15493" y="51182"/>
                </a:lnTo>
                <a:lnTo>
                  <a:pt x="15493" y="40297"/>
                </a:lnTo>
                <a:lnTo>
                  <a:pt x="16857" y="38386"/>
                </a:lnTo>
                <a:lnTo>
                  <a:pt x="32444" y="38386"/>
                </a:lnTo>
                <a:lnTo>
                  <a:pt x="18592" y="0"/>
                </a:lnTo>
                <a:close/>
              </a:path>
              <a:path w="37464" h="145414">
                <a:moveTo>
                  <a:pt x="32444" y="38386"/>
                </a:moveTo>
                <a:lnTo>
                  <a:pt x="20204" y="38386"/>
                </a:lnTo>
                <a:lnTo>
                  <a:pt x="21691" y="40297"/>
                </a:lnTo>
                <a:lnTo>
                  <a:pt x="21691" y="51182"/>
                </a:lnTo>
                <a:lnTo>
                  <a:pt x="37061" y="51182"/>
                </a:lnTo>
                <a:lnTo>
                  <a:pt x="32444" y="383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586329" y="1792646"/>
            <a:ext cx="1125220" cy="3723640"/>
          </a:xfrm>
          <a:custGeom>
            <a:avLst/>
            <a:gdLst/>
            <a:ahLst/>
            <a:cxnLst/>
            <a:rect l="l" t="t" r="r" b="b"/>
            <a:pathLst>
              <a:path w="1125220" h="3723640">
                <a:moveTo>
                  <a:pt x="1124837" y="3723461"/>
                </a:moveTo>
                <a:lnTo>
                  <a:pt x="0" y="3723461"/>
                </a:lnTo>
                <a:lnTo>
                  <a:pt x="0" y="0"/>
                </a:lnTo>
              </a:path>
            </a:pathLst>
          </a:custGeom>
          <a:ln w="47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583231" y="1767056"/>
            <a:ext cx="108585" cy="51435"/>
          </a:xfrm>
          <a:custGeom>
            <a:avLst/>
            <a:gdLst/>
            <a:ahLst/>
            <a:cxnLst/>
            <a:rect l="l" t="t" r="r" b="b"/>
            <a:pathLst>
              <a:path w="108585" h="51435">
                <a:moveTo>
                  <a:pt x="71272" y="0"/>
                </a:moveTo>
                <a:lnTo>
                  <a:pt x="71272" y="51182"/>
                </a:lnTo>
                <a:lnTo>
                  <a:pt x="102260" y="29856"/>
                </a:lnTo>
                <a:lnTo>
                  <a:pt x="79192" y="29856"/>
                </a:lnTo>
                <a:lnTo>
                  <a:pt x="80568" y="27979"/>
                </a:lnTo>
                <a:lnTo>
                  <a:pt x="80568" y="23202"/>
                </a:lnTo>
                <a:lnTo>
                  <a:pt x="79192" y="21325"/>
                </a:lnTo>
                <a:lnTo>
                  <a:pt x="102260" y="21325"/>
                </a:lnTo>
                <a:lnTo>
                  <a:pt x="71272" y="0"/>
                </a:lnTo>
                <a:close/>
              </a:path>
              <a:path w="108585" h="51435">
                <a:moveTo>
                  <a:pt x="71272" y="21325"/>
                </a:moveTo>
                <a:lnTo>
                  <a:pt x="1388" y="21325"/>
                </a:lnTo>
                <a:lnTo>
                  <a:pt x="0" y="23202"/>
                </a:lnTo>
                <a:lnTo>
                  <a:pt x="0" y="27979"/>
                </a:lnTo>
                <a:lnTo>
                  <a:pt x="1388" y="29856"/>
                </a:lnTo>
                <a:lnTo>
                  <a:pt x="71272" y="29856"/>
                </a:lnTo>
                <a:lnTo>
                  <a:pt x="71272" y="21325"/>
                </a:lnTo>
                <a:close/>
              </a:path>
              <a:path w="108585" h="51435">
                <a:moveTo>
                  <a:pt x="102260" y="21325"/>
                </a:moveTo>
                <a:lnTo>
                  <a:pt x="79192" y="21325"/>
                </a:lnTo>
                <a:lnTo>
                  <a:pt x="80568" y="23202"/>
                </a:lnTo>
                <a:lnTo>
                  <a:pt x="80568" y="27979"/>
                </a:lnTo>
                <a:lnTo>
                  <a:pt x="79192" y="29856"/>
                </a:lnTo>
                <a:lnTo>
                  <a:pt x="102260" y="29856"/>
                </a:lnTo>
                <a:lnTo>
                  <a:pt x="108457" y="25591"/>
                </a:lnTo>
                <a:lnTo>
                  <a:pt x="102260" y="213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583231" y="2831131"/>
            <a:ext cx="108585" cy="51435"/>
          </a:xfrm>
          <a:custGeom>
            <a:avLst/>
            <a:gdLst/>
            <a:ahLst/>
            <a:cxnLst/>
            <a:rect l="l" t="t" r="r" b="b"/>
            <a:pathLst>
              <a:path w="108585" h="51435">
                <a:moveTo>
                  <a:pt x="71272" y="0"/>
                </a:moveTo>
                <a:lnTo>
                  <a:pt x="71272" y="51182"/>
                </a:lnTo>
                <a:lnTo>
                  <a:pt x="102260" y="29856"/>
                </a:lnTo>
                <a:lnTo>
                  <a:pt x="79192" y="29856"/>
                </a:lnTo>
                <a:lnTo>
                  <a:pt x="80568" y="27979"/>
                </a:lnTo>
                <a:lnTo>
                  <a:pt x="80568" y="23202"/>
                </a:lnTo>
                <a:lnTo>
                  <a:pt x="79192" y="21325"/>
                </a:lnTo>
                <a:lnTo>
                  <a:pt x="102260" y="21325"/>
                </a:lnTo>
                <a:lnTo>
                  <a:pt x="71272" y="0"/>
                </a:lnTo>
                <a:close/>
              </a:path>
              <a:path w="108585" h="51435">
                <a:moveTo>
                  <a:pt x="71272" y="21325"/>
                </a:moveTo>
                <a:lnTo>
                  <a:pt x="1388" y="21325"/>
                </a:lnTo>
                <a:lnTo>
                  <a:pt x="0" y="23202"/>
                </a:lnTo>
                <a:lnTo>
                  <a:pt x="0" y="27979"/>
                </a:lnTo>
                <a:lnTo>
                  <a:pt x="1388" y="29856"/>
                </a:lnTo>
                <a:lnTo>
                  <a:pt x="71272" y="29856"/>
                </a:lnTo>
                <a:lnTo>
                  <a:pt x="71272" y="21325"/>
                </a:lnTo>
                <a:close/>
              </a:path>
              <a:path w="108585" h="51435">
                <a:moveTo>
                  <a:pt x="102260" y="21325"/>
                </a:moveTo>
                <a:lnTo>
                  <a:pt x="79192" y="21325"/>
                </a:lnTo>
                <a:lnTo>
                  <a:pt x="80568" y="23202"/>
                </a:lnTo>
                <a:lnTo>
                  <a:pt x="80568" y="27979"/>
                </a:lnTo>
                <a:lnTo>
                  <a:pt x="79192" y="29856"/>
                </a:lnTo>
                <a:lnTo>
                  <a:pt x="102260" y="29856"/>
                </a:lnTo>
                <a:lnTo>
                  <a:pt x="108457" y="25591"/>
                </a:lnTo>
                <a:lnTo>
                  <a:pt x="102260" y="213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5691688" y="2565751"/>
            <a:ext cx="878840" cy="334066"/>
          </a:xfrm>
          <a:prstGeom prst="rect">
            <a:avLst/>
          </a:prstGeom>
          <a:solidFill>
            <a:srgbClr val="BADFE2"/>
          </a:solidFill>
          <a:ln w="6156">
            <a:solidFill>
              <a:srgbClr val="000000"/>
            </a:solidFill>
          </a:ln>
        </p:spPr>
        <p:txBody>
          <a:bodyPr vert="horz" wrap="square" lIns="0" tIns="147955" rIns="0" bIns="0" rtlCol="0">
            <a:spAutoFit/>
          </a:bodyPr>
          <a:lstStyle/>
          <a:p>
            <a:pPr marL="222250">
              <a:spcBef>
                <a:spcPts val="1165"/>
              </a:spcBef>
            </a:pPr>
            <a:r>
              <a:rPr sz="1200" spc="-160" dirty="0">
                <a:latin typeface="Cambria" panose="02040503050406030204" pitchFamily="18" charset="0"/>
                <a:cs typeface="Arial"/>
              </a:rPr>
              <a:t>Learning</a:t>
            </a:r>
            <a:endParaRPr sz="1200" dirty="0">
              <a:latin typeface="Cambria" panose="02040503050406030204" pitchFamily="18" charset="0"/>
              <a:cs typeface="Arial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570210" y="2782167"/>
            <a:ext cx="386715" cy="51435"/>
          </a:xfrm>
          <a:custGeom>
            <a:avLst/>
            <a:gdLst/>
            <a:ahLst/>
            <a:cxnLst/>
            <a:rect l="l" t="t" r="r" b="b"/>
            <a:pathLst>
              <a:path w="386714" h="51435">
                <a:moveTo>
                  <a:pt x="37173" y="0"/>
                </a:moveTo>
                <a:lnTo>
                  <a:pt x="0" y="25591"/>
                </a:lnTo>
                <a:lnTo>
                  <a:pt x="37173" y="51182"/>
                </a:lnTo>
                <a:lnTo>
                  <a:pt x="37173" y="29856"/>
                </a:lnTo>
                <a:lnTo>
                  <a:pt x="29265" y="29856"/>
                </a:lnTo>
                <a:lnTo>
                  <a:pt x="27889" y="27979"/>
                </a:lnTo>
                <a:lnTo>
                  <a:pt x="27889" y="23202"/>
                </a:lnTo>
                <a:lnTo>
                  <a:pt x="29265" y="21325"/>
                </a:lnTo>
                <a:lnTo>
                  <a:pt x="37173" y="21325"/>
                </a:lnTo>
                <a:lnTo>
                  <a:pt x="37173" y="0"/>
                </a:lnTo>
                <a:close/>
              </a:path>
              <a:path w="386714" h="51435">
                <a:moveTo>
                  <a:pt x="349320" y="0"/>
                </a:moveTo>
                <a:lnTo>
                  <a:pt x="349320" y="51182"/>
                </a:lnTo>
                <a:lnTo>
                  <a:pt x="380308" y="29856"/>
                </a:lnTo>
                <a:lnTo>
                  <a:pt x="357253" y="29856"/>
                </a:lnTo>
                <a:lnTo>
                  <a:pt x="358617" y="27979"/>
                </a:lnTo>
                <a:lnTo>
                  <a:pt x="358617" y="23202"/>
                </a:lnTo>
                <a:lnTo>
                  <a:pt x="357253" y="21325"/>
                </a:lnTo>
                <a:lnTo>
                  <a:pt x="380308" y="21325"/>
                </a:lnTo>
                <a:lnTo>
                  <a:pt x="349320" y="0"/>
                </a:lnTo>
                <a:close/>
              </a:path>
              <a:path w="386714" h="51435">
                <a:moveTo>
                  <a:pt x="37173" y="21325"/>
                </a:moveTo>
                <a:lnTo>
                  <a:pt x="29265" y="21325"/>
                </a:lnTo>
                <a:lnTo>
                  <a:pt x="27889" y="23202"/>
                </a:lnTo>
                <a:lnTo>
                  <a:pt x="27889" y="27979"/>
                </a:lnTo>
                <a:lnTo>
                  <a:pt x="29265" y="29856"/>
                </a:lnTo>
                <a:lnTo>
                  <a:pt x="37173" y="29856"/>
                </a:lnTo>
                <a:lnTo>
                  <a:pt x="37173" y="21325"/>
                </a:lnTo>
                <a:close/>
              </a:path>
              <a:path w="386714" h="51435">
                <a:moveTo>
                  <a:pt x="349320" y="21325"/>
                </a:moveTo>
                <a:lnTo>
                  <a:pt x="37173" y="21325"/>
                </a:lnTo>
                <a:lnTo>
                  <a:pt x="37173" y="29856"/>
                </a:lnTo>
                <a:lnTo>
                  <a:pt x="349320" y="29856"/>
                </a:lnTo>
                <a:lnTo>
                  <a:pt x="349320" y="21325"/>
                </a:lnTo>
                <a:close/>
              </a:path>
              <a:path w="386714" h="51435">
                <a:moveTo>
                  <a:pt x="380308" y="21325"/>
                </a:moveTo>
                <a:lnTo>
                  <a:pt x="357253" y="21325"/>
                </a:lnTo>
                <a:lnTo>
                  <a:pt x="358617" y="23202"/>
                </a:lnTo>
                <a:lnTo>
                  <a:pt x="358617" y="27979"/>
                </a:lnTo>
                <a:lnTo>
                  <a:pt x="357253" y="29856"/>
                </a:lnTo>
                <a:lnTo>
                  <a:pt x="380308" y="29856"/>
                </a:lnTo>
                <a:lnTo>
                  <a:pt x="386506" y="25591"/>
                </a:lnTo>
                <a:lnTo>
                  <a:pt x="380308" y="213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49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990601"/>
            <a:ext cx="7620000" cy="3027607"/>
          </a:xfrm>
        </p:spPr>
        <p:txBody>
          <a:bodyPr>
            <a:normAutofit/>
          </a:bodyPr>
          <a:lstStyle/>
          <a:p>
            <a:r>
              <a:rPr lang="tr-TR" sz="3600" b="1" dirty="0"/>
              <a:t>Selection:</a:t>
            </a:r>
            <a:br>
              <a:rPr lang="tr-TR" sz="3600" b="1" dirty="0"/>
            </a:br>
            <a:r>
              <a:rPr lang="tr-TR" sz="3600" b="1" dirty="0"/>
              <a:t>Understanding Technology Evolution and Technology Strategy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52335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1588396" y="4073744"/>
            <a:ext cx="8964613" cy="15843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Selection Processes</a:t>
            </a:r>
            <a:endParaRPr lang="en-US" dirty="0"/>
          </a:p>
        </p:txBody>
      </p:sp>
      <p:sp>
        <p:nvSpPr>
          <p:cNvPr id="95236" name="Rectangle 4"/>
          <p:cNvSpPr>
            <a:spLocks noGrp="1" noChangeArrowheads="1"/>
          </p:cNvSpPr>
          <p:nvPr>
            <p:ph idx="1"/>
          </p:nvPr>
        </p:nvSpPr>
        <p:spPr>
          <a:xfrm>
            <a:off x="1774825" y="1773238"/>
            <a:ext cx="6192838" cy="482441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/>
              <a:t>1 Technology audit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/>
              <a:t>2 Forecast the technology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dirty="0"/>
              <a:t>3 </a:t>
            </a:r>
            <a:r>
              <a:rPr lang="en-US" dirty="0" err="1"/>
              <a:t>Analyse</a:t>
            </a:r>
            <a:r>
              <a:rPr lang="en-US" dirty="0"/>
              <a:t> and forecast the environment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dirty="0"/>
              <a:t>4</a:t>
            </a:r>
            <a:r>
              <a:rPr lang="en-US" dirty="0"/>
              <a:t> </a:t>
            </a:r>
            <a:r>
              <a:rPr lang="en-US" dirty="0" err="1"/>
              <a:t>Analyse</a:t>
            </a:r>
            <a:r>
              <a:rPr lang="en-US" dirty="0"/>
              <a:t> and forecast the market/user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dirty="0"/>
              <a:t>5</a:t>
            </a:r>
            <a:r>
              <a:rPr lang="en-US" dirty="0"/>
              <a:t> </a:t>
            </a:r>
            <a:r>
              <a:rPr lang="en-US" dirty="0" err="1"/>
              <a:t>Analyse</a:t>
            </a:r>
            <a:r>
              <a:rPr lang="en-US" dirty="0"/>
              <a:t> the organization</a:t>
            </a:r>
            <a:endParaRPr lang="tr-TR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dirty="0" smtClean="0"/>
              <a:t>6 </a:t>
            </a:r>
            <a:r>
              <a:rPr lang="tr-TR" dirty="0"/>
              <a:t>Develop the mission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dirty="0"/>
              <a:t>7 Design organizational actions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tr-TR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dirty="0" smtClean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tr-TR" dirty="0" smtClean="0"/>
              <a:t>8 </a:t>
            </a:r>
            <a:r>
              <a:rPr lang="tr-TR" dirty="0"/>
              <a:t>Implementation</a:t>
            </a:r>
            <a:endParaRPr lang="en-US" dirty="0"/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8975725" y="2924176"/>
            <a:ext cx="101624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Strategic</a:t>
            </a:r>
            <a:endParaRPr lang="tr-TR" b="1"/>
          </a:p>
          <a:p>
            <a:r>
              <a:rPr lang="en-US" b="1"/>
              <a:t>analysis</a:t>
            </a:r>
          </a:p>
        </p:txBody>
      </p:sp>
      <p:sp>
        <p:nvSpPr>
          <p:cNvPr id="95238" name="AutoShape 6"/>
          <p:cNvSpPr>
            <a:spLocks/>
          </p:cNvSpPr>
          <p:nvPr/>
        </p:nvSpPr>
        <p:spPr bwMode="auto">
          <a:xfrm>
            <a:off x="8401050" y="1700213"/>
            <a:ext cx="609600" cy="2305050"/>
          </a:xfrm>
          <a:prstGeom prst="rightBrace">
            <a:avLst>
              <a:gd name="adj1" fmla="val 31510"/>
              <a:gd name="adj2" fmla="val 47042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bg2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39" name="AutoShape 7"/>
          <p:cNvSpPr>
            <a:spLocks/>
          </p:cNvSpPr>
          <p:nvPr/>
        </p:nvSpPr>
        <p:spPr bwMode="auto">
          <a:xfrm>
            <a:off x="8401050" y="4508500"/>
            <a:ext cx="609600" cy="1366838"/>
          </a:xfrm>
          <a:prstGeom prst="rightBrace">
            <a:avLst>
              <a:gd name="adj1" fmla="val 18685"/>
              <a:gd name="adj2" fmla="val 47042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bg2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9048750" y="4581526"/>
            <a:ext cx="101624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/>
              <a:t>Strategic</a:t>
            </a:r>
            <a:endParaRPr lang="tr-TR" b="1"/>
          </a:p>
          <a:p>
            <a:r>
              <a:rPr lang="tr-TR" b="1"/>
              <a:t>choice</a:t>
            </a:r>
            <a:endParaRPr lang="en-US" b="1"/>
          </a:p>
        </p:txBody>
      </p:sp>
      <p:sp>
        <p:nvSpPr>
          <p:cNvPr id="95241" name="Line 9"/>
          <p:cNvSpPr>
            <a:spLocks noChangeShapeType="1"/>
          </p:cNvSpPr>
          <p:nvPr/>
        </p:nvSpPr>
        <p:spPr bwMode="auto">
          <a:xfrm>
            <a:off x="6816726" y="6381750"/>
            <a:ext cx="2087563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9028114" y="6042025"/>
            <a:ext cx="13018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/>
              <a:t>Exploitation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8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26"/>
          <p:cNvSpPr>
            <a:spLocks noChangeArrowheads="1"/>
          </p:cNvSpPr>
          <p:nvPr/>
        </p:nvSpPr>
        <p:spPr bwMode="auto">
          <a:xfrm>
            <a:off x="4648200" y="533400"/>
            <a:ext cx="2743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1" name="Rectangle 1027"/>
          <p:cNvSpPr>
            <a:spLocks noChangeArrowheads="1"/>
          </p:cNvSpPr>
          <p:nvPr/>
        </p:nvSpPr>
        <p:spPr bwMode="auto">
          <a:xfrm>
            <a:off x="4800600" y="4267200"/>
            <a:ext cx="2743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2" name="Rectangle 1028"/>
          <p:cNvSpPr>
            <a:spLocks noChangeArrowheads="1"/>
          </p:cNvSpPr>
          <p:nvPr/>
        </p:nvSpPr>
        <p:spPr bwMode="auto">
          <a:xfrm>
            <a:off x="1905000" y="2514600"/>
            <a:ext cx="2743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3" name="Rectangle 1029"/>
          <p:cNvSpPr>
            <a:spLocks noChangeArrowheads="1"/>
          </p:cNvSpPr>
          <p:nvPr/>
        </p:nvSpPr>
        <p:spPr bwMode="auto">
          <a:xfrm>
            <a:off x="7467600" y="2514600"/>
            <a:ext cx="27432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8614" name="AutoShape 1030"/>
          <p:cNvCxnSpPr>
            <a:cxnSpLocks noChangeShapeType="1"/>
          </p:cNvCxnSpPr>
          <p:nvPr/>
        </p:nvCxnSpPr>
        <p:spPr bwMode="auto">
          <a:xfrm rot="16200000">
            <a:off x="3162300" y="876300"/>
            <a:ext cx="1143000" cy="1371600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15" name="AutoShape 1031"/>
          <p:cNvCxnSpPr>
            <a:cxnSpLocks noChangeShapeType="1"/>
          </p:cNvCxnSpPr>
          <p:nvPr/>
        </p:nvCxnSpPr>
        <p:spPr bwMode="auto">
          <a:xfrm rot="5400000" flipH="1">
            <a:off x="7696200" y="762000"/>
            <a:ext cx="1143000" cy="1447800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616" name="Arc 1032"/>
          <p:cNvSpPr>
            <a:spLocks/>
          </p:cNvSpPr>
          <p:nvPr/>
        </p:nvSpPr>
        <p:spPr bwMode="auto">
          <a:xfrm rot="-11160640">
            <a:off x="3048000" y="3657600"/>
            <a:ext cx="1524000" cy="12954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Arc 1033"/>
          <p:cNvSpPr>
            <a:spLocks/>
          </p:cNvSpPr>
          <p:nvPr/>
        </p:nvSpPr>
        <p:spPr bwMode="auto">
          <a:xfrm rot="11244620" flipH="1">
            <a:off x="7848600" y="3657600"/>
            <a:ext cx="1066800" cy="12192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22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8" name="Text Box 1034"/>
          <p:cNvSpPr txBox="1">
            <a:spLocks noChangeArrowheads="1"/>
          </p:cNvSpPr>
          <p:nvPr/>
        </p:nvSpPr>
        <p:spPr bwMode="auto">
          <a:xfrm>
            <a:off x="2422526" y="2119313"/>
            <a:ext cx="10318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600" b="1" dirty="0"/>
              <a:t>Retention</a:t>
            </a:r>
            <a:endParaRPr lang="en-US" sz="1600" b="1" dirty="0"/>
          </a:p>
        </p:txBody>
      </p:sp>
      <p:sp>
        <p:nvSpPr>
          <p:cNvPr id="68619" name="Text Box 1035"/>
          <p:cNvSpPr txBox="1">
            <a:spLocks noChangeArrowheads="1"/>
          </p:cNvSpPr>
          <p:nvPr/>
        </p:nvSpPr>
        <p:spPr bwMode="auto">
          <a:xfrm>
            <a:off x="5380039" y="138113"/>
            <a:ext cx="96007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600" b="1"/>
              <a:t>Variation</a:t>
            </a:r>
            <a:endParaRPr lang="en-US" sz="1600" b="1"/>
          </a:p>
        </p:txBody>
      </p:sp>
      <p:sp>
        <p:nvSpPr>
          <p:cNvPr id="68620" name="Text Box 1036"/>
          <p:cNvSpPr txBox="1">
            <a:spLocks noChangeArrowheads="1"/>
          </p:cNvSpPr>
          <p:nvPr/>
        </p:nvSpPr>
        <p:spPr bwMode="auto">
          <a:xfrm>
            <a:off x="5470525" y="3948113"/>
            <a:ext cx="965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600" b="1"/>
              <a:t>Selection</a:t>
            </a:r>
            <a:endParaRPr lang="en-US" sz="1600" b="1"/>
          </a:p>
        </p:txBody>
      </p:sp>
      <p:sp>
        <p:nvSpPr>
          <p:cNvPr id="68621" name="Text Box 1037"/>
          <p:cNvSpPr txBox="1">
            <a:spLocks noChangeArrowheads="1"/>
          </p:cNvSpPr>
          <p:nvPr/>
        </p:nvSpPr>
        <p:spPr bwMode="auto">
          <a:xfrm>
            <a:off x="4800600" y="622300"/>
            <a:ext cx="2509838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600"/>
              <a:t>Technological Discontinuity</a:t>
            </a:r>
          </a:p>
          <a:p>
            <a:r>
              <a:rPr lang="tr-TR" sz="1600"/>
              <a:t>Competence enhancing</a:t>
            </a:r>
          </a:p>
          <a:p>
            <a:r>
              <a:rPr lang="tr-TR" sz="1600"/>
              <a:t>Competence destroying</a:t>
            </a:r>
            <a:endParaRPr lang="en-US" sz="1600"/>
          </a:p>
        </p:txBody>
      </p:sp>
      <p:sp>
        <p:nvSpPr>
          <p:cNvPr id="68622" name="Text Box 1038"/>
          <p:cNvSpPr txBox="1">
            <a:spLocks noChangeArrowheads="1"/>
          </p:cNvSpPr>
          <p:nvPr/>
        </p:nvSpPr>
        <p:spPr bwMode="auto">
          <a:xfrm>
            <a:off x="2111376" y="2652714"/>
            <a:ext cx="241861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600"/>
              <a:t>Era of Incremental Change</a:t>
            </a:r>
          </a:p>
          <a:p>
            <a:r>
              <a:rPr lang="tr-TR" sz="1600"/>
              <a:t>Elaborate dominant design</a:t>
            </a:r>
          </a:p>
          <a:p>
            <a:r>
              <a:rPr lang="tr-TR" sz="1600"/>
              <a:t>Architectural innovation</a:t>
            </a:r>
            <a:endParaRPr lang="en-US" sz="1600"/>
          </a:p>
        </p:txBody>
      </p:sp>
      <p:sp>
        <p:nvSpPr>
          <p:cNvPr id="68623" name="Text Box 1039"/>
          <p:cNvSpPr txBox="1">
            <a:spLocks noChangeArrowheads="1"/>
          </p:cNvSpPr>
          <p:nvPr/>
        </p:nvSpPr>
        <p:spPr bwMode="auto">
          <a:xfrm>
            <a:off x="7772400" y="2501901"/>
            <a:ext cx="1676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sz="1400"/>
              <a:t>Substitution</a:t>
            </a:r>
          </a:p>
          <a:p>
            <a:r>
              <a:rPr lang="tr-TR" sz="1400"/>
              <a:t>Design competition</a:t>
            </a:r>
          </a:p>
          <a:p>
            <a:r>
              <a:rPr lang="tr-TR" sz="1400"/>
              <a:t>Community-driven</a:t>
            </a:r>
          </a:p>
          <a:p>
            <a:r>
              <a:rPr lang="tr-TR" sz="1400"/>
              <a:t>Technical change</a:t>
            </a:r>
            <a:endParaRPr lang="en-US" sz="1400"/>
          </a:p>
        </p:txBody>
      </p:sp>
      <p:sp>
        <p:nvSpPr>
          <p:cNvPr id="68624" name="Text Box 1040"/>
          <p:cNvSpPr txBox="1">
            <a:spLocks noChangeArrowheads="1"/>
          </p:cNvSpPr>
          <p:nvPr/>
        </p:nvSpPr>
        <p:spPr bwMode="auto">
          <a:xfrm>
            <a:off x="5232400" y="4540250"/>
            <a:ext cx="162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600"/>
              <a:t>Dominant Design</a:t>
            </a:r>
            <a:endParaRPr lang="en-US" sz="1600"/>
          </a:p>
        </p:txBody>
      </p:sp>
      <p:sp>
        <p:nvSpPr>
          <p:cNvPr id="68625" name="Text Box 1041"/>
          <p:cNvSpPr txBox="1">
            <a:spLocks noChangeArrowheads="1"/>
          </p:cNvSpPr>
          <p:nvPr/>
        </p:nvSpPr>
        <p:spPr bwMode="auto">
          <a:xfrm>
            <a:off x="3575051" y="5949951"/>
            <a:ext cx="3433763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600"/>
              <a:t>A technology cycle. </a:t>
            </a:r>
          </a:p>
          <a:p>
            <a:r>
              <a:rPr lang="tr-TR" sz="1600"/>
              <a:t>(Source: </a:t>
            </a:r>
            <a:r>
              <a:rPr lang="en-US" sz="1600"/>
              <a:t>Tushman and Andersen</a:t>
            </a:r>
            <a:r>
              <a:rPr lang="tr-TR" sz="1600"/>
              <a:t>, </a:t>
            </a:r>
            <a:r>
              <a:rPr lang="en-US" sz="1600"/>
              <a:t>1997</a:t>
            </a:r>
            <a:r>
              <a:rPr lang="tr-TR" sz="1600"/>
              <a:t>)</a:t>
            </a:r>
            <a:endParaRPr lang="en-US" sz="1600"/>
          </a:p>
        </p:txBody>
      </p:sp>
      <p:sp>
        <p:nvSpPr>
          <p:cNvPr id="68626" name="Rectangle 1042"/>
          <p:cNvSpPr>
            <a:spLocks noChangeArrowheads="1"/>
          </p:cNvSpPr>
          <p:nvPr/>
        </p:nvSpPr>
        <p:spPr bwMode="auto">
          <a:xfrm>
            <a:off x="8001001" y="2108200"/>
            <a:ext cx="148649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600" b="1" dirty="0"/>
              <a:t>Era of  Ferment</a:t>
            </a:r>
          </a:p>
        </p:txBody>
      </p:sp>
    </p:spTree>
    <p:extLst>
      <p:ext uri="{BB962C8B-B14F-4D97-AF65-F5344CB8AC3E}">
        <p14:creationId xmlns:p14="http://schemas.microsoft.com/office/powerpoint/2010/main" val="35323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533400"/>
            <a:ext cx="7285038" cy="553998"/>
          </a:xfrm>
        </p:spPr>
        <p:txBody>
          <a:bodyPr>
            <a:normAutofit fontScale="90000"/>
          </a:bodyPr>
          <a:lstStyle/>
          <a:p>
            <a:r>
              <a:rPr lang="en-US" sz="3600"/>
              <a:t>Technology life cycle/ S-curves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61677" y="1730001"/>
            <a:ext cx="6808069" cy="2585323"/>
          </a:xfrm>
        </p:spPr>
        <p:txBody>
          <a:bodyPr>
            <a:normAutofit/>
          </a:bodyPr>
          <a:lstStyle/>
          <a:p>
            <a:r>
              <a:rPr lang="en-US" sz="2000" dirty="0"/>
              <a:t>Stage 1. Technology development</a:t>
            </a:r>
          </a:p>
          <a:p>
            <a:r>
              <a:rPr lang="en-US" sz="2000" dirty="0"/>
              <a:t>Stage 2. Technology application</a:t>
            </a:r>
          </a:p>
          <a:p>
            <a:r>
              <a:rPr lang="en-US" sz="2000" dirty="0"/>
              <a:t>Stage 3. Application launch</a:t>
            </a:r>
          </a:p>
          <a:p>
            <a:r>
              <a:rPr lang="en-US" sz="2000" dirty="0"/>
              <a:t>Stage 4. Application growth</a:t>
            </a:r>
          </a:p>
          <a:p>
            <a:r>
              <a:rPr lang="en-US" sz="2000" dirty="0"/>
              <a:t>Stage 5. Technology maturity</a:t>
            </a:r>
          </a:p>
          <a:p>
            <a:r>
              <a:rPr lang="en-US" sz="2000" dirty="0"/>
              <a:t>Stage 6. Degraded technology</a:t>
            </a:r>
          </a:p>
        </p:txBody>
      </p:sp>
    </p:spTree>
    <p:extLst>
      <p:ext uri="{BB962C8B-B14F-4D97-AF65-F5344CB8AC3E}">
        <p14:creationId xmlns:p14="http://schemas.microsoft.com/office/powerpoint/2010/main" val="200190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4775200" y="1200150"/>
            <a:ext cx="2336800" cy="800100"/>
          </a:xfrm>
          <a:prstGeom prst="octagon">
            <a:avLst>
              <a:gd name="adj" fmla="val 2928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7112000" y="1371600"/>
            <a:ext cx="1625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3149600" y="1371600"/>
            <a:ext cx="1625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5181600" y="742950"/>
            <a:ext cx="1625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5181600" y="2000250"/>
            <a:ext cx="1625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5994400" y="2457450"/>
            <a:ext cx="0" cy="285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5080000" y="2743200"/>
            <a:ext cx="1625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Rectangle 9"/>
          <p:cNvSpPr>
            <a:spLocks noChangeArrowheads="1"/>
          </p:cNvSpPr>
          <p:nvPr/>
        </p:nvSpPr>
        <p:spPr bwMode="auto">
          <a:xfrm>
            <a:off x="2946400" y="337185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7112000" y="3371850"/>
            <a:ext cx="1625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AutoShape 11"/>
          <p:cNvSpPr>
            <a:spLocks noChangeArrowheads="1"/>
          </p:cNvSpPr>
          <p:nvPr/>
        </p:nvSpPr>
        <p:spPr bwMode="auto">
          <a:xfrm>
            <a:off x="4775200" y="3200400"/>
            <a:ext cx="2336800" cy="800100"/>
          </a:xfrm>
          <a:prstGeom prst="octagon">
            <a:avLst>
              <a:gd name="adj" fmla="val 2928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5181600" y="4000500"/>
            <a:ext cx="1625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>
            <a:off x="5994400" y="44577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2" name="AutoShape 14"/>
          <p:cNvSpPr>
            <a:spLocks noChangeArrowheads="1"/>
          </p:cNvSpPr>
          <p:nvPr/>
        </p:nvSpPr>
        <p:spPr bwMode="auto">
          <a:xfrm rot="-5400000">
            <a:off x="5508625" y="4384675"/>
            <a:ext cx="971550" cy="2032000"/>
          </a:xfrm>
          <a:prstGeom prst="hexagon">
            <a:avLst>
              <a:gd name="adj" fmla="val 25000"/>
              <a:gd name="vf" fmla="val 11547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7010400" y="5200650"/>
            <a:ext cx="1625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3352800" y="5200650"/>
            <a:ext cx="1625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05" name="Line 17"/>
          <p:cNvSpPr>
            <a:spLocks noChangeShapeType="1"/>
          </p:cNvSpPr>
          <p:nvPr/>
        </p:nvSpPr>
        <p:spPr bwMode="auto">
          <a:xfrm flipH="1">
            <a:off x="2336800" y="914400"/>
            <a:ext cx="28448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6" name="Line 18"/>
          <p:cNvSpPr>
            <a:spLocks noChangeShapeType="1"/>
          </p:cNvSpPr>
          <p:nvPr/>
        </p:nvSpPr>
        <p:spPr bwMode="auto">
          <a:xfrm>
            <a:off x="2336800" y="914400"/>
            <a:ext cx="0" cy="5200650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7" name="Line 19"/>
          <p:cNvSpPr>
            <a:spLocks noChangeShapeType="1"/>
          </p:cNvSpPr>
          <p:nvPr/>
        </p:nvSpPr>
        <p:spPr bwMode="auto">
          <a:xfrm>
            <a:off x="2336800" y="6115050"/>
            <a:ext cx="3657600" cy="0"/>
          </a:xfrm>
          <a:prstGeom prst="line">
            <a:avLst/>
          </a:prstGeom>
          <a:noFill/>
          <a:ln w="222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8" name="Line 20"/>
          <p:cNvSpPr>
            <a:spLocks noChangeShapeType="1"/>
          </p:cNvSpPr>
          <p:nvPr/>
        </p:nvSpPr>
        <p:spPr bwMode="auto">
          <a:xfrm>
            <a:off x="5994400" y="5886450"/>
            <a:ext cx="0" cy="228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509" name="Text Box 21"/>
          <p:cNvSpPr txBox="1">
            <a:spLocks noChangeArrowheads="1"/>
          </p:cNvSpPr>
          <p:nvPr/>
        </p:nvSpPr>
        <p:spPr bwMode="auto">
          <a:xfrm>
            <a:off x="5456238" y="769939"/>
            <a:ext cx="62549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100"/>
              <a:t>Mission</a:t>
            </a:r>
          </a:p>
          <a:p>
            <a:r>
              <a:rPr lang="tr-TR" sz="1100"/>
              <a:t>Vision</a:t>
            </a:r>
            <a:endParaRPr lang="en-US" sz="1100"/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3189288" y="1411289"/>
            <a:ext cx="105990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100"/>
              <a:t>Evulation</a:t>
            </a:r>
          </a:p>
          <a:p>
            <a:r>
              <a:rPr lang="tr-TR" sz="1100"/>
              <a:t>İnternal factors</a:t>
            </a:r>
            <a:endParaRPr lang="en-US" sz="1100"/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5340351" y="1485900"/>
            <a:ext cx="88357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100"/>
              <a:t>Formulation</a:t>
            </a:r>
            <a:endParaRPr lang="en-US" sz="1100"/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7112000" y="1398589"/>
            <a:ext cx="108234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100"/>
              <a:t>Evulation</a:t>
            </a:r>
          </a:p>
          <a:p>
            <a:r>
              <a:rPr lang="tr-TR" sz="1100"/>
              <a:t>external factors</a:t>
            </a:r>
            <a:endParaRPr lang="en-US" sz="1100"/>
          </a:p>
        </p:txBody>
      </p: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5454651" y="2000250"/>
            <a:ext cx="814647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100"/>
              <a:t>Long-and</a:t>
            </a:r>
          </a:p>
          <a:p>
            <a:r>
              <a:rPr lang="tr-TR" sz="1100"/>
              <a:t>Short-term</a:t>
            </a:r>
          </a:p>
          <a:p>
            <a:r>
              <a:rPr lang="tr-TR" sz="1100"/>
              <a:t>objectives</a:t>
            </a:r>
            <a:endParaRPr lang="en-US" sz="1100"/>
          </a:p>
        </p:txBody>
      </p: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4572000" y="2752725"/>
            <a:ext cx="2763838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sz="1100"/>
              <a:t>Generate,evaluate,</a:t>
            </a:r>
          </a:p>
          <a:p>
            <a:pPr algn="ctr"/>
            <a:r>
              <a:rPr lang="tr-TR" sz="1100"/>
              <a:t>And select appropriate </a:t>
            </a:r>
          </a:p>
          <a:p>
            <a:pPr algn="ctr"/>
            <a:r>
              <a:rPr lang="tr-TR" sz="1100"/>
              <a:t>strategy</a:t>
            </a:r>
            <a:endParaRPr lang="en-US" sz="1100"/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2946400" y="3371850"/>
            <a:ext cx="1479892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100"/>
              <a:t>Establish functional</a:t>
            </a:r>
          </a:p>
          <a:p>
            <a:r>
              <a:rPr lang="tr-TR" sz="1100"/>
              <a:t>Units,organizational</a:t>
            </a:r>
          </a:p>
          <a:p>
            <a:r>
              <a:rPr lang="tr-TR" sz="1100"/>
              <a:t>Structures and policies</a:t>
            </a:r>
            <a:endParaRPr lang="en-US" sz="1100"/>
          </a:p>
        </p:txBody>
      </p:sp>
      <p:sp>
        <p:nvSpPr>
          <p:cNvPr id="63516" name="Text Box 28"/>
          <p:cNvSpPr txBox="1">
            <a:spLocks noChangeArrowheads="1"/>
          </p:cNvSpPr>
          <p:nvPr/>
        </p:nvSpPr>
        <p:spPr bwMode="auto">
          <a:xfrm>
            <a:off x="5186363" y="3462338"/>
            <a:ext cx="110479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100"/>
              <a:t>Implementation</a:t>
            </a:r>
            <a:endParaRPr lang="en-US" sz="1100"/>
          </a:p>
        </p:txBody>
      </p:sp>
      <p:sp>
        <p:nvSpPr>
          <p:cNvPr id="63517" name="Text Box 29"/>
          <p:cNvSpPr txBox="1">
            <a:spLocks noChangeArrowheads="1"/>
          </p:cNvSpPr>
          <p:nvPr/>
        </p:nvSpPr>
        <p:spPr bwMode="auto">
          <a:xfrm>
            <a:off x="7116763" y="3451226"/>
            <a:ext cx="123303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100"/>
              <a:t>Set plans of action</a:t>
            </a:r>
          </a:p>
          <a:p>
            <a:r>
              <a:rPr lang="tr-TR" sz="1100"/>
              <a:t>And schedules</a:t>
            </a:r>
            <a:endParaRPr lang="en-US" sz="1100"/>
          </a:p>
        </p:txBody>
      </p:sp>
      <p:sp>
        <p:nvSpPr>
          <p:cNvPr id="63518" name="Text Box 30"/>
          <p:cNvSpPr txBox="1">
            <a:spLocks noChangeArrowheads="1"/>
          </p:cNvSpPr>
          <p:nvPr/>
        </p:nvSpPr>
        <p:spPr bwMode="auto">
          <a:xfrm>
            <a:off x="5556250" y="4079876"/>
            <a:ext cx="74090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100"/>
              <a:t>Allocate</a:t>
            </a:r>
          </a:p>
          <a:p>
            <a:r>
              <a:rPr lang="tr-TR" sz="1100"/>
              <a:t>resources</a:t>
            </a:r>
            <a:endParaRPr lang="en-US" sz="1100"/>
          </a:p>
        </p:txBody>
      </p:sp>
      <p:sp>
        <p:nvSpPr>
          <p:cNvPr id="63519" name="Text Box 31"/>
          <p:cNvSpPr txBox="1">
            <a:spLocks noChangeArrowheads="1"/>
          </p:cNvSpPr>
          <p:nvPr/>
        </p:nvSpPr>
        <p:spPr bwMode="auto">
          <a:xfrm>
            <a:off x="3457458" y="5210175"/>
            <a:ext cx="1468672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tr-TR" sz="1100"/>
              <a:t>Develop performance</a:t>
            </a:r>
          </a:p>
          <a:p>
            <a:pPr algn="ctr"/>
            <a:r>
              <a:rPr lang="tr-TR" sz="1100"/>
              <a:t>Measures and reward </a:t>
            </a:r>
          </a:p>
          <a:p>
            <a:pPr algn="ctr"/>
            <a:r>
              <a:rPr lang="tr-TR" sz="1100"/>
              <a:t>systems</a:t>
            </a:r>
            <a:endParaRPr lang="en-US" sz="1100"/>
          </a:p>
        </p:txBody>
      </p:sp>
      <p:sp>
        <p:nvSpPr>
          <p:cNvPr id="63520" name="Text Box 32"/>
          <p:cNvSpPr txBox="1">
            <a:spLocks noChangeArrowheads="1"/>
          </p:cNvSpPr>
          <p:nvPr/>
        </p:nvSpPr>
        <p:spPr bwMode="auto">
          <a:xfrm>
            <a:off x="5453064" y="5257800"/>
            <a:ext cx="784189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100"/>
              <a:t>Evaluation</a:t>
            </a:r>
            <a:endParaRPr lang="en-US" sz="1100"/>
          </a:p>
        </p:txBody>
      </p:sp>
      <p:sp>
        <p:nvSpPr>
          <p:cNvPr id="63521" name="Text Box 33"/>
          <p:cNvSpPr txBox="1">
            <a:spLocks noChangeArrowheads="1"/>
          </p:cNvSpPr>
          <p:nvPr/>
        </p:nvSpPr>
        <p:spPr bwMode="auto">
          <a:xfrm>
            <a:off x="7334251" y="5237164"/>
            <a:ext cx="67518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100"/>
              <a:t>Evaluate</a:t>
            </a:r>
          </a:p>
          <a:p>
            <a:r>
              <a:rPr lang="tr-TR" sz="1100"/>
              <a:t>results</a:t>
            </a:r>
            <a:endParaRPr lang="en-US" sz="1100"/>
          </a:p>
        </p:txBody>
      </p:sp>
      <p:sp>
        <p:nvSpPr>
          <p:cNvPr id="63522" name="Text Box 34"/>
          <p:cNvSpPr txBox="1">
            <a:spLocks noChangeArrowheads="1"/>
          </p:cNvSpPr>
          <p:nvPr/>
        </p:nvSpPr>
        <p:spPr bwMode="auto">
          <a:xfrm>
            <a:off x="2620963" y="5865813"/>
            <a:ext cx="72808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100"/>
              <a:t>Feedback</a:t>
            </a:r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152875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5011738" y="90488"/>
            <a:ext cx="1871662" cy="1147762"/>
          </a:xfrm>
          <a:prstGeom prst="rect">
            <a:avLst/>
          </a:prstGeom>
          <a:solidFill>
            <a:srgbClr val="66FFFF"/>
          </a:solidFill>
          <a:ln w="19050">
            <a:solidFill>
              <a:srgbClr val="000099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pPr algn="ctr"/>
            <a:r>
              <a:rPr lang="en-GB" sz="1400" b="1">
                <a:solidFill>
                  <a:srgbClr val="000099"/>
                </a:solidFill>
              </a:rPr>
              <a:t>Business Goals</a:t>
            </a:r>
          </a:p>
          <a:p>
            <a:pPr algn="ctr"/>
            <a:r>
              <a:rPr lang="en-GB" sz="1400" b="1">
                <a:solidFill>
                  <a:srgbClr val="000099"/>
                </a:solidFill>
              </a:rPr>
              <a:t>Objectives</a:t>
            </a:r>
          </a:p>
          <a:p>
            <a:pPr algn="ctr"/>
            <a:r>
              <a:rPr lang="en-GB" sz="1400" b="1">
                <a:solidFill>
                  <a:srgbClr val="000099"/>
                </a:solidFill>
              </a:rPr>
              <a:t>And</a:t>
            </a:r>
          </a:p>
          <a:p>
            <a:pPr algn="ctr"/>
            <a:r>
              <a:rPr lang="en-GB" sz="1400" b="1">
                <a:solidFill>
                  <a:srgbClr val="000099"/>
                </a:solidFill>
              </a:rPr>
              <a:t>Need-driven</a:t>
            </a:r>
          </a:p>
          <a:p>
            <a:pPr algn="ctr"/>
            <a:r>
              <a:rPr lang="en-GB" sz="1400" b="1">
                <a:solidFill>
                  <a:srgbClr val="000099"/>
                </a:solidFill>
              </a:rPr>
              <a:t>Expectations 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095501" y="927100"/>
            <a:ext cx="1516063" cy="788988"/>
          </a:xfrm>
          <a:prstGeom prst="rect">
            <a:avLst/>
          </a:prstGeom>
          <a:solidFill>
            <a:srgbClr val="66FFFF"/>
          </a:solidFill>
          <a:ln w="19050">
            <a:solidFill>
              <a:srgbClr val="000099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pPr algn="ctr"/>
            <a:r>
              <a:rPr lang="en-GB" sz="1100" b="1">
                <a:solidFill>
                  <a:srgbClr val="000099"/>
                </a:solidFill>
              </a:rPr>
              <a:t>Environmental scanning</a:t>
            </a:r>
          </a:p>
          <a:p>
            <a:pPr algn="ctr">
              <a:buFontTx/>
              <a:buChar char="•"/>
            </a:pPr>
            <a:r>
              <a:rPr lang="en-GB" sz="1100" b="1">
                <a:solidFill>
                  <a:srgbClr val="000099"/>
                </a:solidFill>
              </a:rPr>
              <a:t> innovations and </a:t>
            </a:r>
          </a:p>
          <a:p>
            <a:pPr algn="ctr"/>
            <a:r>
              <a:rPr lang="en-GB" sz="1100" b="1">
                <a:solidFill>
                  <a:srgbClr val="000099"/>
                </a:solidFill>
              </a:rPr>
              <a:t>competitive </a:t>
            </a:r>
          </a:p>
          <a:p>
            <a:pPr algn="ctr"/>
            <a:r>
              <a:rPr lang="en-GB" sz="1100" b="1">
                <a:solidFill>
                  <a:srgbClr val="000099"/>
                </a:solidFill>
              </a:rPr>
              <a:t>assessment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2133601" y="2084388"/>
            <a:ext cx="1439863" cy="862012"/>
          </a:xfrm>
          <a:prstGeom prst="rect">
            <a:avLst/>
          </a:prstGeom>
          <a:solidFill>
            <a:srgbClr val="66FFFF"/>
          </a:solidFill>
          <a:ln w="19050">
            <a:solidFill>
              <a:srgbClr val="000099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pPr algn="ctr"/>
            <a:r>
              <a:rPr lang="en-GB" sz="1100" b="1">
                <a:solidFill>
                  <a:srgbClr val="000099"/>
                </a:solidFill>
              </a:rPr>
              <a:t>Technology</a:t>
            </a:r>
          </a:p>
          <a:p>
            <a:pPr algn="ctr"/>
            <a:r>
              <a:rPr lang="en-GB" sz="1100" b="1">
                <a:solidFill>
                  <a:srgbClr val="000099"/>
                </a:solidFill>
              </a:rPr>
              <a:t>awereness</a:t>
            </a:r>
          </a:p>
          <a:p>
            <a:pPr algn="ctr"/>
            <a:r>
              <a:rPr lang="en-GB" sz="1100" b="1">
                <a:solidFill>
                  <a:srgbClr val="000099"/>
                </a:solidFill>
              </a:rPr>
              <a:t>of</a:t>
            </a:r>
          </a:p>
          <a:p>
            <a:pPr algn="ctr"/>
            <a:r>
              <a:rPr lang="en-GB" sz="1100" b="1">
                <a:solidFill>
                  <a:srgbClr val="000099"/>
                </a:solidFill>
              </a:rPr>
              <a:t>marketable</a:t>
            </a:r>
          </a:p>
          <a:p>
            <a:pPr algn="ctr"/>
            <a:r>
              <a:rPr lang="en-GB" sz="1100" b="1">
                <a:solidFill>
                  <a:srgbClr val="000099"/>
                </a:solidFill>
              </a:rPr>
              <a:t>inventions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176464" y="3305175"/>
            <a:ext cx="1368425" cy="573088"/>
          </a:xfrm>
          <a:prstGeom prst="rect">
            <a:avLst/>
          </a:prstGeom>
          <a:solidFill>
            <a:srgbClr val="66FFFF"/>
          </a:solidFill>
          <a:ln w="19050">
            <a:solidFill>
              <a:srgbClr val="000099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pPr algn="ctr"/>
            <a:r>
              <a:rPr lang="en-GB" sz="1100" b="1">
                <a:solidFill>
                  <a:srgbClr val="000099"/>
                </a:solidFill>
              </a:rPr>
              <a:t>Business </a:t>
            </a:r>
          </a:p>
          <a:p>
            <a:pPr algn="ctr"/>
            <a:r>
              <a:rPr lang="en-GB" sz="1100" b="1">
                <a:solidFill>
                  <a:srgbClr val="000099"/>
                </a:solidFill>
              </a:rPr>
              <a:t>strategy</a:t>
            </a:r>
          </a:p>
          <a:p>
            <a:pPr algn="ctr"/>
            <a:r>
              <a:rPr lang="en-GB" sz="1100" b="1">
                <a:solidFill>
                  <a:srgbClr val="000099"/>
                </a:solidFill>
              </a:rPr>
              <a:t>and planning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2176464" y="4237039"/>
            <a:ext cx="1368425" cy="790575"/>
          </a:xfrm>
          <a:prstGeom prst="rect">
            <a:avLst/>
          </a:prstGeom>
          <a:solidFill>
            <a:srgbClr val="66FFFF"/>
          </a:solidFill>
          <a:ln w="19050">
            <a:solidFill>
              <a:srgbClr val="000099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pPr algn="ctr"/>
            <a:r>
              <a:rPr lang="en-GB" sz="1200" b="1">
                <a:solidFill>
                  <a:srgbClr val="000099"/>
                </a:solidFill>
              </a:rPr>
              <a:t>Technology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forecasting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and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planning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2176464" y="5386388"/>
            <a:ext cx="1368425" cy="931862"/>
          </a:xfrm>
          <a:prstGeom prst="rect">
            <a:avLst/>
          </a:prstGeom>
          <a:solidFill>
            <a:srgbClr val="66FFFF"/>
          </a:solidFill>
          <a:ln w="19050">
            <a:solidFill>
              <a:srgbClr val="000099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pPr algn="ctr"/>
            <a:r>
              <a:rPr lang="en-GB" sz="1200" b="1">
                <a:solidFill>
                  <a:srgbClr val="000099"/>
                </a:solidFill>
              </a:rPr>
              <a:t>Technology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design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development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and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advancement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5011738" y="6130926"/>
            <a:ext cx="1871662" cy="646113"/>
          </a:xfrm>
          <a:prstGeom prst="rect">
            <a:avLst/>
          </a:prstGeom>
          <a:solidFill>
            <a:srgbClr val="66FFFF"/>
          </a:solidFill>
          <a:ln w="19050">
            <a:solidFill>
              <a:srgbClr val="000099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pPr algn="ctr"/>
            <a:r>
              <a:rPr lang="en-GB" sz="1200" b="1">
                <a:solidFill>
                  <a:srgbClr val="000099"/>
                </a:solidFill>
              </a:rPr>
              <a:t>Technology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Adoption and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introduction</a:t>
            </a: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8116889" y="798514"/>
            <a:ext cx="1654175" cy="1076325"/>
          </a:xfrm>
          <a:prstGeom prst="rect">
            <a:avLst/>
          </a:prstGeom>
          <a:solidFill>
            <a:srgbClr val="66FFFF"/>
          </a:solidFill>
          <a:ln w="19050">
            <a:solidFill>
              <a:srgbClr val="000099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pPr algn="ctr"/>
            <a:r>
              <a:rPr lang="en-GB" sz="1200" b="1">
                <a:solidFill>
                  <a:srgbClr val="000099"/>
                </a:solidFill>
              </a:rPr>
              <a:t>Ongoing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improvement in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the innovation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and technology 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management process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8078788" y="2171701"/>
            <a:ext cx="1727200" cy="430213"/>
          </a:xfrm>
          <a:prstGeom prst="rect">
            <a:avLst/>
          </a:prstGeom>
          <a:solidFill>
            <a:srgbClr val="66FFFF"/>
          </a:solidFill>
          <a:ln w="19050">
            <a:solidFill>
              <a:srgbClr val="000099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pPr algn="ctr"/>
            <a:r>
              <a:rPr lang="en-GB" sz="1200" b="1">
                <a:solidFill>
                  <a:srgbClr val="000099"/>
                </a:solidFill>
              </a:rPr>
              <a:t>Technology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obsolescence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8045450" y="3032125"/>
            <a:ext cx="1798638" cy="933450"/>
          </a:xfrm>
          <a:prstGeom prst="rect">
            <a:avLst/>
          </a:prstGeom>
          <a:solidFill>
            <a:srgbClr val="66FFFF"/>
          </a:solidFill>
          <a:ln w="19050">
            <a:solidFill>
              <a:srgbClr val="000099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pPr algn="ctr"/>
            <a:r>
              <a:rPr lang="en-GB" sz="1200" b="1">
                <a:solidFill>
                  <a:srgbClr val="000099"/>
                </a:solidFill>
              </a:rPr>
              <a:t>Managing the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individual and 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organizational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consequences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of technology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078788" y="4252914"/>
            <a:ext cx="1727200" cy="860425"/>
          </a:xfrm>
          <a:prstGeom prst="rect">
            <a:avLst/>
          </a:prstGeom>
          <a:solidFill>
            <a:srgbClr val="66FFFF"/>
          </a:solidFill>
          <a:ln w="19050">
            <a:solidFill>
              <a:srgbClr val="000099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pPr algn="ctr"/>
            <a:r>
              <a:rPr lang="en-GB" sz="1200" b="1">
                <a:solidFill>
                  <a:srgbClr val="000099"/>
                </a:solidFill>
              </a:rPr>
              <a:t>Assessment of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technology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outcome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dimensions</a:t>
            </a:r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8077200" y="5400676"/>
            <a:ext cx="1727200" cy="862013"/>
          </a:xfrm>
          <a:prstGeom prst="rect">
            <a:avLst/>
          </a:prstGeom>
          <a:solidFill>
            <a:srgbClr val="66FFFF"/>
          </a:solidFill>
          <a:ln w="19050">
            <a:solidFill>
              <a:srgbClr val="000099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pPr algn="ctr"/>
            <a:r>
              <a:rPr lang="en-GB" sz="1200" b="1">
                <a:solidFill>
                  <a:srgbClr val="000099"/>
                </a:solidFill>
              </a:rPr>
              <a:t>Technology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implementations,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project monitoring,</a:t>
            </a:r>
          </a:p>
          <a:p>
            <a:pPr algn="ctr"/>
            <a:r>
              <a:rPr lang="en-GB" sz="1200" b="1">
                <a:solidFill>
                  <a:srgbClr val="000099"/>
                </a:solidFill>
              </a:rPr>
              <a:t>and control</a:t>
            </a: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4652964" y="2184400"/>
            <a:ext cx="2586037" cy="1320800"/>
          </a:xfrm>
          <a:prstGeom prst="rect">
            <a:avLst/>
          </a:prstGeom>
          <a:solidFill>
            <a:srgbClr val="66FFFF"/>
          </a:solidFill>
          <a:ln w="19050">
            <a:solidFill>
              <a:srgbClr val="000099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pPr>
              <a:buFontTx/>
              <a:buChar char="•"/>
            </a:pPr>
            <a:r>
              <a:rPr lang="en-GB" sz="1400" b="1">
                <a:solidFill>
                  <a:srgbClr val="000099"/>
                </a:solidFill>
              </a:rPr>
              <a:t> Intervention</a:t>
            </a:r>
          </a:p>
          <a:p>
            <a:pPr>
              <a:buFontTx/>
              <a:buChar char="•"/>
            </a:pPr>
            <a:r>
              <a:rPr lang="en-GB" sz="1400" b="1">
                <a:solidFill>
                  <a:srgbClr val="000099"/>
                </a:solidFill>
              </a:rPr>
              <a:t> Internal and external veritable</a:t>
            </a:r>
          </a:p>
          <a:p>
            <a:pPr>
              <a:buFontTx/>
              <a:buChar char="•"/>
            </a:pPr>
            <a:r>
              <a:rPr lang="en-GB" sz="1400" b="1">
                <a:solidFill>
                  <a:srgbClr val="000099"/>
                </a:solidFill>
              </a:rPr>
              <a:t> Trade-off analysis</a:t>
            </a:r>
          </a:p>
          <a:p>
            <a:pPr>
              <a:buFontTx/>
              <a:buChar char="•"/>
            </a:pPr>
            <a:r>
              <a:rPr lang="en-GB" sz="1400" b="1">
                <a:solidFill>
                  <a:srgbClr val="000099"/>
                </a:solidFill>
              </a:rPr>
              <a:t> Justification for new ideas</a:t>
            </a:r>
          </a:p>
          <a:p>
            <a:pPr>
              <a:buFontTx/>
              <a:buChar char="•"/>
            </a:pPr>
            <a:r>
              <a:rPr lang="en-GB" sz="1400" b="1">
                <a:solidFill>
                  <a:srgbClr val="000099"/>
                </a:solidFill>
              </a:rPr>
              <a:t> Corrective action loops 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4292600" y="3906839"/>
            <a:ext cx="1511300" cy="1722437"/>
          </a:xfrm>
          <a:prstGeom prst="rect">
            <a:avLst/>
          </a:prstGeom>
          <a:solidFill>
            <a:srgbClr val="66FFFF"/>
          </a:solidFill>
          <a:ln w="19050">
            <a:solidFill>
              <a:srgbClr val="000099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pPr>
              <a:buFontTx/>
              <a:buChar char="•"/>
            </a:pPr>
            <a:r>
              <a:rPr lang="en-GB" sz="1200" b="1">
                <a:solidFill>
                  <a:srgbClr val="000099"/>
                </a:solidFill>
              </a:rPr>
              <a:t> Product strategy</a:t>
            </a:r>
          </a:p>
          <a:p>
            <a:pPr>
              <a:buFontTx/>
              <a:buChar char="•"/>
            </a:pPr>
            <a:r>
              <a:rPr lang="en-GB" sz="1200" b="1">
                <a:solidFill>
                  <a:srgbClr val="000099"/>
                </a:solidFill>
              </a:rPr>
              <a:t> Science</a:t>
            </a:r>
          </a:p>
          <a:p>
            <a:pPr>
              <a:buFontTx/>
              <a:buChar char="•"/>
            </a:pPr>
            <a:r>
              <a:rPr lang="en-GB" sz="1200" b="1">
                <a:solidFill>
                  <a:srgbClr val="000099"/>
                </a:solidFill>
              </a:rPr>
              <a:t> Industry analysis</a:t>
            </a:r>
          </a:p>
          <a:p>
            <a:pPr>
              <a:buFontTx/>
              <a:buChar char="•"/>
            </a:pPr>
            <a:r>
              <a:rPr lang="en-GB" sz="1200" b="1">
                <a:solidFill>
                  <a:srgbClr val="000099"/>
                </a:solidFill>
              </a:rPr>
              <a:t> Functional strategy</a:t>
            </a:r>
          </a:p>
          <a:p>
            <a:pPr>
              <a:buFontTx/>
              <a:buChar char="•"/>
            </a:pPr>
            <a:r>
              <a:rPr lang="en-GB" sz="1200" b="1">
                <a:solidFill>
                  <a:srgbClr val="000099"/>
                </a:solidFill>
              </a:rPr>
              <a:t> Market and </a:t>
            </a:r>
          </a:p>
          <a:p>
            <a:r>
              <a:rPr lang="en-GB" sz="1200" b="1">
                <a:solidFill>
                  <a:srgbClr val="000099"/>
                </a:solidFill>
              </a:rPr>
              <a:t>  manufacturing </a:t>
            </a:r>
          </a:p>
          <a:p>
            <a:r>
              <a:rPr lang="en-GB" sz="1200" b="1">
                <a:solidFill>
                  <a:srgbClr val="000099"/>
                </a:solidFill>
              </a:rPr>
              <a:t>  analysis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5875338" y="3906839"/>
            <a:ext cx="1511300" cy="1722437"/>
          </a:xfrm>
          <a:prstGeom prst="rect">
            <a:avLst/>
          </a:prstGeom>
          <a:solidFill>
            <a:srgbClr val="66FFFF"/>
          </a:solidFill>
          <a:ln w="19050">
            <a:solidFill>
              <a:srgbClr val="000099"/>
            </a:solidFill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 wrap="none" anchor="ctr"/>
          <a:lstStyle/>
          <a:p>
            <a:pPr>
              <a:buFontTx/>
              <a:buChar char="•"/>
            </a:pPr>
            <a:r>
              <a:rPr lang="en-GB" sz="1200" b="1">
                <a:solidFill>
                  <a:srgbClr val="000099"/>
                </a:solidFill>
              </a:rPr>
              <a:t> Productivity</a:t>
            </a:r>
          </a:p>
          <a:p>
            <a:pPr>
              <a:buFontTx/>
              <a:buChar char="•"/>
            </a:pPr>
            <a:r>
              <a:rPr lang="en-GB" sz="1200" b="1">
                <a:solidFill>
                  <a:srgbClr val="000099"/>
                </a:solidFill>
              </a:rPr>
              <a:t> Employment</a:t>
            </a:r>
          </a:p>
          <a:p>
            <a:pPr>
              <a:buFontTx/>
              <a:buChar char="•"/>
            </a:pPr>
            <a:r>
              <a:rPr lang="en-GB" sz="1200" b="1">
                <a:solidFill>
                  <a:srgbClr val="000099"/>
                </a:solidFill>
              </a:rPr>
              <a:t> Quality of working</a:t>
            </a:r>
          </a:p>
          <a:p>
            <a:r>
              <a:rPr lang="en-GB" sz="1200" b="1">
                <a:solidFill>
                  <a:srgbClr val="000099"/>
                </a:solidFill>
              </a:rPr>
              <a:t>   life</a:t>
            </a:r>
          </a:p>
          <a:p>
            <a:pPr>
              <a:buFontTx/>
              <a:buChar char="•"/>
            </a:pPr>
            <a:r>
              <a:rPr lang="en-GB" sz="1200" b="1">
                <a:solidFill>
                  <a:srgbClr val="000099"/>
                </a:solidFill>
              </a:rPr>
              <a:t> Organizational </a:t>
            </a:r>
          </a:p>
          <a:p>
            <a:r>
              <a:rPr lang="en-GB" sz="1200" b="1">
                <a:solidFill>
                  <a:srgbClr val="000099"/>
                </a:solidFill>
              </a:rPr>
              <a:t>   impact</a:t>
            </a:r>
          </a:p>
          <a:p>
            <a:pPr>
              <a:buFontTx/>
              <a:buChar char="•"/>
            </a:pPr>
            <a:r>
              <a:rPr lang="en-GB" sz="1200" b="1">
                <a:solidFill>
                  <a:srgbClr val="000099"/>
                </a:solidFill>
              </a:rPr>
              <a:t> Human factors</a:t>
            </a:r>
          </a:p>
          <a:p>
            <a:pPr>
              <a:buFontTx/>
              <a:buChar char="•"/>
            </a:pPr>
            <a:r>
              <a:rPr lang="en-GB" sz="1200" b="1">
                <a:solidFill>
                  <a:srgbClr val="000099"/>
                </a:solidFill>
              </a:rPr>
              <a:t> Product quality</a:t>
            </a:r>
          </a:p>
        </p:txBody>
      </p:sp>
      <p:cxnSp>
        <p:nvCxnSpPr>
          <p:cNvPr id="30737" name="AutoShape 17"/>
          <p:cNvCxnSpPr>
            <a:cxnSpLocks noChangeShapeType="1"/>
            <a:stCxn id="30722" idx="3"/>
            <a:endCxn id="30729" idx="0"/>
          </p:cNvCxnSpPr>
          <p:nvPr/>
        </p:nvCxnSpPr>
        <p:spPr bwMode="auto">
          <a:xfrm>
            <a:off x="6892925" y="665164"/>
            <a:ext cx="2051050" cy="123825"/>
          </a:xfrm>
          <a:prstGeom prst="bentConnector2">
            <a:avLst/>
          </a:prstGeom>
          <a:noFill/>
          <a:ln w="19050">
            <a:solidFill>
              <a:srgbClr val="000099"/>
            </a:solidFill>
            <a:prstDash val="dash"/>
            <a:miter lim="800000"/>
            <a:headEnd/>
            <a:tailEnd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8" name="AutoShape 18"/>
          <p:cNvCxnSpPr>
            <a:cxnSpLocks noChangeShapeType="1"/>
            <a:stCxn id="30722" idx="1"/>
            <a:endCxn id="30723" idx="0"/>
          </p:cNvCxnSpPr>
          <p:nvPr/>
        </p:nvCxnSpPr>
        <p:spPr bwMode="auto">
          <a:xfrm rot="10800000" flipV="1">
            <a:off x="2854325" y="665163"/>
            <a:ext cx="2147888" cy="252412"/>
          </a:xfrm>
          <a:prstGeom prst="bentConnector2">
            <a:avLst/>
          </a:prstGeom>
          <a:noFill/>
          <a:ln w="19050">
            <a:solidFill>
              <a:srgbClr val="000099"/>
            </a:solidFill>
            <a:miter lim="800000"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9" name="AutoShape 19"/>
          <p:cNvCxnSpPr>
            <a:cxnSpLocks noChangeShapeType="1"/>
            <a:stCxn id="30723" idx="2"/>
            <a:endCxn id="30724" idx="0"/>
          </p:cNvCxnSpPr>
          <p:nvPr/>
        </p:nvCxnSpPr>
        <p:spPr bwMode="auto">
          <a:xfrm>
            <a:off x="2854325" y="1725613"/>
            <a:ext cx="0" cy="349250"/>
          </a:xfrm>
          <a:prstGeom prst="straightConnector1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0" name="AutoShape 20"/>
          <p:cNvCxnSpPr>
            <a:cxnSpLocks noChangeShapeType="1"/>
            <a:stCxn id="30724" idx="2"/>
            <a:endCxn id="30725" idx="0"/>
          </p:cNvCxnSpPr>
          <p:nvPr/>
        </p:nvCxnSpPr>
        <p:spPr bwMode="auto">
          <a:xfrm>
            <a:off x="2854325" y="2955926"/>
            <a:ext cx="6350" cy="339725"/>
          </a:xfrm>
          <a:prstGeom prst="straightConnector1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1" name="AutoShape 21"/>
          <p:cNvCxnSpPr>
            <a:cxnSpLocks noChangeShapeType="1"/>
            <a:stCxn id="30725" idx="2"/>
            <a:endCxn id="30726" idx="0"/>
          </p:cNvCxnSpPr>
          <p:nvPr/>
        </p:nvCxnSpPr>
        <p:spPr bwMode="auto">
          <a:xfrm>
            <a:off x="2860675" y="3887789"/>
            <a:ext cx="0" cy="339725"/>
          </a:xfrm>
          <a:prstGeom prst="straightConnector1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2" name="AutoShape 22"/>
          <p:cNvCxnSpPr>
            <a:cxnSpLocks noChangeShapeType="1"/>
            <a:stCxn id="30726" idx="2"/>
            <a:endCxn id="30727" idx="0"/>
          </p:cNvCxnSpPr>
          <p:nvPr/>
        </p:nvCxnSpPr>
        <p:spPr bwMode="auto">
          <a:xfrm>
            <a:off x="2860675" y="5037139"/>
            <a:ext cx="0" cy="339725"/>
          </a:xfrm>
          <a:prstGeom prst="straightConnector1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3" name="AutoShape 23"/>
          <p:cNvCxnSpPr>
            <a:cxnSpLocks noChangeShapeType="1"/>
            <a:stCxn id="30727" idx="2"/>
            <a:endCxn id="30728" idx="1"/>
          </p:cNvCxnSpPr>
          <p:nvPr/>
        </p:nvCxnSpPr>
        <p:spPr bwMode="auto">
          <a:xfrm rot="16200000" flipH="1">
            <a:off x="3867944" y="5320506"/>
            <a:ext cx="127000" cy="2141538"/>
          </a:xfrm>
          <a:prstGeom prst="bentConnector2">
            <a:avLst/>
          </a:prstGeom>
          <a:noFill/>
          <a:ln w="19050">
            <a:solidFill>
              <a:srgbClr val="000099"/>
            </a:solidFill>
            <a:miter lim="800000"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4" name="AutoShape 24"/>
          <p:cNvCxnSpPr>
            <a:cxnSpLocks noChangeShapeType="1"/>
            <a:stCxn id="30728" idx="3"/>
            <a:endCxn id="30733" idx="2"/>
          </p:cNvCxnSpPr>
          <p:nvPr/>
        </p:nvCxnSpPr>
        <p:spPr bwMode="auto">
          <a:xfrm flipV="1">
            <a:off x="6892926" y="6272213"/>
            <a:ext cx="2047875" cy="182562"/>
          </a:xfrm>
          <a:prstGeom prst="bentConnector2">
            <a:avLst/>
          </a:prstGeom>
          <a:noFill/>
          <a:ln w="19050">
            <a:solidFill>
              <a:srgbClr val="000099"/>
            </a:solidFill>
            <a:miter lim="800000"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5" name="Line 25"/>
          <p:cNvSpPr>
            <a:spLocks noChangeShapeType="1"/>
          </p:cNvSpPr>
          <p:nvPr/>
        </p:nvSpPr>
        <p:spPr bwMode="auto">
          <a:xfrm>
            <a:off x="3581400" y="2362200"/>
            <a:ext cx="106680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6" name="Line 26"/>
          <p:cNvSpPr>
            <a:spLocks noChangeShapeType="1"/>
          </p:cNvSpPr>
          <p:nvPr/>
        </p:nvSpPr>
        <p:spPr bwMode="auto">
          <a:xfrm>
            <a:off x="3519488" y="3429000"/>
            <a:ext cx="114300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>
            <a:off x="3581400" y="4572000"/>
            <a:ext cx="68580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8" name="Line 28"/>
          <p:cNvSpPr>
            <a:spLocks noChangeShapeType="1"/>
          </p:cNvSpPr>
          <p:nvPr/>
        </p:nvSpPr>
        <p:spPr bwMode="auto">
          <a:xfrm>
            <a:off x="7391400" y="4876800"/>
            <a:ext cx="68580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>
            <a:off x="7239000" y="3200400"/>
            <a:ext cx="83820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 type="triangle" w="med" len="med"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0750" name="AutoShape 30"/>
          <p:cNvCxnSpPr>
            <a:cxnSpLocks noChangeShapeType="1"/>
            <a:stCxn id="30733" idx="0"/>
            <a:endCxn id="30732" idx="2"/>
          </p:cNvCxnSpPr>
          <p:nvPr/>
        </p:nvCxnSpPr>
        <p:spPr bwMode="auto">
          <a:xfrm flipV="1">
            <a:off x="8940800" y="5122864"/>
            <a:ext cx="1588" cy="268287"/>
          </a:xfrm>
          <a:prstGeom prst="straightConnector1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51" name="AutoShape 31"/>
          <p:cNvCxnSpPr>
            <a:cxnSpLocks noChangeShapeType="1"/>
            <a:stCxn id="30732" idx="0"/>
            <a:endCxn id="30731" idx="2"/>
          </p:cNvCxnSpPr>
          <p:nvPr/>
        </p:nvCxnSpPr>
        <p:spPr bwMode="auto">
          <a:xfrm flipV="1">
            <a:off x="8942389" y="3975100"/>
            <a:ext cx="3175" cy="268288"/>
          </a:xfrm>
          <a:prstGeom prst="straightConnector1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52" name="AutoShape 32"/>
          <p:cNvCxnSpPr>
            <a:cxnSpLocks noChangeShapeType="1"/>
            <a:stCxn id="30731" idx="0"/>
            <a:endCxn id="30730" idx="2"/>
          </p:cNvCxnSpPr>
          <p:nvPr/>
        </p:nvCxnSpPr>
        <p:spPr bwMode="auto">
          <a:xfrm flipH="1" flipV="1">
            <a:off x="8942389" y="2611438"/>
            <a:ext cx="3175" cy="411162"/>
          </a:xfrm>
          <a:prstGeom prst="straightConnector1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53" name="AutoShape 33"/>
          <p:cNvCxnSpPr>
            <a:cxnSpLocks noChangeShapeType="1"/>
            <a:stCxn id="30730" idx="0"/>
            <a:endCxn id="30729" idx="2"/>
          </p:cNvCxnSpPr>
          <p:nvPr/>
        </p:nvCxnSpPr>
        <p:spPr bwMode="auto">
          <a:xfrm flipV="1">
            <a:off x="8942389" y="1884363"/>
            <a:ext cx="1587" cy="277812"/>
          </a:xfrm>
          <a:prstGeom prst="straightConnector1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54" name="Line 34"/>
          <p:cNvSpPr>
            <a:spLocks noChangeShapeType="1"/>
          </p:cNvSpPr>
          <p:nvPr/>
        </p:nvSpPr>
        <p:spPr bwMode="auto">
          <a:xfrm>
            <a:off x="7010400" y="1447800"/>
            <a:ext cx="106680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5" name="Line 35"/>
          <p:cNvSpPr>
            <a:spLocks noChangeShapeType="1"/>
          </p:cNvSpPr>
          <p:nvPr/>
        </p:nvSpPr>
        <p:spPr bwMode="auto">
          <a:xfrm>
            <a:off x="7010400" y="1447800"/>
            <a:ext cx="0" cy="762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6" name="Line 36"/>
          <p:cNvSpPr>
            <a:spLocks noChangeShapeType="1"/>
          </p:cNvSpPr>
          <p:nvPr/>
        </p:nvSpPr>
        <p:spPr bwMode="auto">
          <a:xfrm flipH="1">
            <a:off x="3581400" y="1447800"/>
            <a:ext cx="121920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7" name="Line 37"/>
          <p:cNvSpPr>
            <a:spLocks noChangeShapeType="1"/>
          </p:cNvSpPr>
          <p:nvPr/>
        </p:nvSpPr>
        <p:spPr bwMode="auto">
          <a:xfrm>
            <a:off x="4800600" y="1447800"/>
            <a:ext cx="0" cy="7620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 flipH="1">
            <a:off x="3568700" y="3657600"/>
            <a:ext cx="91440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9" name="Line 39"/>
          <p:cNvSpPr>
            <a:spLocks noChangeShapeType="1"/>
          </p:cNvSpPr>
          <p:nvPr/>
        </p:nvSpPr>
        <p:spPr bwMode="auto">
          <a:xfrm>
            <a:off x="4483100" y="3657600"/>
            <a:ext cx="0" cy="2286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0" name="Line 40"/>
          <p:cNvSpPr>
            <a:spLocks noChangeShapeType="1"/>
          </p:cNvSpPr>
          <p:nvPr/>
        </p:nvSpPr>
        <p:spPr bwMode="auto">
          <a:xfrm>
            <a:off x="7112000" y="3657600"/>
            <a:ext cx="91440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1" name="Line 41"/>
          <p:cNvSpPr>
            <a:spLocks noChangeShapeType="1"/>
          </p:cNvSpPr>
          <p:nvPr/>
        </p:nvSpPr>
        <p:spPr bwMode="auto">
          <a:xfrm>
            <a:off x="7112000" y="3657600"/>
            <a:ext cx="0" cy="22860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03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60142" y="944626"/>
            <a:ext cx="19799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600" b="1" dirty="0">
                <a:solidFill>
                  <a:srgbClr val="3493B9"/>
                </a:solidFill>
                <a:latin typeface="Corbel"/>
                <a:cs typeface="Corbel"/>
              </a:rPr>
              <a:t>DISCUSS:</a:t>
            </a:r>
            <a:endParaRPr sz="3600">
              <a:latin typeface="Corbel"/>
              <a:cs typeface="Corbe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90520" y="2368424"/>
            <a:ext cx="5770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Why is it important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to become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a learning</a:t>
            </a:r>
            <a:r>
              <a:rPr sz="2000" spc="-6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organization?</a:t>
            </a:r>
            <a:endParaRPr sz="200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806429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1" y="304800"/>
            <a:ext cx="6506589" cy="86177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rmAutofit fontScale="90000"/>
          </a:bodyPr>
          <a:lstStyle/>
          <a:p>
            <a:pPr algn="l"/>
            <a:r>
              <a:rPr lang="en-AU" sz="2800"/>
              <a:t>Example of a Strategy Tool used in audits:</a:t>
            </a:r>
            <a:br>
              <a:rPr lang="en-AU" sz="2800"/>
            </a:br>
            <a:r>
              <a:rPr lang="en-AU" sz="2800"/>
              <a:t>S W O T Analysis</a:t>
            </a:r>
          </a:p>
        </p:txBody>
      </p:sp>
      <p:sp>
        <p:nvSpPr>
          <p:cNvPr id="40963" name="AutoShape 3"/>
          <p:cNvSpPr>
            <a:spLocks/>
          </p:cNvSpPr>
          <p:nvPr/>
        </p:nvSpPr>
        <p:spPr bwMode="auto">
          <a:xfrm>
            <a:off x="7315200" y="2057400"/>
            <a:ext cx="609600" cy="1447800"/>
          </a:xfrm>
          <a:prstGeom prst="rightBrace">
            <a:avLst>
              <a:gd name="adj1" fmla="val 19792"/>
              <a:gd name="adj2" fmla="val 47042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bg2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8686801" y="2438400"/>
            <a:ext cx="16494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2800" b="1">
                <a:latin typeface="Arial" panose="020B0604020202020204" pitchFamily="34" charset="0"/>
              </a:rPr>
              <a:t>Internal</a:t>
            </a:r>
          </a:p>
          <a:p>
            <a:r>
              <a:rPr lang="tr-TR" sz="2800" b="1">
                <a:latin typeface="Arial" panose="020B0604020202020204" pitchFamily="34" charset="0"/>
              </a:rPr>
              <a:t>Analysis</a:t>
            </a:r>
          </a:p>
        </p:txBody>
      </p:sp>
      <p:sp>
        <p:nvSpPr>
          <p:cNvPr id="40965" name="AutoShape 5"/>
          <p:cNvSpPr>
            <a:spLocks/>
          </p:cNvSpPr>
          <p:nvPr/>
        </p:nvSpPr>
        <p:spPr bwMode="auto">
          <a:xfrm>
            <a:off x="7239000" y="3733800"/>
            <a:ext cx="609600" cy="1447800"/>
          </a:xfrm>
          <a:prstGeom prst="rightBrace">
            <a:avLst>
              <a:gd name="adj1" fmla="val 19792"/>
              <a:gd name="adj2" fmla="val 50000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7150">
                <a:solidFill>
                  <a:schemeClr val="bg2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8610601" y="3962400"/>
            <a:ext cx="16494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2800" b="1">
                <a:latin typeface="Arial" panose="020B0604020202020204" pitchFamily="34" charset="0"/>
              </a:rPr>
              <a:t>External</a:t>
            </a:r>
          </a:p>
          <a:p>
            <a:r>
              <a:rPr lang="tr-TR" sz="2800" b="1">
                <a:latin typeface="Arial" panose="020B0604020202020204" pitchFamily="34" charset="0"/>
              </a:rPr>
              <a:t>Analysis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2057400" y="2395538"/>
            <a:ext cx="5867400" cy="244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S</a:t>
            </a:r>
            <a:r>
              <a:rPr lang="en-AU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trenght		</a:t>
            </a:r>
          </a:p>
          <a:p>
            <a:pPr>
              <a:spcBef>
                <a:spcPct val="50000"/>
              </a:spcBef>
            </a:pPr>
            <a:r>
              <a:rPr lang="en-A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W</a:t>
            </a:r>
            <a:r>
              <a:rPr lang="en-AU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eakness		</a:t>
            </a:r>
          </a:p>
          <a:p>
            <a:pPr>
              <a:spcBef>
                <a:spcPct val="50000"/>
              </a:spcBef>
            </a:pPr>
            <a:r>
              <a:rPr lang="en-A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O</a:t>
            </a:r>
            <a:r>
              <a:rPr lang="en-AU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pportunity		</a:t>
            </a:r>
          </a:p>
          <a:p>
            <a:pPr>
              <a:spcBef>
                <a:spcPct val="50000"/>
              </a:spcBef>
            </a:pPr>
            <a:r>
              <a:rPr lang="en-AU" sz="2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</a:t>
            </a:r>
            <a:r>
              <a:rPr lang="en-AU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hreat			</a:t>
            </a:r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2057400" y="35814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43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External analysis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981200"/>
            <a:ext cx="8077200" cy="2154436"/>
          </a:xfrm>
        </p:spPr>
        <p:txBody>
          <a:bodyPr/>
          <a:lstStyle/>
          <a:p>
            <a:r>
              <a:rPr lang="en-AU"/>
              <a:t>Focuses on the identification of the value perceived by the customer and its evolution. </a:t>
            </a:r>
          </a:p>
          <a:p>
            <a:r>
              <a:rPr lang="en-AU"/>
              <a:t>Demands could be not only the satisfaction of existing needs but also the creation or the explicitation of latent or non-articulated needs.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97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tr-TR" dirty="0"/>
              <a:t>Internal analysis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371958" y="1717122"/>
            <a:ext cx="11448084" cy="1846659"/>
          </a:xfrm>
        </p:spPr>
        <p:txBody>
          <a:bodyPr>
            <a:normAutofit/>
          </a:bodyPr>
          <a:lstStyle/>
          <a:p>
            <a:pPr>
              <a:buFont typeface="Symbol" panose="05050102010706020507" pitchFamily="18" charset="2"/>
              <a:buChar char="·"/>
            </a:pPr>
            <a:r>
              <a:rPr lang="en-AU" dirty="0"/>
              <a:t>Identifying the competence and skill base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AU" dirty="0"/>
              <a:t>Benchmarking skills against other firms 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en-AU" dirty="0"/>
              <a:t>(the breadth addresses the range of applicability of a certain skill, whereas the depth addresses the degree of </a:t>
            </a:r>
            <a:r>
              <a:rPr lang="en-AU" dirty="0" err="1"/>
              <a:t>appropriability</a:t>
            </a:r>
            <a:r>
              <a:rPr lang="en-AU" dirty="0"/>
              <a:t> of a skill)</a:t>
            </a:r>
          </a:p>
          <a:p>
            <a:r>
              <a:rPr lang="en-AU" b="1" dirty="0"/>
              <a:t> </a:t>
            </a:r>
            <a:r>
              <a:rPr lang="en-AU" dirty="0"/>
              <a:t>Identifying the critical skills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467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6400800" y="1200150"/>
            <a:ext cx="4076700" cy="4362450"/>
          </a:xfrm>
          <a:prstGeom prst="rect">
            <a:avLst/>
          </a:prstGeom>
          <a:gradFill rotWithShape="0">
            <a:gsLst>
              <a:gs pos="0">
                <a:srgbClr val="FF99FF">
                  <a:gamma/>
                  <a:shade val="76078"/>
                  <a:invGamma/>
                </a:srgbClr>
              </a:gs>
              <a:gs pos="100000">
                <a:srgbClr val="FF99FF"/>
              </a:gs>
            </a:gsLst>
            <a:lin ang="18900000" scaled="1"/>
          </a:gra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1752601" y="1219200"/>
            <a:ext cx="3742691" cy="142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35000"/>
              </a:lnSpc>
              <a:buClr>
                <a:srgbClr val="66FF66"/>
              </a:buClr>
              <a:buFont typeface="Wingdings" panose="05000000000000000000" pitchFamily="2" charset="2"/>
              <a:buNone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tr-TR" b="1" u="sng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(S)</a:t>
            </a:r>
          </a:p>
          <a:p>
            <a:pPr>
              <a:lnSpc>
                <a:spcPct val="135000"/>
              </a:lnSpc>
              <a:buClr>
                <a:srgbClr val="66FF66"/>
              </a:buClr>
              <a:buFont typeface="Wingdings" panose="05000000000000000000" pitchFamily="2" charset="2"/>
              <a:buChar char="u"/>
            </a:pPr>
            <a:r>
              <a:rPr lang="tr-TR" b="1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tr-TR"/>
              <a:t>What are the strength areas?</a:t>
            </a:r>
          </a:p>
          <a:p>
            <a:pPr>
              <a:lnSpc>
                <a:spcPct val="135000"/>
              </a:lnSpc>
              <a:buClr>
                <a:srgbClr val="66FF66"/>
              </a:buClr>
              <a:buFont typeface="Wingdings" panose="05000000000000000000" pitchFamily="2" charset="2"/>
              <a:buChar char="u"/>
            </a:pPr>
            <a:r>
              <a:rPr lang="tr-TR"/>
              <a:t> Where are the best performances?</a:t>
            </a:r>
            <a:endParaRPr lang="tr-TR">
              <a:solidFill>
                <a:schemeClr val="bg1"/>
              </a:solidFill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2147888" y="3360739"/>
            <a:ext cx="2976328" cy="153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buClr>
                <a:srgbClr val="66FF66"/>
              </a:buClr>
              <a:buFont typeface="Wingdings" panose="05000000000000000000" pitchFamily="2" charset="2"/>
              <a:buNone/>
            </a:pPr>
            <a:r>
              <a:rPr lang="tr-TR" b="1" u="sng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(W)</a:t>
            </a:r>
          </a:p>
          <a:p>
            <a:pPr>
              <a:lnSpc>
                <a:spcPct val="130000"/>
              </a:lnSpc>
              <a:buClr>
                <a:srgbClr val="66FF66"/>
              </a:buClr>
              <a:buFont typeface="Wingdings" panose="05000000000000000000" pitchFamily="2" charset="2"/>
              <a:buChar char="u"/>
            </a:pPr>
            <a:r>
              <a:rPr lang="tr-TR" b="1">
                <a:latin typeface="Tahoma" panose="020B0604030504040204" pitchFamily="34" charset="0"/>
              </a:rPr>
              <a:t> </a:t>
            </a:r>
            <a:r>
              <a:rPr lang="tr-TR"/>
              <a:t>What could be improved?</a:t>
            </a:r>
          </a:p>
          <a:p>
            <a:pPr>
              <a:lnSpc>
                <a:spcPct val="130000"/>
              </a:lnSpc>
              <a:buClr>
                <a:srgbClr val="66FF66"/>
              </a:buClr>
              <a:buFont typeface="Wingdings" panose="05000000000000000000" pitchFamily="2" charset="2"/>
              <a:buChar char="u"/>
            </a:pPr>
            <a:r>
              <a:rPr lang="tr-TR"/>
              <a:t> What are the weaknesses?</a:t>
            </a:r>
          </a:p>
          <a:p>
            <a:pPr>
              <a:lnSpc>
                <a:spcPct val="130000"/>
              </a:lnSpc>
              <a:buClr>
                <a:srgbClr val="66FF66"/>
              </a:buClr>
              <a:buFont typeface="Wingdings" panose="05000000000000000000" pitchFamily="2" charset="2"/>
              <a:buChar char="u"/>
            </a:pPr>
            <a:r>
              <a:rPr lang="tr-TR"/>
              <a:t> What could be prevented?</a:t>
            </a:r>
            <a:endParaRPr lang="tr-TR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918326" y="164147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858000" y="2057401"/>
            <a:ext cx="2570512" cy="1172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buClr>
                <a:srgbClr val="009900"/>
              </a:buClr>
              <a:buFont typeface="Wingdings" panose="05000000000000000000" pitchFamily="2" charset="2"/>
              <a:buChar char="u"/>
            </a:pPr>
            <a:r>
              <a:rPr lang="tr-TR" b="1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tr-TR" b="1"/>
              <a:t>Be realistic</a:t>
            </a:r>
          </a:p>
          <a:p>
            <a:pPr>
              <a:lnSpc>
                <a:spcPct val="130000"/>
              </a:lnSpc>
              <a:buClr>
                <a:srgbClr val="009900"/>
              </a:buClr>
              <a:buFont typeface="Wingdings" panose="05000000000000000000" pitchFamily="2" charset="2"/>
              <a:buChar char="u"/>
            </a:pPr>
            <a:r>
              <a:rPr lang="tr-TR" b="1"/>
              <a:t> Consider the views of </a:t>
            </a:r>
          </a:p>
          <a:p>
            <a:pPr>
              <a:lnSpc>
                <a:spcPct val="130000"/>
              </a:lnSpc>
              <a:buClr>
                <a:srgbClr val="009900"/>
              </a:buClr>
              <a:buFont typeface="Wingdings" panose="05000000000000000000" pitchFamily="2" charset="2"/>
              <a:buNone/>
            </a:pPr>
            <a:r>
              <a:rPr lang="tr-TR" b="1"/>
              <a:t>others</a:t>
            </a:r>
            <a:endParaRPr lang="tr-TR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6880226" y="4757738"/>
            <a:ext cx="2097049" cy="369332"/>
          </a:xfrm>
          <a:prstGeom prst="rect">
            <a:avLst/>
          </a:prstGeom>
          <a:solidFill>
            <a:schemeClr val="hlink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tr-TR" b="1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Self-Assessment</a:t>
            </a:r>
            <a:endParaRPr lang="tr-TR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</p:txBody>
      </p:sp>
      <p:sp>
        <p:nvSpPr>
          <p:cNvPr id="35848" name="AutoShape 8"/>
          <p:cNvSpPr>
            <a:spLocks noChangeArrowheads="1"/>
          </p:cNvSpPr>
          <p:nvPr/>
        </p:nvSpPr>
        <p:spPr bwMode="auto">
          <a:xfrm>
            <a:off x="7848600" y="4038600"/>
            <a:ext cx="12192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66FF66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Rectangle 9"/>
          <p:cNvSpPr>
            <a:spLocks noGrp="1" noChangeArrowheads="1"/>
          </p:cNvSpPr>
          <p:nvPr>
            <p:ph type="title"/>
          </p:nvPr>
        </p:nvSpPr>
        <p:spPr>
          <a:xfrm>
            <a:off x="2255838" y="609601"/>
            <a:ext cx="4267200" cy="430887"/>
          </a:xfrm>
        </p:spPr>
        <p:txBody>
          <a:bodyPr>
            <a:normAutofit fontScale="90000"/>
          </a:bodyPr>
          <a:lstStyle/>
          <a:p>
            <a:pPr algn="l"/>
            <a:r>
              <a:rPr lang="en-AU" sz="2800"/>
              <a:t>SWOT</a:t>
            </a:r>
          </a:p>
        </p:txBody>
      </p:sp>
    </p:spTree>
    <p:extLst>
      <p:ext uri="{BB962C8B-B14F-4D97-AF65-F5344CB8AC3E}">
        <p14:creationId xmlns:p14="http://schemas.microsoft.com/office/powerpoint/2010/main" val="1365658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3352801" y="1008064"/>
            <a:ext cx="3936783" cy="3208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35000"/>
              </a:lnSpc>
              <a:buClr>
                <a:srgbClr val="009900"/>
              </a:buClr>
              <a:buFont typeface="Wingdings" panose="05000000000000000000" pitchFamily="2" charset="2"/>
              <a:buNone/>
            </a:pPr>
            <a:r>
              <a:rPr lang="tr-TR" u="sng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(O)</a:t>
            </a:r>
          </a:p>
          <a:p>
            <a:pPr>
              <a:lnSpc>
                <a:spcPct val="135000"/>
              </a:lnSpc>
              <a:buClr>
                <a:srgbClr val="009900"/>
              </a:buClr>
              <a:buFont typeface="Wingdings" panose="05000000000000000000" pitchFamily="2" charset="2"/>
              <a:buChar char="u"/>
            </a:pPr>
            <a:r>
              <a:rPr lang="tr-TR" sz="2000"/>
              <a:t> Changing </a:t>
            </a:r>
            <a:r>
              <a:rPr lang="tr-TR" sz="2200"/>
              <a:t>technology</a:t>
            </a:r>
          </a:p>
          <a:p>
            <a:pPr>
              <a:lnSpc>
                <a:spcPct val="135000"/>
              </a:lnSpc>
              <a:buClr>
                <a:srgbClr val="009900"/>
              </a:buClr>
              <a:buFont typeface="Wingdings" panose="05000000000000000000" pitchFamily="2" charset="2"/>
              <a:buChar char="u"/>
            </a:pPr>
            <a:r>
              <a:rPr lang="tr-TR" sz="2200"/>
              <a:t> changing markets</a:t>
            </a:r>
          </a:p>
          <a:p>
            <a:pPr>
              <a:lnSpc>
                <a:spcPct val="135000"/>
              </a:lnSpc>
              <a:buClr>
                <a:srgbClr val="009900"/>
              </a:buClr>
              <a:buFont typeface="Wingdings" panose="05000000000000000000" pitchFamily="2" charset="2"/>
              <a:buChar char="u"/>
            </a:pPr>
            <a:r>
              <a:rPr lang="tr-TR" sz="2200"/>
              <a:t> changing government policies</a:t>
            </a:r>
          </a:p>
          <a:p>
            <a:pPr>
              <a:lnSpc>
                <a:spcPct val="135000"/>
              </a:lnSpc>
              <a:buClr>
                <a:srgbClr val="009900"/>
              </a:buClr>
              <a:buFont typeface="Wingdings" panose="05000000000000000000" pitchFamily="2" charset="2"/>
              <a:buChar char="u"/>
            </a:pPr>
            <a:r>
              <a:rPr lang="tr-TR" sz="2200"/>
              <a:t> changing life-style</a:t>
            </a:r>
          </a:p>
          <a:p>
            <a:pPr>
              <a:lnSpc>
                <a:spcPct val="135000"/>
              </a:lnSpc>
              <a:buClr>
                <a:srgbClr val="009900"/>
              </a:buClr>
              <a:buFont typeface="Wingdings" panose="05000000000000000000" pitchFamily="2" charset="2"/>
              <a:buNone/>
            </a:pPr>
            <a:endParaRPr lang="tr-TR" sz="2200"/>
          </a:p>
          <a:p>
            <a:pPr>
              <a:lnSpc>
                <a:spcPct val="135000"/>
              </a:lnSpc>
              <a:buClr>
                <a:srgbClr val="009900"/>
              </a:buClr>
              <a:buFont typeface="Wingdings" panose="05000000000000000000" pitchFamily="2" charset="2"/>
              <a:buNone/>
            </a:pPr>
            <a:r>
              <a:rPr lang="tr-TR" sz="2200"/>
              <a:t>What new opportunities arise?</a:t>
            </a:r>
            <a:endParaRPr lang="tr-TR" sz="2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352800" y="4335464"/>
            <a:ext cx="3987374" cy="1332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buClr>
                <a:srgbClr val="66FF66"/>
              </a:buClr>
              <a:buFont typeface="Wingdings" panose="05000000000000000000" pitchFamily="2" charset="2"/>
              <a:buNone/>
            </a:pPr>
            <a:r>
              <a:rPr lang="tr-TR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tr-TR" u="sng">
                <a:solidFill>
                  <a:srgbClr val="FF99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(T)</a:t>
            </a:r>
            <a:endParaRPr lang="tr-TR" u="sng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>
              <a:lnSpc>
                <a:spcPct val="130000"/>
              </a:lnSpc>
              <a:buClr>
                <a:srgbClr val="009900"/>
              </a:buClr>
              <a:buFont typeface="Wingdings" panose="05000000000000000000" pitchFamily="2" charset="2"/>
              <a:buChar char="u"/>
            </a:pPr>
            <a:r>
              <a:rPr lang="tr-TR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 </a:t>
            </a:r>
            <a:r>
              <a:rPr lang="tr-TR"/>
              <a:t>What is the position of competitiors</a:t>
            </a:r>
            <a:r>
              <a:rPr lang="tr-TR" sz="2200"/>
              <a:t>?</a:t>
            </a:r>
          </a:p>
          <a:p>
            <a:pPr>
              <a:lnSpc>
                <a:spcPct val="130000"/>
              </a:lnSpc>
              <a:buClr>
                <a:srgbClr val="009900"/>
              </a:buClr>
              <a:buFont typeface="Wingdings" panose="05000000000000000000" pitchFamily="2" charset="2"/>
              <a:buChar char="u"/>
            </a:pPr>
            <a:r>
              <a:rPr lang="tr-TR" sz="2200"/>
              <a:t> What are the risks of change?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xfrm>
            <a:off x="2895600" y="533401"/>
            <a:ext cx="7772400" cy="430887"/>
          </a:xfrm>
        </p:spPr>
        <p:txBody>
          <a:bodyPr>
            <a:normAutofit fontScale="90000"/>
          </a:bodyPr>
          <a:lstStyle/>
          <a:p>
            <a:pPr algn="l"/>
            <a:r>
              <a:rPr lang="en-AU" sz="2800"/>
              <a:t>SWOT</a:t>
            </a:r>
          </a:p>
        </p:txBody>
      </p:sp>
    </p:spTree>
    <p:extLst>
      <p:ext uri="{BB962C8B-B14F-4D97-AF65-F5344CB8AC3E}">
        <p14:creationId xmlns:p14="http://schemas.microsoft.com/office/powerpoint/2010/main" val="4249574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Line 2"/>
          <p:cNvSpPr>
            <a:spLocks noChangeShapeType="1"/>
          </p:cNvSpPr>
          <p:nvPr/>
        </p:nvSpPr>
        <p:spPr bwMode="auto">
          <a:xfrm flipV="1">
            <a:off x="1981200" y="381001"/>
            <a:ext cx="0" cy="6132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9" name="Line 3"/>
          <p:cNvSpPr>
            <a:spLocks noChangeShapeType="1"/>
          </p:cNvSpPr>
          <p:nvPr/>
        </p:nvSpPr>
        <p:spPr bwMode="auto">
          <a:xfrm>
            <a:off x="1981200" y="3810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1981200" y="6548438"/>
            <a:ext cx="822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10210800" y="381000"/>
            <a:ext cx="0" cy="6172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2" name="Line 6"/>
          <p:cNvSpPr>
            <a:spLocks noChangeShapeType="1"/>
          </p:cNvSpPr>
          <p:nvPr/>
        </p:nvSpPr>
        <p:spPr bwMode="auto">
          <a:xfrm>
            <a:off x="4648200" y="381000"/>
            <a:ext cx="0" cy="609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3" name="Line 7"/>
          <p:cNvSpPr>
            <a:spLocks noChangeShapeType="1"/>
          </p:cNvSpPr>
          <p:nvPr/>
        </p:nvSpPr>
        <p:spPr bwMode="auto">
          <a:xfrm>
            <a:off x="7467600" y="381000"/>
            <a:ext cx="0" cy="609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>
            <a:off x="1981200" y="2395538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1981200" y="4419600"/>
            <a:ext cx="822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2543175" y="1047751"/>
            <a:ext cx="15113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tr-TR" sz="1300"/>
              <a:t>Always leave Blank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4953000" y="533400"/>
            <a:ext cx="1563688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tr-TR" sz="1300"/>
              <a:t>STRENGTHS (S)</a:t>
            </a:r>
          </a:p>
          <a:p>
            <a:r>
              <a:rPr lang="tr-TR" sz="1300"/>
              <a:t>1.</a:t>
            </a:r>
          </a:p>
          <a:p>
            <a:r>
              <a:rPr lang="tr-TR" sz="1300"/>
              <a:t>2.</a:t>
            </a:r>
          </a:p>
          <a:p>
            <a:r>
              <a:rPr lang="tr-TR" sz="1300"/>
              <a:t>3.</a:t>
            </a:r>
          </a:p>
          <a:p>
            <a:r>
              <a:rPr lang="tr-TR" sz="1300"/>
              <a:t>4.	List Strenghts</a:t>
            </a:r>
          </a:p>
          <a:p>
            <a:r>
              <a:rPr lang="tr-TR" sz="1300"/>
              <a:t>5.</a:t>
            </a:r>
          </a:p>
          <a:p>
            <a:r>
              <a:rPr lang="tr-TR" sz="1300"/>
              <a:t>6.</a:t>
            </a:r>
          </a:p>
          <a:p>
            <a:r>
              <a:rPr lang="tr-TR" sz="1300"/>
              <a:t>7.</a:t>
            </a:r>
          </a:p>
          <a:p>
            <a:r>
              <a:rPr lang="tr-TR" sz="1300"/>
              <a:t>8.</a:t>
            </a:r>
          </a:p>
          <a:p>
            <a:endParaRPr lang="tr-TR" sz="1300"/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7772400" y="533400"/>
            <a:ext cx="1739900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300"/>
              <a:t>WEAKNESSES (W)</a:t>
            </a:r>
          </a:p>
          <a:p>
            <a:r>
              <a:rPr lang="tr-TR" sz="1300"/>
              <a:t>1.</a:t>
            </a:r>
          </a:p>
          <a:p>
            <a:r>
              <a:rPr lang="tr-TR" sz="1300"/>
              <a:t>2.</a:t>
            </a:r>
          </a:p>
          <a:p>
            <a:r>
              <a:rPr lang="tr-TR" sz="1300"/>
              <a:t>3.</a:t>
            </a:r>
          </a:p>
          <a:p>
            <a:r>
              <a:rPr lang="tr-TR" sz="1300"/>
              <a:t>4.        List Weaknesses</a:t>
            </a:r>
          </a:p>
          <a:p>
            <a:r>
              <a:rPr lang="tr-TR" sz="1300"/>
              <a:t>5.</a:t>
            </a:r>
          </a:p>
          <a:p>
            <a:r>
              <a:rPr lang="tr-TR" sz="1300"/>
              <a:t>6.</a:t>
            </a:r>
          </a:p>
          <a:p>
            <a:r>
              <a:rPr lang="tr-TR" sz="1300"/>
              <a:t>7.</a:t>
            </a:r>
          </a:p>
          <a:p>
            <a:r>
              <a:rPr lang="tr-TR" sz="1300"/>
              <a:t>8.</a:t>
            </a:r>
          </a:p>
          <a:p>
            <a:endParaRPr lang="tr-TR" sz="1300"/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2133600" y="2514601"/>
            <a:ext cx="1885950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300"/>
              <a:t>OPPRTUNITIES (O)</a:t>
            </a:r>
          </a:p>
          <a:p>
            <a:r>
              <a:rPr lang="tr-TR" sz="1300"/>
              <a:t>1.</a:t>
            </a:r>
          </a:p>
          <a:p>
            <a:r>
              <a:rPr lang="tr-TR" sz="1300"/>
              <a:t>2.</a:t>
            </a:r>
          </a:p>
          <a:p>
            <a:r>
              <a:rPr lang="tr-TR" sz="1300"/>
              <a:t>3.</a:t>
            </a:r>
          </a:p>
          <a:p>
            <a:r>
              <a:rPr lang="tr-TR" sz="1300"/>
              <a:t>4.         List Opportunities</a:t>
            </a:r>
          </a:p>
          <a:p>
            <a:r>
              <a:rPr lang="tr-TR" sz="1300"/>
              <a:t>5.</a:t>
            </a:r>
          </a:p>
          <a:p>
            <a:r>
              <a:rPr lang="tr-TR" sz="1300"/>
              <a:t>6.</a:t>
            </a:r>
          </a:p>
          <a:p>
            <a:r>
              <a:rPr lang="tr-TR" sz="1300"/>
              <a:t>7.</a:t>
            </a:r>
          </a:p>
          <a:p>
            <a:r>
              <a:rPr lang="tr-TR" sz="1300"/>
              <a:t>8.</a:t>
            </a:r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4953001" y="2514601"/>
            <a:ext cx="2447925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tr-TR" sz="1300"/>
              <a:t>SO STRATEGIES</a:t>
            </a:r>
          </a:p>
          <a:p>
            <a:r>
              <a:rPr lang="tr-TR" sz="1300"/>
              <a:t>1.</a:t>
            </a:r>
          </a:p>
          <a:p>
            <a:r>
              <a:rPr lang="tr-TR" sz="1300"/>
              <a:t>2.</a:t>
            </a:r>
          </a:p>
          <a:p>
            <a:r>
              <a:rPr lang="tr-TR" sz="1300"/>
              <a:t>3.</a:t>
            </a:r>
          </a:p>
          <a:p>
            <a:pPr>
              <a:buFontTx/>
              <a:buAutoNum type="arabicPeriod" startAt="4"/>
            </a:pPr>
            <a:r>
              <a:rPr lang="tr-TR" sz="1300"/>
              <a:t>Use strengths totake</a:t>
            </a:r>
          </a:p>
          <a:p>
            <a:pPr>
              <a:buFontTx/>
              <a:buAutoNum type="arabicPeriod" startAt="4"/>
            </a:pPr>
            <a:r>
              <a:rPr lang="tr-TR" sz="1300"/>
              <a:t>Advantage of opportunities</a:t>
            </a:r>
          </a:p>
          <a:p>
            <a:r>
              <a:rPr lang="tr-TR" sz="1300"/>
              <a:t>6.</a:t>
            </a:r>
          </a:p>
          <a:p>
            <a:r>
              <a:rPr lang="tr-TR" sz="1300"/>
              <a:t>7.</a:t>
            </a:r>
          </a:p>
          <a:p>
            <a:r>
              <a:rPr lang="tr-TR" sz="1300"/>
              <a:t>8.</a:t>
            </a:r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7772401" y="2511426"/>
            <a:ext cx="2447925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tr-TR" sz="1300"/>
              <a:t>WO STRATEGIES</a:t>
            </a:r>
          </a:p>
          <a:p>
            <a:r>
              <a:rPr lang="tr-TR" sz="1300"/>
              <a:t>1.</a:t>
            </a:r>
          </a:p>
          <a:p>
            <a:r>
              <a:rPr lang="tr-TR" sz="1300"/>
              <a:t>2.</a:t>
            </a:r>
          </a:p>
          <a:p>
            <a:pPr>
              <a:buFontTx/>
              <a:buAutoNum type="arabicPeriod" startAt="3"/>
            </a:pPr>
            <a:r>
              <a:rPr lang="tr-TR" sz="1300"/>
              <a:t>Overcome</a:t>
            </a:r>
          </a:p>
          <a:p>
            <a:pPr>
              <a:buFontTx/>
              <a:buAutoNum type="arabicPeriod" startAt="3"/>
            </a:pPr>
            <a:r>
              <a:rPr lang="tr-TR" sz="1300"/>
              <a:t>Weaknesses by taking</a:t>
            </a:r>
          </a:p>
          <a:p>
            <a:pPr>
              <a:buFontTx/>
              <a:buAutoNum type="arabicPeriod" startAt="3"/>
            </a:pPr>
            <a:r>
              <a:rPr lang="tr-TR" sz="1300"/>
              <a:t>Advantage of opportunities</a:t>
            </a:r>
          </a:p>
          <a:p>
            <a:r>
              <a:rPr lang="tr-TR" sz="1300"/>
              <a:t>6.</a:t>
            </a:r>
          </a:p>
          <a:p>
            <a:r>
              <a:rPr lang="tr-TR" sz="1300"/>
              <a:t>7.</a:t>
            </a:r>
          </a:p>
          <a:p>
            <a:r>
              <a:rPr lang="tr-TR" sz="1300"/>
              <a:t>8.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2133600" y="4572001"/>
            <a:ext cx="1473200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sz="1300"/>
              <a:t>THREATS</a:t>
            </a:r>
          </a:p>
          <a:p>
            <a:r>
              <a:rPr lang="tr-TR" sz="1300"/>
              <a:t>1.</a:t>
            </a:r>
          </a:p>
          <a:p>
            <a:r>
              <a:rPr lang="tr-TR" sz="1300"/>
              <a:t>2.</a:t>
            </a:r>
          </a:p>
          <a:p>
            <a:r>
              <a:rPr lang="tr-TR" sz="1300"/>
              <a:t>3.</a:t>
            </a:r>
          </a:p>
          <a:p>
            <a:r>
              <a:rPr lang="tr-TR" sz="1300"/>
              <a:t>4.         List Threats</a:t>
            </a:r>
          </a:p>
          <a:p>
            <a:r>
              <a:rPr lang="tr-TR" sz="1300"/>
              <a:t>5.</a:t>
            </a:r>
          </a:p>
          <a:p>
            <a:r>
              <a:rPr lang="tr-TR" sz="1300"/>
              <a:t>6.</a:t>
            </a:r>
          </a:p>
          <a:p>
            <a:r>
              <a:rPr lang="tr-TR" sz="1300"/>
              <a:t>7.</a:t>
            </a:r>
          </a:p>
          <a:p>
            <a:r>
              <a:rPr lang="tr-TR" sz="1300"/>
              <a:t>8.</a:t>
            </a:r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4953000" y="4572001"/>
            <a:ext cx="1703388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tr-TR" sz="1300"/>
              <a:t>ST STRATEGIES</a:t>
            </a:r>
          </a:p>
          <a:p>
            <a:r>
              <a:rPr lang="tr-TR" sz="1300"/>
              <a:t>1.</a:t>
            </a:r>
          </a:p>
          <a:p>
            <a:r>
              <a:rPr lang="tr-TR" sz="1300"/>
              <a:t>2.</a:t>
            </a:r>
          </a:p>
          <a:p>
            <a:r>
              <a:rPr lang="tr-TR" sz="1300"/>
              <a:t>3.</a:t>
            </a:r>
          </a:p>
          <a:p>
            <a:pPr>
              <a:buFontTx/>
              <a:buAutoNum type="arabicPeriod" startAt="4"/>
            </a:pPr>
            <a:r>
              <a:rPr lang="tr-TR" sz="1300"/>
              <a:t>Use strengths to</a:t>
            </a:r>
          </a:p>
          <a:p>
            <a:r>
              <a:rPr lang="tr-TR" sz="1300"/>
              <a:t>5.	avold threats</a:t>
            </a:r>
          </a:p>
          <a:p>
            <a:r>
              <a:rPr lang="tr-TR" sz="1300"/>
              <a:t>6.</a:t>
            </a:r>
          </a:p>
          <a:p>
            <a:r>
              <a:rPr lang="tr-TR" sz="1300"/>
              <a:t>7.</a:t>
            </a:r>
          </a:p>
          <a:p>
            <a:r>
              <a:rPr lang="tr-TR" sz="1300"/>
              <a:t>8.</a:t>
            </a:r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7772401" y="4572001"/>
            <a:ext cx="2132013" cy="187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tr-TR" sz="1300"/>
              <a:t>WT STRATEGIES</a:t>
            </a:r>
          </a:p>
          <a:p>
            <a:r>
              <a:rPr lang="tr-TR" sz="1300"/>
              <a:t>1.</a:t>
            </a:r>
          </a:p>
          <a:p>
            <a:r>
              <a:rPr lang="tr-TR" sz="1300"/>
              <a:t>2.</a:t>
            </a:r>
          </a:p>
          <a:p>
            <a:r>
              <a:rPr lang="tr-TR" sz="1300"/>
              <a:t>3.</a:t>
            </a:r>
          </a:p>
          <a:p>
            <a:pPr>
              <a:buFontTx/>
              <a:buAutoNum type="arabicPeriod" startAt="4"/>
            </a:pPr>
            <a:r>
              <a:rPr lang="tr-TR" sz="1300"/>
              <a:t>Minimize weaknesses </a:t>
            </a:r>
          </a:p>
          <a:p>
            <a:pPr>
              <a:buFontTx/>
              <a:buAutoNum type="arabicPeriod" startAt="4"/>
            </a:pPr>
            <a:r>
              <a:rPr lang="tr-TR" sz="1300"/>
              <a:t>And avoid threats</a:t>
            </a:r>
          </a:p>
          <a:p>
            <a:r>
              <a:rPr lang="tr-TR" sz="1300"/>
              <a:t>6.</a:t>
            </a:r>
          </a:p>
          <a:p>
            <a:r>
              <a:rPr lang="tr-TR" sz="1300"/>
              <a:t>7.</a:t>
            </a:r>
          </a:p>
          <a:p>
            <a:r>
              <a:rPr lang="tr-TR" sz="1300"/>
              <a:t>8.</a:t>
            </a:r>
          </a:p>
        </p:txBody>
      </p:sp>
    </p:spTree>
    <p:extLst>
      <p:ext uri="{BB962C8B-B14F-4D97-AF65-F5344CB8AC3E}">
        <p14:creationId xmlns:p14="http://schemas.microsoft.com/office/powerpoint/2010/main" val="25966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4295776" y="260350"/>
            <a:ext cx="1871663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Identification</a:t>
            </a: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auto">
          <a:xfrm>
            <a:off x="2782888" y="2205039"/>
            <a:ext cx="1873250" cy="7191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Operations plan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7680325" y="2276476"/>
            <a:ext cx="1944688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</a:p>
          <a:p>
            <a:pPr algn="ctr" eaLnBrk="1" hangingPunct="1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auto">
          <a:xfrm>
            <a:off x="3287714" y="3068638"/>
            <a:ext cx="1368425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 sz="1600">
                <a:latin typeface="Arial" panose="020B0604020202020204" pitchFamily="34" charset="0"/>
                <a:cs typeface="Arial" panose="020B0604020202020204" pitchFamily="34" charset="0"/>
              </a:rPr>
              <a:t>Production plan</a:t>
            </a:r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7824789" y="3789364"/>
            <a:ext cx="1584325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 sz="1600">
                <a:latin typeface="Arial" panose="020B0604020202020204" pitchFamily="34" charset="0"/>
                <a:cs typeface="Arial" panose="020B0604020202020204" pitchFamily="34" charset="0"/>
              </a:rPr>
              <a:t>Acquisition plan</a:t>
            </a:r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7824789" y="3141664"/>
            <a:ext cx="1584325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 sz="1600">
                <a:latin typeface="Arial" panose="020B0604020202020204" pitchFamily="34" charset="0"/>
                <a:cs typeface="Arial" panose="020B0604020202020204" pitchFamily="34" charset="0"/>
              </a:rPr>
              <a:t>Exploitation plan</a:t>
            </a:r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3287714" y="3860801"/>
            <a:ext cx="13684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 sz="1600">
                <a:latin typeface="Arial" panose="020B0604020202020204" pitchFamily="34" charset="0"/>
                <a:cs typeface="Arial" panose="020B0604020202020204" pitchFamily="34" charset="0"/>
              </a:rPr>
              <a:t>Marketing plan</a:t>
            </a:r>
          </a:p>
        </p:txBody>
      </p:sp>
      <p:sp>
        <p:nvSpPr>
          <p:cNvPr id="92169" name="Rectangle 9"/>
          <p:cNvSpPr>
            <a:spLocks noChangeArrowheads="1"/>
          </p:cNvSpPr>
          <p:nvPr/>
        </p:nvSpPr>
        <p:spPr bwMode="auto">
          <a:xfrm>
            <a:off x="3287714" y="4581526"/>
            <a:ext cx="13684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 sz="1600">
                <a:latin typeface="Arial" panose="020B0604020202020204" pitchFamily="34" charset="0"/>
                <a:cs typeface="Arial" panose="020B0604020202020204" pitchFamily="34" charset="0"/>
              </a:rPr>
              <a:t>Financial plan</a:t>
            </a:r>
          </a:p>
        </p:txBody>
      </p:sp>
      <p:sp>
        <p:nvSpPr>
          <p:cNvPr id="92170" name="Line 10"/>
          <p:cNvSpPr>
            <a:spLocks noChangeShapeType="1"/>
          </p:cNvSpPr>
          <p:nvPr/>
        </p:nvSpPr>
        <p:spPr bwMode="auto">
          <a:xfrm>
            <a:off x="2782888" y="2924175"/>
            <a:ext cx="0" cy="1944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1" name="Line 11"/>
          <p:cNvSpPr>
            <a:spLocks noChangeShapeType="1"/>
          </p:cNvSpPr>
          <p:nvPr/>
        </p:nvSpPr>
        <p:spPr bwMode="auto">
          <a:xfrm>
            <a:off x="2782889" y="48688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2" name="Line 12"/>
          <p:cNvSpPr>
            <a:spLocks noChangeShapeType="1"/>
          </p:cNvSpPr>
          <p:nvPr/>
        </p:nvSpPr>
        <p:spPr bwMode="auto">
          <a:xfrm>
            <a:off x="2782889" y="42211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3" name="Line 13"/>
          <p:cNvSpPr>
            <a:spLocks noChangeShapeType="1"/>
          </p:cNvSpPr>
          <p:nvPr/>
        </p:nvSpPr>
        <p:spPr bwMode="auto">
          <a:xfrm>
            <a:off x="2782889" y="33575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4" name="Line 14"/>
          <p:cNvSpPr>
            <a:spLocks noChangeShapeType="1"/>
          </p:cNvSpPr>
          <p:nvPr/>
        </p:nvSpPr>
        <p:spPr bwMode="auto">
          <a:xfrm flipV="1">
            <a:off x="2782888" y="48688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5" name="Rectangle 15"/>
          <p:cNvSpPr>
            <a:spLocks noChangeArrowheads="1"/>
          </p:cNvSpPr>
          <p:nvPr/>
        </p:nvSpPr>
        <p:spPr bwMode="auto">
          <a:xfrm>
            <a:off x="5448301" y="5300664"/>
            <a:ext cx="1800225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</a:p>
        </p:txBody>
      </p:sp>
      <p:sp>
        <p:nvSpPr>
          <p:cNvPr id="92176" name="Line 16"/>
          <p:cNvSpPr>
            <a:spLocks noChangeShapeType="1"/>
          </p:cNvSpPr>
          <p:nvPr/>
        </p:nvSpPr>
        <p:spPr bwMode="auto">
          <a:xfrm>
            <a:off x="4656138" y="4724401"/>
            <a:ext cx="792162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7" name="Line 17"/>
          <p:cNvSpPr>
            <a:spLocks noChangeShapeType="1"/>
          </p:cNvSpPr>
          <p:nvPr/>
        </p:nvSpPr>
        <p:spPr bwMode="auto">
          <a:xfrm>
            <a:off x="4656138" y="4149725"/>
            <a:ext cx="792162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78" name="Rectangle 18"/>
          <p:cNvSpPr>
            <a:spLocks noChangeArrowheads="1"/>
          </p:cNvSpPr>
          <p:nvPr/>
        </p:nvSpPr>
        <p:spPr bwMode="auto">
          <a:xfrm>
            <a:off x="5087939" y="5949951"/>
            <a:ext cx="24479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Measurement and</a:t>
            </a:r>
          </a:p>
          <a:p>
            <a:pPr algn="ctr" eaLnBrk="1" hangingPunct="1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</a:p>
        </p:txBody>
      </p:sp>
      <p:sp>
        <p:nvSpPr>
          <p:cNvPr id="92179" name="Line 19"/>
          <p:cNvSpPr>
            <a:spLocks noChangeShapeType="1"/>
          </p:cNvSpPr>
          <p:nvPr/>
        </p:nvSpPr>
        <p:spPr bwMode="auto">
          <a:xfrm>
            <a:off x="6383338" y="57340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80" name="Line 20"/>
          <p:cNvSpPr>
            <a:spLocks noChangeShapeType="1"/>
          </p:cNvSpPr>
          <p:nvPr/>
        </p:nvSpPr>
        <p:spPr bwMode="auto">
          <a:xfrm flipH="1">
            <a:off x="2063750" y="6524625"/>
            <a:ext cx="3024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81" name="Line 21"/>
          <p:cNvSpPr>
            <a:spLocks noChangeShapeType="1"/>
          </p:cNvSpPr>
          <p:nvPr/>
        </p:nvSpPr>
        <p:spPr bwMode="auto">
          <a:xfrm flipV="1">
            <a:off x="2063750" y="549275"/>
            <a:ext cx="0" cy="5975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82" name="Line 22"/>
          <p:cNvSpPr>
            <a:spLocks noChangeShapeType="1"/>
          </p:cNvSpPr>
          <p:nvPr/>
        </p:nvSpPr>
        <p:spPr bwMode="auto">
          <a:xfrm>
            <a:off x="2063751" y="549275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83" name="Rectangle 23"/>
          <p:cNvSpPr>
            <a:spLocks noChangeArrowheads="1"/>
          </p:cNvSpPr>
          <p:nvPr/>
        </p:nvSpPr>
        <p:spPr bwMode="auto">
          <a:xfrm>
            <a:off x="6743700" y="333375"/>
            <a:ext cx="2089150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Gap analysis/</a:t>
            </a:r>
          </a:p>
          <a:p>
            <a:pPr algn="ctr" eaLnBrk="1" hangingPunct="1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Value analysis</a:t>
            </a:r>
          </a:p>
        </p:txBody>
      </p:sp>
      <p:sp>
        <p:nvSpPr>
          <p:cNvPr id="92184" name="Line 24"/>
          <p:cNvSpPr>
            <a:spLocks noChangeShapeType="1"/>
          </p:cNvSpPr>
          <p:nvPr/>
        </p:nvSpPr>
        <p:spPr bwMode="auto">
          <a:xfrm>
            <a:off x="4295775" y="98107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85" name="Rectangle 25"/>
          <p:cNvSpPr>
            <a:spLocks noChangeArrowheads="1"/>
          </p:cNvSpPr>
          <p:nvPr/>
        </p:nvSpPr>
        <p:spPr bwMode="auto">
          <a:xfrm>
            <a:off x="2566988" y="2060575"/>
            <a:ext cx="7777162" cy="316865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86" name="Text Box 26"/>
          <p:cNvSpPr txBox="1">
            <a:spLocks noChangeArrowheads="1"/>
          </p:cNvSpPr>
          <p:nvPr/>
        </p:nvSpPr>
        <p:spPr bwMode="auto">
          <a:xfrm>
            <a:off x="8451850" y="53213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87" name="Rectangle 27"/>
          <p:cNvSpPr>
            <a:spLocks noChangeArrowheads="1"/>
          </p:cNvSpPr>
          <p:nvPr/>
        </p:nvSpPr>
        <p:spPr bwMode="auto">
          <a:xfrm>
            <a:off x="4079876" y="1484313"/>
            <a:ext cx="3095625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Selection: Strategic choices</a:t>
            </a:r>
          </a:p>
        </p:txBody>
      </p:sp>
      <p:sp>
        <p:nvSpPr>
          <p:cNvPr id="92188" name="Line 28"/>
          <p:cNvSpPr>
            <a:spLocks noChangeShapeType="1"/>
          </p:cNvSpPr>
          <p:nvPr/>
        </p:nvSpPr>
        <p:spPr bwMode="auto">
          <a:xfrm flipH="1">
            <a:off x="6743700" y="11969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89" name="Line 29"/>
          <p:cNvSpPr>
            <a:spLocks noChangeShapeType="1"/>
          </p:cNvSpPr>
          <p:nvPr/>
        </p:nvSpPr>
        <p:spPr bwMode="auto">
          <a:xfrm flipH="1">
            <a:off x="4656138" y="1916114"/>
            <a:ext cx="10080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0" name="Line 30"/>
          <p:cNvSpPr>
            <a:spLocks noChangeShapeType="1"/>
          </p:cNvSpPr>
          <p:nvPr/>
        </p:nvSpPr>
        <p:spPr bwMode="auto">
          <a:xfrm>
            <a:off x="6383339" y="1916113"/>
            <a:ext cx="1296987" cy="36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1" name="Text Box 31"/>
          <p:cNvSpPr txBox="1">
            <a:spLocks noChangeArrowheads="1"/>
          </p:cNvSpPr>
          <p:nvPr/>
        </p:nvSpPr>
        <p:spPr bwMode="auto">
          <a:xfrm>
            <a:off x="9409113" y="4868863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i="1">
                <a:latin typeface="Arial" panose="020B0604020202020204" pitchFamily="34" charset="0"/>
                <a:cs typeface="Arial" panose="020B0604020202020204" pitchFamily="34" charset="0"/>
              </a:rPr>
              <a:t>Outputs</a:t>
            </a:r>
          </a:p>
        </p:txBody>
      </p:sp>
      <p:sp>
        <p:nvSpPr>
          <p:cNvPr id="92192" name="Line 32"/>
          <p:cNvSpPr>
            <a:spLocks noChangeShapeType="1"/>
          </p:cNvSpPr>
          <p:nvPr/>
        </p:nvSpPr>
        <p:spPr bwMode="auto">
          <a:xfrm>
            <a:off x="6167438" y="62071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3" name="Rectangle 33"/>
          <p:cNvSpPr>
            <a:spLocks noChangeArrowheads="1"/>
          </p:cNvSpPr>
          <p:nvPr/>
        </p:nvSpPr>
        <p:spPr bwMode="auto">
          <a:xfrm>
            <a:off x="9048750" y="836614"/>
            <a:ext cx="1295400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</a:p>
          <a:p>
            <a:pPr algn="ctr" eaLnBrk="1" hangingPunct="1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</a:p>
        </p:txBody>
      </p:sp>
      <p:sp>
        <p:nvSpPr>
          <p:cNvPr id="92194" name="Line 34"/>
          <p:cNvSpPr>
            <a:spLocks noChangeShapeType="1"/>
          </p:cNvSpPr>
          <p:nvPr/>
        </p:nvSpPr>
        <p:spPr bwMode="auto">
          <a:xfrm flipH="1">
            <a:off x="7175500" y="1628775"/>
            <a:ext cx="1873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5" name="Line 35"/>
          <p:cNvSpPr>
            <a:spLocks noChangeShapeType="1"/>
          </p:cNvSpPr>
          <p:nvPr/>
        </p:nvSpPr>
        <p:spPr bwMode="auto">
          <a:xfrm flipH="1">
            <a:off x="8832850" y="105251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6" name="Line 36"/>
          <p:cNvSpPr>
            <a:spLocks noChangeShapeType="1"/>
          </p:cNvSpPr>
          <p:nvPr/>
        </p:nvSpPr>
        <p:spPr bwMode="auto">
          <a:xfrm>
            <a:off x="9625013" y="2924176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7" name="Line 37"/>
          <p:cNvSpPr>
            <a:spLocks noChangeShapeType="1"/>
          </p:cNvSpPr>
          <p:nvPr/>
        </p:nvSpPr>
        <p:spPr bwMode="auto">
          <a:xfrm flipH="1">
            <a:off x="9409113" y="35004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8" name="Line 38"/>
          <p:cNvSpPr>
            <a:spLocks noChangeShapeType="1"/>
          </p:cNvSpPr>
          <p:nvPr/>
        </p:nvSpPr>
        <p:spPr bwMode="auto">
          <a:xfrm flipH="1">
            <a:off x="9409113" y="47244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9" name="Line 39"/>
          <p:cNvSpPr>
            <a:spLocks noChangeShapeType="1"/>
          </p:cNvSpPr>
          <p:nvPr/>
        </p:nvSpPr>
        <p:spPr bwMode="auto">
          <a:xfrm>
            <a:off x="4656139" y="2708275"/>
            <a:ext cx="3024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0" name="Rectangle 40"/>
          <p:cNvSpPr>
            <a:spLocks noChangeArrowheads="1"/>
          </p:cNvSpPr>
          <p:nvPr/>
        </p:nvSpPr>
        <p:spPr bwMode="auto">
          <a:xfrm>
            <a:off x="8183563" y="5949950"/>
            <a:ext cx="12954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</a:p>
        </p:txBody>
      </p:sp>
      <p:sp>
        <p:nvSpPr>
          <p:cNvPr id="92201" name="Line 41"/>
          <p:cNvSpPr>
            <a:spLocks noChangeShapeType="1"/>
          </p:cNvSpPr>
          <p:nvPr/>
        </p:nvSpPr>
        <p:spPr bwMode="auto">
          <a:xfrm>
            <a:off x="7535863" y="6524625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2" name="Line 42"/>
          <p:cNvSpPr>
            <a:spLocks noChangeShapeType="1"/>
          </p:cNvSpPr>
          <p:nvPr/>
        </p:nvSpPr>
        <p:spPr bwMode="auto">
          <a:xfrm flipH="1">
            <a:off x="7248526" y="3500438"/>
            <a:ext cx="576263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3" name="Line 43"/>
          <p:cNvSpPr>
            <a:spLocks noChangeShapeType="1"/>
          </p:cNvSpPr>
          <p:nvPr/>
        </p:nvSpPr>
        <p:spPr bwMode="auto">
          <a:xfrm flipH="1">
            <a:off x="7248526" y="4724400"/>
            <a:ext cx="576263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4" name="Line 44"/>
          <p:cNvSpPr>
            <a:spLocks noChangeShapeType="1"/>
          </p:cNvSpPr>
          <p:nvPr/>
        </p:nvSpPr>
        <p:spPr bwMode="auto">
          <a:xfrm>
            <a:off x="2063751" y="1773238"/>
            <a:ext cx="2016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5" name="Line 45"/>
          <p:cNvSpPr>
            <a:spLocks noChangeShapeType="1"/>
          </p:cNvSpPr>
          <p:nvPr/>
        </p:nvSpPr>
        <p:spPr bwMode="auto">
          <a:xfrm>
            <a:off x="9480551" y="6524625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6" name="Line 46"/>
          <p:cNvSpPr>
            <a:spLocks noChangeShapeType="1"/>
          </p:cNvSpPr>
          <p:nvPr/>
        </p:nvSpPr>
        <p:spPr bwMode="auto">
          <a:xfrm flipV="1">
            <a:off x="10488613" y="1773239"/>
            <a:ext cx="0" cy="4751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7" name="Line 47"/>
          <p:cNvSpPr>
            <a:spLocks noChangeShapeType="1"/>
          </p:cNvSpPr>
          <p:nvPr/>
        </p:nvSpPr>
        <p:spPr bwMode="auto">
          <a:xfrm flipH="1">
            <a:off x="7175501" y="1773238"/>
            <a:ext cx="3313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8" name="Rectangle 48"/>
          <p:cNvSpPr>
            <a:spLocks noChangeArrowheads="1"/>
          </p:cNvSpPr>
          <p:nvPr/>
        </p:nvSpPr>
        <p:spPr bwMode="auto">
          <a:xfrm>
            <a:off x="7824789" y="4437064"/>
            <a:ext cx="1584325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GB" sz="1600">
                <a:latin typeface="Arial" panose="020B0604020202020204" pitchFamily="34" charset="0"/>
                <a:cs typeface="Arial" panose="020B0604020202020204" pitchFamily="34" charset="0"/>
              </a:rPr>
              <a:t>Protection plan</a:t>
            </a:r>
          </a:p>
        </p:txBody>
      </p:sp>
      <p:sp>
        <p:nvSpPr>
          <p:cNvPr id="92209" name="Line 49"/>
          <p:cNvSpPr>
            <a:spLocks noChangeShapeType="1"/>
          </p:cNvSpPr>
          <p:nvPr/>
        </p:nvSpPr>
        <p:spPr bwMode="auto">
          <a:xfrm flipH="1">
            <a:off x="9409113" y="40767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0" name="Line 50"/>
          <p:cNvSpPr>
            <a:spLocks noChangeShapeType="1"/>
          </p:cNvSpPr>
          <p:nvPr/>
        </p:nvSpPr>
        <p:spPr bwMode="auto">
          <a:xfrm flipH="1">
            <a:off x="7248526" y="4149726"/>
            <a:ext cx="576263" cy="1222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1" name="Line 51"/>
          <p:cNvSpPr>
            <a:spLocks noChangeShapeType="1"/>
          </p:cNvSpPr>
          <p:nvPr/>
        </p:nvSpPr>
        <p:spPr bwMode="auto">
          <a:xfrm>
            <a:off x="4656138" y="3284539"/>
            <a:ext cx="792162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0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0143" y="908049"/>
            <a:ext cx="32194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b="0" spc="-5" dirty="0"/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95195" y="2025524"/>
            <a:ext cx="6830059" cy="211645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49860" marR="5080" indent="-137160">
              <a:lnSpc>
                <a:spcPts val="3020"/>
              </a:lnSpc>
              <a:spcBef>
                <a:spcPts val="480"/>
              </a:spcBef>
              <a:buSzPct val="76785"/>
              <a:buChar char="•"/>
              <a:tabLst>
                <a:tab pos="149860" algn="l"/>
                <a:tab pos="5601970" algn="l"/>
              </a:tabLst>
            </a:pPr>
            <a:r>
              <a:rPr sz="2800" spc="-10" dirty="0">
                <a:solidFill>
                  <a:srgbClr val="3493B9"/>
                </a:solidFill>
                <a:latin typeface="Corbel"/>
                <a:cs typeface="Corbel"/>
              </a:rPr>
              <a:t>Th</a:t>
            </a:r>
            <a:r>
              <a:rPr sz="2800" spc="-5" dirty="0">
                <a:solidFill>
                  <a:srgbClr val="3493B9"/>
                </a:solidFill>
                <a:latin typeface="Corbel"/>
                <a:cs typeface="Corbel"/>
              </a:rPr>
              <a:t>e ability</a:t>
            </a:r>
            <a:r>
              <a:rPr sz="2800" dirty="0">
                <a:solidFill>
                  <a:srgbClr val="3493B9"/>
                </a:solidFill>
                <a:latin typeface="Corbel"/>
                <a:cs typeface="Corbel"/>
              </a:rPr>
              <a:t> t</a:t>
            </a:r>
            <a:r>
              <a:rPr sz="2800" spc="-5" dirty="0">
                <a:solidFill>
                  <a:srgbClr val="3493B9"/>
                </a:solidFill>
                <a:latin typeface="Corbel"/>
                <a:cs typeface="Corbel"/>
              </a:rPr>
              <a:t>o learn</a:t>
            </a:r>
            <a:r>
              <a:rPr sz="2800" spc="1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800" spc="-5" dirty="0">
                <a:solidFill>
                  <a:srgbClr val="3493B9"/>
                </a:solidFill>
                <a:latin typeface="Corbel"/>
                <a:cs typeface="Corbel"/>
              </a:rPr>
              <a:t>and</a:t>
            </a:r>
            <a:r>
              <a:rPr sz="280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3493B9"/>
                </a:solidFill>
                <a:latin typeface="Corbel"/>
                <a:cs typeface="Corbel"/>
              </a:rPr>
              <a:t>conti</a:t>
            </a:r>
            <a:r>
              <a:rPr sz="2800" dirty="0">
                <a:solidFill>
                  <a:srgbClr val="3493B9"/>
                </a:solidFill>
                <a:latin typeface="Corbel"/>
                <a:cs typeface="Corbel"/>
              </a:rPr>
              <a:t>n</a:t>
            </a:r>
            <a:r>
              <a:rPr sz="2800" spc="-5" dirty="0">
                <a:solidFill>
                  <a:srgbClr val="3493B9"/>
                </a:solidFill>
                <a:latin typeface="Corbel"/>
                <a:cs typeface="Corbel"/>
              </a:rPr>
              <a:t>uously</a:t>
            </a:r>
            <a:r>
              <a:rPr sz="2800" dirty="0">
                <a:solidFill>
                  <a:srgbClr val="3493B9"/>
                </a:solidFill>
                <a:latin typeface="Corbel"/>
                <a:cs typeface="Corbel"/>
              </a:rPr>
              <a:t>	</a:t>
            </a:r>
            <a:r>
              <a:rPr sz="2800" spc="-5" dirty="0">
                <a:solidFill>
                  <a:srgbClr val="3493B9"/>
                </a:solidFill>
                <a:latin typeface="Corbel"/>
                <a:cs typeface="Corbel"/>
              </a:rPr>
              <a:t>improve  </a:t>
            </a:r>
            <a:r>
              <a:rPr sz="2800" spc="-10" dirty="0">
                <a:solidFill>
                  <a:srgbClr val="3493B9"/>
                </a:solidFill>
                <a:latin typeface="Corbel"/>
                <a:cs typeface="Corbel"/>
              </a:rPr>
              <a:t>the </a:t>
            </a:r>
            <a:r>
              <a:rPr sz="2800" spc="-5" dirty="0">
                <a:solidFill>
                  <a:srgbClr val="3493B9"/>
                </a:solidFill>
                <a:latin typeface="Corbel"/>
                <a:cs typeface="Corbel"/>
              </a:rPr>
              <a:t>organization </a:t>
            </a:r>
            <a:r>
              <a:rPr sz="2800" spc="-10" dirty="0">
                <a:solidFill>
                  <a:srgbClr val="3493B9"/>
                </a:solidFill>
                <a:latin typeface="Corbel"/>
                <a:cs typeface="Corbel"/>
              </a:rPr>
              <a:t>technological capability </a:t>
            </a:r>
            <a:r>
              <a:rPr sz="2800" spc="-5" dirty="0">
                <a:solidFill>
                  <a:srgbClr val="3493B9"/>
                </a:solidFill>
                <a:latin typeface="Corbel"/>
                <a:cs typeface="Corbel"/>
              </a:rPr>
              <a:t>are  </a:t>
            </a:r>
            <a:r>
              <a:rPr sz="2800" spc="-10" dirty="0">
                <a:solidFill>
                  <a:srgbClr val="3493B9"/>
                </a:solidFill>
                <a:latin typeface="Corbel"/>
                <a:cs typeface="Corbel"/>
              </a:rPr>
              <a:t>crucial </a:t>
            </a:r>
            <a:r>
              <a:rPr sz="2800" spc="-5" dirty="0">
                <a:solidFill>
                  <a:srgbClr val="3493B9"/>
                </a:solidFill>
                <a:latin typeface="Corbel"/>
                <a:cs typeface="Corbel"/>
              </a:rPr>
              <a:t>to</a:t>
            </a:r>
            <a:r>
              <a:rPr sz="2800" spc="-18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800" spc="-10" dirty="0">
                <a:solidFill>
                  <a:srgbClr val="3493B9"/>
                </a:solidFill>
                <a:latin typeface="Corbel"/>
                <a:cs typeface="Corbel"/>
              </a:rPr>
              <a:t>TM.</a:t>
            </a:r>
            <a:endParaRPr sz="2800">
              <a:latin typeface="Corbel"/>
              <a:cs typeface="Corbel"/>
            </a:endParaRPr>
          </a:p>
          <a:p>
            <a:pPr marL="149860" marR="704215" indent="-137160">
              <a:lnSpc>
                <a:spcPts val="3030"/>
              </a:lnSpc>
              <a:spcBef>
                <a:spcPts val="1010"/>
              </a:spcBef>
              <a:buSzPct val="76785"/>
              <a:buChar char="•"/>
              <a:tabLst>
                <a:tab pos="149860" algn="l"/>
              </a:tabLst>
            </a:pPr>
            <a:r>
              <a:rPr sz="2800" spc="-5" dirty="0">
                <a:solidFill>
                  <a:srgbClr val="3493B9"/>
                </a:solidFill>
                <a:latin typeface="Corbel"/>
                <a:cs typeface="Corbel"/>
              </a:rPr>
              <a:t>Learning is a crucial part of technological  </a:t>
            </a:r>
            <a:r>
              <a:rPr sz="2800" spc="-10" dirty="0">
                <a:solidFill>
                  <a:srgbClr val="3493B9"/>
                </a:solidFill>
                <a:latin typeface="Corbel"/>
                <a:cs typeface="Corbel"/>
              </a:rPr>
              <a:t>competencies</a:t>
            </a:r>
            <a:endParaRPr sz="280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814041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0143" y="908049"/>
            <a:ext cx="2627012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b="0" spc="-5" dirty="0"/>
              <a:t>Definition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95194" y="2016379"/>
            <a:ext cx="6916420" cy="345928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49860" marR="5080" indent="-137160">
              <a:lnSpc>
                <a:spcPts val="3460"/>
              </a:lnSpc>
              <a:spcBef>
                <a:spcPts val="535"/>
              </a:spcBef>
              <a:buClr>
                <a:srgbClr val="3493B9"/>
              </a:buClr>
              <a:buSzPct val="76562"/>
              <a:buFont typeface="Corbel"/>
              <a:buChar char="•"/>
              <a:tabLst>
                <a:tab pos="157480" algn="l"/>
                <a:tab pos="2075180" algn="l"/>
                <a:tab pos="4081145" algn="l"/>
              </a:tabLst>
            </a:pPr>
            <a:r>
              <a:rPr sz="3200" spc="-15" dirty="0">
                <a:solidFill>
                  <a:srgbClr val="3493B9"/>
                </a:solidFill>
                <a:latin typeface="Corbel"/>
                <a:cs typeface="Corbel"/>
              </a:rPr>
              <a:t>The acquisition and the	use of </a:t>
            </a:r>
            <a:r>
              <a:rPr sz="3200" spc="-15" dirty="0">
                <a:solidFill>
                  <a:srgbClr val="FF0000"/>
                </a:solidFill>
                <a:latin typeface="Corbel"/>
                <a:cs typeface="Corbel"/>
              </a:rPr>
              <a:t>existing  knowledge</a:t>
            </a:r>
            <a:r>
              <a:rPr sz="3200" spc="-15" dirty="0">
                <a:solidFill>
                  <a:srgbClr val="3493B9"/>
                </a:solidFill>
                <a:latin typeface="Corbel"/>
                <a:cs typeface="Corbel"/>
              </a:rPr>
              <a:t> and the creation of </a:t>
            </a:r>
            <a:r>
              <a:rPr sz="3200" spc="-15" dirty="0">
                <a:solidFill>
                  <a:srgbClr val="FF0000"/>
                </a:solidFill>
                <a:latin typeface="Corbel"/>
                <a:cs typeface="Corbel"/>
              </a:rPr>
              <a:t>new  knowledge</a:t>
            </a:r>
            <a:r>
              <a:rPr sz="3200" spc="-15" dirty="0">
                <a:solidFill>
                  <a:srgbClr val="3493B9"/>
                </a:solidFill>
                <a:latin typeface="Corbel"/>
                <a:cs typeface="Corbel"/>
              </a:rPr>
              <a:t>	with the purpose of </a:t>
            </a:r>
            <a:r>
              <a:rPr sz="3200" spc="-15" dirty="0">
                <a:solidFill>
                  <a:srgbClr val="FF0000"/>
                </a:solidFill>
                <a:latin typeface="Corbel"/>
                <a:cs typeface="Corbel"/>
              </a:rPr>
              <a:t>improving  economic performance</a:t>
            </a:r>
            <a:r>
              <a:rPr sz="3200" spc="-15" dirty="0">
                <a:solidFill>
                  <a:srgbClr val="3493B9"/>
                </a:solidFill>
                <a:latin typeface="Corbel"/>
                <a:cs typeface="Corbel"/>
              </a:rPr>
              <a:t>.</a:t>
            </a:r>
          </a:p>
          <a:p>
            <a:pPr marL="149860" marR="857250" indent="-137160">
              <a:lnSpc>
                <a:spcPts val="3460"/>
              </a:lnSpc>
              <a:spcBef>
                <a:spcPts val="980"/>
              </a:spcBef>
              <a:buSzPct val="76562"/>
              <a:buChar char="•"/>
              <a:tabLst>
                <a:tab pos="157480" algn="l"/>
                <a:tab pos="1807845" algn="l"/>
              </a:tabLst>
            </a:pPr>
            <a:r>
              <a:rPr sz="3200" dirty="0">
                <a:solidFill>
                  <a:srgbClr val="3493B9"/>
                </a:solidFill>
                <a:latin typeface="Corbel"/>
                <a:cs typeface="Corbel"/>
              </a:rPr>
              <a:t>Learning	</a:t>
            </a:r>
            <a:r>
              <a:rPr sz="3200" spc="-15" dirty="0">
                <a:solidFill>
                  <a:srgbClr val="3493B9"/>
                </a:solidFill>
                <a:latin typeface="Corbel"/>
                <a:cs typeface="Corbel"/>
              </a:rPr>
              <a:t>occurs </a:t>
            </a:r>
            <a:r>
              <a:rPr sz="3200" dirty="0">
                <a:solidFill>
                  <a:srgbClr val="3493B9"/>
                </a:solidFill>
                <a:latin typeface="Corbel"/>
                <a:cs typeface="Corbel"/>
              </a:rPr>
              <a:t>at </a:t>
            </a:r>
            <a:r>
              <a:rPr sz="3200" spc="-5" dirty="0">
                <a:solidFill>
                  <a:srgbClr val="3493B9"/>
                </a:solidFill>
                <a:latin typeface="Corbel"/>
                <a:cs typeface="Corbel"/>
              </a:rPr>
              <a:t>every level </a:t>
            </a:r>
            <a:r>
              <a:rPr sz="3200" dirty="0">
                <a:solidFill>
                  <a:srgbClr val="3493B9"/>
                </a:solidFill>
                <a:latin typeface="Corbel"/>
                <a:cs typeface="Corbel"/>
              </a:rPr>
              <a:t>in</a:t>
            </a:r>
            <a:r>
              <a:rPr sz="3200" spc="-8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3200" dirty="0">
                <a:solidFill>
                  <a:srgbClr val="3493B9"/>
                </a:solidFill>
                <a:latin typeface="Corbel"/>
                <a:cs typeface="Corbel"/>
              </a:rPr>
              <a:t>an  </a:t>
            </a:r>
            <a:r>
              <a:rPr sz="3200" spc="-5" dirty="0">
                <a:solidFill>
                  <a:srgbClr val="3493B9"/>
                </a:solidFill>
                <a:latin typeface="Corbel"/>
                <a:cs typeface="Corbel"/>
              </a:rPr>
              <a:t>organization</a:t>
            </a:r>
            <a:endParaRPr sz="3200" dirty="0">
              <a:latin typeface="Corbel"/>
              <a:cs typeface="Corbel"/>
            </a:endParaRPr>
          </a:p>
          <a:p>
            <a:pPr marL="157480" indent="-144780">
              <a:spcBef>
                <a:spcPts val="560"/>
              </a:spcBef>
              <a:buSzPct val="76562"/>
              <a:buChar char="•"/>
              <a:tabLst>
                <a:tab pos="157480" algn="l"/>
              </a:tabLst>
            </a:pPr>
            <a:r>
              <a:rPr sz="3200" dirty="0">
                <a:solidFill>
                  <a:srgbClr val="3493B9"/>
                </a:solidFill>
                <a:latin typeface="Corbel"/>
                <a:cs typeface="Corbel"/>
              </a:rPr>
              <a:t>Learning is a dynamic</a:t>
            </a:r>
            <a:r>
              <a:rPr sz="3200" spc="-12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3200" spc="-5" dirty="0">
                <a:solidFill>
                  <a:srgbClr val="3493B9"/>
                </a:solidFill>
                <a:latin typeface="Corbel"/>
                <a:cs typeface="Corbel"/>
              </a:rPr>
              <a:t>capabilities</a:t>
            </a:r>
            <a:endParaRPr sz="3200" dirty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32658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0143" y="908049"/>
            <a:ext cx="35947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b="0" spc="-55" dirty="0"/>
              <a:t>Types </a:t>
            </a:r>
            <a:r>
              <a:rPr b="0" spc="-5" dirty="0"/>
              <a:t>of learning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95194" y="2019426"/>
            <a:ext cx="7117080" cy="400939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49860" marR="703580" indent="-137160">
              <a:lnSpc>
                <a:spcPts val="1920"/>
              </a:lnSpc>
              <a:spcBef>
                <a:spcPts val="565"/>
              </a:spcBef>
              <a:buClr>
                <a:srgbClr val="3493B9"/>
              </a:buClr>
              <a:buSzPct val="80000"/>
              <a:buChar char="•"/>
              <a:tabLst>
                <a:tab pos="149860" algn="l"/>
              </a:tabLst>
            </a:pPr>
            <a:r>
              <a:rPr sz="2000" dirty="0">
                <a:solidFill>
                  <a:srgbClr val="FF0000"/>
                </a:solidFill>
                <a:latin typeface="Corbel"/>
                <a:cs typeface="Corbel"/>
              </a:rPr>
              <a:t>Learn </a:t>
            </a:r>
            <a:r>
              <a:rPr sz="2000" spc="-5" dirty="0">
                <a:solidFill>
                  <a:srgbClr val="FF0000"/>
                </a:solidFill>
                <a:latin typeface="Corbel"/>
                <a:cs typeface="Corbel"/>
              </a:rPr>
              <a:t>by </a:t>
            </a:r>
            <a:r>
              <a:rPr sz="2000" dirty="0">
                <a:solidFill>
                  <a:srgbClr val="FF0000"/>
                </a:solidFill>
                <a:latin typeface="Corbel"/>
                <a:cs typeface="Corbel"/>
              </a:rPr>
              <a:t>doing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–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much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related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to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manufacturing activities,  acquisition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of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increasing skill, learning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curve,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effect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only</a:t>
            </a:r>
            <a:r>
              <a:rPr sz="2000" spc="-11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one 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spectrum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of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activities in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technological</a:t>
            </a:r>
            <a:r>
              <a:rPr sz="2000" spc="-6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innovation</a:t>
            </a:r>
            <a:endParaRPr sz="2000" dirty="0">
              <a:latin typeface="Corbel"/>
              <a:cs typeface="Corbel"/>
            </a:endParaRPr>
          </a:p>
          <a:p>
            <a:pPr marL="149860" marR="197485" indent="-137160" algn="just">
              <a:lnSpc>
                <a:spcPts val="1920"/>
              </a:lnSpc>
              <a:spcBef>
                <a:spcPts val="994"/>
              </a:spcBef>
              <a:buClr>
                <a:srgbClr val="3493B9"/>
              </a:buClr>
              <a:buSzPct val="80000"/>
              <a:buChar char="•"/>
              <a:tabLst>
                <a:tab pos="149860" algn="l"/>
              </a:tabLst>
            </a:pPr>
            <a:r>
              <a:rPr sz="2000" dirty="0">
                <a:solidFill>
                  <a:srgbClr val="FF0000"/>
                </a:solidFill>
                <a:latin typeface="Corbel"/>
                <a:cs typeface="Corbel"/>
              </a:rPr>
              <a:t>Learn </a:t>
            </a:r>
            <a:r>
              <a:rPr sz="2000" spc="-5" dirty="0">
                <a:solidFill>
                  <a:srgbClr val="FF0000"/>
                </a:solidFill>
                <a:latin typeface="Corbel"/>
                <a:cs typeface="Corbel"/>
              </a:rPr>
              <a:t>by </a:t>
            </a:r>
            <a:r>
              <a:rPr sz="2000" dirty="0">
                <a:solidFill>
                  <a:srgbClr val="FF0000"/>
                </a:solidFill>
                <a:latin typeface="Corbel"/>
                <a:cs typeface="Corbel"/>
              </a:rPr>
              <a:t>searching-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has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a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strong commercial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dimension example  searching for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specific product characteristics required by market 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and incorporate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that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into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the product</a:t>
            </a:r>
            <a:r>
              <a:rPr sz="2000" spc="-5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design</a:t>
            </a:r>
            <a:endParaRPr sz="2000" dirty="0">
              <a:latin typeface="Corbel"/>
              <a:cs typeface="Corbel"/>
            </a:endParaRPr>
          </a:p>
          <a:p>
            <a:pPr marL="149860" marR="5080" indent="-137160">
              <a:lnSpc>
                <a:spcPct val="80000"/>
              </a:lnSpc>
              <a:spcBef>
                <a:spcPts val="1030"/>
              </a:spcBef>
              <a:buClr>
                <a:srgbClr val="3493B9"/>
              </a:buClr>
              <a:buSzPct val="80000"/>
              <a:buChar char="•"/>
              <a:tabLst>
                <a:tab pos="149860" algn="l"/>
              </a:tabLst>
            </a:pPr>
            <a:r>
              <a:rPr sz="2000" dirty="0">
                <a:solidFill>
                  <a:srgbClr val="FF0000"/>
                </a:solidFill>
                <a:latin typeface="Corbel"/>
                <a:cs typeface="Corbel"/>
              </a:rPr>
              <a:t>Scientific learning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–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associated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with basic research and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other stage  of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innovation processes,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acquiring the fundamental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law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of</a:t>
            </a:r>
            <a:r>
              <a:rPr sz="2000" spc="-3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science</a:t>
            </a:r>
            <a:endParaRPr sz="2000" dirty="0">
              <a:latin typeface="Corbel"/>
              <a:cs typeface="Corbel"/>
            </a:endParaRPr>
          </a:p>
          <a:p>
            <a:pPr marL="149860" marR="240029" indent="-137160">
              <a:lnSpc>
                <a:spcPct val="80000"/>
              </a:lnSpc>
              <a:spcBef>
                <a:spcPts val="994"/>
              </a:spcBef>
              <a:buClr>
                <a:srgbClr val="3493B9"/>
              </a:buClr>
              <a:buSzPct val="80000"/>
              <a:buChar char="•"/>
              <a:tabLst>
                <a:tab pos="149860" algn="l"/>
              </a:tabLst>
            </a:pPr>
            <a:r>
              <a:rPr sz="2000" dirty="0">
                <a:solidFill>
                  <a:srgbClr val="FF0000"/>
                </a:solidFill>
                <a:latin typeface="Corbel"/>
                <a:cs typeface="Corbel"/>
              </a:rPr>
              <a:t>Learn </a:t>
            </a:r>
            <a:r>
              <a:rPr sz="2000" spc="-5" dirty="0">
                <a:solidFill>
                  <a:srgbClr val="FF0000"/>
                </a:solidFill>
                <a:latin typeface="Corbel"/>
                <a:cs typeface="Corbel"/>
              </a:rPr>
              <a:t>by </a:t>
            </a:r>
            <a:r>
              <a:rPr sz="2000" dirty="0">
                <a:solidFill>
                  <a:srgbClr val="FF0000"/>
                </a:solidFill>
                <a:latin typeface="Corbel"/>
                <a:cs typeface="Corbel"/>
              </a:rPr>
              <a:t>using-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performance and maintenance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characteristics of  new product determined through the feedback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from</a:t>
            </a:r>
            <a:r>
              <a:rPr sz="2000" spc="9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customers</a:t>
            </a:r>
            <a:endParaRPr sz="2000" dirty="0">
              <a:latin typeface="Corbel"/>
              <a:cs typeface="Corbel"/>
            </a:endParaRPr>
          </a:p>
          <a:p>
            <a:pPr marL="149860" marR="110489" indent="-137160">
              <a:lnSpc>
                <a:spcPct val="80000"/>
              </a:lnSpc>
              <a:spcBef>
                <a:spcPts val="994"/>
              </a:spcBef>
              <a:buClr>
                <a:srgbClr val="3493B9"/>
              </a:buClr>
              <a:buSzPct val="80000"/>
              <a:buChar char="•"/>
              <a:tabLst>
                <a:tab pos="149860" algn="l"/>
              </a:tabLst>
            </a:pPr>
            <a:r>
              <a:rPr sz="2000" dirty="0">
                <a:solidFill>
                  <a:srgbClr val="FF0000"/>
                </a:solidFill>
                <a:latin typeface="Corbel"/>
                <a:cs typeface="Corbel"/>
              </a:rPr>
              <a:t>Spill </a:t>
            </a:r>
            <a:r>
              <a:rPr sz="2000" spc="-5" dirty="0">
                <a:solidFill>
                  <a:srgbClr val="FF0000"/>
                </a:solidFill>
                <a:latin typeface="Corbel"/>
                <a:cs typeface="Corbel"/>
              </a:rPr>
              <a:t>over </a:t>
            </a:r>
            <a:r>
              <a:rPr sz="2000" dirty="0">
                <a:solidFill>
                  <a:srgbClr val="FF0000"/>
                </a:solidFill>
                <a:latin typeface="Corbel"/>
                <a:cs typeface="Corbel"/>
              </a:rPr>
              <a:t>learning –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different source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of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knowledge example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from 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tacit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knowledge articulate in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journals or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algorithms,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movement of 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experience personnel's,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spillover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knowledge from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university 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research</a:t>
            </a:r>
            <a:endParaRPr sz="2000" dirty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8359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41" y="458850"/>
            <a:ext cx="42233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b="0" spc="-5" dirty="0"/>
              <a:t>What is</a:t>
            </a:r>
            <a:r>
              <a:rPr b="0" spc="-45" dirty="0"/>
              <a:t> </a:t>
            </a:r>
            <a:r>
              <a:rPr b="0" spc="-5" dirty="0"/>
              <a:t>knowledge?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60142" y="1943226"/>
            <a:ext cx="3867150" cy="367792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184785" indent="-137795">
              <a:spcBef>
                <a:spcPts val="820"/>
              </a:spcBef>
              <a:buSzPct val="79166"/>
              <a:buChar char="•"/>
              <a:tabLst>
                <a:tab pos="185420" algn="l"/>
              </a:tabLst>
            </a:pP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Knowledge</a:t>
            </a:r>
            <a:r>
              <a:rPr sz="2400" spc="1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constitutes</a:t>
            </a:r>
            <a:endParaRPr sz="2400">
              <a:latin typeface="Corbel"/>
              <a:cs typeface="Corbel"/>
            </a:endParaRPr>
          </a:p>
          <a:p>
            <a:pPr marL="354965" indent="-342900">
              <a:spcBef>
                <a:spcPts val="720"/>
              </a:spcBef>
              <a:buSzPct val="79166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know- what</a:t>
            </a:r>
            <a:r>
              <a:rPr sz="240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400" spc="-10" dirty="0">
                <a:solidFill>
                  <a:srgbClr val="3493B9"/>
                </a:solidFill>
                <a:latin typeface="Corbel"/>
                <a:cs typeface="Corbel"/>
              </a:rPr>
              <a:t>(recognition)</a:t>
            </a:r>
            <a:endParaRPr sz="2400">
              <a:latin typeface="Corbel"/>
              <a:cs typeface="Corbel"/>
            </a:endParaRPr>
          </a:p>
          <a:p>
            <a:pPr marL="354965" indent="-342900">
              <a:spcBef>
                <a:spcPts val="705"/>
              </a:spcBef>
              <a:buSzPct val="79166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Know-how </a:t>
            </a:r>
            <a:r>
              <a:rPr sz="2400" dirty="0">
                <a:solidFill>
                  <a:srgbClr val="3493B9"/>
                </a:solidFill>
                <a:latin typeface="Corbel"/>
                <a:cs typeface="Corbel"/>
              </a:rPr>
              <a:t>( </a:t>
            </a: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capacity to</a:t>
            </a:r>
            <a:r>
              <a:rPr sz="2400" spc="-7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400" dirty="0">
                <a:solidFill>
                  <a:srgbClr val="3493B9"/>
                </a:solidFill>
                <a:latin typeface="Corbel"/>
                <a:cs typeface="Corbel"/>
              </a:rPr>
              <a:t>act)</a:t>
            </a:r>
            <a:endParaRPr sz="2400">
              <a:latin typeface="Corbel"/>
              <a:cs typeface="Corbel"/>
            </a:endParaRPr>
          </a:p>
          <a:p>
            <a:pPr marL="354965" indent="-342900">
              <a:spcBef>
                <a:spcPts val="710"/>
              </a:spcBef>
              <a:buSzPct val="79166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Know-why</a:t>
            </a:r>
            <a:r>
              <a:rPr sz="2400" spc="-2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(understanding)</a:t>
            </a:r>
            <a:endParaRPr sz="240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184785" indent="-137795">
              <a:spcBef>
                <a:spcPts val="1550"/>
              </a:spcBef>
              <a:buSzPct val="79166"/>
              <a:buChar char="•"/>
              <a:tabLst>
                <a:tab pos="185420" algn="l"/>
              </a:tabLst>
            </a:pPr>
            <a:r>
              <a:rPr sz="2400" spc="-55" dirty="0">
                <a:solidFill>
                  <a:srgbClr val="3493B9"/>
                </a:solidFill>
                <a:latin typeface="Corbel"/>
                <a:cs typeface="Corbel"/>
              </a:rPr>
              <a:t>Two </a:t>
            </a: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types of</a:t>
            </a:r>
            <a:r>
              <a:rPr sz="2400" spc="3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knowledge</a:t>
            </a:r>
            <a:endParaRPr sz="2400">
              <a:latin typeface="Corbel"/>
              <a:cs typeface="Corbel"/>
            </a:endParaRPr>
          </a:p>
          <a:p>
            <a:pPr marL="354965" indent="-342900">
              <a:spcBef>
                <a:spcPts val="710"/>
              </a:spcBef>
              <a:buSzPct val="79166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40" dirty="0">
                <a:solidFill>
                  <a:srgbClr val="3493B9"/>
                </a:solidFill>
                <a:latin typeface="Corbel"/>
                <a:cs typeface="Corbel"/>
              </a:rPr>
              <a:t>Tacit</a:t>
            </a:r>
            <a:endParaRPr sz="2400">
              <a:latin typeface="Corbel"/>
              <a:cs typeface="Corbel"/>
            </a:endParaRPr>
          </a:p>
          <a:p>
            <a:pPr marL="354965" indent="-342900">
              <a:spcBef>
                <a:spcPts val="720"/>
              </a:spcBef>
              <a:buSzPct val="79166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3493B9"/>
                </a:solidFill>
                <a:latin typeface="Corbel"/>
                <a:cs typeface="Corbel"/>
              </a:rPr>
              <a:t>Explicit</a:t>
            </a:r>
            <a:endParaRPr sz="240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59557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0141" y="908049"/>
            <a:ext cx="2768681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b="0" spc="-5" dirty="0"/>
              <a:t>knowledge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60142" y="1948409"/>
            <a:ext cx="3949700" cy="4110741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84785" indent="-137795">
              <a:spcBef>
                <a:spcPts val="855"/>
              </a:spcBef>
              <a:buSzPct val="80000"/>
              <a:buChar char="•"/>
              <a:tabLst>
                <a:tab pos="185420" algn="l"/>
              </a:tabLst>
            </a:pPr>
            <a:r>
              <a:rPr sz="2000" spc="-30" dirty="0">
                <a:solidFill>
                  <a:srgbClr val="3493B9"/>
                </a:solidFill>
                <a:latin typeface="Corbel"/>
                <a:cs typeface="Corbel"/>
              </a:rPr>
              <a:t>Tacit</a:t>
            </a:r>
            <a:r>
              <a:rPr sz="2000" spc="1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knowledge</a:t>
            </a:r>
            <a:endParaRPr sz="2000" dirty="0">
              <a:latin typeface="Corbel"/>
              <a:cs typeface="Corbel"/>
            </a:endParaRPr>
          </a:p>
          <a:p>
            <a:pPr marL="354965" indent="-342900">
              <a:spcBef>
                <a:spcPts val="755"/>
              </a:spcBef>
              <a:buSzPct val="80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Difficult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to</a:t>
            </a:r>
            <a:r>
              <a:rPr sz="2000" spc="-2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transfer</a:t>
            </a:r>
            <a:endParaRPr sz="2000" dirty="0">
              <a:latin typeface="Corbel"/>
              <a:cs typeface="Corbel"/>
            </a:endParaRPr>
          </a:p>
          <a:p>
            <a:pPr marL="354965" indent="-342900">
              <a:spcBef>
                <a:spcPts val="770"/>
              </a:spcBef>
              <a:buSzPct val="80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Hidden, unspoken</a:t>
            </a:r>
            <a:endParaRPr sz="2000" dirty="0">
              <a:latin typeface="Corbel"/>
              <a:cs typeface="Corbel"/>
            </a:endParaRPr>
          </a:p>
          <a:p>
            <a:pPr marL="354965" indent="-342900">
              <a:spcBef>
                <a:spcPts val="755"/>
              </a:spcBef>
              <a:buSzPct val="80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Gained from personal</a:t>
            </a:r>
            <a:r>
              <a:rPr sz="2000" spc="-8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experience</a:t>
            </a:r>
            <a:endParaRPr sz="2000" dirty="0">
              <a:latin typeface="Corbel"/>
              <a:cs typeface="Corbel"/>
            </a:endParaRPr>
          </a:p>
          <a:p>
            <a:pPr marL="354965" indent="-342900">
              <a:spcBef>
                <a:spcPts val="755"/>
              </a:spcBef>
              <a:buSzPct val="80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(example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making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cookie</a:t>
            </a:r>
            <a:r>
              <a:rPr sz="2000" spc="-45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)</a:t>
            </a:r>
            <a:endParaRPr sz="2000" dirty="0">
              <a:latin typeface="Corbel"/>
              <a:cs typeface="Corbel"/>
            </a:endParaRPr>
          </a:p>
          <a:p>
            <a:pPr marL="354965" indent="-342900">
              <a:spcBef>
                <a:spcPts val="770"/>
              </a:spcBef>
              <a:buSzPct val="80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skill</a:t>
            </a:r>
            <a:endParaRPr sz="2000" dirty="0">
              <a:latin typeface="Corbel"/>
              <a:cs typeface="Corbel"/>
            </a:endParaRPr>
          </a:p>
          <a:p>
            <a:pPr>
              <a:lnSpc>
                <a:spcPct val="100000"/>
              </a:lnSpc>
            </a:pPr>
            <a:endParaRPr sz="2000" dirty="0">
              <a:latin typeface="Times New Roman"/>
              <a:cs typeface="Times New Roman"/>
            </a:endParaRPr>
          </a:p>
          <a:p>
            <a:pPr marL="184785" indent="-137795">
              <a:spcBef>
                <a:spcPts val="1610"/>
              </a:spcBef>
              <a:buSzPct val="80000"/>
              <a:buChar char="•"/>
              <a:tabLst>
                <a:tab pos="185420" algn="l"/>
              </a:tabLst>
            </a:pP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Explicit</a:t>
            </a:r>
            <a:r>
              <a:rPr sz="2000" spc="-3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knowledge</a:t>
            </a:r>
            <a:endParaRPr sz="2000" dirty="0">
              <a:latin typeface="Corbel"/>
              <a:cs typeface="Corbel"/>
            </a:endParaRPr>
          </a:p>
          <a:p>
            <a:pPr marL="354965" indent="-342900">
              <a:spcBef>
                <a:spcPts val="775"/>
              </a:spcBef>
              <a:buSzPct val="80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spc="-20" dirty="0">
                <a:solidFill>
                  <a:srgbClr val="3493B9"/>
                </a:solidFill>
                <a:latin typeface="Corbel"/>
                <a:cs typeface="Corbel"/>
              </a:rPr>
              <a:t>Tangible</a:t>
            </a:r>
            <a:endParaRPr sz="2000" dirty="0">
              <a:latin typeface="Corbel"/>
              <a:cs typeface="Corbel"/>
            </a:endParaRPr>
          </a:p>
          <a:p>
            <a:pPr marL="354965" indent="-342900">
              <a:spcBef>
                <a:spcPts val="755"/>
              </a:spcBef>
              <a:buSzPct val="8000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solidFill>
                  <a:srgbClr val="3493B9"/>
                </a:solidFill>
                <a:latin typeface="Corbel"/>
                <a:cs typeface="Corbel"/>
              </a:rPr>
              <a:t>Diagram,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equipment, chart,</a:t>
            </a:r>
            <a:r>
              <a:rPr sz="2000" spc="-80" dirty="0">
                <a:solidFill>
                  <a:srgbClr val="3493B9"/>
                </a:solidFill>
                <a:latin typeface="Corbel"/>
                <a:cs typeface="Corbel"/>
              </a:rPr>
              <a:t> </a:t>
            </a:r>
            <a:r>
              <a:rPr sz="2000" spc="-5" dirty="0">
                <a:solidFill>
                  <a:srgbClr val="3493B9"/>
                </a:solidFill>
                <a:latin typeface="Corbel"/>
                <a:cs typeface="Corbel"/>
              </a:rPr>
              <a:t>books</a:t>
            </a:r>
            <a:endParaRPr sz="2000" dirty="0"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9549626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220</TotalTime>
  <Words>1733</Words>
  <Application>Microsoft Office PowerPoint</Application>
  <PresentationFormat>Widescreen</PresentationFormat>
  <Paragraphs>482</Paragraphs>
  <Slides>46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60" baseType="lpstr">
      <vt:lpstr>MS PGothic</vt:lpstr>
      <vt:lpstr>Arial</vt:lpstr>
      <vt:lpstr>Calibri</vt:lpstr>
      <vt:lpstr>Calibri Light</vt:lpstr>
      <vt:lpstr>Cambria</vt:lpstr>
      <vt:lpstr>Century</vt:lpstr>
      <vt:lpstr>Corbel</vt:lpstr>
      <vt:lpstr>Symbol</vt:lpstr>
      <vt:lpstr>Tahoma</vt:lpstr>
      <vt:lpstr>Times New Roman</vt:lpstr>
      <vt:lpstr>Trebuchet MS</vt:lpstr>
      <vt:lpstr>Wingdings</vt:lpstr>
      <vt:lpstr>Wingdings 3</vt:lpstr>
      <vt:lpstr>Facet</vt:lpstr>
      <vt:lpstr>Learning             Protection                            Selection</vt:lpstr>
      <vt:lpstr>PowerPoint Presentation</vt:lpstr>
      <vt:lpstr>PowerPoint Presentation</vt:lpstr>
      <vt:lpstr>PowerPoint Presentation</vt:lpstr>
      <vt:lpstr>Introduction</vt:lpstr>
      <vt:lpstr>Definition</vt:lpstr>
      <vt:lpstr>Types of learning</vt:lpstr>
      <vt:lpstr>What is knowledge?</vt:lpstr>
      <vt:lpstr>knowledge</vt:lpstr>
      <vt:lpstr>Interactions between tacit and  explicit</vt:lpstr>
      <vt:lpstr>What do you do to manage  knowledge?</vt:lpstr>
      <vt:lpstr>Managerial tasks</vt:lpstr>
      <vt:lpstr>Knowledge management</vt:lpstr>
      <vt:lpstr>Characteristics of organizational  learning</vt:lpstr>
      <vt:lpstr>Creating systems and processes  that support:</vt:lpstr>
      <vt:lpstr>Learning Processes</vt:lpstr>
      <vt:lpstr>Knowledge Processes</vt:lpstr>
      <vt:lpstr>Popular KM Projects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Selection: Understanding Technology Evolution and Technology Strategy</vt:lpstr>
      <vt:lpstr>Selection Processes</vt:lpstr>
      <vt:lpstr>PowerPoint Presentation</vt:lpstr>
      <vt:lpstr>Technology life cycle/ S-curves</vt:lpstr>
      <vt:lpstr>PowerPoint Presentation</vt:lpstr>
      <vt:lpstr>PowerPoint Presentation</vt:lpstr>
      <vt:lpstr>Example of a Strategy Tool used in audits: S W O T Analysis</vt:lpstr>
      <vt:lpstr>External analysis</vt:lpstr>
      <vt:lpstr>Internal analysis</vt:lpstr>
      <vt:lpstr>SWOT</vt:lpstr>
      <vt:lpstr>SWOT</vt:lpstr>
      <vt:lpstr>PowerPoint Presentation</vt:lpstr>
      <vt:lpstr>PowerPoint Presentation</vt:lpstr>
    </vt:vector>
  </TitlesOfParts>
  <Company>MyCompanyName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MyUserName</dc:creator>
  <cp:lastModifiedBy>MyUserName</cp:lastModifiedBy>
  <cp:revision>9</cp:revision>
  <dcterms:created xsi:type="dcterms:W3CDTF">2020-04-22T07:00:18Z</dcterms:created>
  <dcterms:modified xsi:type="dcterms:W3CDTF">2020-04-22T10:40:45Z</dcterms:modified>
</cp:coreProperties>
</file>