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CD0327-A548-445A-A875-60DF5C8C7E21}"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6648F-7ED3-467F-89A1-84E28862145E}" type="slidenum">
              <a:rPr lang="en-US" smtClean="0"/>
              <a:t>‹#›</a:t>
            </a:fld>
            <a:endParaRPr lang="en-US"/>
          </a:p>
        </p:txBody>
      </p:sp>
    </p:spTree>
    <p:extLst>
      <p:ext uri="{BB962C8B-B14F-4D97-AF65-F5344CB8AC3E}">
        <p14:creationId xmlns:p14="http://schemas.microsoft.com/office/powerpoint/2010/main" val="470758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CD0327-A548-445A-A875-60DF5C8C7E21}"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6648F-7ED3-467F-89A1-84E28862145E}" type="slidenum">
              <a:rPr lang="en-US" smtClean="0"/>
              <a:t>‹#›</a:t>
            </a:fld>
            <a:endParaRPr lang="en-US"/>
          </a:p>
        </p:txBody>
      </p:sp>
    </p:spTree>
    <p:extLst>
      <p:ext uri="{BB962C8B-B14F-4D97-AF65-F5344CB8AC3E}">
        <p14:creationId xmlns:p14="http://schemas.microsoft.com/office/powerpoint/2010/main" val="3435736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CD0327-A548-445A-A875-60DF5C8C7E21}"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6648F-7ED3-467F-89A1-84E28862145E}" type="slidenum">
              <a:rPr lang="en-US" smtClean="0"/>
              <a:t>‹#›</a:t>
            </a:fld>
            <a:endParaRPr lang="en-US"/>
          </a:p>
        </p:txBody>
      </p:sp>
    </p:spTree>
    <p:extLst>
      <p:ext uri="{BB962C8B-B14F-4D97-AF65-F5344CB8AC3E}">
        <p14:creationId xmlns:p14="http://schemas.microsoft.com/office/powerpoint/2010/main" val="2411496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CD0327-A548-445A-A875-60DF5C8C7E21}"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6648F-7ED3-467F-89A1-84E28862145E}" type="slidenum">
              <a:rPr lang="en-US" smtClean="0"/>
              <a:t>‹#›</a:t>
            </a:fld>
            <a:endParaRPr lang="en-US"/>
          </a:p>
        </p:txBody>
      </p:sp>
    </p:spTree>
    <p:extLst>
      <p:ext uri="{BB962C8B-B14F-4D97-AF65-F5344CB8AC3E}">
        <p14:creationId xmlns:p14="http://schemas.microsoft.com/office/powerpoint/2010/main" val="3611819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CD0327-A548-445A-A875-60DF5C8C7E21}"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6648F-7ED3-467F-89A1-84E28862145E}" type="slidenum">
              <a:rPr lang="en-US" smtClean="0"/>
              <a:t>‹#›</a:t>
            </a:fld>
            <a:endParaRPr lang="en-US"/>
          </a:p>
        </p:txBody>
      </p:sp>
    </p:spTree>
    <p:extLst>
      <p:ext uri="{BB962C8B-B14F-4D97-AF65-F5344CB8AC3E}">
        <p14:creationId xmlns:p14="http://schemas.microsoft.com/office/powerpoint/2010/main" val="2279120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CD0327-A548-445A-A875-60DF5C8C7E21}" type="datetimeFigureOut">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6648F-7ED3-467F-89A1-84E28862145E}" type="slidenum">
              <a:rPr lang="en-US" smtClean="0"/>
              <a:t>‹#›</a:t>
            </a:fld>
            <a:endParaRPr lang="en-US"/>
          </a:p>
        </p:txBody>
      </p:sp>
    </p:spTree>
    <p:extLst>
      <p:ext uri="{BB962C8B-B14F-4D97-AF65-F5344CB8AC3E}">
        <p14:creationId xmlns:p14="http://schemas.microsoft.com/office/powerpoint/2010/main" val="957122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ACD0327-A548-445A-A875-60DF5C8C7E21}" type="datetimeFigureOut">
              <a:rPr lang="en-US" smtClean="0"/>
              <a:t>11/10/2020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E6648F-7ED3-467F-89A1-84E28862145E}" type="slidenum">
              <a:rPr lang="en-US" smtClean="0"/>
              <a:t>‹#›</a:t>
            </a:fld>
            <a:endParaRPr lang="en-US"/>
          </a:p>
        </p:txBody>
      </p:sp>
    </p:spTree>
    <p:extLst>
      <p:ext uri="{BB962C8B-B14F-4D97-AF65-F5344CB8AC3E}">
        <p14:creationId xmlns:p14="http://schemas.microsoft.com/office/powerpoint/2010/main" val="699161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CD0327-A548-445A-A875-60DF5C8C7E21}" type="datetimeFigureOut">
              <a:rPr lang="en-US" smtClean="0"/>
              <a:t>11/10/2020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E6648F-7ED3-467F-89A1-84E28862145E}" type="slidenum">
              <a:rPr lang="en-US" smtClean="0"/>
              <a:t>‹#›</a:t>
            </a:fld>
            <a:endParaRPr lang="en-US"/>
          </a:p>
        </p:txBody>
      </p:sp>
    </p:spTree>
    <p:extLst>
      <p:ext uri="{BB962C8B-B14F-4D97-AF65-F5344CB8AC3E}">
        <p14:creationId xmlns:p14="http://schemas.microsoft.com/office/powerpoint/2010/main" val="2942273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CD0327-A548-445A-A875-60DF5C8C7E21}" type="datetimeFigureOut">
              <a:rPr lang="en-US" smtClean="0"/>
              <a:t>11/10/2020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E6648F-7ED3-467F-89A1-84E28862145E}" type="slidenum">
              <a:rPr lang="en-US" smtClean="0"/>
              <a:t>‹#›</a:t>
            </a:fld>
            <a:endParaRPr lang="en-US"/>
          </a:p>
        </p:txBody>
      </p:sp>
    </p:spTree>
    <p:extLst>
      <p:ext uri="{BB962C8B-B14F-4D97-AF65-F5344CB8AC3E}">
        <p14:creationId xmlns:p14="http://schemas.microsoft.com/office/powerpoint/2010/main" val="3060920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CD0327-A548-445A-A875-60DF5C8C7E21}" type="datetimeFigureOut">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6648F-7ED3-467F-89A1-84E28862145E}" type="slidenum">
              <a:rPr lang="en-US" smtClean="0"/>
              <a:t>‹#›</a:t>
            </a:fld>
            <a:endParaRPr lang="en-US"/>
          </a:p>
        </p:txBody>
      </p:sp>
    </p:spTree>
    <p:extLst>
      <p:ext uri="{BB962C8B-B14F-4D97-AF65-F5344CB8AC3E}">
        <p14:creationId xmlns:p14="http://schemas.microsoft.com/office/powerpoint/2010/main" val="4290225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CD0327-A548-445A-A875-60DF5C8C7E21}" type="datetimeFigureOut">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6648F-7ED3-467F-89A1-84E28862145E}" type="slidenum">
              <a:rPr lang="en-US" smtClean="0"/>
              <a:t>‹#›</a:t>
            </a:fld>
            <a:endParaRPr lang="en-US"/>
          </a:p>
        </p:txBody>
      </p:sp>
    </p:spTree>
    <p:extLst>
      <p:ext uri="{BB962C8B-B14F-4D97-AF65-F5344CB8AC3E}">
        <p14:creationId xmlns:p14="http://schemas.microsoft.com/office/powerpoint/2010/main" val="3431524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CD0327-A548-445A-A875-60DF5C8C7E21}" type="datetimeFigureOut">
              <a:rPr lang="en-US" smtClean="0"/>
              <a:t>11/10/2020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6648F-7ED3-467F-89A1-84E28862145E}" type="slidenum">
              <a:rPr lang="en-US" smtClean="0"/>
              <a:t>‹#›</a:t>
            </a:fld>
            <a:endParaRPr lang="en-US"/>
          </a:p>
        </p:txBody>
      </p:sp>
    </p:spTree>
    <p:extLst>
      <p:ext uri="{BB962C8B-B14F-4D97-AF65-F5344CB8AC3E}">
        <p14:creationId xmlns:p14="http://schemas.microsoft.com/office/powerpoint/2010/main" val="4151664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9397" y="850006"/>
            <a:ext cx="10303099" cy="4431983"/>
          </a:xfrm>
          <a:prstGeom prst="rect">
            <a:avLst/>
          </a:prstGeom>
          <a:noFill/>
        </p:spPr>
        <p:txBody>
          <a:bodyPr wrap="square" rtlCol="0">
            <a:spAutoFit/>
          </a:bodyPr>
          <a:lstStyle/>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Subject:</a:t>
            </a:r>
            <a:r>
              <a:rPr lang="en-US" sz="3200" dirty="0" smtClean="0">
                <a:latin typeface="Times New Roman" pitchFamily="18" charset="0"/>
                <a:cs typeface="Times New Roman" pitchFamily="18" charset="0"/>
              </a:rPr>
              <a:t>	Quantitative Technique and Statistical Inference</a:t>
            </a:r>
            <a:br>
              <a:rPr lang="en-US" sz="3200"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Class:</a:t>
            </a:r>
            <a:r>
              <a:rPr lang="en-US" sz="3200" dirty="0" smtClean="0">
                <a:latin typeface="Times New Roman" pitchFamily="18" charset="0"/>
                <a:cs typeface="Times New Roman" pitchFamily="18" charset="0"/>
              </a:rPr>
              <a:t>	MCOM 1</a:t>
            </a:r>
            <a:r>
              <a:rPr lang="en-US" sz="3200" baseline="30000" dirty="0" smtClean="0">
                <a:latin typeface="Times New Roman" pitchFamily="18" charset="0"/>
                <a:cs typeface="Times New Roman" pitchFamily="18" charset="0"/>
              </a:rPr>
              <a:t>st</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Lecture:</a:t>
            </a:r>
            <a:r>
              <a:rPr lang="en-US" sz="3200" dirty="0" smtClean="0">
                <a:latin typeface="Times New Roman" pitchFamily="18" charset="0"/>
                <a:cs typeface="Times New Roman" pitchFamily="18" charset="0"/>
              </a:rPr>
              <a:t>	1</a:t>
            </a:r>
            <a:r>
              <a:rPr lang="en-US" sz="3200" baseline="30000" dirty="0" smtClean="0">
                <a:latin typeface="Times New Roman" pitchFamily="18" charset="0"/>
                <a:cs typeface="Times New Roman" pitchFamily="18" charset="0"/>
              </a:rPr>
              <a:t>st</a:t>
            </a:r>
            <a:r>
              <a:rPr lang="en-US" sz="3200" dirty="0" smtClean="0">
                <a:latin typeface="Times New Roman" pitchFamily="18" charset="0"/>
                <a:cs typeface="Times New Roman" pitchFamily="18" charset="0"/>
              </a:rPr>
              <a:t> week</a:t>
            </a:r>
            <a:br>
              <a:rPr lang="en-US" sz="3200"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Topic:</a:t>
            </a:r>
            <a:r>
              <a:rPr lang="en-US" sz="3200" dirty="0" smtClean="0">
                <a:latin typeface="Times New Roman" pitchFamily="18" charset="0"/>
                <a:cs typeface="Times New Roman" pitchFamily="18" charset="0"/>
              </a:rPr>
              <a:t>	Introduction of Statistics</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Tree>
    <p:extLst>
      <p:ext uri="{BB962C8B-B14F-4D97-AF65-F5344CB8AC3E}">
        <p14:creationId xmlns:p14="http://schemas.microsoft.com/office/powerpoint/2010/main" val="2457720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7577" y="244699"/>
            <a:ext cx="11333409" cy="6324808"/>
          </a:xfrm>
          <a:prstGeom prst="rect">
            <a:avLst/>
          </a:prstGeom>
          <a:noFill/>
        </p:spPr>
        <p:txBody>
          <a:bodyPr wrap="square" rtlCol="0">
            <a:spAutoFit/>
          </a:bodyPr>
          <a:lstStyle/>
          <a:p>
            <a:pPr algn="just">
              <a:lnSpc>
                <a:spcPct val="150000"/>
              </a:lnSpc>
            </a:pPr>
            <a:r>
              <a:rPr lang="en-US" sz="2800" b="1" dirty="0" smtClean="0">
                <a:latin typeface="Times New Roman" panose="02020603050405020304" pitchFamily="18" charset="0"/>
                <a:cs typeface="Times New Roman" panose="02020603050405020304" pitchFamily="18" charset="0"/>
              </a:rPr>
              <a:t>Formation of a Frequency Distribution</a:t>
            </a:r>
          </a:p>
          <a:p>
            <a:pPr algn="just">
              <a:lnSpc>
                <a:spcPct val="150000"/>
              </a:lnSpc>
            </a:pPr>
            <a:r>
              <a:rPr lang="en-US" sz="2200" dirty="0" smtClean="0">
                <a:latin typeface="Times New Roman" panose="02020603050405020304" pitchFamily="18" charset="0"/>
                <a:cs typeface="Times New Roman" panose="02020603050405020304" pitchFamily="18" charset="0"/>
              </a:rPr>
              <a:t>Following steps are involved in the formation of a frequency distribution:</a:t>
            </a:r>
          </a:p>
          <a:p>
            <a:pPr marL="457200" indent="-457200" algn="just">
              <a:lnSpc>
                <a:spcPct val="150000"/>
              </a:lnSpc>
              <a:buFont typeface="+mj-lt"/>
              <a:buAutoNum type="arabicPeriod"/>
            </a:pPr>
            <a:r>
              <a:rPr lang="en-US" sz="2200" b="1" dirty="0" smtClean="0">
                <a:latin typeface="Times New Roman" panose="02020603050405020304" pitchFamily="18" charset="0"/>
                <a:cs typeface="Times New Roman" panose="02020603050405020304" pitchFamily="18" charset="0"/>
              </a:rPr>
              <a:t>Determine the largest and smallest numbers in the raw data and find the range</a:t>
            </a:r>
            <a:r>
              <a:rPr lang="en-US" sz="2200" dirty="0" smtClean="0">
                <a:latin typeface="Times New Roman" panose="02020603050405020304" pitchFamily="18" charset="0"/>
                <a:cs typeface="Times New Roman" panose="02020603050405020304" pitchFamily="18" charset="0"/>
              </a:rPr>
              <a:t>, i.e. the difference between greatest and smallest numbers. In the example of weight of 120 students, the greatest number is 218 and smallest number is 110. so the range is 218 – 110 = 108.</a:t>
            </a:r>
          </a:p>
          <a:p>
            <a:pPr marL="457200" indent="-457200" algn="just">
              <a:lnSpc>
                <a:spcPct val="150000"/>
              </a:lnSpc>
              <a:buFont typeface="+mj-lt"/>
              <a:buAutoNum type="arabicPeriod" startAt="2"/>
            </a:pPr>
            <a:r>
              <a:rPr lang="en-US" sz="2200" b="1" dirty="0" smtClean="0">
                <a:latin typeface="Times New Roman" panose="02020603050405020304" pitchFamily="18" charset="0"/>
                <a:cs typeface="Times New Roman" panose="02020603050405020304" pitchFamily="18" charset="0"/>
              </a:rPr>
              <a:t>Decide on the number of classes. </a:t>
            </a:r>
            <a:r>
              <a:rPr lang="en-US" sz="2200" dirty="0" smtClean="0">
                <a:latin typeface="Times New Roman" panose="02020603050405020304" pitchFamily="18" charset="0"/>
                <a:cs typeface="Times New Roman" panose="02020603050405020304" pitchFamily="18" charset="0"/>
              </a:rPr>
              <a:t>There is no hard and fast rules for this purpose. But AH. </a:t>
            </a:r>
            <a:r>
              <a:rPr lang="en-US" sz="2200" dirty="0" err="1" smtClean="0">
                <a:latin typeface="Times New Roman" panose="02020603050405020304" pitchFamily="18" charset="0"/>
                <a:cs typeface="Times New Roman" panose="02020603050405020304" pitchFamily="18" charset="0"/>
              </a:rPr>
              <a:t>Sturges</a:t>
            </a:r>
            <a:r>
              <a:rPr lang="en-US" sz="2200" dirty="0" smtClean="0">
                <a:latin typeface="Times New Roman" panose="02020603050405020304" pitchFamily="18" charset="0"/>
                <a:cs typeface="Times New Roman" panose="02020603050405020304" pitchFamily="18" charset="0"/>
              </a:rPr>
              <a:t> has given the following rule to determine the approximate number of classes, i.e. k = 1 + 3.3 log(N), where k is the number of classes and N is the total number of </a:t>
            </a:r>
            <a:r>
              <a:rPr lang="en-US" sz="2200" dirty="0" err="1" smtClean="0">
                <a:latin typeface="Times New Roman" panose="02020603050405020304" pitchFamily="18" charset="0"/>
                <a:cs typeface="Times New Roman" panose="02020603050405020304" pitchFamily="18" charset="0"/>
              </a:rPr>
              <a:t>observations.For</a:t>
            </a:r>
            <a:r>
              <a:rPr lang="en-US" sz="2200" dirty="0" smtClean="0">
                <a:latin typeface="Times New Roman" panose="02020603050405020304" pitchFamily="18" charset="0"/>
                <a:cs typeface="Times New Roman" panose="02020603050405020304" pitchFamily="18" charset="0"/>
              </a:rPr>
              <a:t> most types of data it is right to have 5 to 20 classes. If we have less than 5 classes, it will result in too much information being lost. On the other hand if we have more than 20 classes, computations become unnecessarily lengthy. In our example by using the </a:t>
            </a:r>
            <a:r>
              <a:rPr lang="en-US" sz="2200" dirty="0" err="1" smtClean="0">
                <a:latin typeface="Times New Roman" panose="02020603050405020304" pitchFamily="18" charset="0"/>
                <a:cs typeface="Times New Roman" panose="02020603050405020304" pitchFamily="18" charset="0"/>
              </a:rPr>
              <a:t>Sturges</a:t>
            </a:r>
            <a:r>
              <a:rPr lang="en-US" sz="2200" dirty="0" smtClean="0">
                <a:latin typeface="Times New Roman" panose="02020603050405020304" pitchFamily="18" charset="0"/>
                <a:cs typeface="Times New Roman" panose="02020603050405020304" pitchFamily="18" charset="0"/>
              </a:rPr>
              <a:t> rule number of classes is 11.</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4096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3183" y="128789"/>
            <a:ext cx="11719775" cy="7201972"/>
          </a:xfrm>
          <a:prstGeom prst="rect">
            <a:avLst/>
          </a:prstGeom>
          <a:noFill/>
        </p:spPr>
        <p:txBody>
          <a:bodyPr wrap="square" rtlCol="0">
            <a:spAutoFit/>
          </a:bodyPr>
          <a:lstStyle/>
          <a:p>
            <a:pPr marL="457200" indent="-457200" algn="just">
              <a:lnSpc>
                <a:spcPct val="150000"/>
              </a:lnSpc>
              <a:buFont typeface="+mj-lt"/>
              <a:buAutoNum type="arabicPeriod" startAt="3"/>
            </a:pPr>
            <a:r>
              <a:rPr lang="en-US" sz="2200" b="1" dirty="0" smtClean="0">
                <a:latin typeface="Times New Roman" panose="02020603050405020304" pitchFamily="18" charset="0"/>
                <a:cs typeface="Times New Roman" panose="02020603050405020304" pitchFamily="18" charset="0"/>
              </a:rPr>
              <a:t>Determine the approximate class interval</a:t>
            </a:r>
            <a:r>
              <a:rPr lang="en-US" sz="2200" dirty="0" smtClean="0">
                <a:latin typeface="Times New Roman" panose="02020603050405020304" pitchFamily="18" charset="0"/>
                <a:cs typeface="Times New Roman" panose="02020603050405020304" pitchFamily="18" charset="0"/>
              </a:rPr>
              <a:t> by dividing the range of the data by desirable number of classes, i.e. C.I = R/K, where R is range and K is the number of classes. In case of fractional results, the next higher whole number may be used as class interval. In our example class interval is</a:t>
            </a:r>
          </a:p>
          <a:p>
            <a:pPr algn="just">
              <a:lnSpc>
                <a:spcPct val="150000"/>
              </a:lnSpc>
            </a:pPr>
            <a:r>
              <a:rPr lang="en-US" sz="2200" b="1" dirty="0" smtClean="0">
                <a:latin typeface="Times New Roman" panose="02020603050405020304" pitchFamily="18" charset="0"/>
                <a:cs typeface="Times New Roman" panose="02020603050405020304" pitchFamily="18" charset="0"/>
              </a:rPr>
              <a:t>C-</a:t>
            </a:r>
            <a:r>
              <a:rPr lang="en-US" sz="2200" b="1" dirty="0">
                <a:latin typeface="Times New Roman" panose="02020603050405020304" pitchFamily="18" charset="0"/>
                <a:cs typeface="Times New Roman" panose="02020603050405020304" pitchFamily="18" charset="0"/>
              </a:rPr>
              <a:t>I</a:t>
            </a:r>
            <a:r>
              <a:rPr lang="en-US" sz="2200" b="1" dirty="0" smtClean="0">
                <a:latin typeface="Times New Roman" panose="02020603050405020304" pitchFamily="18" charset="0"/>
                <a:cs typeface="Times New Roman" panose="02020603050405020304" pitchFamily="18" charset="0"/>
              </a:rPr>
              <a:t> = 108/11 = 9.8, or say 10</a:t>
            </a:r>
            <a:r>
              <a:rPr lang="en-US" sz="2200" dirty="0" smtClean="0">
                <a:latin typeface="Times New Roman" panose="02020603050405020304" pitchFamily="18" charset="0"/>
                <a:cs typeface="Times New Roman" panose="02020603050405020304" pitchFamily="18" charset="0"/>
              </a:rPr>
              <a:t>. </a:t>
            </a:r>
          </a:p>
          <a:p>
            <a:pPr marL="457200" indent="-457200" algn="just">
              <a:lnSpc>
                <a:spcPct val="150000"/>
              </a:lnSpc>
              <a:buFont typeface="+mj-lt"/>
              <a:buAutoNum type="arabicPeriod" startAt="4"/>
            </a:pPr>
            <a:r>
              <a:rPr lang="en-US" sz="2200" b="1" dirty="0" smtClean="0">
                <a:latin typeface="Times New Roman" panose="02020603050405020304" pitchFamily="18" charset="0"/>
                <a:cs typeface="Times New Roman" panose="02020603050405020304" pitchFamily="18" charset="0"/>
              </a:rPr>
              <a:t>Decide what should be the lower and upper class limits</a:t>
            </a:r>
          </a:p>
          <a:p>
            <a:pPr marL="971550" lvl="1" indent="-514350" algn="just">
              <a:lnSpc>
                <a:spcPct val="150000"/>
              </a:lnSpc>
              <a:buFont typeface="+mj-lt"/>
              <a:buAutoNum type="romanLcPeriod"/>
            </a:pPr>
            <a:r>
              <a:rPr lang="en-US" sz="2200" b="1" dirty="0" smtClean="0">
                <a:latin typeface="Times New Roman" panose="02020603050405020304" pitchFamily="18" charset="0"/>
                <a:cs typeface="Times New Roman" panose="02020603050405020304" pitchFamily="18" charset="0"/>
              </a:rPr>
              <a:t>Lower class limit: </a:t>
            </a:r>
            <a:r>
              <a:rPr lang="en-US" sz="2200" dirty="0" smtClean="0">
                <a:latin typeface="Times New Roman" panose="02020603050405020304" pitchFamily="18" charset="0"/>
                <a:cs typeface="Times New Roman" panose="02020603050405020304" pitchFamily="18" charset="0"/>
              </a:rPr>
              <a:t>the lower class limit should cover the smallest value in the raw data.</a:t>
            </a:r>
          </a:p>
          <a:p>
            <a:pPr marL="971550" lvl="1" indent="-514350" algn="just">
              <a:lnSpc>
                <a:spcPct val="150000"/>
              </a:lnSpc>
              <a:buFont typeface="+mj-lt"/>
              <a:buAutoNum type="romanLcPeriod"/>
            </a:pPr>
            <a:r>
              <a:rPr lang="en-US" sz="2200" b="1" dirty="0" smtClean="0">
                <a:latin typeface="Times New Roman" panose="02020603050405020304" pitchFamily="18" charset="0"/>
                <a:cs typeface="Times New Roman" panose="02020603050405020304" pitchFamily="18" charset="0"/>
              </a:rPr>
              <a:t>Upper class limit: </a:t>
            </a:r>
            <a:r>
              <a:rPr lang="en-US" sz="2200" dirty="0" smtClean="0">
                <a:latin typeface="Times New Roman" panose="02020603050405020304" pitchFamily="18" charset="0"/>
                <a:cs typeface="Times New Roman" panose="02020603050405020304" pitchFamily="18" charset="0"/>
              </a:rPr>
              <a:t>find the upper class limit by adding the class interval size to the lower class limit and then determine the upper class limit. The remaining lower and upper class limit may be determined by adding the class interval size repeatedly until the largest value is enclosed in the final class.</a:t>
            </a:r>
          </a:p>
          <a:p>
            <a:pPr marL="457200" indent="-457200" algn="just">
              <a:lnSpc>
                <a:spcPct val="150000"/>
              </a:lnSpc>
              <a:buFont typeface="+mj-lt"/>
              <a:buAutoNum type="arabicPeriod" startAt="5"/>
            </a:pPr>
            <a:r>
              <a:rPr lang="en-US" sz="2200" b="1" dirty="0" smtClean="0">
                <a:latin typeface="Times New Roman" panose="02020603050405020304" pitchFamily="18" charset="0"/>
                <a:cs typeface="Times New Roman" panose="02020603050405020304" pitchFamily="18" charset="0"/>
              </a:rPr>
              <a:t>Distribute the values </a:t>
            </a:r>
            <a:r>
              <a:rPr lang="en-US" sz="2200" dirty="0" smtClean="0">
                <a:latin typeface="Times New Roman" panose="02020603050405020304" pitchFamily="18" charset="0"/>
                <a:cs typeface="Times New Roman" panose="02020603050405020304" pitchFamily="18" charset="0"/>
              </a:rPr>
              <a:t>in the raw data into classes and determine the number of cases falling in each class i.e. the class frequency.</a:t>
            </a:r>
          </a:p>
          <a:p>
            <a:pPr algn="just">
              <a:lnSpc>
                <a:spcPct val="150000"/>
              </a:lnSpc>
            </a:pP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207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0456" y="334851"/>
            <a:ext cx="11539471" cy="5170646"/>
          </a:xfrm>
          <a:prstGeom prst="rect">
            <a:avLst/>
          </a:prstGeom>
          <a:noFill/>
        </p:spPr>
        <p:txBody>
          <a:bodyPr wrap="square" rtlCol="0">
            <a:spAutoFit/>
          </a:bodyPr>
          <a:lstStyle/>
          <a:p>
            <a:pPr algn="just">
              <a:lnSpc>
                <a:spcPct val="150000"/>
              </a:lnSpc>
            </a:pPr>
            <a:r>
              <a:rPr lang="en-US" sz="2800" b="1" dirty="0" smtClean="0">
                <a:latin typeface="Times New Roman" panose="02020603050405020304" pitchFamily="18" charset="0"/>
                <a:cs typeface="Times New Roman" panose="02020603050405020304" pitchFamily="18" charset="0"/>
              </a:rPr>
              <a:t>Types of Class Interval</a:t>
            </a:r>
          </a:p>
          <a:p>
            <a:pPr algn="just">
              <a:lnSpc>
                <a:spcPct val="150000"/>
              </a:lnSpc>
            </a:pPr>
            <a:r>
              <a:rPr lang="en-US" sz="2400" dirty="0" smtClean="0">
                <a:latin typeface="Times New Roman" panose="02020603050405020304" pitchFamily="18" charset="0"/>
                <a:cs typeface="Times New Roman" panose="02020603050405020304" pitchFamily="18" charset="0"/>
              </a:rPr>
              <a:t>There are two types of class interval</a:t>
            </a:r>
          </a:p>
          <a:p>
            <a:pPr marL="457200" indent="-457200" algn="just">
              <a:lnSpc>
                <a:spcPct val="150000"/>
              </a:lnSpc>
              <a:buFont typeface="+mj-lt"/>
              <a:buAutoNum type="arabicPeriod"/>
            </a:pPr>
            <a:r>
              <a:rPr lang="en-US" sz="2400" b="1" dirty="0" smtClean="0">
                <a:latin typeface="Times New Roman" panose="02020603050405020304" pitchFamily="18" charset="0"/>
                <a:cs typeface="Times New Roman" panose="02020603050405020304" pitchFamily="18" charset="0"/>
              </a:rPr>
              <a:t>Inclusive class interval: </a:t>
            </a:r>
            <a:r>
              <a:rPr lang="en-US" sz="2400" dirty="0" smtClean="0">
                <a:latin typeface="Times New Roman" panose="02020603050405020304" pitchFamily="18" charset="0"/>
                <a:cs typeface="Times New Roman" panose="02020603050405020304" pitchFamily="18" charset="0"/>
              </a:rPr>
              <a:t>when in a grouped frequency distribution the lower limit of the class is included in the counting then this type interval is known as inclusive class interval.</a:t>
            </a:r>
          </a:p>
          <a:p>
            <a:pPr marL="457200" indent="-457200" algn="just">
              <a:lnSpc>
                <a:spcPct val="150000"/>
              </a:lnSpc>
              <a:buFont typeface="+mj-lt"/>
              <a:buAutoNum type="arabicPeriod"/>
            </a:pPr>
            <a:r>
              <a:rPr lang="en-US" sz="2400" b="1" dirty="0" smtClean="0">
                <a:latin typeface="Times New Roman" panose="02020603050405020304" pitchFamily="18" charset="0"/>
                <a:cs typeface="Times New Roman" panose="02020603050405020304" pitchFamily="18" charset="0"/>
              </a:rPr>
              <a:t>Exclusive class interval: </a:t>
            </a:r>
            <a:r>
              <a:rPr lang="en-US" sz="2400" dirty="0">
                <a:latin typeface="Times New Roman" panose="02020603050405020304" pitchFamily="18" charset="0"/>
                <a:cs typeface="Times New Roman" panose="02020603050405020304" pitchFamily="18" charset="0"/>
              </a:rPr>
              <a:t>when in a </a:t>
            </a:r>
            <a:r>
              <a:rPr lang="en-US" sz="2400" dirty="0" smtClean="0">
                <a:latin typeface="Times New Roman" panose="02020603050405020304" pitchFamily="18" charset="0"/>
                <a:cs typeface="Times New Roman" panose="02020603050405020304" pitchFamily="18" charset="0"/>
              </a:rPr>
              <a:t>grouped </a:t>
            </a:r>
            <a:r>
              <a:rPr lang="en-US" sz="2400" dirty="0">
                <a:latin typeface="Times New Roman" panose="02020603050405020304" pitchFamily="18" charset="0"/>
                <a:cs typeface="Times New Roman" panose="02020603050405020304" pitchFamily="18" charset="0"/>
              </a:rPr>
              <a:t>frequency distribution the lower limit of the class </a:t>
            </a:r>
            <a:r>
              <a:rPr lang="en-US" sz="2400" dirty="0" smtClean="0">
                <a:latin typeface="Times New Roman" panose="02020603050405020304" pitchFamily="18" charset="0"/>
                <a:cs typeface="Times New Roman" panose="02020603050405020304" pitchFamily="18" charset="0"/>
              </a:rPr>
              <a:t>is included </a:t>
            </a:r>
            <a:r>
              <a:rPr lang="en-US" sz="2400" dirty="0">
                <a:latin typeface="Times New Roman" panose="02020603050405020304" pitchFamily="18" charset="0"/>
                <a:cs typeface="Times New Roman" panose="02020603050405020304" pitchFamily="18" charset="0"/>
              </a:rPr>
              <a:t>in the counting </a:t>
            </a:r>
            <a:r>
              <a:rPr lang="en-US" sz="2400" dirty="0" smtClean="0">
                <a:latin typeface="Times New Roman" panose="02020603050405020304" pitchFamily="18" charset="0"/>
                <a:cs typeface="Times New Roman" panose="02020603050405020304" pitchFamily="18" charset="0"/>
              </a:rPr>
              <a:t>but the upper limit is excluded then </a:t>
            </a:r>
            <a:r>
              <a:rPr lang="en-US" sz="2400" dirty="0">
                <a:latin typeface="Times New Roman" panose="02020603050405020304" pitchFamily="18" charset="0"/>
                <a:cs typeface="Times New Roman" panose="02020603050405020304" pitchFamily="18" charset="0"/>
              </a:rPr>
              <a:t>this type </a:t>
            </a:r>
            <a:r>
              <a:rPr lang="en-US" sz="2400" dirty="0" smtClean="0">
                <a:latin typeface="Times New Roman" panose="02020603050405020304" pitchFamily="18" charset="0"/>
                <a:cs typeface="Times New Roman" panose="02020603050405020304" pitchFamily="18" charset="0"/>
              </a:rPr>
              <a:t>of interval </a:t>
            </a:r>
            <a:r>
              <a:rPr lang="en-US" sz="2400" dirty="0">
                <a:latin typeface="Times New Roman" panose="02020603050405020304" pitchFamily="18" charset="0"/>
                <a:cs typeface="Times New Roman" panose="02020603050405020304" pitchFamily="18" charset="0"/>
              </a:rPr>
              <a:t>is known as </a:t>
            </a:r>
            <a:r>
              <a:rPr lang="en-US" sz="2400" dirty="0" smtClean="0">
                <a:latin typeface="Times New Roman" panose="02020603050405020304" pitchFamily="18" charset="0"/>
                <a:cs typeface="Times New Roman" panose="02020603050405020304" pitchFamily="18" charset="0"/>
              </a:rPr>
              <a:t>exclusive </a:t>
            </a:r>
            <a:r>
              <a:rPr lang="en-US" sz="2400" dirty="0">
                <a:latin typeface="Times New Roman" panose="02020603050405020304" pitchFamily="18" charset="0"/>
                <a:cs typeface="Times New Roman" panose="02020603050405020304" pitchFamily="18" charset="0"/>
              </a:rPr>
              <a:t>class interval.</a:t>
            </a:r>
            <a:endParaRPr lang="en-US" sz="2400" dirty="0" smtClean="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4703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0304" y="386366"/>
            <a:ext cx="11758411" cy="6278642"/>
          </a:xfrm>
          <a:prstGeom prst="rect">
            <a:avLst/>
          </a:prstGeom>
          <a:noFill/>
        </p:spPr>
        <p:txBody>
          <a:bodyPr wrap="square" rtlCol="0">
            <a:spAutoFit/>
          </a:bodyPr>
          <a:lstStyle/>
          <a:p>
            <a:pPr algn="just">
              <a:lnSpc>
                <a:spcPct val="150000"/>
              </a:lnSpc>
            </a:pPr>
            <a:r>
              <a:rPr lang="en-US" sz="2800" b="1" dirty="0" smtClean="0">
                <a:latin typeface="Times New Roman" panose="02020603050405020304" pitchFamily="18" charset="0"/>
                <a:cs typeface="Times New Roman" panose="02020603050405020304" pitchFamily="18" charset="0"/>
              </a:rPr>
              <a:t>Example </a:t>
            </a:r>
          </a:p>
          <a:p>
            <a:pPr algn="just">
              <a:lnSpc>
                <a:spcPct val="150000"/>
              </a:lnSpc>
            </a:pPr>
            <a:r>
              <a:rPr lang="en-US" sz="2400" dirty="0" smtClean="0">
                <a:latin typeface="Times New Roman" panose="02020603050405020304" pitchFamily="18" charset="0"/>
                <a:cs typeface="Times New Roman" panose="02020603050405020304" pitchFamily="18" charset="0"/>
              </a:rPr>
              <a:t>Suppose we select 120 students from a listing of records of a local college and record their weight measurements to the nearest kg as given below</a:t>
            </a:r>
          </a:p>
          <a:p>
            <a:pPr algn="just">
              <a:lnSpc>
                <a:spcPct val="150000"/>
              </a:lnSpc>
            </a:pPr>
            <a:r>
              <a:rPr lang="en-US" sz="2400" dirty="0" smtClean="0">
                <a:latin typeface="Times New Roman" panose="02020603050405020304" pitchFamily="18" charset="0"/>
                <a:cs typeface="Times New Roman" panose="02020603050405020304" pitchFamily="18" charset="0"/>
              </a:rPr>
              <a:t>67, 63, 57, 85, 67, 60, 75, 55, 67, 68, 51, 54, 45, 57, 64, 68, 67, 86, 63, 60, 98, 83, 76, 70, 56, 50, 74, 74, 67, 77, 61, 85, 66, 66, 60, 61, 58, 56, 56, 57, 60, 60, 63, 64, 85, 80, 75, 75, 57, 58, 59, 58, 58, 61, 62, 91, 74, 72, 57, 73, 61, 86, 64, 91, 64, 64, 61, 62, 69, 57, 81, 66, 65, 81, 82, 76, 77, 81, 76, 66, 62, 63, 62, 63, 60, 60, 72, 72, 79, 70, 70, 58, 78, 58, 71, 76, 60, 60, 65, 65, 66, 65, 73, 73, 71, 66, 73, 67, 68, 69, 68, 73, 68, 74, 68, 67, 76, 52, 79.</a:t>
            </a:r>
          </a:p>
          <a:p>
            <a:pPr algn="just">
              <a:lnSpc>
                <a:spcPct val="150000"/>
              </a:lnSpc>
            </a:pPr>
            <a:r>
              <a:rPr lang="en-US" sz="2400" dirty="0" smtClean="0">
                <a:latin typeface="Times New Roman" panose="02020603050405020304" pitchFamily="18" charset="0"/>
                <a:cs typeface="Times New Roman" panose="02020603050405020304" pitchFamily="18" charset="0"/>
              </a:rPr>
              <a:t>Using the above data of weights of 120 student, make a frequency distribution according to inclusive </a:t>
            </a:r>
            <a:r>
              <a:rPr lang="en-US" sz="2400" dirty="0">
                <a:latin typeface="Times New Roman" panose="02020603050405020304" pitchFamily="18" charset="0"/>
                <a:cs typeface="Times New Roman" panose="02020603050405020304" pitchFamily="18" charset="0"/>
              </a:rPr>
              <a:t>class intervals and </a:t>
            </a:r>
            <a:r>
              <a:rPr lang="en-US" sz="2400" dirty="0" smtClean="0">
                <a:latin typeface="Times New Roman" panose="02020603050405020304" pitchFamily="18" charset="0"/>
                <a:cs typeface="Times New Roman" panose="02020603050405020304" pitchFamily="18" charset="0"/>
              </a:rPr>
              <a:t>covert them into exclusive type class interval </a:t>
            </a:r>
            <a:r>
              <a:rPr lang="en-US" sz="2400" dirty="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pPr algn="just">
              <a:lnSpc>
                <a:spcPct val="150000"/>
              </a:lnSpc>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7439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1972" y="373487"/>
            <a:ext cx="11153104" cy="6832640"/>
          </a:xfrm>
          <a:prstGeom prst="rect">
            <a:avLst/>
          </a:prstGeom>
          <a:noFill/>
        </p:spPr>
        <p:txBody>
          <a:bodyPr wrap="square" rtlCol="0">
            <a:spAutoFit/>
          </a:bodyPr>
          <a:lstStyle/>
          <a:p>
            <a:pPr algn="just">
              <a:lnSpc>
                <a:spcPct val="150000"/>
              </a:lnSpc>
            </a:pPr>
            <a:r>
              <a:rPr lang="en-US" sz="2800" b="1" dirty="0" smtClean="0">
                <a:latin typeface="Times New Roman" panose="02020603050405020304" pitchFamily="18" charset="0"/>
                <a:cs typeface="Times New Roman" panose="02020603050405020304" pitchFamily="18" charset="0"/>
              </a:rPr>
              <a:t>Solution</a:t>
            </a:r>
          </a:p>
          <a:p>
            <a:pPr marL="457200" indent="-457200" algn="just">
              <a:lnSpc>
                <a:spcPct val="150000"/>
              </a:lnSpc>
              <a:buFont typeface="+mj-lt"/>
              <a:buAutoNum type="arabicPeriod"/>
            </a:pPr>
            <a:r>
              <a:rPr lang="en-US" sz="2400" b="1" dirty="0" smtClean="0">
                <a:latin typeface="Times New Roman" panose="02020603050405020304" pitchFamily="18" charset="0"/>
                <a:cs typeface="Times New Roman" panose="02020603050405020304" pitchFamily="18" charset="0"/>
              </a:rPr>
              <a:t>Range</a:t>
            </a:r>
          </a:p>
          <a:p>
            <a:pPr algn="just">
              <a:lnSpc>
                <a:spcPct val="150000"/>
              </a:lnSpc>
            </a:pPr>
            <a:r>
              <a:rPr lang="en-US" sz="2400" dirty="0" smtClean="0">
                <a:latin typeface="Times New Roman" panose="02020603050405020304" pitchFamily="18" charset="0"/>
                <a:cs typeface="Times New Roman" panose="02020603050405020304" pitchFamily="18" charset="0"/>
              </a:rPr>
              <a:t>R = </a:t>
            </a:r>
            <a:r>
              <a:rPr lang="en-US" sz="2400" dirty="0" err="1" smtClean="0">
                <a:latin typeface="Times New Roman" panose="02020603050405020304" pitchFamily="18" charset="0"/>
                <a:cs typeface="Times New Roman" panose="02020603050405020304" pitchFamily="18" charset="0"/>
              </a:rPr>
              <a:t>Xmax</a:t>
            </a: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Xmin</a:t>
            </a:r>
            <a:endParaRPr lang="en-US" sz="2400" dirty="0" smtClean="0">
              <a:latin typeface="Times New Roman" panose="02020603050405020304" pitchFamily="18" charset="0"/>
              <a:cs typeface="Times New Roman" panose="02020603050405020304" pitchFamily="18" charset="0"/>
            </a:endParaRPr>
          </a:p>
          <a:p>
            <a:pPr algn="just">
              <a:lnSpc>
                <a:spcPct val="150000"/>
              </a:lnSpc>
            </a:pPr>
            <a:r>
              <a:rPr lang="en-US" sz="2400" dirty="0" smtClean="0">
                <a:latin typeface="Times New Roman" panose="02020603050405020304" pitchFamily="18" charset="0"/>
                <a:cs typeface="Times New Roman" panose="02020603050405020304" pitchFamily="18" charset="0"/>
              </a:rPr>
              <a:t>RR = 98 – 45 = 53</a:t>
            </a:r>
          </a:p>
          <a:p>
            <a:pPr marL="457200" indent="-457200" algn="just">
              <a:lnSpc>
                <a:spcPct val="150000"/>
              </a:lnSpc>
              <a:buFont typeface="+mj-lt"/>
              <a:buAutoNum type="arabicPeriod" startAt="2"/>
            </a:pPr>
            <a:r>
              <a:rPr lang="en-US" sz="2400" b="1" dirty="0" smtClean="0">
                <a:latin typeface="Times New Roman" panose="02020603050405020304" pitchFamily="18" charset="0"/>
                <a:cs typeface="Times New Roman" panose="02020603050405020304" pitchFamily="18" charset="0"/>
              </a:rPr>
              <a:t>Number of Classes</a:t>
            </a:r>
          </a:p>
          <a:p>
            <a:pPr algn="just">
              <a:lnSpc>
                <a:spcPct val="150000"/>
              </a:lnSpc>
            </a:pPr>
            <a:r>
              <a:rPr lang="en-US" sz="2400" dirty="0" smtClean="0">
                <a:latin typeface="Times New Roman" panose="02020603050405020304" pitchFamily="18" charset="0"/>
                <a:cs typeface="Times New Roman" panose="02020603050405020304" pitchFamily="18" charset="0"/>
              </a:rPr>
              <a:t>K = 1 + 3.3 log (N)</a:t>
            </a:r>
          </a:p>
          <a:p>
            <a:pPr algn="just">
              <a:lnSpc>
                <a:spcPct val="150000"/>
              </a:lnSpc>
            </a:pPr>
            <a:r>
              <a:rPr lang="en-US" sz="2400" dirty="0" smtClean="0">
                <a:latin typeface="Times New Roman" panose="02020603050405020304" pitchFamily="18" charset="0"/>
                <a:cs typeface="Times New Roman" panose="02020603050405020304" pitchFamily="18" charset="0"/>
              </a:rPr>
              <a:t>K = 1 + 3.3 log (120)</a:t>
            </a:r>
          </a:p>
          <a:p>
            <a:pPr algn="just">
              <a:lnSpc>
                <a:spcPct val="150000"/>
              </a:lnSpc>
            </a:pPr>
            <a:r>
              <a:rPr lang="en-US" sz="2400" dirty="0" smtClean="0">
                <a:latin typeface="Times New Roman" panose="02020603050405020304" pitchFamily="18" charset="0"/>
                <a:cs typeface="Times New Roman" panose="02020603050405020304" pitchFamily="18" charset="0"/>
              </a:rPr>
              <a:t>K = 7.86 0r 8</a:t>
            </a:r>
          </a:p>
          <a:p>
            <a:pPr marL="457200" indent="-457200" algn="just">
              <a:lnSpc>
                <a:spcPct val="150000"/>
              </a:lnSpc>
              <a:buFont typeface="+mj-lt"/>
              <a:buAutoNum type="arabicPeriod" startAt="3"/>
            </a:pPr>
            <a:r>
              <a:rPr lang="en-US" sz="2400" b="1" dirty="0" smtClean="0">
                <a:latin typeface="Times New Roman" panose="02020603050405020304" pitchFamily="18" charset="0"/>
                <a:cs typeface="Times New Roman" panose="02020603050405020304" pitchFamily="18" charset="0"/>
              </a:rPr>
              <a:t>Class interval size</a:t>
            </a:r>
          </a:p>
          <a:p>
            <a:pPr algn="just">
              <a:lnSpc>
                <a:spcPct val="150000"/>
              </a:lnSpc>
            </a:pPr>
            <a:r>
              <a:rPr lang="en-US" sz="2400" dirty="0" smtClean="0">
                <a:latin typeface="Times New Roman" panose="02020603050405020304" pitchFamily="18" charset="0"/>
                <a:cs typeface="Times New Roman" panose="02020603050405020304" pitchFamily="18" charset="0"/>
              </a:rPr>
              <a:t>C-I = R/K</a:t>
            </a:r>
          </a:p>
          <a:p>
            <a:pPr algn="just">
              <a:lnSpc>
                <a:spcPct val="150000"/>
              </a:lnSpc>
            </a:pPr>
            <a:r>
              <a:rPr lang="en-US" sz="2400" dirty="0" smtClean="0">
                <a:latin typeface="Times New Roman" panose="02020603050405020304" pitchFamily="18" charset="0"/>
                <a:cs typeface="Times New Roman" panose="02020603050405020304" pitchFamily="18" charset="0"/>
              </a:rPr>
              <a:t>C-I = 53/8 = 6.6 or 7</a:t>
            </a: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2402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nvPr>
        </p:nvGraphicFramePr>
        <p:xfrm>
          <a:off x="1452451" y="1621187"/>
          <a:ext cx="8128000" cy="3708400"/>
        </p:xfrm>
        <a:graphic>
          <a:graphicData uri="http://schemas.openxmlformats.org/drawingml/2006/table">
            <a:tbl>
              <a:tblPr firstRow="1" bandRow="1">
                <a:tableStyleId>{5C22544A-7EE6-4342-B048-85BDC9FD1C3A}</a:tableStyleId>
              </a:tblPr>
              <a:tblGrid>
                <a:gridCol w="4064000"/>
                <a:gridCol w="4064000"/>
              </a:tblGrid>
              <a:tr h="370840">
                <a:tc>
                  <a:txBody>
                    <a:bodyPr/>
                    <a:lstStyle/>
                    <a:p>
                      <a:pPr algn="ctr"/>
                      <a:r>
                        <a:rPr lang="en-US" dirty="0" smtClean="0"/>
                        <a:t>Classes </a:t>
                      </a:r>
                      <a:endParaRPr lang="en-US" dirty="0"/>
                    </a:p>
                  </a:txBody>
                  <a:tcPr/>
                </a:tc>
                <a:tc>
                  <a:txBody>
                    <a:bodyPr/>
                    <a:lstStyle/>
                    <a:p>
                      <a:pPr algn="ctr"/>
                      <a:r>
                        <a:rPr lang="en-US" dirty="0" smtClean="0"/>
                        <a:t>F</a:t>
                      </a:r>
                      <a:endParaRPr lang="en-US" dirty="0"/>
                    </a:p>
                  </a:txBody>
                  <a:tcPr/>
                </a:tc>
              </a:tr>
              <a:tr h="370840">
                <a:tc>
                  <a:txBody>
                    <a:bodyPr/>
                    <a:lstStyle/>
                    <a:p>
                      <a:pPr algn="ctr"/>
                      <a:r>
                        <a:rPr lang="en-US" dirty="0" smtClean="0"/>
                        <a:t>45-51</a:t>
                      </a:r>
                      <a:endParaRPr lang="en-US" dirty="0"/>
                    </a:p>
                  </a:txBody>
                  <a:tcPr/>
                </a:tc>
                <a:tc>
                  <a:txBody>
                    <a:bodyPr/>
                    <a:lstStyle/>
                    <a:p>
                      <a:pPr algn="ctr"/>
                      <a:r>
                        <a:rPr lang="en-US" dirty="0" smtClean="0"/>
                        <a:t>3</a:t>
                      </a:r>
                      <a:endParaRPr lang="en-US" dirty="0"/>
                    </a:p>
                  </a:txBody>
                  <a:tcPr/>
                </a:tc>
              </a:tr>
              <a:tr h="370840">
                <a:tc>
                  <a:txBody>
                    <a:bodyPr/>
                    <a:lstStyle/>
                    <a:p>
                      <a:pPr algn="ctr"/>
                      <a:r>
                        <a:rPr lang="en-US" dirty="0" smtClean="0"/>
                        <a:t>51-58</a:t>
                      </a:r>
                      <a:endParaRPr lang="en-US" dirty="0"/>
                    </a:p>
                  </a:txBody>
                  <a:tcPr/>
                </a:tc>
                <a:tc>
                  <a:txBody>
                    <a:bodyPr/>
                    <a:lstStyle/>
                    <a:p>
                      <a:pPr algn="ctr"/>
                      <a:r>
                        <a:rPr lang="en-US" dirty="0" smtClean="0"/>
                        <a:t>18</a:t>
                      </a:r>
                      <a:endParaRPr lang="en-US" dirty="0"/>
                    </a:p>
                  </a:txBody>
                  <a:tcPr/>
                </a:tc>
              </a:tr>
              <a:tr h="370840">
                <a:tc>
                  <a:txBody>
                    <a:bodyPr/>
                    <a:lstStyle/>
                    <a:p>
                      <a:pPr algn="ctr"/>
                      <a:r>
                        <a:rPr lang="en-US" dirty="0" smtClean="0"/>
                        <a:t>59-65</a:t>
                      </a:r>
                      <a:endParaRPr lang="en-US" dirty="0"/>
                    </a:p>
                  </a:txBody>
                  <a:tcPr/>
                </a:tc>
                <a:tc>
                  <a:txBody>
                    <a:bodyPr/>
                    <a:lstStyle/>
                    <a:p>
                      <a:pPr algn="ctr"/>
                      <a:r>
                        <a:rPr lang="en-US" dirty="0" smtClean="0"/>
                        <a:t>33</a:t>
                      </a:r>
                      <a:endParaRPr lang="en-US" dirty="0"/>
                    </a:p>
                  </a:txBody>
                  <a:tcPr/>
                </a:tc>
              </a:tr>
              <a:tr h="370840">
                <a:tc>
                  <a:txBody>
                    <a:bodyPr/>
                    <a:lstStyle/>
                    <a:p>
                      <a:pPr algn="ctr"/>
                      <a:r>
                        <a:rPr lang="en-US" dirty="0" smtClean="0"/>
                        <a:t>66-72</a:t>
                      </a:r>
                      <a:endParaRPr lang="en-US" dirty="0"/>
                    </a:p>
                  </a:txBody>
                  <a:tcPr/>
                </a:tc>
                <a:tc>
                  <a:txBody>
                    <a:bodyPr/>
                    <a:lstStyle/>
                    <a:p>
                      <a:pPr algn="ctr"/>
                      <a:r>
                        <a:rPr lang="en-US" dirty="0" smtClean="0"/>
                        <a:t>29</a:t>
                      </a:r>
                      <a:endParaRPr lang="en-US" dirty="0"/>
                    </a:p>
                  </a:txBody>
                  <a:tcPr/>
                </a:tc>
              </a:tr>
              <a:tr h="370840">
                <a:tc>
                  <a:txBody>
                    <a:bodyPr/>
                    <a:lstStyle/>
                    <a:p>
                      <a:pPr algn="ctr"/>
                      <a:r>
                        <a:rPr lang="en-US" dirty="0" smtClean="0"/>
                        <a:t>73-79</a:t>
                      </a:r>
                      <a:endParaRPr lang="en-US" dirty="0"/>
                    </a:p>
                  </a:txBody>
                  <a:tcPr/>
                </a:tc>
                <a:tc>
                  <a:txBody>
                    <a:bodyPr/>
                    <a:lstStyle/>
                    <a:p>
                      <a:pPr algn="ctr"/>
                      <a:r>
                        <a:rPr lang="en-US" dirty="0" smtClean="0"/>
                        <a:t>23</a:t>
                      </a:r>
                      <a:endParaRPr lang="en-US" dirty="0"/>
                    </a:p>
                  </a:txBody>
                  <a:tcPr/>
                </a:tc>
              </a:tr>
              <a:tr h="370840">
                <a:tc>
                  <a:txBody>
                    <a:bodyPr/>
                    <a:lstStyle/>
                    <a:p>
                      <a:pPr algn="ctr"/>
                      <a:r>
                        <a:rPr lang="en-US" dirty="0" smtClean="0"/>
                        <a:t>80-86</a:t>
                      </a:r>
                      <a:endParaRPr lang="en-US" dirty="0"/>
                    </a:p>
                  </a:txBody>
                  <a:tcPr/>
                </a:tc>
                <a:tc>
                  <a:txBody>
                    <a:bodyPr/>
                    <a:lstStyle/>
                    <a:p>
                      <a:pPr algn="ctr"/>
                      <a:r>
                        <a:rPr lang="en-US" dirty="0" smtClean="0"/>
                        <a:t>11</a:t>
                      </a:r>
                      <a:endParaRPr lang="en-US" dirty="0"/>
                    </a:p>
                  </a:txBody>
                  <a:tcPr/>
                </a:tc>
              </a:tr>
              <a:tr h="370840">
                <a:tc>
                  <a:txBody>
                    <a:bodyPr/>
                    <a:lstStyle/>
                    <a:p>
                      <a:pPr algn="ctr"/>
                      <a:r>
                        <a:rPr lang="en-US" dirty="0" smtClean="0"/>
                        <a:t>87-93</a:t>
                      </a:r>
                      <a:endParaRPr lang="en-US" dirty="0"/>
                    </a:p>
                  </a:txBody>
                  <a:tcPr/>
                </a:tc>
                <a:tc>
                  <a:txBody>
                    <a:bodyPr/>
                    <a:lstStyle/>
                    <a:p>
                      <a:pPr algn="ctr"/>
                      <a:r>
                        <a:rPr lang="en-US" dirty="0" smtClean="0"/>
                        <a:t>2</a:t>
                      </a:r>
                      <a:endParaRPr lang="en-US" dirty="0"/>
                    </a:p>
                  </a:txBody>
                  <a:tcPr/>
                </a:tc>
              </a:tr>
              <a:tr h="370840">
                <a:tc>
                  <a:txBody>
                    <a:bodyPr/>
                    <a:lstStyle/>
                    <a:p>
                      <a:pPr algn="ctr"/>
                      <a:r>
                        <a:rPr lang="en-US" dirty="0" smtClean="0"/>
                        <a:t>94-100</a:t>
                      </a:r>
                      <a:endParaRPr lang="en-US" dirty="0"/>
                    </a:p>
                  </a:txBody>
                  <a:tcPr/>
                </a:tc>
                <a:tc>
                  <a:txBody>
                    <a:bodyPr/>
                    <a:lstStyle/>
                    <a:p>
                      <a:pPr algn="ctr"/>
                      <a:r>
                        <a:rPr lang="en-US" dirty="0" smtClean="0"/>
                        <a:t>1</a:t>
                      </a:r>
                      <a:endParaRPr lang="en-US" dirty="0"/>
                    </a:p>
                  </a:txBody>
                  <a:tcPr/>
                </a:tc>
              </a:tr>
              <a:tr h="370840">
                <a:tc>
                  <a:txBody>
                    <a:bodyPr/>
                    <a:lstStyle/>
                    <a:p>
                      <a:pPr algn="ctr"/>
                      <a:r>
                        <a:rPr lang="en-US" dirty="0" smtClean="0"/>
                        <a:t>total</a:t>
                      </a:r>
                      <a:endParaRPr lang="en-US" dirty="0"/>
                    </a:p>
                  </a:txBody>
                  <a:tcPr/>
                </a:tc>
                <a:tc>
                  <a:txBody>
                    <a:bodyPr/>
                    <a:lstStyle/>
                    <a:p>
                      <a:pPr algn="ctr"/>
                      <a:r>
                        <a:rPr lang="en-US" dirty="0" smtClean="0"/>
                        <a:t>120</a:t>
                      </a:r>
                      <a:endParaRPr lang="en-US" dirty="0"/>
                    </a:p>
                  </a:txBody>
                  <a:tcPr/>
                </a:tc>
              </a:tr>
            </a:tbl>
          </a:graphicData>
        </a:graphic>
      </p:graphicFrame>
      <p:sp>
        <p:nvSpPr>
          <p:cNvPr id="6" name="TextBox 5"/>
          <p:cNvSpPr txBox="1"/>
          <p:nvPr/>
        </p:nvSpPr>
        <p:spPr>
          <a:xfrm>
            <a:off x="450761" y="437882"/>
            <a:ext cx="9929611" cy="461665"/>
          </a:xfrm>
          <a:prstGeom prst="rect">
            <a:avLst/>
          </a:prstGeom>
          <a:noFill/>
        </p:spPr>
        <p:txBody>
          <a:bodyPr wrap="square" rtlCol="0">
            <a:spAutoFit/>
          </a:bodyPr>
          <a:lstStyle/>
          <a:p>
            <a:r>
              <a:rPr lang="en-US" sz="2400" b="1" dirty="0" smtClean="0">
                <a:latin typeface="Times New Roman" panose="02020603050405020304" pitchFamily="18" charset="0"/>
                <a:cs typeface="Times New Roman" panose="02020603050405020304" pitchFamily="18" charset="0"/>
              </a:rPr>
              <a:t>Inclusive Class Interval</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7204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4546" y="283335"/>
            <a:ext cx="11745533" cy="3508653"/>
          </a:xfrm>
          <a:prstGeom prst="rect">
            <a:avLst/>
          </a:prstGeom>
          <a:noFill/>
        </p:spPr>
        <p:txBody>
          <a:bodyPr wrap="square" rtlCol="0">
            <a:spAutoFit/>
          </a:bodyPr>
          <a:lstStyle/>
          <a:p>
            <a:pPr algn="just">
              <a:lnSpc>
                <a:spcPct val="150000"/>
              </a:lnSpc>
            </a:pPr>
            <a:r>
              <a:rPr lang="en-US" sz="2800" b="1" dirty="0" smtClean="0">
                <a:latin typeface="Times New Roman" panose="02020603050405020304" pitchFamily="18" charset="0"/>
                <a:cs typeface="Times New Roman" panose="02020603050405020304" pitchFamily="18" charset="0"/>
              </a:rPr>
              <a:t>Quantitative Data</a:t>
            </a:r>
          </a:p>
          <a:p>
            <a:pPr algn="just">
              <a:lnSpc>
                <a:spcPct val="150000"/>
              </a:lnSpc>
            </a:pPr>
            <a:r>
              <a:rPr lang="en-US" sz="2400" dirty="0" smtClean="0">
                <a:latin typeface="Times New Roman" panose="02020603050405020304" pitchFamily="18" charset="0"/>
                <a:cs typeface="Times New Roman" panose="02020603050405020304" pitchFamily="18" charset="0"/>
              </a:rPr>
              <a:t>When data are generated by counting and measurements, the obtained are called quantitative data. There are three ways of presenting quantitative data. </a:t>
            </a:r>
          </a:p>
          <a:p>
            <a:pPr marL="457200" indent="-457200" algn="just">
              <a:lnSpc>
                <a:spcPct val="150000"/>
              </a:lnSpc>
              <a:buFont typeface="+mj-lt"/>
              <a:buAutoNum type="arabicPeriod"/>
            </a:pPr>
            <a:r>
              <a:rPr lang="en-US" sz="2400" b="1" dirty="0" smtClean="0">
                <a:latin typeface="Times New Roman" panose="02020603050405020304" pitchFamily="18" charset="0"/>
                <a:cs typeface="Times New Roman" panose="02020603050405020304" pitchFamily="18" charset="0"/>
              </a:rPr>
              <a:t>Series of individual observations (Ungrouped Data)</a:t>
            </a:r>
          </a:p>
          <a:p>
            <a:pPr marL="457200" indent="-457200" algn="just">
              <a:lnSpc>
                <a:spcPct val="150000"/>
              </a:lnSpc>
              <a:buFont typeface="+mj-lt"/>
              <a:buAutoNum type="arabicPeriod"/>
            </a:pPr>
            <a:r>
              <a:rPr lang="en-US" sz="2400" b="1" dirty="0" smtClean="0">
                <a:latin typeface="Times New Roman" panose="02020603050405020304" pitchFamily="18" charset="0"/>
                <a:cs typeface="Times New Roman" panose="02020603050405020304" pitchFamily="18" charset="0"/>
              </a:rPr>
              <a:t>Discrete series</a:t>
            </a:r>
          </a:p>
          <a:p>
            <a:pPr marL="457200" indent="-457200" algn="just">
              <a:lnSpc>
                <a:spcPct val="150000"/>
              </a:lnSpc>
              <a:buFont typeface="+mj-lt"/>
              <a:buAutoNum type="arabicPeriod"/>
            </a:pPr>
            <a:r>
              <a:rPr lang="en-US" sz="2400" b="1" dirty="0" smtClean="0">
                <a:latin typeface="Times New Roman" panose="02020603050405020304" pitchFamily="18" charset="0"/>
                <a:cs typeface="Times New Roman" panose="02020603050405020304" pitchFamily="18" charset="0"/>
              </a:rPr>
              <a:t>Frequency distribution (Grouped Data)</a:t>
            </a:r>
          </a:p>
        </p:txBody>
      </p:sp>
    </p:spTree>
    <p:extLst>
      <p:ext uri="{BB962C8B-B14F-4D97-AF65-F5344CB8AC3E}">
        <p14:creationId xmlns:p14="http://schemas.microsoft.com/office/powerpoint/2010/main" val="2161548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1972" y="283335"/>
            <a:ext cx="11359166" cy="5570756"/>
          </a:xfrm>
          <a:prstGeom prst="rect">
            <a:avLst/>
          </a:prstGeom>
          <a:noFill/>
        </p:spPr>
        <p:txBody>
          <a:bodyPr wrap="square" rtlCol="0">
            <a:spAutoFit/>
          </a:bodyPr>
          <a:lstStyle/>
          <a:p>
            <a:pPr marL="457200" indent="-457200" algn="just">
              <a:spcBef>
                <a:spcPts val="600"/>
              </a:spcBef>
              <a:spcAft>
                <a:spcPts val="600"/>
              </a:spcAft>
              <a:buFont typeface="+mj-lt"/>
              <a:buAutoNum type="arabicPeriod"/>
            </a:pPr>
            <a:r>
              <a:rPr lang="en-US" sz="3200" b="1" dirty="0" smtClean="0">
                <a:latin typeface="Times New Roman" panose="02020603050405020304" pitchFamily="18" charset="0"/>
                <a:cs typeface="Times New Roman" panose="02020603050405020304" pitchFamily="18" charset="0"/>
              </a:rPr>
              <a:t>Series of individual observations</a:t>
            </a:r>
          </a:p>
          <a:p>
            <a:pPr algn="just">
              <a:spcBef>
                <a:spcPts val="600"/>
              </a:spcBef>
              <a:spcAft>
                <a:spcPts val="600"/>
              </a:spcAft>
            </a:pPr>
            <a:r>
              <a:rPr lang="en-US" sz="2400" dirty="0" smtClean="0">
                <a:latin typeface="Times New Roman" panose="02020603050405020304" pitchFamily="18" charset="0"/>
                <a:cs typeface="Times New Roman" panose="02020603050405020304" pitchFamily="18" charset="0"/>
              </a:rPr>
              <a:t>When the data are collected, these are in the form of individual observation. These are also called raw data. When raw data arranged in order of ascending descending order of magnitude it is called an array of data or arrayed data. An array of data is known as series of individual observation.</a:t>
            </a:r>
          </a:p>
          <a:p>
            <a:pPr algn="just">
              <a:spcBef>
                <a:spcPts val="600"/>
              </a:spcBef>
              <a:spcAft>
                <a:spcPts val="600"/>
              </a:spcAft>
            </a:pPr>
            <a:r>
              <a:rPr lang="en-US" sz="2400" b="1" dirty="0" smtClean="0">
                <a:latin typeface="Times New Roman" panose="02020603050405020304" pitchFamily="18" charset="0"/>
                <a:cs typeface="Times New Roman" panose="02020603050405020304" pitchFamily="18" charset="0"/>
              </a:rPr>
              <a:t>Example </a:t>
            </a:r>
          </a:p>
          <a:p>
            <a:pPr algn="just">
              <a:spcBef>
                <a:spcPts val="600"/>
              </a:spcBef>
              <a:spcAft>
                <a:spcPts val="600"/>
              </a:spcAft>
            </a:pPr>
            <a:r>
              <a:rPr lang="en-US" sz="2400" dirty="0" smtClean="0">
                <a:latin typeface="Times New Roman" panose="02020603050405020304" pitchFamily="18" charset="0"/>
                <a:cs typeface="Times New Roman" panose="02020603050405020304" pitchFamily="18" charset="0"/>
              </a:rPr>
              <a:t>Suppose we asked 10 students about their marks in English test. Their responses are recorded below in raw form</a:t>
            </a:r>
          </a:p>
          <a:p>
            <a:pPr algn="just">
              <a:spcBef>
                <a:spcPts val="600"/>
              </a:spcBef>
              <a:spcAft>
                <a:spcPts val="600"/>
              </a:spcAft>
            </a:pPr>
            <a:r>
              <a:rPr lang="en-US" sz="2400" b="1" dirty="0" smtClean="0">
                <a:latin typeface="Times New Roman" panose="02020603050405020304" pitchFamily="18" charset="0"/>
                <a:cs typeface="Times New Roman" panose="02020603050405020304" pitchFamily="18" charset="0"/>
              </a:rPr>
              <a:t>30, 40, 30, 40, 50, 40, 50, 50, 40, 40.</a:t>
            </a:r>
          </a:p>
          <a:p>
            <a:pPr algn="just">
              <a:spcBef>
                <a:spcPts val="600"/>
              </a:spcBef>
              <a:spcAft>
                <a:spcPts val="600"/>
              </a:spcAft>
            </a:pPr>
            <a:r>
              <a:rPr lang="en-US" sz="2400" dirty="0" smtClean="0">
                <a:latin typeface="Times New Roman" panose="02020603050405020304" pitchFamily="18" charset="0"/>
                <a:cs typeface="Times New Roman" panose="02020603050405020304" pitchFamily="18" charset="0"/>
              </a:rPr>
              <a:t>Raw data when arranged in ascending order become arrayed data or series of individual observations. The array of above data is as follows</a:t>
            </a:r>
          </a:p>
          <a:p>
            <a:pPr algn="just">
              <a:spcBef>
                <a:spcPts val="600"/>
              </a:spcBef>
              <a:spcAft>
                <a:spcPts val="600"/>
              </a:spcAft>
            </a:pPr>
            <a:r>
              <a:rPr lang="en-US" sz="2400" b="1" dirty="0" smtClean="0">
                <a:latin typeface="Times New Roman" panose="02020603050405020304" pitchFamily="18" charset="0"/>
                <a:cs typeface="Times New Roman" panose="02020603050405020304" pitchFamily="18" charset="0"/>
              </a:rPr>
              <a:t>30, 30, 40, 40, 40, 40, 40, 50, 50, 50.</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3598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6214" y="334851"/>
            <a:ext cx="11603865" cy="5047536"/>
          </a:xfrm>
          <a:prstGeom prst="rect">
            <a:avLst/>
          </a:prstGeom>
          <a:noFill/>
        </p:spPr>
        <p:txBody>
          <a:bodyPr wrap="square" rtlCol="0">
            <a:spAutoFit/>
          </a:bodyPr>
          <a:lstStyle/>
          <a:p>
            <a:pPr marL="514350" indent="-514350" algn="just">
              <a:spcBef>
                <a:spcPts val="600"/>
              </a:spcBef>
              <a:spcAft>
                <a:spcPts val="600"/>
              </a:spcAft>
              <a:buFont typeface="+mj-lt"/>
              <a:buAutoNum type="arabicPeriod" startAt="2"/>
            </a:pPr>
            <a:r>
              <a:rPr lang="en-US" sz="3200" b="1" dirty="0" smtClean="0">
                <a:latin typeface="Times New Roman" panose="02020603050405020304" pitchFamily="18" charset="0"/>
                <a:cs typeface="Times New Roman" panose="02020603050405020304" pitchFamily="18" charset="0"/>
              </a:rPr>
              <a:t>Discrete Frequency Distribution</a:t>
            </a:r>
          </a:p>
          <a:p>
            <a:pPr algn="just">
              <a:spcBef>
                <a:spcPts val="600"/>
              </a:spcBef>
              <a:spcAft>
                <a:spcPts val="600"/>
              </a:spcAft>
            </a:pPr>
            <a:r>
              <a:rPr lang="en-US" sz="2400" dirty="0" smtClean="0">
                <a:latin typeface="Times New Roman" panose="02020603050405020304" pitchFamily="18" charset="0"/>
                <a:cs typeface="Times New Roman" panose="02020603050405020304" pitchFamily="18" charset="0"/>
              </a:rPr>
              <a:t>When variable is discrete, the observations obtained are called discrete data. Discrete data is generated by counting, therefore each and every observation is exact. When an observation is repeated it is counted, it is counted. The number for which the observation is repeated is called ‘frequency’ of that observation. The symbol ‘f’ is used for frequency and X is used for the observation.</a:t>
            </a:r>
          </a:p>
          <a:p>
            <a:pPr algn="just">
              <a:spcBef>
                <a:spcPts val="600"/>
              </a:spcBef>
              <a:spcAft>
                <a:spcPts val="600"/>
              </a:spcAft>
            </a:pPr>
            <a:r>
              <a:rPr lang="en-US" sz="2400" b="1" dirty="0" smtClean="0">
                <a:latin typeface="Times New Roman" panose="02020603050405020304" pitchFamily="18" charset="0"/>
                <a:cs typeface="Times New Roman" panose="02020603050405020304" pitchFamily="18" charset="0"/>
              </a:rPr>
              <a:t>Example</a:t>
            </a:r>
          </a:p>
          <a:p>
            <a:pPr algn="just">
              <a:spcBef>
                <a:spcPts val="600"/>
              </a:spcBef>
              <a:spcAft>
                <a:spcPts val="600"/>
              </a:spcAft>
            </a:pPr>
            <a:r>
              <a:rPr lang="en-US" sz="2400" dirty="0" smtClean="0">
                <a:latin typeface="Times New Roman" panose="02020603050405020304" pitchFamily="18" charset="0"/>
                <a:cs typeface="Times New Roman" panose="02020603050405020304" pitchFamily="18" charset="0"/>
              </a:rPr>
              <a:t>Suppose we have a raw data as below which are the numbers of students in ten classes of a school</a:t>
            </a:r>
          </a:p>
          <a:p>
            <a:pPr algn="just">
              <a:spcBef>
                <a:spcPts val="600"/>
              </a:spcBef>
              <a:spcAft>
                <a:spcPts val="600"/>
              </a:spcAft>
            </a:pPr>
            <a:r>
              <a:rPr lang="en-US" sz="2400" b="1" dirty="0" smtClean="0">
                <a:latin typeface="Times New Roman" panose="02020603050405020304" pitchFamily="18" charset="0"/>
                <a:cs typeface="Times New Roman" panose="02020603050405020304" pitchFamily="18" charset="0"/>
              </a:rPr>
              <a:t>30, 32, 30, 40, 42, 40, 32, 40, 32, 40. </a:t>
            </a:r>
          </a:p>
          <a:p>
            <a:pPr algn="just">
              <a:spcBef>
                <a:spcPts val="600"/>
              </a:spcBef>
              <a:spcAft>
                <a:spcPts val="600"/>
              </a:spcAft>
            </a:pPr>
            <a:r>
              <a:rPr lang="en-US" sz="2400" b="1" dirty="0" smtClean="0">
                <a:latin typeface="Times New Roman" panose="02020603050405020304" pitchFamily="18" charset="0"/>
                <a:cs typeface="Times New Roman" panose="02020603050405020304" pitchFamily="18" charset="0"/>
              </a:rPr>
              <a:t> </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7712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92439" y="1416676"/>
            <a:ext cx="184731" cy="369332"/>
          </a:xfrm>
          <a:prstGeom prst="rect">
            <a:avLst/>
          </a:prstGeom>
          <a:noFill/>
        </p:spPr>
        <p:txBody>
          <a:bodyPr wrap="none" rtlCol="0">
            <a:spAutoFit/>
          </a:bodyPr>
          <a:lstStyle/>
          <a:p>
            <a:endParaRPr lang="en-US" dirty="0"/>
          </a:p>
        </p:txBody>
      </p:sp>
      <p:graphicFrame>
        <p:nvGraphicFramePr>
          <p:cNvPr id="3" name="Table 2"/>
          <p:cNvGraphicFramePr>
            <a:graphicFrameLocks noGrp="1"/>
          </p:cNvGraphicFramePr>
          <p:nvPr>
            <p:extLst/>
          </p:nvPr>
        </p:nvGraphicFramePr>
        <p:xfrm>
          <a:off x="1400935" y="1897012"/>
          <a:ext cx="8128000" cy="2219960"/>
        </p:xfrm>
        <a:graphic>
          <a:graphicData uri="http://schemas.openxmlformats.org/drawingml/2006/table">
            <a:tbl>
              <a:tblPr firstRow="1" bandRow="1">
                <a:tableStyleId>{5C22544A-7EE6-4342-B048-85BDC9FD1C3A}</a:tableStyleId>
              </a:tblPr>
              <a:tblGrid>
                <a:gridCol w="4064000"/>
                <a:gridCol w="4064000"/>
              </a:tblGrid>
              <a:tr h="0">
                <a:tc>
                  <a:txBody>
                    <a:bodyPr/>
                    <a:lstStyle/>
                    <a:p>
                      <a:pPr algn="ctr"/>
                      <a:r>
                        <a:rPr lang="en-US" dirty="0" smtClean="0"/>
                        <a:t>Number of students X</a:t>
                      </a:r>
                      <a:endParaRPr lang="en-US" dirty="0"/>
                    </a:p>
                  </a:txBody>
                  <a:tcPr/>
                </a:tc>
                <a:tc>
                  <a:txBody>
                    <a:bodyPr/>
                    <a:lstStyle/>
                    <a:p>
                      <a:pPr algn="ctr"/>
                      <a:r>
                        <a:rPr lang="en-US" dirty="0" smtClean="0"/>
                        <a:t>Number of sections f</a:t>
                      </a:r>
                      <a:endParaRPr lang="en-US" dirty="0"/>
                    </a:p>
                  </a:txBody>
                  <a:tcPr/>
                </a:tc>
              </a:tr>
              <a:tr h="370840">
                <a:tc>
                  <a:txBody>
                    <a:bodyPr/>
                    <a:lstStyle/>
                    <a:p>
                      <a:pPr algn="ctr"/>
                      <a:r>
                        <a:rPr lang="en-US" dirty="0" smtClean="0"/>
                        <a:t>30</a:t>
                      </a:r>
                      <a:endParaRPr lang="en-US" dirty="0"/>
                    </a:p>
                  </a:txBody>
                  <a:tcPr/>
                </a:tc>
                <a:tc>
                  <a:txBody>
                    <a:bodyPr/>
                    <a:lstStyle/>
                    <a:p>
                      <a:pPr algn="ctr"/>
                      <a:r>
                        <a:rPr lang="en-US" dirty="0" smtClean="0"/>
                        <a:t>2</a:t>
                      </a:r>
                      <a:endParaRPr lang="en-US" dirty="0"/>
                    </a:p>
                  </a:txBody>
                  <a:tcPr/>
                </a:tc>
              </a:tr>
              <a:tr h="370840">
                <a:tc>
                  <a:txBody>
                    <a:bodyPr/>
                    <a:lstStyle/>
                    <a:p>
                      <a:pPr algn="ctr"/>
                      <a:r>
                        <a:rPr lang="en-US" dirty="0" smtClean="0"/>
                        <a:t>32</a:t>
                      </a:r>
                      <a:endParaRPr lang="en-US" dirty="0"/>
                    </a:p>
                  </a:txBody>
                  <a:tcPr/>
                </a:tc>
                <a:tc>
                  <a:txBody>
                    <a:bodyPr/>
                    <a:lstStyle/>
                    <a:p>
                      <a:pPr algn="ctr"/>
                      <a:r>
                        <a:rPr lang="en-US" dirty="0" smtClean="0"/>
                        <a:t>3</a:t>
                      </a:r>
                      <a:endParaRPr lang="en-US" dirty="0"/>
                    </a:p>
                  </a:txBody>
                  <a:tcPr/>
                </a:tc>
              </a:tr>
              <a:tr h="370840">
                <a:tc>
                  <a:txBody>
                    <a:bodyPr/>
                    <a:lstStyle/>
                    <a:p>
                      <a:pPr algn="ctr"/>
                      <a:r>
                        <a:rPr lang="en-US" dirty="0" smtClean="0"/>
                        <a:t>40</a:t>
                      </a:r>
                      <a:endParaRPr lang="en-US" dirty="0"/>
                    </a:p>
                  </a:txBody>
                  <a:tcPr/>
                </a:tc>
                <a:tc>
                  <a:txBody>
                    <a:bodyPr/>
                    <a:lstStyle/>
                    <a:p>
                      <a:pPr algn="ctr"/>
                      <a:r>
                        <a:rPr lang="en-US" dirty="0" smtClean="0"/>
                        <a:t>4</a:t>
                      </a:r>
                      <a:endParaRPr lang="en-US" dirty="0"/>
                    </a:p>
                  </a:txBody>
                  <a:tcPr/>
                </a:tc>
              </a:tr>
              <a:tr h="370840">
                <a:tc>
                  <a:txBody>
                    <a:bodyPr/>
                    <a:lstStyle/>
                    <a:p>
                      <a:pPr algn="ctr"/>
                      <a:r>
                        <a:rPr lang="en-US" dirty="0" smtClean="0"/>
                        <a:t>42</a:t>
                      </a:r>
                      <a:endParaRPr lang="en-US" dirty="0"/>
                    </a:p>
                  </a:txBody>
                  <a:tcPr/>
                </a:tc>
                <a:tc>
                  <a:txBody>
                    <a:bodyPr/>
                    <a:lstStyle/>
                    <a:p>
                      <a:pPr algn="ctr"/>
                      <a:r>
                        <a:rPr lang="en-US" dirty="0" smtClean="0"/>
                        <a:t>1</a:t>
                      </a:r>
                      <a:endParaRPr lang="en-US" dirty="0"/>
                    </a:p>
                  </a:txBody>
                  <a:tcPr/>
                </a:tc>
              </a:tr>
              <a:tr h="370840">
                <a:tc>
                  <a:txBody>
                    <a:bodyPr/>
                    <a:lstStyle/>
                    <a:p>
                      <a:pPr algn="ctr"/>
                      <a:r>
                        <a:rPr lang="en-US" dirty="0" smtClean="0"/>
                        <a:t>Total</a:t>
                      </a:r>
                      <a:endParaRPr lang="en-US" dirty="0"/>
                    </a:p>
                  </a:txBody>
                  <a:tcPr/>
                </a:tc>
                <a:tc>
                  <a:txBody>
                    <a:bodyPr/>
                    <a:lstStyle/>
                    <a:p>
                      <a:pPr algn="ctr"/>
                      <a:r>
                        <a:rPr lang="en-US" dirty="0" smtClean="0"/>
                        <a:t>10</a:t>
                      </a:r>
                      <a:endParaRPr lang="en-US" dirty="0"/>
                    </a:p>
                  </a:txBody>
                  <a:tcPr/>
                </a:tc>
              </a:tr>
            </a:tbl>
          </a:graphicData>
        </a:graphic>
      </p:graphicFrame>
      <p:sp>
        <p:nvSpPr>
          <p:cNvPr id="4" name="TextBox 3"/>
          <p:cNvSpPr txBox="1"/>
          <p:nvPr/>
        </p:nvSpPr>
        <p:spPr>
          <a:xfrm>
            <a:off x="309093" y="334851"/>
            <a:ext cx="11616744" cy="1754326"/>
          </a:xfrm>
          <a:prstGeom prst="rect">
            <a:avLst/>
          </a:prstGeom>
          <a:noFill/>
        </p:spPr>
        <p:txBody>
          <a:bodyPr wrap="square" rtlCol="0">
            <a:spAutoFit/>
          </a:bodyPr>
          <a:lstStyle/>
          <a:p>
            <a:pPr algn="just">
              <a:lnSpc>
                <a:spcPct val="150000"/>
              </a:lnSpc>
            </a:pPr>
            <a:r>
              <a:rPr lang="en-US" sz="2400" dirty="0" smtClean="0">
                <a:latin typeface="Times New Roman" panose="02020603050405020304" pitchFamily="18" charset="0"/>
                <a:cs typeface="Times New Roman" panose="02020603050405020304" pitchFamily="18" charset="0"/>
              </a:rPr>
              <a:t>The above information can be presented in the form of following table called discrete frequency distribution</a:t>
            </a:r>
          </a:p>
          <a:p>
            <a:pPr algn="just">
              <a:lnSpc>
                <a:spcPct val="150000"/>
              </a:lnSpc>
            </a:pPr>
            <a:endParaRPr lang="en-US" sz="2400" dirty="0"/>
          </a:p>
        </p:txBody>
      </p:sp>
      <p:sp>
        <p:nvSpPr>
          <p:cNvPr id="6" name="TextBox 5"/>
          <p:cNvSpPr txBox="1"/>
          <p:nvPr/>
        </p:nvSpPr>
        <p:spPr>
          <a:xfrm>
            <a:off x="437883" y="4559121"/>
            <a:ext cx="10972800" cy="1687963"/>
          </a:xfrm>
          <a:prstGeom prst="rect">
            <a:avLst/>
          </a:prstGeom>
          <a:noFill/>
        </p:spPr>
        <p:txBody>
          <a:bodyPr wrap="square" rtlCol="0">
            <a:spAutoFit/>
          </a:bodyPr>
          <a:lstStyle/>
          <a:p>
            <a:pPr algn="just">
              <a:lnSpc>
                <a:spcPct val="150000"/>
              </a:lnSpc>
            </a:pPr>
            <a:r>
              <a:rPr lang="en-US" sz="2400" dirty="0" smtClean="0">
                <a:latin typeface="Times New Roman" panose="02020603050405020304" pitchFamily="18" charset="0"/>
                <a:cs typeface="Times New Roman" panose="02020603050405020304" pitchFamily="18" charset="0"/>
              </a:rPr>
              <a:t>The above method of presenting data can only be used small data sets. In actual practice this method is not used when the observation is very large.</a:t>
            </a: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5131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1820" y="257577"/>
            <a:ext cx="11745532" cy="5262979"/>
          </a:xfrm>
          <a:prstGeom prst="rect">
            <a:avLst/>
          </a:prstGeom>
          <a:noFill/>
        </p:spPr>
        <p:txBody>
          <a:bodyPr wrap="square" rtlCol="0">
            <a:spAutoFit/>
          </a:bodyPr>
          <a:lstStyle/>
          <a:p>
            <a:pPr marL="514350" indent="-514350" algn="just">
              <a:lnSpc>
                <a:spcPct val="150000"/>
              </a:lnSpc>
              <a:buFont typeface="+mj-lt"/>
              <a:buAutoNum type="arabicPeriod" startAt="3"/>
            </a:pPr>
            <a:r>
              <a:rPr lang="en-US" sz="3200" b="1" dirty="0" smtClean="0">
                <a:latin typeface="Times New Roman" panose="02020603050405020304" pitchFamily="18" charset="0"/>
                <a:cs typeface="Times New Roman" panose="02020603050405020304" pitchFamily="18" charset="0"/>
              </a:rPr>
              <a:t>Frequency Distribution</a:t>
            </a:r>
          </a:p>
          <a:p>
            <a:pPr algn="just">
              <a:lnSpc>
                <a:spcPct val="150000"/>
              </a:lnSpc>
            </a:pPr>
            <a:r>
              <a:rPr lang="en-US" sz="2400" dirty="0" smtClean="0">
                <a:latin typeface="Times New Roman" panose="02020603050405020304" pitchFamily="18" charset="0"/>
                <a:cs typeface="Times New Roman" panose="02020603050405020304" pitchFamily="18" charset="0"/>
              </a:rPr>
              <a:t>We have discussed the classification and tabulation of data. An important method of summarizing and organizing quantitative data is the formation of a frequency distribution. </a:t>
            </a:r>
          </a:p>
          <a:p>
            <a:pPr algn="just">
              <a:lnSpc>
                <a:spcPct val="150000"/>
              </a:lnSpc>
            </a:pPr>
            <a:r>
              <a:rPr lang="en-US" sz="2400" dirty="0" smtClean="0">
                <a:latin typeface="Times New Roman" panose="02020603050405020304" pitchFamily="18" charset="0"/>
                <a:cs typeface="Times New Roman" panose="02020603050405020304" pitchFamily="18" charset="0"/>
              </a:rPr>
              <a:t>A frequency distribution is a tabular arrangement of data in which various items are arranged into classes and the number of items falling in each class (called class frequency) is stated. So data presented in the form of a frequency distribution are also called grouped data.</a:t>
            </a:r>
          </a:p>
          <a:p>
            <a:pPr algn="ctr">
              <a:lnSpc>
                <a:spcPct val="150000"/>
              </a:lnSpc>
            </a:pPr>
            <a:r>
              <a:rPr lang="en-US" sz="2400" b="1" dirty="0" smtClean="0">
                <a:latin typeface="Times New Roman" panose="02020603050405020304" pitchFamily="18" charset="0"/>
                <a:cs typeface="Times New Roman" panose="02020603050405020304" pitchFamily="18" charset="0"/>
              </a:rPr>
              <a:t>OR</a:t>
            </a:r>
          </a:p>
          <a:p>
            <a:pPr algn="just">
              <a:lnSpc>
                <a:spcPct val="150000"/>
              </a:lnSpc>
            </a:pPr>
            <a:r>
              <a:rPr lang="en-US" sz="2400" dirty="0" smtClean="0">
                <a:latin typeface="Times New Roman" panose="02020603050405020304" pitchFamily="18" charset="0"/>
                <a:cs typeface="Times New Roman" panose="02020603050405020304" pitchFamily="18" charset="0"/>
              </a:rPr>
              <a:t>The condensation of data into suitable number of classes, each class contacting the observation lie with in the class, is called frequency distribution or grouped data.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575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4699" y="231820"/>
            <a:ext cx="11578107" cy="6155531"/>
          </a:xfrm>
          <a:prstGeom prst="rect">
            <a:avLst/>
          </a:prstGeom>
          <a:noFill/>
        </p:spPr>
        <p:txBody>
          <a:bodyPr wrap="square" rtlCol="0">
            <a:spAutoFit/>
          </a:bodyPr>
          <a:lstStyle/>
          <a:p>
            <a:pPr algn="just">
              <a:spcBef>
                <a:spcPts val="600"/>
              </a:spcBef>
              <a:spcAft>
                <a:spcPts val="600"/>
              </a:spcAft>
            </a:pPr>
            <a:r>
              <a:rPr lang="en-US" sz="2400" b="1" dirty="0" smtClean="0">
                <a:latin typeface="Times New Roman" panose="02020603050405020304" pitchFamily="18" charset="0"/>
                <a:cs typeface="Times New Roman" panose="02020603050405020304" pitchFamily="18" charset="0"/>
              </a:rPr>
              <a:t>Example</a:t>
            </a:r>
          </a:p>
          <a:p>
            <a:pPr algn="just">
              <a:spcBef>
                <a:spcPts val="600"/>
              </a:spcBef>
              <a:spcAft>
                <a:spcPts val="600"/>
              </a:spcAft>
            </a:pPr>
            <a:r>
              <a:rPr lang="en-US" sz="2000" dirty="0" smtClean="0">
                <a:latin typeface="Times New Roman" panose="02020603050405020304" pitchFamily="18" charset="0"/>
                <a:cs typeface="Times New Roman" panose="02020603050405020304" pitchFamily="18" charset="0"/>
              </a:rPr>
              <a:t>Let us consider the weights of 120 students at the Punjab University as given below</a:t>
            </a:r>
          </a:p>
          <a:p>
            <a:pPr algn="just">
              <a:spcBef>
                <a:spcPts val="600"/>
              </a:spcBef>
              <a:spcAft>
                <a:spcPts val="600"/>
              </a:spcAft>
            </a:pPr>
            <a:r>
              <a:rPr lang="en-US" sz="2000" dirty="0" smtClean="0">
                <a:latin typeface="Times New Roman" panose="02020603050405020304" pitchFamily="18" charset="0"/>
                <a:cs typeface="Times New Roman" panose="02020603050405020304" pitchFamily="18" charset="0"/>
              </a:rPr>
              <a:t>154, 141, 122, 130, 131, 174, 165, 156, 168, 182, 205, 171, 146, 158, 143, 151, 178, 147, 164, 167, 138, 139, 141, 176, 168, 171, 192, 124, 155, 166, 175, 207, 162, 218, 130, 133, 151, 152, 175, 166, 131, 141, 150, 164, 139, 154, 172, 133, 196, 132, 183, 173, 142, 144, 165, 132, 191, 190, 134, 150, 158, 136, 169, 152, 134, 159, 185, 135, 168, 186, 135, 140, 140, 187, 188, 140, 145, 146, 155, 172, 140, 144, 142, 150, 159, 144, 163, 162, 160, 157, 153, 145, 154, 145, 142, 148, 142, 143, 154, 143, 152, 165, 131, 144, 142, 146, 150, 178, 152, 161, 173, 162, 171.</a:t>
            </a:r>
          </a:p>
          <a:p>
            <a:pPr algn="just">
              <a:spcBef>
                <a:spcPts val="600"/>
              </a:spcBef>
              <a:spcAft>
                <a:spcPts val="600"/>
              </a:spcAft>
            </a:pPr>
            <a:r>
              <a:rPr lang="en-US" sz="2000" dirty="0" smtClean="0">
                <a:latin typeface="Times New Roman" panose="02020603050405020304" pitchFamily="18" charset="0"/>
                <a:cs typeface="Times New Roman" panose="02020603050405020304" pitchFamily="18" charset="0"/>
              </a:rPr>
              <a:t>It is difficult to draw any meaningful conclusions from such data. So we try to put this data in a form which easily be understood.</a:t>
            </a:r>
          </a:p>
          <a:p>
            <a:pPr algn="just">
              <a:spcBef>
                <a:spcPts val="600"/>
              </a:spcBef>
              <a:spcAft>
                <a:spcPts val="600"/>
              </a:spcAft>
            </a:pPr>
            <a:r>
              <a:rPr lang="en-US" sz="2000" dirty="0" smtClean="0">
                <a:latin typeface="Times New Roman" panose="02020603050405020304" pitchFamily="18" charset="0"/>
                <a:cs typeface="Times New Roman" panose="02020603050405020304" pitchFamily="18" charset="0"/>
              </a:rPr>
              <a:t>First we arrange the data in some order to make it more easier for construction of table</a:t>
            </a:r>
          </a:p>
          <a:p>
            <a:pPr algn="just">
              <a:spcBef>
                <a:spcPts val="600"/>
              </a:spcBef>
              <a:spcAft>
                <a:spcPts val="600"/>
              </a:spcAft>
            </a:pPr>
            <a:r>
              <a:rPr lang="en-US" sz="2000" dirty="0" smtClean="0">
                <a:latin typeface="Times New Roman" panose="02020603050405020304" pitchFamily="18" charset="0"/>
                <a:cs typeface="Times New Roman" panose="02020603050405020304" pitchFamily="18" charset="0"/>
              </a:rPr>
              <a:t>110, 120, 122, 122, 124, 130, 130, 131, 131, 131, 132, 132, 133, 133, 134, 134, 135, 135, 136, 138, 139, 139, 140, 140, 140, 140, 141, 141, 141, 142, 142, 142, 142, 142, 143, 143, 143, 144, 144, 144, 144, 145, 145, 145, 146, 146, 146, 146, 147, 148, 150, 150, 150, 150, 151, 151, 152, 152, 152, 152, 153, 154, 154, 154, 155, 155, 155, 156, 157, 158, 158, 158, 159, 159, 160, 161, 162, 162, 162, 163, 164, 165, 165, 165, 166, 166, 167, 168, 168, 168, 169, 171, 171, 171, 172, 172, 173, 173, 174, 175, 175, 176, 178, 178, 182, 183, 185, 186, 187, 188, 190, 191, 196, 198, 205, 207, 218.</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0579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487" y="309093"/>
            <a:ext cx="11526591" cy="1754326"/>
          </a:xfrm>
          <a:prstGeom prst="rect">
            <a:avLst/>
          </a:prstGeom>
          <a:noFill/>
        </p:spPr>
        <p:txBody>
          <a:bodyPr wrap="square" rtlCol="0">
            <a:spAutoFit/>
          </a:bodyPr>
          <a:lstStyle/>
          <a:p>
            <a:pPr>
              <a:lnSpc>
                <a:spcPct val="150000"/>
              </a:lnSpc>
            </a:pPr>
            <a:r>
              <a:rPr lang="en-US" sz="2400" b="1" dirty="0" smtClean="0">
                <a:latin typeface="Times New Roman" panose="02020603050405020304" pitchFamily="18" charset="0"/>
                <a:cs typeface="Times New Roman" panose="02020603050405020304" pitchFamily="18" charset="0"/>
              </a:rPr>
              <a:t>Frequency Distribution</a:t>
            </a:r>
          </a:p>
          <a:p>
            <a:pPr>
              <a:lnSpc>
                <a:spcPct val="150000"/>
              </a:lnSpc>
            </a:pPr>
            <a:r>
              <a:rPr lang="en-US" sz="2400" dirty="0" smtClean="0">
                <a:latin typeface="Times New Roman" panose="02020603050405020304" pitchFamily="18" charset="0"/>
                <a:cs typeface="Times New Roman" panose="02020603050405020304" pitchFamily="18" charset="0"/>
              </a:rPr>
              <a:t>The frequency distribution of the above data can be displayed as follows</a:t>
            </a:r>
          </a:p>
          <a:p>
            <a:pPr>
              <a:lnSpc>
                <a:spcPct val="150000"/>
              </a:lnSpc>
            </a:pPr>
            <a:endParaRPr lang="en-US" sz="2400" dirty="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nvPr>
        </p:nvGraphicFramePr>
        <p:xfrm>
          <a:off x="1632754" y="1698460"/>
          <a:ext cx="8128000" cy="4450080"/>
        </p:xfrm>
        <a:graphic>
          <a:graphicData uri="http://schemas.openxmlformats.org/drawingml/2006/table">
            <a:tbl>
              <a:tblPr firstRow="1" bandRow="1">
                <a:tableStyleId>{5C22544A-7EE6-4342-B048-85BDC9FD1C3A}</a:tableStyleId>
              </a:tblPr>
              <a:tblGrid>
                <a:gridCol w="4064000"/>
                <a:gridCol w="4064000"/>
              </a:tblGrid>
              <a:tr h="370840">
                <a:tc>
                  <a:txBody>
                    <a:bodyPr/>
                    <a:lstStyle/>
                    <a:p>
                      <a:pPr algn="ctr"/>
                      <a:r>
                        <a:rPr lang="en-US" dirty="0" smtClean="0"/>
                        <a:t>Weights (</a:t>
                      </a:r>
                      <a:r>
                        <a:rPr lang="en-US" dirty="0" err="1" smtClean="0"/>
                        <a:t>lb</a:t>
                      </a:r>
                      <a:r>
                        <a:rPr lang="en-US" dirty="0" smtClean="0"/>
                        <a:t>)</a:t>
                      </a:r>
                      <a:endParaRPr lang="en-US" dirty="0"/>
                    </a:p>
                  </a:txBody>
                  <a:tcPr/>
                </a:tc>
                <a:tc>
                  <a:txBody>
                    <a:bodyPr/>
                    <a:lstStyle/>
                    <a:p>
                      <a:pPr algn="ctr"/>
                      <a:r>
                        <a:rPr lang="en-US" dirty="0" smtClean="0"/>
                        <a:t>Number of students</a:t>
                      </a:r>
                      <a:r>
                        <a:rPr lang="en-US" baseline="0" dirty="0" smtClean="0"/>
                        <a:t> f</a:t>
                      </a:r>
                      <a:endParaRPr lang="en-US" dirty="0"/>
                    </a:p>
                  </a:txBody>
                  <a:tcPr/>
                </a:tc>
              </a:tr>
              <a:tr h="370840">
                <a:tc>
                  <a:txBody>
                    <a:bodyPr/>
                    <a:lstStyle/>
                    <a:p>
                      <a:pPr algn="ctr"/>
                      <a:r>
                        <a:rPr lang="en-US" dirty="0" smtClean="0"/>
                        <a:t>110-119</a:t>
                      </a:r>
                      <a:endParaRPr lang="en-US" dirty="0"/>
                    </a:p>
                  </a:txBody>
                  <a:tcPr/>
                </a:tc>
                <a:tc>
                  <a:txBody>
                    <a:bodyPr/>
                    <a:lstStyle/>
                    <a:p>
                      <a:pPr algn="ctr"/>
                      <a:r>
                        <a:rPr lang="en-US" dirty="0" smtClean="0"/>
                        <a:t>1</a:t>
                      </a:r>
                      <a:endParaRPr lang="en-US" dirty="0"/>
                    </a:p>
                  </a:txBody>
                  <a:tcPr/>
                </a:tc>
              </a:tr>
              <a:tr h="370840">
                <a:tc>
                  <a:txBody>
                    <a:bodyPr/>
                    <a:lstStyle/>
                    <a:p>
                      <a:pPr algn="ctr"/>
                      <a:r>
                        <a:rPr lang="en-US" dirty="0" smtClean="0"/>
                        <a:t>120-129</a:t>
                      </a:r>
                      <a:endParaRPr lang="en-US" dirty="0"/>
                    </a:p>
                  </a:txBody>
                  <a:tcPr/>
                </a:tc>
                <a:tc>
                  <a:txBody>
                    <a:bodyPr/>
                    <a:lstStyle/>
                    <a:p>
                      <a:pPr algn="ctr"/>
                      <a:r>
                        <a:rPr lang="en-US" dirty="0" smtClean="0"/>
                        <a:t>4</a:t>
                      </a:r>
                      <a:endParaRPr lang="en-US" dirty="0"/>
                    </a:p>
                  </a:txBody>
                  <a:tcPr/>
                </a:tc>
              </a:tr>
              <a:tr h="370840">
                <a:tc>
                  <a:txBody>
                    <a:bodyPr/>
                    <a:lstStyle/>
                    <a:p>
                      <a:pPr algn="ctr"/>
                      <a:r>
                        <a:rPr lang="en-US" dirty="0" smtClean="0"/>
                        <a:t>130-139</a:t>
                      </a:r>
                      <a:endParaRPr lang="en-US" dirty="0"/>
                    </a:p>
                  </a:txBody>
                  <a:tcPr/>
                </a:tc>
                <a:tc>
                  <a:txBody>
                    <a:bodyPr/>
                    <a:lstStyle/>
                    <a:p>
                      <a:pPr algn="ctr"/>
                      <a:r>
                        <a:rPr lang="en-US" dirty="0" smtClean="0"/>
                        <a:t>17</a:t>
                      </a:r>
                      <a:endParaRPr lang="en-US" dirty="0"/>
                    </a:p>
                  </a:txBody>
                  <a:tcPr/>
                </a:tc>
              </a:tr>
              <a:tr h="370840">
                <a:tc>
                  <a:txBody>
                    <a:bodyPr/>
                    <a:lstStyle/>
                    <a:p>
                      <a:pPr algn="ctr"/>
                      <a:r>
                        <a:rPr lang="en-US" dirty="0" smtClean="0"/>
                        <a:t>140-149</a:t>
                      </a:r>
                      <a:endParaRPr lang="en-US" dirty="0"/>
                    </a:p>
                  </a:txBody>
                  <a:tcPr/>
                </a:tc>
                <a:tc>
                  <a:txBody>
                    <a:bodyPr/>
                    <a:lstStyle/>
                    <a:p>
                      <a:pPr algn="ctr"/>
                      <a:r>
                        <a:rPr lang="en-US" dirty="0" smtClean="0"/>
                        <a:t>28</a:t>
                      </a:r>
                      <a:endParaRPr lang="en-US" dirty="0"/>
                    </a:p>
                  </a:txBody>
                  <a:tcPr/>
                </a:tc>
              </a:tr>
              <a:tr h="370840">
                <a:tc>
                  <a:txBody>
                    <a:bodyPr/>
                    <a:lstStyle/>
                    <a:p>
                      <a:pPr algn="ctr"/>
                      <a:r>
                        <a:rPr lang="en-US" dirty="0" smtClean="0"/>
                        <a:t>150-159</a:t>
                      </a:r>
                      <a:endParaRPr lang="en-US" dirty="0"/>
                    </a:p>
                  </a:txBody>
                  <a:tcPr/>
                </a:tc>
                <a:tc>
                  <a:txBody>
                    <a:bodyPr/>
                    <a:lstStyle/>
                    <a:p>
                      <a:pPr algn="ctr"/>
                      <a:r>
                        <a:rPr lang="en-US" dirty="0" smtClean="0"/>
                        <a:t>25</a:t>
                      </a:r>
                      <a:endParaRPr lang="en-US" dirty="0"/>
                    </a:p>
                  </a:txBody>
                  <a:tcPr/>
                </a:tc>
              </a:tr>
              <a:tr h="370840">
                <a:tc>
                  <a:txBody>
                    <a:bodyPr/>
                    <a:lstStyle/>
                    <a:p>
                      <a:pPr algn="ctr"/>
                      <a:r>
                        <a:rPr lang="en-US" dirty="0" smtClean="0"/>
                        <a:t>160-169</a:t>
                      </a:r>
                      <a:endParaRPr lang="en-US" dirty="0"/>
                    </a:p>
                  </a:txBody>
                  <a:tcPr/>
                </a:tc>
                <a:tc>
                  <a:txBody>
                    <a:bodyPr/>
                    <a:lstStyle/>
                    <a:p>
                      <a:pPr algn="ctr"/>
                      <a:r>
                        <a:rPr lang="en-US" dirty="0" smtClean="0"/>
                        <a:t>18</a:t>
                      </a:r>
                      <a:endParaRPr lang="en-US" dirty="0"/>
                    </a:p>
                  </a:txBody>
                  <a:tcPr/>
                </a:tc>
              </a:tr>
              <a:tr h="370840">
                <a:tc>
                  <a:txBody>
                    <a:bodyPr/>
                    <a:lstStyle/>
                    <a:p>
                      <a:pPr algn="ctr"/>
                      <a:r>
                        <a:rPr lang="en-US" dirty="0" smtClean="0"/>
                        <a:t>170-179</a:t>
                      </a:r>
                      <a:endParaRPr lang="en-US" dirty="0"/>
                    </a:p>
                  </a:txBody>
                  <a:tcPr/>
                </a:tc>
                <a:tc>
                  <a:txBody>
                    <a:bodyPr/>
                    <a:lstStyle/>
                    <a:p>
                      <a:pPr algn="ctr"/>
                      <a:r>
                        <a:rPr lang="en-US" dirty="0" smtClean="0"/>
                        <a:t>13</a:t>
                      </a:r>
                      <a:endParaRPr lang="en-US" dirty="0"/>
                    </a:p>
                  </a:txBody>
                  <a:tcPr/>
                </a:tc>
              </a:tr>
              <a:tr h="370840">
                <a:tc>
                  <a:txBody>
                    <a:bodyPr/>
                    <a:lstStyle/>
                    <a:p>
                      <a:pPr algn="ctr"/>
                      <a:r>
                        <a:rPr lang="en-US" dirty="0" smtClean="0"/>
                        <a:t>180-189</a:t>
                      </a:r>
                      <a:endParaRPr lang="en-US" dirty="0"/>
                    </a:p>
                  </a:txBody>
                  <a:tcPr/>
                </a:tc>
                <a:tc>
                  <a:txBody>
                    <a:bodyPr/>
                    <a:lstStyle/>
                    <a:p>
                      <a:pPr algn="ctr"/>
                      <a:r>
                        <a:rPr lang="en-US" dirty="0" smtClean="0"/>
                        <a:t>6</a:t>
                      </a:r>
                      <a:endParaRPr lang="en-US" dirty="0"/>
                    </a:p>
                  </a:txBody>
                  <a:tcPr/>
                </a:tc>
              </a:tr>
              <a:tr h="370840">
                <a:tc>
                  <a:txBody>
                    <a:bodyPr/>
                    <a:lstStyle/>
                    <a:p>
                      <a:pPr algn="ctr"/>
                      <a:r>
                        <a:rPr lang="en-US" dirty="0" smtClean="0"/>
                        <a:t>190-199</a:t>
                      </a:r>
                      <a:endParaRPr lang="en-US" dirty="0"/>
                    </a:p>
                  </a:txBody>
                  <a:tcPr/>
                </a:tc>
                <a:tc>
                  <a:txBody>
                    <a:bodyPr/>
                    <a:lstStyle/>
                    <a:p>
                      <a:pPr algn="ctr"/>
                      <a:r>
                        <a:rPr lang="en-US" dirty="0" smtClean="0"/>
                        <a:t>5</a:t>
                      </a:r>
                      <a:endParaRPr lang="en-US" dirty="0"/>
                    </a:p>
                  </a:txBody>
                  <a:tcPr/>
                </a:tc>
              </a:tr>
              <a:tr h="370840">
                <a:tc>
                  <a:txBody>
                    <a:bodyPr/>
                    <a:lstStyle/>
                    <a:p>
                      <a:pPr algn="ctr"/>
                      <a:r>
                        <a:rPr lang="en-US" dirty="0" smtClean="0"/>
                        <a:t>200-209</a:t>
                      </a:r>
                      <a:endParaRPr lang="en-US" dirty="0"/>
                    </a:p>
                  </a:txBody>
                  <a:tcPr/>
                </a:tc>
                <a:tc>
                  <a:txBody>
                    <a:bodyPr/>
                    <a:lstStyle/>
                    <a:p>
                      <a:pPr algn="ctr"/>
                      <a:r>
                        <a:rPr lang="en-US" dirty="0" smtClean="0"/>
                        <a:t>2</a:t>
                      </a:r>
                      <a:endParaRPr lang="en-US" dirty="0"/>
                    </a:p>
                  </a:txBody>
                  <a:tcPr/>
                </a:tc>
              </a:tr>
              <a:tr h="370840">
                <a:tc>
                  <a:txBody>
                    <a:bodyPr/>
                    <a:lstStyle/>
                    <a:p>
                      <a:pPr algn="ctr"/>
                      <a:r>
                        <a:rPr lang="en-US" dirty="0" smtClean="0"/>
                        <a:t>210-219</a:t>
                      </a:r>
                      <a:endParaRPr lang="en-US" dirty="0"/>
                    </a:p>
                  </a:txBody>
                  <a:tcPr/>
                </a:tc>
                <a:tc>
                  <a:txBody>
                    <a:bodyPr/>
                    <a:lstStyle/>
                    <a:p>
                      <a:pPr algn="ctr"/>
                      <a:r>
                        <a:rPr lang="en-US" dirty="0" smtClean="0"/>
                        <a:t>1</a:t>
                      </a:r>
                      <a:endParaRPr lang="en-US" dirty="0"/>
                    </a:p>
                  </a:txBody>
                  <a:tcPr/>
                </a:tc>
              </a:tr>
            </a:tbl>
          </a:graphicData>
        </a:graphic>
      </p:graphicFrame>
    </p:spTree>
    <p:extLst>
      <p:ext uri="{BB962C8B-B14F-4D97-AF65-F5344CB8AC3E}">
        <p14:creationId xmlns:p14="http://schemas.microsoft.com/office/powerpoint/2010/main" val="2074726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0304" y="321972"/>
            <a:ext cx="11745533" cy="3416320"/>
          </a:xfrm>
          <a:prstGeom prst="rect">
            <a:avLst/>
          </a:prstGeom>
          <a:noFill/>
        </p:spPr>
        <p:txBody>
          <a:bodyPr wrap="square" rtlCol="0">
            <a:spAutoFit/>
          </a:bodyPr>
          <a:lstStyle/>
          <a:p>
            <a:pPr algn="just">
              <a:lnSpc>
                <a:spcPct val="150000"/>
              </a:lnSpc>
            </a:pPr>
            <a:r>
              <a:rPr lang="en-US" sz="2400" dirty="0" smtClean="0">
                <a:latin typeface="Times New Roman" panose="02020603050405020304" pitchFamily="18" charset="0"/>
                <a:cs typeface="Times New Roman" panose="02020603050405020304" pitchFamily="18" charset="0"/>
              </a:rPr>
              <a:t>By arranging the raw data in the above form we have distributed the data into classes and determined the number of items belonging to each class (class frequency). Such an arrangement of data by classes together with their corresponding class frequencies is called a frequency distribution or a frequency table.</a:t>
            </a:r>
          </a:p>
          <a:p>
            <a:pPr algn="just">
              <a:lnSpc>
                <a:spcPct val="150000"/>
              </a:lnSpc>
            </a:pPr>
            <a:r>
              <a:rPr lang="en-US" sz="2400" dirty="0" smtClean="0">
                <a:latin typeface="Times New Roman" panose="02020603050405020304" pitchFamily="18" charset="0"/>
                <a:cs typeface="Times New Roman" panose="02020603050405020304" pitchFamily="18" charset="0"/>
              </a:rPr>
              <a:t>By organizing data into a frequency distribution, we lose much of the details of the original data but gain simplicity and get a clear </a:t>
            </a:r>
            <a:r>
              <a:rPr lang="en-US" sz="2400" dirty="0">
                <a:latin typeface="Times New Roman" panose="02020603050405020304" pitchFamily="18" charset="0"/>
                <a:cs typeface="Times New Roman" panose="02020603050405020304" pitchFamily="18" charset="0"/>
              </a:rPr>
              <a:t>p</a:t>
            </a:r>
            <a:r>
              <a:rPr lang="en-US" sz="2400" dirty="0" smtClean="0">
                <a:latin typeface="Times New Roman" panose="02020603050405020304" pitchFamily="18" charset="0"/>
                <a:cs typeface="Times New Roman" panose="02020603050405020304" pitchFamily="18" charset="0"/>
              </a:rPr>
              <a:t>icture of the distribution of data.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9798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1954</Words>
  <Application>Microsoft Office PowerPoint</Application>
  <PresentationFormat>Widescreen</PresentationFormat>
  <Paragraphs>122</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ABC</dc:creator>
  <cp:lastModifiedBy>ABC</cp:lastModifiedBy>
  <cp:revision>2</cp:revision>
  <dcterms:created xsi:type="dcterms:W3CDTF">2020-11-10T08:15:09Z</dcterms:created>
  <dcterms:modified xsi:type="dcterms:W3CDTF">2020-11-10T08:16:56Z</dcterms:modified>
</cp:coreProperties>
</file>