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57"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DE2E4-431F-4E21-9B52-927D80980F36}"/>
              </a:ext>
            </a:extLst>
          </p:cNvPr>
          <p:cNvSpPr>
            <a:spLocks noGrp="1"/>
          </p:cNvSpPr>
          <p:nvPr>
            <p:ph type="ctrTitle"/>
          </p:nvPr>
        </p:nvSpPr>
        <p:spPr>
          <a:xfrm>
            <a:off x="1430867" y="404284"/>
            <a:ext cx="7766936" cy="2815166"/>
          </a:xfrm>
        </p:spPr>
        <p:txBody>
          <a:bodyPr/>
          <a:lstStyle/>
          <a:p>
            <a:pPr algn="ctr"/>
            <a:r>
              <a:rPr lang="en-US" sz="5400" b="1" dirty="0">
                <a:latin typeface="Times New Roman" panose="02020603050405020304" pitchFamily="18" charset="0"/>
                <a:cs typeface="Times New Roman" panose="02020603050405020304" pitchFamily="18" charset="0"/>
              </a:rPr>
              <a:t>AN OVERVIEW OF FOUNDATIONS OF EDUCATION</a:t>
            </a:r>
            <a:endParaRPr lang="en-US" dirty="0"/>
          </a:p>
        </p:txBody>
      </p:sp>
      <p:sp>
        <p:nvSpPr>
          <p:cNvPr id="3" name="Subtitle 2">
            <a:extLst>
              <a:ext uri="{FF2B5EF4-FFF2-40B4-BE49-F238E27FC236}">
                <a16:creationId xmlns:a16="http://schemas.microsoft.com/office/drawing/2014/main" id="{8EA576C5-6FB9-44C6-890B-696E2EECA19E}"/>
              </a:ext>
            </a:extLst>
          </p:cNvPr>
          <p:cNvSpPr>
            <a:spLocks noGrp="1"/>
          </p:cNvSpPr>
          <p:nvPr>
            <p:ph type="subTitle" idx="1"/>
          </p:nvPr>
        </p:nvSpPr>
        <p:spPr>
          <a:xfrm>
            <a:off x="1649942" y="3638551"/>
            <a:ext cx="7766936" cy="2162174"/>
          </a:xfrm>
        </p:spPr>
        <p:txBody>
          <a:bodyPr>
            <a:normAutofit/>
          </a:bodyPr>
          <a:lstStyle/>
          <a:p>
            <a:pPr algn="r"/>
            <a:r>
              <a:rPr lang="en-US" sz="2800" b="1" dirty="0">
                <a:solidFill>
                  <a:schemeClr val="tx1"/>
                </a:solidFill>
                <a:latin typeface="Times New Roman" panose="02020603050405020304" pitchFamily="18" charset="0"/>
                <a:cs typeface="Times New Roman" panose="02020603050405020304" pitchFamily="18" charset="0"/>
              </a:rPr>
              <a:t>Course code:</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a:t>
            </a:r>
            <a:r>
              <a:rPr lang="en-US" sz="2800" b="1" spc="-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UC</a:t>
            </a:r>
            <a:r>
              <a:rPr lang="en-US" sz="2800" b="1" spc="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-6220</a:t>
            </a:r>
          </a:p>
          <a:p>
            <a:pPr algn="r"/>
            <a:r>
              <a:rPr lang="en-US" sz="2800" b="1" spc="5" dirty="0">
                <a:solidFill>
                  <a:schemeClr val="tx1"/>
                </a:solidFill>
                <a:latin typeface="Times New Roman" panose="02020603050405020304" pitchFamily="18" charset="0"/>
                <a:cs typeface="Times New Roman" panose="02020603050405020304" pitchFamily="18" charset="0"/>
              </a:rPr>
              <a:t>B.S Social Work SS(2020-24)</a:t>
            </a:r>
          </a:p>
          <a:p>
            <a:pPr algn="r"/>
            <a:r>
              <a:rPr lang="en-US" sz="2800" b="1" spc="5" dirty="0">
                <a:solidFill>
                  <a:schemeClr val="tx1"/>
                </a:solidFill>
                <a:latin typeface="Times New Roman" panose="02020603050405020304" pitchFamily="18" charset="0"/>
                <a:cs typeface="Times New Roman" panose="02020603050405020304" pitchFamily="18" charset="0"/>
              </a:rPr>
              <a:t>Instructor: Amber Farooq</a:t>
            </a:r>
            <a:endParaRPr lang="en-US" sz="2800" b="1" dirty="0">
              <a:solidFill>
                <a:schemeClr val="tx1"/>
              </a:solidFill>
              <a:latin typeface="Times New Roman" panose="02020603050405020304" pitchFamily="18"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3820846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E28A-2945-4F8F-BD27-537F2F833442}"/>
              </a:ext>
            </a:extLst>
          </p:cNvPr>
          <p:cNvSpPr>
            <a:spLocks noGrp="1"/>
          </p:cNvSpPr>
          <p:nvPr>
            <p:ph type="title"/>
          </p:nvPr>
        </p:nvSpPr>
        <p:spPr/>
        <p:txBody>
          <a:bodyPr/>
          <a:lstStyle/>
          <a:p>
            <a:r>
              <a:rPr lang="en-US" dirty="0">
                <a:solidFill>
                  <a:schemeClr val="tx1"/>
                </a:solidFill>
              </a:rPr>
              <a:t>Definition of Social work</a:t>
            </a:r>
            <a:endParaRPr lang="en-US" dirty="0"/>
          </a:p>
        </p:txBody>
      </p:sp>
      <p:sp>
        <p:nvSpPr>
          <p:cNvPr id="3" name="Content Placeholder 2">
            <a:extLst>
              <a:ext uri="{FF2B5EF4-FFF2-40B4-BE49-F238E27FC236}">
                <a16:creationId xmlns:a16="http://schemas.microsoft.com/office/drawing/2014/main" id="{E2D73443-0199-4A98-AC62-0D1C59C2CE9D}"/>
              </a:ext>
            </a:extLst>
          </p:cNvPr>
          <p:cNvSpPr>
            <a:spLocks noGrp="1"/>
          </p:cNvSpPr>
          <p:nvPr>
            <p:ph idx="1"/>
          </p:nvPr>
        </p:nvSpPr>
        <p:spPr/>
        <p:txBody>
          <a:bodyPr>
            <a:noAutofit/>
          </a:bodyPr>
          <a:lstStyle/>
          <a:p>
            <a:pPr algn="just"/>
            <a:r>
              <a:rPr lang="en-US" sz="5400" dirty="0">
                <a:latin typeface="Times New Roman" panose="02020603050405020304" pitchFamily="18" charset="0"/>
                <a:cs typeface="Times New Roman" panose="02020603050405020304" pitchFamily="18" charset="0"/>
              </a:rPr>
              <a:t>“</a:t>
            </a:r>
            <a:r>
              <a:rPr lang="en-US" sz="5400" b="1" dirty="0">
                <a:latin typeface="Times New Roman" panose="02020603050405020304" pitchFamily="18" charset="0"/>
                <a:cs typeface="Times New Roman" panose="02020603050405020304" pitchFamily="18" charset="0"/>
              </a:rPr>
              <a:t>Social work</a:t>
            </a:r>
            <a:r>
              <a:rPr lang="en-US" sz="5400" dirty="0">
                <a:latin typeface="Times New Roman" panose="02020603050405020304" pitchFamily="18" charset="0"/>
                <a:cs typeface="Times New Roman" panose="02020603050405020304" pitchFamily="18" charset="0"/>
              </a:rPr>
              <a:t> is a practice-based profession and an academic discipline that promotes </a:t>
            </a:r>
            <a:r>
              <a:rPr lang="en-US" sz="5400" b="1" dirty="0">
                <a:latin typeface="Times New Roman" panose="02020603050405020304" pitchFamily="18" charset="0"/>
                <a:cs typeface="Times New Roman" panose="02020603050405020304" pitchFamily="18" charset="0"/>
              </a:rPr>
              <a:t>social</a:t>
            </a:r>
            <a:r>
              <a:rPr lang="en-US" sz="5400" dirty="0">
                <a:latin typeface="Times New Roman" panose="02020603050405020304" pitchFamily="18" charset="0"/>
                <a:cs typeface="Times New Roman" panose="02020603050405020304" pitchFamily="18" charset="0"/>
              </a:rPr>
              <a:t> change and development”</a:t>
            </a:r>
          </a:p>
        </p:txBody>
      </p:sp>
    </p:spTree>
    <p:extLst>
      <p:ext uri="{BB962C8B-B14F-4D97-AF65-F5344CB8AC3E}">
        <p14:creationId xmlns:p14="http://schemas.microsoft.com/office/powerpoint/2010/main" val="3390887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A346A-3710-4547-AF1C-02097E476101}"/>
              </a:ext>
            </a:extLst>
          </p:cNvPr>
          <p:cNvSpPr>
            <a:spLocks noGrp="1"/>
          </p:cNvSpPr>
          <p:nvPr>
            <p:ph type="title"/>
          </p:nvPr>
        </p:nvSpPr>
        <p:spPr>
          <a:xfrm>
            <a:off x="677334" y="609600"/>
            <a:ext cx="8596668" cy="457200"/>
          </a:xfrm>
        </p:spPr>
        <p:txBody>
          <a:bodyPr>
            <a:normAutofit fontScale="90000"/>
          </a:bodyPr>
          <a:lstStyle/>
          <a:p>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Foundations of Education:</a:t>
            </a:r>
            <a:b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C1AE5DF-9013-46FF-8EAE-732E7314311C}"/>
              </a:ext>
            </a:extLst>
          </p:cNvPr>
          <p:cNvSpPr>
            <a:spLocks noGrp="1"/>
          </p:cNvSpPr>
          <p:nvPr>
            <p:ph idx="1"/>
          </p:nvPr>
        </p:nvSpPr>
        <p:spPr>
          <a:xfrm>
            <a:off x="601134" y="1208089"/>
            <a:ext cx="8596668" cy="5421311"/>
          </a:xfrm>
        </p:spPr>
        <p:txBody>
          <a:bodyPr>
            <a:normAutofit fontScale="77500" lnSpcReduction="20000"/>
          </a:bodyPr>
          <a:lstStyle/>
          <a:p>
            <a:pPr algn="just"/>
            <a:r>
              <a:rPr lang="en-US" sz="3600" dirty="0">
                <a:solidFill>
                  <a:srgbClr val="000000"/>
                </a:solidFill>
                <a:effectLst/>
                <a:latin typeface="Times New Roman" panose="02020603050405020304" pitchFamily="18" charset="0"/>
                <a:ea typeface="Times New Roman" panose="02020603050405020304" pitchFamily="18" charset="0"/>
              </a:rPr>
              <a:t>Everything has its foundation which is the justification for the existence of it. If a thing loses its foundation, it loses its existence eventually. Every existence has deep concerns with its foundation. A house rests on its foundations. A tree depends on its soil. If it loses its soil, all of its greenness would vanish. We all depend on our foundations which give us strength, stability, prosperity and life justification</a:t>
            </a:r>
          </a:p>
          <a:p>
            <a:pPr algn="just"/>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If we lack necessary foundations, we lack the warmth of life. Likewise, every system of education of the world stands on foundations which are directly concerned with various aspects of human life. These foundations of the system of education decide a clear destination for a system of education.</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800" dirty="0"/>
          </a:p>
        </p:txBody>
      </p:sp>
    </p:spTree>
    <p:extLst>
      <p:ext uri="{BB962C8B-B14F-4D97-AF65-F5344CB8AC3E}">
        <p14:creationId xmlns:p14="http://schemas.microsoft.com/office/powerpoint/2010/main" val="350433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EC46B6-E2B9-43C0-AEF9-5B32A92094BA}"/>
              </a:ext>
            </a:extLst>
          </p:cNvPr>
          <p:cNvSpPr>
            <a:spLocks noGrp="1"/>
          </p:cNvSpPr>
          <p:nvPr>
            <p:ph idx="1"/>
          </p:nvPr>
        </p:nvSpPr>
        <p:spPr>
          <a:xfrm>
            <a:off x="857249" y="207964"/>
            <a:ext cx="10248901" cy="6440486"/>
          </a:xfrm>
        </p:spPr>
        <p:txBody>
          <a:bodyPr>
            <a:normAutofit/>
          </a:bodyPr>
          <a:lstStyle/>
          <a:p>
            <a:pPr marL="0" marR="2051685" algn="just">
              <a:lnSpc>
                <a:spcPct val="115000"/>
              </a:lnSpc>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Education is a formally organized human social activity. Information, experiences and skills are transmitted to the next generations by means of education. It is a sensitive activity in the regard. It ensures the continuity of academic excellences between the two generations. If there had been no process of education, the whole academic capital would have lost. Being an activity, education is concerned with the national ideology,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society, economy and human needs. These concerns of education are the foundations of education. These foundations are taken into account in the educational activities. </a:t>
            </a:r>
          </a:p>
          <a:p>
            <a:pPr marL="0" marR="2051685" algn="just">
              <a:lnSpc>
                <a:spcPct val="115000"/>
              </a:lnSpc>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Every individual has his particular life ideology. He is a member of particular society as well. He has to participate in the economic activities to earn his livelihood. He has a particular mind set tool. All aspects of an individual’s life are considered in the educative process.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9797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2D69EE-9291-4E39-86D6-642EA0ACA281}"/>
              </a:ext>
            </a:extLst>
          </p:cNvPr>
          <p:cNvSpPr>
            <a:spLocks noGrp="1"/>
          </p:cNvSpPr>
          <p:nvPr>
            <p:ph idx="1"/>
          </p:nvPr>
        </p:nvSpPr>
        <p:spPr>
          <a:xfrm>
            <a:off x="390526" y="188914"/>
            <a:ext cx="8963024" cy="6211886"/>
          </a:xfrm>
        </p:spPr>
        <p:txBody>
          <a:bodyPr>
            <a:noAutofit/>
          </a:bodyPr>
          <a:lstStyle/>
          <a:p>
            <a:pPr algn="just"/>
            <a:r>
              <a:rPr lang="en-US" sz="4400" dirty="0">
                <a:solidFill>
                  <a:srgbClr val="000000"/>
                </a:solidFill>
                <a:effectLst/>
                <a:latin typeface="Times New Roman" panose="02020603050405020304" pitchFamily="18" charset="0"/>
                <a:ea typeface="Times New Roman" panose="02020603050405020304" pitchFamily="18" charset="0"/>
              </a:rPr>
              <a:t>In </a:t>
            </a:r>
            <a:r>
              <a:rPr lang="en-US" sz="4400" dirty="0">
                <a:effectLst/>
                <a:latin typeface="Times New Roman" panose="02020603050405020304" pitchFamily="18" charset="0"/>
                <a:ea typeface="Times New Roman" panose="02020603050405020304" pitchFamily="18" charset="0"/>
              </a:rPr>
              <a:t>conclusion, foundations of education are, in fact, the foundations of life which prove justification and formation to the process of education</a:t>
            </a:r>
            <a:r>
              <a:rPr lang="en-US" sz="2800" dirty="0">
                <a:effectLst/>
                <a:latin typeface="Times New Roman" panose="02020603050405020304" pitchFamily="18" charset="0"/>
                <a:ea typeface="Times New Roman" panose="02020603050405020304" pitchFamily="18" charset="0"/>
              </a:rPr>
              <a:t>.</a:t>
            </a:r>
          </a:p>
          <a:p>
            <a:pPr algn="just"/>
            <a:endParaRPr lang="en-US" sz="2800" dirty="0"/>
          </a:p>
        </p:txBody>
      </p:sp>
    </p:spTree>
    <p:extLst>
      <p:ext uri="{BB962C8B-B14F-4D97-AF65-F5344CB8AC3E}">
        <p14:creationId xmlns:p14="http://schemas.microsoft.com/office/powerpoint/2010/main" val="6375602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254</TotalTime>
  <Words>365</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Times New Roman</vt:lpstr>
      <vt:lpstr>Trebuchet MS</vt:lpstr>
      <vt:lpstr>Wingdings 3</vt:lpstr>
      <vt:lpstr>Facet</vt:lpstr>
      <vt:lpstr>AN OVERVIEW OF FOUNDATIONS OF EDUCATION</vt:lpstr>
      <vt:lpstr>Definition of Social work</vt:lpstr>
      <vt:lpstr>Foundations of Education: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FOUNDATIONS OF EDUCATION</dc:title>
  <dc:creator>Amber Farooq</dc:creator>
  <cp:lastModifiedBy>Dell</cp:lastModifiedBy>
  <cp:revision>12</cp:revision>
  <dcterms:created xsi:type="dcterms:W3CDTF">2020-10-16T07:32:44Z</dcterms:created>
  <dcterms:modified xsi:type="dcterms:W3CDTF">2020-12-02T08:48:11Z</dcterms:modified>
</cp:coreProperties>
</file>