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</a:t>
            </a:r>
            <a:r>
              <a:rPr lang="en-US" b="1" dirty="0" smtClean="0"/>
              <a:t>. </a:t>
            </a:r>
            <a:r>
              <a:rPr lang="en-US" b="1" u="sng" dirty="0"/>
              <a:t>ZINC (Zn</a:t>
            </a:r>
            <a:r>
              <a:rPr lang="en-US" b="1" u="sng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It is one of the essential micronutrients considered to be at 8</a:t>
            </a:r>
            <a:r>
              <a:rPr lang="en-US" baseline="30000" dirty="0"/>
              <a:t>th</a:t>
            </a:r>
            <a:r>
              <a:rPr lang="en-US" dirty="0"/>
              <a:t> position with respect to plant and 5</a:t>
            </a:r>
            <a:r>
              <a:rPr lang="en-US" baseline="30000" dirty="0"/>
              <a:t>th</a:t>
            </a:r>
            <a:r>
              <a:rPr lang="en-US" dirty="0"/>
              <a:t> position in animal and human </a:t>
            </a:r>
            <a:r>
              <a:rPr lang="en-US" dirty="0" smtClean="0"/>
              <a:t>health.</a:t>
            </a:r>
          </a:p>
          <a:p>
            <a:r>
              <a:rPr lang="en-US" dirty="0" smtClean="0"/>
              <a:t>Soil </a:t>
            </a:r>
            <a:r>
              <a:rPr lang="en-US" dirty="0"/>
              <a:t>concentration is </a:t>
            </a:r>
            <a:r>
              <a:rPr lang="en-US" dirty="0" smtClean="0"/>
              <a:t>50 mg/kg </a:t>
            </a:r>
            <a:r>
              <a:rPr lang="en-US" dirty="0"/>
              <a:t>(ppm) and 25-50 ppm range is considered to be normal.</a:t>
            </a:r>
          </a:p>
          <a:p>
            <a:r>
              <a:rPr lang="en-US" dirty="0"/>
              <a:t>If it is less than </a:t>
            </a:r>
            <a:r>
              <a:rPr lang="en-US" dirty="0" smtClean="0"/>
              <a:t>20 ppm </a:t>
            </a:r>
            <a:r>
              <a:rPr lang="en-US" dirty="0"/>
              <a:t>in soil, is considered as deficient as and greater than </a:t>
            </a:r>
            <a:r>
              <a:rPr lang="en-US" dirty="0" smtClean="0"/>
              <a:t>400 ppm </a:t>
            </a:r>
            <a:r>
              <a:rPr lang="en-US" dirty="0"/>
              <a:t>is toxic to soils.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3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A) Available Forms:</a:t>
            </a:r>
            <a:endParaRPr lang="en-US" dirty="0"/>
          </a:p>
          <a:p>
            <a:r>
              <a:rPr lang="en-US" dirty="0"/>
              <a:t>Zn</a:t>
            </a:r>
            <a:r>
              <a:rPr lang="en-US" baseline="30000" dirty="0"/>
              <a:t>2+, </a:t>
            </a:r>
            <a:r>
              <a:rPr lang="en-US" dirty="0"/>
              <a:t>Zn (OH)</a:t>
            </a:r>
            <a:r>
              <a:rPr lang="en-US" baseline="30000" dirty="0"/>
              <a:t> +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B</a:t>
            </a:r>
            <a:r>
              <a:rPr lang="en-US" b="1" dirty="0"/>
              <a:t>) Uptake: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Uptake of Zinc </a:t>
            </a:r>
            <a:r>
              <a:rPr lang="en-US" dirty="0" smtClean="0"/>
              <a:t>occurs </a:t>
            </a:r>
            <a:r>
              <a:rPr lang="en-US" dirty="0"/>
              <a:t>through water or soil solution but it may be present </a:t>
            </a:r>
            <a:r>
              <a:rPr lang="en-US" dirty="0" smtClean="0"/>
              <a:t>as exchangeable or organically </a:t>
            </a:r>
            <a:r>
              <a:rPr lang="en-US" dirty="0"/>
              <a:t>bound form, non-exchangeable form present as part of minerals in rocks. Mineral form is only available after weathering of rocks. Its Uptake occurs by facilitated diffusion through specific Zn transporters.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puddled soils, </a:t>
            </a:r>
            <a:r>
              <a:rPr lang="en-US" dirty="0"/>
              <a:t>zinc availability is reduced due to formation of zinc carbonate and zinc </a:t>
            </a:r>
            <a:r>
              <a:rPr lang="en-US" dirty="0" err="1"/>
              <a:t>sulphides</a:t>
            </a:r>
            <a:r>
              <a:rPr lang="en-US" dirty="0"/>
              <a:t> which are unavailable.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8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Factors That Affect the Zn Availability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 smtClean="0"/>
              <a:t>1. Soil </a:t>
            </a:r>
            <a:r>
              <a:rPr lang="en-US" b="1" dirty="0"/>
              <a:t>pH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the soil pH is less than 7.7 then, Zn²</a:t>
            </a:r>
            <a:r>
              <a:rPr lang="en-US" baseline="30000" dirty="0"/>
              <a:t> + </a:t>
            </a:r>
            <a:r>
              <a:rPr lang="en-US" dirty="0"/>
              <a:t>is mostly dominant. If pH greater than 7.7 then Zn(OH)</a:t>
            </a:r>
            <a:r>
              <a:rPr lang="en-US" baseline="30000" dirty="0"/>
              <a:t>+ </a:t>
            </a:r>
            <a:r>
              <a:rPr lang="en-US" dirty="0"/>
              <a:t>is mostly dominant. If pH is greater than 9.1 then neutral form of Zn i.e. </a:t>
            </a:r>
            <a:r>
              <a:rPr lang="en-US" b="1" dirty="0"/>
              <a:t>Zn(OH)</a:t>
            </a:r>
            <a:r>
              <a:rPr lang="en-US" b="1" baseline="-25000" dirty="0"/>
              <a:t>2 </a:t>
            </a:r>
            <a:r>
              <a:rPr lang="en-US" dirty="0"/>
              <a:t>is mostly dominant.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dirty="0"/>
              <a:t>.</a:t>
            </a:r>
            <a:r>
              <a:rPr lang="en-US" b="1" dirty="0"/>
              <a:t> Complexes with other soil Nutrients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It form complexes with other soil nutrients such as Zinc carbonate (ZnCO</a:t>
            </a:r>
            <a:r>
              <a:rPr lang="en-US" baseline="-25000" dirty="0"/>
              <a:t>3</a:t>
            </a:r>
            <a:r>
              <a:rPr lang="en-US" dirty="0"/>
              <a:t>), Zinc </a:t>
            </a:r>
            <a:r>
              <a:rPr lang="en-US" dirty="0" err="1"/>
              <a:t>Sulphate</a:t>
            </a:r>
            <a:r>
              <a:rPr lang="en-US" dirty="0"/>
              <a:t> (ZnSO</a:t>
            </a:r>
            <a:r>
              <a:rPr lang="en-US" baseline="-25000" dirty="0"/>
              <a:t>4</a:t>
            </a:r>
            <a:r>
              <a:rPr lang="en-US" dirty="0"/>
              <a:t>), Zinc Chlorite [</a:t>
            </a:r>
            <a:r>
              <a:rPr lang="en-US" dirty="0" smtClean="0"/>
              <a:t>Zn </a:t>
            </a:r>
            <a:r>
              <a:rPr lang="en-US" dirty="0"/>
              <a:t>(</a:t>
            </a:r>
            <a:r>
              <a:rPr lang="en-US" dirty="0" smtClean="0"/>
              <a:t>CLO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/>
              <a:t>]</a:t>
            </a:r>
            <a:r>
              <a:rPr lang="en-US" dirty="0" smtClean="0"/>
              <a:t>, </a:t>
            </a:r>
            <a:r>
              <a:rPr lang="en-US" dirty="0"/>
              <a:t>Zinc nitrate </a:t>
            </a:r>
            <a:r>
              <a:rPr lang="en-US" dirty="0" smtClean="0"/>
              <a:t>[Zn </a:t>
            </a:r>
            <a:r>
              <a:rPr lang="en-US" dirty="0"/>
              <a:t>(</a:t>
            </a:r>
            <a:r>
              <a:rPr lang="en-US" dirty="0" smtClean="0"/>
              <a:t>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/>
              <a:t>]</a:t>
            </a:r>
            <a:r>
              <a:rPr lang="en-US" dirty="0" smtClean="0"/>
              <a:t>, </a:t>
            </a:r>
            <a:r>
              <a:rPr lang="en-US" dirty="0"/>
              <a:t>Zinc phosphate </a:t>
            </a:r>
            <a:r>
              <a:rPr lang="en-US" dirty="0" smtClean="0"/>
              <a:t>[Zn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/>
              <a:t>]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 Zn availability is reduced in calcareous and flooded soils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Zn</a:t>
            </a:r>
            <a:r>
              <a:rPr lang="en-US" dirty="0"/>
              <a:t> availability is reduced in calcareous and flooded soils because it forms Zinc carbonate and Zinc </a:t>
            </a:r>
            <a:r>
              <a:rPr lang="en-US" dirty="0" err="1"/>
              <a:t>sulphite</a:t>
            </a:r>
            <a:r>
              <a:rPr lang="en-US" dirty="0"/>
              <a:t>, both of which are unavailable to plants. Moreover, Zinc phosphate is formed within plant body therefore simultaneous application of "Zn" and "P" is not recommended.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0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4. In Saline soil, alkaline soil and sodic Soils: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 saline, alkaline, sodic soils Zn deficiency usually occurs. About 30 % of the agricultural soils are deficient in Zn.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. Zn has negative interaction with P, Cu, N, Mg and </a:t>
            </a:r>
            <a:r>
              <a:rPr lang="en-US" b="1" dirty="0" err="1"/>
              <a:t>Mn</a:t>
            </a:r>
            <a:r>
              <a:rPr lang="en-US" b="1" dirty="0"/>
              <a:t>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6</a:t>
            </a:r>
            <a:r>
              <a:rPr lang="en-US" b="1" dirty="0"/>
              <a:t>. Soil organic matter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Zn</a:t>
            </a:r>
            <a:r>
              <a:rPr lang="en-US" dirty="0"/>
              <a:t> adsorbs on the organic colloids and forms complexes with the Iron, thus availability reduced.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7</a:t>
            </a:r>
            <a:r>
              <a:rPr lang="en-US" b="1" dirty="0"/>
              <a:t>. Water Availability: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deficient water condition, Zn availability and uptake are reduced whereas under water logged conditions Zn is converted into Zn carbonate and Zn </a:t>
            </a:r>
            <a:r>
              <a:rPr lang="en-US" dirty="0" err="1"/>
              <a:t>sulphite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4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C) Function and Metabolic roles of Zn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1. Zn </a:t>
            </a:r>
            <a:r>
              <a:rPr lang="en-US" dirty="0"/>
              <a:t>is cofactor of more than 70 enzymes belonging to 5-6 classes that is oxidoreductases, Hydrolyses, transferases, Isomerases, ligases.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2. The </a:t>
            </a:r>
            <a:r>
              <a:rPr lang="en-US" dirty="0"/>
              <a:t>most abundant enzyme affected by Zn is Carbonic Anhydrase. About 50-70 % reduction in activity of enzyme is due to Zn </a:t>
            </a:r>
            <a:r>
              <a:rPr lang="en-US" dirty="0" smtClean="0"/>
              <a:t>deficiency. Alcohol </a:t>
            </a:r>
            <a:r>
              <a:rPr lang="en-US" dirty="0"/>
              <a:t>dehydrogenase enzyme is also activated by Zn.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3. Zn </a:t>
            </a:r>
            <a:r>
              <a:rPr lang="en-US" dirty="0"/>
              <a:t>SOD (superoxide dismutase) which acts as antioxidant.</a:t>
            </a:r>
          </a:p>
          <a:p>
            <a:pPr marL="0" lvl="0" indent="0">
              <a:buNone/>
            </a:pPr>
            <a:r>
              <a:rPr lang="en-US" dirty="0"/>
              <a:t>Cu, Zn, Ni and </a:t>
            </a:r>
            <a:r>
              <a:rPr lang="en-US" dirty="0" err="1"/>
              <a:t>Mn</a:t>
            </a:r>
            <a:r>
              <a:rPr lang="en-US" dirty="0"/>
              <a:t> they form SODs are actually enzymes which help in the anti-oxidation of the superoxide (O</a:t>
            </a:r>
            <a:r>
              <a:rPr lang="en-US" baseline="-25000" dirty="0"/>
              <a:t>2</a:t>
            </a:r>
            <a:r>
              <a:rPr lang="en-US" baseline="30000" dirty="0"/>
              <a:t>-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8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dirty="0" smtClean="0"/>
              <a:t>4. Rubisco </a:t>
            </a:r>
            <a:r>
              <a:rPr lang="en-US" dirty="0"/>
              <a:t>is also activated by Zn.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5. RNA </a:t>
            </a:r>
            <a:r>
              <a:rPr lang="en-US" dirty="0"/>
              <a:t>polymerase activity is also regulated by Zn.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6. Phospholipases </a:t>
            </a:r>
            <a:r>
              <a:rPr lang="en-US" dirty="0"/>
              <a:t>enzyme whose activator is Zn play role in formation of cell membrane and nucleic acids.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7. It </a:t>
            </a:r>
            <a:r>
              <a:rPr lang="en-US" dirty="0"/>
              <a:t>plays role in starch formation because aldolase enzyme which helps in starch formation, is affected by Zn.</a:t>
            </a:r>
          </a:p>
          <a:p>
            <a:pPr lvl="0"/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8. Zn </a:t>
            </a:r>
            <a:r>
              <a:rPr lang="en-US" dirty="0"/>
              <a:t>plays role in reproductive </a:t>
            </a:r>
            <a:r>
              <a:rPr lang="en-US" dirty="0" smtClean="0"/>
              <a:t>organs. (Anther</a:t>
            </a:r>
            <a:r>
              <a:rPr lang="en-US" dirty="0"/>
              <a:t>, pollen </a:t>
            </a:r>
            <a:r>
              <a:rPr lang="en-US" dirty="0" smtClean="0"/>
              <a:t>grains). </a:t>
            </a:r>
            <a:r>
              <a:rPr lang="en-US" dirty="0"/>
              <a:t>If case of deficiency of Zn, small sized anther and pollen grain develop.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6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D) Deficiency Symptoms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Inter-</a:t>
            </a:r>
            <a:r>
              <a:rPr lang="en-US" dirty="0" err="1" smtClean="0"/>
              <a:t>veinal</a:t>
            </a:r>
            <a:r>
              <a:rPr lang="en-US" dirty="0" smtClean="0"/>
              <a:t> </a:t>
            </a:r>
            <a:r>
              <a:rPr lang="en-US" dirty="0"/>
              <a:t>chlorosis leading to white necrotic spots.</a:t>
            </a:r>
          </a:p>
          <a:p>
            <a:pPr lvl="0"/>
            <a:r>
              <a:rPr lang="en-US" dirty="0"/>
              <a:t>Stunted growth due to deficiency of chlorophyll and Auxin.</a:t>
            </a:r>
          </a:p>
          <a:p>
            <a:pPr lvl="0"/>
            <a:r>
              <a:rPr lang="en-US" dirty="0"/>
              <a:t>Leaf distortion and reduced leaf size.</a:t>
            </a:r>
          </a:p>
          <a:p>
            <a:pPr lvl="0"/>
            <a:r>
              <a:rPr lang="en-US" dirty="0"/>
              <a:t>Rosette plant due to small inter-nodal length.</a:t>
            </a:r>
          </a:p>
          <a:p>
            <a:pPr lvl="0"/>
            <a:r>
              <a:rPr lang="en-US" dirty="0"/>
              <a:t>Mortality of plant</a:t>
            </a:r>
          </a:p>
          <a:p>
            <a:pPr marL="0" indent="0">
              <a:buNone/>
            </a:pPr>
            <a:r>
              <a:rPr lang="en-US" b="1" dirty="0"/>
              <a:t>Fertilizers: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zinc </a:t>
            </a:r>
            <a:r>
              <a:rPr lang="en-US" dirty="0" err="1"/>
              <a:t>sulphate</a:t>
            </a:r>
            <a:r>
              <a:rPr lang="en-US" dirty="0"/>
              <a:t>, zinc carbonate, zinc nitrate, zinc chloride, zinc chelating </a:t>
            </a:r>
            <a:r>
              <a:rPr lang="en-US" dirty="0" smtClean="0"/>
              <a:t>agents i.e. zinc-EDTA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3. ZINC (Zn):</vt:lpstr>
      <vt:lpstr>PowerPoint Presentation</vt:lpstr>
      <vt:lpstr>Factors That Affect the Zn Availability:</vt:lpstr>
      <vt:lpstr>PowerPoint Presentation</vt:lpstr>
      <vt:lpstr>C) Function and Metabolic roles of Zn:</vt:lpstr>
      <vt:lpstr>PowerPoint Presentation</vt:lpstr>
      <vt:lpstr>D) Deficiency Symptoms: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ZINC (Zn):</dc:title>
  <dc:creator>Dr Ehsan</dc:creator>
  <cp:lastModifiedBy>Windows User</cp:lastModifiedBy>
  <cp:revision>1</cp:revision>
  <dcterms:created xsi:type="dcterms:W3CDTF">2006-08-16T00:00:00Z</dcterms:created>
  <dcterms:modified xsi:type="dcterms:W3CDTF">2020-04-18T18:19:40Z</dcterms:modified>
</cp:coreProperties>
</file>