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447" autoAdjust="0"/>
  </p:normalViewPr>
  <p:slideViewPr>
    <p:cSldViewPr snapToGrid="0">
      <p:cViewPr varScale="1">
        <p:scale>
          <a:sx n="59" d="100"/>
          <a:sy n="59" d="100"/>
        </p:scale>
        <p:origin x="11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D30DD6-08E7-4419-8C53-E1C72758CB92}" type="datetimeFigureOut">
              <a:rPr lang="en-US" smtClean="0"/>
              <a:t>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F997D5-A330-4C08-98AB-94BC1126FE8E}" type="slidenum">
              <a:rPr lang="en-US" smtClean="0"/>
              <a:t>‹#›</a:t>
            </a:fld>
            <a:endParaRPr lang="en-US"/>
          </a:p>
        </p:txBody>
      </p:sp>
    </p:spTree>
    <p:extLst>
      <p:ext uri="{BB962C8B-B14F-4D97-AF65-F5344CB8AC3E}">
        <p14:creationId xmlns:p14="http://schemas.microsoft.com/office/powerpoint/2010/main" val="3875092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Parameter file Has a </a:t>
            </a:r>
            <a:r>
              <a:rPr lang="en-US" altLang="en-US" b="1" dirty="0"/>
              <a:t>.</a:t>
            </a:r>
            <a:r>
              <a:rPr lang="en-US" altLang="en-US" b="1" dirty="0" err="1"/>
              <a:t>ora</a:t>
            </a:r>
            <a:r>
              <a:rPr lang="en-US" altLang="en-US" dirty="0"/>
              <a:t> suffix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Control file </a:t>
            </a:r>
            <a:r>
              <a:rPr lang="en-US" altLang="en-US" sz="1200" dirty="0"/>
              <a:t>Have a </a:t>
            </a:r>
            <a:r>
              <a:rPr lang="en-US" altLang="en-US" sz="1200" b="1" dirty="0"/>
              <a:t>.</a:t>
            </a:r>
            <a:r>
              <a:rPr lang="en-US" altLang="en-US" sz="1200" b="1" dirty="0" err="1"/>
              <a:t>ctl</a:t>
            </a:r>
            <a:r>
              <a:rPr lang="en-US" altLang="en-US" sz="1200" dirty="0"/>
              <a:t> suffix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Data files </a:t>
            </a:r>
            <a:r>
              <a:rPr lang="en-US" altLang="en-US" dirty="0"/>
              <a:t>Have a </a:t>
            </a:r>
            <a:r>
              <a:rPr lang="en-US" altLang="en-US" b="1" dirty="0"/>
              <a:t>.</a:t>
            </a:r>
            <a:r>
              <a:rPr lang="en-US" altLang="en-US" b="1" dirty="0" err="1"/>
              <a:t>dbf</a:t>
            </a:r>
            <a:r>
              <a:rPr lang="en-US" altLang="en-US" dirty="0"/>
              <a:t> suffix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Redo log file </a:t>
            </a:r>
            <a:r>
              <a:rPr lang="en-US" altLang="en-US" sz="1200" dirty="0"/>
              <a:t>Have a </a:t>
            </a:r>
            <a:r>
              <a:rPr lang="en-US" altLang="en-US" sz="1200" b="1" dirty="0"/>
              <a:t>.log</a:t>
            </a:r>
            <a:r>
              <a:rPr lang="en-US" altLang="en-US" sz="1200" dirty="0"/>
              <a:t> suffix</a:t>
            </a:r>
            <a:endParaRPr lang="en-US" altLang="en-US" sz="1200" dirty="0">
              <a:solidFill>
                <a:srgbClr val="FF3300"/>
              </a:solidFill>
            </a:endParaRPr>
          </a:p>
          <a:p>
            <a:endParaRPr lang="en-US" dirty="0"/>
          </a:p>
        </p:txBody>
      </p:sp>
      <p:sp>
        <p:nvSpPr>
          <p:cNvPr id="4" name="Slide Number Placeholder 3"/>
          <p:cNvSpPr>
            <a:spLocks noGrp="1"/>
          </p:cNvSpPr>
          <p:nvPr>
            <p:ph type="sldNum" sz="quarter" idx="5"/>
          </p:nvPr>
        </p:nvSpPr>
        <p:spPr/>
        <p:txBody>
          <a:bodyPr/>
          <a:lstStyle/>
          <a:p>
            <a:fld id="{4EF997D5-A330-4C08-98AB-94BC1126FE8E}" type="slidenum">
              <a:rPr lang="en-US" smtClean="0"/>
              <a:t>2</a:t>
            </a:fld>
            <a:endParaRPr lang="en-US"/>
          </a:p>
        </p:txBody>
      </p:sp>
    </p:spTree>
    <p:extLst>
      <p:ext uri="{BB962C8B-B14F-4D97-AF65-F5344CB8AC3E}">
        <p14:creationId xmlns:p14="http://schemas.microsoft.com/office/powerpoint/2010/main" val="1313747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0718C-5E00-473C-9BA0-E1A042C55B51}"/>
              </a:ext>
            </a:extLst>
          </p:cNvPr>
          <p:cNvSpPr>
            <a:spLocks noGrp="1"/>
          </p:cNvSpPr>
          <p:nvPr>
            <p:ph type="ctrTitle"/>
          </p:nvPr>
        </p:nvSpPr>
        <p:spPr/>
        <p:txBody>
          <a:bodyPr>
            <a:normAutofit fontScale="90000"/>
          </a:bodyPr>
          <a:lstStyle/>
          <a:p>
            <a:r>
              <a:rPr lang="en-US" b="1" dirty="0"/>
              <a:t>Database Storage Architecture</a:t>
            </a:r>
            <a:br>
              <a:rPr lang="en-US" b="1" dirty="0"/>
            </a:br>
            <a:endParaRPr lang="en-US" dirty="0"/>
          </a:p>
        </p:txBody>
      </p:sp>
      <p:sp>
        <p:nvSpPr>
          <p:cNvPr id="3" name="Subtitle 2">
            <a:extLst>
              <a:ext uri="{FF2B5EF4-FFF2-40B4-BE49-F238E27FC236}">
                <a16:creationId xmlns:a16="http://schemas.microsoft.com/office/drawing/2014/main" id="{07616CCA-4361-49C8-9DE7-CDCA85F7EAF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1471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2E6CA-8DA0-4F82-B793-B3CE8851EEA7}"/>
              </a:ext>
            </a:extLst>
          </p:cNvPr>
          <p:cNvSpPr>
            <a:spLocks noGrp="1"/>
          </p:cNvSpPr>
          <p:nvPr>
            <p:ph type="title"/>
          </p:nvPr>
        </p:nvSpPr>
        <p:spPr/>
        <p:txBody>
          <a:bodyPr/>
          <a:lstStyle/>
          <a:p>
            <a:pPr algn="ctr"/>
            <a:r>
              <a:rPr lang="en-US" b="1" dirty="0"/>
              <a:t>Logical and Physical Database Structures</a:t>
            </a:r>
            <a:endParaRPr lang="en-US" dirty="0"/>
          </a:p>
        </p:txBody>
      </p:sp>
      <p:sp>
        <p:nvSpPr>
          <p:cNvPr id="3" name="Content Placeholder 2">
            <a:extLst>
              <a:ext uri="{FF2B5EF4-FFF2-40B4-BE49-F238E27FC236}">
                <a16:creationId xmlns:a16="http://schemas.microsoft.com/office/drawing/2014/main" id="{D12E5EB4-676A-4837-B74E-AF5F54FF48A6}"/>
              </a:ext>
            </a:extLst>
          </p:cNvPr>
          <p:cNvSpPr>
            <a:spLocks noGrp="1"/>
          </p:cNvSpPr>
          <p:nvPr>
            <p:ph idx="1"/>
          </p:nvPr>
        </p:nvSpPr>
        <p:spPr>
          <a:xfrm>
            <a:off x="1232452" y="2133600"/>
            <a:ext cx="10272160" cy="4426226"/>
          </a:xfrm>
        </p:spPr>
        <p:txBody>
          <a:bodyPr>
            <a:normAutofit/>
          </a:bodyPr>
          <a:lstStyle/>
          <a:p>
            <a:pPr lvl="1" algn="just" fontAlgn="base"/>
            <a:r>
              <a:rPr lang="en-US" sz="2000" b="1" dirty="0"/>
              <a:t>Undo segments: </a:t>
            </a:r>
            <a:r>
              <a:rPr lang="en-US" sz="2000" dirty="0"/>
              <a:t>One UNDO tablespace is created for each database instance. This tablespace contains numerous undo segments to temporarily store undo information. The information in an undo segment is used to generate read-consistent database information and, during database recovery, to roll back uncommitted transactions for users.</a:t>
            </a:r>
          </a:p>
          <a:p>
            <a:pPr lvl="1" algn="just" fontAlgn="base"/>
            <a:r>
              <a:rPr lang="en-US" sz="2000" b="1" dirty="0"/>
              <a:t>Temporary segments: </a:t>
            </a:r>
            <a:r>
              <a:rPr lang="en-US" sz="2000" dirty="0"/>
              <a:t>Temporary segments are created by the Oracle database when a SQL statement needs a temporary work area to complete execution. When the statement finishes execution, the temporary segment’s extents are returned to the instance for future use. Specify either a default temporary tablespace for every user, or a default temporary tablespace that is used database-wide</a:t>
            </a:r>
            <a:r>
              <a:rPr lang="en-US" sz="2400" dirty="0"/>
              <a:t>.</a:t>
            </a:r>
            <a:endParaRPr lang="en-US" dirty="0"/>
          </a:p>
          <a:p>
            <a:endParaRPr lang="en-US" dirty="0"/>
          </a:p>
        </p:txBody>
      </p:sp>
    </p:spTree>
    <p:extLst>
      <p:ext uri="{BB962C8B-B14F-4D97-AF65-F5344CB8AC3E}">
        <p14:creationId xmlns:p14="http://schemas.microsoft.com/office/powerpoint/2010/main" val="1961243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63EB3-1362-4DB1-8519-9D87C00E5E6E}"/>
              </a:ext>
            </a:extLst>
          </p:cNvPr>
          <p:cNvSpPr>
            <a:spLocks noGrp="1"/>
          </p:cNvSpPr>
          <p:nvPr>
            <p:ph type="title"/>
          </p:nvPr>
        </p:nvSpPr>
        <p:spPr/>
        <p:txBody>
          <a:bodyPr/>
          <a:lstStyle/>
          <a:p>
            <a:pPr algn="ctr"/>
            <a:r>
              <a:rPr lang="en-US" b="1" dirty="0"/>
              <a:t>Tablespaces and Data Files</a:t>
            </a:r>
            <a:br>
              <a:rPr lang="en-US" b="1" dirty="0"/>
            </a:br>
            <a:endParaRPr lang="en-US" dirty="0"/>
          </a:p>
        </p:txBody>
      </p:sp>
      <p:sp>
        <p:nvSpPr>
          <p:cNvPr id="3" name="Content Placeholder 2">
            <a:extLst>
              <a:ext uri="{FF2B5EF4-FFF2-40B4-BE49-F238E27FC236}">
                <a16:creationId xmlns:a16="http://schemas.microsoft.com/office/drawing/2014/main" id="{A6BFBE92-8475-4D3E-915C-F144EB95D296}"/>
              </a:ext>
            </a:extLst>
          </p:cNvPr>
          <p:cNvSpPr>
            <a:spLocks noGrp="1"/>
          </p:cNvSpPr>
          <p:nvPr>
            <p:ph idx="1"/>
          </p:nvPr>
        </p:nvSpPr>
        <p:spPr>
          <a:xfrm>
            <a:off x="1457739" y="2133600"/>
            <a:ext cx="10046873" cy="3777622"/>
          </a:xfrm>
        </p:spPr>
        <p:txBody>
          <a:bodyPr/>
          <a:lstStyle/>
          <a:p>
            <a:pPr lvl="0" fontAlgn="base"/>
            <a:r>
              <a:rPr lang="en-US" b="1" dirty="0"/>
              <a:t>Tablespaces consist of one or more data files.</a:t>
            </a:r>
            <a:endParaRPr lang="en-US" dirty="0"/>
          </a:p>
          <a:p>
            <a:pPr lvl="0" fontAlgn="base"/>
            <a:r>
              <a:rPr lang="en-US" b="1" dirty="0"/>
              <a:t>Data files belong to only one tablespace.</a:t>
            </a:r>
          </a:p>
          <a:p>
            <a:pPr lvl="0" fontAlgn="base"/>
            <a:endParaRPr lang="en-US" dirty="0"/>
          </a:p>
          <a:p>
            <a:endParaRPr lang="en-US" dirty="0"/>
          </a:p>
        </p:txBody>
      </p:sp>
      <p:grpSp>
        <p:nvGrpSpPr>
          <p:cNvPr id="24" name="Group 23">
            <a:extLst>
              <a:ext uri="{FF2B5EF4-FFF2-40B4-BE49-F238E27FC236}">
                <a16:creationId xmlns:a16="http://schemas.microsoft.com/office/drawing/2014/main" id="{D62E2A92-1E63-4EEE-9F15-B5E9B7E40131}"/>
              </a:ext>
            </a:extLst>
          </p:cNvPr>
          <p:cNvGrpSpPr/>
          <p:nvPr/>
        </p:nvGrpSpPr>
        <p:grpSpPr>
          <a:xfrm>
            <a:off x="2941983" y="3248632"/>
            <a:ext cx="6467059" cy="3330165"/>
            <a:chOff x="0" y="0"/>
            <a:chExt cx="4800600" cy="3074812"/>
          </a:xfrm>
        </p:grpSpPr>
        <p:sp>
          <p:nvSpPr>
            <p:cNvPr id="25" name="Shape 34451">
              <a:extLst>
                <a:ext uri="{FF2B5EF4-FFF2-40B4-BE49-F238E27FC236}">
                  <a16:creationId xmlns:a16="http://schemas.microsoft.com/office/drawing/2014/main" id="{FF720CAA-1E96-4742-B69B-D8419B04CD33}"/>
                </a:ext>
              </a:extLst>
            </p:cNvPr>
            <p:cNvSpPr/>
            <p:nvPr/>
          </p:nvSpPr>
          <p:spPr>
            <a:xfrm>
              <a:off x="0" y="0"/>
              <a:ext cx="4800600" cy="2514600"/>
            </a:xfrm>
            <a:custGeom>
              <a:avLst/>
              <a:gdLst/>
              <a:ahLst/>
              <a:cxnLst/>
              <a:rect l="0" t="0" r="0" b="0"/>
              <a:pathLst>
                <a:path w="4800600" h="2514600">
                  <a:moveTo>
                    <a:pt x="0" y="0"/>
                  </a:moveTo>
                  <a:lnTo>
                    <a:pt x="4800600" y="0"/>
                  </a:lnTo>
                  <a:lnTo>
                    <a:pt x="4800600" y="2514600"/>
                  </a:lnTo>
                  <a:lnTo>
                    <a:pt x="0" y="2514600"/>
                  </a:lnTo>
                  <a:lnTo>
                    <a:pt x="0" y="0"/>
                  </a:lnTo>
                </a:path>
              </a:pathLst>
            </a:custGeom>
            <a:ln w="0" cap="flat">
              <a:miter lim="127000"/>
            </a:ln>
          </p:spPr>
          <p:style>
            <a:lnRef idx="0">
              <a:srgbClr val="000000">
                <a:alpha val="0"/>
              </a:srgbClr>
            </a:lnRef>
            <a:fillRef idx="1">
              <a:srgbClr val="666699"/>
            </a:fillRef>
            <a:effectRef idx="0">
              <a:scrgbClr r="0" g="0" b="0"/>
            </a:effectRef>
            <a:fontRef idx="none"/>
          </p:style>
          <p:txBody>
            <a:bodyPr/>
            <a:lstStyle/>
            <a:p>
              <a:endParaRPr lang="en-US"/>
            </a:p>
          </p:txBody>
        </p:sp>
        <p:sp>
          <p:nvSpPr>
            <p:cNvPr id="26" name="Shape 3470">
              <a:extLst>
                <a:ext uri="{FF2B5EF4-FFF2-40B4-BE49-F238E27FC236}">
                  <a16:creationId xmlns:a16="http://schemas.microsoft.com/office/drawing/2014/main" id="{3529F201-EDF3-41C4-8672-26AE1429E289}"/>
                </a:ext>
              </a:extLst>
            </p:cNvPr>
            <p:cNvSpPr/>
            <p:nvPr/>
          </p:nvSpPr>
          <p:spPr>
            <a:xfrm>
              <a:off x="0" y="0"/>
              <a:ext cx="4800600" cy="2514600"/>
            </a:xfrm>
            <a:custGeom>
              <a:avLst/>
              <a:gdLst/>
              <a:ahLst/>
              <a:cxnLst/>
              <a:rect l="0" t="0" r="0" b="0"/>
              <a:pathLst>
                <a:path w="4800600" h="2514600">
                  <a:moveTo>
                    <a:pt x="0" y="2514600"/>
                  </a:moveTo>
                  <a:lnTo>
                    <a:pt x="4800600" y="2514600"/>
                  </a:lnTo>
                  <a:lnTo>
                    <a:pt x="48006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27" name="Rectangle 26">
              <a:extLst>
                <a:ext uri="{FF2B5EF4-FFF2-40B4-BE49-F238E27FC236}">
                  <a16:creationId xmlns:a16="http://schemas.microsoft.com/office/drawing/2014/main" id="{C0CACB22-B7B0-453A-86F3-7C7DD1868DD1}"/>
                </a:ext>
              </a:extLst>
            </p:cNvPr>
            <p:cNvSpPr/>
            <p:nvPr/>
          </p:nvSpPr>
          <p:spPr>
            <a:xfrm>
              <a:off x="1331214" y="2736739"/>
              <a:ext cx="913736" cy="283848"/>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dirty="0">
                  <a:solidFill>
                    <a:srgbClr val="000000"/>
                  </a:solidFill>
                  <a:effectLst/>
                  <a:latin typeface="Courier New" panose="02070309020205020404" pitchFamily="49" charset="0"/>
                  <a:ea typeface="Courier New" panose="02070309020205020404" pitchFamily="49" charset="0"/>
                </a:rPr>
                <a:t>USERS</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28" name="Rectangle 27">
              <a:extLst>
                <a:ext uri="{FF2B5EF4-FFF2-40B4-BE49-F238E27FC236}">
                  <a16:creationId xmlns:a16="http://schemas.microsoft.com/office/drawing/2014/main" id="{47380B7D-EB3B-46E7-9C9E-8B9BDD9A4132}"/>
                </a:ext>
              </a:extLst>
            </p:cNvPr>
            <p:cNvSpPr/>
            <p:nvPr/>
          </p:nvSpPr>
          <p:spPr>
            <a:xfrm>
              <a:off x="2078228" y="2735809"/>
              <a:ext cx="1569795"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tablespace</a:t>
              </a:r>
              <a:endParaRPr lang="en-US" sz="1100">
                <a:solidFill>
                  <a:srgbClr val="000000"/>
                </a:solidFill>
                <a:effectLst/>
                <a:latin typeface="Calibri" panose="020F0502020204030204" pitchFamily="34" charset="0"/>
                <a:ea typeface="Calibri" panose="020F0502020204030204" pitchFamily="34" charset="0"/>
              </a:endParaRPr>
            </a:p>
          </p:txBody>
        </p:sp>
        <p:sp>
          <p:nvSpPr>
            <p:cNvPr id="29" name="Rectangle 28">
              <a:extLst>
                <a:ext uri="{FF2B5EF4-FFF2-40B4-BE49-F238E27FC236}">
                  <a16:creationId xmlns:a16="http://schemas.microsoft.com/office/drawing/2014/main" id="{67DE31C5-D16E-49A2-92F8-A4F06A0737D0}"/>
                </a:ext>
              </a:extLst>
            </p:cNvPr>
            <p:cNvSpPr/>
            <p:nvPr/>
          </p:nvSpPr>
          <p:spPr>
            <a:xfrm>
              <a:off x="565531" y="1750949"/>
              <a:ext cx="1435106"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Data file 1</a:t>
              </a:r>
              <a:endParaRPr lang="en-US" sz="1100">
                <a:solidFill>
                  <a:srgbClr val="000000"/>
                </a:solidFill>
                <a:effectLst/>
                <a:latin typeface="Calibri" panose="020F0502020204030204" pitchFamily="34" charset="0"/>
                <a:ea typeface="Calibri" panose="020F0502020204030204" pitchFamily="34" charset="0"/>
              </a:endParaRPr>
            </a:p>
          </p:txBody>
        </p:sp>
        <p:sp>
          <p:nvSpPr>
            <p:cNvPr id="30" name="Rectangle 29">
              <a:extLst>
                <a:ext uri="{FF2B5EF4-FFF2-40B4-BE49-F238E27FC236}">
                  <a16:creationId xmlns:a16="http://schemas.microsoft.com/office/drawing/2014/main" id="{53FFEDEB-9A88-4FF7-9276-21F5A24D3519}"/>
                </a:ext>
              </a:extLst>
            </p:cNvPr>
            <p:cNvSpPr/>
            <p:nvPr/>
          </p:nvSpPr>
          <p:spPr>
            <a:xfrm>
              <a:off x="3232912" y="1749425"/>
              <a:ext cx="1435106"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Data file 2</a:t>
              </a:r>
              <a:endParaRPr lang="en-US" sz="1100">
                <a:solidFill>
                  <a:srgbClr val="000000"/>
                </a:solidFill>
                <a:effectLst/>
                <a:latin typeface="Calibri" panose="020F0502020204030204" pitchFamily="34" charset="0"/>
                <a:ea typeface="Calibri" panose="020F0502020204030204" pitchFamily="34" charset="0"/>
              </a:endParaRPr>
            </a:p>
          </p:txBody>
        </p:sp>
        <p:pic>
          <p:nvPicPr>
            <p:cNvPr id="31" name="Picture 30">
              <a:extLst>
                <a:ext uri="{FF2B5EF4-FFF2-40B4-BE49-F238E27FC236}">
                  <a16:creationId xmlns:a16="http://schemas.microsoft.com/office/drawing/2014/main" id="{959FDE17-2F60-401D-8363-30025F72F908}"/>
                </a:ext>
              </a:extLst>
            </p:cNvPr>
            <p:cNvPicPr/>
            <p:nvPr/>
          </p:nvPicPr>
          <p:blipFill>
            <a:blip r:embed="rId2"/>
            <a:stretch>
              <a:fillRect/>
            </a:stretch>
          </p:blipFill>
          <p:spPr>
            <a:xfrm>
              <a:off x="524510" y="1017270"/>
              <a:ext cx="1066800" cy="496824"/>
            </a:xfrm>
            <a:prstGeom prst="rect">
              <a:avLst/>
            </a:prstGeom>
          </p:spPr>
        </p:pic>
        <p:pic>
          <p:nvPicPr>
            <p:cNvPr id="32" name="Picture 31">
              <a:extLst>
                <a:ext uri="{FF2B5EF4-FFF2-40B4-BE49-F238E27FC236}">
                  <a16:creationId xmlns:a16="http://schemas.microsoft.com/office/drawing/2014/main" id="{FDAA5CD3-EA39-40AE-AC80-5A7770CA70E5}"/>
                </a:ext>
              </a:extLst>
            </p:cNvPr>
            <p:cNvPicPr/>
            <p:nvPr/>
          </p:nvPicPr>
          <p:blipFill>
            <a:blip r:embed="rId3"/>
            <a:stretch>
              <a:fillRect/>
            </a:stretch>
          </p:blipFill>
          <p:spPr>
            <a:xfrm>
              <a:off x="528574" y="848614"/>
              <a:ext cx="1066800" cy="320040"/>
            </a:xfrm>
            <a:prstGeom prst="rect">
              <a:avLst/>
            </a:prstGeom>
          </p:spPr>
        </p:pic>
        <p:pic>
          <p:nvPicPr>
            <p:cNvPr id="33" name="Picture 32">
              <a:extLst>
                <a:ext uri="{FF2B5EF4-FFF2-40B4-BE49-F238E27FC236}">
                  <a16:creationId xmlns:a16="http://schemas.microsoft.com/office/drawing/2014/main" id="{556630B1-BBD6-48C6-90ED-625ADEF23A3C}"/>
                </a:ext>
              </a:extLst>
            </p:cNvPr>
            <p:cNvPicPr/>
            <p:nvPr/>
          </p:nvPicPr>
          <p:blipFill>
            <a:blip r:embed="rId4"/>
            <a:stretch>
              <a:fillRect/>
            </a:stretch>
          </p:blipFill>
          <p:spPr>
            <a:xfrm>
              <a:off x="528574" y="1356614"/>
              <a:ext cx="1066800" cy="320040"/>
            </a:xfrm>
            <a:prstGeom prst="rect">
              <a:avLst/>
            </a:prstGeom>
          </p:spPr>
        </p:pic>
        <p:pic>
          <p:nvPicPr>
            <p:cNvPr id="34" name="Picture 33">
              <a:extLst>
                <a:ext uri="{FF2B5EF4-FFF2-40B4-BE49-F238E27FC236}">
                  <a16:creationId xmlns:a16="http://schemas.microsoft.com/office/drawing/2014/main" id="{63056AA0-19B9-48F7-A7AB-C0C232BD5B45}"/>
                </a:ext>
              </a:extLst>
            </p:cNvPr>
            <p:cNvPicPr/>
            <p:nvPr/>
          </p:nvPicPr>
          <p:blipFill>
            <a:blip r:embed="rId5"/>
            <a:stretch>
              <a:fillRect/>
            </a:stretch>
          </p:blipFill>
          <p:spPr>
            <a:xfrm>
              <a:off x="524510" y="366014"/>
              <a:ext cx="1066800" cy="499872"/>
            </a:xfrm>
            <a:prstGeom prst="rect">
              <a:avLst/>
            </a:prstGeom>
          </p:spPr>
        </p:pic>
        <p:pic>
          <p:nvPicPr>
            <p:cNvPr id="35" name="Picture 34">
              <a:extLst>
                <a:ext uri="{FF2B5EF4-FFF2-40B4-BE49-F238E27FC236}">
                  <a16:creationId xmlns:a16="http://schemas.microsoft.com/office/drawing/2014/main" id="{80A4B6F5-9213-4F8F-9416-24306B675F98}"/>
                </a:ext>
              </a:extLst>
            </p:cNvPr>
            <p:cNvPicPr/>
            <p:nvPr/>
          </p:nvPicPr>
          <p:blipFill>
            <a:blip r:embed="rId6"/>
            <a:stretch>
              <a:fillRect/>
            </a:stretch>
          </p:blipFill>
          <p:spPr>
            <a:xfrm>
              <a:off x="528574" y="201422"/>
              <a:ext cx="1066800" cy="320040"/>
            </a:xfrm>
            <a:prstGeom prst="rect">
              <a:avLst/>
            </a:prstGeom>
          </p:spPr>
        </p:pic>
        <p:pic>
          <p:nvPicPr>
            <p:cNvPr id="36" name="Picture 35">
              <a:extLst>
                <a:ext uri="{FF2B5EF4-FFF2-40B4-BE49-F238E27FC236}">
                  <a16:creationId xmlns:a16="http://schemas.microsoft.com/office/drawing/2014/main" id="{B0FA7C63-E198-43A1-A629-804CFDBEE667}"/>
                </a:ext>
              </a:extLst>
            </p:cNvPr>
            <p:cNvPicPr/>
            <p:nvPr/>
          </p:nvPicPr>
          <p:blipFill>
            <a:blip r:embed="rId7"/>
            <a:stretch>
              <a:fillRect/>
            </a:stretch>
          </p:blipFill>
          <p:spPr>
            <a:xfrm>
              <a:off x="528574" y="709422"/>
              <a:ext cx="1066800" cy="320040"/>
            </a:xfrm>
            <a:prstGeom prst="rect">
              <a:avLst/>
            </a:prstGeom>
          </p:spPr>
        </p:pic>
        <p:pic>
          <p:nvPicPr>
            <p:cNvPr id="37" name="Picture 36">
              <a:extLst>
                <a:ext uri="{FF2B5EF4-FFF2-40B4-BE49-F238E27FC236}">
                  <a16:creationId xmlns:a16="http://schemas.microsoft.com/office/drawing/2014/main" id="{2EC09511-244A-4FD6-A748-1E94632A6A6E}"/>
                </a:ext>
              </a:extLst>
            </p:cNvPr>
            <p:cNvPicPr/>
            <p:nvPr/>
          </p:nvPicPr>
          <p:blipFill>
            <a:blip r:embed="rId2"/>
            <a:stretch>
              <a:fillRect/>
            </a:stretch>
          </p:blipFill>
          <p:spPr>
            <a:xfrm>
              <a:off x="3267710" y="1017270"/>
              <a:ext cx="1066800" cy="496824"/>
            </a:xfrm>
            <a:prstGeom prst="rect">
              <a:avLst/>
            </a:prstGeom>
          </p:spPr>
        </p:pic>
        <p:pic>
          <p:nvPicPr>
            <p:cNvPr id="38" name="Picture 37">
              <a:extLst>
                <a:ext uri="{FF2B5EF4-FFF2-40B4-BE49-F238E27FC236}">
                  <a16:creationId xmlns:a16="http://schemas.microsoft.com/office/drawing/2014/main" id="{216D7768-5538-4AFF-9E6E-CE21B667096C}"/>
                </a:ext>
              </a:extLst>
            </p:cNvPr>
            <p:cNvPicPr/>
            <p:nvPr/>
          </p:nvPicPr>
          <p:blipFill>
            <a:blip r:embed="rId3"/>
            <a:stretch>
              <a:fillRect/>
            </a:stretch>
          </p:blipFill>
          <p:spPr>
            <a:xfrm>
              <a:off x="3271774" y="848614"/>
              <a:ext cx="1066800" cy="320040"/>
            </a:xfrm>
            <a:prstGeom prst="rect">
              <a:avLst/>
            </a:prstGeom>
          </p:spPr>
        </p:pic>
        <p:pic>
          <p:nvPicPr>
            <p:cNvPr id="39" name="Picture 38">
              <a:extLst>
                <a:ext uri="{FF2B5EF4-FFF2-40B4-BE49-F238E27FC236}">
                  <a16:creationId xmlns:a16="http://schemas.microsoft.com/office/drawing/2014/main" id="{4F6CD044-B216-4D8F-A42E-E26FC953EDFC}"/>
                </a:ext>
              </a:extLst>
            </p:cNvPr>
            <p:cNvPicPr/>
            <p:nvPr/>
          </p:nvPicPr>
          <p:blipFill>
            <a:blip r:embed="rId4"/>
            <a:stretch>
              <a:fillRect/>
            </a:stretch>
          </p:blipFill>
          <p:spPr>
            <a:xfrm>
              <a:off x="3271774" y="1356614"/>
              <a:ext cx="1066800" cy="320040"/>
            </a:xfrm>
            <a:prstGeom prst="rect">
              <a:avLst/>
            </a:prstGeom>
          </p:spPr>
        </p:pic>
        <p:pic>
          <p:nvPicPr>
            <p:cNvPr id="40" name="Picture 39">
              <a:extLst>
                <a:ext uri="{FF2B5EF4-FFF2-40B4-BE49-F238E27FC236}">
                  <a16:creationId xmlns:a16="http://schemas.microsoft.com/office/drawing/2014/main" id="{49E60580-F765-4C40-A85E-23707313D37F}"/>
                </a:ext>
              </a:extLst>
            </p:cNvPr>
            <p:cNvPicPr/>
            <p:nvPr/>
          </p:nvPicPr>
          <p:blipFill>
            <a:blip r:embed="rId5"/>
            <a:stretch>
              <a:fillRect/>
            </a:stretch>
          </p:blipFill>
          <p:spPr>
            <a:xfrm>
              <a:off x="3267710" y="366014"/>
              <a:ext cx="1066800" cy="499872"/>
            </a:xfrm>
            <a:prstGeom prst="rect">
              <a:avLst/>
            </a:prstGeom>
          </p:spPr>
        </p:pic>
        <p:pic>
          <p:nvPicPr>
            <p:cNvPr id="41" name="Picture 40">
              <a:extLst>
                <a:ext uri="{FF2B5EF4-FFF2-40B4-BE49-F238E27FC236}">
                  <a16:creationId xmlns:a16="http://schemas.microsoft.com/office/drawing/2014/main" id="{0C3608AC-3622-4AE9-BF83-A8D28E36F48A}"/>
                </a:ext>
              </a:extLst>
            </p:cNvPr>
            <p:cNvPicPr/>
            <p:nvPr/>
          </p:nvPicPr>
          <p:blipFill>
            <a:blip r:embed="rId6"/>
            <a:stretch>
              <a:fillRect/>
            </a:stretch>
          </p:blipFill>
          <p:spPr>
            <a:xfrm>
              <a:off x="3271774" y="201422"/>
              <a:ext cx="1066800" cy="320040"/>
            </a:xfrm>
            <a:prstGeom prst="rect">
              <a:avLst/>
            </a:prstGeom>
          </p:spPr>
        </p:pic>
        <p:pic>
          <p:nvPicPr>
            <p:cNvPr id="42" name="Picture 41">
              <a:extLst>
                <a:ext uri="{FF2B5EF4-FFF2-40B4-BE49-F238E27FC236}">
                  <a16:creationId xmlns:a16="http://schemas.microsoft.com/office/drawing/2014/main" id="{D5F6B630-BD82-45D3-964D-41987B88757A}"/>
                </a:ext>
              </a:extLst>
            </p:cNvPr>
            <p:cNvPicPr/>
            <p:nvPr/>
          </p:nvPicPr>
          <p:blipFill>
            <a:blip r:embed="rId7"/>
            <a:stretch>
              <a:fillRect/>
            </a:stretch>
          </p:blipFill>
          <p:spPr>
            <a:xfrm>
              <a:off x="3271774" y="709422"/>
              <a:ext cx="1066800" cy="320040"/>
            </a:xfrm>
            <a:prstGeom prst="rect">
              <a:avLst/>
            </a:prstGeom>
          </p:spPr>
        </p:pic>
      </p:grpSp>
    </p:spTree>
    <p:extLst>
      <p:ext uri="{BB962C8B-B14F-4D97-AF65-F5344CB8AC3E}">
        <p14:creationId xmlns:p14="http://schemas.microsoft.com/office/powerpoint/2010/main" val="2285816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40E37-F419-43C0-BD7D-725F5B1686F9}"/>
              </a:ext>
            </a:extLst>
          </p:cNvPr>
          <p:cNvSpPr>
            <a:spLocks noGrp="1"/>
          </p:cNvSpPr>
          <p:nvPr>
            <p:ph type="title"/>
          </p:nvPr>
        </p:nvSpPr>
        <p:spPr/>
        <p:txBody>
          <a:bodyPr/>
          <a:lstStyle/>
          <a:p>
            <a:pPr algn="ctr"/>
            <a:r>
              <a:rPr lang="en-US" b="1" dirty="0"/>
              <a:t>Tablespaces and Data Files</a:t>
            </a:r>
            <a:endParaRPr lang="en-US" dirty="0"/>
          </a:p>
        </p:txBody>
      </p:sp>
      <p:sp>
        <p:nvSpPr>
          <p:cNvPr id="3" name="Content Placeholder 2">
            <a:extLst>
              <a:ext uri="{FF2B5EF4-FFF2-40B4-BE49-F238E27FC236}">
                <a16:creationId xmlns:a16="http://schemas.microsoft.com/office/drawing/2014/main" id="{BB4C1DB3-810A-4025-95E6-8B6C4939C7AD}"/>
              </a:ext>
            </a:extLst>
          </p:cNvPr>
          <p:cNvSpPr>
            <a:spLocks noGrp="1"/>
          </p:cNvSpPr>
          <p:nvPr>
            <p:ph idx="1"/>
          </p:nvPr>
        </p:nvSpPr>
        <p:spPr>
          <a:xfrm>
            <a:off x="1502533" y="2199861"/>
            <a:ext cx="9244979" cy="3777622"/>
          </a:xfrm>
        </p:spPr>
        <p:txBody>
          <a:bodyPr>
            <a:normAutofit/>
          </a:bodyPr>
          <a:lstStyle/>
          <a:p>
            <a:pPr algn="just"/>
            <a:r>
              <a:rPr lang="en-US" sz="2000" dirty="0"/>
              <a:t>A database is divided into </a:t>
            </a:r>
            <a:r>
              <a:rPr lang="en-US" sz="2000" i="1" dirty="0"/>
              <a:t>tablespaces</a:t>
            </a:r>
            <a:r>
              <a:rPr lang="en-US" sz="2000" dirty="0"/>
              <a:t>, which are logical storage units that can be used to group related logical structures. Each database is logically divided into one or more tablespaces. One or more data files are explicitly created for each tablespace to physically store the data of all logical structures in a tablespace.</a:t>
            </a:r>
          </a:p>
        </p:txBody>
      </p:sp>
    </p:spTree>
    <p:extLst>
      <p:ext uri="{BB962C8B-B14F-4D97-AF65-F5344CB8AC3E}">
        <p14:creationId xmlns:p14="http://schemas.microsoft.com/office/powerpoint/2010/main" val="2319392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E7717-3BFA-4E97-88C4-85BA7A34DE30}"/>
              </a:ext>
            </a:extLst>
          </p:cNvPr>
          <p:cNvSpPr>
            <a:spLocks noGrp="1"/>
          </p:cNvSpPr>
          <p:nvPr>
            <p:ph type="title"/>
          </p:nvPr>
        </p:nvSpPr>
        <p:spPr/>
        <p:txBody>
          <a:bodyPr/>
          <a:lstStyle/>
          <a:p>
            <a:r>
              <a:rPr lang="en-US" b="1" dirty="0"/>
              <a:t>SYSTEM and SYSAUX Tablespaces </a:t>
            </a:r>
            <a:br>
              <a:rPr lang="en-US" b="1" dirty="0"/>
            </a:br>
            <a:endParaRPr lang="en-US" dirty="0"/>
          </a:p>
        </p:txBody>
      </p:sp>
      <p:sp>
        <p:nvSpPr>
          <p:cNvPr id="3" name="Content Placeholder 2">
            <a:extLst>
              <a:ext uri="{FF2B5EF4-FFF2-40B4-BE49-F238E27FC236}">
                <a16:creationId xmlns:a16="http://schemas.microsoft.com/office/drawing/2014/main" id="{7D6C1A9B-64DC-49F4-9294-C6C5AA8E82C8}"/>
              </a:ext>
            </a:extLst>
          </p:cNvPr>
          <p:cNvSpPr>
            <a:spLocks noGrp="1"/>
          </p:cNvSpPr>
          <p:nvPr>
            <p:ph idx="1"/>
          </p:nvPr>
        </p:nvSpPr>
        <p:spPr>
          <a:xfrm>
            <a:off x="1537252" y="2133600"/>
            <a:ext cx="9967360" cy="3777622"/>
          </a:xfrm>
        </p:spPr>
        <p:txBody>
          <a:bodyPr/>
          <a:lstStyle/>
          <a:p>
            <a:pPr lvl="0" algn="just" fontAlgn="base"/>
            <a:r>
              <a:rPr lang="en-US" b="1" dirty="0"/>
              <a:t>The SYSTEM and SYSAUX tablespaces are mandatory tablespaces that are created at the time of database creation. They must be online.</a:t>
            </a:r>
            <a:endParaRPr lang="en-US" dirty="0"/>
          </a:p>
          <a:p>
            <a:pPr lvl="0" algn="just" fontAlgn="base"/>
            <a:r>
              <a:rPr lang="en-US" b="1" dirty="0"/>
              <a:t>The SYSTEM tablespace is used for core functionality (for example, data dictionary tables).</a:t>
            </a:r>
            <a:endParaRPr lang="en-US" dirty="0"/>
          </a:p>
          <a:p>
            <a:pPr lvl="0" algn="just" fontAlgn="base"/>
            <a:r>
              <a:rPr lang="en-US" b="1" dirty="0"/>
              <a:t>The auxiliary SYSAUX tablespace is used for additional database components (such as the Enterprise Manager Repository).</a:t>
            </a:r>
            <a:endParaRPr lang="en-US" dirty="0"/>
          </a:p>
          <a:p>
            <a:endParaRPr lang="en-US" dirty="0"/>
          </a:p>
        </p:txBody>
      </p:sp>
    </p:spTree>
    <p:extLst>
      <p:ext uri="{BB962C8B-B14F-4D97-AF65-F5344CB8AC3E}">
        <p14:creationId xmlns:p14="http://schemas.microsoft.com/office/powerpoint/2010/main" val="316882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227D7-6ACD-413E-B22A-5004415DFE6D}"/>
              </a:ext>
            </a:extLst>
          </p:cNvPr>
          <p:cNvSpPr>
            <a:spLocks noGrp="1"/>
          </p:cNvSpPr>
          <p:nvPr>
            <p:ph type="title"/>
          </p:nvPr>
        </p:nvSpPr>
        <p:spPr/>
        <p:txBody>
          <a:bodyPr/>
          <a:lstStyle/>
          <a:p>
            <a:r>
              <a:rPr lang="en-US" b="1" dirty="0"/>
              <a:t>Segments, Extents, and Blocks</a:t>
            </a:r>
          </a:p>
        </p:txBody>
      </p:sp>
      <p:sp>
        <p:nvSpPr>
          <p:cNvPr id="3" name="Content Placeholder 2">
            <a:extLst>
              <a:ext uri="{FF2B5EF4-FFF2-40B4-BE49-F238E27FC236}">
                <a16:creationId xmlns:a16="http://schemas.microsoft.com/office/drawing/2014/main" id="{FA1CEAA5-8A95-4683-93BF-946E2B76C0BF}"/>
              </a:ext>
            </a:extLst>
          </p:cNvPr>
          <p:cNvSpPr>
            <a:spLocks noGrp="1"/>
          </p:cNvSpPr>
          <p:nvPr>
            <p:ph idx="1"/>
          </p:nvPr>
        </p:nvSpPr>
        <p:spPr>
          <a:xfrm>
            <a:off x="1391478" y="2133600"/>
            <a:ext cx="10113134" cy="3777622"/>
          </a:xfrm>
        </p:spPr>
        <p:txBody>
          <a:bodyPr/>
          <a:lstStyle/>
          <a:p>
            <a:pPr lvl="0" fontAlgn="base"/>
            <a:r>
              <a:rPr lang="en-US" b="1" dirty="0"/>
              <a:t>Segments exist in a tablespace.</a:t>
            </a:r>
            <a:endParaRPr lang="en-US" dirty="0"/>
          </a:p>
          <a:p>
            <a:pPr lvl="0" fontAlgn="base"/>
            <a:r>
              <a:rPr lang="en-US" b="1" dirty="0"/>
              <a:t>Segments are collections of extents.</a:t>
            </a:r>
            <a:endParaRPr lang="en-US" dirty="0"/>
          </a:p>
          <a:p>
            <a:pPr lvl="0" fontAlgn="base"/>
            <a:r>
              <a:rPr lang="en-US" b="1" dirty="0"/>
              <a:t>Extents are collections of data blocks.</a:t>
            </a:r>
            <a:endParaRPr lang="en-US" dirty="0"/>
          </a:p>
          <a:p>
            <a:pPr lvl="0" fontAlgn="base"/>
            <a:r>
              <a:rPr lang="en-US" b="1" dirty="0"/>
              <a:t>Data blocks are mapped to disk blocks.</a:t>
            </a:r>
            <a:endParaRPr lang="en-US" dirty="0"/>
          </a:p>
          <a:p>
            <a:endParaRPr lang="en-US" dirty="0"/>
          </a:p>
        </p:txBody>
      </p:sp>
      <p:pic>
        <p:nvPicPr>
          <p:cNvPr id="17" name="Picture 16">
            <a:extLst>
              <a:ext uri="{FF2B5EF4-FFF2-40B4-BE49-F238E27FC236}">
                <a16:creationId xmlns:a16="http://schemas.microsoft.com/office/drawing/2014/main" id="{1FCFE71C-C410-4DE3-A491-283532116E9B}"/>
              </a:ext>
            </a:extLst>
          </p:cNvPr>
          <p:cNvPicPr>
            <a:picLocks noChangeAspect="1"/>
          </p:cNvPicPr>
          <p:nvPr/>
        </p:nvPicPr>
        <p:blipFill>
          <a:blip r:embed="rId2"/>
          <a:stretch>
            <a:fillRect/>
          </a:stretch>
        </p:blipFill>
        <p:spPr>
          <a:xfrm>
            <a:off x="2803248" y="3950789"/>
            <a:ext cx="7427429" cy="2200275"/>
          </a:xfrm>
          <a:prstGeom prst="rect">
            <a:avLst/>
          </a:prstGeom>
        </p:spPr>
      </p:pic>
    </p:spTree>
    <p:extLst>
      <p:ext uri="{BB962C8B-B14F-4D97-AF65-F5344CB8AC3E}">
        <p14:creationId xmlns:p14="http://schemas.microsoft.com/office/powerpoint/2010/main" val="2965600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CCC3-F8C4-483A-B52B-C607759B9FEE}"/>
              </a:ext>
            </a:extLst>
          </p:cNvPr>
          <p:cNvSpPr>
            <a:spLocks noGrp="1"/>
          </p:cNvSpPr>
          <p:nvPr>
            <p:ph type="title"/>
          </p:nvPr>
        </p:nvSpPr>
        <p:spPr/>
        <p:txBody>
          <a:bodyPr/>
          <a:lstStyle/>
          <a:p>
            <a:pPr algn="ctr"/>
            <a:r>
              <a:rPr lang="en-US" b="1" dirty="0"/>
              <a:t>Segments, Extents, and Blocks</a:t>
            </a:r>
            <a:endParaRPr lang="en-US" dirty="0"/>
          </a:p>
        </p:txBody>
      </p:sp>
      <p:sp>
        <p:nvSpPr>
          <p:cNvPr id="3" name="Content Placeholder 2">
            <a:extLst>
              <a:ext uri="{FF2B5EF4-FFF2-40B4-BE49-F238E27FC236}">
                <a16:creationId xmlns:a16="http://schemas.microsoft.com/office/drawing/2014/main" id="{DBE2B9A6-AAD0-4448-98B6-AC1A8028A05B}"/>
              </a:ext>
            </a:extLst>
          </p:cNvPr>
          <p:cNvSpPr>
            <a:spLocks noGrp="1"/>
          </p:cNvSpPr>
          <p:nvPr>
            <p:ph idx="1"/>
          </p:nvPr>
        </p:nvSpPr>
        <p:spPr>
          <a:xfrm>
            <a:off x="1563757" y="2133600"/>
            <a:ext cx="9940855" cy="3777622"/>
          </a:xfrm>
        </p:spPr>
        <p:txBody>
          <a:bodyPr/>
          <a:lstStyle/>
          <a:p>
            <a:pPr lvl="0" algn="just" fontAlgn="base"/>
            <a:r>
              <a:rPr lang="en-US" sz="2000" dirty="0"/>
              <a:t>Database objects such as tables and indexes are stored as segments in tablespaces. Each segment contains one or more extents. An extent consists of contiguous data blocks, which means that each extent can exist only in one data file. Data blocks are the smallest unit of I/O in the database.</a:t>
            </a:r>
          </a:p>
          <a:p>
            <a:pPr lvl="0" algn="just" fontAlgn="base"/>
            <a:r>
              <a:rPr lang="en-US" sz="2000" dirty="0"/>
              <a:t>When the database requests a set of data blocks from the operating system (OS), the OS maps this to an actual file system or disk block on the storage device. Because of this, you do not need to know the physical address of any of the data in your database. This also means that a data file can be striped or mirrored on several disks.</a:t>
            </a:r>
          </a:p>
          <a:p>
            <a:endParaRPr lang="en-US" dirty="0"/>
          </a:p>
        </p:txBody>
      </p:sp>
    </p:spTree>
    <p:extLst>
      <p:ext uri="{BB962C8B-B14F-4D97-AF65-F5344CB8AC3E}">
        <p14:creationId xmlns:p14="http://schemas.microsoft.com/office/powerpoint/2010/main" val="3899567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6DA78-8A3C-4F41-92AC-FAA29F1049D8}"/>
              </a:ext>
            </a:extLst>
          </p:cNvPr>
          <p:cNvSpPr>
            <a:spLocks noGrp="1"/>
          </p:cNvSpPr>
          <p:nvPr>
            <p:ph type="title"/>
          </p:nvPr>
        </p:nvSpPr>
        <p:spPr/>
        <p:txBody>
          <a:bodyPr/>
          <a:lstStyle/>
          <a:p>
            <a:pPr algn="ctr"/>
            <a:r>
              <a:rPr lang="en-US" b="1"/>
              <a:t>Segments, Extents, and Blocks</a:t>
            </a:r>
            <a:endParaRPr lang="en-US"/>
          </a:p>
        </p:txBody>
      </p:sp>
      <p:sp>
        <p:nvSpPr>
          <p:cNvPr id="3" name="Content Placeholder 2">
            <a:extLst>
              <a:ext uri="{FF2B5EF4-FFF2-40B4-BE49-F238E27FC236}">
                <a16:creationId xmlns:a16="http://schemas.microsoft.com/office/drawing/2014/main" id="{4B032467-28C1-4154-86D3-B8CF63382CF1}"/>
              </a:ext>
            </a:extLst>
          </p:cNvPr>
          <p:cNvSpPr>
            <a:spLocks noGrp="1"/>
          </p:cNvSpPr>
          <p:nvPr>
            <p:ph idx="1"/>
          </p:nvPr>
        </p:nvSpPr>
        <p:spPr>
          <a:xfrm>
            <a:off x="1351722" y="2133600"/>
            <a:ext cx="10152890" cy="3777622"/>
          </a:xfrm>
        </p:spPr>
        <p:txBody>
          <a:bodyPr/>
          <a:lstStyle/>
          <a:p>
            <a:pPr lvl="0" algn="just" fontAlgn="base"/>
            <a:r>
              <a:rPr lang="en-US" sz="2000" dirty="0"/>
              <a:t>The size of the data block can be set at the time of database creation. The default size of 8 KB is adequate for most databases. If your database supports a data warehouse application that has large tables and indexes, a larger block size may be beneficial. </a:t>
            </a:r>
          </a:p>
          <a:p>
            <a:pPr lvl="0" algn="just" fontAlgn="base"/>
            <a:r>
              <a:rPr lang="en-US" sz="2000" dirty="0"/>
              <a:t>If your database supports a transactional application in which reads and writes are random, specifying a smaller block size may be beneficial. The maximum block size depends on your OS. The minimum Oracle block size is 2 KB; it should rarely (if ever) be used.</a:t>
            </a:r>
          </a:p>
          <a:p>
            <a:pPr lvl="0" algn="just" fontAlgn="base"/>
            <a:r>
              <a:rPr lang="en-US" sz="2000" dirty="0"/>
              <a:t>You can have tablespaces with a nonstandard block size. For details, see the </a:t>
            </a:r>
            <a:r>
              <a:rPr lang="en-US" sz="2000" i="1" dirty="0"/>
              <a:t>Oracle Database Administrator’s Guide</a:t>
            </a:r>
            <a:r>
              <a:rPr lang="en-US" sz="2000" dirty="0"/>
              <a:t>.</a:t>
            </a:r>
          </a:p>
          <a:p>
            <a:endParaRPr lang="en-US" dirty="0"/>
          </a:p>
        </p:txBody>
      </p:sp>
    </p:spTree>
    <p:extLst>
      <p:ext uri="{BB962C8B-B14F-4D97-AF65-F5344CB8AC3E}">
        <p14:creationId xmlns:p14="http://schemas.microsoft.com/office/powerpoint/2010/main" val="4061034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C58D-C2D4-41F9-BD08-07333A8D1F13}"/>
              </a:ext>
            </a:extLst>
          </p:cNvPr>
          <p:cNvSpPr>
            <a:spLocks noGrp="1"/>
          </p:cNvSpPr>
          <p:nvPr>
            <p:ph type="title"/>
          </p:nvPr>
        </p:nvSpPr>
        <p:spPr/>
        <p:txBody>
          <a:bodyPr/>
          <a:lstStyle/>
          <a:p>
            <a:r>
              <a:rPr lang="en-US" b="1" dirty="0"/>
              <a:t>Database Architecture:</a:t>
            </a:r>
            <a:br>
              <a:rPr lang="en-US" dirty="0"/>
            </a:br>
            <a:endParaRPr lang="en-US" dirty="0"/>
          </a:p>
        </p:txBody>
      </p:sp>
      <p:sp>
        <p:nvSpPr>
          <p:cNvPr id="3" name="Content Placeholder 2">
            <a:extLst>
              <a:ext uri="{FF2B5EF4-FFF2-40B4-BE49-F238E27FC236}">
                <a16:creationId xmlns:a16="http://schemas.microsoft.com/office/drawing/2014/main" id="{5EA7ED03-20F1-4E47-84C3-4BAA836F10B1}"/>
              </a:ext>
            </a:extLst>
          </p:cNvPr>
          <p:cNvSpPr>
            <a:spLocks noGrp="1"/>
          </p:cNvSpPr>
          <p:nvPr>
            <p:ph idx="1"/>
          </p:nvPr>
        </p:nvSpPr>
        <p:spPr>
          <a:xfrm>
            <a:off x="1934817" y="2133600"/>
            <a:ext cx="9569795" cy="4253948"/>
          </a:xfrm>
        </p:spPr>
        <p:txBody>
          <a:bodyPr/>
          <a:lstStyle/>
          <a:p>
            <a:r>
              <a:rPr lang="en-US" b="1" dirty="0"/>
              <a:t>Summary of Structural Components</a:t>
            </a:r>
            <a:endParaRPr lang="en-US" sz="1600" b="1" dirty="0"/>
          </a:p>
          <a:p>
            <a:pPr lvl="0" fontAlgn="base"/>
            <a:r>
              <a:rPr lang="en-US" b="1" dirty="0"/>
              <a:t>Memory structures:</a:t>
            </a:r>
            <a:endParaRPr lang="en-US" sz="1000" dirty="0"/>
          </a:p>
          <a:p>
            <a:pPr lvl="1" fontAlgn="base"/>
            <a:r>
              <a:rPr lang="en-US" b="1" dirty="0"/>
              <a:t>System Global Area (SGA): Database buffer cache, redo buffer, and various pools </a:t>
            </a:r>
            <a:r>
              <a:rPr lang="en-US" dirty="0"/>
              <a:t>– </a:t>
            </a:r>
            <a:r>
              <a:rPr lang="en-US" b="1" dirty="0"/>
              <a:t>Program Global Area (PGA)</a:t>
            </a:r>
            <a:endParaRPr lang="en-US" sz="1000" dirty="0"/>
          </a:p>
          <a:p>
            <a:pPr lvl="0" fontAlgn="base"/>
            <a:r>
              <a:rPr lang="en-US" b="1" dirty="0"/>
              <a:t>Process structures:</a:t>
            </a:r>
            <a:endParaRPr lang="en-US" sz="1000" dirty="0"/>
          </a:p>
          <a:p>
            <a:pPr lvl="1" fontAlgn="base"/>
            <a:r>
              <a:rPr lang="en-US" b="1" dirty="0"/>
              <a:t>User process and server process</a:t>
            </a:r>
            <a:endParaRPr lang="en-US" sz="1000" dirty="0"/>
          </a:p>
          <a:p>
            <a:pPr lvl="1" fontAlgn="base"/>
            <a:r>
              <a:rPr lang="en-US" b="1" dirty="0"/>
              <a:t>Background processes: SMON, PMON, </a:t>
            </a:r>
            <a:r>
              <a:rPr lang="en-US" b="1" dirty="0" err="1"/>
              <a:t>DBW</a:t>
            </a:r>
            <a:r>
              <a:rPr lang="en-US" b="1" i="1" dirty="0" err="1"/>
              <a:t>n</a:t>
            </a:r>
            <a:r>
              <a:rPr lang="en-US" b="1" dirty="0"/>
              <a:t>, CKPT, LGWR, </a:t>
            </a:r>
            <a:r>
              <a:rPr lang="en-US" b="1" dirty="0" err="1"/>
              <a:t>ARC</a:t>
            </a:r>
            <a:r>
              <a:rPr lang="en-US" b="1" i="1" dirty="0" err="1"/>
              <a:t>n</a:t>
            </a:r>
            <a:r>
              <a:rPr lang="en-US" b="1" dirty="0"/>
              <a:t>, and so on</a:t>
            </a:r>
            <a:endParaRPr lang="en-US" sz="1000" dirty="0"/>
          </a:p>
          <a:p>
            <a:pPr lvl="0" fontAlgn="base"/>
            <a:r>
              <a:rPr lang="en-US" b="1" dirty="0"/>
              <a:t>Storage structures:</a:t>
            </a:r>
            <a:endParaRPr lang="en-US" sz="1000" dirty="0"/>
          </a:p>
          <a:p>
            <a:pPr lvl="1" fontAlgn="base"/>
            <a:r>
              <a:rPr lang="en-US" b="1" dirty="0"/>
              <a:t>Logical: Database, schema, tablespace, segment, extent, and Oracle block</a:t>
            </a:r>
            <a:endParaRPr lang="en-US" sz="1000" dirty="0"/>
          </a:p>
          <a:p>
            <a:pPr lvl="1" fontAlgn="base"/>
            <a:r>
              <a:rPr lang="en-US" b="1" dirty="0"/>
              <a:t>Physical: Data files, control files, and redo log files</a:t>
            </a:r>
            <a:endParaRPr lang="en-US" sz="1000" dirty="0"/>
          </a:p>
          <a:p>
            <a:endParaRPr lang="en-US" dirty="0"/>
          </a:p>
        </p:txBody>
      </p:sp>
    </p:spTree>
    <p:extLst>
      <p:ext uri="{BB962C8B-B14F-4D97-AF65-F5344CB8AC3E}">
        <p14:creationId xmlns:p14="http://schemas.microsoft.com/office/powerpoint/2010/main" val="575387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B3B27-5DAA-46EB-AB94-9B601B2CB735}"/>
              </a:ext>
            </a:extLst>
          </p:cNvPr>
          <p:cNvSpPr>
            <a:spLocks noGrp="1"/>
          </p:cNvSpPr>
          <p:nvPr>
            <p:ph type="title"/>
          </p:nvPr>
        </p:nvSpPr>
        <p:spPr/>
        <p:txBody>
          <a:bodyPr/>
          <a:lstStyle/>
          <a:p>
            <a:pPr algn="ctr"/>
            <a:r>
              <a:rPr lang="en-US" b="1" dirty="0"/>
              <a:t>Database Storage Architecture</a:t>
            </a:r>
            <a:br>
              <a:rPr lang="en-US" b="1" dirty="0"/>
            </a:br>
            <a:endParaRPr lang="en-US" dirty="0"/>
          </a:p>
        </p:txBody>
      </p:sp>
      <p:pic>
        <p:nvPicPr>
          <p:cNvPr id="31" name="Content Placeholder 30">
            <a:extLst>
              <a:ext uri="{FF2B5EF4-FFF2-40B4-BE49-F238E27FC236}">
                <a16:creationId xmlns:a16="http://schemas.microsoft.com/office/drawing/2014/main" id="{F154B472-A2DE-42E6-89D1-ED9E22022B65}"/>
              </a:ext>
            </a:extLst>
          </p:cNvPr>
          <p:cNvPicPr>
            <a:picLocks noGrp="1" noChangeAspect="1"/>
          </p:cNvPicPr>
          <p:nvPr>
            <p:ph idx="1"/>
          </p:nvPr>
        </p:nvPicPr>
        <p:blipFill>
          <a:blip r:embed="rId3"/>
          <a:stretch>
            <a:fillRect/>
          </a:stretch>
        </p:blipFill>
        <p:spPr>
          <a:xfrm>
            <a:off x="1020418" y="1683025"/>
            <a:ext cx="8362121" cy="4823791"/>
          </a:xfrm>
        </p:spPr>
      </p:pic>
      <p:graphicFrame>
        <p:nvGraphicFramePr>
          <p:cNvPr id="32" name="Content Placeholder 8">
            <a:extLst>
              <a:ext uri="{FF2B5EF4-FFF2-40B4-BE49-F238E27FC236}">
                <a16:creationId xmlns:a16="http://schemas.microsoft.com/office/drawing/2014/main" id="{EB68401F-FD0A-4508-BE10-AC2E477A9EAC}"/>
              </a:ext>
            </a:extLst>
          </p:cNvPr>
          <p:cNvGraphicFramePr>
            <a:graphicFrameLocks/>
          </p:cNvGraphicFramePr>
          <p:nvPr>
            <p:extLst>
              <p:ext uri="{D42A27DB-BD31-4B8C-83A1-F6EECF244321}">
                <p14:modId xmlns:p14="http://schemas.microsoft.com/office/powerpoint/2010/main" val="2641617391"/>
              </p:ext>
            </p:extLst>
          </p:nvPr>
        </p:nvGraphicFramePr>
        <p:xfrm>
          <a:off x="9768509" y="1702810"/>
          <a:ext cx="1642745" cy="1280890"/>
        </p:xfrm>
        <a:graphic>
          <a:graphicData uri="http://schemas.openxmlformats.org/drawingml/2006/table">
            <a:tbl>
              <a:tblPr firstRow="1" firstCol="1" bandRow="1"/>
              <a:tblGrid>
                <a:gridCol w="1642745">
                  <a:extLst>
                    <a:ext uri="{9D8B030D-6E8A-4147-A177-3AD203B41FA5}">
                      <a16:colId xmlns:a16="http://schemas.microsoft.com/office/drawing/2014/main" val="3911644256"/>
                    </a:ext>
                  </a:extLst>
                </a:gridCol>
              </a:tblGrid>
              <a:tr h="1280890">
                <a:tc>
                  <a:txBody>
                    <a:bodyPr/>
                    <a:lstStyle/>
                    <a:p>
                      <a:pPr marL="0" marR="0" algn="l">
                        <a:lnSpc>
                          <a:spcPct val="107000"/>
                        </a:lnSpc>
                        <a:spcBef>
                          <a:spcPts val="0"/>
                        </a:spcBef>
                        <a:spcAft>
                          <a:spcPts val="0"/>
                        </a:spcAft>
                      </a:pPr>
                      <a:r>
                        <a:rPr lang="en-US" sz="1400" b="1" dirty="0">
                          <a:solidFill>
                            <a:srgbClr val="0000CC"/>
                          </a:solidFill>
                          <a:effectLst/>
                          <a:latin typeface="Arial" panose="020B0604020202020204" pitchFamily="34" charset="0"/>
                          <a:ea typeface="Arial" panose="020B0604020202020204" pitchFamily="34" charset="0"/>
                          <a:cs typeface="Times New Roman" panose="02020603050405020304" pitchFamily="18" charset="0"/>
                        </a:rPr>
                        <a:t>DB structures</a:t>
                      </a:r>
                      <a:endParaRPr lang="en-US" sz="1100" b="1" dirty="0">
                        <a:solidFill>
                          <a:srgbClr val="000000"/>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gn="l" fontAlgn="base">
                        <a:lnSpc>
                          <a:spcPct val="107000"/>
                        </a:lnSpc>
                        <a:spcBef>
                          <a:spcPts val="0"/>
                        </a:spcBef>
                        <a:spcAft>
                          <a:spcPts val="0"/>
                        </a:spcAft>
                        <a:buClr>
                          <a:srgbClr val="000000"/>
                        </a:buClr>
                        <a:buSzPts val="1400"/>
                        <a:buFont typeface="Symbol" panose="05050102010706020507" pitchFamily="18" charset="2"/>
                        <a:buChar char="-"/>
                      </a:pPr>
                      <a:r>
                        <a:rPr lang="en-US" sz="14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Memory</a:t>
                      </a:r>
                    </a:p>
                    <a:p>
                      <a:pPr marL="342900" marR="0" lvl="0" indent="-342900" algn="l" fontAlgn="base">
                        <a:lnSpc>
                          <a:spcPct val="107000"/>
                        </a:lnSpc>
                        <a:spcBef>
                          <a:spcPts val="0"/>
                        </a:spcBef>
                        <a:spcAft>
                          <a:spcPts val="0"/>
                        </a:spcAft>
                        <a:buClr>
                          <a:srgbClr val="000000"/>
                        </a:buClr>
                        <a:buSzPts val="1400"/>
                        <a:buFont typeface="Symbol" panose="05050102010706020507" pitchFamily="18" charset="2"/>
                        <a:buChar char="-"/>
                      </a:pPr>
                      <a:r>
                        <a:rPr lang="en-US" sz="14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Process</a:t>
                      </a:r>
                      <a:endParaRPr lang="en-US" sz="11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0" marR="0" lvl="0" indent="0" algn="l" fontAlgn="base">
                        <a:lnSpc>
                          <a:spcPct val="107000"/>
                        </a:lnSpc>
                        <a:spcBef>
                          <a:spcPts val="0"/>
                        </a:spcBef>
                        <a:spcAft>
                          <a:spcPts val="0"/>
                        </a:spcAft>
                        <a:buClr>
                          <a:srgbClr val="000000"/>
                        </a:buClr>
                        <a:buSzPts val="1400"/>
                        <a:buFont typeface="Symbol" panose="05050102010706020507" pitchFamily="18" charset="2"/>
                        <a:buNone/>
                      </a:pPr>
                      <a:r>
                        <a:rPr lang="en-US" sz="1400" dirty="0">
                          <a:solidFill>
                            <a:srgbClr val="000000"/>
                          </a:solidFill>
                          <a:effectLst/>
                          <a:latin typeface="Wingdings" panose="05000000000000000000" pitchFamily="2" charset="2"/>
                          <a:ea typeface="Wingdings" panose="05000000000000000000" pitchFamily="2" charset="2"/>
                          <a:cs typeface="Wingdings" panose="05000000000000000000" pitchFamily="2" charset="2"/>
                        </a:rPr>
                        <a:t>à </a:t>
                      </a:r>
                      <a:r>
                        <a:rPr lang="en-US" sz="1400" b="1" u="none" strike="noStrike" dirty="0">
                          <a:solidFill>
                            <a:srgbClr val="FF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Storage</a:t>
                      </a:r>
                      <a:endParaRPr lang="en-US" sz="1100" u="none" strike="noStrike" dirty="0">
                        <a:solidFill>
                          <a:srgbClr val="FF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txBody>
                  <a:tcPr marR="73025" marT="55245"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855227"/>
                  </a:ext>
                </a:extLst>
              </a:tr>
            </a:tbl>
          </a:graphicData>
        </a:graphic>
      </p:graphicFrame>
    </p:spTree>
    <p:extLst>
      <p:ext uri="{BB962C8B-B14F-4D97-AF65-F5344CB8AC3E}">
        <p14:creationId xmlns:p14="http://schemas.microsoft.com/office/powerpoint/2010/main" val="1560107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6FEA1-FF14-418B-8C2C-99E8F6A8B918}"/>
              </a:ext>
            </a:extLst>
          </p:cNvPr>
          <p:cNvSpPr>
            <a:spLocks noGrp="1"/>
          </p:cNvSpPr>
          <p:nvPr>
            <p:ph type="title"/>
          </p:nvPr>
        </p:nvSpPr>
        <p:spPr/>
        <p:txBody>
          <a:bodyPr/>
          <a:lstStyle/>
          <a:p>
            <a:pPr algn="ctr"/>
            <a:r>
              <a:rPr lang="en-US" b="1"/>
              <a:t>Database Storage Architecture</a:t>
            </a:r>
          </a:p>
        </p:txBody>
      </p:sp>
      <p:sp>
        <p:nvSpPr>
          <p:cNvPr id="3" name="Content Placeholder 2">
            <a:extLst>
              <a:ext uri="{FF2B5EF4-FFF2-40B4-BE49-F238E27FC236}">
                <a16:creationId xmlns:a16="http://schemas.microsoft.com/office/drawing/2014/main" id="{2AA1AF0A-6539-4DC1-9EDC-D6FD736855CD}"/>
              </a:ext>
            </a:extLst>
          </p:cNvPr>
          <p:cNvSpPr>
            <a:spLocks noGrp="1"/>
          </p:cNvSpPr>
          <p:nvPr>
            <p:ph idx="1"/>
          </p:nvPr>
        </p:nvSpPr>
        <p:spPr>
          <a:xfrm>
            <a:off x="1325217" y="2133600"/>
            <a:ext cx="10179395" cy="4267200"/>
          </a:xfrm>
        </p:spPr>
        <p:txBody>
          <a:bodyPr>
            <a:normAutofit/>
          </a:bodyPr>
          <a:lstStyle/>
          <a:p>
            <a:pPr marL="0" indent="0">
              <a:buNone/>
            </a:pPr>
            <a:r>
              <a:rPr lang="en-US" sz="2000" dirty="0"/>
              <a:t>The files that constitute an Oracle database are organized into the following:</a:t>
            </a:r>
          </a:p>
          <a:p>
            <a:pPr lvl="0" fontAlgn="base"/>
            <a:r>
              <a:rPr lang="en-US" sz="2000" b="1" dirty="0"/>
              <a:t>Control files: </a:t>
            </a:r>
            <a:r>
              <a:rPr lang="en-US" sz="2000" dirty="0"/>
              <a:t>Contain data about the database itself (that is, physical database structure information). These files are critical to the database. Without them, you cannot open data files to access the data in the database.</a:t>
            </a:r>
          </a:p>
          <a:p>
            <a:pPr lvl="0" fontAlgn="base"/>
            <a:r>
              <a:rPr lang="en-US" sz="2000" b="1" dirty="0"/>
              <a:t>Data files: </a:t>
            </a:r>
            <a:r>
              <a:rPr lang="en-US" sz="2000" dirty="0"/>
              <a:t>Contain the user or application data of the database, as well as metadata and the data dictionary</a:t>
            </a:r>
          </a:p>
          <a:p>
            <a:pPr lvl="0" fontAlgn="base"/>
            <a:r>
              <a:rPr lang="en-US" sz="2000" b="1" dirty="0"/>
              <a:t>Online redo log files: </a:t>
            </a:r>
            <a:r>
              <a:rPr lang="en-US" sz="2000" dirty="0"/>
              <a:t>Allow for instance recovery of the database. If the database server crashes and does not lose any data files, the instance can recover the database with the information in these files.</a:t>
            </a:r>
          </a:p>
          <a:p>
            <a:pPr lvl="0" fontAlgn="base"/>
            <a:endParaRPr lang="en-US" dirty="0"/>
          </a:p>
          <a:p>
            <a:endParaRPr lang="en-US" dirty="0"/>
          </a:p>
        </p:txBody>
      </p:sp>
    </p:spTree>
    <p:extLst>
      <p:ext uri="{BB962C8B-B14F-4D97-AF65-F5344CB8AC3E}">
        <p14:creationId xmlns:p14="http://schemas.microsoft.com/office/powerpoint/2010/main" val="245315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988D-1C49-4BA9-92BC-E339C481CB4B}"/>
              </a:ext>
            </a:extLst>
          </p:cNvPr>
          <p:cNvSpPr>
            <a:spLocks noGrp="1"/>
          </p:cNvSpPr>
          <p:nvPr>
            <p:ph type="title"/>
          </p:nvPr>
        </p:nvSpPr>
        <p:spPr/>
        <p:txBody>
          <a:bodyPr/>
          <a:lstStyle/>
          <a:p>
            <a:pPr algn="ctr"/>
            <a:r>
              <a:rPr lang="en-US" b="1" dirty="0"/>
              <a:t>Database Storage Architecture</a:t>
            </a:r>
            <a:br>
              <a:rPr lang="en-US" b="1" dirty="0"/>
            </a:br>
            <a:endParaRPr lang="en-US" dirty="0"/>
          </a:p>
        </p:txBody>
      </p:sp>
      <p:sp>
        <p:nvSpPr>
          <p:cNvPr id="3" name="Content Placeholder 2">
            <a:extLst>
              <a:ext uri="{FF2B5EF4-FFF2-40B4-BE49-F238E27FC236}">
                <a16:creationId xmlns:a16="http://schemas.microsoft.com/office/drawing/2014/main" id="{E15D37FA-BA2E-4188-A892-816AA9C7257A}"/>
              </a:ext>
            </a:extLst>
          </p:cNvPr>
          <p:cNvSpPr>
            <a:spLocks noGrp="1"/>
          </p:cNvSpPr>
          <p:nvPr>
            <p:ph idx="1"/>
          </p:nvPr>
        </p:nvSpPr>
        <p:spPr>
          <a:xfrm>
            <a:off x="1457739" y="2133600"/>
            <a:ext cx="10046873" cy="4412974"/>
          </a:xfrm>
        </p:spPr>
        <p:txBody>
          <a:bodyPr>
            <a:normAutofit lnSpcReduction="10000"/>
          </a:bodyPr>
          <a:lstStyle/>
          <a:p>
            <a:pPr marL="0" indent="0">
              <a:buNone/>
            </a:pPr>
            <a:r>
              <a:rPr lang="en-US" sz="2000" dirty="0"/>
              <a:t>The following additional files are important to the successful running of the database:</a:t>
            </a:r>
          </a:p>
          <a:p>
            <a:pPr lvl="0" fontAlgn="base"/>
            <a:r>
              <a:rPr lang="en-US" sz="2000" b="1" dirty="0"/>
              <a:t>Parameter file: </a:t>
            </a:r>
            <a:r>
              <a:rPr lang="en-US" sz="2000" dirty="0"/>
              <a:t>Is used to define how the instance is configured when it starts up</a:t>
            </a:r>
          </a:p>
          <a:p>
            <a:pPr lvl="0" fontAlgn="base"/>
            <a:r>
              <a:rPr lang="en-US" sz="2000" b="1" dirty="0"/>
              <a:t>Password file: </a:t>
            </a:r>
            <a:r>
              <a:rPr lang="en-US" sz="2000" dirty="0"/>
              <a:t>Allows </a:t>
            </a:r>
            <a:r>
              <a:rPr lang="en-US" sz="2000" dirty="0" err="1"/>
              <a:t>sysdba</a:t>
            </a:r>
            <a:r>
              <a:rPr lang="en-US" sz="2000" dirty="0"/>
              <a:t>, </a:t>
            </a:r>
            <a:r>
              <a:rPr lang="en-US" sz="2000" dirty="0" err="1"/>
              <a:t>sysoper</a:t>
            </a:r>
            <a:r>
              <a:rPr lang="en-US" sz="2000" dirty="0"/>
              <a:t>, and </a:t>
            </a:r>
            <a:r>
              <a:rPr lang="en-US" sz="2000" dirty="0" err="1"/>
              <a:t>sysasm</a:t>
            </a:r>
            <a:r>
              <a:rPr lang="en-US" sz="2000" dirty="0"/>
              <a:t> to connect remotely to the database and perform administrative tasks </a:t>
            </a:r>
          </a:p>
          <a:p>
            <a:pPr lvl="0" fontAlgn="base"/>
            <a:r>
              <a:rPr lang="en-US" sz="2000" b="1" dirty="0"/>
              <a:t>Backup files: </a:t>
            </a:r>
            <a:r>
              <a:rPr lang="en-US" sz="2000" dirty="0"/>
              <a:t>Are used for database recovery. You typically restore a backup file when a media failure or user error has damaged or deleted the original file.</a:t>
            </a:r>
          </a:p>
          <a:p>
            <a:pPr lvl="0" fontAlgn="base"/>
            <a:r>
              <a:rPr lang="en-US" sz="2000" b="1" dirty="0"/>
              <a:t>Archived redo log files: </a:t>
            </a:r>
            <a:r>
              <a:rPr lang="en-US" sz="2000" dirty="0"/>
              <a:t>Contain an ongoing history of the data changes (redo) that are generated by the instance. Using these files and a backup of the database, you can recover a lost data file. That is, archive logs enable the recovery of restored data files.</a:t>
            </a:r>
          </a:p>
          <a:p>
            <a:endParaRPr lang="en-US" dirty="0"/>
          </a:p>
        </p:txBody>
      </p:sp>
    </p:spTree>
    <p:extLst>
      <p:ext uri="{BB962C8B-B14F-4D97-AF65-F5344CB8AC3E}">
        <p14:creationId xmlns:p14="http://schemas.microsoft.com/office/powerpoint/2010/main" val="2887739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AA926-A9A1-4968-B3EC-1EDD06FD97C5}"/>
              </a:ext>
            </a:extLst>
          </p:cNvPr>
          <p:cNvSpPr>
            <a:spLocks noGrp="1"/>
          </p:cNvSpPr>
          <p:nvPr>
            <p:ph type="title"/>
          </p:nvPr>
        </p:nvSpPr>
        <p:spPr/>
        <p:txBody>
          <a:bodyPr/>
          <a:lstStyle/>
          <a:p>
            <a:r>
              <a:rPr lang="en-US" b="1"/>
              <a:t>Database Storage Architecture</a:t>
            </a:r>
            <a:endParaRPr lang="en-US"/>
          </a:p>
        </p:txBody>
      </p:sp>
      <p:sp>
        <p:nvSpPr>
          <p:cNvPr id="3" name="Content Placeholder 2">
            <a:extLst>
              <a:ext uri="{FF2B5EF4-FFF2-40B4-BE49-F238E27FC236}">
                <a16:creationId xmlns:a16="http://schemas.microsoft.com/office/drawing/2014/main" id="{E8B42799-29CE-4CCC-9128-5BA0AC6F1EDC}"/>
              </a:ext>
            </a:extLst>
          </p:cNvPr>
          <p:cNvSpPr>
            <a:spLocks noGrp="1"/>
          </p:cNvSpPr>
          <p:nvPr>
            <p:ph idx="1"/>
          </p:nvPr>
        </p:nvSpPr>
        <p:spPr>
          <a:xfrm>
            <a:off x="1404730" y="2133600"/>
            <a:ext cx="10099882" cy="3777622"/>
          </a:xfrm>
        </p:spPr>
        <p:txBody>
          <a:bodyPr/>
          <a:lstStyle/>
          <a:p>
            <a:pPr lvl="0" fontAlgn="base"/>
            <a:r>
              <a:rPr lang="en-US" sz="2000" b="1" dirty="0"/>
              <a:t>Trace files: </a:t>
            </a:r>
            <a:r>
              <a:rPr lang="en-US" sz="2000" dirty="0"/>
              <a:t>Each server and background process can write to an associated trace file. When an internal error is detected by a process, the process dumps information about the error to its trace file. Some of the information written to a trace file is intended for the database administrator, whereas other information is for Oracle Support Services. </a:t>
            </a:r>
          </a:p>
          <a:p>
            <a:pPr lvl="0" fontAlgn="base"/>
            <a:r>
              <a:rPr lang="en-US" sz="2000" b="1" dirty="0"/>
              <a:t>Alert log file: </a:t>
            </a:r>
            <a:r>
              <a:rPr lang="en-US" sz="2000" dirty="0"/>
              <a:t>These are special trace entries. The alert log of a database is a chronological log of messages and errors. Each instance has one alert log file. Oracle recommends that you review this periodically.</a:t>
            </a:r>
          </a:p>
          <a:p>
            <a:endParaRPr lang="en-US" dirty="0"/>
          </a:p>
        </p:txBody>
      </p:sp>
    </p:spTree>
    <p:extLst>
      <p:ext uri="{BB962C8B-B14F-4D97-AF65-F5344CB8AC3E}">
        <p14:creationId xmlns:p14="http://schemas.microsoft.com/office/powerpoint/2010/main" val="660135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44AA3-4338-4196-B536-62656F29DF63}"/>
              </a:ext>
            </a:extLst>
          </p:cNvPr>
          <p:cNvSpPr>
            <a:spLocks noGrp="1"/>
          </p:cNvSpPr>
          <p:nvPr>
            <p:ph type="title"/>
          </p:nvPr>
        </p:nvSpPr>
        <p:spPr/>
        <p:txBody>
          <a:bodyPr>
            <a:normAutofit fontScale="90000"/>
          </a:bodyPr>
          <a:lstStyle/>
          <a:p>
            <a:pPr algn="ctr"/>
            <a:r>
              <a:rPr lang="en-US" b="1" dirty="0"/>
              <a:t>Logical and Physical Database Structures</a:t>
            </a:r>
            <a:br>
              <a:rPr lang="en-US" b="1" dirty="0"/>
            </a:br>
            <a:endParaRPr lang="en-US" dirty="0"/>
          </a:p>
        </p:txBody>
      </p:sp>
      <p:grpSp>
        <p:nvGrpSpPr>
          <p:cNvPr id="4" name="Group 3">
            <a:extLst>
              <a:ext uri="{FF2B5EF4-FFF2-40B4-BE49-F238E27FC236}">
                <a16:creationId xmlns:a16="http://schemas.microsoft.com/office/drawing/2014/main" id="{93361587-D112-4734-B0D6-2CDFC2DD5CD1}"/>
              </a:ext>
            </a:extLst>
          </p:cNvPr>
          <p:cNvGrpSpPr/>
          <p:nvPr/>
        </p:nvGrpSpPr>
        <p:grpSpPr>
          <a:xfrm>
            <a:off x="1709530" y="1391478"/>
            <a:ext cx="8335618" cy="5353878"/>
            <a:chOff x="0" y="0"/>
            <a:chExt cx="6457718" cy="5004203"/>
          </a:xfrm>
        </p:grpSpPr>
        <p:sp>
          <p:nvSpPr>
            <p:cNvPr id="5" name="Shape 3250">
              <a:extLst>
                <a:ext uri="{FF2B5EF4-FFF2-40B4-BE49-F238E27FC236}">
                  <a16:creationId xmlns:a16="http://schemas.microsoft.com/office/drawing/2014/main" id="{B5CD695C-D5FB-4FEF-8646-2AF89EED5557}"/>
                </a:ext>
              </a:extLst>
            </p:cNvPr>
            <p:cNvSpPr/>
            <p:nvPr/>
          </p:nvSpPr>
          <p:spPr>
            <a:xfrm>
              <a:off x="2337816" y="3885587"/>
              <a:ext cx="454025" cy="225552"/>
            </a:xfrm>
            <a:custGeom>
              <a:avLst/>
              <a:gdLst/>
              <a:ahLst/>
              <a:cxnLst/>
              <a:rect l="0" t="0" r="0" b="0"/>
              <a:pathLst>
                <a:path w="454025" h="225552">
                  <a:moveTo>
                    <a:pt x="0" y="225552"/>
                  </a:moveTo>
                  <a:lnTo>
                    <a:pt x="222250" y="0"/>
                  </a:lnTo>
                  <a:lnTo>
                    <a:pt x="454025" y="225552"/>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 name="Shape 3251">
              <a:extLst>
                <a:ext uri="{FF2B5EF4-FFF2-40B4-BE49-F238E27FC236}">
                  <a16:creationId xmlns:a16="http://schemas.microsoft.com/office/drawing/2014/main" id="{5693643E-0F0A-4D18-A55C-6E85A4FEE3D9}"/>
                </a:ext>
              </a:extLst>
            </p:cNvPr>
            <p:cNvSpPr/>
            <p:nvPr/>
          </p:nvSpPr>
          <p:spPr>
            <a:xfrm>
              <a:off x="5370576" y="3903875"/>
              <a:ext cx="454025" cy="225552"/>
            </a:xfrm>
            <a:custGeom>
              <a:avLst/>
              <a:gdLst/>
              <a:ahLst/>
              <a:cxnLst/>
              <a:rect l="0" t="0" r="0" b="0"/>
              <a:pathLst>
                <a:path w="454025" h="225552">
                  <a:moveTo>
                    <a:pt x="0" y="225552"/>
                  </a:moveTo>
                  <a:lnTo>
                    <a:pt x="222250" y="0"/>
                  </a:lnTo>
                  <a:lnTo>
                    <a:pt x="454025" y="225552"/>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7" name="Shape 3252">
              <a:extLst>
                <a:ext uri="{FF2B5EF4-FFF2-40B4-BE49-F238E27FC236}">
                  <a16:creationId xmlns:a16="http://schemas.microsoft.com/office/drawing/2014/main" id="{A3876459-0DFC-4F04-A17E-646A488D58D5}"/>
                </a:ext>
              </a:extLst>
            </p:cNvPr>
            <p:cNvSpPr/>
            <p:nvPr/>
          </p:nvSpPr>
          <p:spPr>
            <a:xfrm>
              <a:off x="4794504" y="4284875"/>
              <a:ext cx="150876" cy="226238"/>
            </a:xfrm>
            <a:custGeom>
              <a:avLst/>
              <a:gdLst/>
              <a:ahLst/>
              <a:cxnLst/>
              <a:rect l="0" t="0" r="0" b="0"/>
              <a:pathLst>
                <a:path w="150876" h="226238">
                  <a:moveTo>
                    <a:pt x="150876" y="0"/>
                  </a:moveTo>
                  <a:lnTo>
                    <a:pt x="0" y="113119"/>
                  </a:lnTo>
                  <a:lnTo>
                    <a:pt x="150876" y="226238"/>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8" name="Shape 3253">
              <a:extLst>
                <a:ext uri="{FF2B5EF4-FFF2-40B4-BE49-F238E27FC236}">
                  <a16:creationId xmlns:a16="http://schemas.microsoft.com/office/drawing/2014/main" id="{8B6FC2D6-241B-4BA4-A7FD-842540E7DBCC}"/>
                </a:ext>
              </a:extLst>
            </p:cNvPr>
            <p:cNvSpPr/>
            <p:nvPr/>
          </p:nvSpPr>
          <p:spPr>
            <a:xfrm>
              <a:off x="2340864" y="2061359"/>
              <a:ext cx="454025" cy="225552"/>
            </a:xfrm>
            <a:custGeom>
              <a:avLst/>
              <a:gdLst/>
              <a:ahLst/>
              <a:cxnLst/>
              <a:rect l="0" t="0" r="0" b="0"/>
              <a:pathLst>
                <a:path w="454025" h="225552">
                  <a:moveTo>
                    <a:pt x="0" y="225552"/>
                  </a:moveTo>
                  <a:lnTo>
                    <a:pt x="222250" y="0"/>
                  </a:lnTo>
                  <a:lnTo>
                    <a:pt x="454025" y="225552"/>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9" name="Shape 3254">
              <a:extLst>
                <a:ext uri="{FF2B5EF4-FFF2-40B4-BE49-F238E27FC236}">
                  <a16:creationId xmlns:a16="http://schemas.microsoft.com/office/drawing/2014/main" id="{AC77A180-4D26-4656-A93C-582CF663CC2A}"/>
                </a:ext>
              </a:extLst>
            </p:cNvPr>
            <p:cNvSpPr/>
            <p:nvPr/>
          </p:nvSpPr>
          <p:spPr>
            <a:xfrm>
              <a:off x="2342388" y="2975759"/>
              <a:ext cx="454025" cy="225552"/>
            </a:xfrm>
            <a:custGeom>
              <a:avLst/>
              <a:gdLst/>
              <a:ahLst/>
              <a:cxnLst/>
              <a:rect l="0" t="0" r="0" b="0"/>
              <a:pathLst>
                <a:path w="454025" h="225552">
                  <a:moveTo>
                    <a:pt x="0" y="225552"/>
                  </a:moveTo>
                  <a:lnTo>
                    <a:pt x="222250" y="0"/>
                  </a:lnTo>
                  <a:lnTo>
                    <a:pt x="454025" y="225552"/>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0" name="Shape 3255">
              <a:extLst>
                <a:ext uri="{FF2B5EF4-FFF2-40B4-BE49-F238E27FC236}">
                  <a16:creationId xmlns:a16="http://schemas.microsoft.com/office/drawing/2014/main" id="{F13DFE4D-9D15-4613-9011-B27F2F3B3E76}"/>
                </a:ext>
              </a:extLst>
            </p:cNvPr>
            <p:cNvSpPr/>
            <p:nvPr/>
          </p:nvSpPr>
          <p:spPr>
            <a:xfrm>
              <a:off x="2354580" y="1223159"/>
              <a:ext cx="454025" cy="225552"/>
            </a:xfrm>
            <a:custGeom>
              <a:avLst/>
              <a:gdLst/>
              <a:ahLst/>
              <a:cxnLst/>
              <a:rect l="0" t="0" r="0" b="0"/>
              <a:pathLst>
                <a:path w="454025" h="225552">
                  <a:moveTo>
                    <a:pt x="0" y="225552"/>
                  </a:moveTo>
                  <a:lnTo>
                    <a:pt x="222250" y="0"/>
                  </a:lnTo>
                  <a:lnTo>
                    <a:pt x="454025" y="225552"/>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1" name="Shape 3256">
              <a:extLst>
                <a:ext uri="{FF2B5EF4-FFF2-40B4-BE49-F238E27FC236}">
                  <a16:creationId xmlns:a16="http://schemas.microsoft.com/office/drawing/2014/main" id="{0DEDB091-7F36-4901-98FB-E677DC058CA6}"/>
                </a:ext>
              </a:extLst>
            </p:cNvPr>
            <p:cNvSpPr/>
            <p:nvPr/>
          </p:nvSpPr>
          <p:spPr>
            <a:xfrm>
              <a:off x="2570988" y="508403"/>
              <a:ext cx="0" cy="3886200"/>
            </a:xfrm>
            <a:custGeom>
              <a:avLst/>
              <a:gdLst/>
              <a:ahLst/>
              <a:cxnLst/>
              <a:rect l="0" t="0" r="0" b="0"/>
              <a:pathLst>
                <a:path h="3886200">
                  <a:moveTo>
                    <a:pt x="0" y="0"/>
                  </a:moveTo>
                  <a:lnTo>
                    <a:pt x="0" y="3886200"/>
                  </a:lnTo>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2" name="Shape 3257">
              <a:extLst>
                <a:ext uri="{FF2B5EF4-FFF2-40B4-BE49-F238E27FC236}">
                  <a16:creationId xmlns:a16="http://schemas.microsoft.com/office/drawing/2014/main" id="{E47C9DB6-C188-4EFA-A1E6-36BA48B5686B}"/>
                </a:ext>
              </a:extLst>
            </p:cNvPr>
            <p:cNvSpPr/>
            <p:nvPr/>
          </p:nvSpPr>
          <p:spPr>
            <a:xfrm>
              <a:off x="769620" y="737003"/>
              <a:ext cx="1295400" cy="0"/>
            </a:xfrm>
            <a:custGeom>
              <a:avLst/>
              <a:gdLst/>
              <a:ahLst/>
              <a:cxnLst/>
              <a:rect l="0" t="0" r="0" b="0"/>
              <a:pathLst>
                <a:path w="1295400">
                  <a:moveTo>
                    <a:pt x="1295400" y="0"/>
                  </a:moveTo>
                  <a:lnTo>
                    <a:pt x="0" y="0"/>
                  </a:lnTo>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3" name="Shape 3258">
              <a:extLst>
                <a:ext uri="{FF2B5EF4-FFF2-40B4-BE49-F238E27FC236}">
                  <a16:creationId xmlns:a16="http://schemas.microsoft.com/office/drawing/2014/main" id="{EAB998FB-D8F2-486F-97B7-3E24F8C4D968}"/>
                </a:ext>
              </a:extLst>
            </p:cNvPr>
            <p:cNvSpPr/>
            <p:nvPr/>
          </p:nvSpPr>
          <p:spPr>
            <a:xfrm>
              <a:off x="3317748" y="3271415"/>
              <a:ext cx="91313" cy="179705"/>
            </a:xfrm>
            <a:custGeom>
              <a:avLst/>
              <a:gdLst/>
              <a:ahLst/>
              <a:cxnLst/>
              <a:rect l="0" t="0" r="0" b="0"/>
              <a:pathLst>
                <a:path w="91313" h="179705">
                  <a:moveTo>
                    <a:pt x="0" y="0"/>
                  </a:moveTo>
                  <a:lnTo>
                    <a:pt x="91313" y="89027"/>
                  </a:lnTo>
                  <a:lnTo>
                    <a:pt x="0" y="179705"/>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4" name="Shape 3259">
              <a:extLst>
                <a:ext uri="{FF2B5EF4-FFF2-40B4-BE49-F238E27FC236}">
                  <a16:creationId xmlns:a16="http://schemas.microsoft.com/office/drawing/2014/main" id="{D89AC0A1-2FB5-47D1-956C-378F864B311C}"/>
                </a:ext>
              </a:extLst>
            </p:cNvPr>
            <p:cNvSpPr/>
            <p:nvPr/>
          </p:nvSpPr>
          <p:spPr>
            <a:xfrm>
              <a:off x="4747260" y="1532531"/>
              <a:ext cx="150876" cy="226187"/>
            </a:xfrm>
            <a:custGeom>
              <a:avLst/>
              <a:gdLst/>
              <a:ahLst/>
              <a:cxnLst/>
              <a:rect l="0" t="0" r="0" b="0"/>
              <a:pathLst>
                <a:path w="150876" h="226187">
                  <a:moveTo>
                    <a:pt x="150876" y="0"/>
                  </a:moveTo>
                  <a:lnTo>
                    <a:pt x="0" y="113157"/>
                  </a:lnTo>
                  <a:lnTo>
                    <a:pt x="150876" y="226187"/>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5" name="Shape 3260">
              <a:extLst>
                <a:ext uri="{FF2B5EF4-FFF2-40B4-BE49-F238E27FC236}">
                  <a16:creationId xmlns:a16="http://schemas.microsoft.com/office/drawing/2014/main" id="{1B446094-8219-4424-8CEA-541D815062D5}"/>
                </a:ext>
              </a:extLst>
            </p:cNvPr>
            <p:cNvSpPr/>
            <p:nvPr/>
          </p:nvSpPr>
          <p:spPr>
            <a:xfrm>
              <a:off x="2660904" y="4394603"/>
              <a:ext cx="2895600" cy="0"/>
            </a:xfrm>
            <a:custGeom>
              <a:avLst/>
              <a:gdLst/>
              <a:ahLst/>
              <a:cxnLst/>
              <a:rect l="0" t="0" r="0" b="0"/>
              <a:pathLst>
                <a:path w="2895600">
                  <a:moveTo>
                    <a:pt x="0" y="0"/>
                  </a:moveTo>
                  <a:lnTo>
                    <a:pt x="2895600" y="0"/>
                  </a:lnTo>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6" name="Shape 3261">
              <a:extLst>
                <a:ext uri="{FF2B5EF4-FFF2-40B4-BE49-F238E27FC236}">
                  <a16:creationId xmlns:a16="http://schemas.microsoft.com/office/drawing/2014/main" id="{25F23D77-933E-40D7-AE7E-F875288D39BA}"/>
                </a:ext>
              </a:extLst>
            </p:cNvPr>
            <p:cNvSpPr/>
            <p:nvPr/>
          </p:nvSpPr>
          <p:spPr>
            <a:xfrm>
              <a:off x="2584704" y="1651403"/>
              <a:ext cx="2971800" cy="0"/>
            </a:xfrm>
            <a:custGeom>
              <a:avLst/>
              <a:gdLst/>
              <a:ahLst/>
              <a:cxnLst/>
              <a:rect l="0" t="0" r="0" b="0"/>
              <a:pathLst>
                <a:path w="2971800">
                  <a:moveTo>
                    <a:pt x="0" y="0"/>
                  </a:moveTo>
                  <a:lnTo>
                    <a:pt x="2971800" y="0"/>
                  </a:lnTo>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7" name="Shape 3262">
              <a:extLst>
                <a:ext uri="{FF2B5EF4-FFF2-40B4-BE49-F238E27FC236}">
                  <a16:creationId xmlns:a16="http://schemas.microsoft.com/office/drawing/2014/main" id="{00F67767-F492-41BE-B9A9-680F034EE11D}"/>
                </a:ext>
              </a:extLst>
            </p:cNvPr>
            <p:cNvSpPr/>
            <p:nvPr/>
          </p:nvSpPr>
          <p:spPr>
            <a:xfrm>
              <a:off x="5590032" y="1566059"/>
              <a:ext cx="0" cy="2694432"/>
            </a:xfrm>
            <a:custGeom>
              <a:avLst/>
              <a:gdLst/>
              <a:ahLst/>
              <a:cxnLst/>
              <a:rect l="0" t="0" r="0" b="0"/>
              <a:pathLst>
                <a:path h="2694432">
                  <a:moveTo>
                    <a:pt x="0" y="0"/>
                  </a:moveTo>
                  <a:lnTo>
                    <a:pt x="0" y="2694432"/>
                  </a:lnTo>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8" name="Shape 3263">
              <a:extLst>
                <a:ext uri="{FF2B5EF4-FFF2-40B4-BE49-F238E27FC236}">
                  <a16:creationId xmlns:a16="http://schemas.microsoft.com/office/drawing/2014/main" id="{960E8B6D-36BB-4145-A2E1-2B837B172C12}"/>
                </a:ext>
              </a:extLst>
            </p:cNvPr>
            <p:cNvSpPr/>
            <p:nvPr/>
          </p:nvSpPr>
          <p:spPr>
            <a:xfrm>
              <a:off x="1684020" y="447443"/>
              <a:ext cx="1807464" cy="588264"/>
            </a:xfrm>
            <a:custGeom>
              <a:avLst/>
              <a:gdLst/>
              <a:ahLst/>
              <a:cxnLst/>
              <a:rect l="0" t="0" r="0" b="0"/>
              <a:pathLst>
                <a:path w="1807464" h="588264">
                  <a:moveTo>
                    <a:pt x="73533" y="0"/>
                  </a:moveTo>
                  <a:lnTo>
                    <a:pt x="1733931" y="0"/>
                  </a:lnTo>
                  <a:cubicBezTo>
                    <a:pt x="1774571" y="0"/>
                    <a:pt x="1807464" y="32893"/>
                    <a:pt x="1807464" y="73533"/>
                  </a:cubicBezTo>
                  <a:lnTo>
                    <a:pt x="1807464" y="514731"/>
                  </a:lnTo>
                  <a:cubicBezTo>
                    <a:pt x="1807464" y="555371"/>
                    <a:pt x="1774571" y="588264"/>
                    <a:pt x="1733931" y="588264"/>
                  </a:cubicBezTo>
                  <a:lnTo>
                    <a:pt x="73533" y="588264"/>
                  </a:lnTo>
                  <a:cubicBezTo>
                    <a:pt x="32893" y="588264"/>
                    <a:pt x="0" y="555371"/>
                    <a:pt x="0" y="514731"/>
                  </a:cubicBezTo>
                  <a:lnTo>
                    <a:pt x="0" y="73533"/>
                  </a:lnTo>
                  <a:cubicBezTo>
                    <a:pt x="0" y="32893"/>
                    <a:pt x="32893" y="0"/>
                    <a:pt x="73533" y="0"/>
                  </a:cubicBezTo>
                  <a:close/>
                </a:path>
              </a:pathLst>
            </a:custGeom>
            <a:ln w="0" cap="flat">
              <a:round/>
            </a:ln>
          </p:spPr>
          <p:style>
            <a:lnRef idx="0">
              <a:srgbClr val="000000">
                <a:alpha val="0"/>
              </a:srgbClr>
            </a:lnRef>
            <a:fillRef idx="1">
              <a:srgbClr val="CCCCFF"/>
            </a:fillRef>
            <a:effectRef idx="0">
              <a:scrgbClr r="0" g="0" b="0"/>
            </a:effectRef>
            <a:fontRef idx="none"/>
          </p:style>
          <p:txBody>
            <a:bodyPr/>
            <a:lstStyle/>
            <a:p>
              <a:endParaRPr lang="en-US"/>
            </a:p>
          </p:txBody>
        </p:sp>
        <p:sp>
          <p:nvSpPr>
            <p:cNvPr id="19" name="Shape 3264">
              <a:extLst>
                <a:ext uri="{FF2B5EF4-FFF2-40B4-BE49-F238E27FC236}">
                  <a16:creationId xmlns:a16="http://schemas.microsoft.com/office/drawing/2014/main" id="{F491F722-FAAD-422E-BEB9-17FC4FD92B75}"/>
                </a:ext>
              </a:extLst>
            </p:cNvPr>
            <p:cNvSpPr/>
            <p:nvPr/>
          </p:nvSpPr>
          <p:spPr>
            <a:xfrm>
              <a:off x="1684020" y="447443"/>
              <a:ext cx="1807464" cy="588264"/>
            </a:xfrm>
            <a:custGeom>
              <a:avLst/>
              <a:gdLst/>
              <a:ahLst/>
              <a:cxnLst/>
              <a:rect l="0" t="0" r="0" b="0"/>
              <a:pathLst>
                <a:path w="1807464" h="588264">
                  <a:moveTo>
                    <a:pt x="0" y="73533"/>
                  </a:moveTo>
                  <a:cubicBezTo>
                    <a:pt x="0" y="32893"/>
                    <a:pt x="32893" y="0"/>
                    <a:pt x="73533" y="0"/>
                  </a:cubicBezTo>
                  <a:lnTo>
                    <a:pt x="1733931" y="0"/>
                  </a:lnTo>
                  <a:cubicBezTo>
                    <a:pt x="1774571" y="0"/>
                    <a:pt x="1807464" y="32893"/>
                    <a:pt x="1807464" y="73533"/>
                  </a:cubicBezTo>
                  <a:lnTo>
                    <a:pt x="1807464" y="514731"/>
                  </a:lnTo>
                  <a:cubicBezTo>
                    <a:pt x="1807464" y="555371"/>
                    <a:pt x="1774571" y="588264"/>
                    <a:pt x="1733931" y="588264"/>
                  </a:cubicBezTo>
                  <a:lnTo>
                    <a:pt x="73533" y="588264"/>
                  </a:lnTo>
                  <a:cubicBezTo>
                    <a:pt x="32893" y="588264"/>
                    <a:pt x="0" y="555371"/>
                    <a:pt x="0" y="514731"/>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20" name="Rectangle 19">
              <a:extLst>
                <a:ext uri="{FF2B5EF4-FFF2-40B4-BE49-F238E27FC236}">
                  <a16:creationId xmlns:a16="http://schemas.microsoft.com/office/drawing/2014/main" id="{ECD562B3-7F9F-47E8-AEB6-885B9200E13E}"/>
                </a:ext>
              </a:extLst>
            </p:cNvPr>
            <p:cNvSpPr/>
            <p:nvPr/>
          </p:nvSpPr>
          <p:spPr>
            <a:xfrm>
              <a:off x="2080387" y="612924"/>
              <a:ext cx="1348759"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Database</a:t>
              </a:r>
              <a:endParaRPr lang="en-US" sz="1100">
                <a:solidFill>
                  <a:srgbClr val="000000"/>
                </a:solidFill>
                <a:effectLst/>
                <a:latin typeface="Calibri" panose="020F0502020204030204" pitchFamily="34" charset="0"/>
                <a:ea typeface="Calibri" panose="020F0502020204030204" pitchFamily="34" charset="0"/>
              </a:endParaRPr>
            </a:p>
          </p:txBody>
        </p:sp>
        <p:sp>
          <p:nvSpPr>
            <p:cNvPr id="21" name="Shape 3266">
              <a:extLst>
                <a:ext uri="{FF2B5EF4-FFF2-40B4-BE49-F238E27FC236}">
                  <a16:creationId xmlns:a16="http://schemas.microsoft.com/office/drawing/2014/main" id="{EFEDDB88-A607-4E79-BFB2-4C8601834C6B}"/>
                </a:ext>
              </a:extLst>
            </p:cNvPr>
            <p:cNvSpPr/>
            <p:nvPr/>
          </p:nvSpPr>
          <p:spPr>
            <a:xfrm>
              <a:off x="3880104" y="279803"/>
              <a:ext cx="0" cy="4724400"/>
            </a:xfrm>
            <a:custGeom>
              <a:avLst/>
              <a:gdLst/>
              <a:ahLst/>
              <a:cxnLst/>
              <a:rect l="0" t="0" r="0" b="0"/>
              <a:pathLst>
                <a:path h="4724400">
                  <a:moveTo>
                    <a:pt x="0" y="0"/>
                  </a:moveTo>
                  <a:lnTo>
                    <a:pt x="0" y="4724400"/>
                  </a:lnTo>
                </a:path>
              </a:pathLst>
            </a:custGeom>
            <a:ln w="25908" cap="flat">
              <a:custDash>
                <a:ds d="816000" sp="612000"/>
              </a:custDash>
              <a:round/>
            </a:ln>
          </p:spPr>
          <p:style>
            <a:lnRef idx="1">
              <a:srgbClr val="FF0000"/>
            </a:lnRef>
            <a:fillRef idx="0">
              <a:srgbClr val="000000">
                <a:alpha val="0"/>
              </a:srgbClr>
            </a:fillRef>
            <a:effectRef idx="0">
              <a:scrgbClr r="0" g="0" b="0"/>
            </a:effectRef>
            <a:fontRef idx="none"/>
          </p:style>
          <p:txBody>
            <a:bodyPr/>
            <a:lstStyle/>
            <a:p>
              <a:endParaRPr lang="en-US"/>
            </a:p>
          </p:txBody>
        </p:sp>
        <p:sp>
          <p:nvSpPr>
            <p:cNvPr id="22" name="Rectangle 21">
              <a:extLst>
                <a:ext uri="{FF2B5EF4-FFF2-40B4-BE49-F238E27FC236}">
                  <a16:creationId xmlns:a16="http://schemas.microsoft.com/office/drawing/2014/main" id="{AC141037-C336-43EA-B438-9FA704122E28}"/>
                </a:ext>
              </a:extLst>
            </p:cNvPr>
            <p:cNvSpPr/>
            <p:nvPr/>
          </p:nvSpPr>
          <p:spPr>
            <a:xfrm>
              <a:off x="2067052" y="0"/>
              <a:ext cx="1065196" cy="339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FF0066"/>
                  </a:solidFill>
                  <a:effectLst/>
                  <a:latin typeface="Arial" panose="020B0604020202020204" pitchFamily="34" charset="0"/>
                  <a:ea typeface="Arial" panose="020B0604020202020204" pitchFamily="34" charset="0"/>
                </a:rPr>
                <a:t>Logical</a:t>
              </a:r>
              <a:endParaRPr lang="en-US" sz="1100">
                <a:solidFill>
                  <a:srgbClr val="000000"/>
                </a:solidFill>
                <a:effectLst/>
                <a:latin typeface="Calibri" panose="020F0502020204030204" pitchFamily="34" charset="0"/>
                <a:ea typeface="Calibri" panose="020F0502020204030204" pitchFamily="34" charset="0"/>
              </a:endParaRPr>
            </a:p>
          </p:txBody>
        </p:sp>
        <p:sp>
          <p:nvSpPr>
            <p:cNvPr id="23" name="Rectangle 22">
              <a:extLst>
                <a:ext uri="{FF2B5EF4-FFF2-40B4-BE49-F238E27FC236}">
                  <a16:creationId xmlns:a16="http://schemas.microsoft.com/office/drawing/2014/main" id="{68B59809-C6E4-485E-90B3-0158D6AC6AE9}"/>
                </a:ext>
              </a:extLst>
            </p:cNvPr>
            <p:cNvSpPr/>
            <p:nvPr/>
          </p:nvSpPr>
          <p:spPr>
            <a:xfrm>
              <a:off x="5039106" y="0"/>
              <a:ext cx="1229900" cy="339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FF0066"/>
                  </a:solidFill>
                  <a:effectLst/>
                  <a:latin typeface="Arial" panose="020B0604020202020204" pitchFamily="34" charset="0"/>
                  <a:ea typeface="Arial" panose="020B0604020202020204" pitchFamily="34" charset="0"/>
                </a:rPr>
                <a:t>Physical</a:t>
              </a:r>
              <a:endParaRPr lang="en-US" sz="1100">
                <a:solidFill>
                  <a:srgbClr val="000000"/>
                </a:solidFill>
                <a:effectLst/>
                <a:latin typeface="Calibri" panose="020F0502020204030204" pitchFamily="34" charset="0"/>
                <a:ea typeface="Calibri" panose="020F0502020204030204" pitchFamily="34" charset="0"/>
              </a:endParaRPr>
            </a:p>
          </p:txBody>
        </p:sp>
        <p:sp>
          <p:nvSpPr>
            <p:cNvPr id="24" name="Shape 3269">
              <a:extLst>
                <a:ext uri="{FF2B5EF4-FFF2-40B4-BE49-F238E27FC236}">
                  <a16:creationId xmlns:a16="http://schemas.microsoft.com/office/drawing/2014/main" id="{8FB17B65-7D95-4CAB-A227-F80D767EA542}"/>
                </a:ext>
              </a:extLst>
            </p:cNvPr>
            <p:cNvSpPr/>
            <p:nvPr/>
          </p:nvSpPr>
          <p:spPr>
            <a:xfrm>
              <a:off x="1699260" y="1354223"/>
              <a:ext cx="1778508" cy="595884"/>
            </a:xfrm>
            <a:custGeom>
              <a:avLst/>
              <a:gdLst/>
              <a:ahLst/>
              <a:cxnLst/>
              <a:rect l="0" t="0" r="0" b="0"/>
              <a:pathLst>
                <a:path w="1778508" h="595884">
                  <a:moveTo>
                    <a:pt x="74422" y="0"/>
                  </a:moveTo>
                  <a:lnTo>
                    <a:pt x="1704086" y="0"/>
                  </a:lnTo>
                  <a:cubicBezTo>
                    <a:pt x="1745234" y="0"/>
                    <a:pt x="1778508" y="33274"/>
                    <a:pt x="1778508" y="74422"/>
                  </a:cubicBezTo>
                  <a:lnTo>
                    <a:pt x="1778508" y="521462"/>
                  </a:lnTo>
                  <a:cubicBezTo>
                    <a:pt x="1778508" y="562610"/>
                    <a:pt x="1745234" y="595884"/>
                    <a:pt x="1704086" y="595884"/>
                  </a:cubicBezTo>
                  <a:lnTo>
                    <a:pt x="74422" y="595884"/>
                  </a:lnTo>
                  <a:cubicBezTo>
                    <a:pt x="33274" y="595884"/>
                    <a:pt x="0" y="562610"/>
                    <a:pt x="0" y="521462"/>
                  </a:cubicBezTo>
                  <a:lnTo>
                    <a:pt x="0" y="74422"/>
                  </a:lnTo>
                  <a:cubicBezTo>
                    <a:pt x="0" y="33274"/>
                    <a:pt x="33274" y="0"/>
                    <a:pt x="74422" y="0"/>
                  </a:cubicBezTo>
                  <a:close/>
                </a:path>
              </a:pathLst>
            </a:custGeom>
            <a:ln w="0" cap="flat">
              <a:round/>
            </a:ln>
          </p:spPr>
          <p:style>
            <a:lnRef idx="0">
              <a:srgbClr val="000000">
                <a:alpha val="0"/>
              </a:srgbClr>
            </a:lnRef>
            <a:fillRef idx="1">
              <a:srgbClr val="CCCCFF"/>
            </a:fillRef>
            <a:effectRef idx="0">
              <a:scrgbClr r="0" g="0" b="0"/>
            </a:effectRef>
            <a:fontRef idx="none"/>
          </p:style>
          <p:txBody>
            <a:bodyPr/>
            <a:lstStyle/>
            <a:p>
              <a:endParaRPr lang="en-US"/>
            </a:p>
          </p:txBody>
        </p:sp>
        <p:sp>
          <p:nvSpPr>
            <p:cNvPr id="25" name="Shape 3270">
              <a:extLst>
                <a:ext uri="{FF2B5EF4-FFF2-40B4-BE49-F238E27FC236}">
                  <a16:creationId xmlns:a16="http://schemas.microsoft.com/office/drawing/2014/main" id="{C59BA76E-BC07-4776-9610-C971F0E7BB7F}"/>
                </a:ext>
              </a:extLst>
            </p:cNvPr>
            <p:cNvSpPr/>
            <p:nvPr/>
          </p:nvSpPr>
          <p:spPr>
            <a:xfrm>
              <a:off x="1699260" y="1354223"/>
              <a:ext cx="1778508" cy="595884"/>
            </a:xfrm>
            <a:custGeom>
              <a:avLst/>
              <a:gdLst/>
              <a:ahLst/>
              <a:cxnLst/>
              <a:rect l="0" t="0" r="0" b="0"/>
              <a:pathLst>
                <a:path w="1778508" h="595884">
                  <a:moveTo>
                    <a:pt x="0" y="74422"/>
                  </a:moveTo>
                  <a:cubicBezTo>
                    <a:pt x="0" y="33274"/>
                    <a:pt x="33274" y="0"/>
                    <a:pt x="74422" y="0"/>
                  </a:cubicBezTo>
                  <a:lnTo>
                    <a:pt x="1704086" y="0"/>
                  </a:lnTo>
                  <a:cubicBezTo>
                    <a:pt x="1745234" y="0"/>
                    <a:pt x="1778508" y="33274"/>
                    <a:pt x="1778508" y="74422"/>
                  </a:cubicBezTo>
                  <a:lnTo>
                    <a:pt x="1778508" y="521462"/>
                  </a:lnTo>
                  <a:cubicBezTo>
                    <a:pt x="1778508" y="562610"/>
                    <a:pt x="1745234" y="595884"/>
                    <a:pt x="1704086" y="595884"/>
                  </a:cubicBezTo>
                  <a:lnTo>
                    <a:pt x="74422" y="595884"/>
                  </a:lnTo>
                  <a:cubicBezTo>
                    <a:pt x="33274" y="595884"/>
                    <a:pt x="0" y="562610"/>
                    <a:pt x="0" y="521462"/>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26" name="Rectangle 25">
              <a:extLst>
                <a:ext uri="{FF2B5EF4-FFF2-40B4-BE49-F238E27FC236}">
                  <a16:creationId xmlns:a16="http://schemas.microsoft.com/office/drawing/2014/main" id="{DE32E572-6182-4057-9DDA-D54747733A16}"/>
                </a:ext>
              </a:extLst>
            </p:cNvPr>
            <p:cNvSpPr/>
            <p:nvPr/>
          </p:nvSpPr>
          <p:spPr>
            <a:xfrm>
              <a:off x="1974088" y="1523260"/>
              <a:ext cx="1632427"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Tablespace</a:t>
              </a:r>
              <a:endParaRPr lang="en-US" sz="1100">
                <a:solidFill>
                  <a:srgbClr val="000000"/>
                </a:solidFill>
                <a:effectLst/>
                <a:latin typeface="Calibri" panose="020F0502020204030204" pitchFamily="34" charset="0"/>
                <a:ea typeface="Calibri" panose="020F0502020204030204" pitchFamily="34" charset="0"/>
              </a:endParaRPr>
            </a:p>
          </p:txBody>
        </p:sp>
        <p:sp>
          <p:nvSpPr>
            <p:cNvPr id="27" name="Shape 3272">
              <a:extLst>
                <a:ext uri="{FF2B5EF4-FFF2-40B4-BE49-F238E27FC236}">
                  <a16:creationId xmlns:a16="http://schemas.microsoft.com/office/drawing/2014/main" id="{F105EB4A-623B-4805-82AE-4E4D8763CF11}"/>
                </a:ext>
              </a:extLst>
            </p:cNvPr>
            <p:cNvSpPr/>
            <p:nvPr/>
          </p:nvSpPr>
          <p:spPr>
            <a:xfrm>
              <a:off x="4876800" y="1337459"/>
              <a:ext cx="1435608" cy="612648"/>
            </a:xfrm>
            <a:custGeom>
              <a:avLst/>
              <a:gdLst/>
              <a:ahLst/>
              <a:cxnLst/>
              <a:rect l="0" t="0" r="0" b="0"/>
              <a:pathLst>
                <a:path w="1435608" h="612648">
                  <a:moveTo>
                    <a:pt x="76581" y="0"/>
                  </a:moveTo>
                  <a:lnTo>
                    <a:pt x="1359027" y="0"/>
                  </a:lnTo>
                  <a:cubicBezTo>
                    <a:pt x="1401318" y="0"/>
                    <a:pt x="1435608" y="34290"/>
                    <a:pt x="1435608" y="76581"/>
                  </a:cubicBezTo>
                  <a:lnTo>
                    <a:pt x="1435608" y="536067"/>
                  </a:lnTo>
                  <a:cubicBezTo>
                    <a:pt x="1435608" y="578358"/>
                    <a:pt x="1401318" y="612648"/>
                    <a:pt x="1359027" y="612648"/>
                  </a:cubicBezTo>
                  <a:lnTo>
                    <a:pt x="76581" y="612648"/>
                  </a:lnTo>
                  <a:cubicBezTo>
                    <a:pt x="34290" y="612648"/>
                    <a:pt x="0" y="578358"/>
                    <a:pt x="0" y="536067"/>
                  </a:cubicBezTo>
                  <a:lnTo>
                    <a:pt x="0" y="76581"/>
                  </a:lnTo>
                  <a:cubicBezTo>
                    <a:pt x="0" y="34290"/>
                    <a:pt x="34290" y="0"/>
                    <a:pt x="76581" y="0"/>
                  </a:cubicBezTo>
                  <a:close/>
                </a:path>
              </a:pathLst>
            </a:custGeom>
            <a:ln w="0" cap="flat">
              <a:round/>
            </a:ln>
          </p:spPr>
          <p:style>
            <a:lnRef idx="0">
              <a:srgbClr val="000000">
                <a:alpha val="0"/>
              </a:srgbClr>
            </a:lnRef>
            <a:fillRef idx="1">
              <a:srgbClr val="6699CC"/>
            </a:fillRef>
            <a:effectRef idx="0">
              <a:scrgbClr r="0" g="0" b="0"/>
            </a:effectRef>
            <a:fontRef idx="none"/>
          </p:style>
          <p:txBody>
            <a:bodyPr/>
            <a:lstStyle/>
            <a:p>
              <a:endParaRPr lang="en-US"/>
            </a:p>
          </p:txBody>
        </p:sp>
        <p:sp>
          <p:nvSpPr>
            <p:cNvPr id="28" name="Shape 3273">
              <a:extLst>
                <a:ext uri="{FF2B5EF4-FFF2-40B4-BE49-F238E27FC236}">
                  <a16:creationId xmlns:a16="http://schemas.microsoft.com/office/drawing/2014/main" id="{82442309-9A7A-4D02-A122-2853FA840A6A}"/>
                </a:ext>
              </a:extLst>
            </p:cNvPr>
            <p:cNvSpPr/>
            <p:nvPr/>
          </p:nvSpPr>
          <p:spPr>
            <a:xfrm>
              <a:off x="4876800" y="1337459"/>
              <a:ext cx="1435608" cy="612648"/>
            </a:xfrm>
            <a:custGeom>
              <a:avLst/>
              <a:gdLst/>
              <a:ahLst/>
              <a:cxnLst/>
              <a:rect l="0" t="0" r="0" b="0"/>
              <a:pathLst>
                <a:path w="1435608" h="612648">
                  <a:moveTo>
                    <a:pt x="0" y="76581"/>
                  </a:moveTo>
                  <a:cubicBezTo>
                    <a:pt x="0" y="34290"/>
                    <a:pt x="34290" y="0"/>
                    <a:pt x="76581" y="0"/>
                  </a:cubicBezTo>
                  <a:lnTo>
                    <a:pt x="1359027" y="0"/>
                  </a:lnTo>
                  <a:cubicBezTo>
                    <a:pt x="1401318" y="0"/>
                    <a:pt x="1435608" y="34290"/>
                    <a:pt x="1435608" y="76581"/>
                  </a:cubicBezTo>
                  <a:lnTo>
                    <a:pt x="1435608" y="536067"/>
                  </a:lnTo>
                  <a:cubicBezTo>
                    <a:pt x="1435608" y="578358"/>
                    <a:pt x="1401318" y="612648"/>
                    <a:pt x="1359027" y="612648"/>
                  </a:cubicBezTo>
                  <a:lnTo>
                    <a:pt x="76581" y="612648"/>
                  </a:lnTo>
                  <a:cubicBezTo>
                    <a:pt x="34290" y="612648"/>
                    <a:pt x="0" y="578358"/>
                    <a:pt x="0" y="536067"/>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29" name="Rectangle 28">
              <a:extLst>
                <a:ext uri="{FF2B5EF4-FFF2-40B4-BE49-F238E27FC236}">
                  <a16:creationId xmlns:a16="http://schemas.microsoft.com/office/drawing/2014/main" id="{BF78DE8F-5CAA-4032-9854-B48574435BE0}"/>
                </a:ext>
              </a:extLst>
            </p:cNvPr>
            <p:cNvSpPr/>
            <p:nvPr/>
          </p:nvSpPr>
          <p:spPr>
            <a:xfrm>
              <a:off x="5149088" y="1515386"/>
              <a:ext cx="1183620"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Data file</a:t>
              </a:r>
              <a:endParaRPr lang="en-US" sz="1100">
                <a:solidFill>
                  <a:srgbClr val="000000"/>
                </a:solidFill>
                <a:effectLst/>
                <a:latin typeface="Calibri" panose="020F0502020204030204" pitchFamily="34" charset="0"/>
                <a:ea typeface="Calibri" panose="020F0502020204030204" pitchFamily="34" charset="0"/>
              </a:endParaRPr>
            </a:p>
          </p:txBody>
        </p:sp>
        <p:sp>
          <p:nvSpPr>
            <p:cNvPr id="30" name="Shape 3275">
              <a:extLst>
                <a:ext uri="{FF2B5EF4-FFF2-40B4-BE49-F238E27FC236}">
                  <a16:creationId xmlns:a16="http://schemas.microsoft.com/office/drawing/2014/main" id="{F2CBAEEB-75A9-4A48-A3EF-6911BB90C9F0}"/>
                </a:ext>
              </a:extLst>
            </p:cNvPr>
            <p:cNvSpPr/>
            <p:nvPr/>
          </p:nvSpPr>
          <p:spPr>
            <a:xfrm>
              <a:off x="4920996" y="4021223"/>
              <a:ext cx="1426465" cy="748284"/>
            </a:xfrm>
            <a:custGeom>
              <a:avLst/>
              <a:gdLst/>
              <a:ahLst/>
              <a:cxnLst/>
              <a:rect l="0" t="0" r="0" b="0"/>
              <a:pathLst>
                <a:path w="1426465" h="748284">
                  <a:moveTo>
                    <a:pt x="93472" y="0"/>
                  </a:moveTo>
                  <a:lnTo>
                    <a:pt x="1332992" y="0"/>
                  </a:lnTo>
                  <a:cubicBezTo>
                    <a:pt x="1384554" y="0"/>
                    <a:pt x="1426465" y="41910"/>
                    <a:pt x="1426465" y="93472"/>
                  </a:cubicBezTo>
                  <a:lnTo>
                    <a:pt x="1426465" y="654787"/>
                  </a:lnTo>
                  <a:cubicBezTo>
                    <a:pt x="1426465" y="706425"/>
                    <a:pt x="1384554" y="748284"/>
                    <a:pt x="1332992" y="748284"/>
                  </a:cubicBezTo>
                  <a:lnTo>
                    <a:pt x="93472" y="748284"/>
                  </a:lnTo>
                  <a:cubicBezTo>
                    <a:pt x="41910" y="748284"/>
                    <a:pt x="0" y="706425"/>
                    <a:pt x="0" y="654787"/>
                  </a:cubicBezTo>
                  <a:lnTo>
                    <a:pt x="0" y="93472"/>
                  </a:lnTo>
                  <a:cubicBezTo>
                    <a:pt x="0" y="41910"/>
                    <a:pt x="41910" y="0"/>
                    <a:pt x="93472" y="0"/>
                  </a:cubicBezTo>
                  <a:close/>
                </a:path>
              </a:pathLst>
            </a:custGeom>
            <a:ln w="0" cap="flat">
              <a:round/>
            </a:ln>
          </p:spPr>
          <p:style>
            <a:lnRef idx="0">
              <a:srgbClr val="000000">
                <a:alpha val="0"/>
              </a:srgbClr>
            </a:lnRef>
            <a:fillRef idx="1">
              <a:srgbClr val="6699CC"/>
            </a:fillRef>
            <a:effectRef idx="0">
              <a:scrgbClr r="0" g="0" b="0"/>
            </a:effectRef>
            <a:fontRef idx="none"/>
          </p:style>
          <p:txBody>
            <a:bodyPr/>
            <a:lstStyle/>
            <a:p>
              <a:endParaRPr lang="en-US"/>
            </a:p>
          </p:txBody>
        </p:sp>
        <p:sp>
          <p:nvSpPr>
            <p:cNvPr id="31" name="Shape 3276">
              <a:extLst>
                <a:ext uri="{FF2B5EF4-FFF2-40B4-BE49-F238E27FC236}">
                  <a16:creationId xmlns:a16="http://schemas.microsoft.com/office/drawing/2014/main" id="{2B37DDF8-1621-44D7-A2D5-3C769374823C}"/>
                </a:ext>
              </a:extLst>
            </p:cNvPr>
            <p:cNvSpPr/>
            <p:nvPr/>
          </p:nvSpPr>
          <p:spPr>
            <a:xfrm>
              <a:off x="4920996" y="4021223"/>
              <a:ext cx="1426465" cy="748284"/>
            </a:xfrm>
            <a:custGeom>
              <a:avLst/>
              <a:gdLst/>
              <a:ahLst/>
              <a:cxnLst/>
              <a:rect l="0" t="0" r="0" b="0"/>
              <a:pathLst>
                <a:path w="1426465" h="748284">
                  <a:moveTo>
                    <a:pt x="0" y="93472"/>
                  </a:moveTo>
                  <a:cubicBezTo>
                    <a:pt x="0" y="41910"/>
                    <a:pt x="41910" y="0"/>
                    <a:pt x="93472" y="0"/>
                  </a:cubicBezTo>
                  <a:lnTo>
                    <a:pt x="1332992" y="0"/>
                  </a:lnTo>
                  <a:cubicBezTo>
                    <a:pt x="1384554" y="0"/>
                    <a:pt x="1426465" y="41910"/>
                    <a:pt x="1426465" y="93472"/>
                  </a:cubicBezTo>
                  <a:lnTo>
                    <a:pt x="1426465" y="654787"/>
                  </a:lnTo>
                  <a:cubicBezTo>
                    <a:pt x="1426465" y="706425"/>
                    <a:pt x="1384554" y="748284"/>
                    <a:pt x="1332992" y="748284"/>
                  </a:cubicBezTo>
                  <a:lnTo>
                    <a:pt x="93472" y="748284"/>
                  </a:lnTo>
                  <a:cubicBezTo>
                    <a:pt x="41910" y="748284"/>
                    <a:pt x="0" y="706425"/>
                    <a:pt x="0" y="654787"/>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32" name="Rectangle 31">
              <a:extLst>
                <a:ext uri="{FF2B5EF4-FFF2-40B4-BE49-F238E27FC236}">
                  <a16:creationId xmlns:a16="http://schemas.microsoft.com/office/drawing/2014/main" id="{69B2FD7D-0023-42E2-B261-47951BCD772D}"/>
                </a:ext>
              </a:extLst>
            </p:cNvPr>
            <p:cNvSpPr/>
            <p:nvPr/>
          </p:nvSpPr>
          <p:spPr>
            <a:xfrm>
              <a:off x="5138801" y="4267120"/>
              <a:ext cx="1318917"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OS block</a:t>
              </a:r>
              <a:endParaRPr lang="en-US" sz="1100">
                <a:solidFill>
                  <a:srgbClr val="000000"/>
                </a:solidFill>
                <a:effectLst/>
                <a:latin typeface="Calibri" panose="020F0502020204030204" pitchFamily="34" charset="0"/>
                <a:ea typeface="Calibri" panose="020F0502020204030204" pitchFamily="34" charset="0"/>
              </a:endParaRPr>
            </a:p>
          </p:txBody>
        </p:sp>
        <p:sp>
          <p:nvSpPr>
            <p:cNvPr id="33" name="Shape 3278">
              <a:extLst>
                <a:ext uri="{FF2B5EF4-FFF2-40B4-BE49-F238E27FC236}">
                  <a16:creationId xmlns:a16="http://schemas.microsoft.com/office/drawing/2014/main" id="{84DBF474-C762-42C3-A911-3AFF2E4C0C41}"/>
                </a:ext>
              </a:extLst>
            </p:cNvPr>
            <p:cNvSpPr/>
            <p:nvPr/>
          </p:nvSpPr>
          <p:spPr>
            <a:xfrm>
              <a:off x="1690116" y="2192423"/>
              <a:ext cx="1798320" cy="595884"/>
            </a:xfrm>
            <a:custGeom>
              <a:avLst/>
              <a:gdLst/>
              <a:ahLst/>
              <a:cxnLst/>
              <a:rect l="0" t="0" r="0" b="0"/>
              <a:pathLst>
                <a:path w="1798320" h="595884">
                  <a:moveTo>
                    <a:pt x="74422" y="0"/>
                  </a:moveTo>
                  <a:lnTo>
                    <a:pt x="1723898" y="0"/>
                  </a:lnTo>
                  <a:cubicBezTo>
                    <a:pt x="1765046" y="0"/>
                    <a:pt x="1798320" y="33274"/>
                    <a:pt x="1798320" y="74422"/>
                  </a:cubicBezTo>
                  <a:lnTo>
                    <a:pt x="1798320" y="521462"/>
                  </a:lnTo>
                  <a:cubicBezTo>
                    <a:pt x="1798320" y="562610"/>
                    <a:pt x="1765046" y="595884"/>
                    <a:pt x="1723898" y="595884"/>
                  </a:cubicBezTo>
                  <a:lnTo>
                    <a:pt x="74422" y="595884"/>
                  </a:lnTo>
                  <a:cubicBezTo>
                    <a:pt x="33274" y="595884"/>
                    <a:pt x="0" y="562610"/>
                    <a:pt x="0" y="521462"/>
                  </a:cubicBezTo>
                  <a:lnTo>
                    <a:pt x="0" y="74422"/>
                  </a:lnTo>
                  <a:cubicBezTo>
                    <a:pt x="0" y="33274"/>
                    <a:pt x="33274" y="0"/>
                    <a:pt x="74422" y="0"/>
                  </a:cubicBezTo>
                  <a:close/>
                </a:path>
              </a:pathLst>
            </a:custGeom>
            <a:ln w="0" cap="flat">
              <a:round/>
            </a:ln>
          </p:spPr>
          <p:style>
            <a:lnRef idx="0">
              <a:srgbClr val="000000">
                <a:alpha val="0"/>
              </a:srgbClr>
            </a:lnRef>
            <a:fillRef idx="1">
              <a:srgbClr val="CCCCFF"/>
            </a:fillRef>
            <a:effectRef idx="0">
              <a:scrgbClr r="0" g="0" b="0"/>
            </a:effectRef>
            <a:fontRef idx="none"/>
          </p:style>
          <p:txBody>
            <a:bodyPr/>
            <a:lstStyle/>
            <a:p>
              <a:endParaRPr lang="en-US"/>
            </a:p>
          </p:txBody>
        </p:sp>
        <p:sp>
          <p:nvSpPr>
            <p:cNvPr id="34" name="Shape 3279">
              <a:extLst>
                <a:ext uri="{FF2B5EF4-FFF2-40B4-BE49-F238E27FC236}">
                  <a16:creationId xmlns:a16="http://schemas.microsoft.com/office/drawing/2014/main" id="{624A0ACC-AA84-4CC0-8ED0-1EF32CA287EB}"/>
                </a:ext>
              </a:extLst>
            </p:cNvPr>
            <p:cNvSpPr/>
            <p:nvPr/>
          </p:nvSpPr>
          <p:spPr>
            <a:xfrm>
              <a:off x="1690116" y="2192423"/>
              <a:ext cx="1798320" cy="595884"/>
            </a:xfrm>
            <a:custGeom>
              <a:avLst/>
              <a:gdLst/>
              <a:ahLst/>
              <a:cxnLst/>
              <a:rect l="0" t="0" r="0" b="0"/>
              <a:pathLst>
                <a:path w="1798320" h="595884">
                  <a:moveTo>
                    <a:pt x="0" y="74422"/>
                  </a:moveTo>
                  <a:cubicBezTo>
                    <a:pt x="0" y="33274"/>
                    <a:pt x="33274" y="0"/>
                    <a:pt x="74422" y="0"/>
                  </a:cubicBezTo>
                  <a:lnTo>
                    <a:pt x="1723898" y="0"/>
                  </a:lnTo>
                  <a:cubicBezTo>
                    <a:pt x="1765046" y="0"/>
                    <a:pt x="1798320" y="33274"/>
                    <a:pt x="1798320" y="74422"/>
                  </a:cubicBezTo>
                  <a:lnTo>
                    <a:pt x="1798320" y="521462"/>
                  </a:lnTo>
                  <a:cubicBezTo>
                    <a:pt x="1798320" y="562610"/>
                    <a:pt x="1765046" y="595884"/>
                    <a:pt x="1723898" y="595884"/>
                  </a:cubicBezTo>
                  <a:lnTo>
                    <a:pt x="74422" y="595884"/>
                  </a:lnTo>
                  <a:cubicBezTo>
                    <a:pt x="33274" y="595884"/>
                    <a:pt x="0" y="562610"/>
                    <a:pt x="0" y="521462"/>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35" name="Rectangle 34">
              <a:extLst>
                <a:ext uri="{FF2B5EF4-FFF2-40B4-BE49-F238E27FC236}">
                  <a16:creationId xmlns:a16="http://schemas.microsoft.com/office/drawing/2014/main" id="{0F6378D1-145F-41B2-AEBA-976F38427DCB}"/>
                </a:ext>
              </a:extLst>
            </p:cNvPr>
            <p:cNvSpPr/>
            <p:nvPr/>
          </p:nvSpPr>
          <p:spPr>
            <a:xfrm>
              <a:off x="2106295" y="2361841"/>
              <a:ext cx="1283043" cy="339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Segment</a:t>
              </a:r>
              <a:endParaRPr lang="en-US" sz="1100">
                <a:solidFill>
                  <a:srgbClr val="000000"/>
                </a:solidFill>
                <a:effectLst/>
                <a:latin typeface="Calibri" panose="020F0502020204030204" pitchFamily="34" charset="0"/>
                <a:ea typeface="Calibri" panose="020F0502020204030204" pitchFamily="34" charset="0"/>
              </a:endParaRPr>
            </a:p>
          </p:txBody>
        </p:sp>
        <p:sp>
          <p:nvSpPr>
            <p:cNvPr id="36" name="Shape 3281">
              <a:extLst>
                <a:ext uri="{FF2B5EF4-FFF2-40B4-BE49-F238E27FC236}">
                  <a16:creationId xmlns:a16="http://schemas.microsoft.com/office/drawing/2014/main" id="{9989B985-CD75-43C8-9E80-4E8A57C13627}"/>
                </a:ext>
              </a:extLst>
            </p:cNvPr>
            <p:cNvSpPr/>
            <p:nvPr/>
          </p:nvSpPr>
          <p:spPr>
            <a:xfrm>
              <a:off x="1690116" y="3111395"/>
              <a:ext cx="1798320" cy="591312"/>
            </a:xfrm>
            <a:custGeom>
              <a:avLst/>
              <a:gdLst/>
              <a:ahLst/>
              <a:cxnLst/>
              <a:rect l="0" t="0" r="0" b="0"/>
              <a:pathLst>
                <a:path w="1798320" h="591312">
                  <a:moveTo>
                    <a:pt x="73914" y="0"/>
                  </a:moveTo>
                  <a:lnTo>
                    <a:pt x="1724406" y="0"/>
                  </a:lnTo>
                  <a:cubicBezTo>
                    <a:pt x="1765300" y="0"/>
                    <a:pt x="1798320" y="33020"/>
                    <a:pt x="1798320" y="73914"/>
                  </a:cubicBezTo>
                  <a:lnTo>
                    <a:pt x="1798320" y="517398"/>
                  </a:lnTo>
                  <a:cubicBezTo>
                    <a:pt x="1798320" y="558292"/>
                    <a:pt x="1765300" y="591312"/>
                    <a:pt x="1724406" y="591312"/>
                  </a:cubicBezTo>
                  <a:lnTo>
                    <a:pt x="73914" y="591312"/>
                  </a:lnTo>
                  <a:cubicBezTo>
                    <a:pt x="33020" y="591312"/>
                    <a:pt x="0" y="558292"/>
                    <a:pt x="0" y="517398"/>
                  </a:cubicBezTo>
                  <a:lnTo>
                    <a:pt x="0" y="73914"/>
                  </a:lnTo>
                  <a:cubicBezTo>
                    <a:pt x="0" y="33020"/>
                    <a:pt x="33020" y="0"/>
                    <a:pt x="73914" y="0"/>
                  </a:cubicBezTo>
                  <a:close/>
                </a:path>
              </a:pathLst>
            </a:custGeom>
            <a:ln w="0" cap="flat">
              <a:round/>
            </a:ln>
          </p:spPr>
          <p:style>
            <a:lnRef idx="0">
              <a:srgbClr val="000000">
                <a:alpha val="0"/>
              </a:srgbClr>
            </a:lnRef>
            <a:fillRef idx="1">
              <a:srgbClr val="CCCCFF"/>
            </a:fillRef>
            <a:effectRef idx="0">
              <a:scrgbClr r="0" g="0" b="0"/>
            </a:effectRef>
            <a:fontRef idx="none"/>
          </p:style>
          <p:txBody>
            <a:bodyPr/>
            <a:lstStyle/>
            <a:p>
              <a:endParaRPr lang="en-US"/>
            </a:p>
          </p:txBody>
        </p:sp>
        <p:sp>
          <p:nvSpPr>
            <p:cNvPr id="37" name="Shape 3282">
              <a:extLst>
                <a:ext uri="{FF2B5EF4-FFF2-40B4-BE49-F238E27FC236}">
                  <a16:creationId xmlns:a16="http://schemas.microsoft.com/office/drawing/2014/main" id="{EB4DA7D5-8FD5-4C6C-9526-FA681298F5F0}"/>
                </a:ext>
              </a:extLst>
            </p:cNvPr>
            <p:cNvSpPr/>
            <p:nvPr/>
          </p:nvSpPr>
          <p:spPr>
            <a:xfrm>
              <a:off x="1690116" y="3111395"/>
              <a:ext cx="1798320" cy="591312"/>
            </a:xfrm>
            <a:custGeom>
              <a:avLst/>
              <a:gdLst/>
              <a:ahLst/>
              <a:cxnLst/>
              <a:rect l="0" t="0" r="0" b="0"/>
              <a:pathLst>
                <a:path w="1798320" h="591312">
                  <a:moveTo>
                    <a:pt x="0" y="73914"/>
                  </a:moveTo>
                  <a:cubicBezTo>
                    <a:pt x="0" y="33020"/>
                    <a:pt x="33020" y="0"/>
                    <a:pt x="73914" y="0"/>
                  </a:cubicBezTo>
                  <a:lnTo>
                    <a:pt x="1724406" y="0"/>
                  </a:lnTo>
                  <a:cubicBezTo>
                    <a:pt x="1765300" y="0"/>
                    <a:pt x="1798320" y="33020"/>
                    <a:pt x="1798320" y="73914"/>
                  </a:cubicBezTo>
                  <a:lnTo>
                    <a:pt x="1798320" y="517398"/>
                  </a:lnTo>
                  <a:cubicBezTo>
                    <a:pt x="1798320" y="558292"/>
                    <a:pt x="1765300" y="591312"/>
                    <a:pt x="1724406" y="591312"/>
                  </a:cubicBezTo>
                  <a:lnTo>
                    <a:pt x="73914" y="591312"/>
                  </a:lnTo>
                  <a:cubicBezTo>
                    <a:pt x="33020" y="591312"/>
                    <a:pt x="0" y="558292"/>
                    <a:pt x="0" y="517398"/>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38" name="Rectangle 37">
              <a:extLst>
                <a:ext uri="{FF2B5EF4-FFF2-40B4-BE49-F238E27FC236}">
                  <a16:creationId xmlns:a16="http://schemas.microsoft.com/office/drawing/2014/main" id="{188EE5BB-457F-46D4-B6BC-FAF1E0ED0144}"/>
                </a:ext>
              </a:extLst>
            </p:cNvPr>
            <p:cNvSpPr/>
            <p:nvPr/>
          </p:nvSpPr>
          <p:spPr>
            <a:xfrm>
              <a:off x="2238883" y="3278654"/>
              <a:ext cx="928230" cy="339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Extent</a:t>
              </a:r>
              <a:endParaRPr lang="en-US" sz="1100">
                <a:solidFill>
                  <a:srgbClr val="000000"/>
                </a:solidFill>
                <a:effectLst/>
                <a:latin typeface="Calibri" panose="020F0502020204030204" pitchFamily="34" charset="0"/>
                <a:ea typeface="Calibri" panose="020F0502020204030204" pitchFamily="34" charset="0"/>
              </a:endParaRPr>
            </a:p>
          </p:txBody>
        </p:sp>
        <p:sp>
          <p:nvSpPr>
            <p:cNvPr id="39" name="Shape 3284">
              <a:extLst>
                <a:ext uri="{FF2B5EF4-FFF2-40B4-BE49-F238E27FC236}">
                  <a16:creationId xmlns:a16="http://schemas.microsoft.com/office/drawing/2014/main" id="{A4568BF1-42E0-453E-80A2-891F1F8C9E3D}"/>
                </a:ext>
              </a:extLst>
            </p:cNvPr>
            <p:cNvSpPr/>
            <p:nvPr/>
          </p:nvSpPr>
          <p:spPr>
            <a:xfrm>
              <a:off x="1676400" y="4025795"/>
              <a:ext cx="1816608" cy="743712"/>
            </a:xfrm>
            <a:custGeom>
              <a:avLst/>
              <a:gdLst/>
              <a:ahLst/>
              <a:cxnLst/>
              <a:rect l="0" t="0" r="0" b="0"/>
              <a:pathLst>
                <a:path w="1816608" h="743712">
                  <a:moveTo>
                    <a:pt x="92964" y="0"/>
                  </a:moveTo>
                  <a:lnTo>
                    <a:pt x="1723644" y="0"/>
                  </a:lnTo>
                  <a:cubicBezTo>
                    <a:pt x="1774952" y="0"/>
                    <a:pt x="1816608" y="41656"/>
                    <a:pt x="1816608" y="92964"/>
                  </a:cubicBezTo>
                  <a:lnTo>
                    <a:pt x="1816608" y="650786"/>
                  </a:lnTo>
                  <a:cubicBezTo>
                    <a:pt x="1816608" y="702107"/>
                    <a:pt x="1774952" y="743712"/>
                    <a:pt x="1723644" y="743712"/>
                  </a:cubicBezTo>
                  <a:lnTo>
                    <a:pt x="92964" y="743712"/>
                  </a:lnTo>
                  <a:cubicBezTo>
                    <a:pt x="41656" y="743712"/>
                    <a:pt x="0" y="702107"/>
                    <a:pt x="0" y="650786"/>
                  </a:cubicBezTo>
                  <a:lnTo>
                    <a:pt x="0" y="92964"/>
                  </a:lnTo>
                  <a:cubicBezTo>
                    <a:pt x="0" y="41656"/>
                    <a:pt x="41656" y="0"/>
                    <a:pt x="92964" y="0"/>
                  </a:cubicBezTo>
                  <a:close/>
                </a:path>
              </a:pathLst>
            </a:custGeom>
            <a:ln w="0" cap="flat">
              <a:round/>
            </a:ln>
          </p:spPr>
          <p:style>
            <a:lnRef idx="0">
              <a:srgbClr val="000000">
                <a:alpha val="0"/>
              </a:srgbClr>
            </a:lnRef>
            <a:fillRef idx="1">
              <a:srgbClr val="CCCCFF"/>
            </a:fillRef>
            <a:effectRef idx="0">
              <a:scrgbClr r="0" g="0" b="0"/>
            </a:effectRef>
            <a:fontRef idx="none"/>
          </p:style>
          <p:txBody>
            <a:bodyPr/>
            <a:lstStyle/>
            <a:p>
              <a:endParaRPr lang="en-US"/>
            </a:p>
          </p:txBody>
        </p:sp>
        <p:sp>
          <p:nvSpPr>
            <p:cNvPr id="40" name="Shape 3285">
              <a:extLst>
                <a:ext uri="{FF2B5EF4-FFF2-40B4-BE49-F238E27FC236}">
                  <a16:creationId xmlns:a16="http://schemas.microsoft.com/office/drawing/2014/main" id="{AC87BFD4-D3BB-40E9-BF2A-BD742495102C}"/>
                </a:ext>
              </a:extLst>
            </p:cNvPr>
            <p:cNvSpPr/>
            <p:nvPr/>
          </p:nvSpPr>
          <p:spPr>
            <a:xfrm>
              <a:off x="1676400" y="4025795"/>
              <a:ext cx="1816608" cy="743712"/>
            </a:xfrm>
            <a:custGeom>
              <a:avLst/>
              <a:gdLst/>
              <a:ahLst/>
              <a:cxnLst/>
              <a:rect l="0" t="0" r="0" b="0"/>
              <a:pathLst>
                <a:path w="1816608" h="743712">
                  <a:moveTo>
                    <a:pt x="0" y="92964"/>
                  </a:moveTo>
                  <a:cubicBezTo>
                    <a:pt x="0" y="41656"/>
                    <a:pt x="41656" y="0"/>
                    <a:pt x="92964" y="0"/>
                  </a:cubicBezTo>
                  <a:lnTo>
                    <a:pt x="1723644" y="0"/>
                  </a:lnTo>
                  <a:cubicBezTo>
                    <a:pt x="1774952" y="0"/>
                    <a:pt x="1816608" y="41656"/>
                    <a:pt x="1816608" y="92964"/>
                  </a:cubicBezTo>
                  <a:lnTo>
                    <a:pt x="1816608" y="650786"/>
                  </a:lnTo>
                  <a:cubicBezTo>
                    <a:pt x="1816608" y="702107"/>
                    <a:pt x="1774952" y="743712"/>
                    <a:pt x="1723644" y="743712"/>
                  </a:cubicBezTo>
                  <a:lnTo>
                    <a:pt x="92964" y="743712"/>
                  </a:lnTo>
                  <a:cubicBezTo>
                    <a:pt x="41656" y="743712"/>
                    <a:pt x="0" y="702107"/>
                    <a:pt x="0" y="650786"/>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1" name="Rectangle 40">
              <a:extLst>
                <a:ext uri="{FF2B5EF4-FFF2-40B4-BE49-F238E27FC236}">
                  <a16:creationId xmlns:a16="http://schemas.microsoft.com/office/drawing/2014/main" id="{F96D4271-BECD-4264-8B89-75375298155F}"/>
                </a:ext>
              </a:extLst>
            </p:cNvPr>
            <p:cNvSpPr/>
            <p:nvPr/>
          </p:nvSpPr>
          <p:spPr>
            <a:xfrm>
              <a:off x="1962150" y="4139104"/>
              <a:ext cx="1655229" cy="339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Oracle data</a:t>
              </a:r>
              <a:endParaRPr lang="en-US" sz="1100">
                <a:solidFill>
                  <a:srgbClr val="000000"/>
                </a:solidFill>
                <a:effectLst/>
                <a:latin typeface="Calibri" panose="020F0502020204030204" pitchFamily="34" charset="0"/>
                <a:ea typeface="Calibri" panose="020F0502020204030204" pitchFamily="34" charset="0"/>
              </a:endParaRPr>
            </a:p>
          </p:txBody>
        </p:sp>
        <p:sp>
          <p:nvSpPr>
            <p:cNvPr id="42" name="Rectangle 41">
              <a:extLst>
                <a:ext uri="{FF2B5EF4-FFF2-40B4-BE49-F238E27FC236}">
                  <a16:creationId xmlns:a16="http://schemas.microsoft.com/office/drawing/2014/main" id="{03E8FAE2-DA38-42A4-8A21-7B71D788CE12}"/>
                </a:ext>
              </a:extLst>
            </p:cNvPr>
            <p:cNvSpPr/>
            <p:nvPr/>
          </p:nvSpPr>
          <p:spPr>
            <a:xfrm>
              <a:off x="2285238" y="4399708"/>
              <a:ext cx="795060"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block</a:t>
              </a:r>
              <a:endParaRPr lang="en-US" sz="1100">
                <a:solidFill>
                  <a:srgbClr val="000000"/>
                </a:solidFill>
                <a:effectLst/>
                <a:latin typeface="Calibri" panose="020F0502020204030204" pitchFamily="34" charset="0"/>
                <a:ea typeface="Calibri" panose="020F0502020204030204" pitchFamily="34" charset="0"/>
              </a:endParaRPr>
            </a:p>
          </p:txBody>
        </p:sp>
        <p:sp>
          <p:nvSpPr>
            <p:cNvPr id="43" name="Shape 3288">
              <a:extLst>
                <a:ext uri="{FF2B5EF4-FFF2-40B4-BE49-F238E27FC236}">
                  <a16:creationId xmlns:a16="http://schemas.microsoft.com/office/drawing/2014/main" id="{2A35472B-E202-4B08-BDA5-1BF7F8AAF499}"/>
                </a:ext>
              </a:extLst>
            </p:cNvPr>
            <p:cNvSpPr/>
            <p:nvPr/>
          </p:nvSpPr>
          <p:spPr>
            <a:xfrm>
              <a:off x="784860" y="737003"/>
              <a:ext cx="0" cy="762000"/>
            </a:xfrm>
            <a:custGeom>
              <a:avLst/>
              <a:gdLst/>
              <a:ahLst/>
              <a:cxnLst/>
              <a:rect l="0" t="0" r="0" b="0"/>
              <a:pathLst>
                <a:path h="762000">
                  <a:moveTo>
                    <a:pt x="0" y="762000"/>
                  </a:moveTo>
                  <a:lnTo>
                    <a:pt x="0" y="0"/>
                  </a:lnTo>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4" name="Shape 3289">
              <a:extLst>
                <a:ext uri="{FF2B5EF4-FFF2-40B4-BE49-F238E27FC236}">
                  <a16:creationId xmlns:a16="http://schemas.microsoft.com/office/drawing/2014/main" id="{7578010F-C90F-4A7D-9547-8F99CB087730}"/>
                </a:ext>
              </a:extLst>
            </p:cNvPr>
            <p:cNvSpPr/>
            <p:nvPr/>
          </p:nvSpPr>
          <p:spPr>
            <a:xfrm>
              <a:off x="556260" y="1223159"/>
              <a:ext cx="454025" cy="225552"/>
            </a:xfrm>
            <a:custGeom>
              <a:avLst/>
              <a:gdLst/>
              <a:ahLst/>
              <a:cxnLst/>
              <a:rect l="0" t="0" r="0" b="0"/>
              <a:pathLst>
                <a:path w="454025" h="225552">
                  <a:moveTo>
                    <a:pt x="0" y="225552"/>
                  </a:moveTo>
                  <a:lnTo>
                    <a:pt x="222250" y="0"/>
                  </a:lnTo>
                  <a:lnTo>
                    <a:pt x="454025" y="225552"/>
                  </a:lnTo>
                </a:path>
              </a:pathLst>
            </a:custGeom>
            <a:ln w="25908"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5" name="Shape 3290">
              <a:extLst>
                <a:ext uri="{FF2B5EF4-FFF2-40B4-BE49-F238E27FC236}">
                  <a16:creationId xmlns:a16="http://schemas.microsoft.com/office/drawing/2014/main" id="{FE6C5FF6-D091-47A5-8BC3-D7B253D6CCFE}"/>
                </a:ext>
              </a:extLst>
            </p:cNvPr>
            <p:cNvSpPr/>
            <p:nvPr/>
          </p:nvSpPr>
          <p:spPr>
            <a:xfrm>
              <a:off x="0" y="1354223"/>
              <a:ext cx="1435608" cy="595884"/>
            </a:xfrm>
            <a:custGeom>
              <a:avLst/>
              <a:gdLst/>
              <a:ahLst/>
              <a:cxnLst/>
              <a:rect l="0" t="0" r="0" b="0"/>
              <a:pathLst>
                <a:path w="1435608" h="595884">
                  <a:moveTo>
                    <a:pt x="74422" y="0"/>
                  </a:moveTo>
                  <a:lnTo>
                    <a:pt x="1361186" y="0"/>
                  </a:lnTo>
                  <a:cubicBezTo>
                    <a:pt x="1402334" y="0"/>
                    <a:pt x="1435608" y="33274"/>
                    <a:pt x="1435608" y="74422"/>
                  </a:cubicBezTo>
                  <a:lnTo>
                    <a:pt x="1435608" y="521462"/>
                  </a:lnTo>
                  <a:cubicBezTo>
                    <a:pt x="1435608" y="562610"/>
                    <a:pt x="1402334" y="595884"/>
                    <a:pt x="1361186" y="595884"/>
                  </a:cubicBezTo>
                  <a:lnTo>
                    <a:pt x="74422" y="595884"/>
                  </a:lnTo>
                  <a:cubicBezTo>
                    <a:pt x="33274" y="595884"/>
                    <a:pt x="0" y="562610"/>
                    <a:pt x="0" y="521462"/>
                  </a:cubicBezTo>
                  <a:lnTo>
                    <a:pt x="0" y="74422"/>
                  </a:lnTo>
                  <a:cubicBezTo>
                    <a:pt x="0" y="33274"/>
                    <a:pt x="33274" y="0"/>
                    <a:pt x="74422" y="0"/>
                  </a:cubicBezTo>
                  <a:close/>
                </a:path>
              </a:pathLst>
            </a:custGeom>
            <a:ln w="0" cap="rnd">
              <a:round/>
            </a:ln>
          </p:spPr>
          <p:style>
            <a:lnRef idx="0">
              <a:srgbClr val="000000">
                <a:alpha val="0"/>
              </a:srgbClr>
            </a:lnRef>
            <a:fillRef idx="1">
              <a:srgbClr val="CCCCFF"/>
            </a:fillRef>
            <a:effectRef idx="0">
              <a:scrgbClr r="0" g="0" b="0"/>
            </a:effectRef>
            <a:fontRef idx="none"/>
          </p:style>
          <p:txBody>
            <a:bodyPr/>
            <a:lstStyle/>
            <a:p>
              <a:endParaRPr lang="en-US"/>
            </a:p>
          </p:txBody>
        </p:sp>
        <p:sp>
          <p:nvSpPr>
            <p:cNvPr id="46" name="Shape 3291">
              <a:extLst>
                <a:ext uri="{FF2B5EF4-FFF2-40B4-BE49-F238E27FC236}">
                  <a16:creationId xmlns:a16="http://schemas.microsoft.com/office/drawing/2014/main" id="{D6A7CF3E-8BD7-4A6F-B989-3AFA6E007402}"/>
                </a:ext>
              </a:extLst>
            </p:cNvPr>
            <p:cNvSpPr/>
            <p:nvPr/>
          </p:nvSpPr>
          <p:spPr>
            <a:xfrm>
              <a:off x="0" y="1354223"/>
              <a:ext cx="1435608" cy="595884"/>
            </a:xfrm>
            <a:custGeom>
              <a:avLst/>
              <a:gdLst/>
              <a:ahLst/>
              <a:cxnLst/>
              <a:rect l="0" t="0" r="0" b="0"/>
              <a:pathLst>
                <a:path w="1435608" h="595884">
                  <a:moveTo>
                    <a:pt x="0" y="74422"/>
                  </a:moveTo>
                  <a:cubicBezTo>
                    <a:pt x="0" y="33274"/>
                    <a:pt x="33274" y="0"/>
                    <a:pt x="74422" y="0"/>
                  </a:cubicBezTo>
                  <a:lnTo>
                    <a:pt x="1361186" y="0"/>
                  </a:lnTo>
                  <a:cubicBezTo>
                    <a:pt x="1402334" y="0"/>
                    <a:pt x="1435608" y="33274"/>
                    <a:pt x="1435608" y="74422"/>
                  </a:cubicBezTo>
                  <a:lnTo>
                    <a:pt x="1435608" y="521462"/>
                  </a:lnTo>
                  <a:cubicBezTo>
                    <a:pt x="1435608" y="562610"/>
                    <a:pt x="1402334" y="595884"/>
                    <a:pt x="1361186" y="595884"/>
                  </a:cubicBezTo>
                  <a:lnTo>
                    <a:pt x="74422" y="595884"/>
                  </a:lnTo>
                  <a:cubicBezTo>
                    <a:pt x="33274" y="595884"/>
                    <a:pt x="0" y="562610"/>
                    <a:pt x="0" y="521462"/>
                  </a:cubicBezTo>
                  <a:close/>
                </a:path>
              </a:pathLst>
            </a:custGeom>
            <a:ln w="25908"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7" name="Rectangle 46">
              <a:extLst>
                <a:ext uri="{FF2B5EF4-FFF2-40B4-BE49-F238E27FC236}">
                  <a16:creationId xmlns:a16="http://schemas.microsoft.com/office/drawing/2014/main" id="{0F977723-C188-408B-AC9C-EE56619D9723}"/>
                </a:ext>
              </a:extLst>
            </p:cNvPr>
            <p:cNvSpPr/>
            <p:nvPr/>
          </p:nvSpPr>
          <p:spPr>
            <a:xfrm>
              <a:off x="279908" y="1523260"/>
              <a:ext cx="1165120"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Schema</a:t>
              </a:r>
              <a:endParaRPr lang="en-US" sz="1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107423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AB0CF-713A-4AC3-8CC1-6BAD7A7E9FDB}"/>
              </a:ext>
            </a:extLst>
          </p:cNvPr>
          <p:cNvSpPr>
            <a:spLocks noGrp="1"/>
          </p:cNvSpPr>
          <p:nvPr>
            <p:ph type="title"/>
          </p:nvPr>
        </p:nvSpPr>
        <p:spPr/>
        <p:txBody>
          <a:bodyPr/>
          <a:lstStyle/>
          <a:p>
            <a:pPr algn="ctr"/>
            <a:r>
              <a:rPr lang="en-US" b="1" dirty="0"/>
              <a:t>Logical and Physical Database Structures</a:t>
            </a:r>
          </a:p>
        </p:txBody>
      </p:sp>
      <p:sp>
        <p:nvSpPr>
          <p:cNvPr id="3" name="Content Placeholder 2">
            <a:extLst>
              <a:ext uri="{FF2B5EF4-FFF2-40B4-BE49-F238E27FC236}">
                <a16:creationId xmlns:a16="http://schemas.microsoft.com/office/drawing/2014/main" id="{842FC57D-397C-4AB9-9C76-2F5ECB31254B}"/>
              </a:ext>
            </a:extLst>
          </p:cNvPr>
          <p:cNvSpPr>
            <a:spLocks noGrp="1"/>
          </p:cNvSpPr>
          <p:nvPr>
            <p:ph idx="1"/>
          </p:nvPr>
        </p:nvSpPr>
        <p:spPr>
          <a:xfrm>
            <a:off x="1311965" y="2133600"/>
            <a:ext cx="10192647" cy="4572000"/>
          </a:xfrm>
        </p:spPr>
        <p:txBody>
          <a:bodyPr>
            <a:normAutofit/>
          </a:bodyPr>
          <a:lstStyle/>
          <a:p>
            <a:pPr marL="0" lvl="0" indent="0" algn="just" fontAlgn="base">
              <a:buNone/>
            </a:pPr>
            <a:r>
              <a:rPr lang="en-US" sz="2000" dirty="0"/>
              <a:t>The database has logical structures and physical structures. </a:t>
            </a:r>
          </a:p>
          <a:p>
            <a:pPr lvl="0" algn="just" fontAlgn="base"/>
            <a:r>
              <a:rPr lang="en-US" sz="2000" b="1" dirty="0"/>
              <a:t>Tablespaces</a:t>
            </a:r>
          </a:p>
          <a:p>
            <a:pPr marL="0" lvl="0" indent="0" algn="just" fontAlgn="base">
              <a:buNone/>
            </a:pPr>
            <a:r>
              <a:rPr lang="en-US" sz="1800" dirty="0"/>
              <a:t>A database is divided into logical storage units called </a:t>
            </a:r>
            <a:r>
              <a:rPr lang="en-US" sz="1800" i="1" dirty="0"/>
              <a:t>tablespaces</a:t>
            </a:r>
            <a:r>
              <a:rPr lang="en-US" sz="1800" dirty="0"/>
              <a:t>, which group related logical structures together. For example, tablespaces commonly group all of an application’s objects to simplify some administrative operations. You may have a tablespace for application data and an additional one for application indexes.</a:t>
            </a:r>
            <a:endParaRPr lang="en-US" dirty="0"/>
          </a:p>
          <a:p>
            <a:pPr lvl="0" algn="just" fontAlgn="base"/>
            <a:r>
              <a:rPr lang="en-US" sz="2000" b="1" dirty="0"/>
              <a:t>Databases, Tablespaces, and Data Files</a:t>
            </a:r>
          </a:p>
          <a:p>
            <a:pPr marL="0" lvl="0" indent="0" algn="just" fontAlgn="base">
              <a:buNone/>
            </a:pPr>
            <a:r>
              <a:rPr lang="en-US" sz="1800" dirty="0"/>
              <a:t>The relationship among databases, tablespaces, and data files is illustrated in the slide. Each database is logically divided into one or more tablespaces. One or more data files are explicitly created for each tablespace to physically store the data of all logical structures in a tablespace. If it is a TEMPORARY tablespace instead of a data file, the tablespace has a temporary file.</a:t>
            </a:r>
          </a:p>
          <a:p>
            <a:endParaRPr lang="en-US" dirty="0"/>
          </a:p>
        </p:txBody>
      </p:sp>
    </p:spTree>
    <p:extLst>
      <p:ext uri="{BB962C8B-B14F-4D97-AF65-F5344CB8AC3E}">
        <p14:creationId xmlns:p14="http://schemas.microsoft.com/office/powerpoint/2010/main" val="386214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E296-6B35-4036-888A-6338DF58DE22}"/>
              </a:ext>
            </a:extLst>
          </p:cNvPr>
          <p:cNvSpPr>
            <a:spLocks noGrp="1"/>
          </p:cNvSpPr>
          <p:nvPr>
            <p:ph type="title"/>
          </p:nvPr>
        </p:nvSpPr>
        <p:spPr/>
        <p:txBody>
          <a:bodyPr/>
          <a:lstStyle/>
          <a:p>
            <a:pPr algn="ctr"/>
            <a:r>
              <a:rPr lang="en-US" b="1" dirty="0"/>
              <a:t>Logical and Physical Database Structures</a:t>
            </a:r>
            <a:endParaRPr lang="en-US" dirty="0"/>
          </a:p>
        </p:txBody>
      </p:sp>
      <p:sp>
        <p:nvSpPr>
          <p:cNvPr id="3" name="Content Placeholder 2">
            <a:extLst>
              <a:ext uri="{FF2B5EF4-FFF2-40B4-BE49-F238E27FC236}">
                <a16:creationId xmlns:a16="http://schemas.microsoft.com/office/drawing/2014/main" id="{4C5D11E7-BA5B-43DA-9F2E-44759D787D64}"/>
              </a:ext>
            </a:extLst>
          </p:cNvPr>
          <p:cNvSpPr>
            <a:spLocks noGrp="1"/>
          </p:cNvSpPr>
          <p:nvPr>
            <p:ph idx="1"/>
          </p:nvPr>
        </p:nvSpPr>
        <p:spPr>
          <a:xfrm>
            <a:off x="1391478" y="2133600"/>
            <a:ext cx="10113134" cy="3777622"/>
          </a:xfrm>
        </p:spPr>
        <p:txBody>
          <a:bodyPr>
            <a:normAutofit/>
          </a:bodyPr>
          <a:lstStyle/>
          <a:p>
            <a:pPr lvl="0" fontAlgn="base"/>
            <a:r>
              <a:rPr lang="en-US" sz="2000" b="1" dirty="0"/>
              <a:t>Schemas</a:t>
            </a:r>
            <a:endParaRPr lang="en-US" sz="2000" dirty="0"/>
          </a:p>
          <a:p>
            <a:pPr marL="0" lvl="0" indent="0" fontAlgn="base">
              <a:buNone/>
            </a:pPr>
            <a:r>
              <a:rPr lang="en-US" dirty="0"/>
              <a:t>A </a:t>
            </a:r>
            <a:r>
              <a:rPr lang="en-US" i="1" dirty="0"/>
              <a:t>schema </a:t>
            </a:r>
            <a:r>
              <a:rPr lang="en-US" dirty="0"/>
              <a:t>is a collection of database objects that are owned by a database user. Schema objects are the logical structures that directly refer to the database’s data. Schema objects include such structures as tables, views, sequences, stored procedures, synonyms, indexes, clusters, and database links. In general, schema objects include everything that your application creates in the database.</a:t>
            </a:r>
          </a:p>
          <a:p>
            <a:pPr lvl="0" fontAlgn="base"/>
            <a:r>
              <a:rPr lang="en-US" sz="2000" b="1" dirty="0"/>
              <a:t>Data Blocks</a:t>
            </a:r>
            <a:endParaRPr lang="en-US" sz="2000" dirty="0"/>
          </a:p>
          <a:p>
            <a:pPr marL="0" lvl="0" indent="0" fontAlgn="base">
              <a:buNone/>
            </a:pPr>
            <a:r>
              <a:rPr lang="en-US" dirty="0"/>
              <a:t>At the finest level of granularity, an Oracle database’s data is stored in </a:t>
            </a:r>
            <a:r>
              <a:rPr lang="en-US" i="1" dirty="0"/>
              <a:t>data blocks</a:t>
            </a:r>
            <a:r>
              <a:rPr lang="en-US" dirty="0"/>
              <a:t>. One data block corresponds to a specific number of bytes of physical database space on the disk. A data block size is specified for each tablespace when it is created. A database uses and allocates free database space in Oracle data blocks.</a:t>
            </a:r>
          </a:p>
          <a:p>
            <a:endParaRPr lang="en-US" dirty="0"/>
          </a:p>
        </p:txBody>
      </p:sp>
    </p:spTree>
    <p:extLst>
      <p:ext uri="{BB962C8B-B14F-4D97-AF65-F5344CB8AC3E}">
        <p14:creationId xmlns:p14="http://schemas.microsoft.com/office/powerpoint/2010/main" val="335200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72E69-9727-4492-9BF0-0F721B2EEF7D}"/>
              </a:ext>
            </a:extLst>
          </p:cNvPr>
          <p:cNvSpPr>
            <a:spLocks noGrp="1"/>
          </p:cNvSpPr>
          <p:nvPr>
            <p:ph type="title"/>
          </p:nvPr>
        </p:nvSpPr>
        <p:spPr/>
        <p:txBody>
          <a:bodyPr/>
          <a:lstStyle/>
          <a:p>
            <a:pPr algn="ctr"/>
            <a:r>
              <a:rPr lang="en-US" b="1"/>
              <a:t>Logical and Physical Database Structures</a:t>
            </a:r>
            <a:endParaRPr lang="en-US"/>
          </a:p>
        </p:txBody>
      </p:sp>
      <p:sp>
        <p:nvSpPr>
          <p:cNvPr id="3" name="Content Placeholder 2">
            <a:extLst>
              <a:ext uri="{FF2B5EF4-FFF2-40B4-BE49-F238E27FC236}">
                <a16:creationId xmlns:a16="http://schemas.microsoft.com/office/drawing/2014/main" id="{8D7D237A-94F8-4A10-B4A7-91E56C6E3F92}"/>
              </a:ext>
            </a:extLst>
          </p:cNvPr>
          <p:cNvSpPr>
            <a:spLocks noGrp="1"/>
          </p:cNvSpPr>
          <p:nvPr>
            <p:ph idx="1"/>
          </p:nvPr>
        </p:nvSpPr>
        <p:spPr>
          <a:xfrm>
            <a:off x="1524000" y="2133600"/>
            <a:ext cx="9980612" cy="4452730"/>
          </a:xfrm>
        </p:spPr>
        <p:txBody>
          <a:bodyPr>
            <a:normAutofit fontScale="92500"/>
          </a:bodyPr>
          <a:lstStyle/>
          <a:p>
            <a:r>
              <a:rPr lang="en-US" b="1" dirty="0"/>
              <a:t>Extents</a:t>
            </a:r>
          </a:p>
          <a:p>
            <a:pPr marL="0" lvl="0" indent="0" fontAlgn="base">
              <a:buNone/>
            </a:pPr>
            <a:r>
              <a:rPr lang="en-US" dirty="0"/>
              <a:t>The next level of logical database space is an </a:t>
            </a:r>
            <a:r>
              <a:rPr lang="en-US" i="1" dirty="0"/>
              <a:t>extent</a:t>
            </a:r>
            <a:r>
              <a:rPr lang="en-US" dirty="0"/>
              <a:t>. An extent is a specific number of contiguous data blocks (obtained in a single allocation) that are used to store a specific type of information.</a:t>
            </a:r>
            <a:endParaRPr lang="en-US" sz="1100" dirty="0"/>
          </a:p>
          <a:p>
            <a:pPr lvl="0" fontAlgn="base"/>
            <a:r>
              <a:rPr lang="en-US" b="1" dirty="0"/>
              <a:t>Segments </a:t>
            </a:r>
            <a:endParaRPr lang="en-US" sz="1100" dirty="0"/>
          </a:p>
          <a:p>
            <a:pPr marL="0" lvl="0" indent="0" fontAlgn="base">
              <a:buNone/>
            </a:pPr>
            <a:r>
              <a:rPr lang="en-US" dirty="0"/>
              <a:t>The level of logical database storage above an extent is called a </a:t>
            </a:r>
            <a:r>
              <a:rPr lang="en-US" i="1" dirty="0"/>
              <a:t>segment</a:t>
            </a:r>
            <a:r>
              <a:rPr lang="en-US" dirty="0"/>
              <a:t>. A segment is a set of extents that are allocated for a certain logical structure. Different types of segments include:</a:t>
            </a:r>
            <a:endParaRPr lang="en-US" sz="1100" dirty="0"/>
          </a:p>
          <a:p>
            <a:pPr lvl="1" fontAlgn="base"/>
            <a:r>
              <a:rPr lang="en-US" b="1" dirty="0"/>
              <a:t>Data segments: </a:t>
            </a:r>
            <a:r>
              <a:rPr lang="en-US" dirty="0"/>
              <a:t>Each </a:t>
            </a:r>
            <a:r>
              <a:rPr lang="en-US" dirty="0" err="1"/>
              <a:t>nonclustered</a:t>
            </a:r>
            <a:r>
              <a:rPr lang="en-US" dirty="0"/>
              <a:t>, non-index-organized table has a data segment, with the exception of external tables, global temporary tables, and partitioned tables in which each table has one or more segments. All of the table’s data is stored in the extents of its data segment. For a partitioned table, each partition has a data segment. Each cluster has a data segment. The data of every table in the cluster is stored in the cluster’s data segment. </a:t>
            </a:r>
            <a:endParaRPr lang="en-US" sz="1200" dirty="0"/>
          </a:p>
          <a:p>
            <a:pPr lvl="1" fontAlgn="base"/>
            <a:r>
              <a:rPr lang="en-US" b="1" dirty="0"/>
              <a:t>Index segments: </a:t>
            </a:r>
            <a:r>
              <a:rPr lang="en-US" dirty="0"/>
              <a:t>Each index has an index segment that stores all of its data. For a partitioned index, each partition has an index segment.</a:t>
            </a:r>
            <a:endParaRPr lang="en-US" sz="1200" dirty="0"/>
          </a:p>
          <a:p>
            <a:endParaRPr lang="en-US" dirty="0"/>
          </a:p>
          <a:p>
            <a:endParaRPr lang="en-US" dirty="0"/>
          </a:p>
        </p:txBody>
      </p:sp>
    </p:spTree>
    <p:extLst>
      <p:ext uri="{BB962C8B-B14F-4D97-AF65-F5344CB8AC3E}">
        <p14:creationId xmlns:p14="http://schemas.microsoft.com/office/powerpoint/2010/main" val="17679324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103</TotalTime>
  <Words>1566</Words>
  <Application>Microsoft Office PowerPoint</Application>
  <PresentationFormat>Widescreen</PresentationFormat>
  <Paragraphs>93</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Courier New</vt:lpstr>
      <vt:lpstr>Symbol</vt:lpstr>
      <vt:lpstr>Wingdings</vt:lpstr>
      <vt:lpstr>Wingdings 3</vt:lpstr>
      <vt:lpstr>Wisp</vt:lpstr>
      <vt:lpstr>Database Storage Architecture </vt:lpstr>
      <vt:lpstr>Database Storage Architecture </vt:lpstr>
      <vt:lpstr>Database Storage Architecture</vt:lpstr>
      <vt:lpstr>Database Storage Architecture </vt:lpstr>
      <vt:lpstr>Database Storage Architecture</vt:lpstr>
      <vt:lpstr>Logical and Physical Database Structures </vt:lpstr>
      <vt:lpstr>Logical and Physical Database Structures</vt:lpstr>
      <vt:lpstr>Logical and Physical Database Structures</vt:lpstr>
      <vt:lpstr>Logical and Physical Database Structures</vt:lpstr>
      <vt:lpstr>Logical and Physical Database Structures</vt:lpstr>
      <vt:lpstr>Tablespaces and Data Files </vt:lpstr>
      <vt:lpstr>Tablespaces and Data Files</vt:lpstr>
      <vt:lpstr>SYSTEM and SYSAUX Tablespaces  </vt:lpstr>
      <vt:lpstr>Segments, Extents, and Blocks</vt:lpstr>
      <vt:lpstr>Segments, Extents, and Blocks</vt:lpstr>
      <vt:lpstr>Segments, Extents, and Blocks</vt:lpstr>
      <vt:lpstr>Database Architecture: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Storage Architecture </dc:title>
  <dc:creator>asma khan</dc:creator>
  <cp:lastModifiedBy>asma khan</cp:lastModifiedBy>
  <cp:revision>8</cp:revision>
  <dcterms:created xsi:type="dcterms:W3CDTF">2020-01-18T07:40:33Z</dcterms:created>
  <dcterms:modified xsi:type="dcterms:W3CDTF">2020-02-06T16:42:42Z</dcterms:modified>
</cp:coreProperties>
</file>