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8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70670" cy="600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550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Open-ended and closed-response formats</a:t>
            </a:r>
          </a:p>
          <a:p>
            <a:r>
              <a:rPr lang="en-US" dirty="0" smtClean="0"/>
              <a:t>Q1. How do you feel about the standard of the treatment you received while you were a patient at this hospital? (also focus group approaches)</a:t>
            </a:r>
          </a:p>
          <a:p>
            <a:r>
              <a:rPr lang="en-US" dirty="0" smtClean="0"/>
              <a:t>Q2. How would you rate the standard of the treatment you received while you were a patient at this hospital (circle one number)</a:t>
            </a:r>
          </a:p>
          <a:p>
            <a:r>
              <a:rPr lang="en-US" dirty="0" smtClean="0"/>
              <a:t>Excellent 1</a:t>
            </a:r>
          </a:p>
          <a:p>
            <a:r>
              <a:rPr lang="en-US" dirty="0" smtClean="0"/>
              <a:t>Good 2</a:t>
            </a:r>
          </a:p>
          <a:p>
            <a:r>
              <a:rPr lang="en-US" dirty="0" smtClean="0"/>
              <a:t>Moderately good 3</a:t>
            </a:r>
          </a:p>
          <a:p>
            <a:r>
              <a:rPr lang="en-US" dirty="0" smtClean="0"/>
              <a:t>Fair 4</a:t>
            </a:r>
          </a:p>
          <a:p>
            <a:r>
              <a:rPr lang="en-US" dirty="0" smtClean="0"/>
              <a:t>Poor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and questionnaire</a:t>
            </a:r>
            <a:br>
              <a:rPr lang="en-US" dirty="0" smtClean="0"/>
            </a:br>
            <a:r>
              <a:rPr lang="en-US" dirty="0" smtClean="0"/>
              <a:t>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64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Likert</a:t>
            </a:r>
            <a:r>
              <a:rPr lang="en-US" sz="3200" dirty="0" smtClean="0"/>
              <a:t> and forced-choice response formats</a:t>
            </a:r>
          </a:p>
          <a:p>
            <a:r>
              <a:rPr lang="en-US" sz="3200" dirty="0" smtClean="0"/>
              <a:t>Forced-choice response does not allow for middle of the road or undecided answer.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and questionnaire</a:t>
            </a:r>
            <a:br>
              <a:rPr lang="en-US" dirty="0" smtClean="0"/>
            </a:br>
            <a:r>
              <a:rPr lang="en-US" dirty="0" smtClean="0"/>
              <a:t>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5140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D.1 How satisfied are you with the effect of your treatment or</a:t>
            </a:r>
          </a:p>
          <a:p>
            <a:r>
              <a:rPr lang="en-US" b="1" dirty="0" smtClean="0"/>
              <a:t>care?</a:t>
            </a:r>
          </a:p>
          <a:p>
            <a:r>
              <a:rPr lang="en-US" dirty="0" smtClean="0"/>
              <a:t>Very satisfied …………………………………….... 1</a:t>
            </a:r>
          </a:p>
          <a:p>
            <a:r>
              <a:rPr lang="en-US" dirty="0" smtClean="0"/>
              <a:t>Satisfied ……………………………………………... 2</a:t>
            </a:r>
          </a:p>
          <a:p>
            <a:r>
              <a:rPr lang="en-US" dirty="0" smtClean="0"/>
              <a:t>Neither Satisfied nor dissatisfied …………… 3</a:t>
            </a:r>
          </a:p>
          <a:p>
            <a:r>
              <a:rPr lang="en-US" dirty="0" smtClean="0"/>
              <a:t>Dissatisfied ……………………………………….…..4</a:t>
            </a:r>
          </a:p>
          <a:p>
            <a:r>
              <a:rPr lang="en-US" dirty="0" smtClean="0"/>
              <a:t>Very dissatisfied …………………………............5</a:t>
            </a:r>
          </a:p>
          <a:p>
            <a:r>
              <a:rPr lang="en-US" b="1" dirty="0" smtClean="0"/>
              <a:t>D.2 How satisfied are you with the explanations the doctor or</a:t>
            </a:r>
          </a:p>
          <a:p>
            <a:r>
              <a:rPr lang="en-US" b="1" dirty="0" smtClean="0"/>
              <a:t>other health professional has given you about the results of</a:t>
            </a:r>
          </a:p>
          <a:p>
            <a:r>
              <a:rPr lang="en-US" b="1" dirty="0" smtClean="0"/>
              <a:t>your treatment or care?</a:t>
            </a:r>
          </a:p>
          <a:p>
            <a:r>
              <a:rPr lang="en-US" dirty="0" smtClean="0"/>
              <a:t>Very dissatisfied ……………………………..… 1</a:t>
            </a:r>
          </a:p>
          <a:p>
            <a:r>
              <a:rPr lang="en-US" dirty="0" smtClean="0"/>
              <a:t>Dissatisfied ………………………………………… 2</a:t>
            </a:r>
          </a:p>
          <a:p>
            <a:r>
              <a:rPr lang="en-US" dirty="0" smtClean="0"/>
              <a:t>Neither satisfied nor dissatisfied …………… 3</a:t>
            </a:r>
          </a:p>
          <a:p>
            <a:r>
              <a:rPr lang="en-US" dirty="0" smtClean="0"/>
              <a:t>Satisfied ……………………………………………. 4</a:t>
            </a:r>
          </a:p>
          <a:p>
            <a:r>
              <a:rPr lang="en-US" dirty="0" smtClean="0"/>
              <a:t>Very satisfied ………………………………………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Category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7920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 you think is the main problem with the average Pakistani diet?</a:t>
            </a:r>
          </a:p>
          <a:p>
            <a:r>
              <a:rPr lang="en-US" dirty="0" smtClean="0"/>
              <a:t>What is the major source of stress in your life at the moment</a:t>
            </a:r>
          </a:p>
          <a:p>
            <a:r>
              <a:rPr lang="en-US" dirty="0" smtClean="0"/>
              <a:t>Respondents are free to answer according to their own ideas</a:t>
            </a:r>
          </a:p>
          <a:p>
            <a:r>
              <a:rPr lang="en-US" dirty="0" smtClean="0"/>
              <a:t>Form small groups and note the responses you obtained from group members. How would you classify and analyze this data? What are some issues with open ended questions?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and questionnaire</a:t>
            </a:r>
            <a:br>
              <a:rPr lang="en-US" dirty="0" smtClean="0"/>
            </a:br>
            <a:r>
              <a:rPr lang="en-US" dirty="0" smtClean="0"/>
              <a:t>formats – open ended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4561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Advantages</a:t>
            </a:r>
          </a:p>
          <a:p>
            <a:r>
              <a:rPr lang="en-US" sz="3200" dirty="0" smtClean="0"/>
              <a:t>Useful for gathering new information or a pilot study to refine Qs</a:t>
            </a:r>
          </a:p>
          <a:p>
            <a:r>
              <a:rPr lang="en-US" sz="3200" dirty="0" smtClean="0"/>
              <a:t>Allows adequate answers to complex issues</a:t>
            </a:r>
          </a:p>
          <a:p>
            <a:r>
              <a:rPr lang="en-US" sz="3200" dirty="0" smtClean="0"/>
              <a:t>Allows the subject to ‘speak their mind’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and questionnaire</a:t>
            </a:r>
            <a:br>
              <a:rPr lang="en-US" dirty="0" smtClean="0"/>
            </a:br>
            <a:r>
              <a:rPr lang="en-US" dirty="0" smtClean="0"/>
              <a:t>formats – open ended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820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Disadvantages</a:t>
            </a:r>
          </a:p>
          <a:p>
            <a:r>
              <a:rPr lang="en-US" sz="3200" dirty="0"/>
              <a:t>Time consuming for respondent</a:t>
            </a:r>
          </a:p>
          <a:p>
            <a:r>
              <a:rPr lang="en-US" sz="3200" dirty="0"/>
              <a:t>Difficult to code and analyze</a:t>
            </a:r>
          </a:p>
          <a:p>
            <a:r>
              <a:rPr lang="en-US" sz="3200" dirty="0"/>
              <a:t>‘Irrelevant’ information may be provided</a:t>
            </a:r>
          </a:p>
          <a:p>
            <a:r>
              <a:rPr lang="en-US" sz="3200" dirty="0"/>
              <a:t>Requires greater literacy</a:t>
            </a:r>
          </a:p>
          <a:p>
            <a:r>
              <a:rPr lang="en-US" sz="3200" dirty="0"/>
              <a:t>Different level of detail in answer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and questionnaire</a:t>
            </a:r>
            <a:br>
              <a:rPr lang="en-US" dirty="0"/>
            </a:br>
            <a:r>
              <a:rPr lang="en-US" dirty="0"/>
              <a:t>formats – open ended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212285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writing of good questions is an art and it is a time consuming one</a:t>
            </a:r>
          </a:p>
          <a:p>
            <a:r>
              <a:rPr lang="en-US" dirty="0" smtClean="0"/>
              <a:t>Common problems are double barreled Qs, leading or loaded Qs, ambiguity, and the complexity of language used</a:t>
            </a:r>
          </a:p>
          <a:p>
            <a:r>
              <a:rPr lang="en-US" dirty="0" smtClean="0"/>
              <a:t>To obtain valid and reliable responses one needs well worded questions</a:t>
            </a:r>
          </a:p>
          <a:p>
            <a:r>
              <a:rPr lang="en-US" dirty="0" smtClean="0"/>
              <a:t>Consider “ Do you smoke?” Yes/No. What are some problems associated with this question. Develop a better question concerning smoking behavior.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wording and design of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7594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a number of pitfalls to avoid when writing questions for questionnaires</a:t>
            </a:r>
          </a:p>
          <a:p>
            <a:r>
              <a:rPr lang="en-US" sz="3200" dirty="0" smtClean="0"/>
              <a:t>1. Double barreled questions. </a:t>
            </a:r>
            <a:r>
              <a:rPr lang="en-US" sz="3200" dirty="0" err="1" smtClean="0"/>
              <a:t>Eg</a:t>
            </a:r>
            <a:r>
              <a:rPr lang="en-US" sz="3200" dirty="0" smtClean="0"/>
              <a:t>. Do you like cars that are big and powerful, or small and economical?</a:t>
            </a:r>
          </a:p>
          <a:p>
            <a:pPr lvl="1"/>
            <a:r>
              <a:rPr lang="en-US" sz="2800" dirty="0" smtClean="0"/>
              <a:t>These questions should be separated out to be clear about what you need to know</a:t>
            </a:r>
          </a:p>
          <a:p>
            <a:pPr>
              <a:buNone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wording and design of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2278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200" dirty="0" smtClean="0"/>
              <a:t>Avoid</a:t>
            </a:r>
          </a:p>
          <a:p>
            <a:r>
              <a:rPr lang="fr-FR" sz="3200" dirty="0" smtClean="0"/>
              <a:t>2. Long questions – cause confusion and fatigue</a:t>
            </a:r>
          </a:p>
          <a:p>
            <a:r>
              <a:rPr lang="en-US" sz="3200" dirty="0" smtClean="0"/>
              <a:t>3. Ambiguous questions. Avoid vacuous words that may mean different things to different people.</a:t>
            </a:r>
          </a:p>
          <a:p>
            <a:r>
              <a:rPr lang="en-US" sz="3200" dirty="0" err="1" smtClean="0"/>
              <a:t>Eg</a:t>
            </a:r>
            <a:r>
              <a:rPr lang="en-US" sz="3200" dirty="0" smtClean="0"/>
              <a:t>. ‘old people’ may be 20 to a toddler or 80 for a 50 year old. Be specific about such matters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wording and design of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0095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4. </a:t>
            </a:r>
            <a:r>
              <a:rPr lang="en-US" sz="3600" dirty="0"/>
              <a:t>Inappropriate level of wording</a:t>
            </a:r>
          </a:p>
          <a:p>
            <a:pPr lvl="1"/>
            <a:r>
              <a:rPr lang="en-US" sz="3200" dirty="0"/>
              <a:t>No jargon or acronyms e.g. DIY</a:t>
            </a:r>
          </a:p>
          <a:p>
            <a:pPr lvl="1"/>
            <a:r>
              <a:rPr lang="en-US" sz="3200" dirty="0"/>
              <a:t>No double negatives</a:t>
            </a:r>
          </a:p>
          <a:p>
            <a:pPr lvl="1"/>
            <a:r>
              <a:rPr lang="en-US" sz="3200" dirty="0"/>
              <a:t>Keep it simple and concise</a:t>
            </a:r>
          </a:p>
          <a:p>
            <a:pPr lvl="1"/>
            <a:r>
              <a:rPr lang="en-US" sz="3200" dirty="0"/>
              <a:t>Appropriate readability/literacy level for sample</a:t>
            </a:r>
          </a:p>
          <a:p>
            <a:pPr lvl="1"/>
            <a:r>
              <a:rPr lang="en-US" sz="3200" dirty="0"/>
              <a:t>Culture, age and gender appropriateness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164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QUESTIONNAIRE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106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Avoid</a:t>
            </a:r>
          </a:p>
          <a:p>
            <a:r>
              <a:rPr lang="en-US" sz="2800" dirty="0" smtClean="0"/>
              <a:t>5. Bias and leading questions</a:t>
            </a:r>
          </a:p>
          <a:p>
            <a:pPr lvl="1"/>
            <a:r>
              <a:rPr lang="en-US" sz="2400" dirty="0" smtClean="0"/>
              <a:t>The wording should not lead the respondent to answer in a particular way (e.g. social desirability)</a:t>
            </a:r>
          </a:p>
          <a:p>
            <a:pPr lvl="1"/>
            <a:r>
              <a:rPr lang="en-US" sz="2400" dirty="0" err="1" smtClean="0"/>
              <a:t>Eg</a:t>
            </a:r>
            <a:r>
              <a:rPr lang="en-US" sz="2400" dirty="0" smtClean="0"/>
              <a:t>. ‘How often do you eat chocolate?’ This may prompt some people to be less than truthful in answering such a question.</a:t>
            </a:r>
          </a:p>
          <a:p>
            <a:pPr lvl="1"/>
            <a:r>
              <a:rPr lang="en-US" sz="2400" dirty="0" smtClean="0"/>
              <a:t>The response format may be biased too if it does not accurately reflect the true behavior</a:t>
            </a:r>
          </a:p>
          <a:p>
            <a:pPr lvl="1"/>
            <a:r>
              <a:rPr lang="en-US" sz="2400" dirty="0" err="1" smtClean="0"/>
              <a:t>Eg</a:t>
            </a:r>
            <a:r>
              <a:rPr lang="en-US" sz="2400" dirty="0" smtClean="0"/>
              <a:t>. □ 1/month □ 1/week □ 1/day</a:t>
            </a:r>
          </a:p>
          <a:p>
            <a:pPr lvl="1">
              <a:buNone/>
            </a:pPr>
            <a:r>
              <a:rPr lang="en-US" sz="2400" dirty="0" smtClean="0"/>
              <a:t>	The person may be eating it 3 times per day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wording and design of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3993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possibility of an invalidly administered questionnaire</a:t>
            </a:r>
          </a:p>
          <a:p>
            <a:r>
              <a:rPr lang="en-US" sz="3200" dirty="0" smtClean="0"/>
              <a:t>A survey on ‘attitudes to migration’ might be answered less than honestly by respondents if the interviewer is obviously of immigrant background</a:t>
            </a:r>
          </a:p>
          <a:p>
            <a:r>
              <a:rPr lang="en-US" sz="3200" dirty="0" smtClean="0"/>
              <a:t>A patient satisfaction survey interview administered by the treating Dr may have similar problems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wording and design of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1089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Are the words simple, direct, and familiar to all respondents? (avoid technical jargon, consider regional or cultural differences in word usage etc)</a:t>
            </a:r>
          </a:p>
          <a:p>
            <a:r>
              <a:rPr lang="en-US" sz="3200" dirty="0" smtClean="0"/>
              <a:t>Is the Q as clear and specific as possible? Can it be shortened with no loss of meaning?</a:t>
            </a:r>
          </a:p>
          <a:p>
            <a:r>
              <a:rPr lang="en-US" sz="3200" dirty="0" smtClean="0"/>
              <a:t>Are any items double barreled?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0503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Are the Qs leading or loaded?</a:t>
            </a:r>
          </a:p>
          <a:p>
            <a:r>
              <a:rPr lang="en-US" sz="3200" dirty="0"/>
              <a:t>Avoid colloquial terms</a:t>
            </a:r>
          </a:p>
          <a:p>
            <a:r>
              <a:rPr lang="en-US" sz="3200" dirty="0"/>
              <a:t>Avoid emotionally charged terms (e.g. reds, black leaders etc.)</a:t>
            </a:r>
          </a:p>
          <a:p>
            <a:r>
              <a:rPr lang="en-US" sz="3200" dirty="0"/>
              <a:t>Is the Q applicable to all respondents (e.g. how old is your wife; what is your present occupation)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</a:p>
        </p:txBody>
      </p:sp>
    </p:spTree>
    <p:extLst>
      <p:ext uri="{BB962C8B-B14F-4D97-AF65-F5344CB8AC3E}">
        <p14:creationId xmlns:p14="http://schemas.microsoft.com/office/powerpoint/2010/main" xmlns="" val="320023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1. Introductory statement</a:t>
            </a:r>
          </a:p>
          <a:p>
            <a:pPr lvl="1"/>
            <a:r>
              <a:rPr lang="en-US" sz="3200" dirty="0" smtClean="0"/>
              <a:t>Purpose of the questionnaire – benefits that will flow from it</a:t>
            </a:r>
          </a:p>
          <a:p>
            <a:pPr lvl="1"/>
            <a:r>
              <a:rPr lang="en-US" sz="3200" dirty="0" smtClean="0"/>
              <a:t>Information sought</a:t>
            </a:r>
          </a:p>
          <a:p>
            <a:pPr lvl="1"/>
            <a:r>
              <a:rPr lang="en-US" sz="3200" dirty="0" smtClean="0"/>
              <a:t>How the information will be used</a:t>
            </a:r>
          </a:p>
          <a:p>
            <a:pPr lvl="1"/>
            <a:r>
              <a:rPr lang="en-US" sz="3200" dirty="0" smtClean="0"/>
              <a:t>Introduces researcher</a:t>
            </a:r>
          </a:p>
          <a:p>
            <a:pPr lvl="1"/>
            <a:r>
              <a:rPr lang="en-US" sz="3200" dirty="0" smtClean="0"/>
              <a:t>Confidentiality/anonymity</a:t>
            </a:r>
          </a:p>
          <a:p>
            <a:pPr lvl="1"/>
            <a:r>
              <a:rPr lang="en-US" sz="3200" dirty="0" smtClean="0"/>
              <a:t>Contact for queries and complaints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Structure of questionnaires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96605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2. Demographic questions</a:t>
            </a:r>
          </a:p>
          <a:p>
            <a:pPr lvl="1"/>
            <a:r>
              <a:rPr lang="en-US" sz="3200" dirty="0" smtClean="0"/>
              <a:t>Age, sex, education history etc – good to use examples from ABS</a:t>
            </a:r>
          </a:p>
          <a:p>
            <a:pPr lvl="1"/>
            <a:r>
              <a:rPr lang="en-US" sz="3200" dirty="0" smtClean="0"/>
              <a:t>These are usually put first to warm-up respondents – these are easy to answer</a:t>
            </a:r>
          </a:p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3. Factual background questions</a:t>
            </a:r>
          </a:p>
          <a:p>
            <a:pPr lvl="1"/>
            <a:r>
              <a:rPr lang="en-US" sz="3200" dirty="0" err="1" smtClean="0"/>
              <a:t>Eg</a:t>
            </a:r>
            <a:r>
              <a:rPr lang="en-US" sz="3200" dirty="0" smtClean="0"/>
              <a:t>. Height, weight, smoking behavior etc</a:t>
            </a:r>
          </a:p>
          <a:p>
            <a:pPr lvl="1"/>
            <a:r>
              <a:rPr lang="en-US" sz="3200" dirty="0" smtClean="0"/>
              <a:t>Also helps to warm up respondents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Structure of questionnaires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9488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4. Opinion questions</a:t>
            </a:r>
          </a:p>
          <a:p>
            <a:pPr lvl="1"/>
            <a:r>
              <a:rPr lang="en-US" sz="3200" dirty="0" smtClean="0"/>
              <a:t> Questions requiring reflection should be positioned after the demographic and factual questions</a:t>
            </a:r>
          </a:p>
          <a:p>
            <a:pPr lvl="1"/>
            <a:r>
              <a:rPr lang="en-US" sz="3200" dirty="0" smtClean="0"/>
              <a:t>Avoid conditional questions as much as possible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Structure of questionnaires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4166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Closing statements and return instructions</a:t>
            </a:r>
          </a:p>
          <a:p>
            <a:pPr lvl="1"/>
            <a:r>
              <a:rPr lang="en-US" sz="3200" dirty="0"/>
              <a:t>This usually has statements regarding thanks for participation</a:t>
            </a:r>
          </a:p>
          <a:p>
            <a:pPr lvl="1"/>
            <a:r>
              <a:rPr lang="en-US" sz="3200" dirty="0"/>
              <a:t>Provide information on how to return the questionnaire</a:t>
            </a:r>
          </a:p>
          <a:p>
            <a:pPr lvl="1"/>
            <a:r>
              <a:rPr lang="en-US" sz="3200" dirty="0"/>
              <a:t>Possibility of taking up issues with the researchers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0142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Questionnaires are useful tools if properly designed and administered</a:t>
            </a:r>
          </a:p>
          <a:p>
            <a:r>
              <a:rPr lang="en-US" sz="3200" dirty="0" smtClean="0"/>
              <a:t>Well constructed questionnaires can yield valuable and often novel information relatively inexpensively</a:t>
            </a:r>
          </a:p>
          <a:p>
            <a:r>
              <a:rPr lang="en-US" sz="3200" dirty="0" smtClean="0"/>
              <a:t>A questionnaire is a vehicle allowing communication between the researcher and the subject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1187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 good questionnaire is the product of testing and retesting</a:t>
            </a:r>
          </a:p>
          <a:p>
            <a:r>
              <a:rPr lang="en-US" sz="3200" dirty="0"/>
              <a:t>Where ever possible, construct or use a valid and reliable tool, or test its validity and reliability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667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4. Redrafting of the questionnaire</a:t>
            </a:r>
          </a:p>
          <a:p>
            <a:r>
              <a:rPr lang="en-US" sz="3200" dirty="0" smtClean="0"/>
              <a:t>If problems were found then the questionnaire will need to be redrafted</a:t>
            </a:r>
          </a:p>
          <a:p>
            <a:r>
              <a:rPr lang="en-US" sz="3200" dirty="0" smtClean="0"/>
              <a:t>If there are major changes required it is best to then do another pilot</a:t>
            </a:r>
          </a:p>
          <a:p>
            <a:r>
              <a:rPr lang="en-US" sz="3200" dirty="0" smtClean="0"/>
              <a:t>If the problems are minor, the researcher may then proceed to administration of the questionnaire to the full sample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3592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7010400" cy="4694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55994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5. Administration of the questionnaire</a:t>
            </a:r>
          </a:p>
          <a:p>
            <a:r>
              <a:rPr lang="en-US" sz="3200" dirty="0" smtClean="0"/>
              <a:t>After development of the questionnaire, it is administered to the full sample of respondents</a:t>
            </a:r>
          </a:p>
          <a:p>
            <a:r>
              <a:rPr lang="en-US" sz="3200" dirty="0" smtClean="0"/>
              <a:t>How would this be done? Postal, telephone, structured interview. Mode of administration differences</a:t>
            </a:r>
          </a:p>
          <a:p>
            <a:r>
              <a:rPr lang="en-US" sz="3200" dirty="0" smtClean="0"/>
              <a:t>The responses are then analyzed in terms of the researcher’s aims and objectives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846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These apply to all types of research and generally an ethics application will be required with human subjects</a:t>
            </a:r>
          </a:p>
          <a:p>
            <a:r>
              <a:rPr lang="en-US" sz="3200" dirty="0" smtClean="0"/>
              <a:t>In designing questionnaire questions, respondents should not be misled concerning the aims of the study or how their data will be treated (confidentiality aspects).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913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If the questionnaire is anonymous, those who do not choose to reply should not be pestered</a:t>
            </a:r>
          </a:p>
          <a:p>
            <a:r>
              <a:rPr lang="en-US" sz="3200" dirty="0"/>
              <a:t>However reminder postcards may be sent out and then another follow up questionnaire if necessary</a:t>
            </a:r>
          </a:p>
          <a:p>
            <a:r>
              <a:rPr lang="en-US" sz="3200" dirty="0"/>
              <a:t>Hence, the chief investigator will know who and who has not replied.</a:t>
            </a:r>
          </a:p>
          <a:p>
            <a:r>
              <a:rPr lang="en-US" sz="3200" dirty="0"/>
              <a:t>De-identification and safe storage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Considerations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03421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Interviewer schedule method</a:t>
            </a:r>
          </a:p>
          <a:p>
            <a:r>
              <a:rPr lang="en-US" sz="3200" dirty="0" smtClean="0"/>
              <a:t>Formal questionnaire not prepared to be filled in by the respondent</a:t>
            </a:r>
          </a:p>
          <a:p>
            <a:r>
              <a:rPr lang="en-US" sz="3200" dirty="0" smtClean="0"/>
              <a:t>Rather, it guides the interviewer who asks the questions</a:t>
            </a:r>
          </a:p>
          <a:p>
            <a:r>
              <a:rPr lang="en-US" sz="3200" dirty="0" smtClean="0"/>
              <a:t>Can probe to clarify response vs. self report</a:t>
            </a:r>
          </a:p>
          <a:p>
            <a:r>
              <a:rPr lang="en-US" sz="3200" dirty="0" smtClean="0"/>
              <a:t>There are cost considerations for using this method.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and questionnaire</a:t>
            </a:r>
            <a:br>
              <a:rPr lang="en-US" dirty="0" smtClean="0"/>
            </a:br>
            <a:r>
              <a:rPr lang="en-US" dirty="0" smtClean="0"/>
              <a:t>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8303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Needs expert interviewers</a:t>
            </a:r>
          </a:p>
          <a:p>
            <a:r>
              <a:rPr lang="en-US" sz="3200" dirty="0" smtClean="0"/>
              <a:t>Time consuming</a:t>
            </a:r>
          </a:p>
          <a:p>
            <a:r>
              <a:rPr lang="en-US" sz="3200" dirty="0" smtClean="0"/>
              <a:t>May introduce interviewer bias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558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Telephone questionnaires</a:t>
            </a:r>
          </a:p>
          <a:p>
            <a:r>
              <a:rPr lang="en-US" dirty="0" smtClean="0"/>
              <a:t>May be more efficient to collect data via telephone than via postal means</a:t>
            </a:r>
          </a:p>
          <a:p>
            <a:r>
              <a:rPr lang="en-US" dirty="0" smtClean="0"/>
              <a:t>Can get better response rate than by postal methods</a:t>
            </a:r>
          </a:p>
          <a:p>
            <a:r>
              <a:rPr lang="en-US" dirty="0" smtClean="0"/>
              <a:t>Advantage of being ‘anonymous’ over face to face interview method</a:t>
            </a:r>
          </a:p>
          <a:p>
            <a:r>
              <a:rPr lang="en-US" dirty="0" smtClean="0"/>
              <a:t>Can automate data entry</a:t>
            </a:r>
          </a:p>
          <a:p>
            <a:r>
              <a:rPr lang="en-US" dirty="0" smtClean="0"/>
              <a:t>Not everyone has a phone</a:t>
            </a:r>
          </a:p>
          <a:p>
            <a:r>
              <a:rPr lang="fr-FR" dirty="0" smtClean="0"/>
              <a:t>Difficult to administer long questionnaires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and questionnaire</a:t>
            </a:r>
            <a:br>
              <a:rPr lang="en-US" dirty="0" smtClean="0"/>
            </a:br>
            <a:r>
              <a:rPr lang="en-US" dirty="0" smtClean="0"/>
              <a:t>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8530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1164</Words>
  <Application>Microsoft Office PowerPoint</Application>
  <PresentationFormat>On-screen Show (4:3)</PresentationFormat>
  <Paragraphs>152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Slide 1</vt:lpstr>
      <vt:lpstr>QUESTIONNAIRE</vt:lpstr>
      <vt:lpstr>Questionnaire construction</vt:lpstr>
      <vt:lpstr>Questionnaire construction</vt:lpstr>
      <vt:lpstr>Ethical Considerations</vt:lpstr>
      <vt:lpstr>Ethical Considerations</vt:lpstr>
      <vt:lpstr>Question and questionnaire formats</vt:lpstr>
      <vt:lpstr>Interview Methods</vt:lpstr>
      <vt:lpstr>Question and questionnaire formats</vt:lpstr>
      <vt:lpstr>Question and questionnaire formats</vt:lpstr>
      <vt:lpstr>Question and questionnaire formats</vt:lpstr>
      <vt:lpstr>Response Category Issues</vt:lpstr>
      <vt:lpstr>Question and questionnaire formats – open ended questions</vt:lpstr>
      <vt:lpstr>Question and questionnaire formats – open ended questions</vt:lpstr>
      <vt:lpstr>Question and questionnaire formats – open ended questions</vt:lpstr>
      <vt:lpstr>The wording and design of questions</vt:lpstr>
      <vt:lpstr>The wording and design of questions</vt:lpstr>
      <vt:lpstr>The wording and design of questions</vt:lpstr>
      <vt:lpstr>Slide 19</vt:lpstr>
      <vt:lpstr>The wording and design of questions</vt:lpstr>
      <vt:lpstr>The wording and design of questions</vt:lpstr>
      <vt:lpstr>Guidelines</vt:lpstr>
      <vt:lpstr>Guidelines</vt:lpstr>
      <vt:lpstr>The Structure of questionnaires</vt:lpstr>
      <vt:lpstr>The Structure of questionnaires</vt:lpstr>
      <vt:lpstr>The Structure of questionnaires</vt:lpstr>
      <vt:lpstr>Slide 27</vt:lpstr>
      <vt:lpstr>Summary</vt:lpstr>
      <vt:lpstr>Slide 29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Hafsa</dc:creator>
  <cp:lastModifiedBy>GameStop</cp:lastModifiedBy>
  <cp:revision>2</cp:revision>
  <dcterms:created xsi:type="dcterms:W3CDTF">2006-08-16T00:00:00Z</dcterms:created>
  <dcterms:modified xsi:type="dcterms:W3CDTF">2020-01-24T09:28:14Z</dcterms:modified>
</cp:coreProperties>
</file>