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  <p:sldMasterId id="2147484002" r:id="rId2"/>
  </p:sldMasterIdLst>
  <p:sldIdLst>
    <p:sldId id="270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0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1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86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0519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20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56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85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74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24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80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16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62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54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8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99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11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60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62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348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3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32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5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10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5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2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9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91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  <p:sldLayoutId id="21474840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2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topic/metaphysics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britannica.com/science/matter" TargetMode="External"/><Relationship Id="rId4" Type="http://schemas.openxmlformats.org/officeDocument/2006/relationships/hyperlink" Target="https://www.britannica.com/topic/materialism-philosoph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topic/epistemology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ritannica.com/topic/realism-philosoph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8" y="445366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Idealism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 Education-III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Philosophy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Education (EDU-203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8" y="5611089"/>
            <a:ext cx="9144000" cy="93518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Education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Sargodha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66" y="3047925"/>
            <a:ext cx="2365663" cy="234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9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331014D-E6FC-4556-849F-0D8036B22885}"/>
              </a:ext>
            </a:extLst>
          </p:cNvPr>
          <p:cNvSpPr txBox="1"/>
          <p:nvPr/>
        </p:nvSpPr>
        <p:spPr>
          <a:xfrm>
            <a:off x="596348" y="689114"/>
            <a:ext cx="8547652" cy="2948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Axiology 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highlight>
                  <a:srgbClr val="FFFFFF"/>
                </a:highlight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o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f Idealism:</a:t>
            </a:r>
            <a:endParaRPr lang="en-US" sz="1100" dirty="0">
              <a:solidFill>
                <a:schemeClr val="accent4">
                  <a:lumMod val="50000"/>
                </a:schemeClr>
              </a:solidFill>
              <a:effectLst/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Values are real existents. </a:t>
            </a:r>
            <a:endParaRPr lang="en-US" sz="2000" dirty="0">
              <a:effectLst/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Evil is not real existent. </a:t>
            </a:r>
            <a:endParaRPr lang="en-US" sz="2000" dirty="0">
              <a:effectLst/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 The values of human life are what they are largely because there are individual persons to possess and enjoy them </a:t>
            </a:r>
            <a:endParaRPr lang="en-US" sz="2000" dirty="0">
              <a:effectLst/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 The individual person can </a:t>
            </a:r>
            <a:r>
              <a:rPr lang="en-US" sz="2000" dirty="0" err="1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realise</a:t>
            </a:r>
            <a:r>
              <a:rPr lang="en-US" sz="200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 value by actively relating parts and wholes.</a:t>
            </a:r>
            <a:endParaRPr lang="en-US" sz="2000" dirty="0">
              <a:effectLst/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4995E2-CF29-4527-9584-99466463B85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17" y="3538330"/>
            <a:ext cx="2806148" cy="2723471"/>
          </a:xfrm>
          <a:prstGeom prst="roundRect">
            <a:avLst/>
          </a:prstGeom>
          <a:solidFill>
            <a:srgbClr val="EDEDED"/>
          </a:solidFill>
          <a:ln cap="flat"/>
          <a:effectLst>
            <a:reflection blurRad="12700" stA="38000" endPos="28000" dist="508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43311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F1C716-0A3E-4084-9C7B-869A53FCFD9C}"/>
              </a:ext>
            </a:extLst>
          </p:cNvPr>
          <p:cNvSpPr txBox="1"/>
          <p:nvPr/>
        </p:nvSpPr>
        <p:spPr>
          <a:xfrm>
            <a:off x="556591" y="2385391"/>
            <a:ext cx="1060174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Link: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5A408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5A408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https://en.m.wikipedia.org/wiki/User:WikiCleanerBot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Idealism Philosophy Written By:</a:t>
            </a:r>
            <a:endParaRPr lang="en-US" sz="2000" b="1" dirty="0">
              <a:solidFill>
                <a:schemeClr val="bg1"/>
              </a:solidFill>
            </a:endParaRPr>
          </a:p>
          <a:p>
            <a:pPr lvl="1" algn="just"/>
            <a:r>
              <a:rPr lang="en-US" sz="2000" b="1" dirty="0">
                <a:solidFill>
                  <a:schemeClr val="accent1"/>
                </a:solidFill>
              </a:rPr>
              <a:t>(Daniel Sommer Robinson Professor and Director, School of Philosophy, University of Southern California, Los Angeles, 1946–54. Author of Royce and Hocking:      American Idealists and others. Last Updated: Nov 1, 2020 )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</a:rPr>
              <a:t>Idealism:</a:t>
            </a:r>
          </a:p>
          <a:p>
            <a:pPr lvl="1" algn="just"/>
            <a:r>
              <a:rPr lang="en-US" sz="2000" b="1" dirty="0">
                <a:solidFill>
                  <a:schemeClr val="accent1"/>
                </a:solidFill>
              </a:rPr>
              <a:t>(Stanford Encyclopedia of Philosophy)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</a:rPr>
              <a:t>Introduction to Philosophy:</a:t>
            </a:r>
          </a:p>
          <a:p>
            <a:pPr algn="just"/>
            <a:r>
              <a:rPr lang="en-US" sz="2000" b="1" dirty="0">
                <a:solidFill>
                  <a:schemeClr val="accent1"/>
                </a:solidFill>
              </a:rPr>
              <a:t>      By Philip A. Pecorino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</a:rPr>
              <a:t> Platonic Idealist:</a:t>
            </a:r>
          </a:p>
          <a:p>
            <a:pPr algn="just"/>
            <a:r>
              <a:rPr lang="en-US" sz="2000" b="1" dirty="0">
                <a:solidFill>
                  <a:schemeClr val="accent1"/>
                </a:solidFill>
              </a:rPr>
              <a:t>      By Tom. Reding</a:t>
            </a:r>
          </a:p>
          <a:p>
            <a:pPr algn="just"/>
            <a:endParaRPr lang="en-US" sz="2000" b="1" dirty="0">
              <a:solidFill>
                <a:schemeClr val="bg2"/>
              </a:solidFill>
            </a:endParaRPr>
          </a:p>
          <a:p>
            <a:pPr algn="just"/>
            <a:r>
              <a:rPr lang="en-US" sz="2000" dirty="0">
                <a:solidFill>
                  <a:schemeClr val="accent1"/>
                </a:solidFill>
              </a:rPr>
              <a:t>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8143ABB-17F3-4B16-93E9-D143E41A9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33" y="403057"/>
            <a:ext cx="4479235" cy="171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83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5254162-B840-4A6B-A275-DAD7A1A3D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053" y="1401418"/>
            <a:ext cx="5102086" cy="394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79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F5B7E3-B151-4AF3-A70E-70BCA04AE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193235"/>
            <a:ext cx="81915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78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AA62761-CC0D-439E-A2E1-F3ED64BEADC5}"/>
              </a:ext>
            </a:extLst>
          </p:cNvPr>
          <p:cNvSpPr txBox="1"/>
          <p:nvPr/>
        </p:nvSpPr>
        <p:spPr>
          <a:xfrm>
            <a:off x="3008243" y="786522"/>
            <a:ext cx="7315200" cy="5580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Submitted by :</a:t>
            </a:r>
            <a:endParaRPr lang="en-US" sz="2000" dirty="0">
              <a:effectLst/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5080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Hamda</a:t>
            </a:r>
            <a:r>
              <a:rPr lang="en-US" sz="2000" b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 Nasir</a:t>
            </a:r>
            <a:r>
              <a:rPr lang="en-US" sz="2000" b="1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 BEDF19E009</a:t>
            </a:r>
            <a:endParaRPr lang="en-US" sz="2000" dirty="0">
              <a:effectLst/>
              <a:latin typeface="NanumGothic"/>
              <a:ea typeface="NanumGothic"/>
              <a:cs typeface="NanumGothic"/>
            </a:endParaRPr>
          </a:p>
          <a:p>
            <a:pPr marL="5080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Saba </a:t>
            </a:r>
            <a:r>
              <a:rPr lang="en-US" sz="2000" b="1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Qasim</a:t>
            </a:r>
            <a:r>
              <a:rPr lang="en-US" sz="2000" b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  </a:t>
            </a:r>
            <a:r>
              <a:rPr lang="en-US" sz="2000" b="1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BEDF19E0</a:t>
            </a:r>
            <a:r>
              <a:rPr lang="en-US" sz="2000" b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19</a:t>
            </a:r>
            <a:endParaRPr lang="en-US" sz="2000" dirty="0">
              <a:highlight>
                <a:srgbClr val="FFFFFF"/>
              </a:highlight>
              <a:latin typeface="NanumGothic"/>
              <a:ea typeface="Roboto"/>
              <a:cs typeface="Roboto"/>
            </a:endParaRPr>
          </a:p>
          <a:p>
            <a:pPr marL="5080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Afsah</a:t>
            </a:r>
            <a:r>
              <a:rPr lang="en-US" sz="2000" b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 Riaz    BEDF19E042 </a:t>
            </a:r>
            <a:endParaRPr lang="en-US" sz="2000" dirty="0">
              <a:effectLst/>
              <a:latin typeface="NanumGothic"/>
              <a:ea typeface="NanumGothic"/>
              <a:cs typeface="NanumGothic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Session :</a:t>
            </a:r>
            <a:endParaRPr lang="en-US" sz="2000" dirty="0">
              <a:effectLst/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5080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2019 - 2023</a:t>
            </a:r>
            <a:endParaRPr lang="en-US" sz="2000" dirty="0">
              <a:effectLst/>
              <a:latin typeface="NanumGothic"/>
              <a:ea typeface="NanumGothic"/>
              <a:cs typeface="NanumGothic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Semester:</a:t>
            </a:r>
            <a:endParaRPr lang="en-US" sz="2000" dirty="0">
              <a:effectLst/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5080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BS 3 Self Support </a:t>
            </a:r>
            <a:endParaRPr lang="en-US" sz="2000" dirty="0">
              <a:effectLst/>
              <a:latin typeface="NanumGothic"/>
              <a:ea typeface="NanumGothic"/>
              <a:cs typeface="NanumGothic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Course :</a:t>
            </a:r>
            <a:endParaRPr lang="en-US" sz="2000" dirty="0">
              <a:effectLst/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5080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Philosophy of Education</a:t>
            </a:r>
            <a:endParaRPr lang="en-US" sz="2000" dirty="0">
              <a:effectLst/>
              <a:latin typeface="NanumGothic"/>
              <a:ea typeface="NanumGothic"/>
              <a:cs typeface="NanumGothic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Topic :</a:t>
            </a:r>
            <a:endParaRPr lang="en-US" sz="2000" dirty="0">
              <a:effectLst/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5080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Idealism </a:t>
            </a:r>
            <a:endParaRPr lang="en-US" sz="2000" dirty="0">
              <a:effectLst/>
              <a:latin typeface="NanumGothic"/>
              <a:ea typeface="NanumGothic"/>
              <a:cs typeface="NanumGothic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 </a:t>
            </a:r>
            <a:r>
              <a:rPr lang="en-US" sz="105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  </a:t>
            </a:r>
            <a:endParaRPr lang="en-US" sz="1100" dirty="0">
              <a:effectLst/>
              <a:latin typeface="NanumGothic"/>
              <a:ea typeface="NanumGothic"/>
              <a:cs typeface="NanumGothic"/>
            </a:endParaRPr>
          </a:p>
        </p:txBody>
      </p:sp>
    </p:spTree>
    <p:extLst>
      <p:ext uri="{BB962C8B-B14F-4D97-AF65-F5344CB8AC3E}">
        <p14:creationId xmlns:p14="http://schemas.microsoft.com/office/powerpoint/2010/main" val="169132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917A469-3620-4035-B6D1-B2F2B9540900}"/>
              </a:ext>
            </a:extLst>
          </p:cNvPr>
          <p:cNvSpPr txBox="1"/>
          <p:nvPr/>
        </p:nvSpPr>
        <p:spPr>
          <a:xfrm>
            <a:off x="1484242" y="1285460"/>
            <a:ext cx="8454888" cy="542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500" b="1" i="1" u="dbl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Content Page: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What is Philosophy ?</a:t>
            </a:r>
            <a:endParaRPr lang="en-US" sz="2800" dirty="0">
              <a:effectLst/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Major schools of Philosophy</a:t>
            </a:r>
            <a:endParaRPr lang="en-US" sz="2800" dirty="0">
              <a:effectLst/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Proponent of Idealism </a:t>
            </a:r>
            <a:endParaRPr lang="en-US" sz="2800" dirty="0">
              <a:effectLst/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What is Idealism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Wingdings" panose="05000000000000000000" pitchFamily="2" charset="2"/>
                <a:cs typeface="Wingdings" panose="05000000000000000000" pitchFamily="2" charset="2"/>
              </a:rPr>
              <a:t>Metaphysics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Wingdings" panose="05000000000000000000" pitchFamily="2" charset="2"/>
                <a:cs typeface="Wingdings" panose="05000000000000000000" pitchFamily="2" charset="2"/>
              </a:rPr>
              <a:t>Epistemology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Wingdings" panose="05000000000000000000" pitchFamily="2" charset="2"/>
                <a:cs typeface="Wingdings" panose="05000000000000000000" pitchFamily="2" charset="2"/>
              </a:rPr>
              <a:t>Axiology</a:t>
            </a:r>
            <a:endParaRPr lang="en-US" sz="2800" dirty="0">
              <a:effectLst/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5080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          </a:t>
            </a:r>
            <a:endParaRPr lang="en-US" sz="2800" dirty="0">
              <a:effectLst/>
              <a:latin typeface="NanumGothic"/>
              <a:ea typeface="NanumGothic"/>
              <a:cs typeface="NanumGothic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8B6A23-5013-4657-B7A1-ACA8EF1630B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756" y="225286"/>
            <a:ext cx="2509789" cy="2570923"/>
          </a:xfrm>
          <a:prstGeom prst="rect">
            <a:avLst/>
          </a:prstGeom>
          <a:ln cap="flat"/>
          <a:effectLst>
            <a:glow rad="101600">
              <a:srgbClr val="70AD47">
                <a:alpha val="40000"/>
              </a:srgbClr>
            </a:glow>
            <a:outerShdw blurRad="50800" dist="38100" dir="18900000" algn="bl">
              <a:prstClr val="black">
                <a:alpha val="40000"/>
              </a:prstClr>
            </a:outerShdw>
            <a:reflection blurRad="6350" stA="520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0102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D06835-09FB-4CB8-9520-4BCD149DCE28}"/>
              </a:ext>
            </a:extLst>
          </p:cNvPr>
          <p:cNvSpPr txBox="1"/>
          <p:nvPr/>
        </p:nvSpPr>
        <p:spPr>
          <a:xfrm>
            <a:off x="755373" y="1444485"/>
            <a:ext cx="11078818" cy="3724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000" b="1" i="1" u="dotDash" dirty="0">
                <a:solidFill>
                  <a:schemeClr val="accent4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What is </a:t>
            </a:r>
            <a:r>
              <a:rPr lang="en-US" sz="3000" b="1" i="1" u="dotDash" dirty="0">
                <a:solidFill>
                  <a:schemeClr val="accent4">
                    <a:lumMod val="50000"/>
                  </a:schemeClr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P</a:t>
            </a:r>
            <a:r>
              <a:rPr lang="en-US" sz="3000" b="1" i="1" u="dotDash" dirty="0">
                <a:solidFill>
                  <a:schemeClr val="accent4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hilosophy</a:t>
            </a:r>
            <a:r>
              <a:rPr lang="en-US" sz="3000" b="1" i="1" u="dotDash" dirty="0">
                <a:solidFill>
                  <a:schemeClr val="accent4">
                    <a:lumMod val="50000"/>
                  </a:schemeClr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:</a:t>
            </a:r>
            <a:endParaRPr lang="en-US" sz="3000" b="1" i="1" u="dotDash" dirty="0">
              <a:solidFill>
                <a:schemeClr val="accent4">
                  <a:lumMod val="50000"/>
                </a:schemeClr>
              </a:solidFill>
              <a:effectLst/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0" marR="0" lvl="0" indent="0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NanumGothic"/>
                <a:cs typeface="NanumGothic"/>
              </a:rPr>
              <a:t>“Philosophy is </a:t>
            </a:r>
            <a:r>
              <a:rPr lang="en-US" sz="2400" dirty="0" err="1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NanumGothic"/>
                <a:cs typeface="NanumGothic"/>
              </a:rPr>
              <a:t>concered</a:t>
            </a:r>
            <a:r>
              <a:rPr lang="en-US" sz="2400" dirty="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NanumGothic"/>
                <a:cs typeface="NanumGothic"/>
              </a:rPr>
              <a:t> with everything as a universal science”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345AA"/>
                </a:solidFill>
                <a:effectLst/>
                <a:highlight>
                  <a:srgbClr val="FFFFFF"/>
                </a:highlight>
                <a:uLnTx/>
                <a:uFillTx/>
                <a:latin typeface="Roboto"/>
                <a:ea typeface="Roboto"/>
                <a:cs typeface="Roboto"/>
              </a:rPr>
              <a:t> </a:t>
            </a:r>
          </a:p>
          <a:p>
            <a:pPr lvl="8" algn="r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345AA"/>
                </a:solidFill>
                <a:effectLst/>
                <a:highlight>
                  <a:srgbClr val="FFFFFF"/>
                </a:highlight>
                <a:uLnTx/>
                <a:uFillTx/>
                <a:latin typeface="Roboto"/>
                <a:ea typeface="Roboto"/>
                <a:cs typeface="Roboto"/>
              </a:rPr>
              <a:t>Herbert Spencer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anumGothic"/>
              <a:ea typeface="NanumGothic"/>
              <a:cs typeface="NanumGothic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NanumGothic"/>
              <a:ea typeface="NanumGothic"/>
              <a:cs typeface="NanumGothic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“Philosophy is essentially a spirit or method of approaching experien</a:t>
            </a:r>
            <a:r>
              <a:rPr lang="en-US" sz="2400" dirty="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ce rather than a body of conclusion and results.”</a:t>
            </a:r>
            <a:endParaRPr lang="en-US" sz="2400" dirty="0">
              <a:effectLst/>
              <a:latin typeface="NanumGothic"/>
              <a:ea typeface="NanumGothic"/>
              <a:cs typeface="NanumGothic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1345AA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Edgar S Bright man</a:t>
            </a:r>
            <a:endParaRPr lang="en-US" sz="2400" dirty="0">
              <a:effectLst/>
              <a:latin typeface="NanumGothic"/>
              <a:ea typeface="NanumGothic"/>
              <a:cs typeface="Nanum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9135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DD8C4D-47FC-4A97-BB34-D469E0C49F60}"/>
              </a:ext>
            </a:extLst>
          </p:cNvPr>
          <p:cNvSpPr txBox="1"/>
          <p:nvPr/>
        </p:nvSpPr>
        <p:spPr>
          <a:xfrm>
            <a:off x="755374" y="649357"/>
            <a:ext cx="8388626" cy="3975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700" b="1" i="1" u="dotDash" dirty="0">
                <a:solidFill>
                  <a:schemeClr val="accent4">
                    <a:lumMod val="50000"/>
                  </a:schemeClr>
                </a:solidFill>
                <a:highlight>
                  <a:srgbClr val="FFFFFF"/>
                </a:highlight>
                <a:latin typeface="Roboto"/>
                <a:ea typeface="Wingdings" panose="05000000000000000000" pitchFamily="2" charset="2"/>
                <a:cs typeface="Wingdings" panose="05000000000000000000" pitchFamily="2" charset="2"/>
              </a:rPr>
              <a:t>Major Schools of Philosophy: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At the metaphysical level, there are four broad philosophical schools of thought that apply to education today. They are </a:t>
            </a:r>
            <a:endParaRPr lang="en-US" sz="2400" dirty="0">
              <a:effectLst/>
              <a:latin typeface="NanumGothic"/>
              <a:ea typeface="NanumGothic"/>
              <a:cs typeface="NanumGothic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Idealism</a:t>
            </a:r>
            <a:endParaRPr lang="en-US" sz="2400" dirty="0">
              <a:effectLst/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Realism </a:t>
            </a:r>
            <a:endParaRPr lang="en-US" sz="2400" dirty="0">
              <a:effectLst/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Pragmatism (sometimes called experientialism)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/>
                <a:ea typeface="Wingdings" panose="05000000000000000000" pitchFamily="2" charset="2"/>
                <a:cs typeface="Wingdings" panose="05000000000000000000" pitchFamily="2" charset="2"/>
              </a:rPr>
              <a:t>Existentialism</a:t>
            </a:r>
            <a:endParaRPr lang="en-US" sz="2400" dirty="0">
              <a:effectLst/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u"/>
            </a:pPr>
            <a:endParaRPr lang="en-US" sz="1100" dirty="0">
              <a:effectLst/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029FB53-D135-4BB3-9CA9-8370503864F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35" y="2637016"/>
            <a:ext cx="4227443" cy="3869635"/>
          </a:xfrm>
          <a:prstGeom prst="rect">
            <a:avLst/>
          </a:prstGeom>
          <a:solidFill>
            <a:srgbClr val="EDEDED"/>
          </a:solidFill>
          <a:ln w="190500" cap="rnd" cmpd="sng">
            <a:solidFill>
              <a:prstClr val="white"/>
            </a:solidFill>
            <a:prstDash val="solid"/>
            <a:round/>
          </a:ln>
          <a:effectLst>
            <a:glow rad="63500">
              <a:srgbClr val="4472C4">
                <a:alpha val="40000"/>
              </a:srgbClr>
            </a:glow>
            <a:outerShdw blurRad="50038" algn="tl">
              <a:prstClr val="black">
                <a:alpha val="41000"/>
              </a:prstClr>
            </a:outerShdw>
          </a:effectLst>
          <a:scene3d>
            <a:camera prst="isometricOffAxis2Left" fov="0">
              <a:rot lat="1080000" lon="1560000" rev="0"/>
            </a:camera>
            <a:lightRig rig="threePt" dir="t">
              <a:rot lat="0" lon="0" rev="0"/>
            </a:lightRig>
          </a:scene3d>
          <a:sp3d>
            <a:bevelT w="50800" h="12700"/>
            <a:bevelB/>
          </a:sp3d>
        </p:spPr>
      </p:pic>
    </p:spTree>
    <p:extLst>
      <p:ext uri="{BB962C8B-B14F-4D97-AF65-F5344CB8AC3E}">
        <p14:creationId xmlns:p14="http://schemas.microsoft.com/office/powerpoint/2010/main" val="2030355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7C36100-5F03-462E-9EB2-C9408E5EEBA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183" y="2211098"/>
            <a:ext cx="3262630" cy="3321685"/>
          </a:xfrm>
          <a:prstGeom prst="rect">
            <a:avLst/>
          </a:prstGeom>
          <a:ln cap="flat"/>
          <a:effectLst>
            <a:outerShdw blurRad="76200" dir="18900000" sy="23000" kx="-1200000" algn="bl">
              <a:prstClr val="black">
                <a:alpha val="2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6B0BE4B-113F-4799-8215-A4256EB9ACB5}"/>
              </a:ext>
            </a:extLst>
          </p:cNvPr>
          <p:cNvSpPr txBox="1"/>
          <p:nvPr/>
        </p:nvSpPr>
        <p:spPr>
          <a:xfrm>
            <a:off x="728871" y="1086678"/>
            <a:ext cx="7885044" cy="4886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b="1" i="1" u="dotDash" dirty="0">
                <a:solidFill>
                  <a:schemeClr val="accent4">
                    <a:lumMod val="50000"/>
                  </a:schemeClr>
                </a:solidFill>
                <a:effectLst/>
                <a:latin typeface="Roboto"/>
                <a:ea typeface="Roboto"/>
                <a:cs typeface="Roboto"/>
              </a:rPr>
              <a:t>Proponent of Idealism :</a:t>
            </a:r>
            <a:endParaRPr lang="en-US" sz="1100" dirty="0">
              <a:solidFill>
                <a:schemeClr val="accent4">
                  <a:lumMod val="50000"/>
                </a:schemeClr>
              </a:solidFill>
              <a:effectLst/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b="1" i="1" u="dotDash" dirty="0">
                <a:solidFill>
                  <a:srgbClr val="00B050"/>
                </a:solidFill>
                <a:effectLst/>
                <a:latin typeface="Roboto"/>
                <a:ea typeface="Roboto"/>
                <a:cs typeface="Roboto"/>
              </a:rPr>
              <a:t>What is a proponent:</a:t>
            </a:r>
            <a:endParaRPr lang="en-US" sz="1100" dirty="0">
              <a:effectLst/>
              <a:latin typeface="NanumGothic"/>
              <a:ea typeface="NanumGothic"/>
              <a:cs typeface="NanumGothic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“</a:t>
            </a:r>
            <a:r>
              <a:rPr lang="en-US" sz="200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A person who puts forward a proposition </a:t>
            </a:r>
            <a:endParaRPr lang="en-US" sz="2000" dirty="0">
              <a:effectLst/>
              <a:latin typeface="NanumGothic"/>
              <a:ea typeface="NanumGothic"/>
              <a:cs typeface="NanumGothic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or proposal. a person who argues in</a:t>
            </a:r>
            <a:endParaRPr lang="en-US" sz="2000" dirty="0">
              <a:effectLst/>
              <a:latin typeface="NanumGothic"/>
              <a:ea typeface="NanumGothic"/>
              <a:cs typeface="NanumGothic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 favor of something; an advocate.</a:t>
            </a:r>
            <a:endParaRPr lang="en-US" sz="2000" dirty="0">
              <a:effectLst/>
              <a:latin typeface="NanumGothic"/>
              <a:ea typeface="NanumGothic"/>
              <a:cs typeface="NanumGothic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 a person who supports a cause or doctrine; adherent.”</a:t>
            </a:r>
            <a:endParaRPr lang="en-US" sz="2000" dirty="0">
              <a:effectLst/>
              <a:latin typeface="NanumGothic"/>
              <a:ea typeface="NanumGothic"/>
              <a:cs typeface="NanumGothic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u="none" strike="noStrike" dirty="0">
                <a:solidFill>
                  <a:srgbClr val="7030A0"/>
                </a:solidFill>
                <a:effectLst/>
                <a:latin typeface="Roboto"/>
                <a:ea typeface="Roboto"/>
                <a:cs typeface="Roboto"/>
              </a:rPr>
              <a:t> </a:t>
            </a:r>
            <a:endParaRPr lang="en-US" sz="2000" dirty="0">
              <a:effectLst/>
              <a:latin typeface="NanumGothic"/>
              <a:ea typeface="NanumGothic"/>
              <a:cs typeface="NanumGothic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FFC000"/>
                </a:solidFill>
                <a:effectLst/>
                <a:latin typeface="Roboto"/>
                <a:ea typeface="Roboto"/>
                <a:cs typeface="Roboto"/>
              </a:rPr>
              <a:t>Plato</a:t>
            </a:r>
            <a:r>
              <a:rPr lang="en-US" sz="200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 </a:t>
            </a:r>
            <a:r>
              <a:rPr lang="en-US" sz="200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is </a:t>
            </a:r>
            <a:r>
              <a:rPr lang="en-US" sz="2000" dirty="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considered</a:t>
            </a:r>
            <a:r>
              <a:rPr lang="en-US" sz="200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 by many to be the most important philosopher who ever lived. He is </a:t>
            </a:r>
            <a:r>
              <a:rPr lang="en-US" sz="2000" dirty="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known as</a:t>
            </a:r>
            <a:r>
              <a:rPr lang="en-US" sz="2000" b="1" dirty="0">
                <a:solidFill>
                  <a:srgbClr val="3C4043"/>
                </a:solidFill>
                <a:effectLst/>
                <a:latin typeface="Roboto"/>
                <a:ea typeface="Roboto"/>
                <a:cs typeface="Roboto"/>
              </a:rPr>
              <a:t> </a:t>
            </a:r>
            <a:r>
              <a:rPr lang="en-US" sz="2000" b="1" dirty="0">
                <a:solidFill>
                  <a:srgbClr val="FFC000"/>
                </a:solidFill>
                <a:effectLst/>
                <a:latin typeface="Roboto"/>
                <a:ea typeface="Roboto"/>
                <a:cs typeface="Roboto"/>
              </a:rPr>
              <a:t>the father of idealism</a:t>
            </a:r>
            <a:r>
              <a:rPr lang="en-US" sz="200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 in philosophy. His ideas were elitist, with the philosopher king the ideal ruler. </a:t>
            </a:r>
            <a:r>
              <a:rPr lang="en-US" sz="2000" b="1" dirty="0">
                <a:solidFill>
                  <a:srgbClr val="FFC000"/>
                </a:solidFill>
                <a:effectLst/>
                <a:latin typeface="Roboto"/>
                <a:ea typeface="Roboto"/>
                <a:cs typeface="Roboto"/>
              </a:rPr>
              <a:t>Plato</a:t>
            </a:r>
            <a:r>
              <a:rPr lang="en-US" sz="200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 </a:t>
            </a:r>
            <a:r>
              <a:rPr lang="en-US" sz="200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is perhaps best known to college students for his parable of a cave, which appears in </a:t>
            </a:r>
            <a:r>
              <a:rPr lang="en-US" sz="2000" b="1" dirty="0">
                <a:solidFill>
                  <a:srgbClr val="FFC000"/>
                </a:solidFill>
                <a:effectLst/>
                <a:latin typeface="Roboto"/>
                <a:ea typeface="Roboto"/>
                <a:cs typeface="Roboto"/>
              </a:rPr>
              <a:t>Plato</a:t>
            </a:r>
            <a:r>
              <a:rPr lang="en-US" sz="2000" b="1" dirty="0">
                <a:solidFill>
                  <a:srgbClr val="3C4043"/>
                </a:solidFill>
                <a:effectLst/>
                <a:latin typeface="Roboto"/>
                <a:ea typeface="Roboto"/>
                <a:cs typeface="Roboto"/>
              </a:rPr>
              <a:t>'</a:t>
            </a:r>
            <a:r>
              <a:rPr lang="en-US" sz="2000" b="1" dirty="0">
                <a:solidFill>
                  <a:srgbClr val="FFC000"/>
                </a:solidFill>
                <a:effectLst/>
                <a:latin typeface="Roboto"/>
                <a:ea typeface="Roboto"/>
                <a:cs typeface="Roboto"/>
              </a:rPr>
              <a:t>s</a:t>
            </a:r>
            <a:r>
              <a:rPr lang="en-US" sz="200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 </a:t>
            </a:r>
            <a:r>
              <a:rPr lang="en-US" sz="200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Republic</a:t>
            </a:r>
            <a:endParaRPr lang="en-US" sz="2000" dirty="0">
              <a:effectLst/>
              <a:latin typeface="NanumGothic"/>
              <a:ea typeface="NanumGothic"/>
              <a:cs typeface="NanumGothic"/>
            </a:endParaRPr>
          </a:p>
        </p:txBody>
      </p:sp>
    </p:spTree>
    <p:extLst>
      <p:ext uri="{BB962C8B-B14F-4D97-AF65-F5344CB8AC3E}">
        <p14:creationId xmlns:p14="http://schemas.microsoft.com/office/powerpoint/2010/main" val="4291884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B92F99-FC77-4825-8525-15E28B2C9C6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836" y="2041143"/>
            <a:ext cx="3843130" cy="4213884"/>
          </a:xfrm>
          <a:prstGeom prst="rect">
            <a:avLst/>
          </a:prstGeom>
          <a:ln cap="flat"/>
          <a:effectLst>
            <a:glow rad="63500">
              <a:srgbClr val="A5A5A5">
                <a:alpha val="40000"/>
              </a:srgbClr>
            </a:glo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0E865BC-0B80-4866-922C-AFAA45BF7628}"/>
              </a:ext>
            </a:extLst>
          </p:cNvPr>
          <p:cNvSpPr txBox="1"/>
          <p:nvPr/>
        </p:nvSpPr>
        <p:spPr>
          <a:xfrm>
            <a:off x="332525" y="848138"/>
            <a:ext cx="7804310" cy="4717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000" b="1" i="1" u="dotDash" dirty="0">
                <a:solidFill>
                  <a:srgbClr val="7030A0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What is Idealism?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FFC000"/>
                </a:solidFill>
                <a:effectLst/>
                <a:latin typeface="Roboto"/>
                <a:ea typeface="Roboto"/>
                <a:cs typeface="Roboto"/>
              </a:rPr>
              <a:t>Idealism</a:t>
            </a:r>
            <a:r>
              <a:rPr lang="en-US" sz="200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 </a:t>
            </a:r>
            <a:r>
              <a:rPr lang="en-US" sz="200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is the metaphysical view that associates</a:t>
            </a:r>
            <a:endParaRPr lang="en-US" sz="2000" dirty="0">
              <a:effectLst/>
              <a:latin typeface="NanumGothic"/>
              <a:ea typeface="NanumGothic"/>
              <a:cs typeface="NanumGothic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 reality to ideas in the mind rather than to</a:t>
            </a:r>
            <a:endParaRPr lang="en-US" sz="2000" dirty="0">
              <a:effectLst/>
              <a:latin typeface="NanumGothic"/>
              <a:ea typeface="NanumGothic"/>
              <a:cs typeface="NanumGothic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 material objects. It lays emphasis on the mental </a:t>
            </a:r>
            <a:endParaRPr lang="en-US" sz="2000" dirty="0">
              <a:effectLst/>
              <a:latin typeface="NanumGothic"/>
              <a:ea typeface="NanumGothic"/>
              <a:cs typeface="NanumGothic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or spiritual components of experience, and</a:t>
            </a:r>
            <a:endParaRPr lang="en-US" sz="2000" dirty="0">
              <a:effectLst/>
              <a:latin typeface="NanumGothic"/>
              <a:ea typeface="NanumGothic"/>
              <a:cs typeface="NanumGothic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 renounces the notion of material existence.</a:t>
            </a:r>
            <a:endParaRPr lang="en-US" sz="2000" dirty="0">
              <a:effectLst/>
              <a:latin typeface="NanumGothic"/>
              <a:ea typeface="NanumGothic"/>
              <a:cs typeface="NanumGothic"/>
            </a:endParaRPr>
          </a:p>
          <a:p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In philosophy, </a:t>
            </a:r>
            <a:r>
              <a:rPr lang="en-US" sz="2000" b="1" dirty="0">
                <a:solidFill>
                  <a:srgbClr val="FFC000"/>
                </a:solidFill>
                <a:effectLst/>
                <a:latin typeface="Roboto"/>
                <a:ea typeface="Roboto"/>
                <a:cs typeface="Roboto"/>
              </a:rPr>
              <a:t>idealism</a:t>
            </a:r>
            <a:r>
              <a:rPr lang="en-US" sz="200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 </a:t>
            </a:r>
            <a:r>
              <a:rPr lang="en-US" sz="200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is a diverse group of metaphysical views which all assert that "reality" is in some way indistinguishable or inseparable from human perception and/or understanding, that it is in some sense mentally constituted, or that it is otherwise closely connected to ideas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2421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A247B2-9A1F-404A-9B5B-807377FFDF2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354" y="3846167"/>
            <a:ext cx="3726180" cy="2508250"/>
          </a:xfrm>
          <a:prstGeom prst="round2DiagRect">
            <a:avLst>
              <a:gd name="adj1" fmla="val 16667"/>
              <a:gd name="adj2" fmla="val 0"/>
            </a:avLst>
          </a:prstGeom>
          <a:ln w="88900" cap="sq" cmpd="sng">
            <a:solidFill>
              <a:prstClr val="white"/>
            </a:solidFill>
            <a:prstDash val="solid"/>
            <a:miter lim="800000"/>
          </a:ln>
          <a:effectLst>
            <a:outerShdw blurRad="76200" dist="12700" dir="8100000" sy="-23000" kx="800400" algn="br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35EBA3-244B-4A50-88C0-54B19FAE6DFF}"/>
              </a:ext>
            </a:extLst>
          </p:cNvPr>
          <p:cNvSpPr txBox="1"/>
          <p:nvPr/>
        </p:nvSpPr>
        <p:spPr>
          <a:xfrm>
            <a:off x="278295" y="503583"/>
            <a:ext cx="9978887" cy="3274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Metaphysics of Idealism: </a:t>
            </a:r>
            <a:endParaRPr lang="en-US" sz="2800" dirty="0">
              <a:solidFill>
                <a:schemeClr val="accent4">
                  <a:lumMod val="50000"/>
                </a:schemeClr>
              </a:solidFill>
              <a:effectLst/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5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 </a:t>
            </a:r>
            <a:endParaRPr lang="en-US" sz="1100" dirty="0">
              <a:solidFill>
                <a:srgbClr val="3C4043"/>
              </a:solidFill>
              <a:highlight>
                <a:srgbClr val="FFFFFF"/>
              </a:highlight>
              <a:latin typeface="NanumGothic"/>
              <a:ea typeface="Roboto"/>
              <a:cs typeface="Roboto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 Metaphysical idealism is an ontological doctrine that holds that reality itself is incorporeal or experiential at its core. ... Objective idealists make claims about a transempirical world, but simply deny that this world is essentially divorced from or ontologically prior to the mental.</a:t>
            </a:r>
            <a:endParaRPr lang="en-US" sz="2000" dirty="0">
              <a:effectLst/>
              <a:latin typeface="NanumGothic"/>
              <a:ea typeface="NanumGothic"/>
              <a:cs typeface="NanumGothic"/>
            </a:endParaRPr>
          </a:p>
          <a:p>
            <a:r>
              <a:rPr lang="en-US" sz="200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In its </a:t>
            </a:r>
            <a:r>
              <a:rPr lang="en-US" sz="2000" u="none" strike="noStrike" dirty="0">
                <a:solidFill>
                  <a:srgbClr val="FFC00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metaphysics</a:t>
            </a:r>
            <a:r>
              <a:rPr lang="en-US" sz="200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, idealism is thus directly opposed to </a:t>
            </a:r>
            <a:r>
              <a:rPr lang="en-US" sz="2000" u="none" strike="noStrike" dirty="0">
                <a:solidFill>
                  <a:srgbClr val="FFC00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materialism</a:t>
            </a:r>
            <a:r>
              <a:rPr lang="en-US" sz="200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—the view that the basic substance of the world is </a:t>
            </a:r>
            <a:r>
              <a:rPr lang="en-US" sz="2000" u="none" strike="noStrike" dirty="0">
                <a:solidFill>
                  <a:srgbClr val="FFC00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matter</a:t>
            </a:r>
            <a:r>
              <a:rPr lang="en-US" sz="200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and that it is known primarily through and as material forms and processes.</a:t>
            </a:r>
            <a:r>
              <a:rPr lang="en-US" sz="200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8279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7BA88C-76F2-4370-8A96-2EDD6EB05BA7}"/>
              </a:ext>
            </a:extLst>
          </p:cNvPr>
          <p:cNvSpPr txBox="1"/>
          <p:nvPr/>
        </p:nvSpPr>
        <p:spPr>
          <a:xfrm>
            <a:off x="265044" y="1817625"/>
            <a:ext cx="6705600" cy="1668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NanumGothic"/>
              <a:ea typeface="NanumGothic"/>
              <a:cs typeface="NanumGothic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rgbClr val="3C4043"/>
                </a:solidFill>
                <a:effectLst/>
                <a:latin typeface="Roboto"/>
                <a:ea typeface="Roboto"/>
                <a:cs typeface="Roboto"/>
              </a:rPr>
              <a:t> </a:t>
            </a:r>
            <a:r>
              <a:rPr lang="en-US" sz="2000" b="1" dirty="0">
                <a:solidFill>
                  <a:srgbClr val="FFC000"/>
                </a:solidFill>
                <a:effectLst/>
                <a:latin typeface="Roboto"/>
                <a:ea typeface="Roboto"/>
                <a:cs typeface="Roboto"/>
              </a:rPr>
              <a:t>Epistemological idealism</a:t>
            </a:r>
            <a:r>
              <a:rPr lang="en-US" sz="200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is a subjectivist position in </a:t>
            </a:r>
            <a:r>
              <a:rPr lang="en-US" sz="2000" b="1" dirty="0">
                <a:solidFill>
                  <a:srgbClr val="FFC000"/>
                </a:solidFill>
                <a:effectLst/>
                <a:latin typeface="Roboto"/>
                <a:ea typeface="Roboto"/>
                <a:cs typeface="Roboto"/>
              </a:rPr>
              <a:t>epistemology</a:t>
            </a:r>
            <a:r>
              <a:rPr lang="en-US" sz="200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that holds that what one knows about an object exists only in one's mind. It is opposed to </a:t>
            </a:r>
            <a:r>
              <a:rPr lang="en-US" sz="2000" b="1" dirty="0">
                <a:solidFill>
                  <a:srgbClr val="FFC000"/>
                </a:solidFill>
                <a:effectLst/>
                <a:latin typeface="Roboto"/>
                <a:ea typeface="Roboto"/>
                <a:cs typeface="Roboto"/>
              </a:rPr>
              <a:t>epistemological</a:t>
            </a:r>
            <a:r>
              <a:rPr lang="en-US" sz="2000" dirty="0">
                <a:solidFill>
                  <a:schemeClr val="bg1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 realism.</a:t>
            </a:r>
            <a:endParaRPr lang="en-US" sz="2000" dirty="0">
              <a:solidFill>
                <a:schemeClr val="bg1"/>
              </a:solidFill>
              <a:effectLst/>
              <a:latin typeface="NanumGothic"/>
              <a:ea typeface="NanumGothic"/>
              <a:cs typeface="NanumGothic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5897D7-517F-4D8E-B40A-2CB82EC46C4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61" y="2571349"/>
            <a:ext cx="4773295" cy="4192270"/>
          </a:xfrm>
          <a:prstGeom prst="rect">
            <a:avLst/>
          </a:prstGeom>
          <a:ln cap="flat"/>
          <a:effectLst>
            <a:softEdge rad="112522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2D9FD8-759C-4AFD-8228-DCF542B11336}"/>
              </a:ext>
            </a:extLst>
          </p:cNvPr>
          <p:cNvSpPr txBox="1"/>
          <p:nvPr/>
        </p:nvSpPr>
        <p:spPr>
          <a:xfrm>
            <a:off x="437322" y="1010465"/>
            <a:ext cx="6082748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Epistemology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 of Idealism</a:t>
            </a:r>
            <a:r>
              <a:rPr lang="en-US" sz="2500" b="1" dirty="0">
                <a:solidFill>
                  <a:srgbClr val="601C10"/>
                </a:solidFill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: </a:t>
            </a:r>
            <a:endParaRPr lang="en-US" sz="1100" dirty="0">
              <a:effectLst/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51E0B2-0E88-4B13-85E3-35B6F8FC36AD}"/>
              </a:ext>
            </a:extLst>
          </p:cNvPr>
          <p:cNvSpPr txBox="1"/>
          <p:nvPr/>
        </p:nvSpPr>
        <p:spPr>
          <a:xfrm>
            <a:off x="265044" y="3496873"/>
            <a:ext cx="6255026" cy="1817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In its </a:t>
            </a:r>
            <a:r>
              <a:rPr lang="en-US" sz="2000" u="none" strike="noStrike" dirty="0">
                <a:solidFill>
                  <a:srgbClr val="FFC00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epistemology</a:t>
            </a:r>
            <a:r>
              <a:rPr lang="en-US" sz="200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,</a:t>
            </a:r>
            <a:r>
              <a:rPr lang="en-US" sz="200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it is opposed to </a:t>
            </a:r>
            <a:r>
              <a:rPr lang="en-US" sz="2000" u="none" strike="noStrike" dirty="0">
                <a:solidFill>
                  <a:srgbClr val="FFC00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realism</a:t>
            </a:r>
            <a:r>
              <a:rPr lang="en-US" sz="200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, </a:t>
            </a:r>
            <a:r>
              <a:rPr lang="en-US" sz="200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which holds that in human knowledge objects are grasped and seen as they really are—in their existence outside and independently of the mind.</a:t>
            </a:r>
            <a:endParaRPr lang="en-US" sz="2000" dirty="0">
              <a:effectLst/>
              <a:latin typeface="NanumGothic"/>
              <a:ea typeface="NanumGothic"/>
              <a:cs typeface="NanumGothic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 </a:t>
            </a:r>
            <a:endParaRPr lang="en-US" sz="2000" dirty="0">
              <a:effectLst/>
              <a:latin typeface="NanumGothic"/>
              <a:ea typeface="NanumGothic"/>
              <a:cs typeface="NanumGothic"/>
            </a:endParaRPr>
          </a:p>
        </p:txBody>
      </p:sp>
    </p:spTree>
    <p:extLst>
      <p:ext uri="{BB962C8B-B14F-4D97-AF65-F5344CB8AC3E}">
        <p14:creationId xmlns:p14="http://schemas.microsoft.com/office/powerpoint/2010/main" val="39318603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154</TotalTime>
  <Words>431</Words>
  <Application>Microsoft Office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Georgia</vt:lpstr>
      <vt:lpstr>NanumGothic</vt:lpstr>
      <vt:lpstr>Roboto</vt:lpstr>
      <vt:lpstr>Times New Roman</vt:lpstr>
      <vt:lpstr>Wingdings</vt:lpstr>
      <vt:lpstr>Wingdings 3</vt:lpstr>
      <vt:lpstr>Ion</vt:lpstr>
      <vt:lpstr>Office Theme</vt:lpstr>
      <vt:lpstr>Idealism  BS Education-III Philosophy of Education (EDU-203)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Kamal Nasir</dc:creator>
  <cp:lastModifiedBy>ABC</cp:lastModifiedBy>
  <cp:revision>19</cp:revision>
  <dcterms:created xsi:type="dcterms:W3CDTF">2020-11-19T07:14:16Z</dcterms:created>
  <dcterms:modified xsi:type="dcterms:W3CDTF">2020-12-10T01:15:29Z</dcterms:modified>
</cp:coreProperties>
</file>