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5" r:id="rId9"/>
    <p:sldId id="263"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F4149D0-4DDA-4B01-A889-49E92C7D0681}" type="datetimeFigureOut">
              <a:rPr lang="en-US" smtClean="0"/>
              <a:t>10/27/2020</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5C8D0B00-09C1-41A1-B2FD-F59F96B35453}" type="slidenum">
              <a:rPr lang="en-US" smtClean="0"/>
              <a:t>‹#›</a:t>
            </a:fld>
            <a:endParaRPr lang="en-US"/>
          </a:p>
        </p:txBody>
      </p:sp>
    </p:spTree>
    <p:extLst>
      <p:ext uri="{BB962C8B-B14F-4D97-AF65-F5344CB8AC3E}">
        <p14:creationId xmlns:p14="http://schemas.microsoft.com/office/powerpoint/2010/main" val="3401342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4149D0-4DDA-4B01-A889-49E92C7D0681}" type="datetimeFigureOut">
              <a:rPr lang="en-US" smtClean="0"/>
              <a:t>10/27/2020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8D0B00-09C1-41A1-B2FD-F59F96B35453}" type="slidenum">
              <a:rPr lang="en-US" smtClean="0"/>
              <a:t>‹#›</a:t>
            </a:fld>
            <a:endParaRPr lang="en-US"/>
          </a:p>
        </p:txBody>
      </p:sp>
    </p:spTree>
    <p:extLst>
      <p:ext uri="{BB962C8B-B14F-4D97-AF65-F5344CB8AC3E}">
        <p14:creationId xmlns:p14="http://schemas.microsoft.com/office/powerpoint/2010/main" val="1144147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4149D0-4DDA-4B01-A889-49E92C7D0681}"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8D0B00-09C1-41A1-B2FD-F59F96B35453}" type="slidenum">
              <a:rPr lang="en-US" smtClean="0"/>
              <a:t>‹#›</a:t>
            </a:fld>
            <a:endParaRPr lang="en-US"/>
          </a:p>
        </p:txBody>
      </p:sp>
    </p:spTree>
    <p:extLst>
      <p:ext uri="{BB962C8B-B14F-4D97-AF65-F5344CB8AC3E}">
        <p14:creationId xmlns:p14="http://schemas.microsoft.com/office/powerpoint/2010/main" val="35728502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4149D0-4DDA-4B01-A889-49E92C7D0681}"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8D0B00-09C1-41A1-B2FD-F59F96B35453}" type="slidenum">
              <a:rPr lang="en-US" smtClean="0"/>
              <a:t>‹#›</a:t>
            </a:fld>
            <a:endParaRPr lang="en-US"/>
          </a:p>
        </p:txBody>
      </p:sp>
    </p:spTree>
    <p:extLst>
      <p:ext uri="{BB962C8B-B14F-4D97-AF65-F5344CB8AC3E}">
        <p14:creationId xmlns:p14="http://schemas.microsoft.com/office/powerpoint/2010/main" val="13588518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4149D0-4DDA-4B01-A889-49E92C7D0681}"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8D0B00-09C1-41A1-B2FD-F59F96B35453}" type="slidenum">
              <a:rPr lang="en-US" smtClean="0"/>
              <a:t>‹#›</a:t>
            </a:fld>
            <a:endParaRPr lang="en-US"/>
          </a:p>
        </p:txBody>
      </p:sp>
    </p:spTree>
    <p:extLst>
      <p:ext uri="{BB962C8B-B14F-4D97-AF65-F5344CB8AC3E}">
        <p14:creationId xmlns:p14="http://schemas.microsoft.com/office/powerpoint/2010/main" val="31801687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4149D0-4DDA-4B01-A889-49E92C7D0681}"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8D0B00-09C1-41A1-B2FD-F59F96B35453}" type="slidenum">
              <a:rPr lang="en-US" smtClean="0"/>
              <a:t>‹#›</a:t>
            </a:fld>
            <a:endParaRPr lang="en-US"/>
          </a:p>
        </p:txBody>
      </p:sp>
    </p:spTree>
    <p:extLst>
      <p:ext uri="{BB962C8B-B14F-4D97-AF65-F5344CB8AC3E}">
        <p14:creationId xmlns:p14="http://schemas.microsoft.com/office/powerpoint/2010/main" val="18316028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4149D0-4DDA-4B01-A889-49E92C7D0681}"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8D0B00-09C1-41A1-B2FD-F59F96B35453}" type="slidenum">
              <a:rPr lang="en-US" smtClean="0"/>
              <a:t>‹#›</a:t>
            </a:fld>
            <a:endParaRPr lang="en-US"/>
          </a:p>
        </p:txBody>
      </p:sp>
    </p:spTree>
    <p:extLst>
      <p:ext uri="{BB962C8B-B14F-4D97-AF65-F5344CB8AC3E}">
        <p14:creationId xmlns:p14="http://schemas.microsoft.com/office/powerpoint/2010/main" val="32815692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F4149D0-4DDA-4B01-A889-49E92C7D0681}"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8D0B00-09C1-41A1-B2FD-F59F96B35453}" type="slidenum">
              <a:rPr lang="en-US" smtClean="0"/>
              <a:t>‹#›</a:t>
            </a:fld>
            <a:endParaRPr lang="en-US"/>
          </a:p>
        </p:txBody>
      </p:sp>
    </p:spTree>
    <p:extLst>
      <p:ext uri="{BB962C8B-B14F-4D97-AF65-F5344CB8AC3E}">
        <p14:creationId xmlns:p14="http://schemas.microsoft.com/office/powerpoint/2010/main" val="29135025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F4149D0-4DDA-4B01-A889-49E92C7D0681}"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8D0B00-09C1-41A1-B2FD-F59F96B35453}" type="slidenum">
              <a:rPr lang="en-US" smtClean="0"/>
              <a:t>‹#›</a:t>
            </a:fld>
            <a:endParaRPr lang="en-US"/>
          </a:p>
        </p:txBody>
      </p:sp>
    </p:spTree>
    <p:extLst>
      <p:ext uri="{BB962C8B-B14F-4D97-AF65-F5344CB8AC3E}">
        <p14:creationId xmlns:p14="http://schemas.microsoft.com/office/powerpoint/2010/main" val="958443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F4149D0-4DDA-4B01-A889-49E92C7D0681}"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5C8D0B00-09C1-41A1-B2FD-F59F96B35453}" type="slidenum">
              <a:rPr lang="en-US" smtClean="0"/>
              <a:t>‹#›</a:t>
            </a:fld>
            <a:endParaRPr lang="en-US"/>
          </a:p>
        </p:txBody>
      </p:sp>
    </p:spTree>
    <p:extLst>
      <p:ext uri="{BB962C8B-B14F-4D97-AF65-F5344CB8AC3E}">
        <p14:creationId xmlns:p14="http://schemas.microsoft.com/office/powerpoint/2010/main" val="3075824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4149D0-4DDA-4B01-A889-49E92C7D0681}"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8D0B00-09C1-41A1-B2FD-F59F96B35453}" type="slidenum">
              <a:rPr lang="en-US" smtClean="0"/>
              <a:t>‹#›</a:t>
            </a:fld>
            <a:endParaRPr lang="en-US"/>
          </a:p>
        </p:txBody>
      </p:sp>
    </p:spTree>
    <p:extLst>
      <p:ext uri="{BB962C8B-B14F-4D97-AF65-F5344CB8AC3E}">
        <p14:creationId xmlns:p14="http://schemas.microsoft.com/office/powerpoint/2010/main" val="4061134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F4149D0-4DDA-4B01-A889-49E92C7D0681}" type="datetimeFigureOut">
              <a:rPr lang="en-US" smtClean="0"/>
              <a:t>10/27/2020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8D0B00-09C1-41A1-B2FD-F59F96B35453}" type="slidenum">
              <a:rPr lang="en-US" smtClean="0"/>
              <a:t>‹#›</a:t>
            </a:fld>
            <a:endParaRPr lang="en-US"/>
          </a:p>
        </p:txBody>
      </p:sp>
    </p:spTree>
    <p:extLst>
      <p:ext uri="{BB962C8B-B14F-4D97-AF65-F5344CB8AC3E}">
        <p14:creationId xmlns:p14="http://schemas.microsoft.com/office/powerpoint/2010/main" val="1706352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F4149D0-4DDA-4B01-A889-49E92C7D0681}" type="datetimeFigureOut">
              <a:rPr lang="en-US" smtClean="0"/>
              <a:t>10/27/2020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8D0B00-09C1-41A1-B2FD-F59F96B35453}" type="slidenum">
              <a:rPr lang="en-US" smtClean="0"/>
              <a:t>‹#›</a:t>
            </a:fld>
            <a:endParaRPr lang="en-US"/>
          </a:p>
        </p:txBody>
      </p:sp>
    </p:spTree>
    <p:extLst>
      <p:ext uri="{BB962C8B-B14F-4D97-AF65-F5344CB8AC3E}">
        <p14:creationId xmlns:p14="http://schemas.microsoft.com/office/powerpoint/2010/main" val="3780795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F4149D0-4DDA-4B01-A889-49E92C7D0681}" type="datetimeFigureOut">
              <a:rPr lang="en-US" smtClean="0"/>
              <a:t>10/27/2020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8D0B00-09C1-41A1-B2FD-F59F96B35453}" type="slidenum">
              <a:rPr lang="en-US" smtClean="0"/>
              <a:t>‹#›</a:t>
            </a:fld>
            <a:endParaRPr lang="en-US"/>
          </a:p>
        </p:txBody>
      </p:sp>
    </p:spTree>
    <p:extLst>
      <p:ext uri="{BB962C8B-B14F-4D97-AF65-F5344CB8AC3E}">
        <p14:creationId xmlns:p14="http://schemas.microsoft.com/office/powerpoint/2010/main" val="786620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4149D0-4DDA-4B01-A889-49E92C7D0681}" type="datetimeFigureOut">
              <a:rPr lang="en-US" smtClean="0"/>
              <a:t>10/27/2020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8D0B00-09C1-41A1-B2FD-F59F96B35453}" type="slidenum">
              <a:rPr lang="en-US" smtClean="0"/>
              <a:t>‹#›</a:t>
            </a:fld>
            <a:endParaRPr lang="en-US"/>
          </a:p>
        </p:txBody>
      </p:sp>
    </p:spTree>
    <p:extLst>
      <p:ext uri="{BB962C8B-B14F-4D97-AF65-F5344CB8AC3E}">
        <p14:creationId xmlns:p14="http://schemas.microsoft.com/office/powerpoint/2010/main" val="2236649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4149D0-4DDA-4B01-A889-49E92C7D0681}" type="datetimeFigureOut">
              <a:rPr lang="en-US" smtClean="0"/>
              <a:t>10/27/2020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8D0B00-09C1-41A1-B2FD-F59F96B35453}" type="slidenum">
              <a:rPr lang="en-US" smtClean="0"/>
              <a:t>‹#›</a:t>
            </a:fld>
            <a:endParaRPr lang="en-US"/>
          </a:p>
        </p:txBody>
      </p:sp>
    </p:spTree>
    <p:extLst>
      <p:ext uri="{BB962C8B-B14F-4D97-AF65-F5344CB8AC3E}">
        <p14:creationId xmlns:p14="http://schemas.microsoft.com/office/powerpoint/2010/main" val="2430032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4149D0-4DDA-4B01-A889-49E92C7D0681}" type="datetimeFigureOut">
              <a:rPr lang="en-US" smtClean="0"/>
              <a:t>10/27/2020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8D0B00-09C1-41A1-B2FD-F59F96B35453}" type="slidenum">
              <a:rPr lang="en-US" smtClean="0"/>
              <a:t>‹#›</a:t>
            </a:fld>
            <a:endParaRPr lang="en-US"/>
          </a:p>
        </p:txBody>
      </p:sp>
    </p:spTree>
    <p:extLst>
      <p:ext uri="{BB962C8B-B14F-4D97-AF65-F5344CB8AC3E}">
        <p14:creationId xmlns:p14="http://schemas.microsoft.com/office/powerpoint/2010/main" val="519719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F4149D0-4DDA-4B01-A889-49E92C7D0681}" type="datetimeFigureOut">
              <a:rPr lang="en-US" smtClean="0"/>
              <a:t>10/27/2020</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C8D0B00-09C1-41A1-B2FD-F59F96B35453}" type="slidenum">
              <a:rPr lang="en-US" smtClean="0"/>
              <a:t>‹#›</a:t>
            </a:fld>
            <a:endParaRPr lang="en-US"/>
          </a:p>
        </p:txBody>
      </p:sp>
    </p:spTree>
    <p:extLst>
      <p:ext uri="{BB962C8B-B14F-4D97-AF65-F5344CB8AC3E}">
        <p14:creationId xmlns:p14="http://schemas.microsoft.com/office/powerpoint/2010/main" val="25964092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a:t>
            </a:r>
            <a:endParaRPr lang="en-US" dirty="0"/>
          </a:p>
        </p:txBody>
      </p:sp>
      <p:sp>
        <p:nvSpPr>
          <p:cNvPr id="3" name="Subtitle 2"/>
          <p:cNvSpPr>
            <a:spLocks noGrp="1"/>
          </p:cNvSpPr>
          <p:nvPr>
            <p:ph type="subTitle" idx="1"/>
          </p:nvPr>
        </p:nvSpPr>
        <p:spPr/>
        <p:txBody>
          <a:bodyPr/>
          <a:lstStyle/>
          <a:p>
            <a:r>
              <a:rPr lang="en-US" b="1" dirty="0" smtClean="0"/>
              <a:t>Teaching of Social Studies</a:t>
            </a:r>
          </a:p>
          <a:p>
            <a:r>
              <a:rPr lang="en-US" b="1" dirty="0" smtClean="0"/>
              <a:t>Ms. </a:t>
            </a:r>
            <a:r>
              <a:rPr lang="en-US" b="1" dirty="0" err="1" smtClean="0"/>
              <a:t>Amatur</a:t>
            </a:r>
            <a:r>
              <a:rPr lang="en-US" b="1" dirty="0" smtClean="0"/>
              <a:t> </a:t>
            </a:r>
            <a:r>
              <a:rPr lang="en-US" b="1" dirty="0" err="1" smtClean="0"/>
              <a:t>Raof</a:t>
            </a:r>
            <a:endParaRPr lang="en-US" b="1" dirty="0" smtClean="0"/>
          </a:p>
          <a:p>
            <a:r>
              <a:rPr lang="en-US" b="1" dirty="0" smtClean="0"/>
              <a:t>EDU0-510</a:t>
            </a:r>
            <a:endParaRPr lang="en-US" b="1" dirty="0"/>
          </a:p>
        </p:txBody>
      </p:sp>
    </p:spTree>
    <p:extLst>
      <p:ext uri="{BB962C8B-B14F-4D97-AF65-F5344CB8AC3E}">
        <p14:creationId xmlns:p14="http://schemas.microsoft.com/office/powerpoint/2010/main" val="2072511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Rationale </a:t>
            </a:r>
            <a:r>
              <a:rPr lang="en-US" dirty="0"/>
              <a:t>for social studies global connections</a:t>
            </a:r>
          </a:p>
        </p:txBody>
      </p:sp>
      <p:sp>
        <p:nvSpPr>
          <p:cNvPr id="3" name="Content Placeholder 2"/>
          <p:cNvSpPr>
            <a:spLocks noGrp="1"/>
          </p:cNvSpPr>
          <p:nvPr>
            <p:ph idx="1"/>
          </p:nvPr>
        </p:nvSpPr>
        <p:spPr/>
        <p:txBody>
          <a:bodyPr/>
          <a:lstStyle/>
          <a:p>
            <a:r>
              <a:rPr lang="en-US" dirty="0"/>
              <a:t>Cultural </a:t>
            </a:r>
            <a:r>
              <a:rPr lang="en-US" dirty="0" smtClean="0"/>
              <a:t>Understanding</a:t>
            </a:r>
          </a:p>
          <a:p>
            <a:r>
              <a:rPr lang="en-US" dirty="0"/>
              <a:t>Real-World </a:t>
            </a:r>
            <a:r>
              <a:rPr lang="en-US" dirty="0" smtClean="0"/>
              <a:t>Understanding </a:t>
            </a:r>
          </a:p>
          <a:p>
            <a:r>
              <a:rPr lang="en-US" dirty="0"/>
              <a:t>Political </a:t>
            </a:r>
            <a:r>
              <a:rPr lang="en-US" dirty="0" smtClean="0"/>
              <a:t>Perspective</a:t>
            </a:r>
          </a:p>
          <a:p>
            <a:r>
              <a:rPr lang="en-US" dirty="0" smtClean="0"/>
              <a:t>History</a:t>
            </a:r>
          </a:p>
          <a:p>
            <a:r>
              <a:rPr lang="en-US" dirty="0" smtClean="0"/>
              <a:t>Respect/accept diversity</a:t>
            </a:r>
            <a:endParaRPr lang="en-US" dirty="0"/>
          </a:p>
          <a:p>
            <a:endParaRPr lang="en-US" dirty="0"/>
          </a:p>
        </p:txBody>
      </p:sp>
    </p:spTree>
    <p:extLst>
      <p:ext uri="{BB962C8B-B14F-4D97-AF65-F5344CB8AC3E}">
        <p14:creationId xmlns:p14="http://schemas.microsoft.com/office/powerpoint/2010/main" val="3372275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Elementary Students</a:t>
            </a:r>
            <a:endParaRPr lang="en-US" dirty="0"/>
          </a:p>
        </p:txBody>
      </p:sp>
      <p:sp>
        <p:nvSpPr>
          <p:cNvPr id="3" name="Content Placeholder 2"/>
          <p:cNvSpPr>
            <a:spLocks noGrp="1"/>
          </p:cNvSpPr>
          <p:nvPr>
            <p:ph idx="1"/>
          </p:nvPr>
        </p:nvSpPr>
        <p:spPr/>
        <p:txBody>
          <a:bodyPr/>
          <a:lstStyle/>
          <a:p>
            <a:r>
              <a:rPr lang="en-US" dirty="0" smtClean="0"/>
              <a:t>Elementary school is kindergarten through 5th grade (ages 5-10), middle school is grades 6-8 (ages 11-13), and high school is grades 9-12 (ages 14-18)</a:t>
            </a:r>
          </a:p>
          <a:p>
            <a:endParaRPr lang="en-US" dirty="0"/>
          </a:p>
        </p:txBody>
      </p:sp>
    </p:spTree>
    <p:extLst>
      <p:ext uri="{BB962C8B-B14F-4D97-AF65-F5344CB8AC3E}">
        <p14:creationId xmlns:p14="http://schemas.microsoft.com/office/powerpoint/2010/main" val="880725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309093" y="109470"/>
            <a:ext cx="11642501" cy="6703454"/>
          </a:xfrm>
          <a:prstGeom prst="rect">
            <a:avLst/>
          </a:prstGeom>
        </p:spPr>
      </p:pic>
    </p:spTree>
    <p:extLst>
      <p:ext uri="{BB962C8B-B14F-4D97-AF65-F5344CB8AC3E}">
        <p14:creationId xmlns:p14="http://schemas.microsoft.com/office/powerpoint/2010/main" val="3205669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p:cNvPicPr>
            <a:picLocks noGrp="1" noChangeAspect="1"/>
          </p:cNvPicPr>
          <p:nvPr>
            <p:ph idx="1"/>
          </p:nvPr>
        </p:nvPicPr>
        <p:blipFill rotWithShape="1">
          <a:blip r:embed="rId2"/>
          <a:srcRect l="4992" t="20199" r="30808" b="16758"/>
          <a:stretch/>
        </p:blipFill>
        <p:spPr>
          <a:xfrm>
            <a:off x="0" y="141668"/>
            <a:ext cx="12191999" cy="6593983"/>
          </a:xfrm>
          <a:prstGeom prst="rect">
            <a:avLst/>
          </a:prstGeom>
        </p:spPr>
      </p:pic>
    </p:spTree>
    <p:extLst>
      <p:ext uri="{BB962C8B-B14F-4D97-AF65-F5344CB8AC3E}">
        <p14:creationId xmlns:p14="http://schemas.microsoft.com/office/powerpoint/2010/main" val="2568142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Education and Society</a:t>
            </a:r>
            <a:r>
              <a:rPr lang="en-US" dirty="0"/>
              <a:t/>
            </a:r>
            <a:br>
              <a:rPr lang="en-US" dirty="0"/>
            </a:br>
            <a:r>
              <a:rPr lang="en-US" dirty="0" smtClean="0"/>
              <a:t>Educating </a:t>
            </a:r>
            <a:r>
              <a:rPr lang="en-US" dirty="0"/>
              <a:t>children for a different society</a:t>
            </a:r>
          </a:p>
        </p:txBody>
      </p:sp>
      <p:sp>
        <p:nvSpPr>
          <p:cNvPr id="3" name="Content Placeholder 2"/>
          <p:cNvSpPr>
            <a:spLocks noGrp="1"/>
          </p:cNvSpPr>
          <p:nvPr>
            <p:ph idx="1"/>
          </p:nvPr>
        </p:nvSpPr>
        <p:spPr/>
        <p:txBody>
          <a:bodyPr/>
          <a:lstStyle/>
          <a:p>
            <a:r>
              <a:rPr lang="en-US" dirty="0" smtClean="0"/>
              <a:t>Education is the social institution through which society provides its members with important knowledge, including basic facts, job skills and cultural norms values. The great aim of education is not knowledge, its aim is “action”.</a:t>
            </a:r>
          </a:p>
          <a:p>
            <a:r>
              <a:rPr lang="en-US" dirty="0" smtClean="0"/>
              <a:t>WHAT IS SOCIETY? Societies are system of relationship between people. </a:t>
            </a:r>
          </a:p>
          <a:p>
            <a:r>
              <a:rPr lang="en-US" dirty="0" smtClean="0"/>
              <a:t>Societies consist of members that share some sense of common identity and be small like a family or large ( like a nation- state)</a:t>
            </a:r>
            <a:endParaRPr lang="en-US" dirty="0"/>
          </a:p>
        </p:txBody>
      </p:sp>
    </p:spTree>
    <p:extLst>
      <p:ext uri="{BB962C8B-B14F-4D97-AF65-F5344CB8AC3E}">
        <p14:creationId xmlns:p14="http://schemas.microsoft.com/office/powerpoint/2010/main" val="1466065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ROLE OF EDUCATION FOR SOCIETY : Through education an individual knows the structure of the society and the different types of relationships that exist among those structures in the society. </a:t>
            </a:r>
          </a:p>
          <a:p>
            <a:r>
              <a:rPr lang="en-US" dirty="0" smtClean="0"/>
              <a:t>The child is taught how to perform different roles within the social structure in the society.</a:t>
            </a:r>
          </a:p>
          <a:p>
            <a:r>
              <a:rPr lang="en-US" dirty="0" smtClean="0"/>
              <a:t>It could be said that the role of education in society is to raise the level of awareness of as many people capable.</a:t>
            </a:r>
            <a:endParaRPr lang="en-US" dirty="0"/>
          </a:p>
        </p:txBody>
      </p:sp>
    </p:spTree>
    <p:extLst>
      <p:ext uri="{BB962C8B-B14F-4D97-AF65-F5344CB8AC3E}">
        <p14:creationId xmlns:p14="http://schemas.microsoft.com/office/powerpoint/2010/main" val="3070977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Education prepares a person to adapt to new skills and value that will be very essential in today society.</a:t>
            </a:r>
          </a:p>
          <a:p>
            <a:r>
              <a:rPr lang="en-US" dirty="0" smtClean="0"/>
              <a:t>Education allows people to have lots of skill and knowledge</a:t>
            </a:r>
            <a:endParaRPr lang="en-US" dirty="0"/>
          </a:p>
        </p:txBody>
      </p:sp>
    </p:spTree>
    <p:extLst>
      <p:ext uri="{BB962C8B-B14F-4D97-AF65-F5344CB8AC3E}">
        <p14:creationId xmlns:p14="http://schemas.microsoft.com/office/powerpoint/2010/main" val="1701398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Contribution of Teaching Social Studies to a Society</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a:t>Four </a:t>
            </a:r>
            <a:r>
              <a:rPr lang="en-US" dirty="0" smtClean="0"/>
              <a:t>contributions of teaching Social Studies to a Society</a:t>
            </a:r>
            <a:endParaRPr lang="en-US" dirty="0"/>
          </a:p>
          <a:p>
            <a:r>
              <a:rPr lang="en-US" dirty="0"/>
              <a:t>Social Initiation – Teaching the understandings, abilities and values needed to fit into a productive society.</a:t>
            </a:r>
          </a:p>
          <a:p>
            <a:r>
              <a:rPr lang="en-US" dirty="0"/>
              <a:t>Social Reformation – Empowering students with the understandings, abilities, and values needed to improve their society.</a:t>
            </a:r>
          </a:p>
          <a:p>
            <a:r>
              <a:rPr lang="en-US" dirty="0"/>
              <a:t>Personal Development – Fostering personal competencies and interests in students so they develop fully as individuals and members of society.</a:t>
            </a:r>
          </a:p>
          <a:p>
            <a:r>
              <a:rPr lang="en-US" dirty="0"/>
              <a:t>Academic Understanding – Mastering the knowledge and processes (e.g., inquiry) of the Social Studies discipline as a form of organizer for making meaning of the world.</a:t>
            </a:r>
          </a:p>
        </p:txBody>
      </p:sp>
    </p:spTree>
    <p:extLst>
      <p:ext uri="{BB962C8B-B14F-4D97-AF65-F5344CB8AC3E}">
        <p14:creationId xmlns:p14="http://schemas.microsoft.com/office/powerpoint/2010/main" val="3656917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 </a:t>
            </a:r>
            <a:r>
              <a:rPr lang="en-US" dirty="0"/>
              <a:t>connections: one aim of social studies curriculum.</a:t>
            </a:r>
          </a:p>
        </p:txBody>
      </p:sp>
      <p:sp>
        <p:nvSpPr>
          <p:cNvPr id="3" name="Content Placeholder 2"/>
          <p:cNvSpPr>
            <a:spLocks noGrp="1"/>
          </p:cNvSpPr>
          <p:nvPr>
            <p:ph idx="1"/>
          </p:nvPr>
        </p:nvSpPr>
        <p:spPr/>
        <p:txBody>
          <a:bodyPr/>
          <a:lstStyle/>
          <a:p>
            <a:r>
              <a:rPr lang="en-US" dirty="0"/>
              <a:t>The main goal of teaching social studies is to teach students to </a:t>
            </a:r>
            <a:r>
              <a:rPr lang="en-US" dirty="0" smtClean="0"/>
              <a:t>become aware of areas, people, events not of themselves but all over the world.</a:t>
            </a:r>
          </a:p>
          <a:p>
            <a:r>
              <a:rPr lang="en-US" dirty="0" smtClean="0"/>
              <a:t>. </a:t>
            </a:r>
            <a:r>
              <a:rPr lang="en-US" dirty="0"/>
              <a:t>With a social studies background, children become adults that can participate civilly </a:t>
            </a:r>
            <a:r>
              <a:rPr lang="en-US" dirty="0" smtClean="0"/>
              <a:t>in </a:t>
            </a:r>
            <a:r>
              <a:rPr lang="en-US" dirty="0"/>
              <a:t>democratic </a:t>
            </a:r>
            <a:r>
              <a:rPr lang="en-US" dirty="0" smtClean="0"/>
              <a:t>society</a:t>
            </a:r>
            <a:r>
              <a:rPr lang="en-US" dirty="0"/>
              <a:t> </a:t>
            </a:r>
            <a:r>
              <a:rPr lang="en-US" dirty="0" smtClean="0"/>
              <a:t>as well as globally.</a:t>
            </a:r>
          </a:p>
          <a:p>
            <a:endParaRPr lang="en-US" dirty="0" smtClean="0"/>
          </a:p>
          <a:p>
            <a:endParaRPr lang="en-US" dirty="0"/>
          </a:p>
          <a:p>
            <a:endParaRPr lang="en-US" dirty="0"/>
          </a:p>
        </p:txBody>
      </p:sp>
    </p:spTree>
    <p:extLst>
      <p:ext uri="{BB962C8B-B14F-4D97-AF65-F5344CB8AC3E}">
        <p14:creationId xmlns:p14="http://schemas.microsoft.com/office/powerpoint/2010/main" val="33139698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87</TotalTime>
  <Words>403</Words>
  <Application>Microsoft Office PowerPoint</Application>
  <PresentationFormat>Widescreen</PresentationFormat>
  <Paragraphs>31</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Corbel</vt:lpstr>
      <vt:lpstr>Parallax</vt:lpstr>
      <vt:lpstr>Introduction</vt:lpstr>
      <vt:lpstr>Elementary Students</vt:lpstr>
      <vt:lpstr>PowerPoint Presentation</vt:lpstr>
      <vt:lpstr>PowerPoint Presentation</vt:lpstr>
      <vt:lpstr> Education and Society Educating children for a different society</vt:lpstr>
      <vt:lpstr>PowerPoint Presentation</vt:lpstr>
      <vt:lpstr>PowerPoint Presentation</vt:lpstr>
      <vt:lpstr>Contribution of Teaching Social Studies to a Society</vt:lpstr>
      <vt:lpstr>Global connections: one aim of social studies curriculum.</vt:lpstr>
      <vt:lpstr>Rationale for social studies global connections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9</cp:revision>
  <dcterms:created xsi:type="dcterms:W3CDTF">2020-10-27T17:23:39Z</dcterms:created>
  <dcterms:modified xsi:type="dcterms:W3CDTF">2020-10-27T18:51:00Z</dcterms:modified>
</cp:coreProperties>
</file>