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31" y="-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0612" y="232409"/>
            <a:ext cx="238277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710052"/>
            <a:ext cx="5290185" cy="216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08-Apr-20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632" y="93675"/>
            <a:ext cx="7051675" cy="1141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17955" marR="5080" indent="-1405890">
              <a:lnSpc>
                <a:spcPts val="4460"/>
              </a:lnSpc>
              <a:spcBef>
                <a:spcPts val="135"/>
              </a:spcBef>
            </a:pPr>
            <a:r>
              <a:rPr u="heavy" spc="-10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ROLE </a:t>
            </a:r>
            <a:r>
              <a:rPr u="heavy" spc="-254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OF </a:t>
            </a:r>
            <a:r>
              <a:rPr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MICRO-ORGANISMS </a:t>
            </a:r>
            <a:r>
              <a:rPr u="heavy" spc="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IN </a:t>
            </a:r>
            <a:r>
              <a:rPr spc="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u="heavy" spc="-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FOOD</a:t>
            </a:r>
            <a:r>
              <a:rPr u="heavy" spc="-1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u="heavy" spc="-10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PROCESSING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24075" y="1343533"/>
            <a:ext cx="6038850" cy="3528060"/>
            <a:chOff x="1624075" y="1343533"/>
            <a:chExt cx="6038850" cy="3528060"/>
          </a:xfrm>
        </p:grpSpPr>
        <p:sp>
          <p:nvSpPr>
            <p:cNvPr id="5" name="object 5"/>
            <p:cNvSpPr/>
            <p:nvPr/>
          </p:nvSpPr>
          <p:spPr>
            <a:xfrm>
              <a:off x="1639823" y="1353312"/>
              <a:ext cx="6007608" cy="3508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425" y="1349883"/>
              <a:ext cx="6026150" cy="3515360"/>
            </a:xfrm>
            <a:custGeom>
              <a:avLst/>
              <a:gdLst/>
              <a:ahLst/>
              <a:cxnLst/>
              <a:rect l="l" t="t" r="r" b="b"/>
              <a:pathLst>
                <a:path w="6026150" h="3515360">
                  <a:moveTo>
                    <a:pt x="3013075" y="0"/>
                  </a:moveTo>
                  <a:lnTo>
                    <a:pt x="6026023" y="1757679"/>
                  </a:lnTo>
                  <a:lnTo>
                    <a:pt x="3013075" y="3515232"/>
                  </a:lnTo>
                  <a:lnTo>
                    <a:pt x="0" y="1757679"/>
                  </a:lnTo>
                  <a:lnTo>
                    <a:pt x="3013075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lenovo\Desktop\3uW-YxYe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267200"/>
            <a:ext cx="2371725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987" y="673099"/>
            <a:ext cx="6740525" cy="6191250"/>
            <a:chOff x="915987" y="673099"/>
            <a:chExt cx="6740525" cy="6191250"/>
          </a:xfrm>
        </p:grpSpPr>
        <p:sp>
          <p:nvSpPr>
            <p:cNvPr id="3" name="object 3"/>
            <p:cNvSpPr/>
            <p:nvPr/>
          </p:nvSpPr>
          <p:spPr>
            <a:xfrm>
              <a:off x="933564" y="688720"/>
              <a:ext cx="6710299" cy="6169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337" y="679449"/>
              <a:ext cx="6727825" cy="6178550"/>
            </a:xfrm>
            <a:custGeom>
              <a:avLst/>
              <a:gdLst/>
              <a:ahLst/>
              <a:cxnLst/>
              <a:rect l="l" t="t" r="r" b="b"/>
              <a:pathLst>
                <a:path w="6727825" h="6178550">
                  <a:moveTo>
                    <a:pt x="6727825" y="6178549"/>
                  </a:moveTo>
                  <a:lnTo>
                    <a:pt x="6727825" y="0"/>
                  </a:lnTo>
                  <a:lnTo>
                    <a:pt x="0" y="0"/>
                  </a:lnTo>
                  <a:lnTo>
                    <a:pt x="0" y="61785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3875" y="14681"/>
            <a:ext cx="62598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heavy" spc="5" dirty="0">
                <a:uFill>
                  <a:solidFill>
                    <a:srgbClr val="FF0000"/>
                  </a:solidFill>
                </a:uFill>
              </a:rPr>
              <a:t>The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cheese-making</a:t>
            </a:r>
            <a:r>
              <a:rPr sz="4000" u="heavy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process:-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5059426" y="993775"/>
            <a:ext cx="3805554" cy="5734050"/>
            <a:chOff x="5059426" y="993775"/>
            <a:chExt cx="3805554" cy="5734050"/>
          </a:xfrm>
        </p:grpSpPr>
        <p:sp>
          <p:nvSpPr>
            <p:cNvPr id="7" name="object 7"/>
            <p:cNvSpPr/>
            <p:nvPr/>
          </p:nvSpPr>
          <p:spPr>
            <a:xfrm>
              <a:off x="6072251" y="1000125"/>
              <a:ext cx="2785999" cy="1725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67928" y="2435352"/>
              <a:ext cx="292607" cy="292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72251" y="1000125"/>
              <a:ext cx="2786380" cy="1725930"/>
            </a:xfrm>
            <a:custGeom>
              <a:avLst/>
              <a:gdLst/>
              <a:ahLst/>
              <a:cxnLst/>
              <a:rect l="l" t="t" r="r" b="b"/>
              <a:pathLst>
                <a:path w="2786379" h="1725930">
                  <a:moveTo>
                    <a:pt x="2498344" y="1725549"/>
                  </a:moveTo>
                  <a:lnTo>
                    <a:pt x="2555875" y="1495552"/>
                  </a:lnTo>
                  <a:lnTo>
                    <a:pt x="2785999" y="1438021"/>
                  </a:lnTo>
                  <a:lnTo>
                    <a:pt x="2498344" y="1725549"/>
                  </a:lnTo>
                  <a:lnTo>
                    <a:pt x="0" y="1725549"/>
                  </a:lnTo>
                  <a:lnTo>
                    <a:pt x="0" y="0"/>
                  </a:lnTo>
                  <a:lnTo>
                    <a:pt x="2785999" y="0"/>
                  </a:lnTo>
                  <a:lnTo>
                    <a:pt x="2785999" y="1438021"/>
                  </a:lnTo>
                </a:path>
              </a:pathLst>
            </a:custGeom>
            <a:ln w="1269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2126" y="5357876"/>
              <a:ext cx="2452624" cy="1357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65776" y="5351526"/>
              <a:ext cx="2465705" cy="1370330"/>
            </a:xfrm>
            <a:custGeom>
              <a:avLst/>
              <a:gdLst/>
              <a:ahLst/>
              <a:cxnLst/>
              <a:rect l="l" t="t" r="r" b="b"/>
              <a:pathLst>
                <a:path w="2465704" h="1370329">
                  <a:moveTo>
                    <a:pt x="0" y="1369949"/>
                  </a:moveTo>
                  <a:lnTo>
                    <a:pt x="2465324" y="1369949"/>
                  </a:lnTo>
                  <a:lnTo>
                    <a:pt x="2465324" y="0"/>
                  </a:lnTo>
                  <a:lnTo>
                    <a:pt x="0" y="0"/>
                  </a:lnTo>
                  <a:lnTo>
                    <a:pt x="0" y="1369949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7260" y="0"/>
            <a:ext cx="8206740" cy="6858000"/>
            <a:chOff x="937260" y="0"/>
            <a:chExt cx="8206740" cy="6858000"/>
          </a:xfrm>
        </p:grpSpPr>
        <p:sp>
          <p:nvSpPr>
            <p:cNvPr id="3" name="object 3"/>
            <p:cNvSpPr/>
            <p:nvPr/>
          </p:nvSpPr>
          <p:spPr>
            <a:xfrm>
              <a:off x="937260" y="0"/>
              <a:ext cx="6665976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00875" y="1928748"/>
              <a:ext cx="2643123" cy="2857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583" y="719326"/>
            <a:ext cx="8067675" cy="6044565"/>
            <a:chOff x="862583" y="719326"/>
            <a:chExt cx="8067675" cy="6044565"/>
          </a:xfrm>
        </p:grpSpPr>
        <p:sp>
          <p:nvSpPr>
            <p:cNvPr id="3" name="object 3"/>
            <p:cNvSpPr/>
            <p:nvPr/>
          </p:nvSpPr>
          <p:spPr>
            <a:xfrm>
              <a:off x="862583" y="719326"/>
              <a:ext cx="5971032" cy="6044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8687" y="785812"/>
              <a:ext cx="5786374" cy="5857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9637" y="766762"/>
              <a:ext cx="5824855" cy="5895975"/>
            </a:xfrm>
            <a:custGeom>
              <a:avLst/>
              <a:gdLst/>
              <a:ahLst/>
              <a:cxnLst/>
              <a:rect l="l" t="t" r="r" b="b"/>
              <a:pathLst>
                <a:path w="5824855" h="5895975">
                  <a:moveTo>
                    <a:pt x="0" y="5895975"/>
                  </a:moveTo>
                  <a:lnTo>
                    <a:pt x="5824474" y="5895975"/>
                  </a:lnTo>
                  <a:lnTo>
                    <a:pt x="5824474" y="0"/>
                  </a:lnTo>
                  <a:lnTo>
                    <a:pt x="0" y="0"/>
                  </a:lnTo>
                  <a:lnTo>
                    <a:pt x="0" y="5895975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5125" y="4143311"/>
              <a:ext cx="2714625" cy="2357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2249" y="1500251"/>
              <a:ext cx="1857375" cy="2071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4375" y="1493901"/>
              <a:ext cx="1873250" cy="2084705"/>
            </a:xfrm>
            <a:custGeom>
              <a:avLst/>
              <a:gdLst/>
              <a:ahLst/>
              <a:cxnLst/>
              <a:rect l="l" t="t" r="r" b="b"/>
              <a:pathLst>
                <a:path w="1873250" h="2084704">
                  <a:moveTo>
                    <a:pt x="467105" y="0"/>
                  </a:moveTo>
                  <a:lnTo>
                    <a:pt x="1406017" y="0"/>
                  </a:lnTo>
                  <a:lnTo>
                    <a:pt x="1873123" y="2084324"/>
                  </a:lnTo>
                  <a:lnTo>
                    <a:pt x="0" y="2084324"/>
                  </a:lnTo>
                  <a:lnTo>
                    <a:pt x="467105" y="0"/>
                  </a:lnTo>
                  <a:close/>
                </a:path>
              </a:pathLst>
            </a:custGeom>
            <a:ln w="12700">
              <a:solidFill>
                <a:srgbClr val="2525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79751" y="79629"/>
            <a:ext cx="48126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u="heavy" spc="-10" dirty="0">
                <a:uFill>
                  <a:solidFill>
                    <a:srgbClr val="FF0000"/>
                  </a:solidFill>
                </a:uFill>
              </a:rPr>
              <a:t>VINEGAR</a:t>
            </a:r>
            <a:r>
              <a:rPr sz="3200"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FF0000"/>
                  </a:solidFill>
                </a:uFill>
              </a:rPr>
              <a:t>PRODUCTION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720" y="841120"/>
            <a:ext cx="7979409" cy="6017260"/>
            <a:chOff x="788720" y="841120"/>
            <a:chExt cx="7979409" cy="6017260"/>
          </a:xfrm>
        </p:grpSpPr>
        <p:sp>
          <p:nvSpPr>
            <p:cNvPr id="3" name="object 3"/>
            <p:cNvSpPr/>
            <p:nvPr/>
          </p:nvSpPr>
          <p:spPr>
            <a:xfrm>
              <a:off x="788720" y="841120"/>
              <a:ext cx="7979029" cy="6016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3571875"/>
              <a:ext cx="2428875" cy="1500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00499" y="1000125"/>
              <a:ext cx="2500249" cy="1642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0575" y="93929"/>
            <a:ext cx="5144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The wine-making</a:t>
            </a:r>
            <a:r>
              <a:rPr u="heavy" spc="-9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process</a:t>
            </a:r>
            <a:r>
              <a:rPr spc="-15" dirty="0"/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263" y="612520"/>
            <a:ext cx="7234935" cy="624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575" y="17729"/>
            <a:ext cx="519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The 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beer-brewing</a:t>
            </a:r>
            <a:r>
              <a:rPr u="heavy" spc="-1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process: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3626" y="714248"/>
            <a:ext cx="3262629" cy="3458210"/>
            <a:chOff x="5643626" y="714248"/>
            <a:chExt cx="3262629" cy="3458210"/>
          </a:xfrm>
        </p:grpSpPr>
        <p:sp>
          <p:nvSpPr>
            <p:cNvPr id="5" name="object 5"/>
            <p:cNvSpPr/>
            <p:nvPr/>
          </p:nvSpPr>
          <p:spPr>
            <a:xfrm>
              <a:off x="5643626" y="714248"/>
              <a:ext cx="3143250" cy="1643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6500" y="2428874"/>
              <a:ext cx="2619375" cy="1743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4800" y="1130300"/>
            <a:ext cx="2668905" cy="596900"/>
            <a:chOff x="2844800" y="1130300"/>
            <a:chExt cx="2668905" cy="596900"/>
          </a:xfrm>
        </p:grpSpPr>
        <p:sp>
          <p:nvSpPr>
            <p:cNvPr id="3" name="object 3"/>
            <p:cNvSpPr/>
            <p:nvPr/>
          </p:nvSpPr>
          <p:spPr>
            <a:xfrm>
              <a:off x="2857500" y="1143000"/>
              <a:ext cx="2643505" cy="571500"/>
            </a:xfrm>
            <a:custGeom>
              <a:avLst/>
              <a:gdLst/>
              <a:ahLst/>
              <a:cxnLst/>
              <a:rect l="l" t="t" r="r" b="b"/>
              <a:pathLst>
                <a:path w="2643504" h="571500">
                  <a:moveTo>
                    <a:pt x="2547874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547874" y="571500"/>
                  </a:lnTo>
                  <a:lnTo>
                    <a:pt x="2585011" y="564010"/>
                  </a:lnTo>
                  <a:lnTo>
                    <a:pt x="2615326" y="543591"/>
                  </a:lnTo>
                  <a:lnTo>
                    <a:pt x="2635759" y="513314"/>
                  </a:lnTo>
                  <a:lnTo>
                    <a:pt x="2643251" y="476250"/>
                  </a:lnTo>
                  <a:lnTo>
                    <a:pt x="2643251" y="95250"/>
                  </a:lnTo>
                  <a:lnTo>
                    <a:pt x="2635759" y="58185"/>
                  </a:lnTo>
                  <a:lnTo>
                    <a:pt x="2615326" y="27908"/>
                  </a:lnTo>
                  <a:lnTo>
                    <a:pt x="2585011" y="7489"/>
                  </a:lnTo>
                  <a:lnTo>
                    <a:pt x="25478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500" y="1143000"/>
              <a:ext cx="2643505" cy="571500"/>
            </a:xfrm>
            <a:custGeom>
              <a:avLst/>
              <a:gdLst/>
              <a:ahLst/>
              <a:cxnLst/>
              <a:rect l="l" t="t" r="r" b="b"/>
              <a:pathLst>
                <a:path w="2643504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547874" y="0"/>
                  </a:lnTo>
                  <a:lnTo>
                    <a:pt x="2585011" y="7489"/>
                  </a:lnTo>
                  <a:lnTo>
                    <a:pt x="2615326" y="27908"/>
                  </a:lnTo>
                  <a:lnTo>
                    <a:pt x="2635759" y="58185"/>
                  </a:lnTo>
                  <a:lnTo>
                    <a:pt x="2643251" y="95250"/>
                  </a:lnTo>
                  <a:lnTo>
                    <a:pt x="2643251" y="476250"/>
                  </a:lnTo>
                  <a:lnTo>
                    <a:pt x="2635759" y="513314"/>
                  </a:lnTo>
                  <a:lnTo>
                    <a:pt x="2615326" y="543591"/>
                  </a:lnTo>
                  <a:lnTo>
                    <a:pt x="2585011" y="564010"/>
                  </a:lnTo>
                  <a:lnTo>
                    <a:pt x="2547874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96310" y="1136091"/>
            <a:ext cx="2362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Formulation</a:t>
            </a:r>
            <a:r>
              <a:rPr sz="1800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preparation of</a:t>
            </a:r>
            <a:r>
              <a:rPr sz="1800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compost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59301" y="1773301"/>
            <a:ext cx="240029" cy="311150"/>
            <a:chOff x="4059301" y="1773301"/>
            <a:chExt cx="240029" cy="311150"/>
          </a:xfrm>
        </p:grpSpPr>
        <p:sp>
          <p:nvSpPr>
            <p:cNvPr id="7" name="object 7"/>
            <p:cNvSpPr/>
            <p:nvPr/>
          </p:nvSpPr>
          <p:spPr>
            <a:xfrm>
              <a:off x="4072001" y="1786001"/>
              <a:ext cx="214629" cy="285750"/>
            </a:xfrm>
            <a:custGeom>
              <a:avLst/>
              <a:gdLst/>
              <a:ahLst/>
              <a:cxnLst/>
              <a:rect l="l" t="t" r="r" b="b"/>
              <a:pathLst>
                <a:path w="214629" h="285750">
                  <a:moveTo>
                    <a:pt x="160654" y="0"/>
                  </a:moveTo>
                  <a:lnTo>
                    <a:pt x="53466" y="0"/>
                  </a:lnTo>
                  <a:lnTo>
                    <a:pt x="53466" y="178562"/>
                  </a:lnTo>
                  <a:lnTo>
                    <a:pt x="0" y="178562"/>
                  </a:lnTo>
                  <a:lnTo>
                    <a:pt x="107061" y="285750"/>
                  </a:lnTo>
                  <a:lnTo>
                    <a:pt x="214249" y="178562"/>
                  </a:lnTo>
                  <a:lnTo>
                    <a:pt x="160654" y="178562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2001" y="1786001"/>
              <a:ext cx="214629" cy="285750"/>
            </a:xfrm>
            <a:custGeom>
              <a:avLst/>
              <a:gdLst/>
              <a:ahLst/>
              <a:cxnLst/>
              <a:rect l="l" t="t" r="r" b="b"/>
              <a:pathLst>
                <a:path w="214629" h="285750">
                  <a:moveTo>
                    <a:pt x="0" y="178562"/>
                  </a:moveTo>
                  <a:lnTo>
                    <a:pt x="53466" y="178562"/>
                  </a:lnTo>
                  <a:lnTo>
                    <a:pt x="53466" y="0"/>
                  </a:lnTo>
                  <a:lnTo>
                    <a:pt x="160654" y="0"/>
                  </a:lnTo>
                  <a:lnTo>
                    <a:pt x="160654" y="178562"/>
                  </a:lnTo>
                  <a:lnTo>
                    <a:pt x="214249" y="178562"/>
                  </a:lnTo>
                  <a:lnTo>
                    <a:pt x="107061" y="285750"/>
                  </a:lnTo>
                  <a:lnTo>
                    <a:pt x="0" y="178562"/>
                  </a:lnTo>
                  <a:close/>
                </a:path>
              </a:pathLst>
            </a:custGeom>
            <a:ln w="253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44800" y="2130425"/>
            <a:ext cx="2740025" cy="525780"/>
            <a:chOff x="2844800" y="2130425"/>
            <a:chExt cx="2740025" cy="525780"/>
          </a:xfrm>
        </p:grpSpPr>
        <p:sp>
          <p:nvSpPr>
            <p:cNvPr id="10" name="object 10"/>
            <p:cNvSpPr/>
            <p:nvPr/>
          </p:nvSpPr>
          <p:spPr>
            <a:xfrm>
              <a:off x="2857500" y="2143125"/>
              <a:ext cx="2714625" cy="500380"/>
            </a:xfrm>
            <a:custGeom>
              <a:avLst/>
              <a:gdLst/>
              <a:ahLst/>
              <a:cxnLst/>
              <a:rect l="l" t="t" r="r" b="b"/>
              <a:pathLst>
                <a:path w="2714625" h="500380">
                  <a:moveTo>
                    <a:pt x="2631313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416687"/>
                  </a:lnTo>
                  <a:lnTo>
                    <a:pt x="6552" y="449173"/>
                  </a:lnTo>
                  <a:lnTo>
                    <a:pt x="24415" y="475694"/>
                  </a:lnTo>
                  <a:lnTo>
                    <a:pt x="50899" y="493571"/>
                  </a:lnTo>
                  <a:lnTo>
                    <a:pt x="83312" y="500125"/>
                  </a:lnTo>
                  <a:lnTo>
                    <a:pt x="2631313" y="500125"/>
                  </a:lnTo>
                  <a:lnTo>
                    <a:pt x="2663725" y="493571"/>
                  </a:lnTo>
                  <a:lnTo>
                    <a:pt x="2690209" y="475694"/>
                  </a:lnTo>
                  <a:lnTo>
                    <a:pt x="2708072" y="449173"/>
                  </a:lnTo>
                  <a:lnTo>
                    <a:pt x="2714625" y="416687"/>
                  </a:lnTo>
                  <a:lnTo>
                    <a:pt x="2714625" y="83312"/>
                  </a:lnTo>
                  <a:lnTo>
                    <a:pt x="2708072" y="50899"/>
                  </a:lnTo>
                  <a:lnTo>
                    <a:pt x="2690209" y="24415"/>
                  </a:lnTo>
                  <a:lnTo>
                    <a:pt x="2663725" y="6552"/>
                  </a:lnTo>
                  <a:lnTo>
                    <a:pt x="2631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500" y="2143125"/>
              <a:ext cx="2714625" cy="500380"/>
            </a:xfrm>
            <a:custGeom>
              <a:avLst/>
              <a:gdLst/>
              <a:ahLst/>
              <a:cxnLst/>
              <a:rect l="l" t="t" r="r" b="b"/>
              <a:pathLst>
                <a:path w="2714625" h="50038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2631313" y="0"/>
                  </a:lnTo>
                  <a:lnTo>
                    <a:pt x="2663725" y="6552"/>
                  </a:lnTo>
                  <a:lnTo>
                    <a:pt x="2690209" y="24415"/>
                  </a:lnTo>
                  <a:lnTo>
                    <a:pt x="2708072" y="50899"/>
                  </a:lnTo>
                  <a:lnTo>
                    <a:pt x="2714625" y="83312"/>
                  </a:lnTo>
                  <a:lnTo>
                    <a:pt x="2714625" y="416687"/>
                  </a:lnTo>
                  <a:lnTo>
                    <a:pt x="2708072" y="449173"/>
                  </a:lnTo>
                  <a:lnTo>
                    <a:pt x="2690209" y="475694"/>
                  </a:lnTo>
                  <a:lnTo>
                    <a:pt x="2663725" y="493571"/>
                  </a:lnTo>
                  <a:lnTo>
                    <a:pt x="2631313" y="500125"/>
                  </a:lnTo>
                  <a:lnTo>
                    <a:pt x="83312" y="500125"/>
                  </a:lnTo>
                  <a:lnTo>
                    <a:pt x="50899" y="493571"/>
                  </a:lnTo>
                  <a:lnTo>
                    <a:pt x="24415" y="475694"/>
                  </a:lnTo>
                  <a:lnTo>
                    <a:pt x="6552" y="449173"/>
                  </a:lnTo>
                  <a:lnTo>
                    <a:pt x="0" y="416687"/>
                  </a:lnTo>
                  <a:lnTo>
                    <a:pt x="0" y="833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59301" y="2701925"/>
            <a:ext cx="240029" cy="311150"/>
            <a:chOff x="4059301" y="2701925"/>
            <a:chExt cx="240029" cy="311150"/>
          </a:xfrm>
        </p:grpSpPr>
        <p:sp>
          <p:nvSpPr>
            <p:cNvPr id="13" name="object 13"/>
            <p:cNvSpPr/>
            <p:nvPr/>
          </p:nvSpPr>
          <p:spPr>
            <a:xfrm>
              <a:off x="4072001" y="2714625"/>
              <a:ext cx="214629" cy="285750"/>
            </a:xfrm>
            <a:custGeom>
              <a:avLst/>
              <a:gdLst/>
              <a:ahLst/>
              <a:cxnLst/>
              <a:rect l="l" t="t" r="r" b="b"/>
              <a:pathLst>
                <a:path w="214629" h="285750">
                  <a:moveTo>
                    <a:pt x="160654" y="0"/>
                  </a:moveTo>
                  <a:lnTo>
                    <a:pt x="53466" y="0"/>
                  </a:lnTo>
                  <a:lnTo>
                    <a:pt x="53466" y="178562"/>
                  </a:lnTo>
                  <a:lnTo>
                    <a:pt x="0" y="178562"/>
                  </a:lnTo>
                  <a:lnTo>
                    <a:pt x="107061" y="285750"/>
                  </a:lnTo>
                  <a:lnTo>
                    <a:pt x="214249" y="178562"/>
                  </a:lnTo>
                  <a:lnTo>
                    <a:pt x="160654" y="178562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2001" y="2714625"/>
              <a:ext cx="214629" cy="285750"/>
            </a:xfrm>
            <a:custGeom>
              <a:avLst/>
              <a:gdLst/>
              <a:ahLst/>
              <a:cxnLst/>
              <a:rect l="l" t="t" r="r" b="b"/>
              <a:pathLst>
                <a:path w="214629" h="285750">
                  <a:moveTo>
                    <a:pt x="0" y="178562"/>
                  </a:moveTo>
                  <a:lnTo>
                    <a:pt x="53466" y="178562"/>
                  </a:lnTo>
                  <a:lnTo>
                    <a:pt x="53466" y="0"/>
                  </a:lnTo>
                  <a:lnTo>
                    <a:pt x="160654" y="0"/>
                  </a:lnTo>
                  <a:lnTo>
                    <a:pt x="160654" y="178562"/>
                  </a:lnTo>
                  <a:lnTo>
                    <a:pt x="214249" y="178562"/>
                  </a:lnTo>
                  <a:lnTo>
                    <a:pt x="107061" y="285750"/>
                  </a:lnTo>
                  <a:lnTo>
                    <a:pt x="0" y="178562"/>
                  </a:lnTo>
                  <a:close/>
                </a:path>
              </a:pathLst>
            </a:custGeom>
            <a:ln w="253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59301" y="4773548"/>
            <a:ext cx="240029" cy="454025"/>
            <a:chOff x="4059301" y="4773548"/>
            <a:chExt cx="240029" cy="454025"/>
          </a:xfrm>
        </p:grpSpPr>
        <p:sp>
          <p:nvSpPr>
            <p:cNvPr id="16" name="object 16"/>
            <p:cNvSpPr/>
            <p:nvPr/>
          </p:nvSpPr>
          <p:spPr>
            <a:xfrm>
              <a:off x="4072001" y="4786248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160654" y="0"/>
                  </a:moveTo>
                  <a:lnTo>
                    <a:pt x="53466" y="0"/>
                  </a:lnTo>
                  <a:lnTo>
                    <a:pt x="53466" y="321563"/>
                  </a:lnTo>
                  <a:lnTo>
                    <a:pt x="0" y="321563"/>
                  </a:lnTo>
                  <a:lnTo>
                    <a:pt x="107061" y="428625"/>
                  </a:lnTo>
                  <a:lnTo>
                    <a:pt x="214249" y="321563"/>
                  </a:lnTo>
                  <a:lnTo>
                    <a:pt x="160654" y="321563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72001" y="4786248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0" y="321563"/>
                  </a:moveTo>
                  <a:lnTo>
                    <a:pt x="53466" y="321563"/>
                  </a:lnTo>
                  <a:lnTo>
                    <a:pt x="53466" y="0"/>
                  </a:lnTo>
                  <a:lnTo>
                    <a:pt x="160654" y="0"/>
                  </a:lnTo>
                  <a:lnTo>
                    <a:pt x="160654" y="321563"/>
                  </a:lnTo>
                  <a:lnTo>
                    <a:pt x="214249" y="321563"/>
                  </a:lnTo>
                  <a:lnTo>
                    <a:pt x="107061" y="428625"/>
                  </a:lnTo>
                  <a:lnTo>
                    <a:pt x="0" y="321563"/>
                  </a:lnTo>
                  <a:close/>
                </a:path>
              </a:pathLst>
            </a:custGeom>
            <a:ln w="253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844800" y="4273550"/>
            <a:ext cx="2811780" cy="454025"/>
            <a:chOff x="2844800" y="4273550"/>
            <a:chExt cx="2811780" cy="454025"/>
          </a:xfrm>
        </p:grpSpPr>
        <p:sp>
          <p:nvSpPr>
            <p:cNvPr id="19" name="object 19"/>
            <p:cNvSpPr/>
            <p:nvPr/>
          </p:nvSpPr>
          <p:spPr>
            <a:xfrm>
              <a:off x="2857500" y="4286250"/>
              <a:ext cx="2786380" cy="428625"/>
            </a:xfrm>
            <a:custGeom>
              <a:avLst/>
              <a:gdLst/>
              <a:ahLst/>
              <a:cxnLst/>
              <a:rect l="l" t="t" r="r" b="b"/>
              <a:pathLst>
                <a:path w="2786379" h="428625">
                  <a:moveTo>
                    <a:pt x="2714625" y="0"/>
                  </a:moveTo>
                  <a:lnTo>
                    <a:pt x="71500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357124"/>
                  </a:lnTo>
                  <a:lnTo>
                    <a:pt x="5617" y="384958"/>
                  </a:lnTo>
                  <a:lnTo>
                    <a:pt x="20939" y="407685"/>
                  </a:lnTo>
                  <a:lnTo>
                    <a:pt x="43666" y="423007"/>
                  </a:lnTo>
                  <a:lnTo>
                    <a:pt x="71500" y="428625"/>
                  </a:lnTo>
                  <a:lnTo>
                    <a:pt x="2714625" y="428625"/>
                  </a:lnTo>
                  <a:lnTo>
                    <a:pt x="2742459" y="423007"/>
                  </a:lnTo>
                  <a:lnTo>
                    <a:pt x="2765186" y="407685"/>
                  </a:lnTo>
                  <a:lnTo>
                    <a:pt x="2780508" y="384958"/>
                  </a:lnTo>
                  <a:lnTo>
                    <a:pt x="2786126" y="357124"/>
                  </a:lnTo>
                  <a:lnTo>
                    <a:pt x="2786126" y="71500"/>
                  </a:lnTo>
                  <a:lnTo>
                    <a:pt x="2780508" y="43666"/>
                  </a:lnTo>
                  <a:lnTo>
                    <a:pt x="2765186" y="20939"/>
                  </a:lnTo>
                  <a:lnTo>
                    <a:pt x="2742459" y="5617"/>
                  </a:lnTo>
                  <a:lnTo>
                    <a:pt x="2714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500" y="4286250"/>
              <a:ext cx="2786380" cy="428625"/>
            </a:xfrm>
            <a:custGeom>
              <a:avLst/>
              <a:gdLst/>
              <a:ahLst/>
              <a:cxnLst/>
              <a:rect l="l" t="t" r="r" b="b"/>
              <a:pathLst>
                <a:path w="2786379" h="428625">
                  <a:moveTo>
                    <a:pt x="0" y="71500"/>
                  </a:moveTo>
                  <a:lnTo>
                    <a:pt x="5617" y="43666"/>
                  </a:lnTo>
                  <a:lnTo>
                    <a:pt x="20939" y="20939"/>
                  </a:lnTo>
                  <a:lnTo>
                    <a:pt x="43666" y="5617"/>
                  </a:lnTo>
                  <a:lnTo>
                    <a:pt x="71500" y="0"/>
                  </a:lnTo>
                  <a:lnTo>
                    <a:pt x="2714625" y="0"/>
                  </a:lnTo>
                  <a:lnTo>
                    <a:pt x="2742459" y="5617"/>
                  </a:lnTo>
                  <a:lnTo>
                    <a:pt x="2765186" y="20939"/>
                  </a:lnTo>
                  <a:lnTo>
                    <a:pt x="2780508" y="43666"/>
                  </a:lnTo>
                  <a:lnTo>
                    <a:pt x="2786126" y="71500"/>
                  </a:lnTo>
                  <a:lnTo>
                    <a:pt x="2786126" y="357124"/>
                  </a:lnTo>
                  <a:lnTo>
                    <a:pt x="2780508" y="384958"/>
                  </a:lnTo>
                  <a:lnTo>
                    <a:pt x="2765186" y="407685"/>
                  </a:lnTo>
                  <a:lnTo>
                    <a:pt x="2742459" y="423007"/>
                  </a:lnTo>
                  <a:lnTo>
                    <a:pt x="2714625" y="428625"/>
                  </a:lnTo>
                  <a:lnTo>
                    <a:pt x="71500" y="428625"/>
                  </a:lnTo>
                  <a:lnTo>
                    <a:pt x="43666" y="423007"/>
                  </a:lnTo>
                  <a:lnTo>
                    <a:pt x="20939" y="407685"/>
                  </a:lnTo>
                  <a:lnTo>
                    <a:pt x="5617" y="384958"/>
                  </a:lnTo>
                  <a:lnTo>
                    <a:pt x="0" y="357124"/>
                  </a:lnTo>
                  <a:lnTo>
                    <a:pt x="0" y="715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01612" y="2630551"/>
            <a:ext cx="5455285" cy="1597025"/>
            <a:chOff x="201612" y="2630551"/>
            <a:chExt cx="5455285" cy="1597025"/>
          </a:xfrm>
        </p:grpSpPr>
        <p:sp>
          <p:nvSpPr>
            <p:cNvPr id="22" name="object 22"/>
            <p:cNvSpPr/>
            <p:nvPr/>
          </p:nvSpPr>
          <p:spPr>
            <a:xfrm>
              <a:off x="4072001" y="3571875"/>
              <a:ext cx="214629" cy="643255"/>
            </a:xfrm>
            <a:custGeom>
              <a:avLst/>
              <a:gdLst/>
              <a:ahLst/>
              <a:cxnLst/>
              <a:rect l="l" t="t" r="r" b="b"/>
              <a:pathLst>
                <a:path w="214629" h="643254">
                  <a:moveTo>
                    <a:pt x="160654" y="0"/>
                  </a:moveTo>
                  <a:lnTo>
                    <a:pt x="53466" y="0"/>
                  </a:lnTo>
                  <a:lnTo>
                    <a:pt x="53466" y="535813"/>
                  </a:lnTo>
                  <a:lnTo>
                    <a:pt x="0" y="535813"/>
                  </a:lnTo>
                  <a:lnTo>
                    <a:pt x="107061" y="642874"/>
                  </a:lnTo>
                  <a:lnTo>
                    <a:pt x="214249" y="535813"/>
                  </a:lnTo>
                  <a:lnTo>
                    <a:pt x="160654" y="535813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72001" y="3571875"/>
              <a:ext cx="214629" cy="643255"/>
            </a:xfrm>
            <a:custGeom>
              <a:avLst/>
              <a:gdLst/>
              <a:ahLst/>
              <a:cxnLst/>
              <a:rect l="l" t="t" r="r" b="b"/>
              <a:pathLst>
                <a:path w="214629" h="643254">
                  <a:moveTo>
                    <a:pt x="0" y="535813"/>
                  </a:moveTo>
                  <a:lnTo>
                    <a:pt x="53466" y="535813"/>
                  </a:lnTo>
                  <a:lnTo>
                    <a:pt x="53466" y="0"/>
                  </a:lnTo>
                  <a:lnTo>
                    <a:pt x="160654" y="0"/>
                  </a:lnTo>
                  <a:lnTo>
                    <a:pt x="160654" y="535813"/>
                  </a:lnTo>
                  <a:lnTo>
                    <a:pt x="214249" y="535813"/>
                  </a:lnTo>
                  <a:lnTo>
                    <a:pt x="107061" y="642874"/>
                  </a:lnTo>
                  <a:lnTo>
                    <a:pt x="0" y="535813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57500" y="3071749"/>
              <a:ext cx="2786380" cy="429259"/>
            </a:xfrm>
            <a:custGeom>
              <a:avLst/>
              <a:gdLst/>
              <a:ahLst/>
              <a:cxnLst/>
              <a:rect l="l" t="t" r="r" b="b"/>
              <a:pathLst>
                <a:path w="2786379" h="429260">
                  <a:moveTo>
                    <a:pt x="2714625" y="0"/>
                  </a:moveTo>
                  <a:lnTo>
                    <a:pt x="71500" y="0"/>
                  </a:lnTo>
                  <a:lnTo>
                    <a:pt x="43666" y="5617"/>
                  </a:lnTo>
                  <a:lnTo>
                    <a:pt x="20939" y="20939"/>
                  </a:lnTo>
                  <a:lnTo>
                    <a:pt x="5617" y="43666"/>
                  </a:lnTo>
                  <a:lnTo>
                    <a:pt x="0" y="71500"/>
                  </a:lnTo>
                  <a:lnTo>
                    <a:pt x="0" y="357250"/>
                  </a:lnTo>
                  <a:lnTo>
                    <a:pt x="5617" y="385085"/>
                  </a:lnTo>
                  <a:lnTo>
                    <a:pt x="20939" y="407812"/>
                  </a:lnTo>
                  <a:lnTo>
                    <a:pt x="43666" y="423134"/>
                  </a:lnTo>
                  <a:lnTo>
                    <a:pt x="71500" y="428751"/>
                  </a:lnTo>
                  <a:lnTo>
                    <a:pt x="2714625" y="428751"/>
                  </a:lnTo>
                  <a:lnTo>
                    <a:pt x="2742459" y="423134"/>
                  </a:lnTo>
                  <a:lnTo>
                    <a:pt x="2765186" y="407812"/>
                  </a:lnTo>
                  <a:lnTo>
                    <a:pt x="2780508" y="385085"/>
                  </a:lnTo>
                  <a:lnTo>
                    <a:pt x="2786126" y="357250"/>
                  </a:lnTo>
                  <a:lnTo>
                    <a:pt x="2786126" y="71500"/>
                  </a:lnTo>
                  <a:lnTo>
                    <a:pt x="2780508" y="43666"/>
                  </a:lnTo>
                  <a:lnTo>
                    <a:pt x="2765186" y="20939"/>
                  </a:lnTo>
                  <a:lnTo>
                    <a:pt x="2742459" y="5617"/>
                  </a:lnTo>
                  <a:lnTo>
                    <a:pt x="2714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7500" y="3071749"/>
              <a:ext cx="2786380" cy="429259"/>
            </a:xfrm>
            <a:custGeom>
              <a:avLst/>
              <a:gdLst/>
              <a:ahLst/>
              <a:cxnLst/>
              <a:rect l="l" t="t" r="r" b="b"/>
              <a:pathLst>
                <a:path w="2786379" h="429260">
                  <a:moveTo>
                    <a:pt x="0" y="71500"/>
                  </a:moveTo>
                  <a:lnTo>
                    <a:pt x="5617" y="43666"/>
                  </a:lnTo>
                  <a:lnTo>
                    <a:pt x="20939" y="20939"/>
                  </a:lnTo>
                  <a:lnTo>
                    <a:pt x="43666" y="5617"/>
                  </a:lnTo>
                  <a:lnTo>
                    <a:pt x="71500" y="0"/>
                  </a:lnTo>
                  <a:lnTo>
                    <a:pt x="2714625" y="0"/>
                  </a:lnTo>
                  <a:lnTo>
                    <a:pt x="2742459" y="5617"/>
                  </a:lnTo>
                  <a:lnTo>
                    <a:pt x="2765186" y="20939"/>
                  </a:lnTo>
                  <a:lnTo>
                    <a:pt x="2780508" y="43666"/>
                  </a:lnTo>
                  <a:lnTo>
                    <a:pt x="2786126" y="71500"/>
                  </a:lnTo>
                  <a:lnTo>
                    <a:pt x="2786126" y="357250"/>
                  </a:lnTo>
                  <a:lnTo>
                    <a:pt x="2780508" y="385085"/>
                  </a:lnTo>
                  <a:lnTo>
                    <a:pt x="2765186" y="407812"/>
                  </a:lnTo>
                  <a:lnTo>
                    <a:pt x="2742459" y="423134"/>
                  </a:lnTo>
                  <a:lnTo>
                    <a:pt x="2714625" y="428751"/>
                  </a:lnTo>
                  <a:lnTo>
                    <a:pt x="71500" y="428751"/>
                  </a:lnTo>
                  <a:lnTo>
                    <a:pt x="43666" y="423134"/>
                  </a:lnTo>
                  <a:lnTo>
                    <a:pt x="20939" y="407812"/>
                  </a:lnTo>
                  <a:lnTo>
                    <a:pt x="5617" y="385085"/>
                  </a:lnTo>
                  <a:lnTo>
                    <a:pt x="0" y="357250"/>
                  </a:lnTo>
                  <a:lnTo>
                    <a:pt x="0" y="715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408" y="3172968"/>
              <a:ext cx="3474720" cy="993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2213" y="3195701"/>
              <a:ext cx="3215640" cy="817880"/>
            </a:xfrm>
            <a:custGeom>
              <a:avLst/>
              <a:gdLst/>
              <a:ahLst/>
              <a:cxnLst/>
              <a:rect l="l" t="t" r="r" b="b"/>
              <a:pathLst>
                <a:path w="3215640" h="817879">
                  <a:moveTo>
                    <a:pt x="3107129" y="751615"/>
                  </a:moveTo>
                  <a:lnTo>
                    <a:pt x="3053486" y="782447"/>
                  </a:lnTo>
                  <a:lnTo>
                    <a:pt x="3047785" y="787425"/>
                  </a:lnTo>
                  <a:lnTo>
                    <a:pt x="3044548" y="793988"/>
                  </a:lnTo>
                  <a:lnTo>
                    <a:pt x="3044003" y="801288"/>
                  </a:lnTo>
                  <a:lnTo>
                    <a:pt x="3046374" y="808482"/>
                  </a:lnTo>
                  <a:lnTo>
                    <a:pt x="3051353" y="814163"/>
                  </a:lnTo>
                  <a:lnTo>
                    <a:pt x="3057915" y="817356"/>
                  </a:lnTo>
                  <a:lnTo>
                    <a:pt x="3065216" y="817858"/>
                  </a:lnTo>
                  <a:lnTo>
                    <a:pt x="3072409" y="815467"/>
                  </a:lnTo>
                  <a:lnTo>
                    <a:pt x="3182797" y="752094"/>
                  </a:lnTo>
                  <a:lnTo>
                    <a:pt x="3177565" y="752094"/>
                  </a:lnTo>
                  <a:lnTo>
                    <a:pt x="3107129" y="751615"/>
                  </a:lnTo>
                  <a:close/>
                </a:path>
                <a:path w="3215640" h="817879">
                  <a:moveTo>
                    <a:pt x="3139910" y="732774"/>
                  </a:moveTo>
                  <a:lnTo>
                    <a:pt x="3107129" y="751615"/>
                  </a:lnTo>
                  <a:lnTo>
                    <a:pt x="3177565" y="752094"/>
                  </a:lnTo>
                  <a:lnTo>
                    <a:pt x="3177583" y="749426"/>
                  </a:lnTo>
                  <a:lnTo>
                    <a:pt x="3168040" y="749426"/>
                  </a:lnTo>
                  <a:lnTo>
                    <a:pt x="3139910" y="732774"/>
                  </a:lnTo>
                  <a:close/>
                </a:path>
                <a:path w="3215640" h="817879">
                  <a:moveTo>
                    <a:pt x="3066430" y="646739"/>
                  </a:moveTo>
                  <a:lnTo>
                    <a:pt x="3059153" y="647160"/>
                  </a:lnTo>
                  <a:lnTo>
                    <a:pt x="3052567" y="650295"/>
                  </a:lnTo>
                  <a:lnTo>
                    <a:pt x="3047517" y="655955"/>
                  </a:lnTo>
                  <a:lnTo>
                    <a:pt x="3044977" y="663076"/>
                  </a:lnTo>
                  <a:lnTo>
                    <a:pt x="3045390" y="670353"/>
                  </a:lnTo>
                  <a:lnTo>
                    <a:pt x="3048517" y="676939"/>
                  </a:lnTo>
                  <a:lnTo>
                    <a:pt x="3054121" y="681990"/>
                  </a:lnTo>
                  <a:lnTo>
                    <a:pt x="3107375" y="713514"/>
                  </a:lnTo>
                  <a:lnTo>
                    <a:pt x="3177819" y="713994"/>
                  </a:lnTo>
                  <a:lnTo>
                    <a:pt x="3177565" y="752094"/>
                  </a:lnTo>
                  <a:lnTo>
                    <a:pt x="3182797" y="752094"/>
                  </a:lnTo>
                  <a:lnTo>
                    <a:pt x="3215538" y="733298"/>
                  </a:lnTo>
                  <a:lnTo>
                    <a:pt x="3073552" y="649224"/>
                  </a:lnTo>
                  <a:lnTo>
                    <a:pt x="3066430" y="646739"/>
                  </a:lnTo>
                  <a:close/>
                </a:path>
                <a:path w="3215640" h="817879">
                  <a:moveTo>
                    <a:pt x="214045" y="0"/>
                  </a:moveTo>
                  <a:lnTo>
                    <a:pt x="171703" y="9144"/>
                  </a:lnTo>
                  <a:lnTo>
                    <a:pt x="131203" y="34671"/>
                  </a:lnTo>
                  <a:lnTo>
                    <a:pt x="103784" y="62229"/>
                  </a:lnTo>
                  <a:lnTo>
                    <a:pt x="78854" y="96012"/>
                  </a:lnTo>
                  <a:lnTo>
                    <a:pt x="50101" y="148209"/>
                  </a:lnTo>
                  <a:lnTo>
                    <a:pt x="26771" y="207772"/>
                  </a:lnTo>
                  <a:lnTo>
                    <a:pt x="10134" y="272669"/>
                  </a:lnTo>
                  <a:lnTo>
                    <a:pt x="1193" y="340868"/>
                  </a:lnTo>
                  <a:lnTo>
                    <a:pt x="0" y="377825"/>
                  </a:lnTo>
                  <a:lnTo>
                    <a:pt x="1498" y="388747"/>
                  </a:lnTo>
                  <a:lnTo>
                    <a:pt x="1943" y="390398"/>
                  </a:lnTo>
                  <a:lnTo>
                    <a:pt x="6121" y="400303"/>
                  </a:lnTo>
                  <a:lnTo>
                    <a:pt x="6629" y="401574"/>
                  </a:lnTo>
                  <a:lnTo>
                    <a:pt x="7251" y="402716"/>
                  </a:lnTo>
                  <a:lnTo>
                    <a:pt x="8001" y="403733"/>
                  </a:lnTo>
                  <a:lnTo>
                    <a:pt x="13716" y="411988"/>
                  </a:lnTo>
                  <a:lnTo>
                    <a:pt x="49276" y="442087"/>
                  </a:lnTo>
                  <a:lnTo>
                    <a:pt x="101638" y="468375"/>
                  </a:lnTo>
                  <a:lnTo>
                    <a:pt x="146126" y="485267"/>
                  </a:lnTo>
                  <a:lnTo>
                    <a:pt x="197827" y="501776"/>
                  </a:lnTo>
                  <a:lnTo>
                    <a:pt x="256959" y="517906"/>
                  </a:lnTo>
                  <a:lnTo>
                    <a:pt x="323024" y="533654"/>
                  </a:lnTo>
                  <a:lnTo>
                    <a:pt x="395846" y="549275"/>
                  </a:lnTo>
                  <a:lnTo>
                    <a:pt x="434822" y="556894"/>
                  </a:lnTo>
                  <a:lnTo>
                    <a:pt x="475322" y="564388"/>
                  </a:lnTo>
                  <a:lnTo>
                    <a:pt x="605967" y="586486"/>
                  </a:lnTo>
                  <a:lnTo>
                    <a:pt x="700303" y="600710"/>
                  </a:lnTo>
                  <a:lnTo>
                    <a:pt x="800252" y="614553"/>
                  </a:lnTo>
                  <a:lnTo>
                    <a:pt x="905535" y="627888"/>
                  </a:lnTo>
                  <a:lnTo>
                    <a:pt x="1015644" y="640588"/>
                  </a:lnTo>
                  <a:lnTo>
                    <a:pt x="1249832" y="664718"/>
                  </a:lnTo>
                  <a:lnTo>
                    <a:pt x="1500149" y="686435"/>
                  </a:lnTo>
                  <a:lnTo>
                    <a:pt x="1764563" y="705485"/>
                  </a:lnTo>
                  <a:lnTo>
                    <a:pt x="2040661" y="721741"/>
                  </a:lnTo>
                  <a:lnTo>
                    <a:pt x="2471699" y="740029"/>
                  </a:lnTo>
                  <a:lnTo>
                    <a:pt x="2915818" y="750316"/>
                  </a:lnTo>
                  <a:lnTo>
                    <a:pt x="3107129" y="751615"/>
                  </a:lnTo>
                  <a:lnTo>
                    <a:pt x="3139910" y="732774"/>
                  </a:lnTo>
                  <a:lnTo>
                    <a:pt x="3107375" y="713514"/>
                  </a:lnTo>
                  <a:lnTo>
                    <a:pt x="2916453" y="712216"/>
                  </a:lnTo>
                  <a:lnTo>
                    <a:pt x="2619781" y="706374"/>
                  </a:lnTo>
                  <a:lnTo>
                    <a:pt x="2327681" y="696722"/>
                  </a:lnTo>
                  <a:lnTo>
                    <a:pt x="1903628" y="676021"/>
                  </a:lnTo>
                  <a:lnTo>
                    <a:pt x="1503197" y="648462"/>
                  </a:lnTo>
                  <a:lnTo>
                    <a:pt x="1253515" y="626744"/>
                  </a:lnTo>
                  <a:lnTo>
                    <a:pt x="1020089" y="602742"/>
                  </a:lnTo>
                  <a:lnTo>
                    <a:pt x="910234" y="590042"/>
                  </a:lnTo>
                  <a:lnTo>
                    <a:pt x="805586" y="576707"/>
                  </a:lnTo>
                  <a:lnTo>
                    <a:pt x="706018" y="562991"/>
                  </a:lnTo>
                  <a:lnTo>
                    <a:pt x="567207" y="541655"/>
                  </a:lnTo>
                  <a:lnTo>
                    <a:pt x="482231" y="526923"/>
                  </a:lnTo>
                  <a:lnTo>
                    <a:pt x="442163" y="519556"/>
                  </a:lnTo>
                  <a:lnTo>
                    <a:pt x="403606" y="511937"/>
                  </a:lnTo>
                  <a:lnTo>
                    <a:pt x="331647" y="496569"/>
                  </a:lnTo>
                  <a:lnTo>
                    <a:pt x="266649" y="480949"/>
                  </a:lnTo>
                  <a:lnTo>
                    <a:pt x="209003" y="465328"/>
                  </a:lnTo>
                  <a:lnTo>
                    <a:pt x="158978" y="449453"/>
                  </a:lnTo>
                  <a:lnTo>
                    <a:pt x="117170" y="433705"/>
                  </a:lnTo>
                  <a:lnTo>
                    <a:pt x="70472" y="410463"/>
                  </a:lnTo>
                  <a:lnTo>
                    <a:pt x="45362" y="390398"/>
                  </a:lnTo>
                  <a:lnTo>
                    <a:pt x="45072" y="390398"/>
                  </a:lnTo>
                  <a:lnTo>
                    <a:pt x="43180" y="388112"/>
                  </a:lnTo>
                  <a:lnTo>
                    <a:pt x="43489" y="388112"/>
                  </a:lnTo>
                  <a:lnTo>
                    <a:pt x="41731" y="385572"/>
                  </a:lnTo>
                  <a:lnTo>
                    <a:pt x="41236" y="385572"/>
                  </a:lnTo>
                  <a:lnTo>
                    <a:pt x="39357" y="382143"/>
                  </a:lnTo>
                  <a:lnTo>
                    <a:pt x="39797" y="382143"/>
                  </a:lnTo>
                  <a:lnTo>
                    <a:pt x="39744" y="382015"/>
                  </a:lnTo>
                  <a:lnTo>
                    <a:pt x="39027" y="382015"/>
                  </a:lnTo>
                  <a:lnTo>
                    <a:pt x="37718" y="377189"/>
                  </a:lnTo>
                  <a:lnTo>
                    <a:pt x="38369" y="377189"/>
                  </a:lnTo>
                  <a:lnTo>
                    <a:pt x="38282" y="376554"/>
                  </a:lnTo>
                  <a:lnTo>
                    <a:pt x="38061" y="376554"/>
                  </a:lnTo>
                  <a:lnTo>
                    <a:pt x="37884" y="373634"/>
                  </a:lnTo>
                  <a:lnTo>
                    <a:pt x="38110" y="373634"/>
                  </a:lnTo>
                  <a:lnTo>
                    <a:pt x="38328" y="360425"/>
                  </a:lnTo>
                  <a:lnTo>
                    <a:pt x="42189" y="312547"/>
                  </a:lnTo>
                  <a:lnTo>
                    <a:pt x="54178" y="250316"/>
                  </a:lnTo>
                  <a:lnTo>
                    <a:pt x="72732" y="192150"/>
                  </a:lnTo>
                  <a:lnTo>
                    <a:pt x="96786" y="140081"/>
                  </a:lnTo>
                  <a:lnTo>
                    <a:pt x="117487" y="106807"/>
                  </a:lnTo>
                  <a:lnTo>
                    <a:pt x="147370" y="71500"/>
                  </a:lnTo>
                  <a:lnTo>
                    <a:pt x="177876" y="48513"/>
                  </a:lnTo>
                  <a:lnTo>
                    <a:pt x="216027" y="37973"/>
                  </a:lnTo>
                  <a:lnTo>
                    <a:pt x="214045" y="0"/>
                  </a:lnTo>
                  <a:close/>
                </a:path>
                <a:path w="3215640" h="817879">
                  <a:moveTo>
                    <a:pt x="3168167" y="716534"/>
                  </a:moveTo>
                  <a:lnTo>
                    <a:pt x="3139910" y="732774"/>
                  </a:lnTo>
                  <a:lnTo>
                    <a:pt x="3168040" y="749426"/>
                  </a:lnTo>
                  <a:lnTo>
                    <a:pt x="3168167" y="716534"/>
                  </a:lnTo>
                  <a:close/>
                </a:path>
                <a:path w="3215640" h="817879">
                  <a:moveTo>
                    <a:pt x="3177802" y="716534"/>
                  </a:moveTo>
                  <a:lnTo>
                    <a:pt x="3168167" y="716534"/>
                  </a:lnTo>
                  <a:lnTo>
                    <a:pt x="3168040" y="749426"/>
                  </a:lnTo>
                  <a:lnTo>
                    <a:pt x="3177583" y="749426"/>
                  </a:lnTo>
                  <a:lnTo>
                    <a:pt x="3177802" y="716534"/>
                  </a:lnTo>
                  <a:close/>
                </a:path>
                <a:path w="3215640" h="817879">
                  <a:moveTo>
                    <a:pt x="3107375" y="713514"/>
                  </a:moveTo>
                  <a:lnTo>
                    <a:pt x="3139910" y="732774"/>
                  </a:lnTo>
                  <a:lnTo>
                    <a:pt x="3168167" y="716534"/>
                  </a:lnTo>
                  <a:lnTo>
                    <a:pt x="3177802" y="716534"/>
                  </a:lnTo>
                  <a:lnTo>
                    <a:pt x="3177819" y="713994"/>
                  </a:lnTo>
                  <a:lnTo>
                    <a:pt x="3107375" y="713514"/>
                  </a:lnTo>
                  <a:close/>
                </a:path>
                <a:path w="3215640" h="817879">
                  <a:moveTo>
                    <a:pt x="43180" y="388112"/>
                  </a:moveTo>
                  <a:lnTo>
                    <a:pt x="45072" y="390398"/>
                  </a:lnTo>
                  <a:lnTo>
                    <a:pt x="44307" y="389292"/>
                  </a:lnTo>
                  <a:lnTo>
                    <a:pt x="43180" y="388112"/>
                  </a:lnTo>
                  <a:close/>
                </a:path>
                <a:path w="3215640" h="817879">
                  <a:moveTo>
                    <a:pt x="44307" y="389292"/>
                  </a:moveTo>
                  <a:lnTo>
                    <a:pt x="45072" y="390398"/>
                  </a:lnTo>
                  <a:lnTo>
                    <a:pt x="45362" y="390398"/>
                  </a:lnTo>
                  <a:lnTo>
                    <a:pt x="44307" y="389292"/>
                  </a:lnTo>
                  <a:close/>
                </a:path>
                <a:path w="3215640" h="817879">
                  <a:moveTo>
                    <a:pt x="43489" y="388112"/>
                  </a:moveTo>
                  <a:lnTo>
                    <a:pt x="43180" y="388112"/>
                  </a:lnTo>
                  <a:lnTo>
                    <a:pt x="44307" y="389292"/>
                  </a:lnTo>
                  <a:lnTo>
                    <a:pt x="43489" y="388112"/>
                  </a:lnTo>
                  <a:close/>
                </a:path>
                <a:path w="3215640" h="817879">
                  <a:moveTo>
                    <a:pt x="39357" y="382143"/>
                  </a:moveTo>
                  <a:lnTo>
                    <a:pt x="41236" y="385572"/>
                  </a:lnTo>
                  <a:lnTo>
                    <a:pt x="40475" y="383758"/>
                  </a:lnTo>
                  <a:lnTo>
                    <a:pt x="39357" y="382143"/>
                  </a:lnTo>
                  <a:close/>
                </a:path>
                <a:path w="3215640" h="817879">
                  <a:moveTo>
                    <a:pt x="40475" y="383758"/>
                  </a:moveTo>
                  <a:lnTo>
                    <a:pt x="41236" y="385572"/>
                  </a:lnTo>
                  <a:lnTo>
                    <a:pt x="41731" y="385572"/>
                  </a:lnTo>
                  <a:lnTo>
                    <a:pt x="40475" y="383758"/>
                  </a:lnTo>
                  <a:close/>
                </a:path>
                <a:path w="3215640" h="817879">
                  <a:moveTo>
                    <a:pt x="39797" y="382143"/>
                  </a:moveTo>
                  <a:lnTo>
                    <a:pt x="39357" y="382143"/>
                  </a:lnTo>
                  <a:lnTo>
                    <a:pt x="40475" y="383758"/>
                  </a:lnTo>
                  <a:lnTo>
                    <a:pt x="39797" y="382143"/>
                  </a:lnTo>
                  <a:close/>
                </a:path>
                <a:path w="3215640" h="817879">
                  <a:moveTo>
                    <a:pt x="37718" y="377189"/>
                  </a:moveTo>
                  <a:lnTo>
                    <a:pt x="39027" y="382015"/>
                  </a:lnTo>
                  <a:lnTo>
                    <a:pt x="38681" y="379484"/>
                  </a:lnTo>
                  <a:lnTo>
                    <a:pt x="37718" y="377189"/>
                  </a:lnTo>
                  <a:close/>
                </a:path>
                <a:path w="3215640" h="817879">
                  <a:moveTo>
                    <a:pt x="38681" y="379484"/>
                  </a:moveTo>
                  <a:lnTo>
                    <a:pt x="39027" y="382015"/>
                  </a:lnTo>
                  <a:lnTo>
                    <a:pt x="39744" y="382015"/>
                  </a:lnTo>
                  <a:lnTo>
                    <a:pt x="38681" y="379484"/>
                  </a:lnTo>
                  <a:close/>
                </a:path>
                <a:path w="3215640" h="817879">
                  <a:moveTo>
                    <a:pt x="38369" y="377189"/>
                  </a:moveTo>
                  <a:lnTo>
                    <a:pt x="37718" y="377189"/>
                  </a:lnTo>
                  <a:lnTo>
                    <a:pt x="38681" y="379484"/>
                  </a:lnTo>
                  <a:lnTo>
                    <a:pt x="38369" y="377189"/>
                  </a:lnTo>
                  <a:close/>
                </a:path>
                <a:path w="3215640" h="817879">
                  <a:moveTo>
                    <a:pt x="37884" y="373634"/>
                  </a:moveTo>
                  <a:lnTo>
                    <a:pt x="38061" y="376554"/>
                  </a:lnTo>
                  <a:lnTo>
                    <a:pt x="38085" y="375112"/>
                  </a:lnTo>
                  <a:lnTo>
                    <a:pt x="37884" y="373634"/>
                  </a:lnTo>
                  <a:close/>
                </a:path>
                <a:path w="3215640" h="817879">
                  <a:moveTo>
                    <a:pt x="38085" y="375112"/>
                  </a:moveTo>
                  <a:lnTo>
                    <a:pt x="38061" y="376554"/>
                  </a:lnTo>
                  <a:lnTo>
                    <a:pt x="38282" y="376554"/>
                  </a:lnTo>
                  <a:lnTo>
                    <a:pt x="38085" y="375112"/>
                  </a:lnTo>
                  <a:close/>
                </a:path>
                <a:path w="3215640" h="817879">
                  <a:moveTo>
                    <a:pt x="38110" y="373634"/>
                  </a:moveTo>
                  <a:lnTo>
                    <a:pt x="37884" y="373634"/>
                  </a:lnTo>
                  <a:lnTo>
                    <a:pt x="38085" y="375112"/>
                  </a:lnTo>
                  <a:lnTo>
                    <a:pt x="38110" y="373634"/>
                  </a:lnTo>
                  <a:close/>
                </a:path>
              </a:pathLst>
            </a:custGeom>
            <a:solidFill>
              <a:srgbClr val="2C2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4312" y="2643251"/>
              <a:ext cx="1929130" cy="571500"/>
            </a:xfrm>
            <a:custGeom>
              <a:avLst/>
              <a:gdLst/>
              <a:ahLst/>
              <a:cxnLst/>
              <a:rect l="l" t="t" r="r" b="b"/>
              <a:pathLst>
                <a:path w="1929130" h="571500">
                  <a:moveTo>
                    <a:pt x="1833562" y="0"/>
                  </a:moveTo>
                  <a:lnTo>
                    <a:pt x="95250" y="0"/>
                  </a:lnTo>
                  <a:lnTo>
                    <a:pt x="58175" y="7471"/>
                  </a:lnTo>
                  <a:lnTo>
                    <a:pt x="27898" y="27860"/>
                  </a:lnTo>
                  <a:lnTo>
                    <a:pt x="7485" y="58132"/>
                  </a:lnTo>
                  <a:lnTo>
                    <a:pt x="0" y="95250"/>
                  </a:lnTo>
                  <a:lnTo>
                    <a:pt x="0" y="476123"/>
                  </a:lnTo>
                  <a:lnTo>
                    <a:pt x="7485" y="513240"/>
                  </a:lnTo>
                  <a:lnTo>
                    <a:pt x="27898" y="543512"/>
                  </a:lnTo>
                  <a:lnTo>
                    <a:pt x="58175" y="563901"/>
                  </a:lnTo>
                  <a:lnTo>
                    <a:pt x="95250" y="571373"/>
                  </a:lnTo>
                  <a:lnTo>
                    <a:pt x="1833562" y="571373"/>
                  </a:lnTo>
                  <a:lnTo>
                    <a:pt x="1870626" y="563901"/>
                  </a:lnTo>
                  <a:lnTo>
                    <a:pt x="1900904" y="543512"/>
                  </a:lnTo>
                  <a:lnTo>
                    <a:pt x="1921323" y="513240"/>
                  </a:lnTo>
                  <a:lnTo>
                    <a:pt x="1928812" y="476123"/>
                  </a:lnTo>
                  <a:lnTo>
                    <a:pt x="1928812" y="95250"/>
                  </a:lnTo>
                  <a:lnTo>
                    <a:pt x="1921323" y="58132"/>
                  </a:lnTo>
                  <a:lnTo>
                    <a:pt x="1900904" y="27860"/>
                  </a:lnTo>
                  <a:lnTo>
                    <a:pt x="1870626" y="7471"/>
                  </a:lnTo>
                  <a:lnTo>
                    <a:pt x="1833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312" y="2643251"/>
              <a:ext cx="1929130" cy="571500"/>
            </a:xfrm>
            <a:custGeom>
              <a:avLst/>
              <a:gdLst/>
              <a:ahLst/>
              <a:cxnLst/>
              <a:rect l="l" t="t" r="r" b="b"/>
              <a:pathLst>
                <a:path w="1929130" h="571500">
                  <a:moveTo>
                    <a:pt x="0" y="95250"/>
                  </a:moveTo>
                  <a:lnTo>
                    <a:pt x="7485" y="58132"/>
                  </a:lnTo>
                  <a:lnTo>
                    <a:pt x="27898" y="27860"/>
                  </a:lnTo>
                  <a:lnTo>
                    <a:pt x="58175" y="7471"/>
                  </a:lnTo>
                  <a:lnTo>
                    <a:pt x="95250" y="0"/>
                  </a:lnTo>
                  <a:lnTo>
                    <a:pt x="1833562" y="0"/>
                  </a:lnTo>
                  <a:lnTo>
                    <a:pt x="1870626" y="7471"/>
                  </a:lnTo>
                  <a:lnTo>
                    <a:pt x="1900904" y="27860"/>
                  </a:lnTo>
                  <a:lnTo>
                    <a:pt x="1921323" y="58132"/>
                  </a:lnTo>
                  <a:lnTo>
                    <a:pt x="1928812" y="95250"/>
                  </a:lnTo>
                  <a:lnTo>
                    <a:pt x="1928812" y="476123"/>
                  </a:lnTo>
                  <a:lnTo>
                    <a:pt x="1921323" y="513240"/>
                  </a:lnTo>
                  <a:lnTo>
                    <a:pt x="1900904" y="543512"/>
                  </a:lnTo>
                  <a:lnTo>
                    <a:pt x="1870626" y="563901"/>
                  </a:lnTo>
                  <a:lnTo>
                    <a:pt x="1833562" y="571373"/>
                  </a:lnTo>
                  <a:lnTo>
                    <a:pt x="95250" y="571373"/>
                  </a:lnTo>
                  <a:lnTo>
                    <a:pt x="58175" y="563901"/>
                  </a:lnTo>
                  <a:lnTo>
                    <a:pt x="27898" y="543512"/>
                  </a:lnTo>
                  <a:lnTo>
                    <a:pt x="7485" y="513240"/>
                  </a:lnTo>
                  <a:lnTo>
                    <a:pt x="0" y="476123"/>
                  </a:lnTo>
                  <a:lnTo>
                    <a:pt x="0" y="952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38169" y="4346524"/>
            <a:ext cx="1220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Mushrooms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16301" y="5273675"/>
            <a:ext cx="2740025" cy="382905"/>
            <a:chOff x="2916301" y="5273675"/>
            <a:chExt cx="2740025" cy="382905"/>
          </a:xfrm>
        </p:grpSpPr>
        <p:sp>
          <p:nvSpPr>
            <p:cNvPr id="32" name="object 32"/>
            <p:cNvSpPr/>
            <p:nvPr/>
          </p:nvSpPr>
          <p:spPr>
            <a:xfrm>
              <a:off x="2929001" y="5286375"/>
              <a:ext cx="2714625" cy="357505"/>
            </a:xfrm>
            <a:custGeom>
              <a:avLst/>
              <a:gdLst/>
              <a:ahLst/>
              <a:cxnLst/>
              <a:rect l="l" t="t" r="r" b="b"/>
              <a:pathLst>
                <a:path w="2714625" h="357504">
                  <a:moveTo>
                    <a:pt x="2655062" y="0"/>
                  </a:moveTo>
                  <a:lnTo>
                    <a:pt x="59436" y="0"/>
                  </a:lnTo>
                  <a:lnTo>
                    <a:pt x="36272" y="4681"/>
                  </a:lnTo>
                  <a:lnTo>
                    <a:pt x="17383" y="17446"/>
                  </a:lnTo>
                  <a:lnTo>
                    <a:pt x="4661" y="36379"/>
                  </a:lnTo>
                  <a:lnTo>
                    <a:pt x="0" y="59562"/>
                  </a:lnTo>
                  <a:lnTo>
                    <a:pt x="0" y="297688"/>
                  </a:lnTo>
                  <a:lnTo>
                    <a:pt x="4661" y="320840"/>
                  </a:lnTo>
                  <a:lnTo>
                    <a:pt x="17383" y="339753"/>
                  </a:lnTo>
                  <a:lnTo>
                    <a:pt x="36272" y="352509"/>
                  </a:lnTo>
                  <a:lnTo>
                    <a:pt x="59436" y="357187"/>
                  </a:lnTo>
                  <a:lnTo>
                    <a:pt x="2655062" y="357187"/>
                  </a:lnTo>
                  <a:lnTo>
                    <a:pt x="2678245" y="352509"/>
                  </a:lnTo>
                  <a:lnTo>
                    <a:pt x="2697178" y="339753"/>
                  </a:lnTo>
                  <a:lnTo>
                    <a:pt x="2709943" y="320840"/>
                  </a:lnTo>
                  <a:lnTo>
                    <a:pt x="2714625" y="297688"/>
                  </a:lnTo>
                  <a:lnTo>
                    <a:pt x="2714625" y="59562"/>
                  </a:lnTo>
                  <a:lnTo>
                    <a:pt x="2709943" y="36379"/>
                  </a:lnTo>
                  <a:lnTo>
                    <a:pt x="2697178" y="17446"/>
                  </a:lnTo>
                  <a:lnTo>
                    <a:pt x="2678245" y="4681"/>
                  </a:lnTo>
                  <a:lnTo>
                    <a:pt x="2655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29001" y="5286375"/>
              <a:ext cx="2714625" cy="357505"/>
            </a:xfrm>
            <a:custGeom>
              <a:avLst/>
              <a:gdLst/>
              <a:ahLst/>
              <a:cxnLst/>
              <a:rect l="l" t="t" r="r" b="b"/>
              <a:pathLst>
                <a:path w="2714625" h="357504">
                  <a:moveTo>
                    <a:pt x="0" y="59562"/>
                  </a:moveTo>
                  <a:lnTo>
                    <a:pt x="4661" y="36379"/>
                  </a:lnTo>
                  <a:lnTo>
                    <a:pt x="17383" y="17446"/>
                  </a:lnTo>
                  <a:lnTo>
                    <a:pt x="36272" y="4681"/>
                  </a:lnTo>
                  <a:lnTo>
                    <a:pt x="59436" y="0"/>
                  </a:lnTo>
                  <a:lnTo>
                    <a:pt x="2655062" y="0"/>
                  </a:lnTo>
                  <a:lnTo>
                    <a:pt x="2678245" y="4681"/>
                  </a:lnTo>
                  <a:lnTo>
                    <a:pt x="2697178" y="17446"/>
                  </a:lnTo>
                  <a:lnTo>
                    <a:pt x="2709943" y="36379"/>
                  </a:lnTo>
                  <a:lnTo>
                    <a:pt x="2714625" y="59562"/>
                  </a:lnTo>
                  <a:lnTo>
                    <a:pt x="2714625" y="297688"/>
                  </a:lnTo>
                  <a:lnTo>
                    <a:pt x="2709943" y="320840"/>
                  </a:lnTo>
                  <a:lnTo>
                    <a:pt x="2697178" y="339753"/>
                  </a:lnTo>
                  <a:lnTo>
                    <a:pt x="2678245" y="352509"/>
                  </a:lnTo>
                  <a:lnTo>
                    <a:pt x="2655062" y="357187"/>
                  </a:lnTo>
                  <a:lnTo>
                    <a:pt x="59436" y="357187"/>
                  </a:lnTo>
                  <a:lnTo>
                    <a:pt x="36272" y="352509"/>
                  </a:lnTo>
                  <a:lnTo>
                    <a:pt x="17383" y="339753"/>
                  </a:lnTo>
                  <a:lnTo>
                    <a:pt x="4661" y="320840"/>
                  </a:lnTo>
                  <a:lnTo>
                    <a:pt x="0" y="297688"/>
                  </a:lnTo>
                  <a:lnTo>
                    <a:pt x="0" y="5956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725036" y="5311521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Har</a:t>
            </a:r>
            <a:r>
              <a:rPr sz="1800" spc="-15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59301" y="5702300"/>
            <a:ext cx="240029" cy="454025"/>
            <a:chOff x="4059301" y="5702300"/>
            <a:chExt cx="240029" cy="454025"/>
          </a:xfrm>
        </p:grpSpPr>
        <p:sp>
          <p:nvSpPr>
            <p:cNvPr id="36" name="object 36"/>
            <p:cNvSpPr/>
            <p:nvPr/>
          </p:nvSpPr>
          <p:spPr>
            <a:xfrm>
              <a:off x="4072001" y="5715000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160654" y="0"/>
                  </a:moveTo>
                  <a:lnTo>
                    <a:pt x="53466" y="0"/>
                  </a:lnTo>
                  <a:lnTo>
                    <a:pt x="53466" y="321462"/>
                  </a:lnTo>
                  <a:lnTo>
                    <a:pt x="0" y="321462"/>
                  </a:lnTo>
                  <a:lnTo>
                    <a:pt x="107061" y="428625"/>
                  </a:lnTo>
                  <a:lnTo>
                    <a:pt x="214249" y="321462"/>
                  </a:lnTo>
                  <a:lnTo>
                    <a:pt x="160654" y="321462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72001" y="5715000"/>
              <a:ext cx="214629" cy="428625"/>
            </a:xfrm>
            <a:custGeom>
              <a:avLst/>
              <a:gdLst/>
              <a:ahLst/>
              <a:cxnLst/>
              <a:rect l="l" t="t" r="r" b="b"/>
              <a:pathLst>
                <a:path w="214629" h="428625">
                  <a:moveTo>
                    <a:pt x="0" y="321462"/>
                  </a:moveTo>
                  <a:lnTo>
                    <a:pt x="53466" y="321462"/>
                  </a:lnTo>
                  <a:lnTo>
                    <a:pt x="53466" y="0"/>
                  </a:lnTo>
                  <a:lnTo>
                    <a:pt x="160654" y="0"/>
                  </a:lnTo>
                  <a:lnTo>
                    <a:pt x="160654" y="321462"/>
                  </a:lnTo>
                  <a:lnTo>
                    <a:pt x="214249" y="321462"/>
                  </a:lnTo>
                  <a:lnTo>
                    <a:pt x="107061" y="428625"/>
                  </a:lnTo>
                  <a:lnTo>
                    <a:pt x="0" y="321462"/>
                  </a:lnTo>
                  <a:close/>
                </a:path>
              </a:pathLst>
            </a:custGeom>
            <a:ln w="253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987675" y="6273800"/>
            <a:ext cx="2740025" cy="382905"/>
            <a:chOff x="2987675" y="6273800"/>
            <a:chExt cx="2740025" cy="382905"/>
          </a:xfrm>
        </p:grpSpPr>
        <p:sp>
          <p:nvSpPr>
            <p:cNvPr id="39" name="object 39"/>
            <p:cNvSpPr/>
            <p:nvPr/>
          </p:nvSpPr>
          <p:spPr>
            <a:xfrm>
              <a:off x="3000375" y="6286500"/>
              <a:ext cx="2714625" cy="357505"/>
            </a:xfrm>
            <a:custGeom>
              <a:avLst/>
              <a:gdLst/>
              <a:ahLst/>
              <a:cxnLst/>
              <a:rect l="l" t="t" r="r" b="b"/>
              <a:pathLst>
                <a:path w="2714625" h="357504">
                  <a:moveTo>
                    <a:pt x="2655062" y="0"/>
                  </a:moveTo>
                  <a:lnTo>
                    <a:pt x="59562" y="0"/>
                  </a:lnTo>
                  <a:lnTo>
                    <a:pt x="36379" y="4678"/>
                  </a:lnTo>
                  <a:lnTo>
                    <a:pt x="17446" y="17438"/>
                  </a:lnTo>
                  <a:lnTo>
                    <a:pt x="4681" y="36363"/>
                  </a:lnTo>
                  <a:lnTo>
                    <a:pt x="0" y="59537"/>
                  </a:lnTo>
                  <a:lnTo>
                    <a:pt x="0" y="297649"/>
                  </a:lnTo>
                  <a:lnTo>
                    <a:pt x="4681" y="320824"/>
                  </a:lnTo>
                  <a:lnTo>
                    <a:pt x="17446" y="339748"/>
                  </a:lnTo>
                  <a:lnTo>
                    <a:pt x="36379" y="352508"/>
                  </a:lnTo>
                  <a:lnTo>
                    <a:pt x="59562" y="357187"/>
                  </a:lnTo>
                  <a:lnTo>
                    <a:pt x="2655062" y="357187"/>
                  </a:lnTo>
                  <a:lnTo>
                    <a:pt x="2678245" y="352508"/>
                  </a:lnTo>
                  <a:lnTo>
                    <a:pt x="2697178" y="339748"/>
                  </a:lnTo>
                  <a:lnTo>
                    <a:pt x="2709943" y="320824"/>
                  </a:lnTo>
                  <a:lnTo>
                    <a:pt x="2714625" y="297649"/>
                  </a:lnTo>
                  <a:lnTo>
                    <a:pt x="2714625" y="59537"/>
                  </a:lnTo>
                  <a:lnTo>
                    <a:pt x="2709943" y="36363"/>
                  </a:lnTo>
                  <a:lnTo>
                    <a:pt x="2697178" y="17438"/>
                  </a:lnTo>
                  <a:lnTo>
                    <a:pt x="2678245" y="4678"/>
                  </a:lnTo>
                  <a:lnTo>
                    <a:pt x="2655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00375" y="6286500"/>
              <a:ext cx="2714625" cy="357505"/>
            </a:xfrm>
            <a:custGeom>
              <a:avLst/>
              <a:gdLst/>
              <a:ahLst/>
              <a:cxnLst/>
              <a:rect l="l" t="t" r="r" b="b"/>
              <a:pathLst>
                <a:path w="2714625" h="357504">
                  <a:moveTo>
                    <a:pt x="0" y="59537"/>
                  </a:moveTo>
                  <a:lnTo>
                    <a:pt x="4681" y="36363"/>
                  </a:lnTo>
                  <a:lnTo>
                    <a:pt x="17446" y="17438"/>
                  </a:lnTo>
                  <a:lnTo>
                    <a:pt x="36379" y="4678"/>
                  </a:lnTo>
                  <a:lnTo>
                    <a:pt x="59562" y="0"/>
                  </a:lnTo>
                  <a:lnTo>
                    <a:pt x="2655062" y="0"/>
                  </a:lnTo>
                  <a:lnTo>
                    <a:pt x="2678245" y="4678"/>
                  </a:lnTo>
                  <a:lnTo>
                    <a:pt x="2697178" y="17438"/>
                  </a:lnTo>
                  <a:lnTo>
                    <a:pt x="2709943" y="36363"/>
                  </a:lnTo>
                  <a:lnTo>
                    <a:pt x="2714625" y="59537"/>
                  </a:lnTo>
                  <a:lnTo>
                    <a:pt x="2714625" y="297649"/>
                  </a:lnTo>
                  <a:lnTo>
                    <a:pt x="2709943" y="320824"/>
                  </a:lnTo>
                  <a:lnTo>
                    <a:pt x="2697178" y="339748"/>
                  </a:lnTo>
                  <a:lnTo>
                    <a:pt x="2678245" y="352508"/>
                  </a:lnTo>
                  <a:lnTo>
                    <a:pt x="2655062" y="357187"/>
                  </a:lnTo>
                  <a:lnTo>
                    <a:pt x="59562" y="357187"/>
                  </a:lnTo>
                  <a:lnTo>
                    <a:pt x="36379" y="352508"/>
                  </a:lnTo>
                  <a:lnTo>
                    <a:pt x="17446" y="339748"/>
                  </a:lnTo>
                  <a:lnTo>
                    <a:pt x="4681" y="320824"/>
                  </a:lnTo>
                  <a:lnTo>
                    <a:pt x="0" y="297649"/>
                  </a:lnTo>
                  <a:lnTo>
                    <a:pt x="0" y="595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42130" y="6311900"/>
            <a:ext cx="1029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Marketing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3793" y="2114004"/>
            <a:ext cx="4877435" cy="131762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380615" algn="ctr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Compost spread in</a:t>
            </a:r>
            <a:r>
              <a:rPr sz="1800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trays</a:t>
            </a:r>
            <a:endParaRPr sz="1800">
              <a:latin typeface="Arial"/>
              <a:cs typeface="Arial"/>
            </a:endParaRPr>
          </a:p>
          <a:p>
            <a:pPr marR="3683635" algn="ctr">
              <a:lnSpc>
                <a:spcPct val="100000"/>
              </a:lnSpc>
              <a:spcBef>
                <a:spcPts val="985"/>
              </a:spcBef>
            </a:pPr>
            <a:r>
              <a:rPr sz="1800" spc="-5" dirty="0">
                <a:solidFill>
                  <a:srgbClr val="51F100"/>
                </a:solidFill>
                <a:latin typeface="Arial"/>
                <a:cs typeface="Arial"/>
              </a:rPr>
              <a:t>Spawn</a:t>
            </a:r>
            <a:endParaRPr sz="1800">
              <a:latin typeface="Arial"/>
              <a:cs typeface="Arial"/>
            </a:endParaRPr>
          </a:p>
          <a:p>
            <a:pPr marR="3682365" algn="ctr">
              <a:lnSpc>
                <a:spcPts val="1945"/>
              </a:lnSpc>
            </a:pPr>
            <a:r>
              <a:rPr sz="1800" dirty="0">
                <a:solidFill>
                  <a:srgbClr val="51F100"/>
                </a:solidFill>
                <a:latin typeface="Arial"/>
                <a:cs typeface="Arial"/>
              </a:rPr>
              <a:t>preparation</a:t>
            </a:r>
            <a:endParaRPr sz="1800">
              <a:latin typeface="Arial"/>
              <a:cs typeface="Arial"/>
            </a:endParaRPr>
          </a:p>
          <a:p>
            <a:pPr marL="2451735" algn="ctr">
              <a:lnSpc>
                <a:spcPts val="1945"/>
              </a:lnSpc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Spawn</a:t>
            </a: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running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30175" y="1487550"/>
            <a:ext cx="1954530" cy="1097280"/>
            <a:chOff x="130175" y="1487550"/>
            <a:chExt cx="1954530" cy="1097280"/>
          </a:xfrm>
        </p:grpSpPr>
        <p:sp>
          <p:nvSpPr>
            <p:cNvPr id="44" name="object 44"/>
            <p:cNvSpPr/>
            <p:nvPr/>
          </p:nvSpPr>
          <p:spPr>
            <a:xfrm>
              <a:off x="928687" y="1928875"/>
              <a:ext cx="142875" cy="643255"/>
            </a:xfrm>
            <a:custGeom>
              <a:avLst/>
              <a:gdLst/>
              <a:ahLst/>
              <a:cxnLst/>
              <a:rect l="l" t="t" r="r" b="b"/>
              <a:pathLst>
                <a:path w="142875" h="643255">
                  <a:moveTo>
                    <a:pt x="107162" y="0"/>
                  </a:moveTo>
                  <a:lnTo>
                    <a:pt x="35725" y="0"/>
                  </a:lnTo>
                  <a:lnTo>
                    <a:pt x="35725" y="571500"/>
                  </a:lnTo>
                  <a:lnTo>
                    <a:pt x="0" y="571500"/>
                  </a:lnTo>
                  <a:lnTo>
                    <a:pt x="71437" y="642874"/>
                  </a:lnTo>
                  <a:lnTo>
                    <a:pt x="142875" y="571500"/>
                  </a:lnTo>
                  <a:lnTo>
                    <a:pt x="107162" y="571500"/>
                  </a:lnTo>
                  <a:lnTo>
                    <a:pt x="10716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8687" y="1928875"/>
              <a:ext cx="142875" cy="643255"/>
            </a:xfrm>
            <a:custGeom>
              <a:avLst/>
              <a:gdLst/>
              <a:ahLst/>
              <a:cxnLst/>
              <a:rect l="l" t="t" r="r" b="b"/>
              <a:pathLst>
                <a:path w="142875" h="643255">
                  <a:moveTo>
                    <a:pt x="0" y="571500"/>
                  </a:moveTo>
                  <a:lnTo>
                    <a:pt x="35725" y="571500"/>
                  </a:lnTo>
                  <a:lnTo>
                    <a:pt x="35725" y="0"/>
                  </a:lnTo>
                  <a:lnTo>
                    <a:pt x="107162" y="0"/>
                  </a:lnTo>
                  <a:lnTo>
                    <a:pt x="107162" y="571500"/>
                  </a:lnTo>
                  <a:lnTo>
                    <a:pt x="142875" y="571500"/>
                  </a:lnTo>
                  <a:lnTo>
                    <a:pt x="71437" y="642874"/>
                  </a:lnTo>
                  <a:lnTo>
                    <a:pt x="0" y="571500"/>
                  </a:lnTo>
                  <a:close/>
                </a:path>
              </a:pathLst>
            </a:custGeom>
            <a:ln w="254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2875" y="1500250"/>
              <a:ext cx="1929130" cy="428625"/>
            </a:xfrm>
            <a:custGeom>
              <a:avLst/>
              <a:gdLst/>
              <a:ahLst/>
              <a:cxnLst/>
              <a:rect l="l" t="t" r="r" b="b"/>
              <a:pathLst>
                <a:path w="1929130" h="428625">
                  <a:moveTo>
                    <a:pt x="1857375" y="0"/>
                  </a:moveTo>
                  <a:lnTo>
                    <a:pt x="71437" y="0"/>
                  </a:lnTo>
                  <a:lnTo>
                    <a:pt x="43628" y="5597"/>
                  </a:lnTo>
                  <a:lnTo>
                    <a:pt x="20921" y="20875"/>
                  </a:lnTo>
                  <a:lnTo>
                    <a:pt x="5613" y="43559"/>
                  </a:lnTo>
                  <a:lnTo>
                    <a:pt x="0" y="71374"/>
                  </a:lnTo>
                  <a:lnTo>
                    <a:pt x="0" y="357124"/>
                  </a:lnTo>
                  <a:lnTo>
                    <a:pt x="5613" y="384958"/>
                  </a:lnTo>
                  <a:lnTo>
                    <a:pt x="20921" y="407685"/>
                  </a:lnTo>
                  <a:lnTo>
                    <a:pt x="43628" y="423007"/>
                  </a:lnTo>
                  <a:lnTo>
                    <a:pt x="71437" y="428625"/>
                  </a:lnTo>
                  <a:lnTo>
                    <a:pt x="1857375" y="428625"/>
                  </a:lnTo>
                  <a:lnTo>
                    <a:pt x="1885209" y="423007"/>
                  </a:lnTo>
                  <a:lnTo>
                    <a:pt x="1907936" y="407685"/>
                  </a:lnTo>
                  <a:lnTo>
                    <a:pt x="1923258" y="384958"/>
                  </a:lnTo>
                  <a:lnTo>
                    <a:pt x="1928876" y="357124"/>
                  </a:lnTo>
                  <a:lnTo>
                    <a:pt x="1928876" y="71374"/>
                  </a:lnTo>
                  <a:lnTo>
                    <a:pt x="1923258" y="43559"/>
                  </a:lnTo>
                  <a:lnTo>
                    <a:pt x="1907936" y="20875"/>
                  </a:lnTo>
                  <a:lnTo>
                    <a:pt x="1885209" y="5597"/>
                  </a:lnTo>
                  <a:lnTo>
                    <a:pt x="1857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2875" y="1500250"/>
              <a:ext cx="1929130" cy="428625"/>
            </a:xfrm>
            <a:custGeom>
              <a:avLst/>
              <a:gdLst/>
              <a:ahLst/>
              <a:cxnLst/>
              <a:rect l="l" t="t" r="r" b="b"/>
              <a:pathLst>
                <a:path w="1929130" h="428625">
                  <a:moveTo>
                    <a:pt x="0" y="71374"/>
                  </a:moveTo>
                  <a:lnTo>
                    <a:pt x="5613" y="43559"/>
                  </a:lnTo>
                  <a:lnTo>
                    <a:pt x="20921" y="20875"/>
                  </a:lnTo>
                  <a:lnTo>
                    <a:pt x="43628" y="5597"/>
                  </a:lnTo>
                  <a:lnTo>
                    <a:pt x="71437" y="0"/>
                  </a:lnTo>
                  <a:lnTo>
                    <a:pt x="1857375" y="0"/>
                  </a:lnTo>
                  <a:lnTo>
                    <a:pt x="1885209" y="5597"/>
                  </a:lnTo>
                  <a:lnTo>
                    <a:pt x="1907936" y="20875"/>
                  </a:lnTo>
                  <a:lnTo>
                    <a:pt x="1923258" y="43559"/>
                  </a:lnTo>
                  <a:lnTo>
                    <a:pt x="1928876" y="71374"/>
                  </a:lnTo>
                  <a:lnTo>
                    <a:pt x="1928876" y="357124"/>
                  </a:lnTo>
                  <a:lnTo>
                    <a:pt x="1923258" y="384958"/>
                  </a:lnTo>
                  <a:lnTo>
                    <a:pt x="1907936" y="407685"/>
                  </a:lnTo>
                  <a:lnTo>
                    <a:pt x="1885209" y="423007"/>
                  </a:lnTo>
                  <a:lnTo>
                    <a:pt x="1857375" y="428625"/>
                  </a:lnTo>
                  <a:lnTo>
                    <a:pt x="71437" y="428625"/>
                  </a:lnTo>
                  <a:lnTo>
                    <a:pt x="43628" y="423007"/>
                  </a:lnTo>
                  <a:lnTo>
                    <a:pt x="20921" y="407685"/>
                  </a:lnTo>
                  <a:lnTo>
                    <a:pt x="5613" y="384958"/>
                  </a:lnTo>
                  <a:lnTo>
                    <a:pt x="0" y="357124"/>
                  </a:lnTo>
                  <a:lnTo>
                    <a:pt x="0" y="7137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32003" y="1559128"/>
            <a:ext cx="1346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1F100"/>
                </a:solidFill>
                <a:latin typeface="Arial"/>
                <a:cs typeface="Arial"/>
              </a:rPr>
              <a:t>Stock</a:t>
            </a:r>
            <a:r>
              <a:rPr sz="1800" spc="-110" dirty="0">
                <a:solidFill>
                  <a:srgbClr val="51F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1F100"/>
                </a:solidFill>
                <a:latin typeface="Arial"/>
                <a:cs typeface="Arial"/>
              </a:rPr>
              <a:t>culture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793875" y="378332"/>
            <a:ext cx="60674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EDIBLE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MUSHROOM</a:t>
            </a:r>
            <a:r>
              <a:rPr sz="2800" u="heavy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72251" y="928750"/>
            <a:ext cx="2857500" cy="1919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2251" y="3000375"/>
            <a:ext cx="2857500" cy="161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9376" y="4714875"/>
            <a:ext cx="3214624" cy="2143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5455" y="170687"/>
            <a:ext cx="4130040" cy="1057910"/>
            <a:chOff x="2505455" y="170687"/>
            <a:chExt cx="4130040" cy="1057910"/>
          </a:xfrm>
        </p:grpSpPr>
        <p:sp>
          <p:nvSpPr>
            <p:cNvPr id="3" name="object 3"/>
            <p:cNvSpPr/>
            <p:nvPr/>
          </p:nvSpPr>
          <p:spPr>
            <a:xfrm>
              <a:off x="2505455" y="170687"/>
              <a:ext cx="4130040" cy="1057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1749" y="272414"/>
              <a:ext cx="4000500" cy="870585"/>
            </a:xfrm>
            <a:custGeom>
              <a:avLst/>
              <a:gdLst/>
              <a:ahLst/>
              <a:cxnLst/>
              <a:rect l="l" t="t" r="r" b="b"/>
              <a:pathLst>
                <a:path w="4000500" h="870585">
                  <a:moveTo>
                    <a:pt x="4000500" y="0"/>
                  </a:moveTo>
                  <a:lnTo>
                    <a:pt x="3995931" y="22570"/>
                  </a:lnTo>
                  <a:lnTo>
                    <a:pt x="3983482" y="41020"/>
                  </a:lnTo>
                  <a:lnTo>
                    <a:pt x="3965031" y="53470"/>
                  </a:lnTo>
                  <a:lnTo>
                    <a:pt x="3942460" y="58038"/>
                  </a:lnTo>
                  <a:lnTo>
                    <a:pt x="58038" y="58038"/>
                  </a:lnTo>
                  <a:lnTo>
                    <a:pt x="35468" y="62589"/>
                  </a:lnTo>
                  <a:lnTo>
                    <a:pt x="17018" y="75009"/>
                  </a:lnTo>
                  <a:lnTo>
                    <a:pt x="4568" y="93454"/>
                  </a:lnTo>
                  <a:lnTo>
                    <a:pt x="0" y="116077"/>
                  </a:lnTo>
                  <a:lnTo>
                    <a:pt x="0" y="812545"/>
                  </a:lnTo>
                  <a:lnTo>
                    <a:pt x="4568" y="835116"/>
                  </a:lnTo>
                  <a:lnTo>
                    <a:pt x="17018" y="853566"/>
                  </a:lnTo>
                  <a:lnTo>
                    <a:pt x="35468" y="866016"/>
                  </a:lnTo>
                  <a:lnTo>
                    <a:pt x="58038" y="870584"/>
                  </a:lnTo>
                  <a:lnTo>
                    <a:pt x="80609" y="866016"/>
                  </a:lnTo>
                  <a:lnTo>
                    <a:pt x="99059" y="853566"/>
                  </a:lnTo>
                  <a:lnTo>
                    <a:pt x="111509" y="835116"/>
                  </a:lnTo>
                  <a:lnTo>
                    <a:pt x="116077" y="812545"/>
                  </a:lnTo>
                  <a:lnTo>
                    <a:pt x="116077" y="754506"/>
                  </a:lnTo>
                  <a:lnTo>
                    <a:pt x="3942460" y="754506"/>
                  </a:lnTo>
                  <a:lnTo>
                    <a:pt x="3965031" y="749938"/>
                  </a:lnTo>
                  <a:lnTo>
                    <a:pt x="3983482" y="737488"/>
                  </a:lnTo>
                  <a:lnTo>
                    <a:pt x="3995931" y="719038"/>
                  </a:lnTo>
                  <a:lnTo>
                    <a:pt x="4000500" y="696467"/>
                  </a:lnTo>
                  <a:lnTo>
                    <a:pt x="4000500" y="174116"/>
                  </a:lnTo>
                  <a:lnTo>
                    <a:pt x="58038" y="174116"/>
                  </a:lnTo>
                  <a:lnTo>
                    <a:pt x="58038" y="116077"/>
                  </a:lnTo>
                  <a:lnTo>
                    <a:pt x="60315" y="104729"/>
                  </a:lnTo>
                  <a:lnTo>
                    <a:pt x="66532" y="95488"/>
                  </a:lnTo>
                  <a:lnTo>
                    <a:pt x="75773" y="89271"/>
                  </a:lnTo>
                  <a:lnTo>
                    <a:pt x="87122" y="86994"/>
                  </a:lnTo>
                  <a:lnTo>
                    <a:pt x="4000500" y="86994"/>
                  </a:lnTo>
                  <a:lnTo>
                    <a:pt x="4000500" y="0"/>
                  </a:lnTo>
                  <a:close/>
                </a:path>
                <a:path w="4000500" h="870585">
                  <a:moveTo>
                    <a:pt x="4000500" y="86994"/>
                  </a:moveTo>
                  <a:lnTo>
                    <a:pt x="87122" y="86994"/>
                  </a:lnTo>
                  <a:lnTo>
                    <a:pt x="98397" y="89271"/>
                  </a:lnTo>
                  <a:lnTo>
                    <a:pt x="107600" y="95488"/>
                  </a:lnTo>
                  <a:lnTo>
                    <a:pt x="113803" y="104729"/>
                  </a:lnTo>
                  <a:lnTo>
                    <a:pt x="116077" y="116077"/>
                  </a:lnTo>
                  <a:lnTo>
                    <a:pt x="111509" y="138648"/>
                  </a:lnTo>
                  <a:lnTo>
                    <a:pt x="99059" y="157098"/>
                  </a:lnTo>
                  <a:lnTo>
                    <a:pt x="80609" y="169548"/>
                  </a:lnTo>
                  <a:lnTo>
                    <a:pt x="58038" y="174116"/>
                  </a:lnTo>
                  <a:lnTo>
                    <a:pt x="4000500" y="174116"/>
                  </a:lnTo>
                  <a:lnTo>
                    <a:pt x="4000500" y="86994"/>
                  </a:lnTo>
                  <a:close/>
                </a:path>
                <a:path w="4000500" h="870585">
                  <a:moveTo>
                    <a:pt x="3884422" y="0"/>
                  </a:moveTo>
                  <a:lnTo>
                    <a:pt x="3884422" y="58038"/>
                  </a:lnTo>
                  <a:lnTo>
                    <a:pt x="3942460" y="58038"/>
                  </a:lnTo>
                  <a:lnTo>
                    <a:pt x="3942460" y="28955"/>
                  </a:lnTo>
                  <a:lnTo>
                    <a:pt x="3913378" y="28955"/>
                  </a:lnTo>
                  <a:lnTo>
                    <a:pt x="3902102" y="26681"/>
                  </a:lnTo>
                  <a:lnTo>
                    <a:pt x="3892899" y="20478"/>
                  </a:lnTo>
                  <a:lnTo>
                    <a:pt x="3886696" y="11275"/>
                  </a:lnTo>
                  <a:lnTo>
                    <a:pt x="3884422" y="0"/>
                  </a:lnTo>
                  <a:close/>
                </a:path>
                <a:path w="4000500" h="870585">
                  <a:moveTo>
                    <a:pt x="3942460" y="0"/>
                  </a:moveTo>
                  <a:lnTo>
                    <a:pt x="3940184" y="11275"/>
                  </a:lnTo>
                  <a:lnTo>
                    <a:pt x="3933967" y="20478"/>
                  </a:lnTo>
                  <a:lnTo>
                    <a:pt x="3924726" y="26681"/>
                  </a:lnTo>
                  <a:lnTo>
                    <a:pt x="3913378" y="28955"/>
                  </a:lnTo>
                  <a:lnTo>
                    <a:pt x="3942460" y="28955"/>
                  </a:lnTo>
                  <a:lnTo>
                    <a:pt x="394246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9788" y="214375"/>
              <a:ext cx="3942715" cy="232410"/>
            </a:xfrm>
            <a:custGeom>
              <a:avLst/>
              <a:gdLst/>
              <a:ahLst/>
              <a:cxnLst/>
              <a:rect l="l" t="t" r="r" b="b"/>
              <a:pathLst>
                <a:path w="3942715" h="232409">
                  <a:moveTo>
                    <a:pt x="29083" y="145034"/>
                  </a:moveTo>
                  <a:lnTo>
                    <a:pt x="17734" y="147310"/>
                  </a:lnTo>
                  <a:lnTo>
                    <a:pt x="8493" y="153527"/>
                  </a:lnTo>
                  <a:lnTo>
                    <a:pt x="2276" y="162768"/>
                  </a:lnTo>
                  <a:lnTo>
                    <a:pt x="0" y="174116"/>
                  </a:lnTo>
                  <a:lnTo>
                    <a:pt x="0" y="232156"/>
                  </a:lnTo>
                  <a:lnTo>
                    <a:pt x="22570" y="227587"/>
                  </a:lnTo>
                  <a:lnTo>
                    <a:pt x="41020" y="215137"/>
                  </a:lnTo>
                  <a:lnTo>
                    <a:pt x="53470" y="196687"/>
                  </a:lnTo>
                  <a:lnTo>
                    <a:pt x="58038" y="174116"/>
                  </a:lnTo>
                  <a:lnTo>
                    <a:pt x="55764" y="162768"/>
                  </a:lnTo>
                  <a:lnTo>
                    <a:pt x="49561" y="153527"/>
                  </a:lnTo>
                  <a:lnTo>
                    <a:pt x="40358" y="147310"/>
                  </a:lnTo>
                  <a:lnTo>
                    <a:pt x="29083" y="145034"/>
                  </a:lnTo>
                  <a:close/>
                </a:path>
                <a:path w="3942715" h="232409">
                  <a:moveTo>
                    <a:pt x="3942461" y="58039"/>
                  </a:moveTo>
                  <a:lnTo>
                    <a:pt x="3884421" y="58039"/>
                  </a:lnTo>
                  <a:lnTo>
                    <a:pt x="3884421" y="116077"/>
                  </a:lnTo>
                  <a:lnTo>
                    <a:pt x="3906992" y="111509"/>
                  </a:lnTo>
                  <a:lnTo>
                    <a:pt x="3925443" y="99060"/>
                  </a:lnTo>
                  <a:lnTo>
                    <a:pt x="3937892" y="80609"/>
                  </a:lnTo>
                  <a:lnTo>
                    <a:pt x="3942461" y="58039"/>
                  </a:lnTo>
                  <a:close/>
                </a:path>
                <a:path w="3942715" h="232409">
                  <a:moveTo>
                    <a:pt x="3884421" y="0"/>
                  </a:moveTo>
                  <a:lnTo>
                    <a:pt x="3861851" y="4550"/>
                  </a:lnTo>
                  <a:lnTo>
                    <a:pt x="3843401" y="16970"/>
                  </a:lnTo>
                  <a:lnTo>
                    <a:pt x="3830951" y="35415"/>
                  </a:lnTo>
                  <a:lnTo>
                    <a:pt x="3826383" y="58039"/>
                  </a:lnTo>
                  <a:lnTo>
                    <a:pt x="3828657" y="69314"/>
                  </a:lnTo>
                  <a:lnTo>
                    <a:pt x="3834860" y="78517"/>
                  </a:lnTo>
                  <a:lnTo>
                    <a:pt x="3844063" y="84720"/>
                  </a:lnTo>
                  <a:lnTo>
                    <a:pt x="3855339" y="86995"/>
                  </a:lnTo>
                  <a:lnTo>
                    <a:pt x="3866687" y="84720"/>
                  </a:lnTo>
                  <a:lnTo>
                    <a:pt x="3875928" y="78517"/>
                  </a:lnTo>
                  <a:lnTo>
                    <a:pt x="3882145" y="69314"/>
                  </a:lnTo>
                  <a:lnTo>
                    <a:pt x="3884421" y="58039"/>
                  </a:lnTo>
                  <a:lnTo>
                    <a:pt x="3942461" y="58039"/>
                  </a:lnTo>
                  <a:lnTo>
                    <a:pt x="3937892" y="35415"/>
                  </a:lnTo>
                  <a:lnTo>
                    <a:pt x="3925443" y="16970"/>
                  </a:lnTo>
                  <a:lnTo>
                    <a:pt x="3906992" y="4550"/>
                  </a:lnTo>
                  <a:lnTo>
                    <a:pt x="3884421" y="0"/>
                  </a:lnTo>
                  <a:close/>
                </a:path>
              </a:pathLst>
            </a:custGeom>
            <a:solidFill>
              <a:srgbClr val="292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1749" y="214375"/>
              <a:ext cx="4000500" cy="929005"/>
            </a:xfrm>
            <a:custGeom>
              <a:avLst/>
              <a:gdLst/>
              <a:ahLst/>
              <a:cxnLst/>
              <a:rect l="l" t="t" r="r" b="b"/>
              <a:pathLst>
                <a:path w="4000500" h="929005">
                  <a:moveTo>
                    <a:pt x="0" y="174116"/>
                  </a:moveTo>
                  <a:lnTo>
                    <a:pt x="4568" y="151493"/>
                  </a:lnTo>
                  <a:lnTo>
                    <a:pt x="17018" y="133048"/>
                  </a:lnTo>
                  <a:lnTo>
                    <a:pt x="35468" y="120628"/>
                  </a:lnTo>
                  <a:lnTo>
                    <a:pt x="58038" y="116077"/>
                  </a:lnTo>
                  <a:lnTo>
                    <a:pt x="3884422" y="116077"/>
                  </a:lnTo>
                  <a:lnTo>
                    <a:pt x="3884422" y="58039"/>
                  </a:lnTo>
                  <a:lnTo>
                    <a:pt x="3888990" y="35415"/>
                  </a:lnTo>
                  <a:lnTo>
                    <a:pt x="3901440" y="16970"/>
                  </a:lnTo>
                  <a:lnTo>
                    <a:pt x="3919890" y="4550"/>
                  </a:lnTo>
                  <a:lnTo>
                    <a:pt x="3942460" y="0"/>
                  </a:lnTo>
                  <a:lnTo>
                    <a:pt x="3965031" y="4550"/>
                  </a:lnTo>
                  <a:lnTo>
                    <a:pt x="3983482" y="16970"/>
                  </a:lnTo>
                  <a:lnTo>
                    <a:pt x="3995931" y="35415"/>
                  </a:lnTo>
                  <a:lnTo>
                    <a:pt x="4000500" y="58039"/>
                  </a:lnTo>
                  <a:lnTo>
                    <a:pt x="4000500" y="754507"/>
                  </a:lnTo>
                  <a:lnTo>
                    <a:pt x="3995931" y="777077"/>
                  </a:lnTo>
                  <a:lnTo>
                    <a:pt x="3983482" y="795527"/>
                  </a:lnTo>
                  <a:lnTo>
                    <a:pt x="3965031" y="807977"/>
                  </a:lnTo>
                  <a:lnTo>
                    <a:pt x="3942460" y="812546"/>
                  </a:lnTo>
                  <a:lnTo>
                    <a:pt x="116077" y="812546"/>
                  </a:lnTo>
                  <a:lnTo>
                    <a:pt x="116077" y="870585"/>
                  </a:lnTo>
                  <a:lnTo>
                    <a:pt x="111509" y="893155"/>
                  </a:lnTo>
                  <a:lnTo>
                    <a:pt x="99059" y="911605"/>
                  </a:lnTo>
                  <a:lnTo>
                    <a:pt x="80609" y="924055"/>
                  </a:lnTo>
                  <a:lnTo>
                    <a:pt x="58038" y="928624"/>
                  </a:lnTo>
                  <a:lnTo>
                    <a:pt x="35468" y="924055"/>
                  </a:lnTo>
                  <a:lnTo>
                    <a:pt x="17018" y="911605"/>
                  </a:lnTo>
                  <a:lnTo>
                    <a:pt x="4568" y="893155"/>
                  </a:lnTo>
                  <a:lnTo>
                    <a:pt x="0" y="870585"/>
                  </a:lnTo>
                  <a:lnTo>
                    <a:pt x="0" y="17411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7121" y="253364"/>
              <a:ext cx="154177" cy="961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2699" y="340359"/>
              <a:ext cx="154177" cy="1252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7827" y="388492"/>
              <a:ext cx="0" cy="638810"/>
            </a:xfrm>
            <a:custGeom>
              <a:avLst/>
              <a:gdLst/>
              <a:ahLst/>
              <a:cxnLst/>
              <a:rect l="l" t="t" r="r" b="b"/>
              <a:pathLst>
                <a:path h="638810">
                  <a:moveTo>
                    <a:pt x="0" y="0"/>
                  </a:moveTo>
                  <a:lnTo>
                    <a:pt x="0" y="63842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58310" y="474040"/>
            <a:ext cx="1687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nc</a:t>
            </a:r>
            <a:r>
              <a:rPr sz="240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us</a:t>
            </a:r>
            <a:r>
              <a:rPr sz="2400" spc="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9750" y="1521663"/>
            <a:ext cx="7084695" cy="509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165" indent="6985" algn="ctr">
              <a:lnSpc>
                <a:spcPct val="100000"/>
              </a:lnSpc>
              <a:spcBef>
                <a:spcPts val="100"/>
              </a:spcBef>
            </a:pPr>
            <a:r>
              <a:rPr sz="24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Microorganism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30" dirty="0">
                <a:solidFill>
                  <a:srgbClr val="FF0000"/>
                </a:solidFill>
                <a:latin typeface="Times New Roman"/>
                <a:cs typeface="Times New Roman"/>
              </a:rPr>
              <a:t>plays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6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55" dirty="0">
                <a:solidFill>
                  <a:srgbClr val="FF0000"/>
                </a:solidFill>
                <a:latin typeface="Times New Roman"/>
                <a:cs typeface="Times New Roman"/>
              </a:rPr>
              <a:t>vital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70" dirty="0">
                <a:solidFill>
                  <a:srgbClr val="FF0000"/>
                </a:solidFill>
                <a:latin typeface="Times New Roman"/>
                <a:cs typeface="Times New Roman"/>
              </a:rPr>
              <a:t>role  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food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80" dirty="0">
                <a:solidFill>
                  <a:srgbClr val="FF0000"/>
                </a:solidFill>
                <a:latin typeface="Times New Roman"/>
                <a:cs typeface="Times New Roman"/>
              </a:rPr>
              <a:t>processing.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Not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only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05" dirty="0">
                <a:solidFill>
                  <a:srgbClr val="FF0000"/>
                </a:solidFill>
                <a:latin typeface="Times New Roman"/>
                <a:cs typeface="Times New Roman"/>
              </a:rPr>
              <a:t>today  </a:t>
            </a:r>
            <a:r>
              <a:rPr sz="24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but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ancient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60" dirty="0">
                <a:solidFill>
                  <a:srgbClr val="FF0000"/>
                </a:solidFill>
                <a:latin typeface="Times New Roman"/>
                <a:cs typeface="Times New Roman"/>
              </a:rPr>
              <a:t>times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processing  </a:t>
            </a:r>
            <a:r>
              <a:rPr sz="24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preservation </a:t>
            </a:r>
            <a:r>
              <a:rPr sz="2400" b="1" spc="41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foods </a:t>
            </a:r>
            <a:r>
              <a:rPr sz="24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by  </a:t>
            </a:r>
            <a:r>
              <a:rPr sz="24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Fermentation </a:t>
            </a:r>
            <a:r>
              <a:rPr sz="24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techniques </a:t>
            </a:r>
            <a:r>
              <a:rPr sz="2400" b="1" spc="390" dirty="0">
                <a:solidFill>
                  <a:srgbClr val="FF0000"/>
                </a:solidFill>
                <a:latin typeface="Times New Roman"/>
                <a:cs typeface="Times New Roman"/>
              </a:rPr>
              <a:t>have  </a:t>
            </a:r>
            <a:r>
              <a:rPr sz="24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been </a:t>
            </a:r>
            <a:r>
              <a:rPr sz="2400" b="1" spc="245" dirty="0">
                <a:solidFill>
                  <a:srgbClr val="FF0000"/>
                </a:solidFill>
                <a:latin typeface="Times New Roman"/>
                <a:cs typeface="Times New Roman"/>
              </a:rPr>
              <a:t>done </a:t>
            </a:r>
            <a:r>
              <a:rPr sz="24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using </a:t>
            </a:r>
            <a:r>
              <a:rPr sz="24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ancient  technologies. </a:t>
            </a:r>
            <a:r>
              <a:rPr sz="24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Fermentation  </a:t>
            </a:r>
            <a:r>
              <a:rPr sz="24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techniques </a:t>
            </a:r>
            <a:r>
              <a:rPr sz="24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sz="24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only </a:t>
            </a:r>
            <a:r>
              <a:rPr sz="24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increased  </a:t>
            </a:r>
            <a:r>
              <a:rPr sz="24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shelf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30" dirty="0">
                <a:solidFill>
                  <a:srgbClr val="FF0000"/>
                </a:solidFill>
                <a:latin typeface="Times New Roman"/>
                <a:cs typeface="Times New Roman"/>
              </a:rPr>
              <a:t>life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80" dirty="0">
                <a:solidFill>
                  <a:srgbClr val="FF0000"/>
                </a:solidFill>
                <a:latin typeface="Times New Roman"/>
                <a:cs typeface="Times New Roman"/>
              </a:rPr>
              <a:t>microbial</a:t>
            </a:r>
            <a:endParaRPr sz="2400">
              <a:latin typeface="Times New Roman"/>
              <a:cs typeface="Times New Roman"/>
            </a:endParaRPr>
          </a:p>
          <a:p>
            <a:pPr marL="241300" marR="1799589" algn="ctr">
              <a:lnSpc>
                <a:spcPct val="100000"/>
              </a:lnSpc>
              <a:spcBef>
                <a:spcPts val="15"/>
              </a:spcBef>
            </a:pPr>
            <a:r>
              <a:rPr sz="2400" b="1" spc="390" dirty="0">
                <a:solidFill>
                  <a:srgbClr val="FF0000"/>
                </a:solidFill>
                <a:latin typeface="Times New Roman"/>
                <a:cs typeface="Times New Roman"/>
              </a:rPr>
              <a:t>Sefety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409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6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80" dirty="0">
                <a:solidFill>
                  <a:srgbClr val="FF0000"/>
                </a:solidFill>
                <a:latin typeface="Times New Roman"/>
                <a:cs typeface="Times New Roman"/>
              </a:rPr>
              <a:t>food,but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also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make  </a:t>
            </a:r>
            <a:r>
              <a:rPr sz="24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some </a:t>
            </a:r>
            <a:r>
              <a:rPr sz="24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food </a:t>
            </a:r>
            <a:r>
              <a:rPr sz="24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sz="2400" b="1" spc="520" dirty="0">
                <a:solidFill>
                  <a:srgbClr val="FF0000"/>
                </a:solidFill>
                <a:latin typeface="Times New Roman"/>
                <a:cs typeface="Times New Roman"/>
              </a:rPr>
              <a:t>tasty </a:t>
            </a:r>
            <a:r>
              <a:rPr sz="24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24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digestable.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Copyright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reserved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39" y="170687"/>
            <a:ext cx="4855845" cy="1118870"/>
            <a:chOff x="2148839" y="170687"/>
            <a:chExt cx="4855845" cy="1118870"/>
          </a:xfrm>
        </p:grpSpPr>
        <p:sp>
          <p:nvSpPr>
            <p:cNvPr id="3" name="object 3"/>
            <p:cNvSpPr/>
            <p:nvPr/>
          </p:nvSpPr>
          <p:spPr>
            <a:xfrm>
              <a:off x="2148839" y="170687"/>
              <a:ext cx="4855464" cy="11186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6431" y="405383"/>
              <a:ext cx="2337816" cy="551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4625" y="315848"/>
              <a:ext cx="4724400" cy="889635"/>
            </a:xfrm>
            <a:custGeom>
              <a:avLst/>
              <a:gdLst/>
              <a:ahLst/>
              <a:cxnLst/>
              <a:rect l="l" t="t" r="r" b="b"/>
              <a:pathLst>
                <a:path w="4724400" h="889635">
                  <a:moveTo>
                    <a:pt x="4724273" y="0"/>
                  </a:moveTo>
                  <a:lnTo>
                    <a:pt x="4716365" y="39556"/>
                  </a:lnTo>
                  <a:lnTo>
                    <a:pt x="4694634" y="71850"/>
                  </a:lnTo>
                  <a:lnTo>
                    <a:pt x="4662354" y="93618"/>
                  </a:lnTo>
                  <a:lnTo>
                    <a:pt x="4622800" y="101600"/>
                  </a:lnTo>
                  <a:lnTo>
                    <a:pt x="101473" y="101600"/>
                  </a:lnTo>
                  <a:lnTo>
                    <a:pt x="61936" y="109561"/>
                  </a:lnTo>
                  <a:lnTo>
                    <a:pt x="29686" y="131286"/>
                  </a:lnTo>
                  <a:lnTo>
                    <a:pt x="7961" y="163536"/>
                  </a:lnTo>
                  <a:lnTo>
                    <a:pt x="0" y="203073"/>
                  </a:lnTo>
                  <a:lnTo>
                    <a:pt x="0" y="787526"/>
                  </a:lnTo>
                  <a:lnTo>
                    <a:pt x="7961" y="827083"/>
                  </a:lnTo>
                  <a:lnTo>
                    <a:pt x="29686" y="859377"/>
                  </a:lnTo>
                  <a:lnTo>
                    <a:pt x="61936" y="881145"/>
                  </a:lnTo>
                  <a:lnTo>
                    <a:pt x="101473" y="889126"/>
                  </a:lnTo>
                  <a:lnTo>
                    <a:pt x="141029" y="881145"/>
                  </a:lnTo>
                  <a:lnTo>
                    <a:pt x="173323" y="859377"/>
                  </a:lnTo>
                  <a:lnTo>
                    <a:pt x="195091" y="827083"/>
                  </a:lnTo>
                  <a:lnTo>
                    <a:pt x="203073" y="787526"/>
                  </a:lnTo>
                  <a:lnTo>
                    <a:pt x="203073" y="686053"/>
                  </a:lnTo>
                  <a:lnTo>
                    <a:pt x="4622800" y="686053"/>
                  </a:lnTo>
                  <a:lnTo>
                    <a:pt x="4662336" y="678072"/>
                  </a:lnTo>
                  <a:lnTo>
                    <a:pt x="4694586" y="656304"/>
                  </a:lnTo>
                  <a:lnTo>
                    <a:pt x="4716311" y="624010"/>
                  </a:lnTo>
                  <a:lnTo>
                    <a:pt x="4724273" y="584453"/>
                  </a:lnTo>
                  <a:lnTo>
                    <a:pt x="4724273" y="304673"/>
                  </a:lnTo>
                  <a:lnTo>
                    <a:pt x="101473" y="304673"/>
                  </a:lnTo>
                  <a:lnTo>
                    <a:pt x="101473" y="203073"/>
                  </a:lnTo>
                  <a:lnTo>
                    <a:pt x="105463" y="183294"/>
                  </a:lnTo>
                  <a:lnTo>
                    <a:pt x="116347" y="167147"/>
                  </a:lnTo>
                  <a:lnTo>
                    <a:pt x="132494" y="156263"/>
                  </a:lnTo>
                  <a:lnTo>
                    <a:pt x="152273" y="152273"/>
                  </a:lnTo>
                  <a:lnTo>
                    <a:pt x="4724273" y="152273"/>
                  </a:lnTo>
                  <a:lnTo>
                    <a:pt x="4724273" y="0"/>
                  </a:lnTo>
                  <a:close/>
                </a:path>
                <a:path w="4724400" h="889635">
                  <a:moveTo>
                    <a:pt x="4724273" y="152273"/>
                  </a:moveTo>
                  <a:lnTo>
                    <a:pt x="152273" y="152273"/>
                  </a:lnTo>
                  <a:lnTo>
                    <a:pt x="172051" y="156263"/>
                  </a:lnTo>
                  <a:lnTo>
                    <a:pt x="188198" y="167147"/>
                  </a:lnTo>
                  <a:lnTo>
                    <a:pt x="199082" y="183294"/>
                  </a:lnTo>
                  <a:lnTo>
                    <a:pt x="203073" y="203073"/>
                  </a:lnTo>
                  <a:lnTo>
                    <a:pt x="195091" y="242629"/>
                  </a:lnTo>
                  <a:lnTo>
                    <a:pt x="173323" y="274923"/>
                  </a:lnTo>
                  <a:lnTo>
                    <a:pt x="141029" y="296691"/>
                  </a:lnTo>
                  <a:lnTo>
                    <a:pt x="101473" y="304673"/>
                  </a:lnTo>
                  <a:lnTo>
                    <a:pt x="4724273" y="304673"/>
                  </a:lnTo>
                  <a:lnTo>
                    <a:pt x="4724273" y="152273"/>
                  </a:lnTo>
                  <a:close/>
                </a:path>
                <a:path w="4724400" h="889635">
                  <a:moveTo>
                    <a:pt x="4521327" y="0"/>
                  </a:moveTo>
                  <a:lnTo>
                    <a:pt x="4521327" y="101600"/>
                  </a:lnTo>
                  <a:lnTo>
                    <a:pt x="4622800" y="101600"/>
                  </a:lnTo>
                  <a:lnTo>
                    <a:pt x="4622800" y="50800"/>
                  </a:lnTo>
                  <a:lnTo>
                    <a:pt x="4572000" y="50800"/>
                  </a:lnTo>
                  <a:lnTo>
                    <a:pt x="4552241" y="46809"/>
                  </a:lnTo>
                  <a:lnTo>
                    <a:pt x="4536138" y="35925"/>
                  </a:lnTo>
                  <a:lnTo>
                    <a:pt x="4525297" y="19778"/>
                  </a:lnTo>
                  <a:lnTo>
                    <a:pt x="4521327" y="0"/>
                  </a:lnTo>
                  <a:close/>
                </a:path>
                <a:path w="4724400" h="889635">
                  <a:moveTo>
                    <a:pt x="4622800" y="0"/>
                  </a:moveTo>
                  <a:lnTo>
                    <a:pt x="4618809" y="19778"/>
                  </a:lnTo>
                  <a:lnTo>
                    <a:pt x="4607925" y="35925"/>
                  </a:lnTo>
                  <a:lnTo>
                    <a:pt x="4591778" y="46809"/>
                  </a:lnTo>
                  <a:lnTo>
                    <a:pt x="4572000" y="50800"/>
                  </a:lnTo>
                  <a:lnTo>
                    <a:pt x="4622800" y="50800"/>
                  </a:lnTo>
                  <a:lnTo>
                    <a:pt x="4622800" y="0"/>
                  </a:lnTo>
                  <a:close/>
                </a:path>
              </a:pathLst>
            </a:custGeom>
            <a:solidFill>
              <a:srgbClr val="2C2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6098" y="214248"/>
              <a:ext cx="4622800" cy="406400"/>
            </a:xfrm>
            <a:custGeom>
              <a:avLst/>
              <a:gdLst/>
              <a:ahLst/>
              <a:cxnLst/>
              <a:rect l="l" t="t" r="r" b="b"/>
              <a:pathLst>
                <a:path w="4622800" h="406400">
                  <a:moveTo>
                    <a:pt x="50800" y="253873"/>
                  </a:moveTo>
                  <a:lnTo>
                    <a:pt x="31021" y="257863"/>
                  </a:lnTo>
                  <a:lnTo>
                    <a:pt x="14874" y="268747"/>
                  </a:lnTo>
                  <a:lnTo>
                    <a:pt x="3990" y="284894"/>
                  </a:lnTo>
                  <a:lnTo>
                    <a:pt x="0" y="304673"/>
                  </a:lnTo>
                  <a:lnTo>
                    <a:pt x="0" y="406273"/>
                  </a:lnTo>
                  <a:lnTo>
                    <a:pt x="39556" y="398291"/>
                  </a:lnTo>
                  <a:lnTo>
                    <a:pt x="71850" y="376523"/>
                  </a:lnTo>
                  <a:lnTo>
                    <a:pt x="93618" y="344229"/>
                  </a:lnTo>
                  <a:lnTo>
                    <a:pt x="101600" y="304673"/>
                  </a:lnTo>
                  <a:lnTo>
                    <a:pt x="97609" y="284894"/>
                  </a:lnTo>
                  <a:lnTo>
                    <a:pt x="86725" y="268747"/>
                  </a:lnTo>
                  <a:lnTo>
                    <a:pt x="70578" y="257863"/>
                  </a:lnTo>
                  <a:lnTo>
                    <a:pt x="50800" y="253873"/>
                  </a:lnTo>
                  <a:close/>
                </a:path>
                <a:path w="4622800" h="406400">
                  <a:moveTo>
                    <a:pt x="4622800" y="101600"/>
                  </a:moveTo>
                  <a:lnTo>
                    <a:pt x="4521327" y="101600"/>
                  </a:lnTo>
                  <a:lnTo>
                    <a:pt x="4521327" y="203200"/>
                  </a:lnTo>
                  <a:lnTo>
                    <a:pt x="4560863" y="195218"/>
                  </a:lnTo>
                  <a:lnTo>
                    <a:pt x="4593113" y="173450"/>
                  </a:lnTo>
                  <a:lnTo>
                    <a:pt x="4614838" y="141156"/>
                  </a:lnTo>
                  <a:lnTo>
                    <a:pt x="4622800" y="101600"/>
                  </a:lnTo>
                  <a:close/>
                </a:path>
                <a:path w="4622800" h="406400">
                  <a:moveTo>
                    <a:pt x="4521327" y="0"/>
                  </a:moveTo>
                  <a:lnTo>
                    <a:pt x="4481770" y="7981"/>
                  </a:lnTo>
                  <a:lnTo>
                    <a:pt x="4449476" y="29749"/>
                  </a:lnTo>
                  <a:lnTo>
                    <a:pt x="4427708" y="62043"/>
                  </a:lnTo>
                  <a:lnTo>
                    <a:pt x="4419727" y="101600"/>
                  </a:lnTo>
                  <a:lnTo>
                    <a:pt x="4423717" y="121378"/>
                  </a:lnTo>
                  <a:lnTo>
                    <a:pt x="4434601" y="137525"/>
                  </a:lnTo>
                  <a:lnTo>
                    <a:pt x="4450748" y="148409"/>
                  </a:lnTo>
                  <a:lnTo>
                    <a:pt x="4470527" y="152400"/>
                  </a:lnTo>
                  <a:lnTo>
                    <a:pt x="4490305" y="148409"/>
                  </a:lnTo>
                  <a:lnTo>
                    <a:pt x="4506452" y="137525"/>
                  </a:lnTo>
                  <a:lnTo>
                    <a:pt x="4517336" y="121378"/>
                  </a:lnTo>
                  <a:lnTo>
                    <a:pt x="4521327" y="101600"/>
                  </a:lnTo>
                  <a:lnTo>
                    <a:pt x="4622800" y="101600"/>
                  </a:lnTo>
                  <a:lnTo>
                    <a:pt x="4614892" y="62043"/>
                  </a:lnTo>
                  <a:lnTo>
                    <a:pt x="4593161" y="29749"/>
                  </a:lnTo>
                  <a:lnTo>
                    <a:pt x="4560881" y="7981"/>
                  </a:lnTo>
                  <a:lnTo>
                    <a:pt x="4521327" y="0"/>
                  </a:lnTo>
                  <a:close/>
                </a:path>
              </a:pathLst>
            </a:custGeom>
            <a:solidFill>
              <a:srgbClr val="2323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4498" y="214375"/>
              <a:ext cx="4725035" cy="990600"/>
            </a:xfrm>
            <a:custGeom>
              <a:avLst/>
              <a:gdLst/>
              <a:ahLst/>
              <a:cxnLst/>
              <a:rect l="l" t="t" r="r" b="b"/>
              <a:pathLst>
                <a:path w="4725034" h="990600">
                  <a:moveTo>
                    <a:pt x="126" y="304546"/>
                  </a:moveTo>
                  <a:lnTo>
                    <a:pt x="8088" y="265009"/>
                  </a:lnTo>
                  <a:lnTo>
                    <a:pt x="29813" y="232759"/>
                  </a:lnTo>
                  <a:lnTo>
                    <a:pt x="62063" y="211034"/>
                  </a:lnTo>
                  <a:lnTo>
                    <a:pt x="101600" y="203073"/>
                  </a:lnTo>
                  <a:lnTo>
                    <a:pt x="4521454" y="203073"/>
                  </a:lnTo>
                  <a:lnTo>
                    <a:pt x="4521454" y="101473"/>
                  </a:lnTo>
                  <a:lnTo>
                    <a:pt x="4529415" y="61936"/>
                  </a:lnTo>
                  <a:lnTo>
                    <a:pt x="4551140" y="29686"/>
                  </a:lnTo>
                  <a:lnTo>
                    <a:pt x="4583390" y="7961"/>
                  </a:lnTo>
                  <a:lnTo>
                    <a:pt x="4622927" y="0"/>
                  </a:lnTo>
                  <a:lnTo>
                    <a:pt x="4662483" y="7961"/>
                  </a:lnTo>
                  <a:lnTo>
                    <a:pt x="4694777" y="29686"/>
                  </a:lnTo>
                  <a:lnTo>
                    <a:pt x="4716545" y="61936"/>
                  </a:lnTo>
                  <a:lnTo>
                    <a:pt x="4724527" y="101473"/>
                  </a:lnTo>
                  <a:lnTo>
                    <a:pt x="4724527" y="685926"/>
                  </a:lnTo>
                  <a:lnTo>
                    <a:pt x="4716492" y="725483"/>
                  </a:lnTo>
                  <a:lnTo>
                    <a:pt x="4694761" y="757777"/>
                  </a:lnTo>
                  <a:lnTo>
                    <a:pt x="4662481" y="779545"/>
                  </a:lnTo>
                  <a:lnTo>
                    <a:pt x="4622927" y="787526"/>
                  </a:lnTo>
                  <a:lnTo>
                    <a:pt x="203200" y="787526"/>
                  </a:lnTo>
                  <a:lnTo>
                    <a:pt x="203200" y="889000"/>
                  </a:lnTo>
                  <a:lnTo>
                    <a:pt x="195218" y="928556"/>
                  </a:lnTo>
                  <a:lnTo>
                    <a:pt x="173450" y="960850"/>
                  </a:lnTo>
                  <a:lnTo>
                    <a:pt x="141156" y="982618"/>
                  </a:lnTo>
                  <a:lnTo>
                    <a:pt x="101600" y="990600"/>
                  </a:lnTo>
                  <a:lnTo>
                    <a:pt x="62043" y="982618"/>
                  </a:lnTo>
                  <a:lnTo>
                    <a:pt x="29749" y="960850"/>
                  </a:lnTo>
                  <a:lnTo>
                    <a:pt x="7981" y="928556"/>
                  </a:lnTo>
                  <a:lnTo>
                    <a:pt x="0" y="889000"/>
                  </a:lnTo>
                  <a:lnTo>
                    <a:pt x="126" y="30454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6902" y="296798"/>
              <a:ext cx="241046" cy="13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5448" y="449071"/>
              <a:ext cx="241300" cy="19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7698" y="518921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4">
                  <a:moveTo>
                    <a:pt x="0" y="0"/>
                  </a:moveTo>
                  <a:lnTo>
                    <a:pt x="0" y="48298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75126" y="505205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REFERENCE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3875" y="1596390"/>
            <a:ext cx="7100570" cy="502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Biotechnology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U.Satyanarayan</a:t>
            </a:r>
            <a:endParaRPr sz="2400">
              <a:latin typeface="Times New Roman"/>
              <a:cs typeface="Times New Roman"/>
            </a:endParaRPr>
          </a:p>
          <a:p>
            <a:pPr marL="253365" indent="-241300">
              <a:lnSpc>
                <a:spcPts val="2855"/>
              </a:lnSpc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wikipedia.org/wiki/Food_processing</a:t>
            </a:r>
            <a:endParaRPr sz="2400">
              <a:latin typeface="Times New Roman"/>
              <a:cs typeface="Times New Roman"/>
            </a:endParaRPr>
          </a:p>
          <a:p>
            <a:pPr marL="253365" indent="-241300">
              <a:lnSpc>
                <a:spcPts val="2855"/>
              </a:lnSpc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Nutritional evaluation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food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processing,</a:t>
            </a:r>
            <a:endParaRPr sz="2400">
              <a:latin typeface="Times New Roman"/>
              <a:cs typeface="Times New Roman"/>
            </a:endParaRPr>
          </a:p>
          <a:p>
            <a:pPr marL="12700" marR="1306195">
              <a:lnSpc>
                <a:spcPct val="100000"/>
              </a:lnSpc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Food preservation </a:t>
            </a:r>
            <a:r>
              <a:rPr sz="2400" dirty="0">
                <a:latin typeface="Times New Roman"/>
                <a:cs typeface="Times New Roman"/>
              </a:rPr>
              <a:t>2nd </a:t>
            </a:r>
            <a:r>
              <a:rPr sz="2400" spc="-5" dirty="0">
                <a:latin typeface="Times New Roman"/>
                <a:cs typeface="Times New Roman"/>
              </a:rPr>
              <a:t>edition,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W.  </a:t>
            </a:r>
            <a:r>
              <a:rPr sz="2400" spc="-5" dirty="0">
                <a:latin typeface="Times New Roman"/>
                <a:cs typeface="Times New Roman"/>
              </a:rPr>
              <a:t>Desrosier</a:t>
            </a:r>
            <a:endParaRPr sz="2400">
              <a:latin typeface="Times New Roman"/>
              <a:cs typeface="Times New Roman"/>
            </a:endParaRPr>
          </a:p>
          <a:p>
            <a:pPr marL="12700" marR="145161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Department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Food </a:t>
            </a:r>
            <a:r>
              <a:rPr sz="2400" spc="-45" dirty="0">
                <a:latin typeface="Times New Roman"/>
                <a:cs typeface="Times New Roman"/>
              </a:rPr>
              <a:t>Technology, </a:t>
            </a:r>
            <a:r>
              <a:rPr sz="2400" spc="-5" dirty="0">
                <a:latin typeface="Times New Roman"/>
                <a:cs typeface="Times New Roman"/>
              </a:rPr>
              <a:t>University  College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40" dirty="0">
                <a:latin typeface="Times New Roman"/>
                <a:cs typeface="Times New Roman"/>
              </a:rPr>
              <a:t>Technology, </a:t>
            </a:r>
            <a:r>
              <a:rPr sz="2400" spc="-5" dirty="0">
                <a:latin typeface="Times New Roman"/>
                <a:cs typeface="Times New Roman"/>
              </a:rPr>
              <a:t>Osmania </a:t>
            </a:r>
            <a:r>
              <a:rPr sz="2400" spc="-25" dirty="0">
                <a:latin typeface="Times New Roman"/>
                <a:cs typeface="Times New Roman"/>
              </a:rPr>
              <a:t>University,  </a:t>
            </a:r>
            <a:r>
              <a:rPr sz="2400" spc="-15" dirty="0">
                <a:latin typeface="Times New Roman"/>
                <a:cs typeface="Times New Roman"/>
              </a:rPr>
              <a:t>Hyderabad, </a:t>
            </a:r>
            <a:r>
              <a:rPr sz="2400" spc="-5" dirty="0">
                <a:latin typeface="Times New Roman"/>
                <a:cs typeface="Times New Roman"/>
              </a:rPr>
              <a:t>Andhra Pradesh, </a:t>
            </a:r>
            <a:r>
              <a:rPr sz="2400" spc="-15" dirty="0">
                <a:latin typeface="Times New Roman"/>
                <a:cs typeface="Times New Roman"/>
              </a:rPr>
              <a:t>India</a:t>
            </a:r>
            <a:endParaRPr sz="2400">
              <a:latin typeface="Times New Roman"/>
              <a:cs typeface="Times New Roman"/>
            </a:endParaRPr>
          </a:p>
          <a:p>
            <a:pPr marL="253365" indent="-24130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5" dirty="0">
                <a:latin typeface="Times New Roman"/>
                <a:cs typeface="Times New Roman"/>
              </a:rPr>
              <a:t>University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California directory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academic and </a:t>
            </a:r>
            <a:r>
              <a:rPr sz="2400" dirty="0">
                <a:latin typeface="Times New Roman"/>
                <a:cs typeface="Times New Roman"/>
              </a:rPr>
              <a:t>industry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literature</a:t>
            </a:r>
            <a:endParaRPr sz="2400">
              <a:latin typeface="Times New Roman"/>
              <a:cs typeface="Times New Roman"/>
            </a:endParaRPr>
          </a:p>
          <a:p>
            <a:pPr marL="253365" indent="-241300">
              <a:lnSpc>
                <a:spcPct val="100000"/>
              </a:lnSpc>
              <a:buSzPct val="95833"/>
              <a:buFont typeface="Wingdings"/>
              <a:buChar char=""/>
              <a:tabLst>
                <a:tab pos="254000" algn="l"/>
              </a:tabLst>
            </a:pPr>
            <a:r>
              <a:rPr sz="2400" spc="-10" dirty="0">
                <a:latin typeface="Times New Roman"/>
                <a:cs typeface="Times New Roman"/>
              </a:rPr>
              <a:t>FOOD ADDICTION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Perils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Processed Foods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America’s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Diet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Copyright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reserved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1139952"/>
            <a:ext cx="7720583" cy="515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187" y="914399"/>
            <a:ext cx="8173084" cy="5600700"/>
          </a:xfrm>
          <a:custGeom>
            <a:avLst/>
            <a:gdLst/>
            <a:ahLst/>
            <a:cxnLst/>
            <a:rect l="l" t="t" r="r" b="b"/>
            <a:pathLst>
              <a:path w="8173084" h="5600700">
                <a:moveTo>
                  <a:pt x="7989659" y="182880"/>
                </a:moveTo>
                <a:lnTo>
                  <a:pt x="7943939" y="182880"/>
                </a:lnTo>
                <a:lnTo>
                  <a:pt x="7943939" y="228600"/>
                </a:lnTo>
                <a:lnTo>
                  <a:pt x="7943939" y="5372100"/>
                </a:lnTo>
                <a:lnTo>
                  <a:pt x="228600" y="5372100"/>
                </a:lnTo>
                <a:lnTo>
                  <a:pt x="228600" y="228600"/>
                </a:lnTo>
                <a:lnTo>
                  <a:pt x="7943939" y="228600"/>
                </a:lnTo>
                <a:lnTo>
                  <a:pt x="7943939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5372100"/>
                </a:lnTo>
                <a:lnTo>
                  <a:pt x="182880" y="5417820"/>
                </a:lnTo>
                <a:lnTo>
                  <a:pt x="7989659" y="5417820"/>
                </a:lnTo>
                <a:lnTo>
                  <a:pt x="7989659" y="5372112"/>
                </a:lnTo>
                <a:lnTo>
                  <a:pt x="7989659" y="228600"/>
                </a:lnTo>
                <a:lnTo>
                  <a:pt x="7989659" y="182880"/>
                </a:lnTo>
                <a:close/>
              </a:path>
              <a:path w="8173084" h="5600700">
                <a:moveTo>
                  <a:pt x="8172539" y="0"/>
                </a:moveTo>
                <a:lnTo>
                  <a:pt x="8035379" y="0"/>
                </a:lnTo>
                <a:lnTo>
                  <a:pt x="8035379" y="137160"/>
                </a:lnTo>
                <a:lnTo>
                  <a:pt x="8035379" y="5463540"/>
                </a:lnTo>
                <a:lnTo>
                  <a:pt x="137160" y="5463540"/>
                </a:lnTo>
                <a:lnTo>
                  <a:pt x="137160" y="137160"/>
                </a:lnTo>
                <a:lnTo>
                  <a:pt x="8035379" y="137160"/>
                </a:lnTo>
                <a:lnTo>
                  <a:pt x="8035379" y="0"/>
                </a:lnTo>
                <a:lnTo>
                  <a:pt x="0" y="0"/>
                </a:lnTo>
                <a:lnTo>
                  <a:pt x="0" y="137160"/>
                </a:lnTo>
                <a:lnTo>
                  <a:pt x="0" y="5463540"/>
                </a:lnTo>
                <a:lnTo>
                  <a:pt x="0" y="5600700"/>
                </a:lnTo>
                <a:lnTo>
                  <a:pt x="8172539" y="5600700"/>
                </a:lnTo>
                <a:lnTo>
                  <a:pt x="8172539" y="5463565"/>
                </a:lnTo>
                <a:lnTo>
                  <a:pt x="8172539" y="137160"/>
                </a:lnTo>
                <a:lnTo>
                  <a:pt x="817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0"/>
              </a:spcBef>
              <a:tabLst>
                <a:tab pos="1403985" algn="l"/>
              </a:tabLst>
            </a:pPr>
            <a:r>
              <a:rPr dirty="0"/>
              <a:t>T</a:t>
            </a:r>
            <a:r>
              <a:rPr spc="5" dirty="0"/>
              <a:t>H</a:t>
            </a:r>
            <a:r>
              <a:rPr dirty="0"/>
              <a:t>E	</a:t>
            </a:r>
            <a:r>
              <a:rPr spc="-5" dirty="0"/>
              <a:t>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4001" y="569722"/>
            <a:ext cx="47631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COMPONENTS IN</a:t>
            </a:r>
            <a:r>
              <a:rPr sz="3200"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FOOD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32102" y="2073605"/>
            <a:ext cx="64738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Food </a:t>
            </a:r>
            <a:r>
              <a:rPr sz="2400" dirty="0">
                <a:latin typeface="Times New Roman"/>
                <a:cs typeface="Times New Roman"/>
              </a:rPr>
              <a:t>is made up of </a:t>
            </a:r>
            <a:r>
              <a:rPr sz="2400" spc="-5" dirty="0">
                <a:latin typeface="Times New Roman"/>
                <a:cs typeface="Times New Roman"/>
              </a:rPr>
              <a:t>chemicals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1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primarily</a:t>
            </a:r>
            <a:endParaRPr sz="2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water, </a:t>
            </a:r>
            <a:r>
              <a:rPr sz="2400" spc="-5" dirty="0">
                <a:latin typeface="Times New Roman"/>
                <a:cs typeface="Times New Roman"/>
              </a:rPr>
              <a:t>proteins, </a:t>
            </a:r>
            <a:r>
              <a:rPr sz="2400" dirty="0">
                <a:latin typeface="Times New Roman"/>
                <a:cs typeface="Times New Roman"/>
              </a:rPr>
              <a:t>lipids, </a:t>
            </a:r>
            <a:r>
              <a:rPr sz="2400" spc="-10" dirty="0">
                <a:latin typeface="Times New Roman"/>
                <a:cs typeface="Times New Roman"/>
              </a:rPr>
              <a:t>carbohydrates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minerals.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8415" marR="5080" indent="-635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major components that are altered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processing  include proteins, </a:t>
            </a:r>
            <a:r>
              <a:rPr sz="2400" dirty="0">
                <a:latin typeface="Times New Roman"/>
                <a:cs typeface="Times New Roman"/>
              </a:rPr>
              <a:t>lipids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carbohydrates.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2376" y="214375"/>
            <a:ext cx="2071623" cy="151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2126" y="4072001"/>
            <a:ext cx="3714750" cy="260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6350" y="201548"/>
            <a:ext cx="1948814" cy="1525905"/>
            <a:chOff x="-6350" y="201548"/>
            <a:chExt cx="1948814" cy="1525905"/>
          </a:xfrm>
        </p:grpSpPr>
        <p:sp>
          <p:nvSpPr>
            <p:cNvPr id="7" name="object 7"/>
            <p:cNvSpPr/>
            <p:nvPr/>
          </p:nvSpPr>
          <p:spPr>
            <a:xfrm>
              <a:off x="0" y="214248"/>
              <a:ext cx="1928749" cy="15002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07898"/>
              <a:ext cx="1936114" cy="1513205"/>
            </a:xfrm>
            <a:custGeom>
              <a:avLst/>
              <a:gdLst/>
              <a:ahLst/>
              <a:cxnLst/>
              <a:rect l="l" t="t" r="r" b="b"/>
              <a:pathLst>
                <a:path w="1936114" h="1513205">
                  <a:moveTo>
                    <a:pt x="371119" y="0"/>
                  </a:moveTo>
                  <a:lnTo>
                    <a:pt x="1557655" y="0"/>
                  </a:lnTo>
                  <a:lnTo>
                    <a:pt x="1935861" y="756538"/>
                  </a:lnTo>
                  <a:lnTo>
                    <a:pt x="1557655" y="1512951"/>
                  </a:lnTo>
                  <a:lnTo>
                    <a:pt x="371119" y="1512951"/>
                  </a:lnTo>
                  <a:lnTo>
                    <a:pt x="0" y="770737"/>
                  </a:lnTo>
                </a:path>
                <a:path w="1936114" h="1513205">
                  <a:moveTo>
                    <a:pt x="0" y="742337"/>
                  </a:moveTo>
                  <a:lnTo>
                    <a:pt x="37111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14375" y="2143125"/>
            <a:ext cx="476250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375" y="3214623"/>
            <a:ext cx="476250" cy="476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19" y="563702"/>
            <a:ext cx="81965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heavy" spc="5" dirty="0">
                <a:uFill>
                  <a:solidFill>
                    <a:srgbClr val="FF0000"/>
                  </a:solidFill>
                </a:uFill>
              </a:rPr>
              <a:t>Food </a:t>
            </a:r>
            <a:r>
              <a:rPr sz="4000" u="heavy" spc="-5" dirty="0">
                <a:uFill>
                  <a:solidFill>
                    <a:srgbClr val="FF0000"/>
                  </a:solidFill>
                </a:uFill>
              </a:rPr>
              <a:t>processing </a:t>
            </a:r>
            <a:r>
              <a:rPr sz="4000" u="heavy" spc="5" dirty="0">
                <a:uFill>
                  <a:solidFill>
                    <a:srgbClr val="FF0000"/>
                  </a:solidFill>
                </a:uFill>
              </a:rPr>
              <a:t>has four major</a:t>
            </a:r>
            <a:r>
              <a:rPr sz="4000" u="heavy" spc="-38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dirty="0">
                <a:uFill>
                  <a:solidFill>
                    <a:srgbClr val="FF0000"/>
                  </a:solidFill>
                </a:uFill>
              </a:rPr>
              <a:t>aims: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36624" y="1641805"/>
            <a:ext cx="641731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875"/>
              <a:buAutoNum type="arabicPeriod"/>
              <a:tabLst>
                <a:tab pos="318770" algn="l"/>
              </a:tabLst>
            </a:pPr>
            <a:r>
              <a:rPr sz="3200" spc="-120" dirty="0">
                <a:latin typeface="Times New Roman"/>
                <a:cs typeface="Times New Roman"/>
              </a:rPr>
              <a:t>To </a:t>
            </a:r>
            <a:r>
              <a:rPr sz="3200" spc="-20" dirty="0">
                <a:latin typeface="Times New Roman"/>
                <a:cs typeface="Times New Roman"/>
              </a:rPr>
              <a:t>make </a:t>
            </a:r>
            <a:r>
              <a:rPr sz="3200">
                <a:latin typeface="Times New Roman"/>
                <a:cs typeface="Times New Roman"/>
              </a:rPr>
              <a:t>food </a:t>
            </a:r>
            <a:r>
              <a:rPr sz="3200" spc="-15" smtClean="0">
                <a:latin typeface="Times New Roman"/>
                <a:cs typeface="Times New Roman"/>
              </a:rPr>
              <a:t>safe</a:t>
            </a:r>
            <a:r>
              <a:rPr lang="en-US" sz="3200" spc="-15" dirty="0" smtClean="0">
                <a:latin typeface="Times New Roman"/>
                <a:cs typeface="Times New Roman"/>
              </a:rPr>
              <a:t> </a:t>
            </a:r>
            <a:r>
              <a:rPr sz="3200" spc="-15" smtClean="0">
                <a:latin typeface="Times New Roman"/>
                <a:cs typeface="Times New Roman"/>
              </a:rPr>
              <a:t>(</a:t>
            </a:r>
            <a:r>
              <a:rPr sz="3200" spc="-15" dirty="0">
                <a:latin typeface="Times New Roman"/>
                <a:cs typeface="Times New Roman"/>
              </a:rPr>
              <a:t>microbiologically,  </a:t>
            </a:r>
            <a:r>
              <a:rPr sz="3200" spc="-10" dirty="0">
                <a:latin typeface="Times New Roman"/>
                <a:cs typeface="Times New Roman"/>
              </a:rPr>
              <a:t>chemically).</a:t>
            </a:r>
            <a:endParaRPr sz="3200">
              <a:latin typeface="Times New Roman"/>
              <a:cs typeface="Times New Roman"/>
            </a:endParaRPr>
          </a:p>
          <a:p>
            <a:pPr marL="12700" marR="515620">
              <a:lnSpc>
                <a:spcPct val="100000"/>
              </a:lnSpc>
              <a:buSzPct val="96875"/>
              <a:buAutoNum type="arabicPeriod"/>
              <a:tabLst>
                <a:tab pos="318770" algn="l"/>
              </a:tabLst>
            </a:pPr>
            <a:r>
              <a:rPr sz="3200" spc="-120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provide products of the highest  quality </a:t>
            </a:r>
            <a:r>
              <a:rPr sz="3200" spc="-20" dirty="0">
                <a:latin typeface="Times New Roman"/>
                <a:cs typeface="Times New Roman"/>
              </a:rPr>
              <a:t>(flavor, </a:t>
            </a:r>
            <a:r>
              <a:rPr sz="3200" spc="-25" dirty="0">
                <a:latin typeface="Times New Roman"/>
                <a:cs typeface="Times New Roman"/>
              </a:rPr>
              <a:t>color,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texture)</a:t>
            </a:r>
            <a:endParaRPr sz="3200">
              <a:latin typeface="Times New Roman"/>
              <a:cs typeface="Times New Roman"/>
            </a:endParaRPr>
          </a:p>
          <a:p>
            <a:pPr marL="12700" marR="760730">
              <a:lnSpc>
                <a:spcPct val="100000"/>
              </a:lnSpc>
              <a:spcBef>
                <a:spcPts val="5"/>
              </a:spcBef>
              <a:buSzPct val="96875"/>
              <a:buAutoNum type="arabicPeriod"/>
              <a:tabLst>
                <a:tab pos="318770" algn="l"/>
              </a:tabLst>
            </a:pPr>
            <a:r>
              <a:rPr sz="3200" spc="-120" dirty="0">
                <a:latin typeface="Times New Roman"/>
                <a:cs typeface="Times New Roman"/>
              </a:rPr>
              <a:t>To </a:t>
            </a:r>
            <a:r>
              <a:rPr sz="3200" spc="-20" dirty="0">
                <a:latin typeface="Times New Roman"/>
                <a:cs typeface="Times New Roman"/>
              </a:rPr>
              <a:t>make </a:t>
            </a:r>
            <a:r>
              <a:rPr sz="3200" dirty="0">
                <a:latin typeface="Times New Roman"/>
                <a:cs typeface="Times New Roman"/>
              </a:rPr>
              <a:t>food </a:t>
            </a:r>
            <a:r>
              <a:rPr sz="3200" spc="-5" dirty="0">
                <a:latin typeface="Times New Roman"/>
                <a:cs typeface="Times New Roman"/>
              </a:rPr>
              <a:t>into </a:t>
            </a:r>
            <a:r>
              <a:rPr sz="3200" spc="-20" dirty="0">
                <a:latin typeface="Times New Roman"/>
                <a:cs typeface="Times New Roman"/>
              </a:rPr>
              <a:t>forms </a:t>
            </a:r>
            <a:r>
              <a:rPr sz="3200" spc="-5" dirty="0">
                <a:latin typeface="Times New Roman"/>
                <a:cs typeface="Times New Roman"/>
              </a:rPr>
              <a:t>that </a:t>
            </a:r>
            <a:r>
              <a:rPr sz="3200" spc="-10" dirty="0">
                <a:latin typeface="Times New Roman"/>
                <a:cs typeface="Times New Roman"/>
              </a:rPr>
              <a:t>are  </a:t>
            </a:r>
            <a:r>
              <a:rPr sz="3200" spc="-5" dirty="0">
                <a:latin typeface="Times New Roman"/>
                <a:cs typeface="Times New Roman"/>
              </a:rPr>
              <a:t>convenient (ease 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use)</a:t>
            </a:r>
            <a:endParaRPr sz="3200">
              <a:latin typeface="Times New Roman"/>
              <a:cs typeface="Times New Roman"/>
            </a:endParaRPr>
          </a:p>
          <a:p>
            <a:pPr marL="537845" indent="-454659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538480" algn="l"/>
              </a:tabLst>
            </a:pPr>
            <a:r>
              <a:rPr sz="3600" dirty="0">
                <a:latin typeface="Times New Roman"/>
                <a:cs typeface="Times New Roman"/>
              </a:rPr>
              <a:t>$$ Economic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value.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125" y="1785937"/>
            <a:ext cx="395287" cy="3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8687" y="2714561"/>
            <a:ext cx="395287" cy="3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6787" y="3714686"/>
            <a:ext cx="357187" cy="357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687" y="4714811"/>
            <a:ext cx="395287" cy="3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91298" y="6316471"/>
            <a:ext cx="1955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Copyright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reserved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45426" y="58750"/>
            <a:ext cx="1739900" cy="1097280"/>
            <a:chOff x="7345426" y="58750"/>
            <a:chExt cx="1739900" cy="1097280"/>
          </a:xfrm>
        </p:grpSpPr>
        <p:sp>
          <p:nvSpPr>
            <p:cNvPr id="3" name="object 3"/>
            <p:cNvSpPr/>
            <p:nvPr/>
          </p:nvSpPr>
          <p:spPr>
            <a:xfrm>
              <a:off x="7357999" y="71450"/>
              <a:ext cx="1714500" cy="1071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51776" y="65100"/>
              <a:ext cx="1727200" cy="1084580"/>
            </a:xfrm>
            <a:custGeom>
              <a:avLst/>
              <a:gdLst/>
              <a:ahLst/>
              <a:cxnLst/>
              <a:rect l="l" t="t" r="r" b="b"/>
              <a:pathLst>
                <a:path w="1727200" h="1084580">
                  <a:moveTo>
                    <a:pt x="0" y="1084249"/>
                  </a:moveTo>
                  <a:lnTo>
                    <a:pt x="1727200" y="1084249"/>
                  </a:lnTo>
                  <a:lnTo>
                    <a:pt x="1727200" y="0"/>
                  </a:lnTo>
                  <a:lnTo>
                    <a:pt x="0" y="0"/>
                  </a:lnTo>
                  <a:lnTo>
                    <a:pt x="0" y="1084249"/>
                  </a:lnTo>
                  <a:close/>
                </a:path>
              </a:pathLst>
            </a:custGeom>
            <a:ln w="12700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990088" y="0"/>
            <a:ext cx="2727960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77565" y="134823"/>
            <a:ext cx="20332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S</a:t>
            </a:r>
            <a:r>
              <a:rPr sz="4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A</a:t>
            </a:r>
            <a:r>
              <a:rPr sz="4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FE</a:t>
            </a:r>
            <a:r>
              <a:rPr sz="4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T</a:t>
            </a:r>
            <a:r>
              <a:rPr sz="4000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93495" y="998600"/>
            <a:ext cx="7942580" cy="5756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35609">
              <a:lnSpc>
                <a:spcPct val="100000"/>
              </a:lnSpc>
              <a:spcBef>
                <a:spcPts val="9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spc="-5" dirty="0">
                <a:solidFill>
                  <a:srgbClr val="003300"/>
                </a:solidFill>
                <a:latin typeface="Times New Roman"/>
                <a:cs typeface="Times New Roman"/>
              </a:rPr>
              <a:t>Ensuring the safety of </a:t>
            </a:r>
            <a:r>
              <a:rPr sz="3200" dirty="0">
                <a:solidFill>
                  <a:srgbClr val="003300"/>
                </a:solidFill>
                <a:latin typeface="Times New Roman"/>
                <a:cs typeface="Times New Roman"/>
              </a:rPr>
              <a:t>food </a:t>
            </a:r>
            <a:r>
              <a:rPr sz="3200" spc="-5" dirty="0">
                <a:solidFill>
                  <a:srgbClr val="003300"/>
                </a:solidFill>
                <a:latin typeface="Times New Roman"/>
                <a:cs typeface="Times New Roman"/>
              </a:rPr>
              <a:t>involves careful  control of the process from the farm to the  </a:t>
            </a:r>
            <a:r>
              <a:rPr sz="3200" spc="-30" dirty="0">
                <a:solidFill>
                  <a:srgbClr val="003300"/>
                </a:solidFill>
                <a:latin typeface="Times New Roman"/>
                <a:cs typeface="Times New Roman"/>
              </a:rPr>
              <a:t>consumer.</a:t>
            </a:r>
            <a:endParaRPr sz="3200">
              <a:latin typeface="Times New Roman"/>
              <a:cs typeface="Times New Roman"/>
            </a:endParaRPr>
          </a:p>
          <a:p>
            <a:pPr marL="12700" marR="296545">
              <a:lnSpc>
                <a:spcPct val="100000"/>
              </a:lnSpc>
              <a:spcBef>
                <a:spcPts val="1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Safety includes control of </a:t>
            </a:r>
            <a:r>
              <a:rPr sz="3200" dirty="0">
                <a:solidFill>
                  <a:srgbClr val="006FC0"/>
                </a:solidFill>
                <a:latin typeface="Times New Roman"/>
                <a:cs typeface="Times New Roman"/>
              </a:rPr>
              <a:t>both </a:t>
            </a:r>
            <a:r>
              <a:rPr sz="3200" spc="-15" dirty="0">
                <a:solidFill>
                  <a:srgbClr val="006FC0"/>
                </a:solidFill>
                <a:latin typeface="Times New Roman"/>
                <a:cs typeface="Times New Roman"/>
              </a:rPr>
              <a:t>chemical 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and  </a:t>
            </a:r>
            <a:r>
              <a:rPr sz="3200" spc="-10" dirty="0">
                <a:solidFill>
                  <a:srgbClr val="006FC0"/>
                </a:solidFill>
                <a:latin typeface="Times New Roman"/>
                <a:cs typeface="Times New Roman"/>
              </a:rPr>
              <a:t>microbiological 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characteristics of the</a:t>
            </a:r>
            <a:r>
              <a:rPr sz="32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product.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"/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"/>
              <a:tabLst>
                <a:tab pos="331470" algn="l"/>
              </a:tabLst>
            </a:pP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Another safety concern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food processing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800" spc="-28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003300"/>
                </a:solidFill>
                <a:latin typeface="Arial"/>
                <a:cs typeface="Arial"/>
              </a:rPr>
              <a:t>the  use </a:t>
            </a:r>
            <a:r>
              <a:rPr sz="2800" dirty="0">
                <a:solidFill>
                  <a:srgbClr val="003300"/>
                </a:solidFill>
                <a:latin typeface="Arial"/>
                <a:cs typeface="Arial"/>
              </a:rPr>
              <a:t>of food</a:t>
            </a:r>
            <a:r>
              <a:rPr sz="2800" spc="-8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additives</a:t>
            </a:r>
            <a:endParaRPr sz="2800">
              <a:latin typeface="Arial"/>
              <a:cs typeface="Arial"/>
            </a:endParaRPr>
          </a:p>
          <a:p>
            <a:pPr marL="12700" marR="313055">
              <a:lnSpc>
                <a:spcPts val="3840"/>
              </a:lnSpc>
              <a:spcBef>
                <a:spcPts val="114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Most processing </a:t>
            </a:r>
            <a:r>
              <a:rPr sz="3200" spc="-15" dirty="0">
                <a:solidFill>
                  <a:srgbClr val="0070C0"/>
                </a:solidFill>
                <a:latin typeface="Times New Roman"/>
                <a:cs typeface="Times New Roman"/>
              </a:rPr>
              <a:t>emphasize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on </a:t>
            </a:r>
            <a:r>
              <a:rPr sz="3200" spc="-10" dirty="0">
                <a:solidFill>
                  <a:srgbClr val="0070C0"/>
                </a:solidFill>
                <a:latin typeface="Times New Roman"/>
                <a:cs typeface="Times New Roman"/>
              </a:rPr>
              <a:t>microbial 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control,Which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often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has as its objective</a:t>
            </a:r>
            <a:r>
              <a:rPr sz="3200" spc="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endParaRPr sz="32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313055">
              <a:lnSpc>
                <a:spcPts val="3840"/>
              </a:lnSpc>
              <a:spcBef>
                <a:spcPts val="5"/>
              </a:spcBef>
            </a:pPr>
            <a:r>
              <a:rPr sz="3200" spc="-10" dirty="0">
                <a:solidFill>
                  <a:srgbClr val="0070C0"/>
                </a:solidFill>
                <a:latin typeface="Times New Roman"/>
                <a:cs typeface="Times New Roman"/>
              </a:rPr>
              <a:t>elimination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of </a:t>
            </a:r>
            <a:r>
              <a:rPr sz="3200" spc="-15" dirty="0">
                <a:solidFill>
                  <a:srgbClr val="0070C0"/>
                </a:solidFill>
                <a:latin typeface="Times New Roman"/>
                <a:cs typeface="Times New Roman"/>
              </a:rPr>
              <a:t>organisms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or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prevention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their  growth.</a:t>
            </a:r>
            <a:endParaRPr sz="32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2352" y="457200"/>
            <a:ext cx="7040880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9625" y="569722"/>
            <a:ext cx="64668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MICROBIAL ASPECT </a:t>
            </a:r>
            <a:r>
              <a:rPr sz="32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OF</a:t>
            </a:r>
            <a:r>
              <a:rPr sz="3200" u="heavy" spc="-43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SAFETY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21004" y="1856358"/>
            <a:ext cx="81749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imes New Roman"/>
                <a:cs typeface="Times New Roman"/>
              </a:rPr>
              <a:t>Processes that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aimed </a:t>
            </a:r>
            <a:r>
              <a:rPr sz="280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prevention of </a:t>
            </a:r>
            <a:r>
              <a:rPr sz="2800" dirty="0">
                <a:latin typeface="Times New Roman"/>
                <a:cs typeface="Times New Roman"/>
              </a:rPr>
              <a:t>growth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•Refrigeration</a:t>
            </a:r>
          </a:p>
          <a:p>
            <a:pPr marL="1164590">
              <a:lnSpc>
                <a:spcPct val="100000"/>
              </a:lnSpc>
              <a:spcBef>
                <a:spcPts val="5"/>
              </a:spcBef>
            </a:pPr>
            <a:r>
              <a:rPr dirty="0"/>
              <a:t>•Freezing</a:t>
            </a:r>
          </a:p>
          <a:p>
            <a:pPr marL="1164590">
              <a:lnSpc>
                <a:spcPct val="100000"/>
              </a:lnSpc>
            </a:pPr>
            <a:r>
              <a:rPr spc="-5" dirty="0"/>
              <a:t>•Drying</a:t>
            </a:r>
          </a:p>
          <a:p>
            <a:pPr marL="12700" marR="5080" indent="1151890">
              <a:lnSpc>
                <a:spcPct val="100000"/>
              </a:lnSpc>
            </a:pPr>
            <a:r>
              <a:rPr spc="5" dirty="0"/>
              <a:t>•Control of </a:t>
            </a:r>
            <a:r>
              <a:rPr dirty="0"/>
              <a:t>water activity  </a:t>
            </a:r>
            <a:r>
              <a:rPr spc="5" dirty="0"/>
              <a:t>(addition of salt sugars, </a:t>
            </a:r>
            <a:r>
              <a:rPr dirty="0"/>
              <a:t>polyols,</a:t>
            </a:r>
            <a:r>
              <a:rPr spc="-385" dirty="0"/>
              <a:t> </a:t>
            </a:r>
            <a:r>
              <a:rPr dirty="0"/>
              <a:t>etc.)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7020" y="2785363"/>
            <a:ext cx="350774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23520" algn="l"/>
              </a:tabLst>
            </a:pPr>
            <a:r>
              <a:rPr sz="2800" dirty="0">
                <a:latin typeface="Times New Roman"/>
                <a:cs typeface="Times New Roman"/>
              </a:rPr>
              <a:t>Pasteurization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•Sterilization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(canning)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•Cleaning </a:t>
            </a:r>
            <a:r>
              <a:rPr sz="2800" spc="5" dirty="0">
                <a:latin typeface="Times New Roman"/>
                <a:cs typeface="Times New Roman"/>
              </a:rPr>
              <a:t>and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sanitizing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•Membrane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34584" y="4721350"/>
            <a:ext cx="3685540" cy="2136775"/>
            <a:chOff x="5434584" y="4721350"/>
            <a:chExt cx="3685540" cy="2136775"/>
          </a:xfrm>
        </p:grpSpPr>
        <p:sp>
          <p:nvSpPr>
            <p:cNvPr id="8" name="object 8"/>
            <p:cNvSpPr/>
            <p:nvPr/>
          </p:nvSpPr>
          <p:spPr>
            <a:xfrm>
              <a:off x="5434584" y="4721350"/>
              <a:ext cx="3685032" cy="2136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00751" y="4786311"/>
              <a:ext cx="3500374" cy="2000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1701" y="4767262"/>
              <a:ext cx="3538854" cy="2038350"/>
            </a:xfrm>
            <a:custGeom>
              <a:avLst/>
              <a:gdLst/>
              <a:ahLst/>
              <a:cxnLst/>
              <a:rect l="l" t="t" r="r" b="b"/>
              <a:pathLst>
                <a:path w="3538854" h="2038350">
                  <a:moveTo>
                    <a:pt x="0" y="2038350"/>
                  </a:moveTo>
                  <a:lnTo>
                    <a:pt x="3538474" y="2038350"/>
                  </a:lnTo>
                  <a:lnTo>
                    <a:pt x="3538474" y="0"/>
                  </a:lnTo>
                  <a:lnTo>
                    <a:pt x="0" y="0"/>
                  </a:lnTo>
                  <a:lnTo>
                    <a:pt x="0" y="20383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285750"/>
            <a:ext cx="1643126" cy="1500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79" y="506679"/>
            <a:ext cx="2896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PROBIOTICS</a:t>
            </a:r>
          </a:p>
        </p:txBody>
      </p:sp>
      <p:sp>
        <p:nvSpPr>
          <p:cNvPr id="3" name="object 3"/>
          <p:cNvSpPr/>
          <p:nvPr/>
        </p:nvSpPr>
        <p:spPr>
          <a:xfrm>
            <a:off x="6338951" y="214312"/>
            <a:ext cx="2805048" cy="928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33415" y="4590288"/>
            <a:ext cx="3910965" cy="2268220"/>
            <a:chOff x="5233415" y="4590288"/>
            <a:chExt cx="3910965" cy="2268220"/>
          </a:xfrm>
        </p:grpSpPr>
        <p:sp>
          <p:nvSpPr>
            <p:cNvPr id="5" name="object 5"/>
            <p:cNvSpPr/>
            <p:nvPr/>
          </p:nvSpPr>
          <p:spPr>
            <a:xfrm>
              <a:off x="5233415" y="4590288"/>
              <a:ext cx="3910584" cy="2267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9249" y="4786376"/>
              <a:ext cx="3714749" cy="207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7593" y="1298905"/>
            <a:ext cx="8178165" cy="373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975">
              <a:lnSpc>
                <a:spcPct val="100000"/>
              </a:lnSpc>
              <a:spcBef>
                <a:spcPts val="100"/>
              </a:spcBef>
              <a:tabLst>
                <a:tab pos="5525770" algn="l"/>
              </a:tabLst>
            </a:pP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further method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processing that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aimed </a:t>
            </a:r>
            <a:r>
              <a:rPr sz="2400" spc="-10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control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undesirable microfloras,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deliberated addition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10" dirty="0">
                <a:latin typeface="Times New Roman"/>
                <a:cs typeface="Times New Roman"/>
              </a:rPr>
              <a:t>microorganisms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the use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fermentation	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PROBIOTICS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When a </a:t>
            </a:r>
            <a:r>
              <a:rPr sz="2400" spc="-5" dirty="0">
                <a:latin typeface="Times New Roman"/>
                <a:cs typeface="Times New Roman"/>
              </a:rPr>
              <a:t>person takes </a:t>
            </a:r>
            <a:r>
              <a:rPr sz="2400" dirty="0">
                <a:latin typeface="Times New Roman"/>
                <a:cs typeface="Times New Roman"/>
              </a:rPr>
              <a:t>antibiotics, both the </a:t>
            </a:r>
            <a:r>
              <a:rPr sz="2400" spc="-5" dirty="0">
                <a:latin typeface="Times New Roman"/>
                <a:cs typeface="Times New Roman"/>
              </a:rPr>
              <a:t>harmful bacteria and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beneficial bacteria </a:t>
            </a:r>
            <a:r>
              <a:rPr sz="2400" spc="-10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killed. A </a:t>
            </a:r>
            <a:r>
              <a:rPr sz="2400" spc="-5" dirty="0">
                <a:latin typeface="Times New Roman"/>
                <a:cs typeface="Times New Roman"/>
              </a:rPr>
              <a:t>reduction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beneficial bacteria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can  </a:t>
            </a:r>
            <a:r>
              <a:rPr sz="2400" spc="-5" dirty="0">
                <a:latin typeface="Times New Roman"/>
                <a:cs typeface="Times New Roman"/>
              </a:rPr>
              <a:t>lead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digestive problems,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diarrhea, </a:t>
            </a:r>
            <a:r>
              <a:rPr sz="2400" spc="-20" dirty="0">
                <a:latin typeface="Times New Roman"/>
                <a:cs typeface="Times New Roman"/>
              </a:rPr>
              <a:t>yeast </a:t>
            </a:r>
            <a:r>
              <a:rPr sz="2400" spc="-5" dirty="0">
                <a:latin typeface="Times New Roman"/>
                <a:cs typeface="Times New Roman"/>
              </a:rPr>
              <a:t>infections and  urinary tract infections. </a:t>
            </a:r>
            <a:r>
              <a:rPr sz="2400" dirty="0">
                <a:latin typeface="Times New Roman"/>
                <a:cs typeface="Times New Roman"/>
              </a:rPr>
              <a:t>The possibility that </a:t>
            </a:r>
            <a:r>
              <a:rPr sz="2400" spc="-5" dirty="0">
                <a:latin typeface="Times New Roman"/>
                <a:cs typeface="Times New Roman"/>
              </a:rPr>
              <a:t>supplemental  probiotics </a:t>
            </a:r>
            <a:r>
              <a:rPr sz="2400" spc="-20" dirty="0">
                <a:latin typeface="Times New Roman"/>
                <a:cs typeface="Times New Roman"/>
              </a:rPr>
              <a:t>affect </a:t>
            </a:r>
            <a:r>
              <a:rPr sz="2400" spc="-5" dirty="0">
                <a:latin typeface="Times New Roman"/>
                <a:cs typeface="Times New Roman"/>
              </a:rPr>
              <a:t>such digestive </a:t>
            </a:r>
            <a:r>
              <a:rPr sz="2400" dirty="0">
                <a:latin typeface="Times New Roman"/>
                <a:cs typeface="Times New Roman"/>
              </a:rPr>
              <a:t>issues is </a:t>
            </a:r>
            <a:r>
              <a:rPr sz="2400" spc="-5" dirty="0">
                <a:latin typeface="Times New Roman"/>
                <a:cs typeface="Times New Roman"/>
              </a:rPr>
              <a:t>unknown, and remains  under </a:t>
            </a:r>
            <a:r>
              <a:rPr sz="2400" spc="-40" dirty="0">
                <a:latin typeface="Times New Roman"/>
                <a:cs typeface="Times New Roman"/>
              </a:rPr>
              <a:t>study.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289050"/>
            <a:ext cx="500062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857500"/>
            <a:ext cx="485775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398" y="1506423"/>
            <a:ext cx="7333615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ts val="281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10" dirty="0">
                <a:latin typeface="Times New Roman"/>
                <a:cs typeface="Times New Roman"/>
              </a:rPr>
              <a:t>Microorganisms are </a:t>
            </a:r>
            <a:r>
              <a:rPr sz="2400" dirty="0">
                <a:latin typeface="Times New Roman"/>
                <a:cs typeface="Times New Roman"/>
              </a:rPr>
              <a:t>involved in </a:t>
            </a:r>
            <a:r>
              <a:rPr sz="2400" spc="-5" dirty="0">
                <a:latin typeface="Times New Roman"/>
                <a:cs typeface="Times New Roman"/>
              </a:rPr>
              <a:t>producing many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foods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beverages.</a:t>
            </a: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ts val="2735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5" dirty="0">
                <a:latin typeface="Times New Roman"/>
                <a:cs typeface="Times New Roman"/>
              </a:rPr>
              <a:t>Fermentation produces characteristic flavors, aromas,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spc="-5" dirty="0">
                <a:latin typeface="Times New Roman"/>
                <a:cs typeface="Times New Roman"/>
              </a:rPr>
              <a:t>consistencies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various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foods</a:t>
            </a: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ts val="2740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5" dirty="0">
                <a:latin typeface="Times New Roman"/>
                <a:cs typeface="Times New Roman"/>
              </a:rPr>
              <a:t>Microbial metabolism has other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1042669" lvl="1" indent="-574040">
              <a:lnSpc>
                <a:spcPts val="2735"/>
              </a:lnSpc>
              <a:buAutoNum type="romanUcPeriod"/>
              <a:tabLst>
                <a:tab pos="1042669" algn="l"/>
                <a:tab pos="1043305" algn="l"/>
              </a:tabLst>
            </a:pPr>
            <a:r>
              <a:rPr sz="2400" spc="-5" dirty="0">
                <a:latin typeface="Times New Roman"/>
                <a:cs typeface="Times New Roman"/>
              </a:rPr>
              <a:t>Acts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preservative</a:t>
            </a:r>
            <a:endParaRPr sz="2400">
              <a:latin typeface="Times New Roman"/>
              <a:cs typeface="Times New Roman"/>
            </a:endParaRPr>
          </a:p>
          <a:p>
            <a:pPr marL="1042669" lvl="1" indent="-574040">
              <a:lnSpc>
                <a:spcPts val="2735"/>
              </a:lnSpc>
              <a:buAutoNum type="romanUcPeriod"/>
              <a:tabLst>
                <a:tab pos="1042669" algn="l"/>
                <a:tab pos="1043305" algn="l"/>
              </a:tabLst>
            </a:pPr>
            <a:r>
              <a:rPr sz="2400" spc="-15" dirty="0">
                <a:latin typeface="Times New Roman"/>
                <a:cs typeface="Times New Roman"/>
              </a:rPr>
              <a:t>Destroys </a:t>
            </a:r>
            <a:r>
              <a:rPr sz="2400" spc="-5" dirty="0">
                <a:latin typeface="Times New Roman"/>
                <a:cs typeface="Times New Roman"/>
              </a:rPr>
              <a:t>many pathogenic microbes and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toxins</a:t>
            </a:r>
            <a:endParaRPr sz="2400">
              <a:latin typeface="Times New Roman"/>
              <a:cs typeface="Times New Roman"/>
            </a:endParaRPr>
          </a:p>
          <a:p>
            <a:pPr marL="1042669" marR="436880" lvl="1" indent="-573405">
              <a:lnSpc>
                <a:spcPts val="2740"/>
              </a:lnSpc>
              <a:spcBef>
                <a:spcPts val="135"/>
              </a:spcBef>
              <a:buAutoNum type="romanUcPeriod"/>
              <a:tabLst>
                <a:tab pos="1042669" algn="l"/>
                <a:tab pos="1043305" algn="l"/>
              </a:tabLst>
            </a:pPr>
            <a:r>
              <a:rPr sz="2400" spc="-5" dirty="0">
                <a:latin typeface="Times New Roman"/>
                <a:cs typeface="Times New Roman"/>
              </a:rPr>
              <a:t>Can add </a:t>
            </a:r>
            <a:r>
              <a:rPr sz="2400" dirty="0">
                <a:latin typeface="Times New Roman"/>
                <a:cs typeface="Times New Roman"/>
              </a:rPr>
              <a:t>nutritional </a:t>
            </a:r>
            <a:r>
              <a:rPr sz="2400" spc="-5" dirty="0">
                <a:latin typeface="Times New Roman"/>
                <a:cs typeface="Times New Roman"/>
              </a:rPr>
              <a:t>value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form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vitamins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other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nutrients</a:t>
            </a:r>
            <a:endParaRPr sz="2400">
              <a:latin typeface="Times New Roman"/>
              <a:cs typeface="Times New Roman"/>
            </a:endParaRPr>
          </a:p>
          <a:p>
            <a:pPr marL="284480" indent="-272415">
              <a:lnSpc>
                <a:spcPts val="2665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Times New Roman"/>
                <a:cs typeface="Times New Roman"/>
              </a:rPr>
              <a:t>Microbes are </a:t>
            </a:r>
            <a:r>
              <a:rPr sz="2400" dirty="0">
                <a:latin typeface="Times New Roman"/>
                <a:cs typeface="Times New Roman"/>
              </a:rPr>
              <a:t>used in food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5100" y="0"/>
            <a:ext cx="6121400" cy="1244600"/>
            <a:chOff x="1435100" y="0"/>
            <a:chExt cx="6121400" cy="1244600"/>
          </a:xfrm>
        </p:grpSpPr>
        <p:sp>
          <p:nvSpPr>
            <p:cNvPr id="4" name="object 4"/>
            <p:cNvSpPr/>
            <p:nvPr/>
          </p:nvSpPr>
          <p:spPr>
            <a:xfrm>
              <a:off x="1447800" y="120395"/>
              <a:ext cx="6096000" cy="1099185"/>
            </a:xfrm>
            <a:custGeom>
              <a:avLst/>
              <a:gdLst/>
              <a:ahLst/>
              <a:cxnLst/>
              <a:rect l="l" t="t" r="r" b="b"/>
              <a:pathLst>
                <a:path w="6096000" h="1099185">
                  <a:moveTo>
                    <a:pt x="6096000" y="0"/>
                  </a:moveTo>
                  <a:lnTo>
                    <a:pt x="6086546" y="46833"/>
                  </a:lnTo>
                  <a:lnTo>
                    <a:pt x="6060757" y="85105"/>
                  </a:lnTo>
                  <a:lnTo>
                    <a:pt x="6022490" y="110924"/>
                  </a:lnTo>
                  <a:lnTo>
                    <a:pt x="5975604" y="120396"/>
                  </a:lnTo>
                  <a:lnTo>
                    <a:pt x="120396" y="120396"/>
                  </a:lnTo>
                  <a:lnTo>
                    <a:pt x="73509" y="129847"/>
                  </a:lnTo>
                  <a:lnTo>
                    <a:pt x="35242" y="155622"/>
                  </a:lnTo>
                  <a:lnTo>
                    <a:pt x="9453" y="193851"/>
                  </a:lnTo>
                  <a:lnTo>
                    <a:pt x="0" y="240664"/>
                  </a:lnTo>
                  <a:lnTo>
                    <a:pt x="0" y="978407"/>
                  </a:lnTo>
                  <a:lnTo>
                    <a:pt x="9453" y="1025294"/>
                  </a:lnTo>
                  <a:lnTo>
                    <a:pt x="35242" y="1063561"/>
                  </a:lnTo>
                  <a:lnTo>
                    <a:pt x="73509" y="1089350"/>
                  </a:lnTo>
                  <a:lnTo>
                    <a:pt x="120396" y="1098803"/>
                  </a:lnTo>
                  <a:lnTo>
                    <a:pt x="167229" y="1089350"/>
                  </a:lnTo>
                  <a:lnTo>
                    <a:pt x="205501" y="1063561"/>
                  </a:lnTo>
                  <a:lnTo>
                    <a:pt x="231320" y="1025294"/>
                  </a:lnTo>
                  <a:lnTo>
                    <a:pt x="240792" y="978407"/>
                  </a:lnTo>
                  <a:lnTo>
                    <a:pt x="240792" y="858012"/>
                  </a:lnTo>
                  <a:lnTo>
                    <a:pt x="5975604" y="858012"/>
                  </a:lnTo>
                  <a:lnTo>
                    <a:pt x="6022490" y="848560"/>
                  </a:lnTo>
                  <a:lnTo>
                    <a:pt x="6060757" y="822785"/>
                  </a:lnTo>
                  <a:lnTo>
                    <a:pt x="6086546" y="784556"/>
                  </a:lnTo>
                  <a:lnTo>
                    <a:pt x="6096000" y="737742"/>
                  </a:lnTo>
                  <a:lnTo>
                    <a:pt x="6096000" y="361061"/>
                  </a:lnTo>
                  <a:lnTo>
                    <a:pt x="120396" y="361061"/>
                  </a:lnTo>
                  <a:lnTo>
                    <a:pt x="120396" y="240664"/>
                  </a:lnTo>
                  <a:lnTo>
                    <a:pt x="125122" y="217295"/>
                  </a:lnTo>
                  <a:lnTo>
                    <a:pt x="138017" y="198199"/>
                  </a:lnTo>
                  <a:lnTo>
                    <a:pt x="157150" y="185318"/>
                  </a:lnTo>
                  <a:lnTo>
                    <a:pt x="180594" y="180594"/>
                  </a:lnTo>
                  <a:lnTo>
                    <a:pt x="6096000" y="180594"/>
                  </a:lnTo>
                  <a:lnTo>
                    <a:pt x="6096000" y="0"/>
                  </a:lnTo>
                  <a:close/>
                </a:path>
                <a:path w="6096000" h="1099185">
                  <a:moveTo>
                    <a:pt x="6096000" y="180594"/>
                  </a:moveTo>
                  <a:lnTo>
                    <a:pt x="180594" y="180594"/>
                  </a:lnTo>
                  <a:lnTo>
                    <a:pt x="203983" y="185318"/>
                  </a:lnTo>
                  <a:lnTo>
                    <a:pt x="223123" y="198199"/>
                  </a:lnTo>
                  <a:lnTo>
                    <a:pt x="236047" y="217295"/>
                  </a:lnTo>
                  <a:lnTo>
                    <a:pt x="240792" y="240664"/>
                  </a:lnTo>
                  <a:lnTo>
                    <a:pt x="231320" y="287551"/>
                  </a:lnTo>
                  <a:lnTo>
                    <a:pt x="205501" y="325818"/>
                  </a:lnTo>
                  <a:lnTo>
                    <a:pt x="167229" y="351607"/>
                  </a:lnTo>
                  <a:lnTo>
                    <a:pt x="120396" y="361061"/>
                  </a:lnTo>
                  <a:lnTo>
                    <a:pt x="6096000" y="361061"/>
                  </a:lnTo>
                  <a:lnTo>
                    <a:pt x="6096000" y="180594"/>
                  </a:lnTo>
                  <a:close/>
                </a:path>
                <a:path w="6096000" h="1099185">
                  <a:moveTo>
                    <a:pt x="5855208" y="0"/>
                  </a:moveTo>
                  <a:lnTo>
                    <a:pt x="5855208" y="120396"/>
                  </a:lnTo>
                  <a:lnTo>
                    <a:pt x="5975604" y="120396"/>
                  </a:lnTo>
                  <a:lnTo>
                    <a:pt x="5975604" y="60198"/>
                  </a:lnTo>
                  <a:lnTo>
                    <a:pt x="5915406" y="60198"/>
                  </a:lnTo>
                  <a:lnTo>
                    <a:pt x="5892016" y="55471"/>
                  </a:lnTo>
                  <a:lnTo>
                    <a:pt x="5872876" y="42576"/>
                  </a:lnTo>
                  <a:lnTo>
                    <a:pt x="5859952" y="23443"/>
                  </a:lnTo>
                  <a:lnTo>
                    <a:pt x="5855208" y="0"/>
                  </a:lnTo>
                  <a:close/>
                </a:path>
                <a:path w="6096000" h="1099185">
                  <a:moveTo>
                    <a:pt x="5975604" y="0"/>
                  </a:moveTo>
                  <a:lnTo>
                    <a:pt x="5970877" y="23443"/>
                  </a:lnTo>
                  <a:lnTo>
                    <a:pt x="5957982" y="42576"/>
                  </a:lnTo>
                  <a:lnTo>
                    <a:pt x="5938849" y="55471"/>
                  </a:lnTo>
                  <a:lnTo>
                    <a:pt x="5915406" y="60198"/>
                  </a:lnTo>
                  <a:lnTo>
                    <a:pt x="5975604" y="60198"/>
                  </a:lnTo>
                  <a:lnTo>
                    <a:pt x="5975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8195" y="0"/>
              <a:ext cx="5975985" cy="481965"/>
            </a:xfrm>
            <a:custGeom>
              <a:avLst/>
              <a:gdLst/>
              <a:ahLst/>
              <a:cxnLst/>
              <a:rect l="l" t="t" r="r" b="b"/>
              <a:pathLst>
                <a:path w="5975984" h="481965">
                  <a:moveTo>
                    <a:pt x="60197" y="300990"/>
                  </a:moveTo>
                  <a:lnTo>
                    <a:pt x="36754" y="305714"/>
                  </a:lnTo>
                  <a:lnTo>
                    <a:pt x="17621" y="318595"/>
                  </a:lnTo>
                  <a:lnTo>
                    <a:pt x="4726" y="337691"/>
                  </a:lnTo>
                  <a:lnTo>
                    <a:pt x="0" y="361061"/>
                  </a:lnTo>
                  <a:lnTo>
                    <a:pt x="0" y="481457"/>
                  </a:lnTo>
                  <a:lnTo>
                    <a:pt x="46833" y="472003"/>
                  </a:lnTo>
                  <a:lnTo>
                    <a:pt x="85105" y="446214"/>
                  </a:lnTo>
                  <a:lnTo>
                    <a:pt x="110924" y="407947"/>
                  </a:lnTo>
                  <a:lnTo>
                    <a:pt x="120396" y="361061"/>
                  </a:lnTo>
                  <a:lnTo>
                    <a:pt x="115651" y="337691"/>
                  </a:lnTo>
                  <a:lnTo>
                    <a:pt x="102727" y="318595"/>
                  </a:lnTo>
                  <a:lnTo>
                    <a:pt x="83587" y="305714"/>
                  </a:lnTo>
                  <a:lnTo>
                    <a:pt x="60197" y="300990"/>
                  </a:lnTo>
                  <a:close/>
                </a:path>
                <a:path w="5975984" h="481965">
                  <a:moveTo>
                    <a:pt x="5975604" y="120396"/>
                  </a:moveTo>
                  <a:lnTo>
                    <a:pt x="5855208" y="120396"/>
                  </a:lnTo>
                  <a:lnTo>
                    <a:pt x="5855208" y="240792"/>
                  </a:lnTo>
                  <a:lnTo>
                    <a:pt x="5902094" y="231320"/>
                  </a:lnTo>
                  <a:lnTo>
                    <a:pt x="5940361" y="205501"/>
                  </a:lnTo>
                  <a:lnTo>
                    <a:pt x="5966150" y="167229"/>
                  </a:lnTo>
                  <a:lnTo>
                    <a:pt x="5975604" y="120396"/>
                  </a:lnTo>
                  <a:close/>
                </a:path>
                <a:path w="5975984" h="481965">
                  <a:moveTo>
                    <a:pt x="5855208" y="0"/>
                  </a:moveTo>
                  <a:lnTo>
                    <a:pt x="5808374" y="9453"/>
                  </a:lnTo>
                  <a:lnTo>
                    <a:pt x="5770102" y="35242"/>
                  </a:lnTo>
                  <a:lnTo>
                    <a:pt x="5744283" y="73509"/>
                  </a:lnTo>
                  <a:lnTo>
                    <a:pt x="5734811" y="120396"/>
                  </a:lnTo>
                  <a:lnTo>
                    <a:pt x="5739556" y="143839"/>
                  </a:lnTo>
                  <a:lnTo>
                    <a:pt x="5752480" y="162972"/>
                  </a:lnTo>
                  <a:lnTo>
                    <a:pt x="5771620" y="175867"/>
                  </a:lnTo>
                  <a:lnTo>
                    <a:pt x="5795009" y="180594"/>
                  </a:lnTo>
                  <a:lnTo>
                    <a:pt x="5818453" y="175867"/>
                  </a:lnTo>
                  <a:lnTo>
                    <a:pt x="5837586" y="162972"/>
                  </a:lnTo>
                  <a:lnTo>
                    <a:pt x="5850481" y="143839"/>
                  </a:lnTo>
                  <a:lnTo>
                    <a:pt x="5855208" y="120396"/>
                  </a:lnTo>
                  <a:lnTo>
                    <a:pt x="5975604" y="120396"/>
                  </a:lnTo>
                  <a:lnTo>
                    <a:pt x="5966150" y="73509"/>
                  </a:lnTo>
                  <a:lnTo>
                    <a:pt x="5940361" y="35242"/>
                  </a:lnTo>
                  <a:lnTo>
                    <a:pt x="5902094" y="9453"/>
                  </a:lnTo>
                  <a:lnTo>
                    <a:pt x="585520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0"/>
              <a:ext cx="6096000" cy="1219200"/>
            </a:xfrm>
            <a:custGeom>
              <a:avLst/>
              <a:gdLst/>
              <a:ahLst/>
              <a:cxnLst/>
              <a:rect l="l" t="t" r="r" b="b"/>
              <a:pathLst>
                <a:path w="6096000" h="1219200">
                  <a:moveTo>
                    <a:pt x="0" y="361061"/>
                  </a:moveTo>
                  <a:lnTo>
                    <a:pt x="9453" y="314247"/>
                  </a:lnTo>
                  <a:lnTo>
                    <a:pt x="35242" y="276018"/>
                  </a:lnTo>
                  <a:lnTo>
                    <a:pt x="73509" y="250243"/>
                  </a:lnTo>
                  <a:lnTo>
                    <a:pt x="120396" y="240792"/>
                  </a:lnTo>
                  <a:lnTo>
                    <a:pt x="5855208" y="240792"/>
                  </a:lnTo>
                  <a:lnTo>
                    <a:pt x="5855208" y="120396"/>
                  </a:lnTo>
                  <a:lnTo>
                    <a:pt x="5864679" y="73509"/>
                  </a:lnTo>
                  <a:lnTo>
                    <a:pt x="5890498" y="35242"/>
                  </a:lnTo>
                  <a:lnTo>
                    <a:pt x="5928770" y="9453"/>
                  </a:lnTo>
                  <a:lnTo>
                    <a:pt x="5975604" y="0"/>
                  </a:lnTo>
                  <a:lnTo>
                    <a:pt x="6022490" y="9453"/>
                  </a:lnTo>
                  <a:lnTo>
                    <a:pt x="6060757" y="35242"/>
                  </a:lnTo>
                  <a:lnTo>
                    <a:pt x="6086546" y="73509"/>
                  </a:lnTo>
                  <a:lnTo>
                    <a:pt x="6096000" y="120396"/>
                  </a:lnTo>
                  <a:lnTo>
                    <a:pt x="6096000" y="858138"/>
                  </a:lnTo>
                  <a:lnTo>
                    <a:pt x="6086546" y="904952"/>
                  </a:lnTo>
                  <a:lnTo>
                    <a:pt x="6060757" y="943181"/>
                  </a:lnTo>
                  <a:lnTo>
                    <a:pt x="6022490" y="968956"/>
                  </a:lnTo>
                  <a:lnTo>
                    <a:pt x="5975604" y="978408"/>
                  </a:lnTo>
                  <a:lnTo>
                    <a:pt x="240792" y="978408"/>
                  </a:lnTo>
                  <a:lnTo>
                    <a:pt x="240792" y="1098803"/>
                  </a:lnTo>
                  <a:lnTo>
                    <a:pt x="231320" y="1145690"/>
                  </a:lnTo>
                  <a:lnTo>
                    <a:pt x="205501" y="1183957"/>
                  </a:lnTo>
                  <a:lnTo>
                    <a:pt x="167229" y="1209746"/>
                  </a:lnTo>
                  <a:lnTo>
                    <a:pt x="120396" y="1219200"/>
                  </a:lnTo>
                  <a:lnTo>
                    <a:pt x="73509" y="1209746"/>
                  </a:lnTo>
                  <a:lnTo>
                    <a:pt x="35242" y="1183957"/>
                  </a:lnTo>
                  <a:lnTo>
                    <a:pt x="9453" y="1145690"/>
                  </a:lnTo>
                  <a:lnTo>
                    <a:pt x="0" y="1098803"/>
                  </a:lnTo>
                  <a:lnTo>
                    <a:pt x="0" y="361061"/>
                  </a:lnTo>
                  <a:close/>
                </a:path>
                <a:path w="6096000" h="1219200">
                  <a:moveTo>
                    <a:pt x="5855208" y="240792"/>
                  </a:moveTo>
                  <a:lnTo>
                    <a:pt x="5975604" y="240792"/>
                  </a:lnTo>
                  <a:lnTo>
                    <a:pt x="6022490" y="231320"/>
                  </a:lnTo>
                  <a:lnTo>
                    <a:pt x="6060757" y="205501"/>
                  </a:lnTo>
                  <a:lnTo>
                    <a:pt x="6086546" y="167229"/>
                  </a:lnTo>
                  <a:lnTo>
                    <a:pt x="6096000" y="12039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308" y="107695"/>
              <a:ext cx="145796" cy="145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800" y="300990"/>
              <a:ext cx="241300" cy="677545"/>
            </a:xfrm>
            <a:custGeom>
              <a:avLst/>
              <a:gdLst/>
              <a:ahLst/>
              <a:cxnLst/>
              <a:rect l="l" t="t" r="r" b="b"/>
              <a:pathLst>
                <a:path w="241300" h="677544">
                  <a:moveTo>
                    <a:pt x="120396" y="180466"/>
                  </a:moveTo>
                  <a:lnTo>
                    <a:pt x="120396" y="60070"/>
                  </a:lnTo>
                  <a:lnTo>
                    <a:pt x="125122" y="36701"/>
                  </a:lnTo>
                  <a:lnTo>
                    <a:pt x="138017" y="17605"/>
                  </a:lnTo>
                  <a:lnTo>
                    <a:pt x="157150" y="4724"/>
                  </a:lnTo>
                  <a:lnTo>
                    <a:pt x="180594" y="0"/>
                  </a:lnTo>
                  <a:lnTo>
                    <a:pt x="203983" y="4724"/>
                  </a:lnTo>
                  <a:lnTo>
                    <a:pt x="223123" y="17605"/>
                  </a:lnTo>
                  <a:lnTo>
                    <a:pt x="236047" y="36701"/>
                  </a:lnTo>
                  <a:lnTo>
                    <a:pt x="240792" y="60070"/>
                  </a:lnTo>
                  <a:lnTo>
                    <a:pt x="231320" y="106957"/>
                  </a:lnTo>
                  <a:lnTo>
                    <a:pt x="205501" y="145224"/>
                  </a:lnTo>
                  <a:lnTo>
                    <a:pt x="167229" y="171013"/>
                  </a:lnTo>
                  <a:lnTo>
                    <a:pt x="120396" y="180466"/>
                  </a:lnTo>
                  <a:lnTo>
                    <a:pt x="73509" y="171013"/>
                  </a:lnTo>
                  <a:lnTo>
                    <a:pt x="35242" y="145224"/>
                  </a:lnTo>
                  <a:lnTo>
                    <a:pt x="9453" y="106957"/>
                  </a:lnTo>
                  <a:lnTo>
                    <a:pt x="0" y="60070"/>
                  </a:lnTo>
                </a:path>
                <a:path w="241300" h="677544">
                  <a:moveTo>
                    <a:pt x="240792" y="60070"/>
                  </a:moveTo>
                  <a:lnTo>
                    <a:pt x="240792" y="67741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9404" y="450850"/>
            <a:ext cx="3393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ROLE OF</a:t>
            </a:r>
            <a:r>
              <a:rPr sz="1800" b="1" spc="-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MICRO-ORGANISMS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76544" y="4303774"/>
            <a:ext cx="3267710" cy="2554605"/>
            <a:chOff x="5876544" y="4303774"/>
            <a:chExt cx="3267710" cy="2554605"/>
          </a:xfrm>
        </p:grpSpPr>
        <p:sp>
          <p:nvSpPr>
            <p:cNvPr id="11" name="object 11"/>
            <p:cNvSpPr/>
            <p:nvPr/>
          </p:nvSpPr>
          <p:spPr>
            <a:xfrm>
              <a:off x="5876544" y="4303774"/>
              <a:ext cx="3267455" cy="2554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2251" y="4500626"/>
              <a:ext cx="2785999" cy="2214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7187" y="350900"/>
          <a:ext cx="8502015" cy="6200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945"/>
                <a:gridCol w="2175510"/>
                <a:gridCol w="2458720"/>
                <a:gridCol w="2148840"/>
              </a:tblGrid>
              <a:tr h="7590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PRODUCT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COUNTRY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 marR="48323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ICR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-  NISM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SUBSTRATE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Bread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109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Saccharomyces  cerevisiae,yeast,lac  </a:t>
                      </a:r>
                      <a:r>
                        <a:rPr sz="16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16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acid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487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Wheat,rye</a:t>
                      </a:r>
                      <a:r>
                        <a:rPr sz="1600" b="1" spc="-6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other  grain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</a:tr>
              <a:tr h="7591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Idli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Lactic acid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bacteria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16839" marR="602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Rice and</a:t>
                      </a:r>
                      <a:r>
                        <a:rPr sz="1600" b="1" spc="-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black  gram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dhal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</a:tr>
              <a:tr h="7591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India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Saccharomyces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cerevisiae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White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wheat</a:t>
                      </a:r>
                      <a:r>
                        <a:rPr sz="1600" b="1" spc="-1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flour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</a:tr>
              <a:tr h="8230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Soy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souce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448945" marR="202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Aspergillus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oryzae 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soyae,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Lactobacillus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Soybeans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wheat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7591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Cheese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Lactic acid</a:t>
                      </a:r>
                      <a:r>
                        <a:rPr sz="160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bacteria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Milk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</a:tr>
              <a:tr h="7591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Yoghurt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S.</a:t>
                      </a:r>
                      <a:r>
                        <a:rPr sz="1600" b="1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thermophilus,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Lb.</a:t>
                      </a:r>
                      <a:r>
                        <a:rPr sz="1600" b="1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bulgaricus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Milk, milk</a:t>
                      </a:r>
                      <a:r>
                        <a:rPr sz="1600" b="1" spc="-12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solids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</a:tr>
              <a:tr h="7591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sauerkraut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Lactic acid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bacteria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Cabbage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21992" y="2170176"/>
            <a:ext cx="4916805" cy="1892935"/>
            <a:chOff x="2221992" y="2170176"/>
            <a:chExt cx="4916805" cy="1892935"/>
          </a:xfrm>
        </p:grpSpPr>
        <p:sp>
          <p:nvSpPr>
            <p:cNvPr id="3" name="object 3"/>
            <p:cNvSpPr/>
            <p:nvPr/>
          </p:nvSpPr>
          <p:spPr>
            <a:xfrm>
              <a:off x="2221992" y="2170176"/>
              <a:ext cx="4916424" cy="189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0" y="2214626"/>
              <a:ext cx="4786630" cy="1763395"/>
            </a:xfrm>
            <a:custGeom>
              <a:avLst/>
              <a:gdLst/>
              <a:ahLst/>
              <a:cxnLst/>
              <a:rect l="l" t="t" r="r" b="b"/>
              <a:pathLst>
                <a:path w="4786630" h="1763395">
                  <a:moveTo>
                    <a:pt x="4786376" y="0"/>
                  </a:moveTo>
                  <a:lnTo>
                    <a:pt x="0" y="0"/>
                  </a:lnTo>
                  <a:lnTo>
                    <a:pt x="0" y="1667764"/>
                  </a:lnTo>
                  <a:lnTo>
                    <a:pt x="67729" y="1676393"/>
                  </a:lnTo>
                  <a:lnTo>
                    <a:pt x="134181" y="1684564"/>
                  </a:lnTo>
                  <a:lnTo>
                    <a:pt x="199381" y="1692283"/>
                  </a:lnTo>
                  <a:lnTo>
                    <a:pt x="263352" y="1699559"/>
                  </a:lnTo>
                  <a:lnTo>
                    <a:pt x="326120" y="1706398"/>
                  </a:lnTo>
                  <a:lnTo>
                    <a:pt x="387710" y="1712807"/>
                  </a:lnTo>
                  <a:lnTo>
                    <a:pt x="448146" y="1718794"/>
                  </a:lnTo>
                  <a:lnTo>
                    <a:pt x="507454" y="1724367"/>
                  </a:lnTo>
                  <a:lnTo>
                    <a:pt x="565657" y="1729531"/>
                  </a:lnTo>
                  <a:lnTo>
                    <a:pt x="622781" y="1734295"/>
                  </a:lnTo>
                  <a:lnTo>
                    <a:pt x="678851" y="1738667"/>
                  </a:lnTo>
                  <a:lnTo>
                    <a:pt x="733892" y="1742652"/>
                  </a:lnTo>
                  <a:lnTo>
                    <a:pt x="787928" y="1746259"/>
                  </a:lnTo>
                  <a:lnTo>
                    <a:pt x="840983" y="1749494"/>
                  </a:lnTo>
                  <a:lnTo>
                    <a:pt x="893084" y="1752365"/>
                  </a:lnTo>
                  <a:lnTo>
                    <a:pt x="944255" y="1754880"/>
                  </a:lnTo>
                  <a:lnTo>
                    <a:pt x="994520" y="1757045"/>
                  </a:lnTo>
                  <a:lnTo>
                    <a:pt x="1043904" y="1758867"/>
                  </a:lnTo>
                  <a:lnTo>
                    <a:pt x="1092432" y="1760355"/>
                  </a:lnTo>
                  <a:lnTo>
                    <a:pt x="1140130" y="1761515"/>
                  </a:lnTo>
                  <a:lnTo>
                    <a:pt x="1187021" y="1762354"/>
                  </a:lnTo>
                  <a:lnTo>
                    <a:pt x="1233130" y="1762880"/>
                  </a:lnTo>
                  <a:lnTo>
                    <a:pt x="1278483" y="1763101"/>
                  </a:lnTo>
                  <a:lnTo>
                    <a:pt x="1323105" y="1763022"/>
                  </a:lnTo>
                  <a:lnTo>
                    <a:pt x="1367019" y="1762652"/>
                  </a:lnTo>
                  <a:lnTo>
                    <a:pt x="1410251" y="1761998"/>
                  </a:lnTo>
                  <a:lnTo>
                    <a:pt x="1452825" y="1761067"/>
                  </a:lnTo>
                  <a:lnTo>
                    <a:pt x="1494767" y="1759867"/>
                  </a:lnTo>
                  <a:lnTo>
                    <a:pt x="1536101" y="1758404"/>
                  </a:lnTo>
                  <a:lnTo>
                    <a:pt x="1576852" y="1756686"/>
                  </a:lnTo>
                  <a:lnTo>
                    <a:pt x="1617045" y="1754720"/>
                  </a:lnTo>
                  <a:lnTo>
                    <a:pt x="1656705" y="1752513"/>
                  </a:lnTo>
                  <a:lnTo>
                    <a:pt x="1695856" y="1750074"/>
                  </a:lnTo>
                  <a:lnTo>
                    <a:pt x="1734523" y="1747408"/>
                  </a:lnTo>
                  <a:lnTo>
                    <a:pt x="1810506" y="1741427"/>
                  </a:lnTo>
                  <a:lnTo>
                    <a:pt x="1884851" y="1734629"/>
                  </a:lnTo>
                  <a:lnTo>
                    <a:pt x="1957757" y="1727073"/>
                  </a:lnTo>
                  <a:lnTo>
                    <a:pt x="2029423" y="1718815"/>
                  </a:lnTo>
                  <a:lnTo>
                    <a:pt x="2100047" y="1709915"/>
                  </a:lnTo>
                  <a:lnTo>
                    <a:pt x="2169827" y="1700431"/>
                  </a:lnTo>
                  <a:lnTo>
                    <a:pt x="2238963" y="1690420"/>
                  </a:lnTo>
                  <a:lnTo>
                    <a:pt x="2341891" y="1674543"/>
                  </a:lnTo>
                  <a:lnTo>
                    <a:pt x="2444484" y="1657809"/>
                  </a:lnTo>
                  <a:lnTo>
                    <a:pt x="2901524" y="1580170"/>
                  </a:lnTo>
                  <a:lnTo>
                    <a:pt x="3013644" y="1562175"/>
                  </a:lnTo>
                  <a:lnTo>
                    <a:pt x="3129670" y="1544564"/>
                  </a:lnTo>
                  <a:lnTo>
                    <a:pt x="3209523" y="1533134"/>
                  </a:lnTo>
                  <a:lnTo>
                    <a:pt x="3291608" y="1522021"/>
                  </a:lnTo>
                  <a:lnTo>
                    <a:pt x="3376124" y="1511281"/>
                  </a:lnTo>
                  <a:lnTo>
                    <a:pt x="3463270" y="1500974"/>
                  </a:lnTo>
                  <a:lnTo>
                    <a:pt x="3553245" y="1491158"/>
                  </a:lnTo>
                  <a:lnTo>
                    <a:pt x="3646245" y="1481891"/>
                  </a:lnTo>
                  <a:lnTo>
                    <a:pt x="3742471" y="1473230"/>
                  </a:lnTo>
                  <a:lnTo>
                    <a:pt x="3842120" y="1465234"/>
                  </a:lnTo>
                  <a:lnTo>
                    <a:pt x="3945392" y="1457961"/>
                  </a:lnTo>
                  <a:lnTo>
                    <a:pt x="3998447" y="1454614"/>
                  </a:lnTo>
                  <a:lnTo>
                    <a:pt x="4052483" y="1451470"/>
                  </a:lnTo>
                  <a:lnTo>
                    <a:pt x="4107524" y="1448535"/>
                  </a:lnTo>
                  <a:lnTo>
                    <a:pt x="4163594" y="1445817"/>
                  </a:lnTo>
                  <a:lnTo>
                    <a:pt x="4220718" y="1443324"/>
                  </a:lnTo>
                  <a:lnTo>
                    <a:pt x="4278921" y="1441062"/>
                  </a:lnTo>
                  <a:lnTo>
                    <a:pt x="4338229" y="1439039"/>
                  </a:lnTo>
                  <a:lnTo>
                    <a:pt x="4398665" y="1437263"/>
                  </a:lnTo>
                  <a:lnTo>
                    <a:pt x="4460255" y="1435740"/>
                  </a:lnTo>
                  <a:lnTo>
                    <a:pt x="4523023" y="1434477"/>
                  </a:lnTo>
                  <a:lnTo>
                    <a:pt x="4586994" y="1433482"/>
                  </a:lnTo>
                  <a:lnTo>
                    <a:pt x="4652194" y="1432763"/>
                  </a:lnTo>
                  <a:lnTo>
                    <a:pt x="4718646" y="1432326"/>
                  </a:lnTo>
                  <a:lnTo>
                    <a:pt x="4786376" y="1432179"/>
                  </a:lnTo>
                  <a:lnTo>
                    <a:pt x="4786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0" y="2214626"/>
              <a:ext cx="4786630" cy="1763395"/>
            </a:xfrm>
            <a:custGeom>
              <a:avLst/>
              <a:gdLst/>
              <a:ahLst/>
              <a:cxnLst/>
              <a:rect l="l" t="t" r="r" b="b"/>
              <a:pathLst>
                <a:path w="4786630" h="1763395">
                  <a:moveTo>
                    <a:pt x="0" y="0"/>
                  </a:moveTo>
                  <a:lnTo>
                    <a:pt x="4786376" y="0"/>
                  </a:lnTo>
                  <a:lnTo>
                    <a:pt x="4786376" y="1432179"/>
                  </a:lnTo>
                  <a:lnTo>
                    <a:pt x="4718646" y="1432326"/>
                  </a:lnTo>
                  <a:lnTo>
                    <a:pt x="4652194" y="1432763"/>
                  </a:lnTo>
                  <a:lnTo>
                    <a:pt x="4586994" y="1433482"/>
                  </a:lnTo>
                  <a:lnTo>
                    <a:pt x="4523023" y="1434477"/>
                  </a:lnTo>
                  <a:lnTo>
                    <a:pt x="4460255" y="1435740"/>
                  </a:lnTo>
                  <a:lnTo>
                    <a:pt x="4398665" y="1437263"/>
                  </a:lnTo>
                  <a:lnTo>
                    <a:pt x="4338229" y="1439039"/>
                  </a:lnTo>
                  <a:lnTo>
                    <a:pt x="4278921" y="1441062"/>
                  </a:lnTo>
                  <a:lnTo>
                    <a:pt x="4220718" y="1443324"/>
                  </a:lnTo>
                  <a:lnTo>
                    <a:pt x="4163594" y="1445817"/>
                  </a:lnTo>
                  <a:lnTo>
                    <a:pt x="4107524" y="1448535"/>
                  </a:lnTo>
                  <a:lnTo>
                    <a:pt x="4052483" y="1451470"/>
                  </a:lnTo>
                  <a:lnTo>
                    <a:pt x="3998447" y="1454614"/>
                  </a:lnTo>
                  <a:lnTo>
                    <a:pt x="3945392" y="1457961"/>
                  </a:lnTo>
                  <a:lnTo>
                    <a:pt x="3893291" y="1461504"/>
                  </a:lnTo>
                  <a:lnTo>
                    <a:pt x="3842120" y="1465234"/>
                  </a:lnTo>
                  <a:lnTo>
                    <a:pt x="3791855" y="1469145"/>
                  </a:lnTo>
                  <a:lnTo>
                    <a:pt x="3742471" y="1473230"/>
                  </a:lnTo>
                  <a:lnTo>
                    <a:pt x="3693943" y="1477481"/>
                  </a:lnTo>
                  <a:lnTo>
                    <a:pt x="3646245" y="1481891"/>
                  </a:lnTo>
                  <a:lnTo>
                    <a:pt x="3599354" y="1486452"/>
                  </a:lnTo>
                  <a:lnTo>
                    <a:pt x="3553245" y="1491158"/>
                  </a:lnTo>
                  <a:lnTo>
                    <a:pt x="3507892" y="1496001"/>
                  </a:lnTo>
                  <a:lnTo>
                    <a:pt x="3463270" y="1500974"/>
                  </a:lnTo>
                  <a:lnTo>
                    <a:pt x="3419356" y="1506070"/>
                  </a:lnTo>
                  <a:lnTo>
                    <a:pt x="3376124" y="1511281"/>
                  </a:lnTo>
                  <a:lnTo>
                    <a:pt x="3333550" y="1516601"/>
                  </a:lnTo>
                  <a:lnTo>
                    <a:pt x="3291608" y="1522021"/>
                  </a:lnTo>
                  <a:lnTo>
                    <a:pt x="3250274" y="1527534"/>
                  </a:lnTo>
                  <a:lnTo>
                    <a:pt x="3209523" y="1533134"/>
                  </a:lnTo>
                  <a:lnTo>
                    <a:pt x="3169330" y="1538813"/>
                  </a:lnTo>
                  <a:lnTo>
                    <a:pt x="3129670" y="1544564"/>
                  </a:lnTo>
                  <a:lnTo>
                    <a:pt x="3090519" y="1550379"/>
                  </a:lnTo>
                  <a:lnTo>
                    <a:pt x="3051852" y="1556252"/>
                  </a:lnTo>
                  <a:lnTo>
                    <a:pt x="3013644" y="1562175"/>
                  </a:lnTo>
                  <a:lnTo>
                    <a:pt x="2975869" y="1568140"/>
                  </a:lnTo>
                  <a:lnTo>
                    <a:pt x="2901524" y="1580170"/>
                  </a:lnTo>
                  <a:lnTo>
                    <a:pt x="2828618" y="1592284"/>
                  </a:lnTo>
                  <a:lnTo>
                    <a:pt x="2756952" y="1604423"/>
                  </a:lnTo>
                  <a:lnTo>
                    <a:pt x="2686328" y="1616530"/>
                  </a:lnTo>
                  <a:lnTo>
                    <a:pt x="2616548" y="1628546"/>
                  </a:lnTo>
                  <a:lnTo>
                    <a:pt x="2581912" y="1634502"/>
                  </a:lnTo>
                  <a:lnTo>
                    <a:pt x="2513024" y="1646274"/>
                  </a:lnTo>
                  <a:lnTo>
                    <a:pt x="2444484" y="1657809"/>
                  </a:lnTo>
                  <a:lnTo>
                    <a:pt x="2376093" y="1669051"/>
                  </a:lnTo>
                  <a:lnTo>
                    <a:pt x="2307652" y="1679940"/>
                  </a:lnTo>
                  <a:lnTo>
                    <a:pt x="2238963" y="1690420"/>
                  </a:lnTo>
                  <a:lnTo>
                    <a:pt x="2169827" y="1700431"/>
                  </a:lnTo>
                  <a:lnTo>
                    <a:pt x="2100047" y="1709915"/>
                  </a:lnTo>
                  <a:lnTo>
                    <a:pt x="2029423" y="1718815"/>
                  </a:lnTo>
                  <a:lnTo>
                    <a:pt x="1957757" y="1727073"/>
                  </a:lnTo>
                  <a:lnTo>
                    <a:pt x="1884851" y="1734629"/>
                  </a:lnTo>
                  <a:lnTo>
                    <a:pt x="1810506" y="1741427"/>
                  </a:lnTo>
                  <a:lnTo>
                    <a:pt x="1734523" y="1747408"/>
                  </a:lnTo>
                  <a:lnTo>
                    <a:pt x="1695856" y="1750074"/>
                  </a:lnTo>
                  <a:lnTo>
                    <a:pt x="1656705" y="1752513"/>
                  </a:lnTo>
                  <a:lnTo>
                    <a:pt x="1617045" y="1754720"/>
                  </a:lnTo>
                  <a:lnTo>
                    <a:pt x="1576852" y="1756686"/>
                  </a:lnTo>
                  <a:lnTo>
                    <a:pt x="1536101" y="1758404"/>
                  </a:lnTo>
                  <a:lnTo>
                    <a:pt x="1494767" y="1759867"/>
                  </a:lnTo>
                  <a:lnTo>
                    <a:pt x="1452825" y="1761067"/>
                  </a:lnTo>
                  <a:lnTo>
                    <a:pt x="1410251" y="1761998"/>
                  </a:lnTo>
                  <a:lnTo>
                    <a:pt x="1367019" y="1762652"/>
                  </a:lnTo>
                  <a:lnTo>
                    <a:pt x="1323105" y="1763022"/>
                  </a:lnTo>
                  <a:lnTo>
                    <a:pt x="1278483" y="1763101"/>
                  </a:lnTo>
                  <a:lnTo>
                    <a:pt x="1233130" y="1762880"/>
                  </a:lnTo>
                  <a:lnTo>
                    <a:pt x="1187021" y="1762354"/>
                  </a:lnTo>
                  <a:lnTo>
                    <a:pt x="1140130" y="1761515"/>
                  </a:lnTo>
                  <a:lnTo>
                    <a:pt x="1092432" y="1760355"/>
                  </a:lnTo>
                  <a:lnTo>
                    <a:pt x="1043904" y="1758867"/>
                  </a:lnTo>
                  <a:lnTo>
                    <a:pt x="994520" y="1757045"/>
                  </a:lnTo>
                  <a:lnTo>
                    <a:pt x="944255" y="1754880"/>
                  </a:lnTo>
                  <a:lnTo>
                    <a:pt x="893084" y="1752365"/>
                  </a:lnTo>
                  <a:lnTo>
                    <a:pt x="840983" y="1749494"/>
                  </a:lnTo>
                  <a:lnTo>
                    <a:pt x="787928" y="1746259"/>
                  </a:lnTo>
                  <a:lnTo>
                    <a:pt x="733892" y="1742652"/>
                  </a:lnTo>
                  <a:lnTo>
                    <a:pt x="678851" y="1738667"/>
                  </a:lnTo>
                  <a:lnTo>
                    <a:pt x="622781" y="1734295"/>
                  </a:lnTo>
                  <a:lnTo>
                    <a:pt x="565657" y="1729531"/>
                  </a:lnTo>
                  <a:lnTo>
                    <a:pt x="507454" y="1724367"/>
                  </a:lnTo>
                  <a:lnTo>
                    <a:pt x="448146" y="1718794"/>
                  </a:lnTo>
                  <a:lnTo>
                    <a:pt x="387710" y="1712807"/>
                  </a:lnTo>
                  <a:lnTo>
                    <a:pt x="326120" y="1706398"/>
                  </a:lnTo>
                  <a:lnTo>
                    <a:pt x="263352" y="1699559"/>
                  </a:lnTo>
                  <a:lnTo>
                    <a:pt x="199381" y="1692283"/>
                  </a:lnTo>
                  <a:lnTo>
                    <a:pt x="134181" y="1684564"/>
                  </a:lnTo>
                  <a:lnTo>
                    <a:pt x="67729" y="1676393"/>
                  </a:lnTo>
                  <a:lnTo>
                    <a:pt x="0" y="16677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5383" y="2544317"/>
            <a:ext cx="34658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1F100"/>
                </a:solidFill>
              </a:rPr>
              <a:t>PROCESSING </a:t>
            </a:r>
            <a:r>
              <a:rPr sz="2400" dirty="0">
                <a:solidFill>
                  <a:srgbClr val="51F100"/>
                </a:solidFill>
              </a:rPr>
              <a:t>OF</a:t>
            </a:r>
            <a:r>
              <a:rPr sz="2400" spc="-175" dirty="0">
                <a:solidFill>
                  <a:srgbClr val="51F100"/>
                </a:solidFill>
              </a:rPr>
              <a:t> </a:t>
            </a:r>
            <a:r>
              <a:rPr sz="2400" dirty="0">
                <a:solidFill>
                  <a:srgbClr val="51F100"/>
                </a:solidFill>
              </a:rPr>
              <a:t>SOME  </a:t>
            </a:r>
            <a:r>
              <a:rPr sz="2400" spc="-5" dirty="0">
                <a:solidFill>
                  <a:srgbClr val="51F100"/>
                </a:solidFill>
              </a:rPr>
              <a:t>FERMENTED</a:t>
            </a:r>
            <a:r>
              <a:rPr sz="2400" spc="-25" dirty="0">
                <a:solidFill>
                  <a:srgbClr val="51F100"/>
                </a:solidFill>
              </a:rPr>
              <a:t> </a:t>
            </a:r>
            <a:r>
              <a:rPr sz="2400" spc="-10" dirty="0">
                <a:solidFill>
                  <a:srgbClr val="51F100"/>
                </a:solidFill>
              </a:rPr>
              <a:t>FOODS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929251" y="4071937"/>
            <a:ext cx="4000500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875" y="500126"/>
            <a:ext cx="1500251" cy="2500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5" y="71373"/>
            <a:ext cx="4071874" cy="1952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0250" y="142875"/>
            <a:ext cx="2703449" cy="1700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516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ROLE OF MICRO-ORGANISMS IN  FOOD PROCESSING</vt:lpstr>
      <vt:lpstr>COMPONENTS IN FOOD</vt:lpstr>
      <vt:lpstr>Food processing has four major aims:</vt:lpstr>
      <vt:lpstr>SAFETY</vt:lpstr>
      <vt:lpstr>MICROBIAL ASPECT OF SAFETY</vt:lpstr>
      <vt:lpstr>PROBIOTICS</vt:lpstr>
      <vt:lpstr>Slide 7</vt:lpstr>
      <vt:lpstr>Slide 8</vt:lpstr>
      <vt:lpstr>PROCESSING OF SOME  FERMENTED FOODS</vt:lpstr>
      <vt:lpstr>The cheese-making process:-</vt:lpstr>
      <vt:lpstr>Slide 11</vt:lpstr>
      <vt:lpstr>VINEGAR PRODUCTION</vt:lpstr>
      <vt:lpstr>The wine-making process:</vt:lpstr>
      <vt:lpstr>The beer-brewing process:</vt:lpstr>
      <vt:lpstr>EDIBLE MUSHROOM PRODUCTION</vt:lpstr>
      <vt:lpstr>Conclusion</vt:lpstr>
      <vt:lpstr>REFERENCE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lenovo</cp:lastModifiedBy>
  <cp:revision>2</cp:revision>
  <dcterms:created xsi:type="dcterms:W3CDTF">2020-04-08T18:17:11Z</dcterms:created>
  <dcterms:modified xsi:type="dcterms:W3CDTF">2020-04-08T18:23:19Z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2020-04-08T00:00:00Z</vt:filetime>
  </property>
</Properties>
</file>