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3" autoAdjust="0"/>
    <p:restoredTop sz="94660"/>
  </p:normalViewPr>
  <p:slideViewPr>
    <p:cSldViewPr snapToGrid="0">
      <p:cViewPr varScale="1">
        <p:scale>
          <a:sx n="68" d="100"/>
          <a:sy n="68" d="100"/>
        </p:scale>
        <p:origin x="9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2/18/2021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2/18/2021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2/18/2021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2/18/2021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2/18/2021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image.slidesharecdn.com/thereadingskills-120830094132-phpapp01/95/the-reading-skills-13-728.jpg?cb=134631977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97C05-3F52-46E7-AB7C-8DA9D18764EB}"/>
              </a:ext>
            </a:extLst>
          </p:cNvPr>
          <p:cNvSpPr>
            <a:spLocks noGrp="1"/>
          </p:cNvSpPr>
          <p:nvPr>
            <p:ph type="ctrTitle"/>
          </p:nvPr>
        </p:nvSpPr>
        <p:spPr/>
        <p:txBody>
          <a:bodyPr/>
          <a:lstStyle/>
          <a:p>
            <a:r>
              <a:rPr lang="en-US" dirty="0"/>
              <a:t>Reading Skills</a:t>
            </a:r>
          </a:p>
        </p:txBody>
      </p:sp>
      <p:sp>
        <p:nvSpPr>
          <p:cNvPr id="3" name="Subtitle 2">
            <a:extLst>
              <a:ext uri="{FF2B5EF4-FFF2-40B4-BE49-F238E27FC236}">
                <a16:creationId xmlns:a16="http://schemas.microsoft.com/office/drawing/2014/main" id="{AEC8BEBF-48C6-4C78-89A0-295CEDD3CBC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60000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E511F-95CE-4DE4-ACD6-A26E55D9D31A}"/>
              </a:ext>
            </a:extLst>
          </p:cNvPr>
          <p:cNvSpPr>
            <a:spLocks noGrp="1"/>
          </p:cNvSpPr>
          <p:nvPr>
            <p:ph type="title"/>
          </p:nvPr>
        </p:nvSpPr>
        <p:spPr>
          <a:xfrm>
            <a:off x="1371600" y="685800"/>
            <a:ext cx="9601200" cy="824948"/>
          </a:xfrm>
        </p:spPr>
        <p:txBody>
          <a:bodyPr>
            <a:normAutofit fontScale="90000"/>
          </a:bodyPr>
          <a:lstStyle/>
          <a:p>
            <a:r>
              <a:rPr lang="en-US" sz="3100" b="1" i="0" dirty="0">
                <a:solidFill>
                  <a:srgbClr val="000000"/>
                </a:solidFill>
                <a:effectLst/>
                <a:latin typeface="Proxima Nova"/>
              </a:rPr>
              <a:t>5 ways to develop comprehension skills for reading</a:t>
            </a:r>
            <a:br>
              <a:rPr lang="en-US" sz="4400" b="1" i="0" dirty="0">
                <a:solidFill>
                  <a:srgbClr val="000000"/>
                </a:solidFill>
                <a:effectLst/>
                <a:latin typeface="Proxima Nova"/>
              </a:rPr>
            </a:br>
            <a:endParaRPr lang="en-US" dirty="0"/>
          </a:p>
        </p:txBody>
      </p:sp>
      <p:sp>
        <p:nvSpPr>
          <p:cNvPr id="3" name="Content Placeholder 2">
            <a:extLst>
              <a:ext uri="{FF2B5EF4-FFF2-40B4-BE49-F238E27FC236}">
                <a16:creationId xmlns:a16="http://schemas.microsoft.com/office/drawing/2014/main" id="{BFA0E352-CDA9-4DF0-812A-AB57AA21DAA7}"/>
              </a:ext>
            </a:extLst>
          </p:cNvPr>
          <p:cNvSpPr>
            <a:spLocks noGrp="1"/>
          </p:cNvSpPr>
          <p:nvPr>
            <p:ph idx="1"/>
          </p:nvPr>
        </p:nvSpPr>
        <p:spPr>
          <a:xfrm>
            <a:off x="1219200" y="1325217"/>
            <a:ext cx="9753600" cy="4542183"/>
          </a:xfrm>
        </p:spPr>
        <p:txBody>
          <a:bodyPr>
            <a:normAutofit fontScale="92500"/>
          </a:bodyPr>
          <a:lstStyle/>
          <a:p>
            <a:pPr algn="l" fontAlgn="base">
              <a:buFont typeface="+mj-lt"/>
              <a:buAutoNum type="arabicPeriod"/>
            </a:pPr>
            <a:r>
              <a:rPr lang="en-US" sz="2000" b="1" i="0" dirty="0">
                <a:solidFill>
                  <a:srgbClr val="000000"/>
                </a:solidFill>
                <a:effectLst/>
                <a:latin typeface="inherit"/>
              </a:rPr>
              <a:t>Drawing:</a:t>
            </a:r>
            <a:r>
              <a:rPr lang="en-US" sz="2000" b="0" i="0" dirty="0">
                <a:solidFill>
                  <a:srgbClr val="000000"/>
                </a:solidFill>
                <a:effectLst/>
                <a:latin typeface="inherit"/>
              </a:rPr>
              <a:t> Ask your students to draw or paint a scene from a written text. This encourages them to imagine the concrete details being represented by the words themselves.</a:t>
            </a:r>
          </a:p>
          <a:p>
            <a:pPr algn="l" fontAlgn="base">
              <a:buFont typeface="+mj-lt"/>
              <a:buAutoNum type="arabicPeriod"/>
            </a:pPr>
            <a:r>
              <a:rPr lang="en-US" sz="2000" b="1" i="0" dirty="0">
                <a:solidFill>
                  <a:srgbClr val="000000"/>
                </a:solidFill>
                <a:effectLst/>
                <a:latin typeface="inherit"/>
              </a:rPr>
              <a:t>Questioning:</a:t>
            </a:r>
            <a:r>
              <a:rPr lang="en-US" sz="2000" b="0" i="0" dirty="0">
                <a:solidFill>
                  <a:srgbClr val="000000"/>
                </a:solidFill>
                <a:effectLst/>
                <a:latin typeface="inherit"/>
              </a:rPr>
              <a:t> Follow up reading time with open-ended questions that prompt students to think deeply about the text. For example, if reading a narrative, you might ask students how a character changed over the course of a story, or how a central problem influenced the action.</a:t>
            </a:r>
          </a:p>
          <a:p>
            <a:pPr algn="l" fontAlgn="base">
              <a:buFont typeface="+mj-lt"/>
              <a:buAutoNum type="arabicPeriod"/>
            </a:pPr>
            <a:r>
              <a:rPr lang="en-US" sz="2000" b="1" i="0" dirty="0">
                <a:solidFill>
                  <a:srgbClr val="000000"/>
                </a:solidFill>
                <a:effectLst/>
                <a:latin typeface="inherit"/>
              </a:rPr>
              <a:t>Encourage reflection:</a:t>
            </a:r>
            <a:r>
              <a:rPr lang="en-US" sz="2000" b="0" i="0" dirty="0">
                <a:solidFill>
                  <a:srgbClr val="000000"/>
                </a:solidFill>
                <a:effectLst/>
                <a:latin typeface="inherit"/>
              </a:rPr>
              <a:t> Ask students for their opinions on the text in order to encourage deeper reflective thinking about the ideas. For example, you might ask what emotions were evoked by a setting, or whether a character’s actions were right or wrong.</a:t>
            </a:r>
          </a:p>
          <a:p>
            <a:pPr algn="l" fontAlgn="base">
              <a:buFont typeface="+mj-lt"/>
              <a:buAutoNum type="arabicPeriod"/>
            </a:pPr>
            <a:r>
              <a:rPr lang="en-US" sz="2000" b="1" i="0" dirty="0">
                <a:solidFill>
                  <a:srgbClr val="000000"/>
                </a:solidFill>
                <a:effectLst/>
                <a:latin typeface="inherit"/>
              </a:rPr>
              <a:t>Make connections:</a:t>
            </a:r>
            <a:r>
              <a:rPr lang="en-US" sz="2000" b="0" i="0" dirty="0">
                <a:solidFill>
                  <a:srgbClr val="000000"/>
                </a:solidFill>
                <a:effectLst/>
                <a:latin typeface="inherit"/>
              </a:rPr>
              <a:t> Encourage students to make connections to their own lives and other texts that they have read. Weave this into your discussion or questioning after reading in order to link comprehension with real-world concepts your students can relate to.</a:t>
            </a:r>
          </a:p>
          <a:p>
            <a:pPr algn="l" fontAlgn="base">
              <a:buFont typeface="+mj-lt"/>
              <a:buAutoNum type="arabicPeriod"/>
            </a:pPr>
            <a:r>
              <a:rPr lang="en-US" sz="2000" b="1" i="0" dirty="0">
                <a:solidFill>
                  <a:srgbClr val="000000"/>
                </a:solidFill>
                <a:effectLst/>
                <a:latin typeface="inherit"/>
              </a:rPr>
              <a:t>Make reading a habit:</a:t>
            </a:r>
            <a:r>
              <a:rPr lang="en-US" sz="2000" b="0" i="0" dirty="0">
                <a:solidFill>
                  <a:srgbClr val="000000"/>
                </a:solidFill>
                <a:effectLst/>
                <a:latin typeface="inherit"/>
              </a:rPr>
              <a:t> The more students read, the more confident and astute their comprehension skills will become</a:t>
            </a:r>
            <a:endParaRPr lang="en-US" dirty="0"/>
          </a:p>
        </p:txBody>
      </p:sp>
    </p:spTree>
    <p:extLst>
      <p:ext uri="{BB962C8B-B14F-4D97-AF65-F5344CB8AC3E}">
        <p14:creationId xmlns:p14="http://schemas.microsoft.com/office/powerpoint/2010/main" val="1807539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2E7D4-7D28-47C5-889E-0159CE9EBF6C}"/>
              </a:ext>
            </a:extLst>
          </p:cNvPr>
          <p:cNvSpPr>
            <a:spLocks noGrp="1"/>
          </p:cNvSpPr>
          <p:nvPr>
            <p:ph type="title"/>
          </p:nvPr>
        </p:nvSpPr>
        <p:spPr>
          <a:xfrm>
            <a:off x="1219200" y="318052"/>
            <a:ext cx="9753600" cy="672547"/>
          </a:xfrm>
        </p:spPr>
        <p:txBody>
          <a:bodyPr>
            <a:normAutofit fontScale="90000"/>
          </a:bodyPr>
          <a:lstStyle/>
          <a:p>
            <a:r>
              <a:rPr lang="en-US" b="0" i="0" dirty="0">
                <a:solidFill>
                  <a:srgbClr val="3B3835"/>
                </a:solidFill>
                <a:effectLst/>
                <a:latin typeface="Helvetica Neue"/>
              </a:rPr>
              <a:t>Why is reading Important ?</a:t>
            </a:r>
            <a:endParaRPr lang="en-US" dirty="0"/>
          </a:p>
        </p:txBody>
      </p:sp>
      <p:sp>
        <p:nvSpPr>
          <p:cNvPr id="3" name="Content Placeholder 2">
            <a:extLst>
              <a:ext uri="{FF2B5EF4-FFF2-40B4-BE49-F238E27FC236}">
                <a16:creationId xmlns:a16="http://schemas.microsoft.com/office/drawing/2014/main" id="{E3162EC6-9E55-445A-AE7A-1F098319A608}"/>
              </a:ext>
            </a:extLst>
          </p:cNvPr>
          <p:cNvSpPr>
            <a:spLocks noGrp="1"/>
          </p:cNvSpPr>
          <p:nvPr>
            <p:ph idx="1"/>
          </p:nvPr>
        </p:nvSpPr>
        <p:spPr>
          <a:xfrm>
            <a:off x="1219200" y="1219201"/>
            <a:ext cx="9753600" cy="4648200"/>
          </a:xfrm>
        </p:spPr>
        <p:txBody>
          <a:bodyPr>
            <a:normAutofit fontScale="92500" lnSpcReduction="10000"/>
          </a:bodyPr>
          <a:lstStyle/>
          <a:p>
            <a:pPr marL="0" indent="0" algn="just">
              <a:buNone/>
            </a:pPr>
            <a:r>
              <a:rPr lang="en-US" sz="1900" b="0" i="0" dirty="0">
                <a:solidFill>
                  <a:srgbClr val="3B3835"/>
                </a:solidFill>
                <a:effectLst/>
                <a:latin typeface="Helvetica Neue"/>
              </a:rPr>
              <a:t>1. Reading is fundamental to function in today society.</a:t>
            </a:r>
          </a:p>
          <a:p>
            <a:pPr marL="0" indent="0" algn="just">
              <a:buNone/>
            </a:pPr>
            <a:r>
              <a:rPr lang="en-US" sz="1900" b="0" i="0" dirty="0">
                <a:solidFill>
                  <a:srgbClr val="3B3835"/>
                </a:solidFill>
                <a:effectLst/>
                <a:latin typeface="Helvetica Neue"/>
              </a:rPr>
              <a:t>2. Reading is a vital skill in finding a good job.</a:t>
            </a:r>
          </a:p>
          <a:p>
            <a:pPr marL="0" indent="0" algn="just">
              <a:buNone/>
            </a:pPr>
            <a:r>
              <a:rPr lang="en-US" sz="1900" b="0" i="0" dirty="0">
                <a:solidFill>
                  <a:srgbClr val="3B3835"/>
                </a:solidFill>
                <a:effectLst/>
                <a:latin typeface="Helvetica Neue"/>
              </a:rPr>
              <a:t>3. Reading is important because it develops the mind.</a:t>
            </a:r>
          </a:p>
          <a:p>
            <a:pPr marL="0" indent="0" algn="just">
              <a:buNone/>
            </a:pPr>
            <a:r>
              <a:rPr lang="en-US" sz="1900" b="0" i="0" dirty="0">
                <a:solidFill>
                  <a:srgbClr val="3B3835"/>
                </a:solidFill>
                <a:effectLst/>
                <a:latin typeface="Helvetica Neue"/>
              </a:rPr>
              <a:t>4. It is how we discover new things.</a:t>
            </a:r>
          </a:p>
          <a:p>
            <a:pPr marL="0" indent="0" algn="just">
              <a:buNone/>
            </a:pPr>
            <a:r>
              <a:rPr lang="en-US" sz="1900" b="0" i="0" dirty="0">
                <a:solidFill>
                  <a:srgbClr val="3B3835"/>
                </a:solidFill>
                <a:effectLst/>
                <a:latin typeface="Helvetica Neue"/>
              </a:rPr>
              <a:t>5. Reading develops the imagination.</a:t>
            </a:r>
          </a:p>
          <a:p>
            <a:pPr marL="0" indent="0" algn="just">
              <a:buNone/>
            </a:pPr>
            <a:r>
              <a:rPr lang="en-US" sz="1900" b="0" i="0" dirty="0">
                <a:solidFill>
                  <a:srgbClr val="3B3835"/>
                </a:solidFill>
                <a:effectLst/>
                <a:latin typeface="Helvetica Neue"/>
              </a:rPr>
              <a:t>6. Reading develops the creative side of people.</a:t>
            </a:r>
          </a:p>
          <a:p>
            <a:pPr marL="0" indent="0" algn="just">
              <a:buNone/>
            </a:pPr>
            <a:r>
              <a:rPr lang="en-US" sz="1900" b="0" i="0" dirty="0">
                <a:solidFill>
                  <a:srgbClr val="3B3835"/>
                </a:solidFill>
                <a:effectLst/>
                <a:latin typeface="Helvetica Neue"/>
              </a:rPr>
              <a:t>7. Reading is fundamental in developing a good self image.</a:t>
            </a:r>
          </a:p>
          <a:p>
            <a:pPr marL="0" indent="0" algn="just">
              <a:buNone/>
            </a:pPr>
            <a:r>
              <a:rPr lang="en-US" sz="1900" b="0" i="0" u="none" strike="noStrike" dirty="0">
                <a:solidFill>
                  <a:srgbClr val="008ED2"/>
                </a:solidFill>
                <a:effectLst/>
                <a:latin typeface="Helvetica Neue"/>
                <a:hlinkClick r:id="rId2" tooltip="8. Good reading skills, especially in a phonics reading  pr..."/>
              </a:rPr>
              <a:t> </a:t>
            </a:r>
            <a:r>
              <a:rPr lang="en-US" sz="1900" b="0" i="0" dirty="0">
                <a:solidFill>
                  <a:srgbClr val="3B3835"/>
                </a:solidFill>
                <a:effectLst/>
                <a:latin typeface="Helvetica Neue"/>
              </a:rPr>
              <a:t>8. Good reading skills, especially in a phonics reading program, improve spelling.</a:t>
            </a:r>
          </a:p>
          <a:p>
            <a:pPr marL="0" indent="0" algn="just">
              <a:buNone/>
            </a:pPr>
            <a:r>
              <a:rPr lang="en-US" sz="1900" b="0" i="0" dirty="0">
                <a:solidFill>
                  <a:srgbClr val="3B3835"/>
                </a:solidFill>
                <a:effectLst/>
                <a:latin typeface="Helvetica Neue"/>
              </a:rPr>
              <a:t>9. Reading helps to expand the vocabulary.</a:t>
            </a:r>
          </a:p>
          <a:p>
            <a:pPr marL="0" indent="0" algn="just">
              <a:buNone/>
            </a:pPr>
            <a:r>
              <a:rPr lang="en-US" sz="1900" b="0" i="0" dirty="0">
                <a:solidFill>
                  <a:srgbClr val="3B3835"/>
                </a:solidFill>
                <a:effectLst/>
                <a:latin typeface="Helvetica Neue"/>
              </a:rPr>
              <a:t>10. Only by reading can we be armed in this never-ending, life-and- death struggle.</a:t>
            </a:r>
          </a:p>
          <a:p>
            <a:pPr marL="0" indent="0" algn="just">
              <a:buNone/>
            </a:pPr>
            <a:r>
              <a:rPr lang="en-US" sz="1900" b="0" i="0" dirty="0">
                <a:solidFill>
                  <a:srgbClr val="3B3835"/>
                </a:solidFill>
                <a:effectLst/>
                <a:latin typeface="Helvetica Neue"/>
              </a:rPr>
              <a:t>11. The fact of the power of written ideas communicated through reading is a foundational reason why some governments oppose free and honest communication.</a:t>
            </a:r>
          </a:p>
          <a:p>
            <a:endParaRPr lang="en-US" dirty="0"/>
          </a:p>
        </p:txBody>
      </p:sp>
    </p:spTree>
    <p:extLst>
      <p:ext uri="{BB962C8B-B14F-4D97-AF65-F5344CB8AC3E}">
        <p14:creationId xmlns:p14="http://schemas.microsoft.com/office/powerpoint/2010/main" val="2038137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6CACA-D31B-4C09-8665-30E039918132}"/>
              </a:ext>
            </a:extLst>
          </p:cNvPr>
          <p:cNvSpPr>
            <a:spLocks noGrp="1"/>
          </p:cNvSpPr>
          <p:nvPr>
            <p:ph type="title"/>
          </p:nvPr>
        </p:nvSpPr>
        <p:spPr>
          <a:xfrm>
            <a:off x="1371600" y="685800"/>
            <a:ext cx="9601200" cy="652670"/>
          </a:xfrm>
        </p:spPr>
        <p:txBody>
          <a:bodyPr>
            <a:normAutofit fontScale="90000"/>
          </a:bodyPr>
          <a:lstStyle/>
          <a:p>
            <a:r>
              <a:rPr lang="en-US" b="0" i="0" dirty="0">
                <a:solidFill>
                  <a:srgbClr val="3B3835"/>
                </a:solidFill>
                <a:effectLst/>
                <a:latin typeface="Helvetica Neue"/>
              </a:rPr>
              <a:t>Reading Problems</a:t>
            </a:r>
            <a:endParaRPr lang="en-US" dirty="0"/>
          </a:p>
        </p:txBody>
      </p:sp>
      <p:sp>
        <p:nvSpPr>
          <p:cNvPr id="3" name="Content Placeholder 2">
            <a:extLst>
              <a:ext uri="{FF2B5EF4-FFF2-40B4-BE49-F238E27FC236}">
                <a16:creationId xmlns:a16="http://schemas.microsoft.com/office/drawing/2014/main" id="{431B8D7F-72B8-4927-B608-BB0A213A8440}"/>
              </a:ext>
            </a:extLst>
          </p:cNvPr>
          <p:cNvSpPr>
            <a:spLocks noGrp="1"/>
          </p:cNvSpPr>
          <p:nvPr>
            <p:ph idx="1"/>
          </p:nvPr>
        </p:nvSpPr>
        <p:spPr>
          <a:xfrm>
            <a:off x="1086678" y="1338470"/>
            <a:ext cx="9886122" cy="4528930"/>
          </a:xfrm>
        </p:spPr>
        <p:txBody>
          <a:bodyPr/>
          <a:lstStyle/>
          <a:p>
            <a:pPr marL="0" indent="0">
              <a:buNone/>
            </a:pPr>
            <a:r>
              <a:rPr lang="en-US" b="0" i="0" dirty="0">
                <a:solidFill>
                  <a:srgbClr val="3B3835"/>
                </a:solidFill>
                <a:effectLst/>
                <a:latin typeface="Helvetica Neue"/>
              </a:rPr>
              <a:t>Definition of Terms</a:t>
            </a:r>
          </a:p>
          <a:p>
            <a:r>
              <a:rPr lang="en-US" b="0" i="0" dirty="0">
                <a:solidFill>
                  <a:srgbClr val="3B3835"/>
                </a:solidFill>
                <a:effectLst/>
                <a:latin typeface="Helvetica Neue"/>
              </a:rPr>
              <a:t>Reading Deficiency – a mild to severe retardation in learning to read which is disparate with the individual’s general intelligence and with his cultural, linguistic and educational experience.</a:t>
            </a:r>
          </a:p>
          <a:p>
            <a:r>
              <a:rPr lang="en-US" b="0" i="0" dirty="0">
                <a:solidFill>
                  <a:srgbClr val="3B3835"/>
                </a:solidFill>
                <a:effectLst/>
                <a:latin typeface="Helvetica Neue"/>
              </a:rPr>
              <a:t> Reading Retardation – Originally used to designate the condition of all children whose reading was significantly below age and grade norm, regardless of the children’s potential or intelligence.</a:t>
            </a:r>
          </a:p>
          <a:p>
            <a:r>
              <a:rPr lang="en-US" b="0" i="0" dirty="0">
                <a:solidFill>
                  <a:srgbClr val="3B3835"/>
                </a:solidFill>
                <a:effectLst/>
                <a:latin typeface="Helvetica Neue"/>
              </a:rPr>
              <a:t>Reading Disability – refers to retarded readers whose mental ability should enable them to read considerably better than they do. This is synonymous with reading deficiency.</a:t>
            </a:r>
            <a:endParaRPr lang="en-US" dirty="0"/>
          </a:p>
        </p:txBody>
      </p:sp>
    </p:spTree>
    <p:extLst>
      <p:ext uri="{BB962C8B-B14F-4D97-AF65-F5344CB8AC3E}">
        <p14:creationId xmlns:p14="http://schemas.microsoft.com/office/powerpoint/2010/main" val="749215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5CEDB-C7AE-491D-A779-F7CC0489BAA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C297B9C-4D31-417F-BE6D-78714121CF3C}"/>
              </a:ext>
            </a:extLst>
          </p:cNvPr>
          <p:cNvSpPr>
            <a:spLocks noGrp="1"/>
          </p:cNvSpPr>
          <p:nvPr>
            <p:ph idx="1"/>
          </p:nvPr>
        </p:nvSpPr>
        <p:spPr/>
        <p:txBody>
          <a:bodyPr/>
          <a:lstStyle/>
          <a:p>
            <a:r>
              <a:rPr lang="en-US" b="0" i="0" dirty="0">
                <a:solidFill>
                  <a:srgbClr val="3B3835"/>
                </a:solidFill>
                <a:effectLst/>
                <a:latin typeface="Helvetica Neue"/>
              </a:rPr>
              <a:t>Dyslexia – Defective reading which may represent loss of competency following brain injury or degeneration, or a developmental failure to profit from reading instruction. It is often genetically determined.</a:t>
            </a:r>
          </a:p>
          <a:p>
            <a:r>
              <a:rPr lang="en-US" b="0" i="0" dirty="0">
                <a:solidFill>
                  <a:srgbClr val="3B3835"/>
                </a:solidFill>
                <a:effectLst/>
                <a:latin typeface="Helvetica Neue"/>
              </a:rPr>
              <a:t> Primary Reading Retardation – refers to a sense impairment of capacity to learn to read which, although there is no brain damage, this is based on a constitutional pattern of disturbed neurological organization.</a:t>
            </a:r>
          </a:p>
          <a:p>
            <a:r>
              <a:rPr lang="en-US" b="0" i="0" dirty="0">
                <a:solidFill>
                  <a:srgbClr val="3B3835"/>
                </a:solidFill>
                <a:effectLst/>
                <a:latin typeface="Helvetica Neue"/>
              </a:rPr>
              <a:t>Secondary Reading Retardation – refers to a reading disability for which the causation is mainly environmental or external.</a:t>
            </a:r>
            <a:endParaRPr lang="en-US" dirty="0"/>
          </a:p>
        </p:txBody>
      </p:sp>
    </p:spTree>
    <p:extLst>
      <p:ext uri="{BB962C8B-B14F-4D97-AF65-F5344CB8AC3E}">
        <p14:creationId xmlns:p14="http://schemas.microsoft.com/office/powerpoint/2010/main" val="2339732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19867-1D35-4DD6-B7EC-5F42949DE13B}"/>
              </a:ext>
            </a:extLst>
          </p:cNvPr>
          <p:cNvSpPr>
            <a:spLocks noGrp="1"/>
          </p:cNvSpPr>
          <p:nvPr>
            <p:ph type="title"/>
          </p:nvPr>
        </p:nvSpPr>
        <p:spPr>
          <a:xfrm>
            <a:off x="1470990" y="685800"/>
            <a:ext cx="9501809" cy="639417"/>
          </a:xfrm>
        </p:spPr>
        <p:txBody>
          <a:bodyPr>
            <a:normAutofit fontScale="90000"/>
          </a:bodyPr>
          <a:lstStyle/>
          <a:p>
            <a:r>
              <a:rPr lang="en-US" dirty="0"/>
              <a:t>Types</a:t>
            </a:r>
          </a:p>
        </p:txBody>
      </p:sp>
      <p:sp>
        <p:nvSpPr>
          <p:cNvPr id="3" name="Content Placeholder 2">
            <a:extLst>
              <a:ext uri="{FF2B5EF4-FFF2-40B4-BE49-F238E27FC236}">
                <a16:creationId xmlns:a16="http://schemas.microsoft.com/office/drawing/2014/main" id="{DD994F13-66E6-4B8D-B6B9-1323F9F28501}"/>
              </a:ext>
            </a:extLst>
          </p:cNvPr>
          <p:cNvSpPr>
            <a:spLocks noGrp="1"/>
          </p:cNvSpPr>
          <p:nvPr>
            <p:ph idx="1"/>
          </p:nvPr>
        </p:nvSpPr>
        <p:spPr>
          <a:xfrm>
            <a:off x="1205948" y="1510748"/>
            <a:ext cx="9766852" cy="4356652"/>
          </a:xfrm>
        </p:spPr>
        <p:txBody>
          <a:bodyPr>
            <a:normAutofit/>
          </a:bodyPr>
          <a:lstStyle/>
          <a:p>
            <a:pPr marL="0" indent="0" algn="just" fontAlgn="base">
              <a:buNone/>
            </a:pPr>
            <a:r>
              <a:rPr lang="en-US" sz="2400" b="1" i="0" dirty="0">
                <a:solidFill>
                  <a:srgbClr val="000000"/>
                </a:solidFill>
                <a:effectLst/>
                <a:latin typeface="inherit"/>
              </a:rPr>
              <a:t>Scanning</a:t>
            </a:r>
            <a:endParaRPr lang="en-US" sz="2400" b="1" i="0" dirty="0">
              <a:solidFill>
                <a:srgbClr val="000000"/>
              </a:solidFill>
              <a:effectLst/>
              <a:latin typeface="Segoe UI" panose="020B0502040204020203" pitchFamily="34" charset="0"/>
            </a:endParaRPr>
          </a:p>
          <a:p>
            <a:pPr algn="just" fontAlgn="base"/>
            <a:r>
              <a:rPr lang="en-US" sz="1800" b="0" i="0" dirty="0">
                <a:solidFill>
                  <a:srgbClr val="000000"/>
                </a:solidFill>
                <a:effectLst/>
                <a:latin typeface="Segoe UI" panose="020B0502040204020203" pitchFamily="34" charset="0"/>
              </a:rPr>
              <a:t>This reading mode is aimed only at finding the necessary information in the text. It does not mean a complete immersion in the text and a deep comprehension of the facts, analysis of grammatical constructions. Often in this mode, the text is viewed for the presence of unfamiliar words, so that after their translation it will be more easy to read the text fully. This type of reading is also called «diagonal reading».</a:t>
            </a:r>
          </a:p>
          <a:p>
            <a:pPr marL="0" indent="0" algn="just" fontAlgn="base">
              <a:buNone/>
            </a:pPr>
            <a:r>
              <a:rPr lang="en-US" sz="2400" b="1" i="0" dirty="0">
                <a:solidFill>
                  <a:srgbClr val="000000"/>
                </a:solidFill>
                <a:effectLst/>
                <a:latin typeface="inherit"/>
              </a:rPr>
              <a:t>Skimming</a:t>
            </a:r>
            <a:endParaRPr lang="en-US" sz="2400" b="1" i="0" dirty="0">
              <a:solidFill>
                <a:srgbClr val="000000"/>
              </a:solidFill>
              <a:effectLst/>
              <a:latin typeface="Segoe UI" panose="020B0502040204020203" pitchFamily="34" charset="0"/>
            </a:endParaRPr>
          </a:p>
          <a:p>
            <a:pPr algn="just" fontAlgn="base"/>
            <a:r>
              <a:rPr lang="en-US" sz="1800" b="0" i="0" dirty="0">
                <a:solidFill>
                  <a:srgbClr val="000000"/>
                </a:solidFill>
                <a:effectLst/>
                <a:latin typeface="Segoe UI" panose="020B0502040204020203" pitchFamily="34" charset="0"/>
              </a:rPr>
              <a:t>This reading mode is used to get to know and understand if this information is useful to you (you are viewing a book in a store or a magazine on the shelf before buying it). In this case, the text is also viewed quickly, but not as carefully as in the previous case. The goal is not to search for specific facts, but to evaluate the text for complexity, interest and a general storyline.</a:t>
            </a:r>
          </a:p>
          <a:p>
            <a:pPr marL="0" indent="0" algn="l" fontAlgn="base">
              <a:buNone/>
            </a:pPr>
            <a:endParaRPr lang="en-US" b="0" i="0" dirty="0">
              <a:solidFill>
                <a:srgbClr val="000000"/>
              </a:solidFill>
              <a:effectLst/>
              <a:latin typeface="Segoe UI" panose="020B0502040204020203" pitchFamily="34" charset="0"/>
            </a:endParaRPr>
          </a:p>
          <a:p>
            <a:endParaRPr lang="en-US" dirty="0"/>
          </a:p>
        </p:txBody>
      </p:sp>
    </p:spTree>
    <p:extLst>
      <p:ext uri="{BB962C8B-B14F-4D97-AF65-F5344CB8AC3E}">
        <p14:creationId xmlns:p14="http://schemas.microsoft.com/office/powerpoint/2010/main" val="2747805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41E95-BEEE-450A-876E-8A951170A31E}"/>
              </a:ext>
            </a:extLst>
          </p:cNvPr>
          <p:cNvSpPr>
            <a:spLocks noGrp="1"/>
          </p:cNvSpPr>
          <p:nvPr>
            <p:ph type="title"/>
          </p:nvPr>
        </p:nvSpPr>
        <p:spPr>
          <a:xfrm>
            <a:off x="1371600" y="685800"/>
            <a:ext cx="9601200" cy="6526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A4E78F0-49F8-4EFE-9929-FE7B322B3696}"/>
              </a:ext>
            </a:extLst>
          </p:cNvPr>
          <p:cNvSpPr>
            <a:spLocks noGrp="1"/>
          </p:cNvSpPr>
          <p:nvPr>
            <p:ph idx="1"/>
          </p:nvPr>
        </p:nvSpPr>
        <p:spPr>
          <a:xfrm>
            <a:off x="1245704" y="1630017"/>
            <a:ext cx="9727096" cy="4237383"/>
          </a:xfrm>
        </p:spPr>
        <p:txBody>
          <a:bodyPr>
            <a:normAutofit/>
          </a:bodyPr>
          <a:lstStyle/>
          <a:p>
            <a:pPr marL="0" indent="0" algn="l" fontAlgn="base">
              <a:buNone/>
            </a:pPr>
            <a:r>
              <a:rPr lang="en-US" sz="2400" b="1" i="0" dirty="0">
                <a:solidFill>
                  <a:srgbClr val="000000"/>
                </a:solidFill>
                <a:effectLst/>
                <a:latin typeface="inherit"/>
              </a:rPr>
              <a:t>Extensive reading</a:t>
            </a:r>
            <a:endParaRPr lang="en-US" sz="2400" b="1" i="0" dirty="0">
              <a:solidFill>
                <a:srgbClr val="000000"/>
              </a:solidFill>
              <a:effectLst/>
              <a:latin typeface="Segoe UI" panose="020B0502040204020203" pitchFamily="34" charset="0"/>
            </a:endParaRPr>
          </a:p>
          <a:p>
            <a:pPr algn="l" fontAlgn="base"/>
            <a:r>
              <a:rPr lang="en-US" sz="1600" b="0" i="0" dirty="0">
                <a:solidFill>
                  <a:srgbClr val="000000"/>
                </a:solidFill>
                <a:effectLst/>
                <a:latin typeface="Segoe UI" panose="020B0502040204020203" pitchFamily="34" charset="0"/>
              </a:rPr>
              <a:t>The purpose of this type of reading is to get acquainted with new information. In this mode, people read art or scientific literature, without being distracted by new, unfamiliar words, if their meaning can be approximately understood from the context.</a:t>
            </a:r>
          </a:p>
          <a:p>
            <a:pPr algn="l" fontAlgn="base"/>
            <a:r>
              <a:rPr lang="en-US" sz="1600" b="0" i="0" dirty="0">
                <a:solidFill>
                  <a:srgbClr val="000000"/>
                </a:solidFill>
                <a:effectLst/>
                <a:latin typeface="Segoe UI" panose="020B0502040204020203" pitchFamily="34" charset="0"/>
              </a:rPr>
              <a:t>This type of reading implies the mastering of the general image and the receipt of new, unfamiliar information. It will be necessary to form and express your opinion about what you read or answer the questions.</a:t>
            </a:r>
          </a:p>
          <a:p>
            <a:pPr marL="0" indent="0" algn="l" fontAlgn="base">
              <a:buNone/>
            </a:pPr>
            <a:r>
              <a:rPr lang="en-US" sz="2400" b="1" i="0" dirty="0">
                <a:solidFill>
                  <a:srgbClr val="000000"/>
                </a:solidFill>
                <a:effectLst/>
                <a:latin typeface="inherit"/>
              </a:rPr>
              <a:t>Intensive reading</a:t>
            </a:r>
            <a:endParaRPr lang="en-US" sz="2400" b="1" i="0" dirty="0">
              <a:solidFill>
                <a:srgbClr val="000000"/>
              </a:solidFill>
              <a:effectLst/>
              <a:latin typeface="Segoe UI" panose="020B0502040204020203" pitchFamily="34" charset="0"/>
            </a:endParaRPr>
          </a:p>
          <a:p>
            <a:pPr algn="l" fontAlgn="base"/>
            <a:r>
              <a:rPr lang="en-US" sz="1600" b="0" i="0" dirty="0">
                <a:solidFill>
                  <a:srgbClr val="000000"/>
                </a:solidFill>
                <a:effectLst/>
                <a:latin typeface="Segoe UI" panose="020B0502040204020203" pitchFamily="34" charset="0"/>
              </a:rPr>
              <a:t>Typically, this type of reading is used in the study of English in order to intensively parse the proposed short, teaching text. With this type of reading, grammatical constructions, unfamiliar words and phrases are intensively examined</a:t>
            </a:r>
            <a:endParaRPr lang="en-US" sz="1600" dirty="0"/>
          </a:p>
        </p:txBody>
      </p:sp>
    </p:spTree>
    <p:extLst>
      <p:ext uri="{BB962C8B-B14F-4D97-AF65-F5344CB8AC3E}">
        <p14:creationId xmlns:p14="http://schemas.microsoft.com/office/powerpoint/2010/main" val="871970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CAD04-1EAF-4207-B43C-47BE4185F693}"/>
              </a:ext>
            </a:extLst>
          </p:cNvPr>
          <p:cNvSpPr>
            <a:spLocks noGrp="1"/>
          </p:cNvSpPr>
          <p:nvPr>
            <p:ph type="title"/>
          </p:nvPr>
        </p:nvSpPr>
        <p:spPr>
          <a:xfrm>
            <a:off x="1371600" y="685800"/>
            <a:ext cx="9601200" cy="559904"/>
          </a:xfrm>
        </p:spPr>
        <p:txBody>
          <a:bodyPr>
            <a:normAutofit fontScale="90000"/>
          </a:bodyPr>
          <a:lstStyle/>
          <a:p>
            <a:r>
              <a:rPr lang="en-US" b="0" i="0" dirty="0">
                <a:solidFill>
                  <a:srgbClr val="006DAE"/>
                </a:solidFill>
                <a:effectLst/>
                <a:latin typeface="Roboto Condensed"/>
              </a:rPr>
              <a:t>Stages in reading a text</a:t>
            </a:r>
            <a:br>
              <a:rPr lang="en-US" b="0" i="0" dirty="0">
                <a:solidFill>
                  <a:srgbClr val="006DAE"/>
                </a:solidFill>
                <a:effectLst/>
                <a:latin typeface="Roboto Condensed"/>
              </a:rPr>
            </a:br>
            <a:endParaRPr lang="en-US" dirty="0"/>
          </a:p>
        </p:txBody>
      </p:sp>
      <p:sp>
        <p:nvSpPr>
          <p:cNvPr id="3" name="Content Placeholder 2">
            <a:extLst>
              <a:ext uri="{FF2B5EF4-FFF2-40B4-BE49-F238E27FC236}">
                <a16:creationId xmlns:a16="http://schemas.microsoft.com/office/drawing/2014/main" id="{1A73C27B-DF57-4005-AD0B-EA248F6118CB}"/>
              </a:ext>
            </a:extLst>
          </p:cNvPr>
          <p:cNvSpPr>
            <a:spLocks noGrp="1"/>
          </p:cNvSpPr>
          <p:nvPr>
            <p:ph idx="1"/>
          </p:nvPr>
        </p:nvSpPr>
        <p:spPr>
          <a:xfrm>
            <a:off x="1272209" y="1444487"/>
            <a:ext cx="9700591" cy="4422913"/>
          </a:xfrm>
        </p:spPr>
        <p:txBody>
          <a:bodyPr>
            <a:normAutofit/>
          </a:bodyPr>
          <a:lstStyle/>
          <a:p>
            <a:pPr marL="0" indent="0" algn="just">
              <a:buNone/>
            </a:pPr>
            <a:r>
              <a:rPr lang="en-US" sz="1600" b="0" i="0" dirty="0">
                <a:solidFill>
                  <a:srgbClr val="505050"/>
                </a:solidFill>
                <a:effectLst/>
                <a:latin typeface="Arial" panose="020B0604020202020204" pitchFamily="34" charset="0"/>
              </a:rPr>
              <a:t>It is important to break down the reading process into the following stages:</a:t>
            </a:r>
          </a:p>
          <a:p>
            <a:pPr algn="just"/>
            <a:r>
              <a:rPr lang="en-US" sz="1600" b="1" i="0" dirty="0">
                <a:solidFill>
                  <a:srgbClr val="505050"/>
                </a:solidFill>
                <a:effectLst/>
                <a:latin typeface="Arial" panose="020B0604020202020204" pitchFamily="34" charset="0"/>
              </a:rPr>
              <a:t>Before reading</a:t>
            </a:r>
            <a:r>
              <a:rPr lang="en-US" sz="1600" b="0" i="0" dirty="0">
                <a:solidFill>
                  <a:srgbClr val="505050"/>
                </a:solidFill>
                <a:effectLst/>
                <a:latin typeface="Arial" panose="020B0604020202020204" pitchFamily="34" charset="0"/>
              </a:rPr>
              <a:t> get an overview of the text:</a:t>
            </a:r>
          </a:p>
          <a:p>
            <a:pPr algn="just">
              <a:buFont typeface="Arial" panose="020B0604020202020204" pitchFamily="34" charset="0"/>
              <a:buChar char="•"/>
            </a:pPr>
            <a:r>
              <a:rPr lang="en-US" sz="1600" b="0" i="0" dirty="0">
                <a:solidFill>
                  <a:srgbClr val="505050"/>
                </a:solidFill>
                <a:effectLst/>
                <a:latin typeface="Arial" panose="020B0604020202020204" pitchFamily="34" charset="0"/>
              </a:rPr>
              <a:t>skim the table of contents, headings and subheadings</a:t>
            </a:r>
          </a:p>
          <a:p>
            <a:pPr algn="just">
              <a:buFont typeface="Arial" panose="020B0604020202020204" pitchFamily="34" charset="0"/>
              <a:buChar char="•"/>
            </a:pPr>
            <a:r>
              <a:rPr lang="en-US" sz="1600" b="0" i="0" dirty="0">
                <a:solidFill>
                  <a:srgbClr val="505050"/>
                </a:solidFill>
                <a:effectLst/>
                <a:latin typeface="Arial" panose="020B0604020202020204" pitchFamily="34" charset="0"/>
              </a:rPr>
              <a:t>read the introduction and conclusion</a:t>
            </a:r>
          </a:p>
          <a:p>
            <a:pPr algn="just">
              <a:buFont typeface="Arial" panose="020B0604020202020204" pitchFamily="34" charset="0"/>
              <a:buChar char="•"/>
            </a:pPr>
            <a:r>
              <a:rPr lang="en-US" sz="1600" b="0" i="0" dirty="0">
                <a:solidFill>
                  <a:srgbClr val="505050"/>
                </a:solidFill>
                <a:effectLst/>
                <a:latin typeface="Arial" panose="020B0604020202020204" pitchFamily="34" charset="0"/>
              </a:rPr>
              <a:t>scan the relevant sections to locate where your topic is discussed</a:t>
            </a:r>
          </a:p>
          <a:p>
            <a:pPr algn="just"/>
            <a:r>
              <a:rPr lang="en-US" sz="1600" b="1" i="0" dirty="0">
                <a:solidFill>
                  <a:srgbClr val="505050"/>
                </a:solidFill>
                <a:effectLst/>
                <a:latin typeface="Arial" panose="020B0604020202020204" pitchFamily="34" charset="0"/>
              </a:rPr>
              <a:t>During reading</a:t>
            </a:r>
            <a:r>
              <a:rPr lang="en-US" sz="1600" b="0" i="0" dirty="0">
                <a:solidFill>
                  <a:srgbClr val="505050"/>
                </a:solidFill>
                <a:effectLst/>
                <a:latin typeface="Arial" panose="020B0604020202020204" pitchFamily="34" charset="0"/>
              </a:rPr>
              <a:t> closely follow the development of the ideas in the text:</a:t>
            </a:r>
          </a:p>
          <a:p>
            <a:pPr algn="just">
              <a:buFont typeface="Arial" panose="020B0604020202020204" pitchFamily="34" charset="0"/>
              <a:buChar char="•"/>
            </a:pPr>
            <a:r>
              <a:rPr lang="en-US" sz="1600" b="0" i="0" dirty="0">
                <a:solidFill>
                  <a:srgbClr val="505050"/>
                </a:solidFill>
                <a:effectLst/>
                <a:latin typeface="Arial" panose="020B0604020202020204" pitchFamily="34" charset="0"/>
              </a:rPr>
              <a:t>read actively - write in the margins, highlight phrases, take note of important points</a:t>
            </a:r>
          </a:p>
          <a:p>
            <a:pPr algn="just">
              <a:buFont typeface="Arial" panose="020B0604020202020204" pitchFamily="34" charset="0"/>
              <a:buChar char="•"/>
            </a:pPr>
            <a:r>
              <a:rPr lang="en-US" sz="1600" b="0" i="0" dirty="0">
                <a:solidFill>
                  <a:srgbClr val="505050"/>
                </a:solidFill>
                <a:effectLst/>
                <a:latin typeface="Arial" panose="020B0604020202020204" pitchFamily="34" charset="0"/>
              </a:rPr>
              <a:t>don't forget to examine diagrams and figures as they are information-dense</a:t>
            </a:r>
          </a:p>
          <a:p>
            <a:pPr algn="just">
              <a:buFont typeface="Arial" panose="020B0604020202020204" pitchFamily="34" charset="0"/>
              <a:buChar char="•"/>
            </a:pPr>
            <a:r>
              <a:rPr lang="en-US" sz="1600" b="0" i="0" dirty="0">
                <a:solidFill>
                  <a:srgbClr val="505050"/>
                </a:solidFill>
                <a:effectLst/>
                <a:latin typeface="Arial" panose="020B0604020202020204" pitchFamily="34" charset="0"/>
              </a:rPr>
              <a:t>read critically - ask yourself questions; for example, Is the argument logical? Is it biased? Is there enough evidence to support the author's conclusions?</a:t>
            </a:r>
          </a:p>
          <a:p>
            <a:pPr algn="just"/>
            <a:r>
              <a:rPr lang="en-US" sz="1600" b="1" i="0" dirty="0">
                <a:solidFill>
                  <a:srgbClr val="505050"/>
                </a:solidFill>
                <a:effectLst/>
                <a:latin typeface="Arial" panose="020B0604020202020204" pitchFamily="34" charset="0"/>
              </a:rPr>
              <a:t>After reading</a:t>
            </a:r>
            <a:r>
              <a:rPr lang="en-US" sz="1600" b="0" i="0" dirty="0">
                <a:solidFill>
                  <a:srgbClr val="505050"/>
                </a:solidFill>
                <a:effectLst/>
                <a:latin typeface="Arial" panose="020B0604020202020204" pitchFamily="34" charset="0"/>
              </a:rPr>
              <a:t> think over what you have read. Make a brief summary of the main ideas and concepts in the text.</a:t>
            </a:r>
          </a:p>
          <a:p>
            <a:endParaRPr lang="en-US" dirty="0"/>
          </a:p>
        </p:txBody>
      </p:sp>
    </p:spTree>
    <p:extLst>
      <p:ext uri="{BB962C8B-B14F-4D97-AF65-F5344CB8AC3E}">
        <p14:creationId xmlns:p14="http://schemas.microsoft.com/office/powerpoint/2010/main" val="857906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526FF-4DB0-4DA8-ACE0-E4501F85506A}"/>
              </a:ext>
            </a:extLst>
          </p:cNvPr>
          <p:cNvSpPr>
            <a:spLocks noGrp="1"/>
          </p:cNvSpPr>
          <p:nvPr>
            <p:ph type="title"/>
          </p:nvPr>
        </p:nvSpPr>
        <p:spPr>
          <a:xfrm>
            <a:off x="1371600" y="685800"/>
            <a:ext cx="9601200" cy="665922"/>
          </a:xfrm>
        </p:spPr>
        <p:txBody>
          <a:bodyPr>
            <a:normAutofit fontScale="90000"/>
          </a:bodyPr>
          <a:lstStyle/>
          <a:p>
            <a:r>
              <a:rPr lang="en-US" dirty="0"/>
              <a:t>Definition:</a:t>
            </a:r>
          </a:p>
        </p:txBody>
      </p:sp>
      <p:sp>
        <p:nvSpPr>
          <p:cNvPr id="3" name="Content Placeholder 2">
            <a:extLst>
              <a:ext uri="{FF2B5EF4-FFF2-40B4-BE49-F238E27FC236}">
                <a16:creationId xmlns:a16="http://schemas.microsoft.com/office/drawing/2014/main" id="{665C2718-AFE6-419F-8723-A8160A6F14D6}"/>
              </a:ext>
            </a:extLst>
          </p:cNvPr>
          <p:cNvSpPr>
            <a:spLocks noGrp="1"/>
          </p:cNvSpPr>
          <p:nvPr>
            <p:ph idx="1"/>
          </p:nvPr>
        </p:nvSpPr>
        <p:spPr>
          <a:xfrm>
            <a:off x="1219200" y="1351722"/>
            <a:ext cx="9753600" cy="4515678"/>
          </a:xfrm>
        </p:spPr>
        <p:txBody>
          <a:bodyPr/>
          <a:lstStyle/>
          <a:p>
            <a:pPr algn="l"/>
            <a:r>
              <a:rPr lang="en-US" b="1" i="0" dirty="0">
                <a:solidFill>
                  <a:srgbClr val="202122"/>
                </a:solidFill>
                <a:effectLst/>
                <a:latin typeface="Arial" panose="020B0604020202020204" pitchFamily="34" charset="0"/>
              </a:rPr>
              <a:t>Reading</a:t>
            </a:r>
            <a:r>
              <a:rPr lang="en-US" b="0" i="0" dirty="0">
                <a:solidFill>
                  <a:srgbClr val="202122"/>
                </a:solidFill>
                <a:effectLst/>
                <a:latin typeface="Arial" panose="020B0604020202020204" pitchFamily="34" charset="0"/>
              </a:rPr>
              <a:t> is the process of taking in the sense or meaning of letters, symbols, etc., especially by sight or touch</a:t>
            </a:r>
            <a:endParaRPr lang="en-US" b="0" i="0" dirty="0">
              <a:solidFill>
                <a:srgbClr val="111111"/>
              </a:solidFill>
              <a:effectLst/>
              <a:latin typeface="Roboto"/>
            </a:endParaRPr>
          </a:p>
          <a:p>
            <a:pPr algn="l"/>
            <a:r>
              <a:rPr lang="en-US" b="0" i="0" dirty="0">
                <a:solidFill>
                  <a:srgbClr val="111111"/>
                </a:solidFill>
                <a:effectLst/>
                <a:latin typeface="Roboto"/>
              </a:rPr>
              <a:t>Reading skill refers to the ability to understand written text. It is advisable to develop this skill at early age of schooling. When students comprehend or understand written text, and combine their understanding with prior knowledge, they are able to perform the following three reading-comprehension skills.</a:t>
            </a:r>
          </a:p>
          <a:p>
            <a:pPr marL="0" indent="0" algn="l">
              <a:buNone/>
            </a:pPr>
            <a:r>
              <a:rPr lang="en-US" b="0" i="0" dirty="0">
                <a:solidFill>
                  <a:srgbClr val="111111"/>
                </a:solidFill>
                <a:effectLst/>
                <a:latin typeface="Roboto"/>
              </a:rPr>
              <a:t>1. Identify simple facts presented in written text (literal comprehension)</a:t>
            </a:r>
          </a:p>
          <a:p>
            <a:pPr marL="0" indent="0" algn="l">
              <a:buNone/>
            </a:pPr>
            <a:r>
              <a:rPr lang="en-US" b="0" i="0" dirty="0">
                <a:solidFill>
                  <a:srgbClr val="111111"/>
                </a:solidFill>
                <a:effectLst/>
                <a:latin typeface="Roboto"/>
              </a:rPr>
              <a:t>2. Make judgments about the written text’s content (evaluative comprehension)</a:t>
            </a:r>
          </a:p>
          <a:p>
            <a:pPr marL="0" indent="0" algn="l">
              <a:buNone/>
            </a:pPr>
            <a:r>
              <a:rPr lang="en-US" b="0" i="0" dirty="0">
                <a:solidFill>
                  <a:srgbClr val="111111"/>
                </a:solidFill>
                <a:effectLst/>
                <a:latin typeface="Roboto"/>
              </a:rPr>
              <a:t>3. Connect the text to other written passages and situations (inferential comprehension)</a:t>
            </a:r>
          </a:p>
          <a:p>
            <a:endParaRPr lang="en-US" dirty="0"/>
          </a:p>
        </p:txBody>
      </p:sp>
    </p:spTree>
    <p:extLst>
      <p:ext uri="{BB962C8B-B14F-4D97-AF65-F5344CB8AC3E}">
        <p14:creationId xmlns:p14="http://schemas.microsoft.com/office/powerpoint/2010/main" val="4198127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9" name="Rectangle 12">
            <a:extLst>
              <a:ext uri="{FF2B5EF4-FFF2-40B4-BE49-F238E27FC236}">
                <a16:creationId xmlns:a16="http://schemas.microsoft.com/office/drawing/2014/main" id="{2793B903-AB42-42A0-AE97-93D366679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4">
            <a:extLst>
              <a:ext uri="{FF2B5EF4-FFF2-40B4-BE49-F238E27FC236}">
                <a16:creationId xmlns:a16="http://schemas.microsoft.com/office/drawing/2014/main" id="{9A204626-2220-4678-A939-FD94EA7B53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095135-021C-4680-9C36-F64E98F4843B}"/>
              </a:ext>
            </a:extLst>
          </p:cNvPr>
          <p:cNvSpPr>
            <a:spLocks noGrp="1"/>
          </p:cNvSpPr>
          <p:nvPr>
            <p:ph type="title"/>
          </p:nvPr>
        </p:nvSpPr>
        <p:spPr>
          <a:xfrm>
            <a:off x="784743" y="685800"/>
            <a:ext cx="5958837" cy="1485900"/>
          </a:xfrm>
        </p:spPr>
        <p:txBody>
          <a:bodyPr vert="horz" lIns="91440" tIns="45720" rIns="91440" bIns="45720" rtlCol="0" anchor="t">
            <a:normAutofit/>
          </a:bodyPr>
          <a:lstStyle/>
          <a:p>
            <a:pPr>
              <a:lnSpc>
                <a:spcPct val="89000"/>
              </a:lnSpc>
            </a:pPr>
            <a:r>
              <a:rPr lang="en-US" sz="4400"/>
              <a:t>Components of Reading</a:t>
            </a:r>
          </a:p>
        </p:txBody>
      </p:sp>
      <p:sp>
        <p:nvSpPr>
          <p:cNvPr id="3" name="Content Placeholder 2">
            <a:extLst>
              <a:ext uri="{FF2B5EF4-FFF2-40B4-BE49-F238E27FC236}">
                <a16:creationId xmlns:a16="http://schemas.microsoft.com/office/drawing/2014/main" id="{D7E24834-8F2E-4FCE-97F0-7989FABC9D5A}"/>
              </a:ext>
            </a:extLst>
          </p:cNvPr>
          <p:cNvSpPr>
            <a:spLocks noGrp="1"/>
          </p:cNvSpPr>
          <p:nvPr>
            <p:ph type="body" sz="half" idx="2"/>
          </p:nvPr>
        </p:nvSpPr>
        <p:spPr>
          <a:xfrm>
            <a:off x="784743" y="2286000"/>
            <a:ext cx="5958837" cy="3581400"/>
          </a:xfrm>
        </p:spPr>
        <p:txBody>
          <a:bodyPr vert="horz" lIns="91440" tIns="45720" rIns="91440" bIns="45720" rtlCol="0">
            <a:normAutofit/>
          </a:bodyPr>
          <a:lstStyle/>
          <a:p>
            <a:pPr marL="384048" indent="-384048" fontAlgn="base">
              <a:lnSpc>
                <a:spcPct val="94000"/>
              </a:lnSpc>
              <a:spcAft>
                <a:spcPts val="200"/>
              </a:spcAft>
            </a:pPr>
            <a:r>
              <a:rPr lang="en-US" b="0" i="0">
                <a:effectLst/>
              </a:rPr>
              <a:t>Reading skills are built on five separate components: phonics, phonemic awareness, vocabulary, fluency, and comprehension.</a:t>
            </a:r>
          </a:p>
          <a:p>
            <a:pPr marL="384048" indent="-384048" fontAlgn="base">
              <a:lnSpc>
                <a:spcPct val="94000"/>
              </a:lnSpc>
              <a:spcAft>
                <a:spcPts val="200"/>
              </a:spcAft>
            </a:pPr>
            <a:r>
              <a:rPr lang="en-US" b="0" i="0">
                <a:effectLst/>
              </a:rPr>
              <a:t>These components work together to create strong, rich, and reliable reading abilities, but they’re often taught separately or in uneven distribution.</a:t>
            </a:r>
          </a:p>
          <a:p>
            <a:pPr marL="384048" indent="-384048">
              <a:lnSpc>
                <a:spcPct val="94000"/>
              </a:lnSpc>
              <a:spcAft>
                <a:spcPts val="200"/>
              </a:spcAft>
            </a:pPr>
            <a:endParaRPr lang="en-US"/>
          </a:p>
        </p:txBody>
      </p:sp>
      <p:sp>
        <p:nvSpPr>
          <p:cNvPr id="21" name="Rectangle 16">
            <a:extLst>
              <a:ext uri="{FF2B5EF4-FFF2-40B4-BE49-F238E27FC236}">
                <a16:creationId xmlns:a16="http://schemas.microsoft.com/office/drawing/2014/main" id="{EB97D8A6-1C5A-42B6-AE78-F3D0F9BDF0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661"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8" name="Picture Placeholder 7" descr="Diagram&#10;&#10;Description automatically generated">
            <a:extLst>
              <a:ext uri="{FF2B5EF4-FFF2-40B4-BE49-F238E27FC236}">
                <a16:creationId xmlns:a16="http://schemas.microsoft.com/office/drawing/2014/main" id="{31878738-0B3E-46E5-9EF8-1E6DED7651A0}"/>
              </a:ext>
            </a:extLst>
          </p:cNvPr>
          <p:cNvPicPr>
            <a:picLocks noGrp="1" noChangeAspect="1"/>
          </p:cNvPicPr>
          <p:nvPr>
            <p:ph type="pic" idx="1"/>
          </p:nvPr>
        </p:nvPicPr>
        <p:blipFill rotWithShape="1">
          <a:blip r:embed="rId2"/>
          <a:srcRect l="-6000" t="-3531" r="-9399" b="-4796"/>
          <a:stretch/>
        </p:blipFill>
        <p:spPr>
          <a:xfrm>
            <a:off x="8252340" y="1593349"/>
            <a:ext cx="3299579" cy="3670550"/>
          </a:xfrm>
          <a:prstGeom prst="rect">
            <a:avLst/>
          </a:prstGeom>
        </p:spPr>
      </p:pic>
    </p:spTree>
    <p:extLst>
      <p:ext uri="{BB962C8B-B14F-4D97-AF65-F5344CB8AC3E}">
        <p14:creationId xmlns:p14="http://schemas.microsoft.com/office/powerpoint/2010/main" val="2281498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7D77728-715C-4141-8F7D-CAD8A3438FDD}"/>
              </a:ext>
            </a:extLst>
          </p:cNvPr>
          <p:cNvSpPr>
            <a:spLocks noGrp="1"/>
          </p:cNvSpPr>
          <p:nvPr>
            <p:ph type="title"/>
          </p:nvPr>
        </p:nvSpPr>
        <p:spPr>
          <a:xfrm>
            <a:off x="1371600" y="685800"/>
            <a:ext cx="9601200" cy="665922"/>
          </a:xfrm>
        </p:spPr>
        <p:txBody>
          <a:bodyPr>
            <a:normAutofit fontScale="90000"/>
          </a:bodyPr>
          <a:lstStyle/>
          <a:p>
            <a:r>
              <a:rPr lang="en-US" b="1" i="0" dirty="0">
                <a:solidFill>
                  <a:srgbClr val="000000"/>
                </a:solidFill>
                <a:effectLst/>
                <a:latin typeface="Proxima Nova"/>
              </a:rPr>
              <a:t>Phonics</a:t>
            </a:r>
            <a:br>
              <a:rPr lang="en-US" b="1" i="0" dirty="0">
                <a:solidFill>
                  <a:srgbClr val="000000"/>
                </a:solidFill>
                <a:effectLst/>
                <a:latin typeface="Proxima Nova"/>
              </a:rPr>
            </a:br>
            <a:endParaRPr lang="en-US" dirty="0"/>
          </a:p>
        </p:txBody>
      </p:sp>
      <p:sp>
        <p:nvSpPr>
          <p:cNvPr id="6" name="Content Placeholder 5">
            <a:extLst>
              <a:ext uri="{FF2B5EF4-FFF2-40B4-BE49-F238E27FC236}">
                <a16:creationId xmlns:a16="http://schemas.microsoft.com/office/drawing/2014/main" id="{3BE4E378-A007-4467-AF0F-9AB34AEB5669}"/>
              </a:ext>
            </a:extLst>
          </p:cNvPr>
          <p:cNvSpPr>
            <a:spLocks noGrp="1"/>
          </p:cNvSpPr>
          <p:nvPr>
            <p:ph idx="1"/>
          </p:nvPr>
        </p:nvSpPr>
        <p:spPr>
          <a:xfrm>
            <a:off x="1371600" y="1245704"/>
            <a:ext cx="9601200" cy="4621696"/>
          </a:xfrm>
        </p:spPr>
        <p:txBody>
          <a:bodyPr>
            <a:normAutofit/>
          </a:bodyPr>
          <a:lstStyle/>
          <a:p>
            <a:pPr algn="just" fontAlgn="base"/>
            <a:r>
              <a:rPr lang="en-US" sz="1800" b="0" i="0" dirty="0">
                <a:solidFill>
                  <a:srgbClr val="000000"/>
                </a:solidFill>
                <a:effectLst/>
                <a:latin typeface="Proxima Nova"/>
              </a:rPr>
              <a:t>Phonics is the connection of different sounds with different letters, or different groupings of letters. For example, the letter ‘s’ gives an /s/ sound, but adding an ‘h’ gives the different sound of /</a:t>
            </a:r>
            <a:r>
              <a:rPr lang="en-US" sz="1800" b="0" i="0" dirty="0" err="1">
                <a:solidFill>
                  <a:srgbClr val="000000"/>
                </a:solidFill>
                <a:effectLst/>
                <a:latin typeface="Proxima Nova"/>
              </a:rPr>
              <a:t>sh</a:t>
            </a:r>
            <a:r>
              <a:rPr lang="en-US" sz="1800" b="0" i="0" dirty="0">
                <a:solidFill>
                  <a:srgbClr val="000000"/>
                </a:solidFill>
                <a:effectLst/>
                <a:latin typeface="Proxima Nova"/>
              </a:rPr>
              <a:t>/.</a:t>
            </a:r>
          </a:p>
          <a:p>
            <a:pPr algn="just" fontAlgn="base"/>
            <a:r>
              <a:rPr lang="en-US" sz="1800" b="1" i="0" dirty="0">
                <a:solidFill>
                  <a:srgbClr val="000000"/>
                </a:solidFill>
                <a:effectLst/>
                <a:latin typeface="Proxima Nova"/>
              </a:rPr>
              <a:t>Why is phonics an important component of reading?</a:t>
            </a:r>
          </a:p>
          <a:p>
            <a:pPr algn="just" fontAlgn="base"/>
            <a:r>
              <a:rPr lang="en-US" sz="1800" b="0" i="0" dirty="0">
                <a:solidFill>
                  <a:srgbClr val="000000"/>
                </a:solidFill>
                <a:effectLst/>
                <a:latin typeface="Proxima Nova"/>
              </a:rPr>
              <a:t>Phonics forms the nuts and bolts of the reading process. It allows students to connect arbitrary symbols on a page to verbally expressed language. Even if a child has no understanding of what a word </a:t>
            </a:r>
            <a:r>
              <a:rPr lang="en-US" sz="1800" b="0" i="1" dirty="0">
                <a:solidFill>
                  <a:srgbClr val="000000"/>
                </a:solidFill>
                <a:effectLst/>
                <a:latin typeface="inherit"/>
              </a:rPr>
              <a:t>means</a:t>
            </a:r>
            <a:r>
              <a:rPr lang="en-US" sz="1800" b="0" i="0" dirty="0">
                <a:solidFill>
                  <a:srgbClr val="000000"/>
                </a:solidFill>
                <a:effectLst/>
                <a:latin typeface="Proxima Nova"/>
              </a:rPr>
              <a:t>, they will still be able to phonetically sound it out.</a:t>
            </a:r>
          </a:p>
          <a:p>
            <a:pPr algn="just" fontAlgn="base"/>
            <a:r>
              <a:rPr lang="en-US" sz="1800" b="0" i="0" dirty="0">
                <a:solidFill>
                  <a:srgbClr val="000000"/>
                </a:solidFill>
                <a:effectLst/>
                <a:latin typeface="Proxima Nova"/>
              </a:rPr>
              <a:t>Phonics also develops students’ ability to ‘read by sight’, i.e. register whole words at a glance without sounding out each individual letter. Even within an unfamiliar word, students will be able to quickly sight-read phonic patterns (e.g. ‘however’ as a whole might be new, but ‘how’ and ‘ever’ will be sight words).</a:t>
            </a:r>
          </a:p>
          <a:p>
            <a:pPr algn="just" fontAlgn="base"/>
            <a:r>
              <a:rPr lang="en-US" sz="1800" b="0" i="0" dirty="0">
                <a:solidFill>
                  <a:srgbClr val="000000"/>
                </a:solidFill>
                <a:effectLst/>
                <a:latin typeface="Proxima Nova"/>
              </a:rPr>
              <a:t>Both of the above developments translate to reading fluency. Students are able to read much faster and more efficiently without having to stop and process the letters each time they are confronted by a new piece of vocabulary.</a:t>
            </a:r>
          </a:p>
          <a:p>
            <a:endParaRPr lang="en-US" dirty="0"/>
          </a:p>
        </p:txBody>
      </p:sp>
    </p:spTree>
    <p:extLst>
      <p:ext uri="{BB962C8B-B14F-4D97-AF65-F5344CB8AC3E}">
        <p14:creationId xmlns:p14="http://schemas.microsoft.com/office/powerpoint/2010/main" val="3907495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C713A-4196-40F0-A90A-C90B096CBF42}"/>
              </a:ext>
            </a:extLst>
          </p:cNvPr>
          <p:cNvSpPr>
            <a:spLocks noGrp="1"/>
          </p:cNvSpPr>
          <p:nvPr>
            <p:ph type="title"/>
          </p:nvPr>
        </p:nvSpPr>
        <p:spPr>
          <a:xfrm>
            <a:off x="1510748" y="699052"/>
            <a:ext cx="9462052" cy="652670"/>
          </a:xfrm>
        </p:spPr>
        <p:txBody>
          <a:bodyPr>
            <a:normAutofit fontScale="90000"/>
          </a:bodyPr>
          <a:lstStyle/>
          <a:p>
            <a:r>
              <a:rPr lang="en-US" b="1" i="0" dirty="0">
                <a:solidFill>
                  <a:srgbClr val="000000"/>
                </a:solidFill>
                <a:effectLst/>
                <a:latin typeface="Proxima Nova"/>
              </a:rPr>
              <a:t>Phonemic Awareness</a:t>
            </a:r>
            <a:br>
              <a:rPr lang="en-US" b="1" i="0" dirty="0">
                <a:solidFill>
                  <a:srgbClr val="000000"/>
                </a:solidFill>
                <a:effectLst/>
                <a:latin typeface="Proxima Nova"/>
              </a:rPr>
            </a:br>
            <a:endParaRPr lang="en-US" dirty="0"/>
          </a:p>
        </p:txBody>
      </p:sp>
      <p:sp>
        <p:nvSpPr>
          <p:cNvPr id="3" name="Content Placeholder 2">
            <a:extLst>
              <a:ext uri="{FF2B5EF4-FFF2-40B4-BE49-F238E27FC236}">
                <a16:creationId xmlns:a16="http://schemas.microsoft.com/office/drawing/2014/main" id="{FDCBF4C6-6E77-48EE-8F7E-41943059C40D}"/>
              </a:ext>
            </a:extLst>
          </p:cNvPr>
          <p:cNvSpPr>
            <a:spLocks noGrp="1"/>
          </p:cNvSpPr>
          <p:nvPr>
            <p:ph idx="1"/>
          </p:nvPr>
        </p:nvSpPr>
        <p:spPr>
          <a:xfrm>
            <a:off x="1351722" y="1338470"/>
            <a:ext cx="9621078" cy="4528930"/>
          </a:xfrm>
        </p:spPr>
        <p:txBody>
          <a:bodyPr>
            <a:normAutofit fontScale="92500" lnSpcReduction="20000"/>
          </a:bodyPr>
          <a:lstStyle/>
          <a:p>
            <a:pPr algn="just" fontAlgn="base"/>
            <a:r>
              <a:rPr lang="en-US" sz="1900" b="0" i="0" dirty="0">
                <a:solidFill>
                  <a:srgbClr val="000000"/>
                </a:solidFill>
                <a:effectLst/>
                <a:latin typeface="Proxima Nova"/>
              </a:rPr>
              <a:t>Phonemic awareness is an understanding of how individual phonemes (consonant or vowel sounds) can be manipulated and arranged to create words. This may sound similar to phonics, but there is a difference. Phonics concerns </a:t>
            </a:r>
            <a:r>
              <a:rPr lang="en-US" sz="1900" b="1" i="0" dirty="0">
                <a:solidFill>
                  <a:srgbClr val="000000"/>
                </a:solidFill>
                <a:effectLst/>
                <a:latin typeface="inherit"/>
              </a:rPr>
              <a:t>letter</a:t>
            </a:r>
            <a:r>
              <a:rPr lang="en-US" sz="1900" b="0" i="0" dirty="0">
                <a:solidFill>
                  <a:srgbClr val="000000"/>
                </a:solidFill>
                <a:effectLst/>
                <a:latin typeface="Proxima Nova"/>
              </a:rPr>
              <a:t>–</a:t>
            </a:r>
            <a:r>
              <a:rPr lang="en-US" sz="1900" b="1" i="0" dirty="0">
                <a:solidFill>
                  <a:srgbClr val="000000"/>
                </a:solidFill>
                <a:effectLst/>
                <a:latin typeface="inherit"/>
              </a:rPr>
              <a:t>sound knowledge</a:t>
            </a:r>
            <a:r>
              <a:rPr lang="en-US" sz="1900" b="0" i="0" dirty="0">
                <a:solidFill>
                  <a:srgbClr val="000000"/>
                </a:solidFill>
                <a:effectLst/>
                <a:latin typeface="Proxima Nova"/>
              </a:rPr>
              <a:t>, whereas phonemic awareness refers to </a:t>
            </a:r>
            <a:r>
              <a:rPr lang="en-US" sz="1900" b="1" i="0" dirty="0">
                <a:solidFill>
                  <a:srgbClr val="000000"/>
                </a:solidFill>
                <a:effectLst/>
                <a:latin typeface="inherit"/>
              </a:rPr>
              <a:t>sound</a:t>
            </a:r>
            <a:r>
              <a:rPr lang="en-US" sz="1900" b="0" i="0" dirty="0">
                <a:solidFill>
                  <a:srgbClr val="000000"/>
                </a:solidFill>
                <a:effectLst/>
                <a:latin typeface="Proxima Nova"/>
              </a:rPr>
              <a:t>–</a:t>
            </a:r>
            <a:r>
              <a:rPr lang="en-US" sz="1900" b="1" i="0" dirty="0">
                <a:solidFill>
                  <a:srgbClr val="000000"/>
                </a:solidFill>
                <a:effectLst/>
                <a:latin typeface="inherit"/>
              </a:rPr>
              <a:t>word knowledge</a:t>
            </a:r>
            <a:r>
              <a:rPr lang="en-US" sz="1900" b="0" i="0" dirty="0">
                <a:solidFill>
                  <a:srgbClr val="000000"/>
                </a:solidFill>
                <a:effectLst/>
                <a:latin typeface="Proxima Nova"/>
              </a:rPr>
              <a:t>. Phonemic awareness is therefore aimed on </a:t>
            </a:r>
            <a:r>
              <a:rPr lang="en-US" sz="1900" b="1" i="0" dirty="0">
                <a:solidFill>
                  <a:srgbClr val="000000"/>
                </a:solidFill>
                <a:effectLst/>
                <a:latin typeface="inherit"/>
              </a:rPr>
              <a:t>auditory understanding</a:t>
            </a:r>
            <a:r>
              <a:rPr lang="en-US" sz="1900" b="0" i="0" dirty="0">
                <a:solidFill>
                  <a:srgbClr val="000000"/>
                </a:solidFill>
                <a:effectLst/>
                <a:latin typeface="Proxima Nova"/>
              </a:rPr>
              <a:t>, as opposed to words on a page.</a:t>
            </a:r>
          </a:p>
          <a:p>
            <a:pPr algn="just" fontAlgn="base"/>
            <a:r>
              <a:rPr lang="en-US" sz="1900" b="1" i="0" dirty="0">
                <a:solidFill>
                  <a:srgbClr val="000000"/>
                </a:solidFill>
                <a:effectLst/>
                <a:latin typeface="Proxima Nova"/>
              </a:rPr>
              <a:t>Why is phonemic awareness an important component of reading?</a:t>
            </a:r>
          </a:p>
          <a:p>
            <a:pPr algn="just" fontAlgn="base"/>
            <a:r>
              <a:rPr lang="en-US" sz="1900" b="0" i="0" dirty="0">
                <a:solidFill>
                  <a:srgbClr val="000000"/>
                </a:solidFill>
                <a:effectLst/>
                <a:latin typeface="Proxima Nova"/>
              </a:rPr>
              <a:t>English is written using an </a:t>
            </a:r>
            <a:r>
              <a:rPr lang="en-US" sz="1900" b="1" i="0" dirty="0">
                <a:solidFill>
                  <a:srgbClr val="000000"/>
                </a:solidFill>
                <a:effectLst/>
                <a:latin typeface="inherit"/>
              </a:rPr>
              <a:t>alphabetical system</a:t>
            </a:r>
            <a:r>
              <a:rPr lang="en-US" sz="1900" b="0" i="0" dirty="0">
                <a:solidFill>
                  <a:srgbClr val="000000"/>
                </a:solidFill>
                <a:effectLst/>
                <a:latin typeface="Proxima Nova"/>
              </a:rPr>
              <a:t>, where every letter corresponds to an individual phoneme. This might sound obvious, but it’s not the case in other languages where characters represent whole syllables (e.g. Japanese) or even whole words (as with certain Chinese characters).</a:t>
            </a:r>
          </a:p>
          <a:p>
            <a:pPr algn="just" fontAlgn="base"/>
            <a:r>
              <a:rPr lang="en-US" sz="1900" b="0" i="0" dirty="0">
                <a:solidFill>
                  <a:srgbClr val="000000"/>
                </a:solidFill>
                <a:effectLst/>
                <a:latin typeface="Proxima Nova"/>
              </a:rPr>
              <a:t>This means that students need an awareness of phonemes themselves before they can make sense of words on a page. For example, to read the word ‘cat’ aloud, students have to know what the phonemes /c/, /a/, /t/ sound like when put together. And it’s not easy either — phonemes have to overlap and flow together to form fluent speech.</a:t>
            </a:r>
          </a:p>
          <a:p>
            <a:pPr algn="just" fontAlgn="base"/>
            <a:r>
              <a:rPr lang="en-US" sz="1900" b="0" i="0" dirty="0">
                <a:solidFill>
                  <a:srgbClr val="000000"/>
                </a:solidFill>
                <a:effectLst/>
                <a:latin typeface="Proxima Nova"/>
              </a:rPr>
              <a:t>For this reason, studies have identified phonemic awareness as the </a:t>
            </a:r>
            <a:r>
              <a:rPr lang="en-US" sz="1900" b="1" i="0" dirty="0">
                <a:solidFill>
                  <a:srgbClr val="000000"/>
                </a:solidFill>
                <a:effectLst/>
                <a:latin typeface="inherit"/>
              </a:rPr>
              <a:t>best early indicator of a student’s reading potential</a:t>
            </a:r>
            <a:r>
              <a:rPr lang="en-US" sz="1900" b="0" i="0" dirty="0">
                <a:solidFill>
                  <a:srgbClr val="000000"/>
                </a:solidFill>
                <a:effectLst/>
                <a:latin typeface="Proxima Nova"/>
              </a:rPr>
              <a:t>. It sets the stage for phonics, and virtually every other component of literacy.</a:t>
            </a:r>
          </a:p>
          <a:p>
            <a:endParaRPr lang="en-US" dirty="0"/>
          </a:p>
        </p:txBody>
      </p:sp>
    </p:spTree>
    <p:extLst>
      <p:ext uri="{BB962C8B-B14F-4D97-AF65-F5344CB8AC3E}">
        <p14:creationId xmlns:p14="http://schemas.microsoft.com/office/powerpoint/2010/main" val="3122026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2FA84-7C2F-4676-A88F-FDF41216B15C}"/>
              </a:ext>
            </a:extLst>
          </p:cNvPr>
          <p:cNvSpPr>
            <a:spLocks noGrp="1"/>
          </p:cNvSpPr>
          <p:nvPr>
            <p:ph type="title"/>
          </p:nvPr>
        </p:nvSpPr>
        <p:spPr>
          <a:xfrm>
            <a:off x="1371600" y="685800"/>
            <a:ext cx="9601200" cy="692426"/>
          </a:xfrm>
        </p:spPr>
        <p:txBody>
          <a:bodyPr>
            <a:normAutofit fontScale="90000"/>
          </a:bodyPr>
          <a:lstStyle/>
          <a:p>
            <a:r>
              <a:rPr lang="en-US" b="1" i="0" dirty="0">
                <a:solidFill>
                  <a:srgbClr val="000000"/>
                </a:solidFill>
                <a:effectLst/>
                <a:latin typeface="Proxima Nova"/>
              </a:rPr>
              <a:t>Vocabulary</a:t>
            </a:r>
            <a:br>
              <a:rPr lang="en-US" b="1" i="0" dirty="0">
                <a:solidFill>
                  <a:srgbClr val="000000"/>
                </a:solidFill>
                <a:effectLst/>
                <a:latin typeface="Proxima Nova"/>
              </a:rPr>
            </a:br>
            <a:endParaRPr lang="en-US" dirty="0"/>
          </a:p>
        </p:txBody>
      </p:sp>
      <p:sp>
        <p:nvSpPr>
          <p:cNvPr id="3" name="Content Placeholder 2">
            <a:extLst>
              <a:ext uri="{FF2B5EF4-FFF2-40B4-BE49-F238E27FC236}">
                <a16:creationId xmlns:a16="http://schemas.microsoft.com/office/drawing/2014/main" id="{00131592-6720-450F-99E5-8AF0568D64B8}"/>
              </a:ext>
            </a:extLst>
          </p:cNvPr>
          <p:cNvSpPr>
            <a:spLocks noGrp="1"/>
          </p:cNvSpPr>
          <p:nvPr>
            <p:ph idx="1"/>
          </p:nvPr>
        </p:nvSpPr>
        <p:spPr>
          <a:xfrm>
            <a:off x="1219200" y="1378226"/>
            <a:ext cx="9753600" cy="4489174"/>
          </a:xfrm>
        </p:spPr>
        <p:txBody>
          <a:bodyPr>
            <a:normAutofit/>
          </a:bodyPr>
          <a:lstStyle/>
          <a:p>
            <a:pPr algn="l" fontAlgn="base"/>
            <a:r>
              <a:rPr lang="en-US" b="0" i="0" dirty="0">
                <a:solidFill>
                  <a:srgbClr val="000000"/>
                </a:solidFill>
                <a:effectLst/>
                <a:latin typeface="Proxima Nova"/>
              </a:rPr>
              <a:t>Vocabulary is the range of words a student is able to understand and use in context. More of a toolbox than a skill, students’ vocabularies grow as they read and are introduced to new words.</a:t>
            </a:r>
          </a:p>
          <a:p>
            <a:pPr algn="l" fontAlgn="base"/>
            <a:r>
              <a:rPr lang="en-US" b="1" i="0" dirty="0">
                <a:solidFill>
                  <a:srgbClr val="000000"/>
                </a:solidFill>
                <a:effectLst/>
                <a:latin typeface="Proxima Nova"/>
              </a:rPr>
              <a:t>Why is vocabulary an important component of reading?</a:t>
            </a:r>
          </a:p>
          <a:p>
            <a:pPr algn="l" fontAlgn="base"/>
            <a:r>
              <a:rPr lang="en-US" b="0" i="0" dirty="0">
                <a:solidFill>
                  <a:srgbClr val="000000"/>
                </a:solidFill>
                <a:effectLst/>
                <a:latin typeface="Proxima Nova"/>
              </a:rPr>
              <a:t>You can only take meaning from words you understand. Students with broader vocabularies are more confident when reading challenging or unfamiliar material. When they encounter unknown words, they can figure it out based on context clues or resemblance to familiar pieces of vocabulary.</a:t>
            </a:r>
          </a:p>
          <a:p>
            <a:endParaRPr lang="en-US" dirty="0"/>
          </a:p>
        </p:txBody>
      </p:sp>
    </p:spTree>
    <p:extLst>
      <p:ext uri="{BB962C8B-B14F-4D97-AF65-F5344CB8AC3E}">
        <p14:creationId xmlns:p14="http://schemas.microsoft.com/office/powerpoint/2010/main" val="2472849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AF189-28A9-4854-982D-B4DF971BE55E}"/>
              </a:ext>
            </a:extLst>
          </p:cNvPr>
          <p:cNvSpPr>
            <a:spLocks noGrp="1"/>
          </p:cNvSpPr>
          <p:nvPr>
            <p:ph type="title"/>
          </p:nvPr>
        </p:nvSpPr>
        <p:spPr>
          <a:xfrm>
            <a:off x="1371600" y="685800"/>
            <a:ext cx="9601200" cy="573157"/>
          </a:xfrm>
        </p:spPr>
        <p:txBody>
          <a:bodyPr>
            <a:normAutofit fontScale="90000"/>
          </a:bodyPr>
          <a:lstStyle/>
          <a:p>
            <a:r>
              <a:rPr lang="en-US" sz="3100" b="1" i="0" dirty="0">
                <a:solidFill>
                  <a:srgbClr val="000000"/>
                </a:solidFill>
                <a:effectLst/>
                <a:latin typeface="Proxima Nova"/>
              </a:rPr>
              <a:t>5 ways to develop a stronger vocabulary for reading</a:t>
            </a:r>
            <a:br>
              <a:rPr lang="en-US" b="1" i="0" dirty="0">
                <a:solidFill>
                  <a:srgbClr val="000000"/>
                </a:solidFill>
                <a:effectLst/>
                <a:latin typeface="Proxima Nova"/>
              </a:rPr>
            </a:br>
            <a:endParaRPr lang="en-US" dirty="0"/>
          </a:p>
        </p:txBody>
      </p:sp>
      <p:sp>
        <p:nvSpPr>
          <p:cNvPr id="3" name="Content Placeholder 2">
            <a:extLst>
              <a:ext uri="{FF2B5EF4-FFF2-40B4-BE49-F238E27FC236}">
                <a16:creationId xmlns:a16="http://schemas.microsoft.com/office/drawing/2014/main" id="{9C914778-8F52-47BD-A712-94CA3194F506}"/>
              </a:ext>
            </a:extLst>
          </p:cNvPr>
          <p:cNvSpPr>
            <a:spLocks noGrp="1"/>
          </p:cNvSpPr>
          <p:nvPr>
            <p:ph idx="1"/>
          </p:nvPr>
        </p:nvSpPr>
        <p:spPr>
          <a:xfrm>
            <a:off x="1232452" y="1364974"/>
            <a:ext cx="9740348" cy="4502426"/>
          </a:xfrm>
        </p:spPr>
        <p:txBody>
          <a:bodyPr>
            <a:normAutofit/>
          </a:bodyPr>
          <a:lstStyle/>
          <a:p>
            <a:pPr algn="l" fontAlgn="base">
              <a:buFont typeface="+mj-lt"/>
              <a:buAutoNum type="arabicPeriod"/>
            </a:pPr>
            <a:r>
              <a:rPr lang="en-US" sz="1800" b="1" i="0" dirty="0">
                <a:solidFill>
                  <a:srgbClr val="000000"/>
                </a:solidFill>
                <a:effectLst/>
                <a:latin typeface="inherit"/>
              </a:rPr>
              <a:t>Word of the day:</a:t>
            </a:r>
            <a:r>
              <a:rPr lang="en-US" sz="1800" b="0" i="0" dirty="0">
                <a:solidFill>
                  <a:srgbClr val="000000"/>
                </a:solidFill>
                <a:effectLst/>
                <a:latin typeface="inherit"/>
              </a:rPr>
              <a:t> Create a daily roster for students to share a newly discovered or unusual word with the class. They could explain the word by providing an original definition, acting it out, or compiling a list of synonyms.</a:t>
            </a:r>
          </a:p>
          <a:p>
            <a:pPr algn="l" fontAlgn="base">
              <a:buFont typeface="+mj-lt"/>
              <a:buAutoNum type="arabicPeriod"/>
            </a:pPr>
            <a:r>
              <a:rPr lang="en-US" sz="1800" b="1" i="0" dirty="0">
                <a:solidFill>
                  <a:srgbClr val="000000"/>
                </a:solidFill>
                <a:effectLst/>
                <a:latin typeface="inherit"/>
              </a:rPr>
              <a:t>Creative writing:</a:t>
            </a:r>
            <a:r>
              <a:rPr lang="en-US" sz="1800" b="0" i="0" dirty="0">
                <a:solidFill>
                  <a:srgbClr val="000000"/>
                </a:solidFill>
                <a:effectLst/>
                <a:latin typeface="inherit"/>
              </a:rPr>
              <a:t> Compile all the ‘words of the day’ gathered over the week and then task students with writing a story that uses as many new words as possible. This ensures they learn how to use new vocabulary in context.</a:t>
            </a:r>
          </a:p>
          <a:p>
            <a:pPr algn="l" fontAlgn="base">
              <a:buFont typeface="+mj-lt"/>
              <a:buAutoNum type="arabicPeriod"/>
            </a:pPr>
            <a:r>
              <a:rPr lang="en-US" sz="1800" b="1" i="0" dirty="0">
                <a:solidFill>
                  <a:srgbClr val="000000"/>
                </a:solidFill>
                <a:effectLst/>
                <a:latin typeface="inherit"/>
              </a:rPr>
              <a:t>Class glossary:</a:t>
            </a:r>
            <a:r>
              <a:rPr lang="en-US" sz="1800" b="0" i="0" dirty="0">
                <a:solidFill>
                  <a:srgbClr val="000000"/>
                </a:solidFill>
                <a:effectLst/>
                <a:latin typeface="inherit"/>
              </a:rPr>
              <a:t> When reading a text or studying a topic, compile a list of unfamiliar words, and assign them to students. Each student must create a glossary page with a definition, pronunciation guide, sentence example, mnemonic (memory aid), and an image representing the word.</a:t>
            </a:r>
          </a:p>
          <a:p>
            <a:pPr algn="l" fontAlgn="base">
              <a:buFont typeface="+mj-lt"/>
              <a:buAutoNum type="arabicPeriod"/>
            </a:pPr>
            <a:r>
              <a:rPr lang="en-US" sz="1800" b="1" i="0" dirty="0">
                <a:solidFill>
                  <a:srgbClr val="000000"/>
                </a:solidFill>
                <a:effectLst/>
                <a:latin typeface="inherit"/>
              </a:rPr>
              <a:t>Opposites attract:</a:t>
            </a:r>
            <a:r>
              <a:rPr lang="en-US" sz="1800" b="0" i="0" dirty="0">
                <a:solidFill>
                  <a:srgbClr val="000000"/>
                </a:solidFill>
                <a:effectLst/>
                <a:latin typeface="inherit"/>
              </a:rPr>
              <a:t> Assign each student a card with a new word and its definition. They then have to find and pair up with a classmate who has a word with the opposite meaning.</a:t>
            </a:r>
          </a:p>
          <a:p>
            <a:pPr algn="l" fontAlgn="base">
              <a:buFont typeface="+mj-lt"/>
              <a:buAutoNum type="arabicPeriod"/>
            </a:pPr>
            <a:r>
              <a:rPr lang="en-US" sz="1800" b="1" i="0" dirty="0">
                <a:solidFill>
                  <a:srgbClr val="000000"/>
                </a:solidFill>
                <a:effectLst/>
                <a:latin typeface="inherit"/>
              </a:rPr>
              <a:t>Vocab bookmarks:</a:t>
            </a:r>
            <a:r>
              <a:rPr lang="en-US" sz="1800" b="0" i="0" dirty="0">
                <a:solidFill>
                  <a:srgbClr val="000000"/>
                </a:solidFill>
                <a:effectLst/>
                <a:latin typeface="inherit"/>
              </a:rPr>
              <a:t> Have students design and create a bookmark with a space to write down any new words they discover while they read. Laminate them so students can reuse them with a dry-erase marker.</a:t>
            </a:r>
          </a:p>
          <a:p>
            <a:endParaRPr lang="en-US" dirty="0"/>
          </a:p>
        </p:txBody>
      </p:sp>
    </p:spTree>
    <p:extLst>
      <p:ext uri="{BB962C8B-B14F-4D97-AF65-F5344CB8AC3E}">
        <p14:creationId xmlns:p14="http://schemas.microsoft.com/office/powerpoint/2010/main" val="1536908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933FC-9EBA-4913-9DC9-C4FA9E719B54}"/>
              </a:ext>
            </a:extLst>
          </p:cNvPr>
          <p:cNvSpPr>
            <a:spLocks noGrp="1"/>
          </p:cNvSpPr>
          <p:nvPr>
            <p:ph type="title"/>
          </p:nvPr>
        </p:nvSpPr>
        <p:spPr>
          <a:xfrm>
            <a:off x="1510748" y="685800"/>
            <a:ext cx="9462052" cy="612913"/>
          </a:xfrm>
        </p:spPr>
        <p:txBody>
          <a:bodyPr>
            <a:normAutofit fontScale="90000"/>
          </a:bodyPr>
          <a:lstStyle/>
          <a:p>
            <a:r>
              <a:rPr lang="en-US" b="1" i="0" dirty="0">
                <a:solidFill>
                  <a:srgbClr val="000000"/>
                </a:solidFill>
                <a:effectLst/>
                <a:latin typeface="Proxima Nova"/>
              </a:rPr>
              <a:t>Fluency</a:t>
            </a:r>
            <a:br>
              <a:rPr lang="en-US" b="1" i="0" dirty="0">
                <a:solidFill>
                  <a:srgbClr val="000000"/>
                </a:solidFill>
                <a:effectLst/>
                <a:latin typeface="Proxima Nova"/>
              </a:rPr>
            </a:br>
            <a:endParaRPr lang="en-US" dirty="0"/>
          </a:p>
        </p:txBody>
      </p:sp>
      <p:sp>
        <p:nvSpPr>
          <p:cNvPr id="3" name="Content Placeholder 2">
            <a:extLst>
              <a:ext uri="{FF2B5EF4-FFF2-40B4-BE49-F238E27FC236}">
                <a16:creationId xmlns:a16="http://schemas.microsoft.com/office/drawing/2014/main" id="{89AA80AF-C20F-408E-8A28-FD879EDD4548}"/>
              </a:ext>
            </a:extLst>
          </p:cNvPr>
          <p:cNvSpPr>
            <a:spLocks noGrp="1"/>
          </p:cNvSpPr>
          <p:nvPr>
            <p:ph idx="1"/>
          </p:nvPr>
        </p:nvSpPr>
        <p:spPr>
          <a:xfrm>
            <a:off x="1311965" y="1417983"/>
            <a:ext cx="9660835" cy="4449417"/>
          </a:xfrm>
        </p:spPr>
        <p:txBody>
          <a:bodyPr>
            <a:normAutofit/>
          </a:bodyPr>
          <a:lstStyle/>
          <a:p>
            <a:pPr algn="l" fontAlgn="base"/>
            <a:r>
              <a:rPr lang="en-US" sz="1800" b="0" i="0" dirty="0">
                <a:solidFill>
                  <a:srgbClr val="000000"/>
                </a:solidFill>
                <a:effectLst/>
                <a:latin typeface="Proxima Nova"/>
              </a:rPr>
              <a:t>Fluency is the ability to read with speed, understanding, and accuracy. Yet it’s more than information extraction — it’s the skill that allows us to ‘follow’ a text, picture its descriptions, and hear the auditory expression of words in our heads even when reading silently.</a:t>
            </a:r>
          </a:p>
          <a:p>
            <a:pPr algn="l" fontAlgn="base"/>
            <a:r>
              <a:rPr lang="en-US" sz="1800" b="1" i="0" dirty="0">
                <a:solidFill>
                  <a:srgbClr val="000000"/>
                </a:solidFill>
                <a:effectLst/>
                <a:latin typeface="Proxima Nova"/>
              </a:rPr>
              <a:t>Why is fluency an important component of reading?</a:t>
            </a:r>
          </a:p>
          <a:p>
            <a:pPr algn="l" fontAlgn="base"/>
            <a:r>
              <a:rPr lang="en-US" sz="1800" b="0" i="0" dirty="0">
                <a:solidFill>
                  <a:srgbClr val="000000"/>
                </a:solidFill>
                <a:effectLst/>
                <a:latin typeface="Proxima Nova"/>
              </a:rPr>
              <a:t>Fluency is what lets students feel the ‘flow’ of a text. Struggling readers, for example, read aloud in a jerky, clipped fashion as if a new sentence begins with every word. Others might be oblivious to the shifting tone and pace of a text, reading it in a steady monotone with no expression. In both cases, the process of reading becomes painful and awkward — even if students can successfully decode individual words.</a:t>
            </a:r>
          </a:p>
          <a:p>
            <a:pPr algn="l" fontAlgn="base"/>
            <a:r>
              <a:rPr lang="en-US" sz="1800" b="0" i="0" dirty="0">
                <a:solidFill>
                  <a:srgbClr val="000000"/>
                </a:solidFill>
                <a:effectLst/>
                <a:latin typeface="Proxima Nova"/>
              </a:rPr>
              <a:t>Fluency and comprehension are closely tied. A student cannot fully understand the meaning and ideas behind a text without the ability to read it fluently.</a:t>
            </a:r>
          </a:p>
          <a:p>
            <a:endParaRPr lang="en-US" dirty="0"/>
          </a:p>
        </p:txBody>
      </p:sp>
    </p:spTree>
    <p:extLst>
      <p:ext uri="{BB962C8B-B14F-4D97-AF65-F5344CB8AC3E}">
        <p14:creationId xmlns:p14="http://schemas.microsoft.com/office/powerpoint/2010/main" val="1147736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A8E08-B0BF-409C-928A-732542B4BB0A}"/>
              </a:ext>
            </a:extLst>
          </p:cNvPr>
          <p:cNvSpPr>
            <a:spLocks noGrp="1"/>
          </p:cNvSpPr>
          <p:nvPr>
            <p:ph type="title"/>
          </p:nvPr>
        </p:nvSpPr>
        <p:spPr>
          <a:xfrm>
            <a:off x="1371600" y="685800"/>
            <a:ext cx="9601200" cy="665922"/>
          </a:xfrm>
        </p:spPr>
        <p:txBody>
          <a:bodyPr>
            <a:normAutofit fontScale="90000"/>
          </a:bodyPr>
          <a:lstStyle/>
          <a:p>
            <a:r>
              <a:rPr lang="en-US" sz="4400" b="1" i="0" dirty="0">
                <a:solidFill>
                  <a:srgbClr val="000000"/>
                </a:solidFill>
                <a:effectLst/>
                <a:latin typeface="Proxima Nova"/>
              </a:rPr>
              <a:t>Comprehension</a:t>
            </a:r>
            <a:br>
              <a:rPr lang="en-US" sz="4400" b="1" i="0" dirty="0">
                <a:solidFill>
                  <a:srgbClr val="000000"/>
                </a:solidFill>
                <a:effectLst/>
                <a:latin typeface="Proxima Nova"/>
              </a:rPr>
            </a:br>
            <a:endParaRPr lang="en-US" dirty="0"/>
          </a:p>
        </p:txBody>
      </p:sp>
      <p:sp>
        <p:nvSpPr>
          <p:cNvPr id="3" name="Content Placeholder 2">
            <a:extLst>
              <a:ext uri="{FF2B5EF4-FFF2-40B4-BE49-F238E27FC236}">
                <a16:creationId xmlns:a16="http://schemas.microsoft.com/office/drawing/2014/main" id="{B4F8A96F-D720-4F02-94A6-75B22DCD6462}"/>
              </a:ext>
            </a:extLst>
          </p:cNvPr>
          <p:cNvSpPr>
            <a:spLocks noGrp="1"/>
          </p:cNvSpPr>
          <p:nvPr>
            <p:ph idx="1"/>
          </p:nvPr>
        </p:nvSpPr>
        <p:spPr>
          <a:xfrm>
            <a:off x="1371600" y="1510748"/>
            <a:ext cx="9707218" cy="4396409"/>
          </a:xfrm>
        </p:spPr>
        <p:txBody>
          <a:bodyPr>
            <a:normAutofit fontScale="92500" lnSpcReduction="10000"/>
          </a:bodyPr>
          <a:lstStyle/>
          <a:p>
            <a:pPr algn="l" fontAlgn="base"/>
            <a:r>
              <a:rPr lang="en-US" b="0" i="0" dirty="0">
                <a:solidFill>
                  <a:srgbClr val="000000"/>
                </a:solidFill>
                <a:effectLst/>
                <a:latin typeface="Proxima Nova"/>
              </a:rPr>
              <a:t>Comprehension is a student’s understanding of the information being imparted by a text, such as:</a:t>
            </a:r>
          </a:p>
          <a:p>
            <a:pPr algn="l" fontAlgn="base">
              <a:buFont typeface="Arial" panose="020B0604020202020204" pitchFamily="34" charset="0"/>
              <a:buChar char="•"/>
            </a:pPr>
            <a:r>
              <a:rPr lang="en-US" b="0" i="0">
                <a:solidFill>
                  <a:srgbClr val="000000"/>
                </a:solidFill>
                <a:effectLst/>
                <a:latin typeface="inherit"/>
              </a:rPr>
              <a:t>Who               </a:t>
            </a:r>
          </a:p>
          <a:p>
            <a:pPr algn="l" fontAlgn="base">
              <a:buFont typeface="Arial" panose="020B0604020202020204" pitchFamily="34" charset="0"/>
              <a:buChar char="•"/>
            </a:pPr>
            <a:r>
              <a:rPr lang="en-US" b="0" i="0">
                <a:solidFill>
                  <a:srgbClr val="000000"/>
                </a:solidFill>
                <a:effectLst/>
                <a:latin typeface="inherit"/>
              </a:rPr>
              <a:t>what</a:t>
            </a:r>
            <a:endParaRPr lang="en-US" b="0" i="0" dirty="0">
              <a:solidFill>
                <a:srgbClr val="000000"/>
              </a:solidFill>
              <a:effectLst/>
              <a:latin typeface="inherit"/>
            </a:endParaRPr>
          </a:p>
          <a:p>
            <a:pPr algn="l" fontAlgn="base">
              <a:buFont typeface="Arial" panose="020B0604020202020204" pitchFamily="34" charset="0"/>
              <a:buChar char="•"/>
            </a:pPr>
            <a:r>
              <a:rPr lang="en-US" b="0" i="0" dirty="0">
                <a:solidFill>
                  <a:srgbClr val="000000"/>
                </a:solidFill>
                <a:effectLst/>
                <a:latin typeface="inherit"/>
              </a:rPr>
              <a:t>when</a:t>
            </a:r>
          </a:p>
          <a:p>
            <a:pPr algn="l" fontAlgn="base">
              <a:buFont typeface="Arial" panose="020B0604020202020204" pitchFamily="34" charset="0"/>
              <a:buChar char="•"/>
            </a:pPr>
            <a:r>
              <a:rPr lang="en-US" b="0" i="0" dirty="0">
                <a:solidFill>
                  <a:srgbClr val="000000"/>
                </a:solidFill>
                <a:effectLst/>
                <a:latin typeface="inherit"/>
              </a:rPr>
              <a:t>where</a:t>
            </a:r>
          </a:p>
          <a:p>
            <a:pPr algn="l" fontAlgn="base">
              <a:buFont typeface="Arial" panose="020B0604020202020204" pitchFamily="34" charset="0"/>
              <a:buChar char="•"/>
            </a:pPr>
            <a:r>
              <a:rPr lang="en-US" b="0" i="0" dirty="0">
                <a:solidFill>
                  <a:srgbClr val="000000"/>
                </a:solidFill>
                <a:effectLst/>
                <a:latin typeface="inherit"/>
              </a:rPr>
              <a:t>ideas</a:t>
            </a:r>
          </a:p>
          <a:p>
            <a:pPr algn="l" fontAlgn="base">
              <a:buFont typeface="Arial" panose="020B0604020202020204" pitchFamily="34" charset="0"/>
              <a:buChar char="•"/>
            </a:pPr>
            <a:r>
              <a:rPr lang="en-US" b="0" i="0" dirty="0">
                <a:solidFill>
                  <a:srgbClr val="000000"/>
                </a:solidFill>
                <a:effectLst/>
                <a:latin typeface="inherit"/>
              </a:rPr>
              <a:t>meanings.</a:t>
            </a:r>
          </a:p>
          <a:p>
            <a:pPr algn="l" fontAlgn="base"/>
            <a:r>
              <a:rPr lang="en-US" b="1" i="0" dirty="0">
                <a:solidFill>
                  <a:srgbClr val="000000"/>
                </a:solidFill>
                <a:effectLst/>
                <a:latin typeface="Proxima Nova"/>
              </a:rPr>
              <a:t>Why is comprehension an important component of reading?</a:t>
            </a:r>
          </a:p>
          <a:p>
            <a:pPr algn="l" fontAlgn="base"/>
            <a:r>
              <a:rPr lang="en-US" b="0" i="0" dirty="0">
                <a:solidFill>
                  <a:srgbClr val="000000"/>
                </a:solidFill>
                <a:effectLst/>
                <a:latin typeface="Proxima Nova"/>
              </a:rPr>
              <a:t>Comprehension allows students to draw meaning and information from a text, and it also transforms reading from a purely functional activity into one that inspires thought and feeling.</a:t>
            </a:r>
          </a:p>
          <a:p>
            <a:pPr marL="0" indent="0" algn="l" fontAlgn="base">
              <a:buNone/>
            </a:pPr>
            <a:endParaRPr lang="en-US" sz="4000" b="0" i="0" dirty="0">
              <a:solidFill>
                <a:srgbClr val="000000"/>
              </a:solidFill>
              <a:effectLst/>
              <a:latin typeface="inherit"/>
            </a:endParaRPr>
          </a:p>
          <a:p>
            <a:endParaRPr lang="en-US" dirty="0"/>
          </a:p>
        </p:txBody>
      </p:sp>
    </p:spTree>
    <p:extLst>
      <p:ext uri="{BB962C8B-B14F-4D97-AF65-F5344CB8AC3E}">
        <p14:creationId xmlns:p14="http://schemas.microsoft.com/office/powerpoint/2010/main" val="141881281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{32EB7B5A-3810-4A5E-8A77-CEA2DE5EAE21}tf10001105</Template>
  <TotalTime>51</TotalTime>
  <Words>2168</Words>
  <Application>Microsoft Office PowerPoint</Application>
  <PresentationFormat>Widescreen</PresentationFormat>
  <Paragraphs>94</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Franklin Gothic Book</vt:lpstr>
      <vt:lpstr>Helvetica Neue</vt:lpstr>
      <vt:lpstr>inherit</vt:lpstr>
      <vt:lpstr>Proxima Nova</vt:lpstr>
      <vt:lpstr>Roboto</vt:lpstr>
      <vt:lpstr>Roboto Condensed</vt:lpstr>
      <vt:lpstr>Segoe UI</vt:lpstr>
      <vt:lpstr>Crop</vt:lpstr>
      <vt:lpstr>Reading Skills</vt:lpstr>
      <vt:lpstr>Definition:</vt:lpstr>
      <vt:lpstr>Components of Reading</vt:lpstr>
      <vt:lpstr>Phonics </vt:lpstr>
      <vt:lpstr>Phonemic Awareness </vt:lpstr>
      <vt:lpstr>Vocabulary </vt:lpstr>
      <vt:lpstr>5 ways to develop a stronger vocabulary for reading </vt:lpstr>
      <vt:lpstr>Fluency </vt:lpstr>
      <vt:lpstr>Comprehension </vt:lpstr>
      <vt:lpstr>5 ways to develop comprehension skills for reading </vt:lpstr>
      <vt:lpstr>Why is reading Important ?</vt:lpstr>
      <vt:lpstr>Reading Problems</vt:lpstr>
      <vt:lpstr>PowerPoint Presentation</vt:lpstr>
      <vt:lpstr>Types</vt:lpstr>
      <vt:lpstr>PowerPoint Presentation</vt:lpstr>
      <vt:lpstr>Stages in reading a text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Maleeha Imran</dc:creator>
  <cp:lastModifiedBy>Maleeha Imran</cp:lastModifiedBy>
  <cp:revision>6</cp:revision>
  <dcterms:created xsi:type="dcterms:W3CDTF">2021-02-18T17:46:09Z</dcterms:created>
  <dcterms:modified xsi:type="dcterms:W3CDTF">2021-02-18T18:41:29Z</dcterms:modified>
</cp:coreProperties>
</file>