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426" y="7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459EA7-99EF-4A98-B912-651CD4D998E9}" type="datetimeFigureOut">
              <a:rPr lang="en-GB" smtClean="0"/>
              <a:t>05/04/2020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FEC59C-110A-4ECB-BF7C-9AADD04F8BC8}" type="slidenum">
              <a:rPr lang="en-GB" smtClean="0"/>
              <a:t>‹#›</a:t>
            </a:fld>
            <a:endParaRPr lang="en-GB"/>
          </a:p>
        </p:txBody>
      </p:sp>
    </p:spTree>
    <p:extLst>
      <p:ext uri="{BB962C8B-B14F-4D97-AF65-F5344CB8AC3E}">
        <p14:creationId xmlns:p14="http://schemas.microsoft.com/office/powerpoint/2010/main" val="2244092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6147" name="Rectangle 3"/>
          <p:cNvSpPr>
            <a:spLocks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ndParaRPr>
          </a:p>
        </p:txBody>
      </p:sp>
    </p:spTree>
    <p:extLst>
      <p:ext uri="{BB962C8B-B14F-4D97-AF65-F5344CB8AC3E}">
        <p14:creationId xmlns:p14="http://schemas.microsoft.com/office/powerpoint/2010/main" val="2024157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A0E1485-07C9-42F4-8077-D7EFB81ABD11}" type="slidenum">
              <a:rPr lang="en-US" altLang="en-US"/>
              <a:pPr>
                <a:spcBef>
                  <a:spcPct val="0"/>
                </a:spcBef>
              </a:pPr>
              <a:t>28</a:t>
            </a:fld>
            <a:endParaRPr lang="en-US" altLang="en-US"/>
          </a:p>
        </p:txBody>
      </p:sp>
    </p:spTree>
    <p:extLst>
      <p:ext uri="{BB962C8B-B14F-4D97-AF65-F5344CB8AC3E}">
        <p14:creationId xmlns:p14="http://schemas.microsoft.com/office/powerpoint/2010/main" val="1659898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5ABCDDB-51DD-4A4A-BCDE-90EF2A14A695}" type="slidenum">
              <a:rPr lang="en-US" altLang="en-US"/>
              <a:pPr>
                <a:spcBef>
                  <a:spcPct val="0"/>
                </a:spcBef>
              </a:pPr>
              <a:t>35</a:t>
            </a:fld>
            <a:endParaRPr lang="en-US" altLang="en-US"/>
          </a:p>
        </p:txBody>
      </p:sp>
      <p:sp>
        <p:nvSpPr>
          <p:cNvPr id="17411"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ndParaRPr>
          </a:p>
        </p:txBody>
      </p:sp>
    </p:spTree>
    <p:extLst>
      <p:ext uri="{BB962C8B-B14F-4D97-AF65-F5344CB8AC3E}">
        <p14:creationId xmlns:p14="http://schemas.microsoft.com/office/powerpoint/2010/main" val="1448088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42EFF43-9C55-4194-B002-471F32DA0A8F}" type="slidenum">
              <a:rPr lang="en-US" altLang="en-US"/>
              <a:pPr>
                <a:spcBef>
                  <a:spcPct val="0"/>
                </a:spcBef>
              </a:pPr>
              <a:t>38</a:t>
            </a:fld>
            <a:endParaRPr lang="en-US" altLang="en-US"/>
          </a:p>
        </p:txBody>
      </p:sp>
      <p:sp>
        <p:nvSpPr>
          <p:cNvPr id="21507"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panose="02020603050405020304" pitchFamily="18" charset="0"/>
            </a:endParaRPr>
          </a:p>
        </p:txBody>
      </p:sp>
    </p:spTree>
    <p:extLst>
      <p:ext uri="{BB962C8B-B14F-4D97-AF65-F5344CB8AC3E}">
        <p14:creationId xmlns:p14="http://schemas.microsoft.com/office/powerpoint/2010/main" val="201028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3E91159-E398-4962-BF4A-9CFF53E50CFA}" type="slidenum">
              <a:rPr lang="en-US" altLang="en-US"/>
              <a:pPr>
                <a:spcBef>
                  <a:spcPct val="0"/>
                </a:spcBef>
              </a:pPr>
              <a:t>39</a:t>
            </a:fld>
            <a:endParaRPr lang="en-US" altLang="en-US"/>
          </a:p>
        </p:txBody>
      </p:sp>
    </p:spTree>
    <p:extLst>
      <p:ext uri="{BB962C8B-B14F-4D97-AF65-F5344CB8AC3E}">
        <p14:creationId xmlns:p14="http://schemas.microsoft.com/office/powerpoint/2010/main" val="2015644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15C79EC-BE77-44CA-AC14-9E0952DF9FD4}" type="datetimeFigureOut">
              <a:rPr lang="en-GB" smtClean="0"/>
              <a:t>05/04/2020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1A0411-9FF6-4DF9-ABAF-A680228DAEF0}"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15C79EC-BE77-44CA-AC14-9E0952DF9FD4}" type="datetimeFigureOut">
              <a:rPr lang="en-GB" smtClean="0"/>
              <a:t>05/04/2020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1A0411-9FF6-4DF9-ABAF-A680228DAEF0}"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15C79EC-BE77-44CA-AC14-9E0952DF9FD4}" type="datetimeFigureOut">
              <a:rPr lang="en-GB" smtClean="0"/>
              <a:t>05/04/2020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1A0411-9FF6-4DF9-ABAF-A680228DAEF0}"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15C79EC-BE77-44CA-AC14-9E0952DF9FD4}" type="datetimeFigureOut">
              <a:rPr lang="en-GB" smtClean="0"/>
              <a:t>05/04/2020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1A0411-9FF6-4DF9-ABAF-A680228DAEF0}"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5C79EC-BE77-44CA-AC14-9E0952DF9FD4}" type="datetimeFigureOut">
              <a:rPr lang="en-GB" smtClean="0"/>
              <a:t>05/04/2020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1A0411-9FF6-4DF9-ABAF-A680228DAEF0}"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15C79EC-BE77-44CA-AC14-9E0952DF9FD4}" type="datetimeFigureOut">
              <a:rPr lang="en-GB" smtClean="0"/>
              <a:t>05/04/2020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1A0411-9FF6-4DF9-ABAF-A680228DAEF0}"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15C79EC-BE77-44CA-AC14-9E0952DF9FD4}" type="datetimeFigureOut">
              <a:rPr lang="en-GB" smtClean="0"/>
              <a:t>05/04/2020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D1A0411-9FF6-4DF9-ABAF-A680228DAEF0}"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15C79EC-BE77-44CA-AC14-9E0952DF9FD4}" type="datetimeFigureOut">
              <a:rPr lang="en-GB" smtClean="0"/>
              <a:t>05/04/2020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D1A0411-9FF6-4DF9-ABAF-A680228DAEF0}"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5C79EC-BE77-44CA-AC14-9E0952DF9FD4}" type="datetimeFigureOut">
              <a:rPr lang="en-GB" smtClean="0"/>
              <a:t>05/04/2020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D1A0411-9FF6-4DF9-ABAF-A680228DAEF0}"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5C79EC-BE77-44CA-AC14-9E0952DF9FD4}" type="datetimeFigureOut">
              <a:rPr lang="en-GB" smtClean="0"/>
              <a:t>05/04/2020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1A0411-9FF6-4DF9-ABAF-A680228DAEF0}"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5C79EC-BE77-44CA-AC14-9E0952DF9FD4}" type="datetimeFigureOut">
              <a:rPr lang="en-GB" smtClean="0"/>
              <a:t>05/04/2020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1A0411-9FF6-4DF9-ABAF-A680228DAEF0}"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5C79EC-BE77-44CA-AC14-9E0952DF9FD4}" type="datetimeFigureOut">
              <a:rPr lang="en-GB" smtClean="0"/>
              <a:t>05/04/2020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1A0411-9FF6-4DF9-ABAF-A680228DAEF0}"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Late adulthood </a:t>
            </a:r>
            <a:endParaRPr lang="en-GB" dirty="0"/>
          </a:p>
        </p:txBody>
      </p:sp>
      <p:sp>
        <p:nvSpPr>
          <p:cNvPr id="3" name="Subtitle 2"/>
          <p:cNvSpPr>
            <a:spLocks noGrp="1"/>
          </p:cNvSpPr>
          <p:nvPr>
            <p:ph type="subTitle" idx="1"/>
          </p:nvPr>
        </p:nvSpPr>
        <p:spPr/>
        <p:txBody>
          <a:bodyPr/>
          <a:lstStyle/>
          <a:p>
            <a:endParaRPr lang="en-GB"/>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algn="just"/>
            <a:r>
              <a:rPr lang="en-GB" dirty="0" smtClean="0"/>
              <a:t>Oldest old are mostly females. Are mostly are widowed and live alone. Majority are hospitalized and died alone in hospitals. Their needs and capacities are different from the young adults.</a:t>
            </a:r>
          </a:p>
          <a:p>
            <a:pPr algn="just"/>
            <a:r>
              <a:rPr lang="en-GB" dirty="0" smtClean="0"/>
              <a:t>HAVING limited capacity and abilities.</a:t>
            </a:r>
          </a:p>
          <a:p>
            <a:pPr algn="just"/>
            <a:endParaRPr lang="en-GB"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Biological theories of aging</a:t>
            </a:r>
            <a:endParaRPr lang="en-GB" dirty="0"/>
          </a:p>
        </p:txBody>
      </p:sp>
      <p:sp>
        <p:nvSpPr>
          <p:cNvPr id="3" name="Content Placeholder 2"/>
          <p:cNvSpPr>
            <a:spLocks noGrp="1"/>
          </p:cNvSpPr>
          <p:nvPr>
            <p:ph idx="1"/>
          </p:nvPr>
        </p:nvSpPr>
        <p:spPr/>
        <p:txBody>
          <a:bodyPr/>
          <a:lstStyle/>
          <a:p>
            <a:r>
              <a:rPr lang="en-GB" dirty="0" smtClean="0"/>
              <a:t>The biological aging start at birth.</a:t>
            </a:r>
          </a:p>
          <a:p>
            <a:r>
              <a:rPr lang="en-GB" dirty="0" smtClean="0"/>
              <a:t>Biological theories</a:t>
            </a:r>
          </a:p>
          <a:p>
            <a:r>
              <a:rPr lang="en-GB" dirty="0" smtClean="0"/>
              <a:t>Evolutionary theory</a:t>
            </a:r>
          </a:p>
          <a:p>
            <a:r>
              <a:rPr lang="en-GB" dirty="0" smtClean="0"/>
              <a:t>Cellular clock theory</a:t>
            </a:r>
          </a:p>
          <a:p>
            <a:r>
              <a:rPr lang="en-GB" dirty="0" smtClean="0"/>
              <a:t>Free-radical theory</a:t>
            </a:r>
          </a:p>
          <a:p>
            <a:r>
              <a:rPr lang="en-GB" dirty="0" smtClean="0"/>
              <a:t>Mitochondrial theory</a:t>
            </a:r>
          </a:p>
          <a:p>
            <a:r>
              <a:rPr lang="en-GB" dirty="0" smtClean="0"/>
              <a:t>Hormonal stress theory</a:t>
            </a:r>
          </a:p>
          <a:p>
            <a:endParaRPr lang="en-GB"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Evolutionary theory </a:t>
            </a:r>
            <a:endParaRPr lang="en-GB" dirty="0"/>
          </a:p>
        </p:txBody>
      </p:sp>
      <p:sp>
        <p:nvSpPr>
          <p:cNvPr id="3" name="Content Placeholder 2"/>
          <p:cNvSpPr>
            <a:spLocks noGrp="1"/>
          </p:cNvSpPr>
          <p:nvPr>
            <p:ph idx="1"/>
          </p:nvPr>
        </p:nvSpPr>
        <p:spPr/>
        <p:txBody>
          <a:bodyPr>
            <a:normAutofit fontScale="92500" lnSpcReduction="10000"/>
          </a:bodyPr>
          <a:lstStyle/>
          <a:p>
            <a:pPr algn="just"/>
            <a:r>
              <a:rPr lang="en-GB" dirty="0" smtClean="0"/>
              <a:t>The natural selection don't eliminate many harmful conditions and non-adaptive characters in older adults. Because the natural selection is linked to reproductive fitness, which are only present in earlier part of adulthood. For Alzheimer disease, it is irreversible brain disorder ,which doesn't appear until the late middle adulthood and late adulthood appears. If the </a:t>
            </a:r>
            <a:r>
              <a:rPr lang="en-GB" dirty="0" err="1" smtClean="0"/>
              <a:t>alzhiemer</a:t>
            </a:r>
            <a:r>
              <a:rPr lang="en-GB" dirty="0" smtClean="0"/>
              <a:t> disease appears earlier in development .it may have been eliminated many centuries ago.</a:t>
            </a:r>
            <a:endParaRPr lang="en-GB"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Cellular clock theory</a:t>
            </a:r>
            <a:endParaRPr lang="en-GB" dirty="0"/>
          </a:p>
        </p:txBody>
      </p:sp>
      <p:sp>
        <p:nvSpPr>
          <p:cNvPr id="3" name="Content Placeholder 2"/>
          <p:cNvSpPr>
            <a:spLocks noGrp="1"/>
          </p:cNvSpPr>
          <p:nvPr>
            <p:ph idx="1"/>
          </p:nvPr>
        </p:nvSpPr>
        <p:spPr/>
        <p:txBody>
          <a:bodyPr/>
          <a:lstStyle/>
          <a:p>
            <a:r>
              <a:rPr lang="en-GB" dirty="0" smtClean="0"/>
              <a:t>The cells divide from 75 to 80 times a day. As become aged  the division of cells decreases. The cells started to die because at the tips of chromosomes “ telomeres "the DNA sequences that cap chromosomes. Each times the cell divides the DNA become smaller and smaller. After 70 to 80 replications the DNA become dramatically closer and than the cell no longer reproduce.</a:t>
            </a:r>
            <a:endParaRPr lang="en-GB"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The study revealed that healthy centenarians  had longer telomeres as compared to unhealthy centenarians. the research proved that women with the intake of higher vitamin c and e have longer constrains as compared to less taken.</a:t>
            </a:r>
          </a:p>
          <a:p>
            <a:r>
              <a:rPr lang="en-GB" dirty="0" smtClean="0"/>
              <a:t>Injecting the enzyme telomeres also increase the cell division and life expectancy.</a:t>
            </a:r>
          </a:p>
          <a:p>
            <a:r>
              <a:rPr lang="en-GB" dirty="0" smtClean="0"/>
              <a:t>The telomeres in present 85 in cancerous cells ,therefore researchers are investigating the gene therapies to inhibit the telomeres and lead to the death of cancerous cells with keeping healthy cells alive.</a:t>
            </a:r>
            <a:endParaRPr lang="en-GB"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Free-radical theory</a:t>
            </a:r>
            <a:endParaRPr lang="en-GB" dirty="0"/>
          </a:p>
        </p:txBody>
      </p:sp>
      <p:sp>
        <p:nvSpPr>
          <p:cNvPr id="3" name="Content Placeholder 2"/>
          <p:cNvSpPr>
            <a:spLocks noGrp="1"/>
          </p:cNvSpPr>
          <p:nvPr>
            <p:ph idx="1"/>
          </p:nvPr>
        </p:nvSpPr>
        <p:spPr/>
        <p:txBody>
          <a:bodyPr>
            <a:normAutofit fontScale="92500" lnSpcReduction="10000"/>
          </a:bodyPr>
          <a:lstStyle/>
          <a:p>
            <a:pPr algn="just"/>
            <a:r>
              <a:rPr lang="en-GB" dirty="0" smtClean="0"/>
              <a:t>When people metabolize energy, the by-products include the unusable oxygen molecules known a free radicals. The free radicals   RICOCHET around the cells ,damaging DNA  and other cellular structures. The damage can lead to range of </a:t>
            </a:r>
            <a:r>
              <a:rPr lang="en-GB" dirty="0" err="1" smtClean="0"/>
              <a:t>disorders.such</a:t>
            </a:r>
            <a:r>
              <a:rPr lang="en-GB" dirty="0" smtClean="0"/>
              <a:t> as cancer and arthiritus.overeating linked with increase  radicals and research shows that restriction in calories and adequate proteins ,</a:t>
            </a:r>
            <a:r>
              <a:rPr lang="en-GB" dirty="0" err="1" smtClean="0"/>
              <a:t>minrals</a:t>
            </a:r>
            <a:r>
              <a:rPr lang="en-GB" dirty="0" smtClean="0"/>
              <a:t> and vitamins can reduce the oxidative damage chemicals created by free radicals.</a:t>
            </a:r>
            <a:endParaRPr lang="en-GB"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Mitochondrial theory</a:t>
            </a:r>
            <a:endParaRPr lang="en-GB" dirty="0"/>
          </a:p>
        </p:txBody>
      </p:sp>
      <p:sp>
        <p:nvSpPr>
          <p:cNvPr id="3" name="Content Placeholder 2"/>
          <p:cNvSpPr>
            <a:spLocks noGrp="1"/>
          </p:cNvSpPr>
          <p:nvPr>
            <p:ph idx="1"/>
          </p:nvPr>
        </p:nvSpPr>
        <p:spPr/>
        <p:txBody>
          <a:bodyPr/>
          <a:lstStyle/>
          <a:p>
            <a:r>
              <a:rPr lang="en-GB" dirty="0" smtClean="0"/>
              <a:t>The mitochondria that supply energy to the body for essential body functions which is important for function ,growth , and repair in aging. The mitochondrial theory stats that the aging is due to decay of mitochondria in old age which is due to oxidative cells and loss of nutrients. </a:t>
            </a:r>
            <a:endParaRPr lang="en-GB"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Loss of nutrients occurs due to by productions of mitochondria energy production free radicals. These radicals damage mitochondrial functions. So that overtime the mitochondria cant generate energy.</a:t>
            </a:r>
            <a:endParaRPr lang="en-GB"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Hormonal stress theory</a:t>
            </a:r>
            <a:endParaRPr lang="en-GB" dirty="0"/>
          </a:p>
        </p:txBody>
      </p:sp>
      <p:sp>
        <p:nvSpPr>
          <p:cNvPr id="3" name="Content Placeholder 2"/>
          <p:cNvSpPr>
            <a:spLocks noGrp="1"/>
          </p:cNvSpPr>
          <p:nvPr>
            <p:ph idx="1"/>
          </p:nvPr>
        </p:nvSpPr>
        <p:spPr/>
        <p:txBody>
          <a:bodyPr/>
          <a:lstStyle/>
          <a:p>
            <a:r>
              <a:rPr lang="en-GB" dirty="0" smtClean="0"/>
              <a:t>The body hormone can lower resistance to stress in old age and can increase the causes of disease.</a:t>
            </a:r>
          </a:p>
          <a:p>
            <a:r>
              <a:rPr lang="en-GB" dirty="0" smtClean="0"/>
              <a:t>When a person experience stress the body respond by releasing hormones, when the hormonal release increases in old age in can cause disorders .and can cause decline in immune system.</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 course of physical development in AGING</a:t>
            </a:r>
            <a:endParaRPr lang="en-GB" dirty="0"/>
          </a:p>
        </p:txBody>
      </p:sp>
      <p:sp>
        <p:nvSpPr>
          <p:cNvPr id="3" name="Content Placeholder 2"/>
          <p:cNvSpPr>
            <a:spLocks noGrp="1"/>
          </p:cNvSpPr>
          <p:nvPr>
            <p:ph idx="1"/>
          </p:nvPr>
        </p:nvSpPr>
        <p:spPr/>
        <p:txBody>
          <a:bodyPr>
            <a:normAutofit fontScale="77500" lnSpcReduction="20000"/>
          </a:bodyPr>
          <a:lstStyle/>
          <a:p>
            <a:r>
              <a:rPr lang="en-GB" dirty="0" smtClean="0"/>
              <a:t>WEIGHT loss (20-90)</a:t>
            </a:r>
          </a:p>
          <a:p>
            <a:r>
              <a:rPr lang="en-GB" dirty="0" smtClean="0"/>
              <a:t>Brain volume decreases (15 percent less in older adults than younger adults)can be due to damage of myelin sheath, reduction of dendrites, damage of brain cells.</a:t>
            </a:r>
          </a:p>
          <a:p>
            <a:r>
              <a:rPr lang="en-GB" dirty="0" smtClean="0"/>
              <a:t>Prefrontal cortex shrink so reduction in working </a:t>
            </a:r>
            <a:r>
              <a:rPr lang="en-GB" dirty="0" err="1" smtClean="0"/>
              <a:t>memery</a:t>
            </a:r>
            <a:r>
              <a:rPr lang="en-GB" dirty="0" smtClean="0"/>
              <a:t> and cognitive abilities. Having slower </a:t>
            </a:r>
            <a:r>
              <a:rPr lang="en-GB" dirty="0" err="1" smtClean="0"/>
              <a:t>barin</a:t>
            </a:r>
            <a:r>
              <a:rPr lang="en-GB" dirty="0" smtClean="0"/>
              <a:t> processing.</a:t>
            </a:r>
          </a:p>
          <a:p>
            <a:r>
              <a:rPr lang="en-GB" dirty="0" smtClean="0"/>
              <a:t>Physical activities and intellectual </a:t>
            </a:r>
            <a:r>
              <a:rPr lang="en-GB" dirty="0" err="1" smtClean="0"/>
              <a:t>performnace</a:t>
            </a:r>
            <a:r>
              <a:rPr lang="en-GB" dirty="0" smtClean="0"/>
              <a:t> affected.</a:t>
            </a:r>
          </a:p>
          <a:p>
            <a:r>
              <a:rPr lang="en-GB" dirty="0" smtClean="0"/>
              <a:t>Reduction in the production of NT such as acetylcholine(Decline in memory),dopamine(problem in planning and carrying motor activities and also can lead to Parkinson's disease, GABA (it control the preciseness of the signal from one neuron to another “ decreases noise “ production deceases in late .</a:t>
            </a:r>
          </a:p>
          <a:p>
            <a:endParaRPr lang="en-GB" dirty="0" smtClean="0"/>
          </a:p>
          <a:p>
            <a:endParaRPr lang="en-GB" dirty="0" smtClean="0"/>
          </a:p>
          <a:p>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r>
              <a:rPr lang="en-GB" dirty="0" smtClean="0"/>
              <a:t>The research shows that Vitamin C slows the aging process and the calorie restriction slows the aging process.</a:t>
            </a:r>
          </a:p>
          <a:p>
            <a:r>
              <a:rPr lang="en-GB" b="1" u="sng" dirty="0" smtClean="0"/>
              <a:t>Life expectancy and life span</a:t>
            </a:r>
          </a:p>
          <a:p>
            <a:r>
              <a:rPr lang="en-GB" dirty="0" smtClean="0"/>
              <a:t>Life span the maximum years a person lives approximately 120 to 125 years.</a:t>
            </a:r>
          </a:p>
          <a:p>
            <a:r>
              <a:rPr lang="en-GB" dirty="0" smtClean="0"/>
              <a:t>In 1900,due to medicines ,</a:t>
            </a:r>
            <a:r>
              <a:rPr lang="en-GB" dirty="0" err="1" smtClean="0"/>
              <a:t>nutrition,excersice</a:t>
            </a:r>
            <a:r>
              <a:rPr lang="en-GB" dirty="0" smtClean="0"/>
              <a:t> and life style increased life expectancy. </a:t>
            </a:r>
          </a:p>
          <a:p>
            <a:pPr>
              <a:buNone/>
            </a:pPr>
            <a:endParaRPr lang="en-GB"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Cognitive </a:t>
            </a:r>
            <a:br>
              <a:rPr lang="en-GB" dirty="0" smtClean="0"/>
            </a:br>
            <a:r>
              <a:rPr lang="en-GB" dirty="0" smtClean="0"/>
              <a:t>multidimensionality and </a:t>
            </a:r>
            <a:r>
              <a:rPr lang="en-GB" dirty="0" err="1" smtClean="0"/>
              <a:t>multidirectionality</a:t>
            </a:r>
            <a:r>
              <a:rPr lang="en-GB" dirty="0" smtClean="0"/>
              <a:t> </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The cognition is multi </a:t>
            </a:r>
            <a:r>
              <a:rPr lang="en-GB" dirty="0" err="1" smtClean="0"/>
              <a:t>diemensional</a:t>
            </a:r>
            <a:r>
              <a:rPr lang="en-GB" dirty="0" smtClean="0"/>
              <a:t> concept but some dimensions decrease in old age.</a:t>
            </a:r>
          </a:p>
          <a:p>
            <a:r>
              <a:rPr lang="en-GB" b="1" dirty="0" smtClean="0"/>
              <a:t>Cognitive mechanics and cognitive pragmatics</a:t>
            </a:r>
          </a:p>
          <a:p>
            <a:r>
              <a:rPr lang="en-GB" b="1" dirty="0" smtClean="0"/>
              <a:t>Cognitive mechanics </a:t>
            </a:r>
            <a:r>
              <a:rPr lang="en-GB" dirty="0" smtClean="0"/>
              <a:t>are hardware of mind and reflect the neurophysiological  architecture of brain developed through evolution. It consists of components speed and accuracy of sensory input ,attention ,visual and motor memory ,discrimination ,comparison and categorization .</a:t>
            </a:r>
            <a:r>
              <a:rPr lang="en-GB" dirty="0" err="1" smtClean="0"/>
              <a:t>bcz</a:t>
            </a:r>
            <a:r>
              <a:rPr lang="en-GB" dirty="0" smtClean="0"/>
              <a:t> of strong influence of heredity, biology and health decline of these occurs.</a:t>
            </a:r>
            <a:endParaRPr lang="en-GB" b="1" dirty="0" smtClean="0"/>
          </a:p>
          <a:p>
            <a:endParaRPr lang="en-GB"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Cognitive pragmatics</a:t>
            </a:r>
          </a:p>
          <a:p>
            <a:pPr algn="just"/>
            <a:r>
              <a:rPr lang="en-GB" dirty="0" smtClean="0"/>
              <a:t>Culture based soft ware programs of mind. include reading, writing skills, educational qualifications, professional skills and knowledge </a:t>
            </a:r>
            <a:r>
              <a:rPr lang="en-GB" dirty="0" err="1" smtClean="0"/>
              <a:t>abt</a:t>
            </a:r>
            <a:r>
              <a:rPr lang="en-GB" dirty="0" smtClean="0"/>
              <a:t> self improve because of strong influence of culture.</a:t>
            </a:r>
            <a:endParaRPr lang="en-GB"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Attention </a:t>
            </a:r>
            <a:endParaRPr lang="en-GB" dirty="0"/>
          </a:p>
        </p:txBody>
      </p:sp>
      <p:sp>
        <p:nvSpPr>
          <p:cNvPr id="3" name="Content Placeholder 2"/>
          <p:cNvSpPr>
            <a:spLocks noGrp="1"/>
          </p:cNvSpPr>
          <p:nvPr>
            <p:ph idx="1"/>
          </p:nvPr>
        </p:nvSpPr>
        <p:spPr/>
        <p:txBody>
          <a:bodyPr>
            <a:normAutofit fontScale="92500"/>
          </a:bodyPr>
          <a:lstStyle/>
          <a:p>
            <a:r>
              <a:rPr lang="en-GB" dirty="0" smtClean="0"/>
              <a:t>Selective ( minimal effect, focusing on single  task such as single sound) and divided</a:t>
            </a:r>
          </a:p>
          <a:p>
            <a:r>
              <a:rPr lang="en-GB" dirty="0" smtClean="0"/>
              <a:t> focussing of particular ignoring others.</a:t>
            </a:r>
          </a:p>
          <a:p>
            <a:r>
              <a:rPr lang="en-GB" dirty="0" smtClean="0"/>
              <a:t>Concentrating more than once(when competing tasks are easy than easy to concentrate but when difficult than difficult to concentrate.</a:t>
            </a:r>
          </a:p>
          <a:p>
            <a:r>
              <a:rPr lang="en-GB" dirty="0" smtClean="0"/>
              <a:t>Sustained is enlarged attention  means vigilance,  easy task minimal differences and difficult task than young adults performance is better.</a:t>
            </a:r>
            <a:endParaRPr lang="en-GB"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Memory </a:t>
            </a:r>
            <a:endParaRPr lang="en-GB" dirty="0"/>
          </a:p>
        </p:txBody>
      </p:sp>
      <p:sp>
        <p:nvSpPr>
          <p:cNvPr id="3" name="Content Placeholder 2"/>
          <p:cNvSpPr>
            <a:spLocks noGrp="1"/>
          </p:cNvSpPr>
          <p:nvPr>
            <p:ph idx="1"/>
          </p:nvPr>
        </p:nvSpPr>
        <p:spPr/>
        <p:txBody>
          <a:bodyPr>
            <a:normAutofit fontScale="70000" lnSpcReduction="20000"/>
          </a:bodyPr>
          <a:lstStyle/>
          <a:p>
            <a:r>
              <a:rPr lang="en-GB" dirty="0" smtClean="0"/>
              <a:t>Memory changes but not all types of.</a:t>
            </a:r>
          </a:p>
          <a:p>
            <a:r>
              <a:rPr lang="en-GB" b="1" dirty="0" smtClean="0"/>
              <a:t>Episodic memory</a:t>
            </a:r>
          </a:p>
          <a:p>
            <a:r>
              <a:rPr lang="en-GB" dirty="0" smtClean="0"/>
              <a:t>Retention of information that where and when of life’s happening. Birth of sisters and brothers, what happened on first college day.</a:t>
            </a:r>
          </a:p>
          <a:p>
            <a:r>
              <a:rPr lang="en-GB" dirty="0" smtClean="0"/>
              <a:t>Younger have better.</a:t>
            </a:r>
          </a:p>
          <a:p>
            <a:r>
              <a:rPr lang="en-GB" b="1" dirty="0" smtClean="0"/>
              <a:t>Semantic </a:t>
            </a:r>
          </a:p>
          <a:p>
            <a:pPr algn="just"/>
            <a:r>
              <a:rPr lang="en-GB" dirty="0" smtClean="0"/>
              <a:t>Person’s knowledge about world. Including the expertise. Such as chess skills. Academic knowledge of learned material in school. knowledge of geomatry,every day knowledge of meanings of words. It is independent of individuals memory of past. Its is related to what is capital of Pakistan not to from where and when u learned it.</a:t>
            </a:r>
          </a:p>
          <a:p>
            <a:pPr algn="just"/>
            <a:r>
              <a:rPr lang="en-GB" dirty="0" smtClean="0"/>
              <a:t>Older people takes time to retrieve it.</a:t>
            </a:r>
          </a:p>
          <a:p>
            <a:pPr algn="just"/>
            <a:r>
              <a:rPr lang="en-GB" dirty="0" smtClean="0"/>
              <a:t>But more decline is in episodic.</a:t>
            </a:r>
            <a:endParaRPr lang="en-GB"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r>
              <a:rPr lang="en-GB" dirty="0" smtClean="0"/>
              <a:t>Tip of tongue phenomenon:</a:t>
            </a:r>
          </a:p>
          <a:p>
            <a:r>
              <a:rPr lang="en-GB" dirty="0" smtClean="0"/>
              <a:t>When a person believes that he cant retrieve the familiar information but he should be able of it. The older adults experience it a </a:t>
            </a:r>
            <a:r>
              <a:rPr lang="en-GB" smtClean="0"/>
              <a:t>lot.</a:t>
            </a:r>
            <a:endParaRPr lang="en-GB" dirty="0"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20" name="Picture 4" descr="http://us.cdn1.123rf.com/168nwm/logos/logos0909/logos090901485/5834135-portrait-of-a-happy-elderly-woman-showing-a-thumbs-up-sign-isolated-on-whi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1752600"/>
            <a:ext cx="2514600" cy="245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pPr>
              <a:defRPr/>
            </a:pPr>
            <a:r>
              <a:rPr lang="en-US" dirty="0" smtClean="0"/>
              <a:t>Erikson’s Final Stage</a:t>
            </a:r>
            <a:endParaRPr lang="en-US" dirty="0"/>
          </a:p>
        </p:txBody>
      </p:sp>
      <p:sp>
        <p:nvSpPr>
          <p:cNvPr id="3" name="Content Placeholder 2"/>
          <p:cNvSpPr>
            <a:spLocks noGrp="1"/>
          </p:cNvSpPr>
          <p:nvPr>
            <p:ph idx="1"/>
          </p:nvPr>
        </p:nvSpPr>
        <p:spPr>
          <a:xfrm>
            <a:off x="0" y="1600200"/>
            <a:ext cx="9144000" cy="4498975"/>
          </a:xfrm>
        </p:spPr>
        <p:txBody>
          <a:bodyPr>
            <a:normAutofit lnSpcReduction="10000"/>
          </a:bodyPr>
          <a:lstStyle/>
          <a:p>
            <a:pPr>
              <a:buFont typeface="Arial" charset="0"/>
              <a:buChar char="►"/>
              <a:defRPr/>
            </a:pPr>
            <a:r>
              <a:rPr lang="en-US" b="1" dirty="0" smtClean="0"/>
              <a:t>Integrity vs. Despair</a:t>
            </a:r>
            <a:endParaRPr lang="en-US" dirty="0" smtClean="0"/>
          </a:p>
          <a:p>
            <a:pPr lvl="1">
              <a:defRPr/>
            </a:pPr>
            <a:r>
              <a:rPr lang="en-US" dirty="0" smtClean="0"/>
              <a:t>Reflecting on the past and either </a:t>
            </a:r>
            <a:br>
              <a:rPr lang="en-US" dirty="0" smtClean="0"/>
            </a:br>
            <a:r>
              <a:rPr lang="en-US" dirty="0" smtClean="0"/>
              <a:t>piecing together a positive view </a:t>
            </a:r>
            <a:br>
              <a:rPr lang="en-US" dirty="0" smtClean="0"/>
            </a:br>
            <a:r>
              <a:rPr lang="en-US" dirty="0" smtClean="0"/>
              <a:t>(Integrity) or… </a:t>
            </a:r>
          </a:p>
          <a:p>
            <a:pPr lvl="1">
              <a:defRPr/>
            </a:pPr>
            <a:r>
              <a:rPr lang="en-US" dirty="0" smtClean="0"/>
              <a:t>Concluding that one’s life has </a:t>
            </a:r>
            <a:br>
              <a:rPr lang="en-US" dirty="0" smtClean="0"/>
            </a:br>
            <a:r>
              <a:rPr lang="en-US" dirty="0" smtClean="0"/>
              <a:t>not been well spent (Despair)</a:t>
            </a:r>
          </a:p>
          <a:p>
            <a:pPr lvl="1">
              <a:defRPr/>
            </a:pPr>
            <a:r>
              <a:rPr lang="en-US" u="sng" dirty="0" smtClean="0"/>
              <a:t>Life review</a:t>
            </a:r>
            <a:r>
              <a:rPr lang="en-US" dirty="0" smtClean="0"/>
              <a:t> is an essential piece of this final stage</a:t>
            </a:r>
          </a:p>
          <a:p>
            <a:pPr lvl="1">
              <a:defRPr/>
            </a:pPr>
            <a:r>
              <a:rPr lang="en-US" b="1" dirty="0" smtClean="0"/>
              <a:t>Life Review</a:t>
            </a:r>
            <a:r>
              <a:rPr lang="en-US" dirty="0" smtClean="0"/>
              <a:t>: Looking back at one’s life experiences, evaluating them, interpreting and reinterpreting their significance</a:t>
            </a:r>
            <a:endParaRPr lang="en-US" u="sng" dirty="0"/>
          </a:p>
        </p:txBody>
      </p:sp>
      <p:pic>
        <p:nvPicPr>
          <p:cNvPr id="86018" name="Picture 2" descr="http://www.perfectingyouenterprise.com/wp-content/uploads/2010/12/PhotoElderlyWomanStaringIntoSpace-150x1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752600"/>
            <a:ext cx="249555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92882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602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601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3"/>
          <p:cNvSpPr>
            <a:spLocks noChangeArrowheads="1"/>
          </p:cNvSpPr>
          <p:nvPr/>
        </p:nvSpPr>
        <p:spPr bwMode="auto">
          <a:xfrm>
            <a:off x="457200" y="1752600"/>
            <a:ext cx="4038600" cy="3962400"/>
          </a:xfrm>
          <a:prstGeom prst="rect">
            <a:avLst/>
          </a:prstGeom>
          <a:noFill/>
          <a:ln w="9525">
            <a:noFill/>
            <a:miter lim="800000"/>
            <a:headEnd/>
            <a:tailEnd/>
          </a:ln>
          <a:effectLst/>
        </p:spPr>
        <p:txBody>
          <a:bodyPr/>
          <a:lstStyle/>
          <a:p>
            <a:pPr marL="342900" indent="-342900" algn="ctr" eaLnBrk="1" hangingPunct="1">
              <a:spcBef>
                <a:spcPct val="20000"/>
              </a:spcBef>
              <a:buClr>
                <a:schemeClr val="hlink"/>
              </a:buClr>
              <a:buSzPct val="70000"/>
              <a:buFont typeface="Wingdings" pitchFamily="2" charset="2"/>
              <a:buNone/>
              <a:defRPr/>
            </a:pPr>
            <a:r>
              <a:rPr lang="en-US" sz="3200" b="1" dirty="0">
                <a:solidFill>
                  <a:schemeClr val="hlink"/>
                </a:solidFill>
                <a:effectLst>
                  <a:outerShdw blurRad="38100" dist="38100" dir="2700000" algn="tl">
                    <a:srgbClr val="000000"/>
                  </a:outerShdw>
                </a:effectLst>
                <a:latin typeface="Arial" charset="0"/>
                <a:cs typeface="Arial" charset="0"/>
              </a:rPr>
              <a:t>Integrity</a:t>
            </a:r>
          </a:p>
          <a:p>
            <a:pPr marL="342900" indent="-342900" eaLnBrk="1" hangingPunct="1">
              <a:spcBef>
                <a:spcPct val="20000"/>
              </a:spcBef>
              <a:buClr>
                <a:schemeClr val="hlink"/>
              </a:buClr>
              <a:buSzPct val="70000"/>
              <a:buFont typeface="Wingdings" pitchFamily="2" charset="2"/>
              <a:buChar char="n"/>
              <a:defRPr/>
            </a:pPr>
            <a:r>
              <a:rPr lang="en-US" sz="2800" dirty="0">
                <a:effectLst>
                  <a:outerShdw blurRad="38100" dist="38100" dir="2700000" algn="tl">
                    <a:srgbClr val="000000"/>
                  </a:outerShdw>
                </a:effectLst>
                <a:latin typeface="Arial" charset="0"/>
                <a:cs typeface="Arial" charset="0"/>
              </a:rPr>
              <a:t>Feel whole, complete, satisfied with achievements</a:t>
            </a:r>
          </a:p>
          <a:p>
            <a:pPr marL="342900" indent="-342900" eaLnBrk="1" hangingPunct="1">
              <a:spcBef>
                <a:spcPct val="20000"/>
              </a:spcBef>
              <a:buClr>
                <a:schemeClr val="hlink"/>
              </a:buClr>
              <a:buSzPct val="70000"/>
              <a:buFont typeface="Wingdings" pitchFamily="2" charset="2"/>
              <a:buChar char="n"/>
              <a:defRPr/>
            </a:pPr>
            <a:r>
              <a:rPr lang="en-US" sz="2800" dirty="0">
                <a:effectLst>
                  <a:outerShdw blurRad="38100" dist="38100" dir="2700000" algn="tl">
                    <a:srgbClr val="000000"/>
                  </a:outerShdw>
                </a:effectLst>
                <a:latin typeface="Arial" charset="0"/>
                <a:cs typeface="Arial" charset="0"/>
              </a:rPr>
              <a:t>Serenity and contentment</a:t>
            </a:r>
          </a:p>
          <a:p>
            <a:pPr marL="342900" indent="-342900" eaLnBrk="1" hangingPunct="1">
              <a:spcBef>
                <a:spcPct val="20000"/>
              </a:spcBef>
              <a:buClr>
                <a:schemeClr val="hlink"/>
              </a:buClr>
              <a:buSzPct val="70000"/>
              <a:buFont typeface="Wingdings" pitchFamily="2" charset="2"/>
              <a:buChar char="n"/>
              <a:defRPr/>
            </a:pPr>
            <a:r>
              <a:rPr lang="en-US" sz="2800" dirty="0">
                <a:effectLst>
                  <a:outerShdw blurRad="38100" dist="38100" dir="2700000" algn="tl">
                    <a:srgbClr val="000000"/>
                  </a:outerShdw>
                </a:effectLst>
                <a:latin typeface="Arial" charset="0"/>
                <a:cs typeface="Arial" charset="0"/>
              </a:rPr>
              <a:t>Associated with psychosocial maturity</a:t>
            </a:r>
          </a:p>
        </p:txBody>
      </p:sp>
      <p:sp>
        <p:nvSpPr>
          <p:cNvPr id="69636" name="Rectangle 4"/>
          <p:cNvSpPr>
            <a:spLocks noChangeArrowheads="1"/>
          </p:cNvSpPr>
          <p:nvPr/>
        </p:nvSpPr>
        <p:spPr bwMode="auto">
          <a:xfrm>
            <a:off x="4572000" y="1752600"/>
            <a:ext cx="4267200" cy="4114800"/>
          </a:xfrm>
          <a:prstGeom prst="rect">
            <a:avLst/>
          </a:prstGeom>
          <a:noFill/>
          <a:ln w="9525">
            <a:noFill/>
            <a:miter lim="800000"/>
            <a:headEnd/>
            <a:tailEnd/>
          </a:ln>
          <a:effectLst/>
        </p:spPr>
        <p:txBody>
          <a:bodyPr/>
          <a:lstStyle/>
          <a:p>
            <a:pPr marL="342900" indent="-342900" algn="ctr" eaLnBrk="1" hangingPunct="1">
              <a:spcBef>
                <a:spcPct val="20000"/>
              </a:spcBef>
              <a:buClr>
                <a:schemeClr val="hlink"/>
              </a:buClr>
              <a:buSzPct val="70000"/>
              <a:buFont typeface="Wingdings" pitchFamily="2" charset="2"/>
              <a:buNone/>
              <a:defRPr/>
            </a:pPr>
            <a:r>
              <a:rPr lang="en-US" sz="3200" b="1" dirty="0">
                <a:solidFill>
                  <a:schemeClr val="hlink"/>
                </a:solidFill>
                <a:effectLst>
                  <a:outerShdw blurRad="38100" dist="38100" dir="2700000" algn="tl">
                    <a:srgbClr val="000000"/>
                  </a:outerShdw>
                </a:effectLst>
                <a:latin typeface="Arial" charset="0"/>
                <a:cs typeface="Arial" charset="0"/>
              </a:rPr>
              <a:t>Despair</a:t>
            </a:r>
          </a:p>
          <a:p>
            <a:pPr marL="342900" indent="-342900" eaLnBrk="1" hangingPunct="1">
              <a:spcBef>
                <a:spcPct val="20000"/>
              </a:spcBef>
              <a:buClr>
                <a:schemeClr val="hlink"/>
              </a:buClr>
              <a:buSzPct val="70000"/>
              <a:buFont typeface="Wingdings" pitchFamily="2" charset="2"/>
              <a:buChar char="n"/>
              <a:defRPr/>
            </a:pPr>
            <a:r>
              <a:rPr lang="en-US" sz="2800" dirty="0">
                <a:effectLst>
                  <a:outerShdw blurRad="38100" dist="38100" dir="2700000" algn="tl">
                    <a:srgbClr val="000000"/>
                  </a:outerShdw>
                </a:effectLst>
                <a:latin typeface="Arial" charset="0"/>
                <a:cs typeface="Arial" charset="0"/>
              </a:rPr>
              <a:t>Feel many decisions were wrong, but now time is too short</a:t>
            </a:r>
          </a:p>
          <a:p>
            <a:pPr marL="342900" indent="-342900" eaLnBrk="1" hangingPunct="1">
              <a:spcBef>
                <a:spcPct val="20000"/>
              </a:spcBef>
              <a:buClr>
                <a:schemeClr val="hlink"/>
              </a:buClr>
              <a:buSzPct val="70000"/>
              <a:buFont typeface="Wingdings" pitchFamily="2" charset="2"/>
              <a:buChar char="n"/>
              <a:defRPr/>
            </a:pPr>
            <a:r>
              <a:rPr lang="en-US" sz="2800" dirty="0">
                <a:effectLst>
                  <a:outerShdw blurRad="38100" dist="38100" dir="2700000" algn="tl">
                    <a:srgbClr val="000000"/>
                  </a:outerShdw>
                </a:effectLst>
                <a:latin typeface="Arial" charset="0"/>
                <a:cs typeface="Arial" charset="0"/>
              </a:rPr>
              <a:t>Bitter and </a:t>
            </a:r>
            <a:r>
              <a:rPr lang="en-US" sz="2800" dirty="0" err="1">
                <a:effectLst>
                  <a:outerShdw blurRad="38100" dist="38100" dir="2700000" algn="tl">
                    <a:srgbClr val="000000"/>
                  </a:outerShdw>
                </a:effectLst>
                <a:latin typeface="Arial" charset="0"/>
                <a:cs typeface="Arial" charset="0"/>
              </a:rPr>
              <a:t>unaccepting</a:t>
            </a:r>
            <a:r>
              <a:rPr lang="en-US" sz="2800" dirty="0">
                <a:effectLst>
                  <a:outerShdw blurRad="38100" dist="38100" dir="2700000" algn="tl">
                    <a:srgbClr val="000000"/>
                  </a:outerShdw>
                </a:effectLst>
                <a:latin typeface="Arial" charset="0"/>
                <a:cs typeface="Arial" charset="0"/>
              </a:rPr>
              <a:t> of coming death</a:t>
            </a:r>
          </a:p>
          <a:p>
            <a:pPr marL="342900" indent="-342900" eaLnBrk="1" hangingPunct="1">
              <a:spcBef>
                <a:spcPct val="20000"/>
              </a:spcBef>
              <a:buClr>
                <a:schemeClr val="hlink"/>
              </a:buClr>
              <a:buSzPct val="70000"/>
              <a:buFont typeface="Wingdings" pitchFamily="2" charset="2"/>
              <a:buChar char="n"/>
              <a:defRPr/>
            </a:pPr>
            <a:r>
              <a:rPr lang="en-US" sz="2800" dirty="0">
                <a:effectLst>
                  <a:outerShdw blurRad="38100" dist="38100" dir="2700000" algn="tl">
                    <a:srgbClr val="000000"/>
                  </a:outerShdw>
                </a:effectLst>
                <a:latin typeface="Arial" charset="0"/>
                <a:cs typeface="Arial" charset="0"/>
              </a:rPr>
              <a:t>Expressed as anger, contempt for others</a:t>
            </a:r>
          </a:p>
        </p:txBody>
      </p:sp>
      <p:sp>
        <p:nvSpPr>
          <p:cNvPr id="33794" name="Rectangle 2"/>
          <p:cNvSpPr>
            <a:spLocks noChangeArrowheads="1"/>
          </p:cNvSpPr>
          <p:nvPr/>
        </p:nvSpPr>
        <p:spPr bwMode="auto">
          <a:xfrm>
            <a:off x="457200" y="274638"/>
            <a:ext cx="8229600" cy="1143000"/>
          </a:xfrm>
          <a:prstGeom prst="rect">
            <a:avLst/>
          </a:prstGeom>
          <a:noFill/>
          <a:ln w="9525">
            <a:noFill/>
            <a:miter lim="800000"/>
            <a:headEnd/>
            <a:tailEnd/>
          </a:ln>
          <a:effectLst/>
        </p:spPr>
        <p:txBody>
          <a:bodyPr anchor="ctr"/>
          <a:lstStyle/>
          <a:p>
            <a:pPr algn="ctr" eaLnBrk="1" hangingPunct="1">
              <a:defRPr/>
            </a:pPr>
            <a:r>
              <a:rPr lang="en-US" sz="4400" b="1" dirty="0">
                <a:solidFill>
                  <a:schemeClr val="tx2"/>
                </a:solidFill>
                <a:effectLst>
                  <a:outerShdw blurRad="38100" dist="38100" dir="2700000" algn="tl">
                    <a:srgbClr val="000000"/>
                  </a:outerShdw>
                </a:effectLst>
                <a:latin typeface="Arial" charset="0"/>
                <a:cs typeface="Arial" charset="0"/>
              </a:rPr>
              <a:t>Integrity vs. Despair</a:t>
            </a:r>
          </a:p>
        </p:txBody>
      </p:sp>
    </p:spTree>
    <p:extLst>
      <p:ext uri="{BB962C8B-B14F-4D97-AF65-F5344CB8AC3E}">
        <p14:creationId xmlns:p14="http://schemas.microsoft.com/office/powerpoint/2010/main" val="3710674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963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963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963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963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Activity Theory</a:t>
            </a:r>
            <a:endParaRPr lang="en-US" dirty="0"/>
          </a:p>
        </p:txBody>
      </p:sp>
      <p:sp>
        <p:nvSpPr>
          <p:cNvPr id="3" name="Content Placeholder 2"/>
          <p:cNvSpPr>
            <a:spLocks noGrp="1"/>
          </p:cNvSpPr>
          <p:nvPr>
            <p:ph idx="1"/>
          </p:nvPr>
        </p:nvSpPr>
        <p:spPr/>
        <p:txBody>
          <a:bodyPr>
            <a:normAutofit lnSpcReduction="10000"/>
          </a:bodyPr>
          <a:lstStyle/>
          <a:p>
            <a:pPr>
              <a:buFont typeface="Arial" charset="0"/>
              <a:buChar char="►"/>
              <a:defRPr/>
            </a:pPr>
            <a:r>
              <a:rPr lang="en-US" b="1" dirty="0" smtClean="0"/>
              <a:t>Activity Theory</a:t>
            </a:r>
            <a:endParaRPr lang="en-US" dirty="0" smtClean="0"/>
          </a:p>
          <a:p>
            <a:pPr lvl="1">
              <a:defRPr/>
            </a:pPr>
            <a:r>
              <a:rPr lang="en-US" dirty="0" smtClean="0"/>
              <a:t>Active and involved older adults are more likely to be satisfied with their lives</a:t>
            </a:r>
          </a:p>
          <a:p>
            <a:pPr lvl="1">
              <a:defRPr/>
            </a:pPr>
            <a:r>
              <a:rPr lang="en-US" dirty="0" smtClean="0"/>
              <a:t>Successful aging is associated </a:t>
            </a:r>
            <a:br>
              <a:rPr lang="en-US" dirty="0" smtClean="0"/>
            </a:br>
            <a:r>
              <a:rPr lang="en-US" dirty="0" smtClean="0"/>
              <a:t>with being active, energetic, </a:t>
            </a:r>
            <a:br>
              <a:rPr lang="en-US" dirty="0" smtClean="0"/>
            </a:br>
            <a:r>
              <a:rPr lang="en-US" dirty="0" smtClean="0"/>
              <a:t>and productive</a:t>
            </a:r>
          </a:p>
          <a:p>
            <a:pPr lvl="1">
              <a:defRPr/>
            </a:pPr>
            <a:r>
              <a:rPr lang="en-US" dirty="0" smtClean="0"/>
              <a:t>Good experience with aging </a:t>
            </a:r>
            <a:br>
              <a:rPr lang="en-US" dirty="0" smtClean="0"/>
            </a:br>
            <a:r>
              <a:rPr lang="en-US" dirty="0" smtClean="0"/>
              <a:t>relates to continuing early adult </a:t>
            </a:r>
            <a:br>
              <a:rPr lang="en-US" dirty="0" smtClean="0"/>
            </a:br>
            <a:r>
              <a:rPr lang="en-US" dirty="0" smtClean="0"/>
              <a:t>roles </a:t>
            </a:r>
            <a:r>
              <a:rPr lang="en-US" u="sng" dirty="0" smtClean="0"/>
              <a:t>or</a:t>
            </a:r>
            <a:r>
              <a:rPr lang="en-US" dirty="0" smtClean="0"/>
              <a:t> finding substitutes that </a:t>
            </a:r>
            <a:br>
              <a:rPr lang="en-US" dirty="0" smtClean="0"/>
            </a:br>
            <a:r>
              <a:rPr lang="en-US" dirty="0" smtClean="0"/>
              <a:t>keep them active and involved</a:t>
            </a:r>
            <a:endParaRPr lang="en-US" dirty="0"/>
          </a:p>
        </p:txBody>
      </p:sp>
      <p:pic>
        <p:nvPicPr>
          <p:cNvPr id="7172" name="Picture 7" descr="http://www.epa.gov/aging/images/bhc/whatisactiveag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2890838"/>
            <a:ext cx="2486025" cy="373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8256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err="1" smtClean="0"/>
              <a:t>Socioemotional</a:t>
            </a:r>
            <a:r>
              <a:rPr lang="en-US" dirty="0" smtClean="0"/>
              <a:t> Selectivity Theory</a:t>
            </a:r>
            <a:endParaRPr lang="en-US" dirty="0"/>
          </a:p>
        </p:txBody>
      </p:sp>
      <p:sp>
        <p:nvSpPr>
          <p:cNvPr id="3" name="Content Placeholder 2"/>
          <p:cNvSpPr>
            <a:spLocks noGrp="1"/>
          </p:cNvSpPr>
          <p:nvPr>
            <p:ph idx="1"/>
          </p:nvPr>
        </p:nvSpPr>
        <p:spPr/>
        <p:txBody>
          <a:bodyPr>
            <a:normAutofit fontScale="92500" lnSpcReduction="10000"/>
          </a:bodyPr>
          <a:lstStyle/>
          <a:p>
            <a:pPr>
              <a:buFont typeface="Arial" charset="0"/>
              <a:buChar char="►"/>
              <a:defRPr/>
            </a:pPr>
            <a:r>
              <a:rPr lang="en-US" b="1" dirty="0" err="1" smtClean="0"/>
              <a:t>Socioemotional</a:t>
            </a:r>
            <a:r>
              <a:rPr lang="en-US" b="1" dirty="0" smtClean="0"/>
              <a:t> Selectivity Theory:</a:t>
            </a:r>
          </a:p>
          <a:p>
            <a:pPr lvl="1">
              <a:defRPr/>
            </a:pPr>
            <a:r>
              <a:rPr lang="en-US" dirty="0" smtClean="0"/>
              <a:t>Older adults become more selective about their social networks</a:t>
            </a:r>
          </a:p>
          <a:p>
            <a:pPr lvl="1">
              <a:defRPr/>
            </a:pPr>
            <a:r>
              <a:rPr lang="en-US" dirty="0" smtClean="0"/>
              <a:t>Spend more time with familiar individuals with whom they have rewarding relationships</a:t>
            </a:r>
          </a:p>
          <a:p>
            <a:pPr lvl="1">
              <a:defRPr/>
            </a:pPr>
            <a:r>
              <a:rPr lang="en-US" dirty="0" smtClean="0"/>
              <a:t>Challenges the stereotype </a:t>
            </a:r>
            <a:br>
              <a:rPr lang="en-US" dirty="0" smtClean="0"/>
            </a:br>
            <a:r>
              <a:rPr lang="en-US" dirty="0" smtClean="0"/>
              <a:t>that older adults are in </a:t>
            </a:r>
            <a:br>
              <a:rPr lang="en-US" dirty="0" smtClean="0"/>
            </a:br>
            <a:r>
              <a:rPr lang="en-US" dirty="0" smtClean="0"/>
              <a:t>emotional despair due to </a:t>
            </a:r>
            <a:br>
              <a:rPr lang="en-US" dirty="0" smtClean="0"/>
            </a:br>
            <a:r>
              <a:rPr lang="en-US" dirty="0" smtClean="0"/>
              <a:t>isolation</a:t>
            </a:r>
          </a:p>
          <a:p>
            <a:pPr lvl="2">
              <a:buFont typeface="Arial" charset="0"/>
              <a:buChar char="►"/>
              <a:defRPr/>
            </a:pPr>
            <a:r>
              <a:rPr lang="en-US" dirty="0" smtClean="0"/>
              <a:t>“Isolation” may be </a:t>
            </a:r>
            <a:br>
              <a:rPr lang="en-US" dirty="0" smtClean="0"/>
            </a:br>
            <a:r>
              <a:rPr lang="en-US" dirty="0" smtClean="0"/>
              <a:t>self-imposed</a:t>
            </a:r>
            <a:endParaRPr lang="en-US" dirty="0"/>
          </a:p>
        </p:txBody>
      </p:sp>
      <p:pic>
        <p:nvPicPr>
          <p:cNvPr id="8196" name="Picture 2" descr="http://image30.webshots.com/31/3/66/17/258036617aAXhGu_p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4151313"/>
            <a:ext cx="3457575" cy="247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45068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Selective Optimization with Compensation Theory</a:t>
            </a:r>
            <a:endParaRPr lang="en-US" dirty="0"/>
          </a:p>
        </p:txBody>
      </p:sp>
      <p:sp>
        <p:nvSpPr>
          <p:cNvPr id="3" name="Content Placeholder 2"/>
          <p:cNvSpPr>
            <a:spLocks noGrp="1"/>
          </p:cNvSpPr>
          <p:nvPr>
            <p:ph idx="1"/>
          </p:nvPr>
        </p:nvSpPr>
        <p:spPr>
          <a:xfrm>
            <a:off x="0" y="1828800"/>
            <a:ext cx="9144000" cy="4270375"/>
          </a:xfrm>
        </p:spPr>
        <p:txBody>
          <a:bodyPr>
            <a:normAutofit lnSpcReduction="10000"/>
          </a:bodyPr>
          <a:lstStyle/>
          <a:p>
            <a:pPr>
              <a:buFont typeface="Arial" charset="0"/>
              <a:buChar char="►"/>
              <a:defRPr/>
            </a:pPr>
            <a:r>
              <a:rPr lang="en-US" b="1" dirty="0" smtClean="0"/>
              <a:t>Selective Optimization with Compensation Theory:</a:t>
            </a:r>
            <a:endParaRPr lang="en-US" dirty="0" smtClean="0"/>
          </a:p>
          <a:p>
            <a:pPr lvl="1">
              <a:defRPr/>
            </a:pPr>
            <a:r>
              <a:rPr lang="en-US" dirty="0" smtClean="0"/>
              <a:t>Successful aging is linked with three main factors:  Selection, Optimization, and Compensation</a:t>
            </a:r>
          </a:p>
          <a:p>
            <a:pPr lvl="2">
              <a:buFont typeface="Arial" charset="0"/>
              <a:buChar char="►"/>
              <a:defRPr/>
            </a:pPr>
            <a:r>
              <a:rPr lang="en-US" b="1" dirty="0" smtClean="0"/>
              <a:t>Selection:</a:t>
            </a:r>
            <a:r>
              <a:rPr lang="en-US" dirty="0" smtClean="0"/>
              <a:t>  Older adults have a reduced capacity and loss of functioning</a:t>
            </a:r>
          </a:p>
          <a:p>
            <a:pPr lvl="2">
              <a:buFont typeface="Arial" charset="0"/>
              <a:buChar char="►"/>
              <a:defRPr/>
            </a:pPr>
            <a:r>
              <a:rPr lang="en-US" b="1" dirty="0" smtClean="0"/>
              <a:t>Optimization:</a:t>
            </a:r>
            <a:r>
              <a:rPr lang="en-US" dirty="0" smtClean="0"/>
              <a:t>  It is possible to maintain performance in some areas through practice and use of technology</a:t>
            </a:r>
          </a:p>
          <a:p>
            <a:pPr lvl="2">
              <a:buFont typeface="Arial" charset="0"/>
              <a:buChar char="►"/>
              <a:defRPr/>
            </a:pPr>
            <a:r>
              <a:rPr lang="en-US" b="1" dirty="0" smtClean="0"/>
              <a:t>Compensation:</a:t>
            </a:r>
            <a:r>
              <a:rPr lang="en-US" dirty="0" smtClean="0"/>
              <a:t>  Becomes relevant when life tasks require a level of capacity beyond the current circumstances</a:t>
            </a:r>
            <a:endParaRPr lang="en-US" b="1" dirty="0"/>
          </a:p>
        </p:txBody>
      </p:sp>
    </p:spTree>
    <p:extLst>
      <p:ext uri="{BB962C8B-B14F-4D97-AF65-F5344CB8AC3E}">
        <p14:creationId xmlns:p14="http://schemas.microsoft.com/office/powerpoint/2010/main" val="14819632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Life expectancy </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It is number of years that average person born in a particular year will probably live.</a:t>
            </a:r>
          </a:p>
          <a:p>
            <a:r>
              <a:rPr lang="en-GB" b="1" u="sng" dirty="0" smtClean="0"/>
              <a:t>Difference in life expectancy</a:t>
            </a:r>
            <a:r>
              <a:rPr lang="en-GB" dirty="0" smtClean="0"/>
              <a:t>;</a:t>
            </a:r>
          </a:p>
          <a:p>
            <a:r>
              <a:rPr lang="en-GB" dirty="0" smtClean="0"/>
              <a:t>The difference in life expectancy is due to the life conditions such as health and medical </a:t>
            </a:r>
            <a:r>
              <a:rPr lang="en-GB" dirty="0" err="1" smtClean="0"/>
              <a:t>conditions.Japan</a:t>
            </a:r>
            <a:r>
              <a:rPr lang="en-GB" dirty="0" smtClean="0"/>
              <a:t> is highest in life expectancy (80 years).</a:t>
            </a:r>
          </a:p>
          <a:p>
            <a:r>
              <a:rPr lang="en-GB" dirty="0" smtClean="0"/>
              <a:t>It is also different in different ethnic groups. African Americans (73), (77)</a:t>
            </a:r>
          </a:p>
          <a:p>
            <a:r>
              <a:rPr lang="en-GB" dirty="0" smtClean="0"/>
              <a:t>White Americans (78), (81)</a:t>
            </a:r>
            <a:endParaRPr lang="en-GB"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Stereotyping Older Adults</a:t>
            </a:r>
            <a:endParaRPr lang="en-US" dirty="0"/>
          </a:p>
        </p:txBody>
      </p:sp>
      <p:sp>
        <p:nvSpPr>
          <p:cNvPr id="3" name="Content Placeholder 2"/>
          <p:cNvSpPr>
            <a:spLocks noGrp="1"/>
          </p:cNvSpPr>
          <p:nvPr>
            <p:ph idx="1"/>
          </p:nvPr>
        </p:nvSpPr>
        <p:spPr/>
        <p:txBody>
          <a:bodyPr/>
          <a:lstStyle/>
          <a:p>
            <a:pPr>
              <a:buFont typeface="Arial" charset="0"/>
              <a:buChar char="►"/>
              <a:defRPr/>
            </a:pPr>
            <a:r>
              <a:rPr lang="en-US" b="1" dirty="0" smtClean="0"/>
              <a:t>Ageism:</a:t>
            </a:r>
            <a:r>
              <a:rPr lang="en-US" dirty="0" smtClean="0"/>
              <a:t>  Prejudice against others because of their age</a:t>
            </a:r>
          </a:p>
          <a:p>
            <a:pPr lvl="1">
              <a:defRPr/>
            </a:pPr>
            <a:r>
              <a:rPr lang="en-US" dirty="0" smtClean="0"/>
              <a:t>Increased numbers living longer and healthier serve to debunk the stereotypes</a:t>
            </a:r>
          </a:p>
          <a:p>
            <a:pPr lvl="1">
              <a:defRPr/>
            </a:pPr>
            <a:r>
              <a:rPr lang="en-US" dirty="0" smtClean="0"/>
              <a:t>Policy Issues:  Health care costs, caring for patients with chronic disease, </a:t>
            </a:r>
            <a:r>
              <a:rPr lang="en-US" b="1" dirty="0" smtClean="0"/>
              <a:t>eldercare</a:t>
            </a:r>
            <a:endParaRPr lang="en-US" dirty="0"/>
          </a:p>
        </p:txBody>
      </p:sp>
    </p:spTree>
    <p:extLst>
      <p:ext uri="{BB962C8B-B14F-4D97-AF65-F5344CB8AC3E}">
        <p14:creationId xmlns:p14="http://schemas.microsoft.com/office/powerpoint/2010/main" val="24141845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Eldercare</a:t>
            </a:r>
            <a:endParaRPr lang="en-US" dirty="0"/>
          </a:p>
        </p:txBody>
      </p:sp>
      <p:sp>
        <p:nvSpPr>
          <p:cNvPr id="3" name="Content Placeholder 2"/>
          <p:cNvSpPr>
            <a:spLocks noGrp="1"/>
          </p:cNvSpPr>
          <p:nvPr>
            <p:ph idx="1"/>
          </p:nvPr>
        </p:nvSpPr>
        <p:spPr>
          <a:xfrm>
            <a:off x="0" y="1600200"/>
            <a:ext cx="9144000" cy="4498975"/>
          </a:xfrm>
        </p:spPr>
        <p:txBody>
          <a:bodyPr/>
          <a:lstStyle/>
          <a:p>
            <a:pPr>
              <a:buFont typeface="Arial" charset="0"/>
              <a:buChar char="►"/>
              <a:defRPr/>
            </a:pPr>
            <a:r>
              <a:rPr lang="en-US" b="1" dirty="0" smtClean="0"/>
              <a:t>Eldercare: </a:t>
            </a:r>
            <a:r>
              <a:rPr lang="en-US" dirty="0" smtClean="0"/>
              <a:t> Physical and emotional caretaking of older members of the family</a:t>
            </a:r>
          </a:p>
          <a:p>
            <a:pPr lvl="1">
              <a:defRPr/>
            </a:pPr>
            <a:r>
              <a:rPr lang="en-US" dirty="0" smtClean="0"/>
              <a:t>Traditionally done by middle-aged </a:t>
            </a:r>
            <a:br>
              <a:rPr lang="en-US" dirty="0" smtClean="0"/>
            </a:br>
            <a:r>
              <a:rPr lang="en-US" dirty="0" smtClean="0"/>
              <a:t>women in the family</a:t>
            </a:r>
          </a:p>
          <a:p>
            <a:pPr lvl="1">
              <a:defRPr/>
            </a:pPr>
            <a:r>
              <a:rPr lang="en-US" dirty="0" smtClean="0"/>
              <a:t>With so many women in the work force, concern arises regarding who will be the caregivers</a:t>
            </a:r>
          </a:p>
          <a:p>
            <a:pPr>
              <a:buFont typeface="Arial" charset="0"/>
              <a:buChar char="►"/>
              <a:defRPr/>
            </a:pPr>
            <a:r>
              <a:rPr lang="en-US" b="1" dirty="0" smtClean="0"/>
              <a:t>Generational Inequality:</a:t>
            </a:r>
            <a:r>
              <a:rPr lang="en-US" dirty="0" smtClean="0"/>
              <a:t> View that our society is being unfair to its younger members</a:t>
            </a:r>
            <a:endParaRPr lang="en-US" b="1" dirty="0" smtClean="0"/>
          </a:p>
        </p:txBody>
      </p:sp>
    </p:spTree>
    <p:extLst>
      <p:ext uri="{BB962C8B-B14F-4D97-AF65-F5344CB8AC3E}">
        <p14:creationId xmlns:p14="http://schemas.microsoft.com/office/powerpoint/2010/main" val="18279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p:spPr>
        <p:txBody>
          <a:bodyPr/>
          <a:lstStyle/>
          <a:p>
            <a:pPr>
              <a:defRPr/>
            </a:pPr>
            <a:r>
              <a:rPr lang="en-US" dirty="0" smtClean="0"/>
              <a:t>Generational Inequality</a:t>
            </a:r>
            <a:endParaRPr lang="en-US" dirty="0"/>
          </a:p>
        </p:txBody>
      </p:sp>
      <p:sp>
        <p:nvSpPr>
          <p:cNvPr id="3" name="Content Placeholder 2"/>
          <p:cNvSpPr>
            <a:spLocks noGrp="1"/>
          </p:cNvSpPr>
          <p:nvPr>
            <p:ph idx="1"/>
          </p:nvPr>
        </p:nvSpPr>
        <p:spPr>
          <a:xfrm>
            <a:off x="0" y="1295400"/>
            <a:ext cx="9144000" cy="4803775"/>
          </a:xfrm>
        </p:spPr>
        <p:txBody>
          <a:bodyPr/>
          <a:lstStyle/>
          <a:p>
            <a:pPr>
              <a:buFont typeface="Arial" charset="0"/>
              <a:buChar char="►"/>
              <a:defRPr/>
            </a:pPr>
            <a:r>
              <a:rPr lang="en-US" dirty="0" smtClean="0"/>
              <a:t>Raises questions about whether the young should be required to pay for the old</a:t>
            </a:r>
          </a:p>
          <a:p>
            <a:pPr lvl="2">
              <a:buFont typeface="Arial" charset="0"/>
              <a:buChar char="►"/>
              <a:defRPr/>
            </a:pPr>
            <a:r>
              <a:rPr lang="en-US" dirty="0" smtClean="0"/>
              <a:t>1/3 of health bill on elderly (only ~12% of population)</a:t>
            </a:r>
          </a:p>
          <a:p>
            <a:pPr>
              <a:buFont typeface="Arial" charset="0"/>
              <a:buChar char="►"/>
              <a:defRPr/>
            </a:pPr>
            <a:r>
              <a:rPr lang="en-US" b="1" dirty="0" smtClean="0"/>
              <a:t>Income:</a:t>
            </a:r>
            <a:r>
              <a:rPr lang="en-US" dirty="0" smtClean="0"/>
              <a:t> Many older adults are poor</a:t>
            </a:r>
          </a:p>
          <a:p>
            <a:pPr lvl="1">
              <a:defRPr/>
            </a:pPr>
            <a:r>
              <a:rPr lang="en-US" dirty="0" smtClean="0"/>
              <a:t>Gender and ethnicity correlate with poverty</a:t>
            </a:r>
          </a:p>
          <a:p>
            <a:pPr lvl="1">
              <a:defRPr/>
            </a:pPr>
            <a:r>
              <a:rPr lang="en-US" dirty="0" smtClean="0"/>
              <a:t>Lower income is linked to lower quality of life</a:t>
            </a:r>
          </a:p>
          <a:p>
            <a:pPr lvl="1">
              <a:defRPr/>
            </a:pPr>
            <a:endParaRPr lang="en-US" b="1" dirty="0"/>
          </a:p>
        </p:txBody>
      </p:sp>
      <p:pic>
        <p:nvPicPr>
          <p:cNvPr id="13319" name="Picture 7" descr="http://i.telegraph.co.uk/multimedia/archive/00666/pensions404_666079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4419600"/>
            <a:ext cx="3962400"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92555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1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Technology</a:t>
            </a:r>
            <a:endParaRPr lang="en-US" dirty="0"/>
          </a:p>
        </p:txBody>
      </p:sp>
      <p:sp>
        <p:nvSpPr>
          <p:cNvPr id="3" name="Content Placeholder 2"/>
          <p:cNvSpPr>
            <a:spLocks noGrp="1"/>
          </p:cNvSpPr>
          <p:nvPr>
            <p:ph idx="1"/>
          </p:nvPr>
        </p:nvSpPr>
        <p:spPr/>
        <p:txBody>
          <a:bodyPr/>
          <a:lstStyle/>
          <a:p>
            <a:pPr>
              <a:buFont typeface="Arial" charset="0"/>
              <a:buChar char="►"/>
              <a:defRPr/>
            </a:pPr>
            <a:r>
              <a:rPr lang="en-US" dirty="0" smtClean="0"/>
              <a:t>Older adults are faced with adapting to and keeping up with changes in technology</a:t>
            </a:r>
          </a:p>
          <a:p>
            <a:pPr lvl="1">
              <a:defRPr/>
            </a:pPr>
            <a:r>
              <a:rPr lang="en-US" dirty="0" smtClean="0"/>
              <a:t>Older adults are less likely to have a computer, and to use the Internet</a:t>
            </a:r>
            <a:endParaRPr lang="en-US" dirty="0"/>
          </a:p>
        </p:txBody>
      </p:sp>
      <p:pic>
        <p:nvPicPr>
          <p:cNvPr id="14340" name="Picture 2" descr="http://www.techvert.com/wp-content/uploads/2010/06/old-people-on-compu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4888" y="3886200"/>
            <a:ext cx="4062412"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4" descr="http://www.corbisimages.com/images/67/2D6582F2-14DC-435F-8EE0-0BAD32771DEE/42-1699155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886200"/>
            <a:ext cx="376396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84449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Marriage</a:t>
            </a:r>
            <a:endParaRPr lang="en-US" dirty="0"/>
          </a:p>
        </p:txBody>
      </p:sp>
      <p:sp>
        <p:nvSpPr>
          <p:cNvPr id="3" name="Content Placeholder 2"/>
          <p:cNvSpPr>
            <a:spLocks noGrp="1"/>
          </p:cNvSpPr>
          <p:nvPr>
            <p:ph idx="1"/>
          </p:nvPr>
        </p:nvSpPr>
        <p:spPr/>
        <p:txBody>
          <a:bodyPr/>
          <a:lstStyle/>
          <a:p>
            <a:pPr>
              <a:buFont typeface="Arial" charset="0"/>
              <a:buChar char="►"/>
              <a:defRPr/>
            </a:pPr>
            <a:r>
              <a:rPr lang="en-US" dirty="0" smtClean="0"/>
              <a:t>Satisfaction peaks in late adulthood</a:t>
            </a:r>
          </a:p>
          <a:p>
            <a:pPr lvl="1">
              <a:defRPr/>
            </a:pPr>
            <a:r>
              <a:rPr lang="en-US" dirty="0" smtClean="0"/>
              <a:t>Fewer stressful responsibilities</a:t>
            </a:r>
          </a:p>
          <a:p>
            <a:pPr lvl="1">
              <a:defRPr/>
            </a:pPr>
            <a:r>
              <a:rPr lang="en-US" dirty="0" smtClean="0"/>
              <a:t>Fairness in household tasks</a:t>
            </a:r>
          </a:p>
          <a:p>
            <a:pPr lvl="1">
              <a:defRPr/>
            </a:pPr>
            <a:r>
              <a:rPr lang="en-US" dirty="0" smtClean="0"/>
              <a:t>Joint leisure</a:t>
            </a:r>
          </a:p>
          <a:p>
            <a:pPr lvl="1">
              <a:defRPr/>
            </a:pPr>
            <a:r>
              <a:rPr lang="en-US" dirty="0" smtClean="0"/>
              <a:t>Emotional understanding, </a:t>
            </a:r>
            <a:br>
              <a:rPr lang="en-US" dirty="0" smtClean="0"/>
            </a:br>
            <a:r>
              <a:rPr lang="en-US" dirty="0" smtClean="0"/>
              <a:t>regulation	</a:t>
            </a:r>
          </a:p>
          <a:p>
            <a:pPr lvl="1">
              <a:defRPr/>
            </a:pPr>
            <a:r>
              <a:rPr lang="en-US" dirty="0" smtClean="0"/>
              <a:t>Large social networks</a:t>
            </a:r>
          </a:p>
          <a:p>
            <a:pPr lvl="2">
              <a:buFont typeface="Arial" charset="0"/>
              <a:buChar char="►"/>
              <a:defRPr/>
            </a:pPr>
            <a:r>
              <a:rPr lang="en-US" dirty="0" smtClean="0"/>
              <a:t>Family</a:t>
            </a:r>
          </a:p>
          <a:p>
            <a:pPr lvl="2">
              <a:buFont typeface="Arial" charset="0"/>
              <a:buChar char="►"/>
              <a:defRPr/>
            </a:pPr>
            <a:r>
              <a:rPr lang="en-US" dirty="0" smtClean="0"/>
              <a:t>Friends</a:t>
            </a:r>
          </a:p>
        </p:txBody>
      </p:sp>
      <p:pic>
        <p:nvPicPr>
          <p:cNvPr id="15364" name="ClipArt Placeholder 10" descr="dreamstime_4989427.jpg"/>
          <p:cNvPicPr>
            <a:picLocks noChangeAspect="1"/>
          </p:cNvPicPr>
          <p:nvPr/>
        </p:nvPicPr>
        <p:blipFill>
          <a:blip r:embed="rId2">
            <a:extLst>
              <a:ext uri="{28A0092B-C50C-407E-A947-70E740481C1C}">
                <a14:useLocalDpi xmlns:a14="http://schemas.microsoft.com/office/drawing/2010/main" val="0"/>
              </a:ext>
            </a:extLst>
          </a:blip>
          <a:srcRect l="14815"/>
          <a:stretch>
            <a:fillRect/>
          </a:stretch>
        </p:blipFill>
        <p:spPr bwMode="auto">
          <a:xfrm>
            <a:off x="6172200" y="2362200"/>
            <a:ext cx="2667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2" descr="http://www.myanswersonaging.org/pictures/Happy%20Asian%20Coup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4563" y="4724400"/>
            <a:ext cx="2967037"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40279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a:xfrm>
            <a:off x="0" y="228600"/>
            <a:ext cx="8991600" cy="1143000"/>
          </a:xfrm>
        </p:spPr>
        <p:txBody>
          <a:bodyPr/>
          <a:lstStyle/>
          <a:p>
            <a:pPr>
              <a:defRPr/>
            </a:pPr>
            <a:r>
              <a:rPr lang="en-US" dirty="0">
                <a:latin typeface="Arial" charset="0"/>
              </a:rPr>
              <a:t>Divorce, </a:t>
            </a:r>
            <a:r>
              <a:rPr lang="en-US" dirty="0" smtClean="0">
                <a:latin typeface="Arial" charset="0"/>
              </a:rPr>
              <a:t>Remarriage, Cohabitation</a:t>
            </a:r>
            <a:endParaRPr lang="en-US" dirty="0">
              <a:latin typeface="Arial" charset="0"/>
            </a:endParaRPr>
          </a:p>
        </p:txBody>
      </p:sp>
      <p:graphicFrame>
        <p:nvGraphicFramePr>
          <p:cNvPr id="22550" name="Group 22"/>
          <p:cNvGraphicFramePr>
            <a:graphicFrameLocks noGrp="1"/>
          </p:cNvGraphicFramePr>
          <p:nvPr/>
        </p:nvGraphicFramePr>
        <p:xfrm>
          <a:off x="152400" y="1524000"/>
          <a:ext cx="8839200" cy="5181600"/>
        </p:xfrm>
        <a:graphic>
          <a:graphicData uri="http://schemas.openxmlformats.org/drawingml/2006/table">
            <a:tbl>
              <a:tblPr/>
              <a:tblGrid>
                <a:gridCol w="2668438"/>
                <a:gridCol w="6170762"/>
              </a:tblGrid>
              <a:tr h="17272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Divorce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Pct val="70000"/>
                        <a:buFontTx/>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Few divorces in late adulthood, </a:t>
                      </a:r>
                      <a:b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b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but increasing</a:t>
                      </a:r>
                    </a:p>
                    <a:p>
                      <a:pPr marL="347663" marR="0" lvl="1" indent="-231775" algn="l" defTabSz="914400" rtl="0" eaLnBrk="1" fontAlgn="base" latinLnBrk="0" hangingPunct="1">
                        <a:lnSpc>
                          <a:spcPct val="100000"/>
                        </a:lnSpc>
                        <a:spcBef>
                          <a:spcPct val="20000"/>
                        </a:spcBef>
                        <a:spcAft>
                          <a:spcPct val="0"/>
                        </a:spcAft>
                        <a:buClr>
                          <a:schemeClr val="hlink"/>
                        </a:buClr>
                        <a:buSzPct val="70000"/>
                        <a:buFont typeface="Wingdings" pitchFamily="2" charset="2"/>
                        <a:buChar char="n"/>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Hard to recover, especially women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alpha val="50000"/>
                      </a:srgbClr>
                    </a:solidFill>
                  </a:tcPr>
                </a:tc>
              </a:tr>
              <a:tr h="17272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Remarriage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Pct val="70000"/>
                        <a:buFontTx/>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Rates low; decline with age</a:t>
                      </a:r>
                    </a:p>
                    <a:p>
                      <a:pPr marL="347663" marR="0" lvl="1" indent="-231775" algn="l" defTabSz="914400" rtl="0" eaLnBrk="1" fontAlgn="base" latinLnBrk="0" hangingPunct="1">
                        <a:lnSpc>
                          <a:spcPct val="100000"/>
                        </a:lnSpc>
                        <a:spcBef>
                          <a:spcPct val="20000"/>
                        </a:spcBef>
                        <a:spcAft>
                          <a:spcPct val="0"/>
                        </a:spcAft>
                        <a:buClr>
                          <a:schemeClr val="hlink"/>
                        </a:buClr>
                        <a:buSzPct val="70000"/>
                        <a:buFont typeface="Wingdings" pitchFamily="2" charset="2"/>
                        <a:buChar char="n"/>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Higher for divorced than widowed</a:t>
                      </a:r>
                    </a:p>
                    <a:p>
                      <a:pPr marL="347663" marR="0" lvl="1" indent="-231775" algn="l" defTabSz="914400" rtl="0" eaLnBrk="1" fontAlgn="base" latinLnBrk="0" hangingPunct="1">
                        <a:lnSpc>
                          <a:spcPct val="100000"/>
                        </a:lnSpc>
                        <a:spcBef>
                          <a:spcPct val="20000"/>
                        </a:spcBef>
                        <a:spcAft>
                          <a:spcPct val="0"/>
                        </a:spcAft>
                        <a:buClr>
                          <a:schemeClr val="hlink"/>
                        </a:buClr>
                        <a:buSzPct val="70000"/>
                        <a:buFont typeface="Wingdings" pitchFamily="2" charset="2"/>
                        <a:buChar char="n"/>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Late remarriage stable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alpha val="50000"/>
                      </a:srgbClr>
                    </a:solidFill>
                  </a:tcPr>
                </a:tc>
              </a:tr>
              <a:tr h="17272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Cohabitation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Pct val="70000"/>
                        <a:buFontTx/>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Growing trend</a:t>
                      </a:r>
                    </a:p>
                    <a:p>
                      <a:pPr marL="347663" marR="0" lvl="1" indent="-231775" algn="l" defTabSz="914400" rtl="0" eaLnBrk="1" fontAlgn="base" latinLnBrk="0" hangingPunct="1">
                        <a:lnSpc>
                          <a:spcPct val="100000"/>
                        </a:lnSpc>
                        <a:spcBef>
                          <a:spcPct val="20000"/>
                        </a:spcBef>
                        <a:spcAft>
                          <a:spcPct val="0"/>
                        </a:spcAft>
                        <a:buClr>
                          <a:schemeClr val="hlink"/>
                        </a:buClr>
                        <a:buSzPct val="70000"/>
                        <a:buFont typeface="Wingdings" pitchFamily="2" charset="2"/>
                        <a:buChar char="n"/>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Financial and family reasons</a:t>
                      </a:r>
                    </a:p>
                    <a:p>
                      <a:pPr marL="347663" marR="0" lvl="1" indent="-231775" algn="l" defTabSz="914400" rtl="0" eaLnBrk="1" fontAlgn="base" latinLnBrk="0" hangingPunct="1">
                        <a:lnSpc>
                          <a:spcPct val="100000"/>
                        </a:lnSpc>
                        <a:spcBef>
                          <a:spcPct val="20000"/>
                        </a:spcBef>
                        <a:spcAft>
                          <a:spcPct val="0"/>
                        </a:spcAft>
                        <a:buClr>
                          <a:schemeClr val="hlink"/>
                        </a:buClr>
                        <a:buSzPct val="70000"/>
                        <a:buFont typeface="Wingdings" pitchFamily="2" charset="2"/>
                        <a:buChar char="n"/>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Relationships stable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6699">
                        <a:alpha val="50000"/>
                      </a:srgbClr>
                    </a:solidFill>
                  </a:tcPr>
                </a:tc>
              </a:tr>
            </a:tbl>
          </a:graphicData>
        </a:graphic>
      </p:graphicFrame>
    </p:spTree>
    <p:extLst>
      <p:ext uri="{BB962C8B-B14F-4D97-AF65-F5344CB8AC3E}">
        <p14:creationId xmlns:p14="http://schemas.microsoft.com/office/powerpoint/2010/main" val="11979990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Cohabitation</a:t>
            </a:r>
            <a:endParaRPr lang="en-US" dirty="0"/>
          </a:p>
        </p:txBody>
      </p:sp>
      <p:sp>
        <p:nvSpPr>
          <p:cNvPr id="3" name="Content Placeholder 2"/>
          <p:cNvSpPr>
            <a:spLocks noGrp="1"/>
          </p:cNvSpPr>
          <p:nvPr>
            <p:ph idx="1"/>
          </p:nvPr>
        </p:nvSpPr>
        <p:spPr/>
        <p:txBody>
          <a:bodyPr/>
          <a:lstStyle/>
          <a:p>
            <a:pPr>
              <a:buFont typeface="Arial" charset="0"/>
              <a:buChar char="►"/>
              <a:defRPr/>
            </a:pPr>
            <a:r>
              <a:rPr lang="en-US" dirty="0" smtClean="0"/>
              <a:t>An increasing number of older adults cohabit</a:t>
            </a:r>
          </a:p>
          <a:p>
            <a:pPr lvl="1">
              <a:defRPr/>
            </a:pPr>
            <a:r>
              <a:rPr lang="en-US" dirty="0" smtClean="0"/>
              <a:t>In many cases, cohabitating is more for companionship than for love</a:t>
            </a:r>
          </a:p>
          <a:p>
            <a:pPr lvl="1">
              <a:defRPr/>
            </a:pPr>
            <a:r>
              <a:rPr lang="en-US" dirty="0" smtClean="0"/>
              <a:t>Not marrying allows for retention of personal assets</a:t>
            </a:r>
            <a:endParaRPr lang="en-US" dirty="0"/>
          </a:p>
        </p:txBody>
      </p:sp>
      <p:pic>
        <p:nvPicPr>
          <p:cNvPr id="18436" name="Picture 2" descr="http://www.natcen.ac.uk/hse/images/hse_old_coup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4343400"/>
            <a:ext cx="3352800"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44319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Widowhood</a:t>
            </a:r>
            <a:endParaRPr lang="en-US" dirty="0"/>
          </a:p>
        </p:txBody>
      </p:sp>
      <p:sp>
        <p:nvSpPr>
          <p:cNvPr id="3" name="Content Placeholder 2"/>
          <p:cNvSpPr>
            <a:spLocks noGrp="1"/>
          </p:cNvSpPr>
          <p:nvPr>
            <p:ph idx="1"/>
          </p:nvPr>
        </p:nvSpPr>
        <p:spPr/>
        <p:txBody>
          <a:bodyPr>
            <a:normAutofit lnSpcReduction="10000"/>
          </a:bodyPr>
          <a:lstStyle/>
          <a:p>
            <a:pPr>
              <a:buFont typeface="Arial" charset="0"/>
              <a:buChar char="►"/>
              <a:defRPr/>
            </a:pPr>
            <a:r>
              <a:rPr lang="en-US" dirty="0" smtClean="0"/>
              <a:t>Most stressful event of life for many</a:t>
            </a:r>
          </a:p>
          <a:p>
            <a:pPr lvl="1">
              <a:defRPr/>
            </a:pPr>
            <a:r>
              <a:rPr lang="en-US" dirty="0" smtClean="0"/>
              <a:t>1/3 of elderly</a:t>
            </a:r>
          </a:p>
          <a:p>
            <a:pPr lvl="1">
              <a:defRPr/>
            </a:pPr>
            <a:r>
              <a:rPr lang="en-US" dirty="0" smtClean="0"/>
              <a:t>Significantly more women </a:t>
            </a:r>
            <a:br>
              <a:rPr lang="en-US" dirty="0" smtClean="0"/>
            </a:br>
            <a:r>
              <a:rPr lang="en-US" dirty="0" smtClean="0"/>
              <a:t>than men</a:t>
            </a:r>
          </a:p>
          <a:p>
            <a:pPr>
              <a:buFont typeface="Arial" charset="0"/>
              <a:buChar char="►"/>
              <a:defRPr/>
            </a:pPr>
            <a:r>
              <a:rPr lang="en-US" dirty="0" smtClean="0"/>
              <a:t>Few remarry, most </a:t>
            </a:r>
            <a:br>
              <a:rPr lang="en-US" dirty="0" smtClean="0"/>
            </a:br>
            <a:r>
              <a:rPr lang="en-US" dirty="0" smtClean="0"/>
              <a:t>live alone</a:t>
            </a:r>
          </a:p>
          <a:p>
            <a:pPr lvl="1">
              <a:defRPr/>
            </a:pPr>
            <a:r>
              <a:rPr lang="en-US" dirty="0" smtClean="0"/>
              <a:t>Must cope with loneliness</a:t>
            </a:r>
          </a:p>
          <a:p>
            <a:pPr>
              <a:buFont typeface="Arial" charset="0"/>
              <a:buChar char="►"/>
              <a:defRPr/>
            </a:pPr>
            <a:r>
              <a:rPr lang="en-US" dirty="0" smtClean="0"/>
              <a:t>Reorganizing life harder for men</a:t>
            </a:r>
          </a:p>
          <a:p>
            <a:pPr lvl="1">
              <a:defRPr/>
            </a:pPr>
            <a:r>
              <a:rPr lang="en-US" dirty="0" smtClean="0"/>
              <a:t>More likely to remarry</a:t>
            </a:r>
            <a:endParaRPr lang="en-US" dirty="0"/>
          </a:p>
        </p:txBody>
      </p:sp>
      <p:pic>
        <p:nvPicPr>
          <p:cNvPr id="19460" name="ClipArt Placeholder 7" descr="103048.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2362200"/>
            <a:ext cx="28956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69842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idx="4294967295"/>
          </p:nvPr>
        </p:nvSpPr>
        <p:spPr/>
        <p:txBody>
          <a:bodyPr>
            <a:normAutofit fontScale="90000"/>
          </a:bodyPr>
          <a:lstStyle/>
          <a:p>
            <a:pPr>
              <a:defRPr/>
            </a:pPr>
            <a:r>
              <a:rPr lang="en-US">
                <a:latin typeface="Arial" charset="0"/>
              </a:rPr>
              <a:t>Never-Married, </a:t>
            </a:r>
            <a:br>
              <a:rPr lang="en-US">
                <a:latin typeface="Arial" charset="0"/>
              </a:rPr>
            </a:br>
            <a:r>
              <a:rPr lang="en-US">
                <a:latin typeface="Arial" charset="0"/>
              </a:rPr>
              <a:t>Childless Older Adults</a:t>
            </a:r>
          </a:p>
        </p:txBody>
      </p:sp>
      <p:pic>
        <p:nvPicPr>
          <p:cNvPr id="20483" name="Content Placeholder 7" descr="103080.JPG"/>
          <p:cNvPicPr>
            <a:picLocks noGrp="1" noChangeAspect="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457200" y="1905000"/>
            <a:ext cx="2819400" cy="3100388"/>
          </a:xfrm>
        </p:spPr>
      </p:pic>
      <p:sp>
        <p:nvSpPr>
          <p:cNvPr id="62467" name="Rectangle 3"/>
          <p:cNvSpPr>
            <a:spLocks noGrp="1" noChangeArrowheads="1"/>
          </p:cNvSpPr>
          <p:nvPr>
            <p:ph type="body" sz="half" idx="4294967295"/>
          </p:nvPr>
        </p:nvSpPr>
        <p:spPr>
          <a:xfrm>
            <a:off x="3429000" y="1752600"/>
            <a:ext cx="5181600" cy="4648200"/>
          </a:xfrm>
        </p:spPr>
        <p:txBody>
          <a:bodyPr>
            <a:normAutofit/>
          </a:bodyPr>
          <a:lstStyle/>
          <a:p>
            <a:pPr marL="349250" indent="-349250">
              <a:buFont typeface="Arial" charset="0"/>
              <a:buChar char="►"/>
              <a:defRPr/>
            </a:pPr>
            <a:r>
              <a:rPr lang="en-US" dirty="0">
                <a:latin typeface="Arial" charset="0"/>
              </a:rPr>
              <a:t>About 5% of Americans</a:t>
            </a:r>
          </a:p>
          <a:p>
            <a:pPr marL="349250" indent="-349250">
              <a:buFont typeface="Arial" charset="0"/>
              <a:buChar char="►"/>
              <a:defRPr/>
            </a:pPr>
            <a:r>
              <a:rPr lang="en-US" dirty="0">
                <a:latin typeface="Arial" charset="0"/>
              </a:rPr>
              <a:t>Develop alternative meaningful relationships</a:t>
            </a:r>
          </a:p>
          <a:p>
            <a:pPr marL="804863" lvl="1" indent="-347663">
              <a:defRPr/>
            </a:pPr>
            <a:r>
              <a:rPr lang="en-US" dirty="0" smtClean="0">
                <a:latin typeface="Arial" charset="0"/>
              </a:rPr>
              <a:t>Youths</a:t>
            </a:r>
            <a:endParaRPr lang="en-US" dirty="0">
              <a:latin typeface="Arial" charset="0"/>
            </a:endParaRPr>
          </a:p>
          <a:p>
            <a:pPr marL="804863" lvl="1" indent="-347663">
              <a:defRPr/>
            </a:pPr>
            <a:r>
              <a:rPr lang="en-US" dirty="0" smtClean="0">
                <a:latin typeface="Arial" charset="0"/>
              </a:rPr>
              <a:t>Friends</a:t>
            </a:r>
            <a:endParaRPr lang="en-US" dirty="0">
              <a:latin typeface="Arial" charset="0"/>
            </a:endParaRPr>
          </a:p>
          <a:p>
            <a:pPr marL="804863" lvl="1" indent="-347663">
              <a:defRPr/>
            </a:pPr>
            <a:r>
              <a:rPr lang="en-US" dirty="0" smtClean="0">
                <a:latin typeface="Arial" charset="0"/>
              </a:rPr>
              <a:t>Relatives</a:t>
            </a:r>
            <a:endParaRPr lang="en-US" dirty="0">
              <a:latin typeface="Arial" charset="0"/>
            </a:endParaRPr>
          </a:p>
          <a:p>
            <a:pPr marL="349250" indent="-349250">
              <a:buFont typeface="Arial" charset="0"/>
              <a:buChar char="►"/>
              <a:defRPr/>
            </a:pPr>
            <a:r>
              <a:rPr lang="en-US" dirty="0">
                <a:latin typeface="Arial" charset="0"/>
              </a:rPr>
              <a:t>Men more likely to be </a:t>
            </a:r>
            <a:r>
              <a:rPr lang="en-US" dirty="0" smtClean="0">
                <a:latin typeface="Arial" charset="0"/>
              </a:rPr>
              <a:t>lonely and depressed</a:t>
            </a:r>
            <a:endParaRPr lang="en-US" dirty="0">
              <a:latin typeface="Arial" charset="0"/>
            </a:endParaRPr>
          </a:p>
        </p:txBody>
      </p:sp>
    </p:spTree>
    <p:extLst>
      <p:ext uri="{BB962C8B-B14F-4D97-AF65-F5344CB8AC3E}">
        <p14:creationId xmlns:p14="http://schemas.microsoft.com/office/powerpoint/2010/main" val="9000339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246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246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246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2467">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24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Relationships with Adult Children</a:t>
            </a:r>
            <a:endParaRPr lang="en-US" dirty="0"/>
          </a:p>
        </p:txBody>
      </p:sp>
      <p:sp>
        <p:nvSpPr>
          <p:cNvPr id="3" name="Content Placeholder 2"/>
          <p:cNvSpPr>
            <a:spLocks noGrp="1"/>
          </p:cNvSpPr>
          <p:nvPr>
            <p:ph idx="1"/>
          </p:nvPr>
        </p:nvSpPr>
        <p:spPr/>
        <p:txBody>
          <a:bodyPr>
            <a:normAutofit lnSpcReduction="10000"/>
          </a:bodyPr>
          <a:lstStyle/>
          <a:p>
            <a:pPr>
              <a:buFont typeface="Arial" charset="0"/>
              <a:buChar char="►"/>
              <a:defRPr/>
            </a:pPr>
            <a:r>
              <a:rPr lang="en-US" dirty="0" smtClean="0"/>
              <a:t>Adult children important an relationship</a:t>
            </a:r>
          </a:p>
          <a:p>
            <a:pPr lvl="1">
              <a:defRPr/>
            </a:pPr>
            <a:r>
              <a:rPr lang="en-US" dirty="0" smtClean="0"/>
              <a:t>Quality of relationship affects elders’ </a:t>
            </a:r>
            <a:br>
              <a:rPr lang="en-US" dirty="0" smtClean="0"/>
            </a:br>
            <a:r>
              <a:rPr lang="en-US" dirty="0" smtClean="0"/>
              <a:t>physical and mental health</a:t>
            </a:r>
          </a:p>
          <a:p>
            <a:pPr lvl="1">
              <a:defRPr/>
            </a:pPr>
            <a:r>
              <a:rPr lang="en-US" dirty="0" smtClean="0"/>
              <a:t>Direction changes toward children helping</a:t>
            </a:r>
          </a:p>
          <a:p>
            <a:pPr lvl="2">
              <a:buFont typeface="Arial" charset="0"/>
              <a:buChar char="►"/>
              <a:defRPr/>
            </a:pPr>
            <a:r>
              <a:rPr lang="en-US" dirty="0" smtClean="0"/>
              <a:t>Coordinate and monitor services</a:t>
            </a:r>
          </a:p>
          <a:p>
            <a:pPr lvl="2">
              <a:buFont typeface="Arial" charset="0"/>
              <a:buChar char="►"/>
              <a:defRPr/>
            </a:pPr>
            <a:r>
              <a:rPr lang="en-US" dirty="0" smtClean="0"/>
              <a:t>Closeness affects willingness to help</a:t>
            </a:r>
          </a:p>
          <a:p>
            <a:pPr lvl="2">
              <a:buFont typeface="Arial" charset="0"/>
              <a:buChar char="►"/>
              <a:defRPr/>
            </a:pPr>
            <a:r>
              <a:rPr lang="en-US" dirty="0" smtClean="0"/>
              <a:t>Most often emotional support</a:t>
            </a:r>
          </a:p>
          <a:p>
            <a:pPr lvl="1">
              <a:defRPr/>
            </a:pPr>
            <a:r>
              <a:rPr lang="en-US" dirty="0" smtClean="0"/>
              <a:t>Sex differences</a:t>
            </a:r>
          </a:p>
          <a:p>
            <a:pPr lvl="2">
              <a:buFont typeface="Arial" charset="0"/>
              <a:buChar char="►"/>
              <a:defRPr/>
            </a:pPr>
            <a:r>
              <a:rPr lang="en-US" dirty="0" smtClean="0"/>
              <a:t>Mother-daughter ties often closest</a:t>
            </a:r>
          </a:p>
          <a:p>
            <a:pPr lvl="2">
              <a:buFont typeface="Arial" charset="0"/>
              <a:buChar char="►"/>
              <a:defRPr/>
            </a:pPr>
            <a:r>
              <a:rPr lang="en-US" dirty="0" smtClean="0"/>
              <a:t>Adult daughters more likely to be involved</a:t>
            </a:r>
          </a:p>
        </p:txBody>
      </p:sp>
      <p:pic>
        <p:nvPicPr>
          <p:cNvPr id="22532" name="Picture 2" descr="http://www.mrcc.org/files/News/21thumbnai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3733800"/>
            <a:ext cx="2133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60444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92500" lnSpcReduction="20000"/>
          </a:bodyPr>
          <a:lstStyle/>
          <a:p>
            <a:r>
              <a:rPr lang="en-GB" dirty="0" smtClean="0"/>
              <a:t>Today overall expectancy of women is 80.7 and for men 75.4.</a:t>
            </a:r>
          </a:p>
          <a:p>
            <a:r>
              <a:rPr lang="en-GB" dirty="0" smtClean="0"/>
              <a:t>Today women are expected to live more longer because of social factors such as  health attitude, life style and occupation are important.</a:t>
            </a:r>
          </a:p>
          <a:p>
            <a:r>
              <a:rPr lang="en-GB" dirty="0" smtClean="0"/>
              <a:t>Men are more likely to die because of leading causes such as cancer of respiratory system, motor vehicle ,accidents, cirrhosis, emphysema, and coronary disease. So death cause is life style the men are great smoker as compared to women.</a:t>
            </a:r>
          </a:p>
          <a:p>
            <a:endParaRPr lang="en-GB"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Friendships</a:t>
            </a:r>
            <a:endParaRPr lang="en-US" dirty="0"/>
          </a:p>
        </p:txBody>
      </p:sp>
      <p:sp>
        <p:nvSpPr>
          <p:cNvPr id="3" name="Content Placeholder 2"/>
          <p:cNvSpPr>
            <a:spLocks noGrp="1"/>
          </p:cNvSpPr>
          <p:nvPr>
            <p:ph idx="1"/>
          </p:nvPr>
        </p:nvSpPr>
        <p:spPr/>
        <p:txBody>
          <a:bodyPr>
            <a:normAutofit lnSpcReduction="10000"/>
          </a:bodyPr>
          <a:lstStyle/>
          <a:p>
            <a:pPr>
              <a:buFont typeface="Arial" charset="0"/>
              <a:buChar char="►"/>
              <a:defRPr/>
            </a:pPr>
            <a:r>
              <a:rPr lang="en-US" dirty="0" smtClean="0"/>
              <a:t>Friends continue to provide:</a:t>
            </a:r>
          </a:p>
          <a:p>
            <a:pPr lvl="1">
              <a:defRPr/>
            </a:pPr>
            <a:r>
              <a:rPr lang="en-US" dirty="0" smtClean="0"/>
              <a:t>Intimacy</a:t>
            </a:r>
          </a:p>
          <a:p>
            <a:pPr lvl="1">
              <a:defRPr/>
            </a:pPr>
            <a:r>
              <a:rPr lang="en-US" dirty="0" smtClean="0"/>
              <a:t>Companionship</a:t>
            </a:r>
          </a:p>
          <a:p>
            <a:pPr lvl="1">
              <a:defRPr/>
            </a:pPr>
            <a:r>
              <a:rPr lang="en-US" dirty="0" smtClean="0"/>
              <a:t>Acceptance</a:t>
            </a:r>
          </a:p>
          <a:p>
            <a:pPr lvl="1">
              <a:defRPr/>
            </a:pPr>
            <a:r>
              <a:rPr lang="en-US" dirty="0" smtClean="0"/>
              <a:t>Link to community</a:t>
            </a:r>
          </a:p>
          <a:p>
            <a:pPr lvl="1">
              <a:defRPr/>
            </a:pPr>
            <a:r>
              <a:rPr lang="en-US" dirty="0" smtClean="0"/>
              <a:t>Social support</a:t>
            </a:r>
          </a:p>
          <a:p>
            <a:pPr>
              <a:buFont typeface="Arial" charset="0"/>
              <a:buChar char="►"/>
              <a:defRPr/>
            </a:pPr>
            <a:r>
              <a:rPr lang="en-US" dirty="0" smtClean="0"/>
              <a:t>Feel closest to a few nearby friends</a:t>
            </a:r>
          </a:p>
          <a:p>
            <a:pPr lvl="1">
              <a:defRPr/>
            </a:pPr>
            <a:r>
              <a:rPr lang="en-US" dirty="0" smtClean="0"/>
              <a:t>Choose friends similar to self</a:t>
            </a:r>
          </a:p>
          <a:p>
            <a:pPr lvl="1">
              <a:defRPr/>
            </a:pPr>
            <a:r>
              <a:rPr lang="en-US" dirty="0" smtClean="0"/>
              <a:t>Sex differences continue</a:t>
            </a:r>
            <a:endParaRPr lang="en-US" dirty="0"/>
          </a:p>
        </p:txBody>
      </p:sp>
      <p:pic>
        <p:nvPicPr>
          <p:cNvPr id="24580" name="ClipArt Placeholder 12" descr="dreamstime_900399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286000"/>
            <a:ext cx="33528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13325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Friendships</a:t>
            </a:r>
            <a:endParaRPr lang="en-US" dirty="0"/>
          </a:p>
        </p:txBody>
      </p:sp>
      <p:sp>
        <p:nvSpPr>
          <p:cNvPr id="3" name="Content Placeholder 2"/>
          <p:cNvSpPr>
            <a:spLocks noGrp="1"/>
          </p:cNvSpPr>
          <p:nvPr>
            <p:ph idx="1"/>
          </p:nvPr>
        </p:nvSpPr>
        <p:spPr>
          <a:xfrm>
            <a:off x="301625" y="1447800"/>
            <a:ext cx="8540750" cy="4651375"/>
          </a:xfrm>
        </p:spPr>
        <p:txBody>
          <a:bodyPr/>
          <a:lstStyle/>
          <a:p>
            <a:pPr>
              <a:buFont typeface="Arial" charset="0"/>
              <a:buChar char="►"/>
              <a:defRPr/>
            </a:pPr>
            <a:r>
              <a:rPr lang="en-US" dirty="0" smtClean="0"/>
              <a:t>People choose close friends over new friends as they grow older</a:t>
            </a:r>
          </a:p>
          <a:p>
            <a:pPr lvl="1">
              <a:defRPr/>
            </a:pPr>
            <a:r>
              <a:rPr lang="en-US" dirty="0" smtClean="0"/>
              <a:t>Friends are associated with contentment</a:t>
            </a:r>
          </a:p>
          <a:p>
            <a:pPr lvl="1">
              <a:defRPr/>
            </a:pPr>
            <a:r>
              <a:rPr lang="en-US" dirty="0" smtClean="0"/>
              <a:t>Friends may be more important than family in predicting mental health</a:t>
            </a:r>
          </a:p>
          <a:p>
            <a:pPr lvl="1">
              <a:defRPr/>
            </a:pPr>
            <a:r>
              <a:rPr lang="en-US" dirty="0" smtClean="0"/>
              <a:t>Recent study found those with close friends were less likely to die</a:t>
            </a:r>
          </a:p>
          <a:p>
            <a:pPr lvl="2">
              <a:buFont typeface="Arial" charset="0"/>
              <a:buChar char="►"/>
              <a:defRPr/>
            </a:pPr>
            <a:r>
              <a:rPr lang="en-US" dirty="0" smtClean="0"/>
              <a:t>Findings were stronger </a:t>
            </a:r>
            <a:br>
              <a:rPr lang="en-US" dirty="0" smtClean="0"/>
            </a:br>
            <a:r>
              <a:rPr lang="en-US" dirty="0" smtClean="0"/>
              <a:t>for women</a:t>
            </a:r>
            <a:endParaRPr lang="en-US" dirty="0"/>
          </a:p>
        </p:txBody>
      </p:sp>
      <p:pic>
        <p:nvPicPr>
          <p:cNvPr id="25604" name="Picture 2" descr="http://i.telegraph.co.uk/telegraph/multimedia/archive/01209/old-friends_1209687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4572000"/>
            <a:ext cx="33528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83120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Social Support &amp; Integration</a:t>
            </a:r>
            <a:endParaRPr lang="en-US" dirty="0"/>
          </a:p>
        </p:txBody>
      </p:sp>
      <p:sp>
        <p:nvSpPr>
          <p:cNvPr id="3" name="Content Placeholder 2"/>
          <p:cNvSpPr>
            <a:spLocks noGrp="1"/>
          </p:cNvSpPr>
          <p:nvPr>
            <p:ph idx="1"/>
          </p:nvPr>
        </p:nvSpPr>
        <p:spPr/>
        <p:txBody>
          <a:bodyPr/>
          <a:lstStyle/>
          <a:p>
            <a:pPr>
              <a:buFont typeface="Arial" charset="0"/>
              <a:buChar char="►"/>
              <a:defRPr/>
            </a:pPr>
            <a:r>
              <a:rPr lang="en-US" b="1" dirty="0" smtClean="0"/>
              <a:t>Social Convoy Model:</a:t>
            </a:r>
            <a:endParaRPr lang="en-US" dirty="0" smtClean="0"/>
          </a:p>
          <a:p>
            <a:pPr lvl="1">
              <a:defRPr/>
            </a:pPr>
            <a:r>
              <a:rPr lang="en-US" dirty="0" smtClean="0"/>
              <a:t>Individuals go through life embedded in a social network of individuals from whom they give and receive social support</a:t>
            </a:r>
          </a:p>
          <a:p>
            <a:pPr lvl="1">
              <a:defRPr/>
            </a:pPr>
            <a:r>
              <a:rPr lang="en-US" dirty="0" smtClean="0"/>
              <a:t>Social support enhances coping skills at all ages</a:t>
            </a:r>
          </a:p>
          <a:p>
            <a:pPr lvl="1">
              <a:defRPr/>
            </a:pPr>
            <a:r>
              <a:rPr lang="en-US" dirty="0" smtClean="0"/>
              <a:t>For older adults, social support is related to their physical and mental health</a:t>
            </a:r>
          </a:p>
          <a:p>
            <a:pPr lvl="1">
              <a:defRPr/>
            </a:pPr>
            <a:r>
              <a:rPr lang="en-US" dirty="0" smtClean="0"/>
              <a:t>Being lonely and socially isolated is a significant health risk</a:t>
            </a:r>
            <a:endParaRPr lang="en-US" dirty="0"/>
          </a:p>
        </p:txBody>
      </p:sp>
    </p:spTree>
    <p:extLst>
      <p:ext uri="{BB962C8B-B14F-4D97-AF65-F5344CB8AC3E}">
        <p14:creationId xmlns:p14="http://schemas.microsoft.com/office/powerpoint/2010/main" val="5363172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Social Contexts of Aging</a:t>
            </a:r>
            <a:endParaRPr lang="en-US" dirty="0"/>
          </a:p>
        </p:txBody>
      </p:sp>
      <p:sp>
        <p:nvSpPr>
          <p:cNvPr id="3" name="Content Placeholder 2"/>
          <p:cNvSpPr>
            <a:spLocks noGrp="1"/>
          </p:cNvSpPr>
          <p:nvPr>
            <p:ph idx="1"/>
          </p:nvPr>
        </p:nvSpPr>
        <p:spPr>
          <a:xfrm>
            <a:off x="152400" y="1600200"/>
            <a:ext cx="8689975" cy="4498975"/>
          </a:xfrm>
        </p:spPr>
        <p:txBody>
          <a:bodyPr>
            <a:normAutofit lnSpcReduction="10000"/>
          </a:bodyPr>
          <a:lstStyle/>
          <a:p>
            <a:pPr>
              <a:buFont typeface="Arial" charset="0"/>
              <a:buChar char="►"/>
              <a:defRPr/>
            </a:pPr>
            <a:r>
              <a:rPr lang="en-US" dirty="0" smtClean="0"/>
              <a:t>Communities</a:t>
            </a:r>
          </a:p>
          <a:p>
            <a:pPr lvl="1">
              <a:defRPr/>
            </a:pPr>
            <a:r>
              <a:rPr lang="en-US" dirty="0" smtClean="0"/>
              <a:t>Majority live in suburbs</a:t>
            </a:r>
          </a:p>
          <a:p>
            <a:pPr lvl="2">
              <a:buFont typeface="Arial" charset="0"/>
              <a:buChar char="►"/>
              <a:defRPr/>
            </a:pPr>
            <a:r>
              <a:rPr lang="en-US" dirty="0" smtClean="0"/>
              <a:t>Higher income, health</a:t>
            </a:r>
          </a:p>
          <a:p>
            <a:pPr lvl="1">
              <a:defRPr/>
            </a:pPr>
            <a:r>
              <a:rPr lang="en-US" dirty="0" smtClean="0"/>
              <a:t>Minorities in cities</a:t>
            </a:r>
          </a:p>
          <a:p>
            <a:pPr lvl="2">
              <a:buFont typeface="Arial" charset="0"/>
              <a:buChar char="►"/>
              <a:defRPr/>
            </a:pPr>
            <a:r>
              <a:rPr lang="en-US" dirty="0" smtClean="0"/>
              <a:t>Better transportation, </a:t>
            </a:r>
            <a:br>
              <a:rPr lang="en-US" dirty="0" smtClean="0"/>
            </a:br>
            <a:r>
              <a:rPr lang="en-US" dirty="0" smtClean="0"/>
              <a:t>social services</a:t>
            </a:r>
          </a:p>
          <a:p>
            <a:pPr lvl="1">
              <a:defRPr/>
            </a:pPr>
            <a:r>
              <a:rPr lang="en-US" dirty="0" smtClean="0"/>
              <a:t>Few small, rural towns</a:t>
            </a:r>
          </a:p>
          <a:p>
            <a:pPr lvl="2">
              <a:buFont typeface="Arial" charset="0"/>
              <a:buChar char="►"/>
              <a:defRPr/>
            </a:pPr>
            <a:r>
              <a:rPr lang="en-US" dirty="0" smtClean="0"/>
              <a:t>Far from children</a:t>
            </a:r>
          </a:p>
          <a:p>
            <a:pPr lvl="2">
              <a:buFont typeface="Arial" charset="0"/>
              <a:buChar char="►"/>
              <a:defRPr/>
            </a:pPr>
            <a:r>
              <a:rPr lang="en-US" dirty="0" smtClean="0"/>
              <a:t>Interact with neighbors, friends</a:t>
            </a:r>
          </a:p>
          <a:p>
            <a:pPr>
              <a:buFont typeface="Arial" charset="0"/>
              <a:buChar char="►"/>
              <a:defRPr/>
            </a:pPr>
            <a:r>
              <a:rPr lang="en-US" dirty="0" smtClean="0"/>
              <a:t>Aging in Place</a:t>
            </a:r>
            <a:endParaRPr lang="en-US" dirty="0"/>
          </a:p>
        </p:txBody>
      </p:sp>
      <p:pic>
        <p:nvPicPr>
          <p:cNvPr id="27652" name="Picture 2" descr="http://tendereldercare.com/wp-content/uploads/elderly-home-safety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828800"/>
            <a:ext cx="3448050" cy="336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93940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Housing Arrangements</a:t>
            </a:r>
            <a:endParaRPr lang="en-US" dirty="0"/>
          </a:p>
        </p:txBody>
      </p:sp>
      <p:sp>
        <p:nvSpPr>
          <p:cNvPr id="3" name="Content Placeholder 2"/>
          <p:cNvSpPr>
            <a:spLocks noGrp="1"/>
          </p:cNvSpPr>
          <p:nvPr>
            <p:ph idx="1"/>
          </p:nvPr>
        </p:nvSpPr>
        <p:spPr>
          <a:xfrm>
            <a:off x="0" y="1600200"/>
            <a:ext cx="8842375" cy="4498975"/>
          </a:xfrm>
        </p:spPr>
        <p:txBody>
          <a:bodyPr>
            <a:normAutofit lnSpcReduction="10000"/>
          </a:bodyPr>
          <a:lstStyle/>
          <a:p>
            <a:pPr>
              <a:buFont typeface="Arial" charset="0"/>
              <a:buChar char="►"/>
              <a:defRPr/>
            </a:pPr>
            <a:r>
              <a:rPr lang="en-US" dirty="0" smtClean="0"/>
              <a:t>Ordinary Homes</a:t>
            </a:r>
          </a:p>
          <a:p>
            <a:pPr lvl="1">
              <a:defRPr/>
            </a:pPr>
            <a:r>
              <a:rPr lang="en-US" dirty="0" smtClean="0"/>
              <a:t>Own home – preferred and most control</a:t>
            </a:r>
          </a:p>
          <a:p>
            <a:pPr lvl="1">
              <a:defRPr/>
            </a:pPr>
            <a:r>
              <a:rPr lang="en-US" dirty="0" smtClean="0"/>
              <a:t>With family</a:t>
            </a:r>
          </a:p>
          <a:p>
            <a:pPr lvl="1">
              <a:defRPr/>
            </a:pPr>
            <a:r>
              <a:rPr lang="en-US" dirty="0" smtClean="0"/>
              <a:t>Number living alone increasing</a:t>
            </a:r>
          </a:p>
          <a:p>
            <a:pPr>
              <a:buFont typeface="Arial" charset="0"/>
              <a:buChar char="►"/>
              <a:defRPr/>
            </a:pPr>
            <a:r>
              <a:rPr lang="en-US" dirty="0" smtClean="0"/>
              <a:t>Residential communities</a:t>
            </a:r>
          </a:p>
          <a:p>
            <a:pPr lvl="1">
              <a:defRPr/>
            </a:pPr>
            <a:r>
              <a:rPr lang="en-US" dirty="0" smtClean="0"/>
              <a:t>Congregate housing</a:t>
            </a:r>
          </a:p>
          <a:p>
            <a:pPr lvl="1">
              <a:defRPr/>
            </a:pPr>
            <a:r>
              <a:rPr lang="en-US" dirty="0" smtClean="0"/>
              <a:t>Life-care communities</a:t>
            </a:r>
          </a:p>
          <a:p>
            <a:pPr>
              <a:buFont typeface="Arial" charset="0"/>
              <a:buChar char="►"/>
              <a:defRPr/>
            </a:pPr>
            <a:r>
              <a:rPr lang="en-US" dirty="0" smtClean="0"/>
              <a:t>Nursing homes</a:t>
            </a:r>
          </a:p>
          <a:p>
            <a:pPr lvl="1">
              <a:defRPr/>
            </a:pPr>
            <a:r>
              <a:rPr lang="en-US" dirty="0" smtClean="0"/>
              <a:t>Restricts autonomy, social integration</a:t>
            </a:r>
            <a:endParaRPr lang="en-US" dirty="0"/>
          </a:p>
        </p:txBody>
      </p:sp>
      <p:pic>
        <p:nvPicPr>
          <p:cNvPr id="28676" name="Picture 2" descr="http://retirementcommunitieschicago.files.wordpress.com/2010/04/retirement-community-chica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2971800"/>
            <a:ext cx="2809875"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69438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Volunteer Activities</a:t>
            </a:r>
            <a:endParaRPr lang="en-US" dirty="0"/>
          </a:p>
        </p:txBody>
      </p:sp>
      <p:sp>
        <p:nvSpPr>
          <p:cNvPr id="3" name="Content Placeholder 2"/>
          <p:cNvSpPr>
            <a:spLocks noGrp="1"/>
          </p:cNvSpPr>
          <p:nvPr>
            <p:ph idx="1"/>
          </p:nvPr>
        </p:nvSpPr>
        <p:spPr/>
        <p:txBody>
          <a:bodyPr/>
          <a:lstStyle/>
          <a:p>
            <a:pPr>
              <a:buFont typeface="Arial" charset="0"/>
              <a:buChar char="►"/>
              <a:defRPr/>
            </a:pPr>
            <a:r>
              <a:rPr lang="en-US" dirty="0" smtClean="0"/>
              <a:t>Enormous contributions to society</a:t>
            </a:r>
          </a:p>
          <a:p>
            <a:pPr lvl="1">
              <a:defRPr/>
            </a:pPr>
            <a:r>
              <a:rPr lang="en-US" dirty="0" smtClean="0"/>
              <a:t>1/3 of 60- and 70- year olds report volunteering</a:t>
            </a:r>
          </a:p>
          <a:p>
            <a:pPr lvl="2">
              <a:buFont typeface="Arial" charset="0"/>
              <a:buChar char="►"/>
              <a:defRPr/>
            </a:pPr>
            <a:r>
              <a:rPr lang="en-US" dirty="0" smtClean="0"/>
              <a:t>More than half volunteer &gt; 200 hours/year</a:t>
            </a:r>
          </a:p>
          <a:p>
            <a:pPr lvl="1">
              <a:defRPr/>
            </a:pPr>
            <a:r>
              <a:rPr lang="en-US" dirty="0" smtClean="0"/>
              <a:t>Volunteering as an older adult is associated with a number of positive outcomes</a:t>
            </a:r>
          </a:p>
          <a:p>
            <a:pPr lvl="2">
              <a:buFont typeface="Arial" charset="0"/>
              <a:buChar char="►"/>
              <a:defRPr/>
            </a:pPr>
            <a:r>
              <a:rPr lang="en-US" dirty="0" smtClean="0"/>
              <a:t>Higher satisfaction</a:t>
            </a:r>
          </a:p>
          <a:p>
            <a:pPr lvl="2">
              <a:buFont typeface="Arial" charset="0"/>
              <a:buChar char="►"/>
              <a:defRPr/>
            </a:pPr>
            <a:r>
              <a:rPr lang="en-US" dirty="0" smtClean="0"/>
              <a:t>Less depression</a:t>
            </a:r>
          </a:p>
          <a:p>
            <a:pPr lvl="2">
              <a:buFont typeface="Arial" charset="0"/>
              <a:buChar char="►"/>
              <a:defRPr/>
            </a:pPr>
            <a:r>
              <a:rPr lang="en-US" dirty="0" smtClean="0"/>
              <a:t>Less anxiety</a:t>
            </a:r>
          </a:p>
          <a:p>
            <a:pPr lvl="1">
              <a:defRPr/>
            </a:pPr>
            <a:endParaRPr lang="en-US" dirty="0"/>
          </a:p>
        </p:txBody>
      </p:sp>
      <p:pic>
        <p:nvPicPr>
          <p:cNvPr id="29700" name="Picture 2" descr="http://k53.pbase.com/o2/30/329430/1/105864404.j9Md4KsZ.3420F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3163" y="4191000"/>
            <a:ext cx="3475037" cy="248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79030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Optimal Aging</a:t>
            </a:r>
            <a:endParaRPr lang="en-US" dirty="0"/>
          </a:p>
        </p:txBody>
      </p:sp>
      <p:sp>
        <p:nvSpPr>
          <p:cNvPr id="3" name="Content Placeholder 2"/>
          <p:cNvSpPr>
            <a:spLocks noGrp="1"/>
          </p:cNvSpPr>
          <p:nvPr>
            <p:ph idx="1"/>
          </p:nvPr>
        </p:nvSpPr>
        <p:spPr>
          <a:xfrm>
            <a:off x="4038600" y="1600200"/>
            <a:ext cx="5105400" cy="4498975"/>
          </a:xfrm>
        </p:spPr>
        <p:txBody>
          <a:bodyPr/>
          <a:lstStyle/>
          <a:p>
            <a:pPr>
              <a:buFont typeface="Arial" charset="0"/>
              <a:buChar char="►"/>
              <a:defRPr/>
            </a:pPr>
            <a:r>
              <a:rPr lang="en-US" dirty="0" smtClean="0"/>
              <a:t>Minimize Losses, </a:t>
            </a:r>
            <a:br>
              <a:rPr lang="en-US" dirty="0" smtClean="0"/>
            </a:br>
            <a:r>
              <a:rPr lang="en-US" dirty="0" smtClean="0"/>
              <a:t>Maximize Gains</a:t>
            </a:r>
          </a:p>
          <a:p>
            <a:pPr lvl="1">
              <a:defRPr/>
            </a:pPr>
            <a:r>
              <a:rPr lang="en-US" dirty="0" smtClean="0"/>
              <a:t>Focus less on outcomes,</a:t>
            </a:r>
            <a:br>
              <a:rPr lang="en-US" dirty="0" smtClean="0"/>
            </a:br>
            <a:r>
              <a:rPr lang="en-US" dirty="0" smtClean="0"/>
              <a:t>more on processes and</a:t>
            </a:r>
            <a:br>
              <a:rPr lang="en-US" dirty="0" smtClean="0"/>
            </a:br>
            <a:r>
              <a:rPr lang="en-US" dirty="0" smtClean="0"/>
              <a:t>reaching personal goals</a:t>
            </a:r>
          </a:p>
          <a:p>
            <a:pPr lvl="1">
              <a:defRPr/>
            </a:pPr>
            <a:r>
              <a:rPr lang="en-US" dirty="0" smtClean="0"/>
              <a:t>Some factors controllable,</a:t>
            </a:r>
            <a:br>
              <a:rPr lang="en-US" dirty="0" smtClean="0"/>
            </a:br>
            <a:r>
              <a:rPr lang="en-US" dirty="0" smtClean="0"/>
              <a:t>others are not</a:t>
            </a:r>
          </a:p>
          <a:p>
            <a:pPr lvl="1">
              <a:defRPr/>
            </a:pPr>
            <a:r>
              <a:rPr lang="en-US" dirty="0" smtClean="0"/>
              <a:t>Social policies can help</a:t>
            </a:r>
            <a:endParaRPr lang="en-US" dirty="0"/>
          </a:p>
        </p:txBody>
      </p:sp>
      <p:pic>
        <p:nvPicPr>
          <p:cNvPr id="30724" name="Content Placeholder 9" descr="10306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00200"/>
            <a:ext cx="37338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99521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lnSpcReduction="10000"/>
          </a:bodyPr>
          <a:lstStyle/>
          <a:p>
            <a:r>
              <a:rPr lang="en-GB" dirty="0" smtClean="0"/>
              <a:t>The sex difference is also influenced by the biological factors. In all species the women are more resistant to the generative diseases and infections. For example the production of the estrogens is females prevent the hardening of arteries( artiosclerosis) .</a:t>
            </a:r>
          </a:p>
          <a:p>
            <a:r>
              <a:rPr lang="en-GB" dirty="0" smtClean="0"/>
              <a:t>Having additional X chromosome is associated with the production of more antibodies to flight off disease.</a:t>
            </a:r>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CENTENARIANS</a:t>
            </a:r>
            <a:endParaRPr lang="en-GB" dirty="0"/>
          </a:p>
        </p:txBody>
      </p:sp>
      <p:sp>
        <p:nvSpPr>
          <p:cNvPr id="3" name="Content Placeholder 2"/>
          <p:cNvSpPr>
            <a:spLocks noGrp="1"/>
          </p:cNvSpPr>
          <p:nvPr>
            <p:ph idx="1"/>
          </p:nvPr>
        </p:nvSpPr>
        <p:spPr/>
        <p:txBody>
          <a:bodyPr/>
          <a:lstStyle/>
          <a:p>
            <a:pPr lvl="1">
              <a:buNone/>
            </a:pPr>
            <a:r>
              <a:rPr lang="en-GB" dirty="0" smtClean="0"/>
              <a:t>In industrials countries the centenarians are increasing day by day (individuals having age more than 100 years.)</a:t>
            </a:r>
          </a:p>
          <a:p>
            <a:pPr lvl="1">
              <a:buNone/>
            </a:pPr>
            <a:r>
              <a:rPr lang="en-GB" dirty="0" smtClean="0"/>
              <a:t>Many people expect that “ more older you get “ the sicker u get. but researchers are finding that is not true for many </a:t>
            </a:r>
            <a:r>
              <a:rPr lang="en-GB" dirty="0" err="1" smtClean="0"/>
              <a:t>cenitarians</a:t>
            </a:r>
            <a:r>
              <a:rPr lang="en-GB" dirty="0" smtClean="0"/>
              <a:t>..One study of 93 centenarians showed that despite having low physical activity most of them have low rate of age-associated diseases and had good mental health.</a:t>
            </a:r>
          </a:p>
          <a:p>
            <a:pPr lvl="1">
              <a:buNone/>
            </a:pPr>
            <a:endParaRPr lang="en-GB"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How to increase life expectancy</a:t>
            </a:r>
          </a:p>
          <a:p>
            <a:r>
              <a:rPr lang="en-GB" dirty="0" smtClean="0"/>
              <a:t>1.diet</a:t>
            </a:r>
          </a:p>
          <a:p>
            <a:r>
              <a:rPr lang="en-GB" dirty="0" smtClean="0"/>
              <a:t>Low-stress </a:t>
            </a:r>
          </a:p>
          <a:p>
            <a:r>
              <a:rPr lang="en-GB" dirty="0" smtClean="0"/>
              <a:t>Caring community</a:t>
            </a:r>
          </a:p>
          <a:p>
            <a:r>
              <a:rPr lang="en-GB" dirty="0" smtClean="0"/>
              <a:t>Activity</a:t>
            </a:r>
          </a:p>
          <a:p>
            <a:r>
              <a:rPr lang="en-GB" dirty="0" smtClean="0"/>
              <a:t>Spirituality  (sense of purpose in spiritual matters ,prayer is common place and believed to ease the mind of stress and problems.)</a:t>
            </a:r>
            <a:endParaRPr lang="en-GB"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 youngest old, old old and oldest old</a:t>
            </a:r>
            <a:endParaRPr lang="en-GB" dirty="0"/>
          </a:p>
        </p:txBody>
      </p:sp>
      <p:sp>
        <p:nvSpPr>
          <p:cNvPr id="3" name="Content Placeholder 2"/>
          <p:cNvSpPr>
            <a:spLocks noGrp="1"/>
          </p:cNvSpPr>
          <p:nvPr>
            <p:ph idx="1"/>
          </p:nvPr>
        </p:nvSpPr>
        <p:spPr/>
        <p:txBody>
          <a:bodyPr/>
          <a:lstStyle/>
          <a:p>
            <a:r>
              <a:rPr lang="en-GB" dirty="0" smtClean="0"/>
              <a:t>These ages are part of adulthood </a:t>
            </a:r>
          </a:p>
          <a:p>
            <a:r>
              <a:rPr lang="en-GB" dirty="0" smtClean="0"/>
              <a:t>Youngest old – 65-74</a:t>
            </a:r>
          </a:p>
          <a:p>
            <a:r>
              <a:rPr lang="en-GB" dirty="0" smtClean="0"/>
              <a:t>Old-old – 75 years and older</a:t>
            </a:r>
          </a:p>
          <a:p>
            <a:r>
              <a:rPr lang="en-GB" dirty="0" smtClean="0"/>
              <a:t>Oldest old – 85 and older</a:t>
            </a:r>
          </a:p>
          <a:p>
            <a:r>
              <a:rPr lang="en-GB" dirty="0" smtClean="0"/>
              <a:t>The interventions and rehabilitation strategies are increasing the aging.</a:t>
            </a:r>
          </a:p>
          <a:p>
            <a:r>
              <a:rPr lang="en-GB" dirty="0" smtClean="0"/>
              <a:t>Preventive measures such as exercise.</a:t>
            </a:r>
          </a:p>
          <a:p>
            <a:endParaRPr lang="en-GB"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Young old are better than oldest old because the oldest old face more problems such as </a:t>
            </a:r>
          </a:p>
          <a:p>
            <a:r>
              <a:rPr lang="en-GB" dirty="0" smtClean="0"/>
              <a:t>1. losses of cognitive ability and learning</a:t>
            </a:r>
          </a:p>
          <a:p>
            <a:r>
              <a:rPr lang="en-GB" dirty="0" smtClean="0"/>
              <a:t>2. physical and mental abilities</a:t>
            </a:r>
          </a:p>
          <a:p>
            <a:r>
              <a:rPr lang="en-GB" dirty="0" smtClean="0"/>
              <a:t>3. high levels of frailty (weakness).</a:t>
            </a:r>
          </a:p>
          <a:p>
            <a:r>
              <a:rPr lang="en-GB" dirty="0" smtClean="0"/>
              <a:t>4. increased loneliness</a:t>
            </a:r>
          </a:p>
          <a:p>
            <a:r>
              <a:rPr lang="en-GB" dirty="0" smtClean="0"/>
              <a:t>The </a:t>
            </a:r>
            <a:r>
              <a:rPr lang="en-GB" dirty="0" err="1" smtClean="0"/>
              <a:t>yong</a:t>
            </a:r>
            <a:r>
              <a:rPr lang="en-GB" dirty="0" smtClean="0"/>
              <a:t>-old have more physical potential as compared to oldest old.</a:t>
            </a:r>
            <a:endParaRPr lang="en-GB"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322</TotalTime>
  <Words>2117</Words>
  <Application>Microsoft Office PowerPoint</Application>
  <PresentationFormat>On-screen Show (4:3)</PresentationFormat>
  <Paragraphs>251</Paragraphs>
  <Slides>46</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Calibri</vt:lpstr>
      <vt:lpstr>Times</vt:lpstr>
      <vt:lpstr>Wingdings</vt:lpstr>
      <vt:lpstr>Office Theme</vt:lpstr>
      <vt:lpstr>Late adulthood </vt:lpstr>
      <vt:lpstr>PowerPoint Presentation</vt:lpstr>
      <vt:lpstr>Life expectancy </vt:lpstr>
      <vt:lpstr>PowerPoint Presentation</vt:lpstr>
      <vt:lpstr>PowerPoint Presentation</vt:lpstr>
      <vt:lpstr>CENTENARIANS</vt:lpstr>
      <vt:lpstr>PowerPoint Presentation</vt:lpstr>
      <vt:lpstr>The youngest old, old old and oldest old</vt:lpstr>
      <vt:lpstr>PowerPoint Presentation</vt:lpstr>
      <vt:lpstr>PowerPoint Presentation</vt:lpstr>
      <vt:lpstr>Biological theories of aging</vt:lpstr>
      <vt:lpstr>Evolutionary theory </vt:lpstr>
      <vt:lpstr>Cellular clock theory</vt:lpstr>
      <vt:lpstr>PowerPoint Presentation</vt:lpstr>
      <vt:lpstr>Free-radical theory</vt:lpstr>
      <vt:lpstr>Mitochondrial theory</vt:lpstr>
      <vt:lpstr>PowerPoint Presentation</vt:lpstr>
      <vt:lpstr>Hormonal stress theory</vt:lpstr>
      <vt:lpstr>The course of physical development in AGING</vt:lpstr>
      <vt:lpstr>Cognitive  multidimensionality and multidirectionality </vt:lpstr>
      <vt:lpstr>PowerPoint Presentation</vt:lpstr>
      <vt:lpstr>Attention </vt:lpstr>
      <vt:lpstr>Memory </vt:lpstr>
      <vt:lpstr>PowerPoint Presentation</vt:lpstr>
      <vt:lpstr>Erikson’s Final Stage</vt:lpstr>
      <vt:lpstr>PowerPoint Presentation</vt:lpstr>
      <vt:lpstr>Activity Theory</vt:lpstr>
      <vt:lpstr>Socioemotional Selectivity Theory</vt:lpstr>
      <vt:lpstr>Selective Optimization with Compensation Theory</vt:lpstr>
      <vt:lpstr>Stereotyping Older Adults</vt:lpstr>
      <vt:lpstr>Eldercare</vt:lpstr>
      <vt:lpstr>Generational Inequality</vt:lpstr>
      <vt:lpstr>Technology</vt:lpstr>
      <vt:lpstr>Marriage</vt:lpstr>
      <vt:lpstr>Divorce, Remarriage, Cohabitation</vt:lpstr>
      <vt:lpstr>Cohabitation</vt:lpstr>
      <vt:lpstr>Widowhood</vt:lpstr>
      <vt:lpstr>Never-Married,  Childless Older Adults</vt:lpstr>
      <vt:lpstr>Relationships with Adult Children</vt:lpstr>
      <vt:lpstr>Friendships</vt:lpstr>
      <vt:lpstr>Friendships</vt:lpstr>
      <vt:lpstr>Social Support &amp; Integration</vt:lpstr>
      <vt:lpstr>Social Contexts of Aging</vt:lpstr>
      <vt:lpstr>Housing Arrangements</vt:lpstr>
      <vt:lpstr>Volunteer Activities</vt:lpstr>
      <vt:lpstr>Optimal Aging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Late adulthood</dc:title>
  <dc:creator>Sadia</dc:creator>
  <cp:lastModifiedBy>Sadia Niazi</cp:lastModifiedBy>
  <cp:revision>86</cp:revision>
  <dcterms:created xsi:type="dcterms:W3CDTF">2013-01-28T07:34:34Z</dcterms:created>
  <dcterms:modified xsi:type="dcterms:W3CDTF">2020-04-05T17:05:21Z</dcterms:modified>
</cp:coreProperties>
</file>