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60" r:id="rId4"/>
    <p:sldId id="263" r:id="rId5"/>
    <p:sldId id="336" r:id="rId6"/>
    <p:sldId id="393" r:id="rId7"/>
    <p:sldId id="292" r:id="rId8"/>
    <p:sldId id="312" r:id="rId9"/>
    <p:sldId id="261" r:id="rId10"/>
    <p:sldId id="265" r:id="rId11"/>
    <p:sldId id="262" r:id="rId12"/>
    <p:sldId id="316" r:id="rId13"/>
    <p:sldId id="317" r:id="rId14"/>
    <p:sldId id="318" r:id="rId15"/>
    <p:sldId id="321" r:id="rId16"/>
    <p:sldId id="398" r:id="rId17"/>
    <p:sldId id="399" r:id="rId18"/>
    <p:sldId id="322" r:id="rId19"/>
    <p:sldId id="395" r:id="rId20"/>
    <p:sldId id="375" r:id="rId21"/>
    <p:sldId id="376" r:id="rId22"/>
    <p:sldId id="377" r:id="rId23"/>
    <p:sldId id="379" r:id="rId24"/>
    <p:sldId id="380" r:id="rId25"/>
    <p:sldId id="324" r:id="rId26"/>
    <p:sldId id="400" r:id="rId27"/>
    <p:sldId id="394" r:id="rId28"/>
    <p:sldId id="382" r:id="rId29"/>
    <p:sldId id="402" r:id="rId30"/>
    <p:sldId id="327" r:id="rId31"/>
    <p:sldId id="384" r:id="rId32"/>
    <p:sldId id="385" r:id="rId33"/>
    <p:sldId id="397" r:id="rId34"/>
    <p:sldId id="386" r:id="rId35"/>
    <p:sldId id="387" r:id="rId36"/>
    <p:sldId id="401" r:id="rId37"/>
    <p:sldId id="329" r:id="rId38"/>
    <p:sldId id="388" r:id="rId39"/>
    <p:sldId id="330" r:id="rId40"/>
    <p:sldId id="331" r:id="rId41"/>
    <p:sldId id="389" r:id="rId42"/>
    <p:sldId id="390" r:id="rId43"/>
    <p:sldId id="332" r:id="rId44"/>
    <p:sldId id="391" r:id="rId45"/>
    <p:sldId id="392"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570A7A-A31D-464A-91FB-481B26164069}"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160970C8-67AC-4F75-BDC8-A41C8B7AF704}">
      <dgm:prSet phldrT="[Text]"/>
      <dgm:spPr/>
      <dgm:t>
        <a:bodyPr/>
        <a:lstStyle/>
        <a:p>
          <a:r>
            <a:rPr lang="en-US" dirty="0" smtClean="0">
              <a:latin typeface="Times New Roman" panose="02020603050405020304" pitchFamily="18" charset="0"/>
              <a:cs typeface="Times New Roman" panose="02020603050405020304" pitchFamily="18" charset="0"/>
            </a:rPr>
            <a:t>Primary</a:t>
          </a:r>
        </a:p>
        <a:p>
          <a:r>
            <a:rPr lang="en-US" dirty="0" smtClean="0">
              <a:latin typeface="Times New Roman" panose="02020603050405020304" pitchFamily="18" charset="0"/>
              <a:cs typeface="Times New Roman" panose="02020603050405020304" pitchFamily="18" charset="0"/>
            </a:rPr>
            <a:t>place</a:t>
          </a:r>
        </a:p>
      </dgm:t>
    </dgm:pt>
    <dgm:pt modelId="{5554245D-A63C-4CC9-A62D-1E1EB363E699}" type="parTrans" cxnId="{44737D74-6ED3-4BCC-BCBF-CC96B442B7D8}">
      <dgm:prSet/>
      <dgm:spPr/>
      <dgm:t>
        <a:bodyPr/>
        <a:lstStyle/>
        <a:p>
          <a:endParaRPr lang="en-US">
            <a:latin typeface="Times New Roman" panose="02020603050405020304" pitchFamily="18" charset="0"/>
            <a:cs typeface="Times New Roman" panose="02020603050405020304" pitchFamily="18" charset="0"/>
          </a:endParaRPr>
        </a:p>
      </dgm:t>
    </dgm:pt>
    <dgm:pt modelId="{F551D188-D21F-4346-B6AA-8BD4700BA766}" type="sibTrans" cxnId="{44737D74-6ED3-4BCC-BCBF-CC96B442B7D8}">
      <dgm:prSet/>
      <dgm:spPr/>
      <dgm:t>
        <a:bodyPr/>
        <a:lstStyle/>
        <a:p>
          <a:endParaRPr lang="en-US">
            <a:latin typeface="Times New Roman" panose="02020603050405020304" pitchFamily="18" charset="0"/>
            <a:cs typeface="Times New Roman" panose="02020603050405020304" pitchFamily="18" charset="0"/>
          </a:endParaRPr>
        </a:p>
      </dgm:t>
    </dgm:pt>
    <dgm:pt modelId="{B2BDED1E-9536-479C-A933-815282BF5664}">
      <dgm:prSet phldrT="[Text]"/>
      <dgm:spPr/>
      <dgm:t>
        <a:bodyPr anchor="ctr"/>
        <a:lstStyle/>
        <a:p>
          <a:r>
            <a:rPr lang="en-US" dirty="0" smtClean="0">
              <a:latin typeface="Times New Roman" panose="02020603050405020304" pitchFamily="18" charset="0"/>
              <a:cs typeface="Times New Roman" panose="02020603050405020304" pitchFamily="18" charset="0"/>
            </a:rPr>
            <a:t>Vocational subjects</a:t>
          </a:r>
          <a:endParaRPr lang="en-US" dirty="0">
            <a:latin typeface="Times New Roman" panose="02020603050405020304" pitchFamily="18" charset="0"/>
            <a:cs typeface="Times New Roman" panose="02020603050405020304" pitchFamily="18" charset="0"/>
          </a:endParaRPr>
        </a:p>
      </dgm:t>
    </dgm:pt>
    <dgm:pt modelId="{5699C017-30AF-4DBA-AD16-63E21B15A122}" type="parTrans" cxnId="{F7983AA4-1469-4157-86B7-6BDA16D56D86}">
      <dgm:prSet/>
      <dgm:spPr/>
      <dgm:t>
        <a:bodyPr/>
        <a:lstStyle/>
        <a:p>
          <a:endParaRPr lang="en-US">
            <a:latin typeface="Times New Roman" panose="02020603050405020304" pitchFamily="18" charset="0"/>
            <a:cs typeface="Times New Roman" panose="02020603050405020304" pitchFamily="18" charset="0"/>
          </a:endParaRPr>
        </a:p>
      </dgm:t>
    </dgm:pt>
    <dgm:pt modelId="{30E7D4F8-843A-4940-B536-004BAB91FCEA}" type="sibTrans" cxnId="{F7983AA4-1469-4157-86B7-6BDA16D56D86}">
      <dgm:prSet/>
      <dgm:spPr/>
      <dgm:t>
        <a:bodyPr/>
        <a:lstStyle/>
        <a:p>
          <a:endParaRPr lang="en-US">
            <a:latin typeface="Times New Roman" panose="02020603050405020304" pitchFamily="18" charset="0"/>
            <a:cs typeface="Times New Roman" panose="02020603050405020304" pitchFamily="18" charset="0"/>
          </a:endParaRPr>
        </a:p>
      </dgm:t>
    </dgm:pt>
    <dgm:pt modelId="{27AC8FFF-8C19-48C6-9304-97E5F145B0F8}">
      <dgm:prSet phldrT="[Text]"/>
      <dgm:spPr/>
      <dgm:t>
        <a:bodyPr anchor="ctr"/>
        <a:lstStyle/>
        <a:p>
          <a:r>
            <a:rPr lang="en-US" dirty="0" smtClean="0">
              <a:latin typeface="Times New Roman" panose="02020603050405020304" pitchFamily="18" charset="0"/>
              <a:cs typeface="Times New Roman" panose="02020603050405020304" pitchFamily="18" charset="0"/>
            </a:rPr>
            <a:t>Science</a:t>
          </a:r>
          <a:endParaRPr lang="en-US" dirty="0">
            <a:latin typeface="Times New Roman" panose="02020603050405020304" pitchFamily="18" charset="0"/>
            <a:cs typeface="Times New Roman" panose="02020603050405020304" pitchFamily="18" charset="0"/>
          </a:endParaRPr>
        </a:p>
      </dgm:t>
    </dgm:pt>
    <dgm:pt modelId="{BE5CAEA9-6758-49DE-9C0B-FC6A006ED433}" type="parTrans" cxnId="{F7485768-7EDF-4C62-A866-1FAA350EC947}">
      <dgm:prSet/>
      <dgm:spPr/>
      <dgm:t>
        <a:bodyPr/>
        <a:lstStyle/>
        <a:p>
          <a:endParaRPr lang="en-US">
            <a:latin typeface="Times New Roman" panose="02020603050405020304" pitchFamily="18" charset="0"/>
            <a:cs typeface="Times New Roman" panose="02020603050405020304" pitchFamily="18" charset="0"/>
          </a:endParaRPr>
        </a:p>
      </dgm:t>
    </dgm:pt>
    <dgm:pt modelId="{865E6908-3017-48E6-8FAC-3CB546C27856}" type="sibTrans" cxnId="{F7485768-7EDF-4C62-A866-1FAA350EC947}">
      <dgm:prSet/>
      <dgm:spPr/>
      <dgm:t>
        <a:bodyPr/>
        <a:lstStyle/>
        <a:p>
          <a:endParaRPr lang="en-US">
            <a:latin typeface="Times New Roman" panose="02020603050405020304" pitchFamily="18" charset="0"/>
            <a:cs typeface="Times New Roman" panose="02020603050405020304" pitchFamily="18" charset="0"/>
          </a:endParaRPr>
        </a:p>
      </dgm:t>
    </dgm:pt>
    <dgm:pt modelId="{CD5A8A3B-5D19-462E-A08C-6C1953913782}">
      <dgm:prSet phldrT="[Text]"/>
      <dgm:spPr/>
      <dgm:t>
        <a:bodyPr/>
        <a:lstStyle/>
        <a:p>
          <a:r>
            <a:rPr lang="en-US" dirty="0" smtClean="0">
              <a:latin typeface="Times New Roman" panose="02020603050405020304" pitchFamily="18" charset="0"/>
              <a:cs typeface="Times New Roman" panose="02020603050405020304" pitchFamily="18" charset="0"/>
            </a:rPr>
            <a:t>Secondary</a:t>
          </a:r>
        </a:p>
        <a:p>
          <a:r>
            <a:rPr lang="en-US" dirty="0" smtClean="0">
              <a:latin typeface="Times New Roman" panose="02020603050405020304" pitchFamily="18" charset="0"/>
              <a:cs typeface="Times New Roman" panose="02020603050405020304" pitchFamily="18" charset="0"/>
            </a:rPr>
            <a:t>place</a:t>
          </a:r>
          <a:endParaRPr lang="en-US" dirty="0">
            <a:latin typeface="Times New Roman" panose="02020603050405020304" pitchFamily="18" charset="0"/>
            <a:cs typeface="Times New Roman" panose="02020603050405020304" pitchFamily="18" charset="0"/>
          </a:endParaRPr>
        </a:p>
      </dgm:t>
    </dgm:pt>
    <dgm:pt modelId="{788E2D52-AB52-4196-B02A-CBDB1FE76A55}" type="parTrans" cxnId="{93519233-E4BC-4153-AA62-18C14A9F86A0}">
      <dgm:prSet/>
      <dgm:spPr/>
      <dgm:t>
        <a:bodyPr/>
        <a:lstStyle/>
        <a:p>
          <a:endParaRPr lang="en-US">
            <a:latin typeface="Times New Roman" panose="02020603050405020304" pitchFamily="18" charset="0"/>
            <a:cs typeface="Times New Roman" panose="02020603050405020304" pitchFamily="18" charset="0"/>
          </a:endParaRPr>
        </a:p>
      </dgm:t>
    </dgm:pt>
    <dgm:pt modelId="{70F15D2C-BF18-490E-9DBB-C493197C0996}" type="sibTrans" cxnId="{93519233-E4BC-4153-AA62-18C14A9F86A0}">
      <dgm:prSet/>
      <dgm:spPr/>
      <dgm:t>
        <a:bodyPr/>
        <a:lstStyle/>
        <a:p>
          <a:endParaRPr lang="en-US">
            <a:latin typeface="Times New Roman" panose="02020603050405020304" pitchFamily="18" charset="0"/>
            <a:cs typeface="Times New Roman" panose="02020603050405020304" pitchFamily="18" charset="0"/>
          </a:endParaRPr>
        </a:p>
      </dgm:t>
    </dgm:pt>
    <dgm:pt modelId="{2463FC62-1E6C-44B3-8C52-631D2E4B1523}">
      <dgm:prSet phldrT="[Text]"/>
      <dgm:spPr/>
      <dgm:t>
        <a:bodyPr/>
        <a:lstStyle/>
        <a:p>
          <a:r>
            <a:rPr lang="en-US" dirty="0" smtClean="0">
              <a:latin typeface="Times New Roman" panose="02020603050405020304" pitchFamily="18" charset="0"/>
              <a:cs typeface="Times New Roman" panose="02020603050405020304" pitchFamily="18" charset="0"/>
            </a:rPr>
            <a:t>History</a:t>
          </a:r>
          <a:endParaRPr lang="en-US" dirty="0">
            <a:latin typeface="Times New Roman" panose="02020603050405020304" pitchFamily="18" charset="0"/>
            <a:cs typeface="Times New Roman" panose="02020603050405020304" pitchFamily="18" charset="0"/>
          </a:endParaRPr>
        </a:p>
      </dgm:t>
    </dgm:pt>
    <dgm:pt modelId="{7203F44B-402B-46F7-82FA-C2CBFDAEF90A}" type="parTrans" cxnId="{62922CF8-99E9-40D3-993A-6C78FA5D9571}">
      <dgm:prSet/>
      <dgm:spPr/>
      <dgm:t>
        <a:bodyPr/>
        <a:lstStyle/>
        <a:p>
          <a:endParaRPr lang="en-US">
            <a:latin typeface="Times New Roman" panose="02020603050405020304" pitchFamily="18" charset="0"/>
            <a:cs typeface="Times New Roman" panose="02020603050405020304" pitchFamily="18" charset="0"/>
          </a:endParaRPr>
        </a:p>
      </dgm:t>
    </dgm:pt>
    <dgm:pt modelId="{8FA5D504-ACA4-4DD7-8EDF-CB8887C1EE32}" type="sibTrans" cxnId="{62922CF8-99E9-40D3-993A-6C78FA5D9571}">
      <dgm:prSet/>
      <dgm:spPr/>
      <dgm:t>
        <a:bodyPr/>
        <a:lstStyle/>
        <a:p>
          <a:endParaRPr lang="en-US">
            <a:latin typeface="Times New Roman" panose="02020603050405020304" pitchFamily="18" charset="0"/>
            <a:cs typeface="Times New Roman" panose="02020603050405020304" pitchFamily="18" charset="0"/>
          </a:endParaRPr>
        </a:p>
      </dgm:t>
    </dgm:pt>
    <dgm:pt modelId="{35EB2B63-B96E-4EED-8F67-6AE4BBC509A1}">
      <dgm:prSet phldrT="[Text]"/>
      <dgm:spPr/>
      <dgm:t>
        <a:bodyPr/>
        <a:lstStyle/>
        <a:p>
          <a:r>
            <a:rPr lang="en-US" dirty="0" smtClean="0">
              <a:latin typeface="Times New Roman" panose="02020603050405020304" pitchFamily="18" charset="0"/>
              <a:cs typeface="Times New Roman" panose="02020603050405020304" pitchFamily="18" charset="0"/>
            </a:rPr>
            <a:t>Law</a:t>
          </a:r>
          <a:endParaRPr lang="en-US" dirty="0">
            <a:latin typeface="Times New Roman" panose="02020603050405020304" pitchFamily="18" charset="0"/>
            <a:cs typeface="Times New Roman" panose="02020603050405020304" pitchFamily="18" charset="0"/>
          </a:endParaRPr>
        </a:p>
      </dgm:t>
    </dgm:pt>
    <dgm:pt modelId="{F28ADAD4-6F55-4C19-942B-3306B43EB5D7}" type="parTrans" cxnId="{F5BCA318-BC2D-49A9-9BEE-6A0D578F9010}">
      <dgm:prSet/>
      <dgm:spPr/>
      <dgm:t>
        <a:bodyPr/>
        <a:lstStyle/>
        <a:p>
          <a:endParaRPr lang="en-US">
            <a:latin typeface="Times New Roman" panose="02020603050405020304" pitchFamily="18" charset="0"/>
            <a:cs typeface="Times New Roman" panose="02020603050405020304" pitchFamily="18" charset="0"/>
          </a:endParaRPr>
        </a:p>
      </dgm:t>
    </dgm:pt>
    <dgm:pt modelId="{7CA55D5C-3124-4A8A-B6BA-5DD0D8EC82D3}" type="sibTrans" cxnId="{F5BCA318-BC2D-49A9-9BEE-6A0D578F9010}">
      <dgm:prSet/>
      <dgm:spPr/>
      <dgm:t>
        <a:bodyPr/>
        <a:lstStyle/>
        <a:p>
          <a:endParaRPr lang="en-US">
            <a:latin typeface="Times New Roman" panose="02020603050405020304" pitchFamily="18" charset="0"/>
            <a:cs typeface="Times New Roman" panose="02020603050405020304" pitchFamily="18" charset="0"/>
          </a:endParaRPr>
        </a:p>
      </dgm:t>
    </dgm:pt>
    <dgm:pt modelId="{6B133194-CBD8-4942-BDCB-7BE379FBFDEE}">
      <dgm:prSet phldrT="[Text]"/>
      <dgm:spPr/>
      <dgm:t>
        <a:bodyPr/>
        <a:lstStyle/>
        <a:p>
          <a:r>
            <a:rPr lang="en-US" dirty="0" smtClean="0">
              <a:latin typeface="Times New Roman" panose="02020603050405020304" pitchFamily="18" charset="0"/>
              <a:cs typeface="Times New Roman" panose="02020603050405020304" pitchFamily="18" charset="0"/>
            </a:rPr>
            <a:t>Lowest</a:t>
          </a:r>
        </a:p>
        <a:p>
          <a:r>
            <a:rPr lang="en-US" dirty="0" smtClean="0">
              <a:latin typeface="Times New Roman" panose="02020603050405020304" pitchFamily="18" charset="0"/>
              <a:cs typeface="Times New Roman" panose="02020603050405020304" pitchFamily="18" charset="0"/>
            </a:rPr>
            <a:t>place</a:t>
          </a:r>
          <a:endParaRPr lang="en-US" dirty="0">
            <a:latin typeface="Times New Roman" panose="02020603050405020304" pitchFamily="18" charset="0"/>
            <a:cs typeface="Times New Roman" panose="02020603050405020304" pitchFamily="18" charset="0"/>
          </a:endParaRPr>
        </a:p>
      </dgm:t>
    </dgm:pt>
    <dgm:pt modelId="{6E0D7902-A04A-42F6-9BC0-50F83EB7C0A5}" type="parTrans" cxnId="{E7B5B844-5308-47D0-8CCE-98C519F82677}">
      <dgm:prSet/>
      <dgm:spPr/>
      <dgm:t>
        <a:bodyPr/>
        <a:lstStyle/>
        <a:p>
          <a:endParaRPr lang="en-US">
            <a:latin typeface="Times New Roman" panose="02020603050405020304" pitchFamily="18" charset="0"/>
            <a:cs typeface="Times New Roman" panose="02020603050405020304" pitchFamily="18" charset="0"/>
          </a:endParaRPr>
        </a:p>
      </dgm:t>
    </dgm:pt>
    <dgm:pt modelId="{06B995EF-1B19-425D-A281-96DF5986C1BD}" type="sibTrans" cxnId="{E7B5B844-5308-47D0-8CCE-98C519F82677}">
      <dgm:prSet/>
      <dgm:spPr/>
      <dgm:t>
        <a:bodyPr/>
        <a:lstStyle/>
        <a:p>
          <a:endParaRPr lang="en-US">
            <a:latin typeface="Times New Roman" panose="02020603050405020304" pitchFamily="18" charset="0"/>
            <a:cs typeface="Times New Roman" panose="02020603050405020304" pitchFamily="18" charset="0"/>
          </a:endParaRPr>
        </a:p>
      </dgm:t>
    </dgm:pt>
    <dgm:pt modelId="{9616B340-6595-4810-B48B-29FD53B42DA8}">
      <dgm:prSet phldrT="[Text]"/>
      <dgm:spPr/>
      <dgm:t>
        <a:bodyPr/>
        <a:lstStyle/>
        <a:p>
          <a:r>
            <a:rPr lang="en-US" dirty="0" smtClean="0">
              <a:latin typeface="Times New Roman" panose="02020603050405020304" pitchFamily="18" charset="0"/>
              <a:cs typeface="Times New Roman" panose="02020603050405020304" pitchFamily="18" charset="0"/>
            </a:rPr>
            <a:t>Geography</a:t>
          </a:r>
          <a:endParaRPr lang="en-US" dirty="0">
            <a:latin typeface="Times New Roman" panose="02020603050405020304" pitchFamily="18" charset="0"/>
            <a:cs typeface="Times New Roman" panose="02020603050405020304" pitchFamily="18" charset="0"/>
          </a:endParaRPr>
        </a:p>
      </dgm:t>
    </dgm:pt>
    <dgm:pt modelId="{B50136B8-9A7A-47B1-932C-812CEB78F2C6}" type="parTrans" cxnId="{521E5BDD-F187-47B1-B9D0-4704B42EE942}">
      <dgm:prSet/>
      <dgm:spPr/>
      <dgm:t>
        <a:bodyPr/>
        <a:lstStyle/>
        <a:p>
          <a:endParaRPr lang="en-US">
            <a:latin typeface="Times New Roman" panose="02020603050405020304" pitchFamily="18" charset="0"/>
            <a:cs typeface="Times New Roman" panose="02020603050405020304" pitchFamily="18" charset="0"/>
          </a:endParaRPr>
        </a:p>
      </dgm:t>
    </dgm:pt>
    <dgm:pt modelId="{0C73E032-43C3-46E8-99C4-FA37BBE07186}" type="sibTrans" cxnId="{521E5BDD-F187-47B1-B9D0-4704B42EE942}">
      <dgm:prSet/>
      <dgm:spPr/>
      <dgm:t>
        <a:bodyPr/>
        <a:lstStyle/>
        <a:p>
          <a:endParaRPr lang="en-US">
            <a:latin typeface="Times New Roman" panose="02020603050405020304" pitchFamily="18" charset="0"/>
            <a:cs typeface="Times New Roman" panose="02020603050405020304" pitchFamily="18" charset="0"/>
          </a:endParaRPr>
        </a:p>
      </dgm:t>
    </dgm:pt>
    <dgm:pt modelId="{2926E501-64DA-4296-9DB7-A7F6F6824E97}">
      <dgm:prSet phldrT="[Text]"/>
      <dgm:spPr/>
      <dgm:t>
        <a:bodyPr/>
        <a:lstStyle/>
        <a:p>
          <a:r>
            <a:rPr lang="en-US" dirty="0" smtClean="0">
              <a:latin typeface="Times New Roman" panose="02020603050405020304" pitchFamily="18" charset="0"/>
              <a:cs typeface="Times New Roman" panose="02020603050405020304" pitchFamily="18" charset="0"/>
            </a:rPr>
            <a:t>Art</a:t>
          </a:r>
          <a:endParaRPr lang="en-US" dirty="0">
            <a:latin typeface="Times New Roman" panose="02020603050405020304" pitchFamily="18" charset="0"/>
            <a:cs typeface="Times New Roman" panose="02020603050405020304" pitchFamily="18" charset="0"/>
          </a:endParaRPr>
        </a:p>
      </dgm:t>
    </dgm:pt>
    <dgm:pt modelId="{4097F393-5C6C-44E6-95A1-5F1D44FE3DE5}" type="parTrans" cxnId="{2A779FBD-D698-42DD-988A-D0369C917C56}">
      <dgm:prSet/>
      <dgm:spPr/>
      <dgm:t>
        <a:bodyPr/>
        <a:lstStyle/>
        <a:p>
          <a:endParaRPr lang="en-US">
            <a:latin typeface="Times New Roman" panose="02020603050405020304" pitchFamily="18" charset="0"/>
            <a:cs typeface="Times New Roman" panose="02020603050405020304" pitchFamily="18" charset="0"/>
          </a:endParaRPr>
        </a:p>
      </dgm:t>
    </dgm:pt>
    <dgm:pt modelId="{E0B64941-5A25-4404-B47A-48C88F8136CF}" type="sibTrans" cxnId="{2A779FBD-D698-42DD-988A-D0369C917C56}">
      <dgm:prSet/>
      <dgm:spPr/>
      <dgm:t>
        <a:bodyPr/>
        <a:lstStyle/>
        <a:p>
          <a:endParaRPr lang="en-US">
            <a:latin typeface="Times New Roman" panose="02020603050405020304" pitchFamily="18" charset="0"/>
            <a:cs typeface="Times New Roman" panose="02020603050405020304" pitchFamily="18" charset="0"/>
          </a:endParaRPr>
        </a:p>
      </dgm:t>
    </dgm:pt>
    <dgm:pt modelId="{0FFBB237-EE5E-4CB0-90AC-EF95EC3449FD}">
      <dgm:prSet phldrT="[Text]"/>
      <dgm:spPr/>
      <dgm:t>
        <a:bodyPr/>
        <a:lstStyle/>
        <a:p>
          <a:r>
            <a:rPr lang="en-US" dirty="0" smtClean="0">
              <a:latin typeface="Times New Roman" panose="02020603050405020304" pitchFamily="18" charset="0"/>
              <a:cs typeface="Times New Roman" panose="02020603050405020304" pitchFamily="18" charset="0"/>
            </a:rPr>
            <a:t>Music</a:t>
          </a:r>
          <a:endParaRPr lang="en-US" dirty="0">
            <a:latin typeface="Times New Roman" panose="02020603050405020304" pitchFamily="18" charset="0"/>
            <a:cs typeface="Times New Roman" panose="02020603050405020304" pitchFamily="18" charset="0"/>
          </a:endParaRPr>
        </a:p>
      </dgm:t>
    </dgm:pt>
    <dgm:pt modelId="{D87EABBE-F643-4C79-8892-D57E45A79174}" type="parTrans" cxnId="{2DBFA290-9411-485C-B763-E1C7A0DBFA80}">
      <dgm:prSet/>
      <dgm:spPr/>
      <dgm:t>
        <a:bodyPr/>
        <a:lstStyle/>
        <a:p>
          <a:endParaRPr lang="en-US">
            <a:latin typeface="Times New Roman" panose="02020603050405020304" pitchFamily="18" charset="0"/>
            <a:cs typeface="Times New Roman" panose="02020603050405020304" pitchFamily="18" charset="0"/>
          </a:endParaRPr>
        </a:p>
      </dgm:t>
    </dgm:pt>
    <dgm:pt modelId="{510171F3-56B0-4119-A126-0787E19CAFC3}" type="sibTrans" cxnId="{2DBFA290-9411-485C-B763-E1C7A0DBFA80}">
      <dgm:prSet/>
      <dgm:spPr/>
      <dgm:t>
        <a:bodyPr/>
        <a:lstStyle/>
        <a:p>
          <a:endParaRPr lang="en-US">
            <a:latin typeface="Times New Roman" panose="02020603050405020304" pitchFamily="18" charset="0"/>
            <a:cs typeface="Times New Roman" panose="02020603050405020304" pitchFamily="18" charset="0"/>
          </a:endParaRPr>
        </a:p>
      </dgm:t>
    </dgm:pt>
    <dgm:pt modelId="{D224FF4B-9825-4F9A-B536-8346B7EB8EB9}">
      <dgm:prSet phldrT="[Text]"/>
      <dgm:spPr/>
      <dgm:t>
        <a:bodyPr/>
        <a:lstStyle/>
        <a:p>
          <a:r>
            <a:rPr lang="en-US" dirty="0" smtClean="0">
              <a:latin typeface="Times New Roman" panose="02020603050405020304" pitchFamily="18" charset="0"/>
              <a:cs typeface="Times New Roman" panose="02020603050405020304" pitchFamily="18" charset="0"/>
            </a:rPr>
            <a:t>Literature</a:t>
          </a:r>
          <a:endParaRPr lang="en-US" dirty="0">
            <a:latin typeface="Times New Roman" panose="02020603050405020304" pitchFamily="18" charset="0"/>
            <a:cs typeface="Times New Roman" panose="02020603050405020304" pitchFamily="18" charset="0"/>
          </a:endParaRPr>
        </a:p>
      </dgm:t>
    </dgm:pt>
    <dgm:pt modelId="{B13AD91A-A9AE-4259-89BE-6B7EAAB646B7}" type="sibTrans" cxnId="{0AC82712-AB91-47D6-B5A2-6941581816DD}">
      <dgm:prSet/>
      <dgm:spPr/>
      <dgm:t>
        <a:bodyPr/>
        <a:lstStyle/>
        <a:p>
          <a:endParaRPr lang="en-US">
            <a:latin typeface="Times New Roman" panose="02020603050405020304" pitchFamily="18" charset="0"/>
            <a:cs typeface="Times New Roman" panose="02020603050405020304" pitchFamily="18" charset="0"/>
          </a:endParaRPr>
        </a:p>
      </dgm:t>
    </dgm:pt>
    <dgm:pt modelId="{F6F49793-0863-4AD7-8C79-53110103354D}" type="parTrans" cxnId="{0AC82712-AB91-47D6-B5A2-6941581816DD}">
      <dgm:prSet/>
      <dgm:spPr/>
      <dgm:t>
        <a:bodyPr/>
        <a:lstStyle/>
        <a:p>
          <a:endParaRPr lang="en-US">
            <a:latin typeface="Times New Roman" panose="02020603050405020304" pitchFamily="18" charset="0"/>
            <a:cs typeface="Times New Roman" panose="02020603050405020304" pitchFamily="18" charset="0"/>
          </a:endParaRPr>
        </a:p>
      </dgm:t>
    </dgm:pt>
    <dgm:pt modelId="{2F67D064-D373-43A9-BB2F-E8F269B05FF4}" type="pres">
      <dgm:prSet presAssocID="{B5570A7A-A31D-464A-91FB-481B26164069}" presName="Name0" presStyleCnt="0">
        <dgm:presLayoutVars>
          <dgm:dir/>
          <dgm:animLvl val="lvl"/>
          <dgm:resizeHandles/>
        </dgm:presLayoutVars>
      </dgm:prSet>
      <dgm:spPr/>
      <dgm:t>
        <a:bodyPr/>
        <a:lstStyle/>
        <a:p>
          <a:endParaRPr lang="en-US"/>
        </a:p>
      </dgm:t>
    </dgm:pt>
    <dgm:pt modelId="{C5B090E0-E09E-4840-80F7-59946C2686C8}" type="pres">
      <dgm:prSet presAssocID="{160970C8-67AC-4F75-BDC8-A41C8B7AF704}" presName="linNode" presStyleCnt="0"/>
      <dgm:spPr/>
    </dgm:pt>
    <dgm:pt modelId="{514F616F-F985-41E0-AFB8-0A192F62B3A4}" type="pres">
      <dgm:prSet presAssocID="{160970C8-67AC-4F75-BDC8-A41C8B7AF704}" presName="parentShp" presStyleLbl="node1" presStyleIdx="0" presStyleCnt="3">
        <dgm:presLayoutVars>
          <dgm:bulletEnabled val="1"/>
        </dgm:presLayoutVars>
      </dgm:prSet>
      <dgm:spPr/>
      <dgm:t>
        <a:bodyPr/>
        <a:lstStyle/>
        <a:p>
          <a:endParaRPr lang="en-US"/>
        </a:p>
      </dgm:t>
    </dgm:pt>
    <dgm:pt modelId="{FD365F5F-18C9-43D4-850C-AACFFD64E313}" type="pres">
      <dgm:prSet presAssocID="{160970C8-67AC-4F75-BDC8-A41C8B7AF704}" presName="childShp" presStyleLbl="bgAccFollowNode1" presStyleIdx="0" presStyleCnt="3">
        <dgm:presLayoutVars>
          <dgm:bulletEnabled val="1"/>
        </dgm:presLayoutVars>
      </dgm:prSet>
      <dgm:spPr/>
      <dgm:t>
        <a:bodyPr/>
        <a:lstStyle/>
        <a:p>
          <a:endParaRPr lang="en-US"/>
        </a:p>
      </dgm:t>
    </dgm:pt>
    <dgm:pt modelId="{0BC6D951-6A9A-4278-8E30-B44CF9E8B1A3}" type="pres">
      <dgm:prSet presAssocID="{F551D188-D21F-4346-B6AA-8BD4700BA766}" presName="spacing" presStyleCnt="0"/>
      <dgm:spPr/>
    </dgm:pt>
    <dgm:pt modelId="{2EC6C13D-8C61-49D8-A592-5F1B51B3BC16}" type="pres">
      <dgm:prSet presAssocID="{CD5A8A3B-5D19-462E-A08C-6C1953913782}" presName="linNode" presStyleCnt="0"/>
      <dgm:spPr/>
    </dgm:pt>
    <dgm:pt modelId="{C6C56177-88E4-4213-B36B-F26761F2868E}" type="pres">
      <dgm:prSet presAssocID="{CD5A8A3B-5D19-462E-A08C-6C1953913782}" presName="parentShp" presStyleLbl="node1" presStyleIdx="1" presStyleCnt="3">
        <dgm:presLayoutVars>
          <dgm:bulletEnabled val="1"/>
        </dgm:presLayoutVars>
      </dgm:prSet>
      <dgm:spPr/>
      <dgm:t>
        <a:bodyPr/>
        <a:lstStyle/>
        <a:p>
          <a:endParaRPr lang="en-US"/>
        </a:p>
      </dgm:t>
    </dgm:pt>
    <dgm:pt modelId="{C61D2CD5-C382-46C1-908C-1531E1A6A494}" type="pres">
      <dgm:prSet presAssocID="{CD5A8A3B-5D19-462E-A08C-6C1953913782}" presName="childShp" presStyleLbl="bgAccFollowNode1" presStyleIdx="1" presStyleCnt="3">
        <dgm:presLayoutVars>
          <dgm:bulletEnabled val="1"/>
        </dgm:presLayoutVars>
      </dgm:prSet>
      <dgm:spPr/>
      <dgm:t>
        <a:bodyPr/>
        <a:lstStyle/>
        <a:p>
          <a:endParaRPr lang="en-US"/>
        </a:p>
      </dgm:t>
    </dgm:pt>
    <dgm:pt modelId="{C4610A26-1F4A-4EC5-88EF-A43403A33E63}" type="pres">
      <dgm:prSet presAssocID="{70F15D2C-BF18-490E-9DBB-C493197C0996}" presName="spacing" presStyleCnt="0"/>
      <dgm:spPr/>
    </dgm:pt>
    <dgm:pt modelId="{AC197070-9CFE-4E12-897E-8646D22BC13A}" type="pres">
      <dgm:prSet presAssocID="{6B133194-CBD8-4942-BDCB-7BE379FBFDEE}" presName="linNode" presStyleCnt="0"/>
      <dgm:spPr/>
    </dgm:pt>
    <dgm:pt modelId="{8E21E181-6C8C-437F-AB52-2F342C58C354}" type="pres">
      <dgm:prSet presAssocID="{6B133194-CBD8-4942-BDCB-7BE379FBFDEE}" presName="parentShp" presStyleLbl="node1" presStyleIdx="2" presStyleCnt="3">
        <dgm:presLayoutVars>
          <dgm:bulletEnabled val="1"/>
        </dgm:presLayoutVars>
      </dgm:prSet>
      <dgm:spPr/>
      <dgm:t>
        <a:bodyPr/>
        <a:lstStyle/>
        <a:p>
          <a:endParaRPr lang="en-US"/>
        </a:p>
      </dgm:t>
    </dgm:pt>
    <dgm:pt modelId="{D2F2E8C8-E4F2-4725-9E3D-AAFA5E2AFB64}" type="pres">
      <dgm:prSet presAssocID="{6B133194-CBD8-4942-BDCB-7BE379FBFDEE}" presName="childShp" presStyleLbl="bgAccFollowNode1" presStyleIdx="2" presStyleCnt="3">
        <dgm:presLayoutVars>
          <dgm:bulletEnabled val="1"/>
        </dgm:presLayoutVars>
      </dgm:prSet>
      <dgm:spPr/>
      <dgm:t>
        <a:bodyPr/>
        <a:lstStyle/>
        <a:p>
          <a:endParaRPr lang="en-US"/>
        </a:p>
      </dgm:t>
    </dgm:pt>
  </dgm:ptLst>
  <dgm:cxnLst>
    <dgm:cxn modelId="{8DC265A9-E226-42BC-A7B4-CB7D3D850CD9}" type="presOf" srcId="{160970C8-67AC-4F75-BDC8-A41C8B7AF704}" destId="{514F616F-F985-41E0-AFB8-0A192F62B3A4}" srcOrd="0" destOrd="0" presId="urn:microsoft.com/office/officeart/2005/8/layout/vList6"/>
    <dgm:cxn modelId="{62922CF8-99E9-40D3-993A-6C78FA5D9571}" srcId="{CD5A8A3B-5D19-462E-A08C-6C1953913782}" destId="{2463FC62-1E6C-44B3-8C52-631D2E4B1523}" srcOrd="0" destOrd="0" parTransId="{7203F44B-402B-46F7-82FA-C2CBFDAEF90A}" sibTransId="{8FA5D504-ACA4-4DD7-8EDF-CB8887C1EE32}"/>
    <dgm:cxn modelId="{F7485768-7EDF-4C62-A866-1FAA350EC947}" srcId="{160970C8-67AC-4F75-BDC8-A41C8B7AF704}" destId="{27AC8FFF-8C19-48C6-9304-97E5F145B0F8}" srcOrd="1" destOrd="0" parTransId="{BE5CAEA9-6758-49DE-9C0B-FC6A006ED433}" sibTransId="{865E6908-3017-48E6-8FAC-3CB546C27856}"/>
    <dgm:cxn modelId="{C81058AA-63E5-4F9A-ADCA-6492F9471374}" type="presOf" srcId="{2926E501-64DA-4296-9DB7-A7F6F6824E97}" destId="{D2F2E8C8-E4F2-4725-9E3D-AAFA5E2AFB64}" srcOrd="0" destOrd="0" presId="urn:microsoft.com/office/officeart/2005/8/layout/vList6"/>
    <dgm:cxn modelId="{2DBFA290-9411-485C-B763-E1C7A0DBFA80}" srcId="{6B133194-CBD8-4942-BDCB-7BE379FBFDEE}" destId="{0FFBB237-EE5E-4CB0-90AC-EF95EC3449FD}" srcOrd="2" destOrd="0" parTransId="{D87EABBE-F643-4C79-8892-D57E45A79174}" sibTransId="{510171F3-56B0-4119-A126-0787E19CAFC3}"/>
    <dgm:cxn modelId="{6A893E86-EEFD-4ED4-8BB2-B13FAEB01F80}" type="presOf" srcId="{D224FF4B-9825-4F9A-B536-8346B7EB8EB9}" destId="{D2F2E8C8-E4F2-4725-9E3D-AAFA5E2AFB64}" srcOrd="0" destOrd="1" presId="urn:microsoft.com/office/officeart/2005/8/layout/vList6"/>
    <dgm:cxn modelId="{2A779FBD-D698-42DD-988A-D0369C917C56}" srcId="{6B133194-CBD8-4942-BDCB-7BE379FBFDEE}" destId="{2926E501-64DA-4296-9DB7-A7F6F6824E97}" srcOrd="0" destOrd="0" parTransId="{4097F393-5C6C-44E6-95A1-5F1D44FE3DE5}" sibTransId="{E0B64941-5A25-4404-B47A-48C88F8136CF}"/>
    <dgm:cxn modelId="{F7983AA4-1469-4157-86B7-6BDA16D56D86}" srcId="{160970C8-67AC-4F75-BDC8-A41C8B7AF704}" destId="{B2BDED1E-9536-479C-A933-815282BF5664}" srcOrd="0" destOrd="0" parTransId="{5699C017-30AF-4DBA-AD16-63E21B15A122}" sibTransId="{30E7D4F8-843A-4940-B536-004BAB91FCEA}"/>
    <dgm:cxn modelId="{A53BB553-BB59-4AE7-A90F-E74C32A21074}" type="presOf" srcId="{CD5A8A3B-5D19-462E-A08C-6C1953913782}" destId="{C6C56177-88E4-4213-B36B-F26761F2868E}" srcOrd="0" destOrd="0" presId="urn:microsoft.com/office/officeart/2005/8/layout/vList6"/>
    <dgm:cxn modelId="{8A254FB6-7A88-4CAB-ACC8-3BA3E346ACD2}" type="presOf" srcId="{27AC8FFF-8C19-48C6-9304-97E5F145B0F8}" destId="{FD365F5F-18C9-43D4-850C-AACFFD64E313}" srcOrd="0" destOrd="1" presId="urn:microsoft.com/office/officeart/2005/8/layout/vList6"/>
    <dgm:cxn modelId="{0AC82712-AB91-47D6-B5A2-6941581816DD}" srcId="{6B133194-CBD8-4942-BDCB-7BE379FBFDEE}" destId="{D224FF4B-9825-4F9A-B536-8346B7EB8EB9}" srcOrd="1" destOrd="0" parTransId="{F6F49793-0863-4AD7-8C79-53110103354D}" sibTransId="{B13AD91A-A9AE-4259-89BE-6B7EAAB646B7}"/>
    <dgm:cxn modelId="{D4DF3ACF-B00C-4B98-9D89-E515DAC0D367}" type="presOf" srcId="{0FFBB237-EE5E-4CB0-90AC-EF95EC3449FD}" destId="{D2F2E8C8-E4F2-4725-9E3D-AAFA5E2AFB64}" srcOrd="0" destOrd="2" presId="urn:microsoft.com/office/officeart/2005/8/layout/vList6"/>
    <dgm:cxn modelId="{521E5BDD-F187-47B1-B9D0-4704B42EE942}" srcId="{CD5A8A3B-5D19-462E-A08C-6C1953913782}" destId="{9616B340-6595-4810-B48B-29FD53B42DA8}" srcOrd="1" destOrd="0" parTransId="{B50136B8-9A7A-47B1-932C-812CEB78F2C6}" sibTransId="{0C73E032-43C3-46E8-99C4-FA37BBE07186}"/>
    <dgm:cxn modelId="{73500620-3A71-4DD8-973E-0EAFCF7E1109}" type="presOf" srcId="{B2BDED1E-9536-479C-A933-815282BF5664}" destId="{FD365F5F-18C9-43D4-850C-AACFFD64E313}" srcOrd="0" destOrd="0" presId="urn:microsoft.com/office/officeart/2005/8/layout/vList6"/>
    <dgm:cxn modelId="{93519233-E4BC-4153-AA62-18C14A9F86A0}" srcId="{B5570A7A-A31D-464A-91FB-481B26164069}" destId="{CD5A8A3B-5D19-462E-A08C-6C1953913782}" srcOrd="1" destOrd="0" parTransId="{788E2D52-AB52-4196-B02A-CBDB1FE76A55}" sibTransId="{70F15D2C-BF18-490E-9DBB-C493197C0996}"/>
    <dgm:cxn modelId="{706D2965-D2F0-4849-A4FD-C7BD76FB4A6D}" type="presOf" srcId="{2463FC62-1E6C-44B3-8C52-631D2E4B1523}" destId="{C61D2CD5-C382-46C1-908C-1531E1A6A494}" srcOrd="0" destOrd="0" presId="urn:microsoft.com/office/officeart/2005/8/layout/vList6"/>
    <dgm:cxn modelId="{2ABB6D60-ABF2-402A-8E90-3C88E9C6F4C2}" type="presOf" srcId="{B5570A7A-A31D-464A-91FB-481B26164069}" destId="{2F67D064-D373-43A9-BB2F-E8F269B05FF4}" srcOrd="0" destOrd="0" presId="urn:microsoft.com/office/officeart/2005/8/layout/vList6"/>
    <dgm:cxn modelId="{F597823A-5E7E-4D42-96BB-7EFE4CF2C954}" type="presOf" srcId="{35EB2B63-B96E-4EED-8F67-6AE4BBC509A1}" destId="{C61D2CD5-C382-46C1-908C-1531E1A6A494}" srcOrd="0" destOrd="2" presId="urn:microsoft.com/office/officeart/2005/8/layout/vList6"/>
    <dgm:cxn modelId="{9029A9C6-A2AB-4C40-9E28-8CA89A6C5C0F}" type="presOf" srcId="{6B133194-CBD8-4942-BDCB-7BE379FBFDEE}" destId="{8E21E181-6C8C-437F-AB52-2F342C58C354}" srcOrd="0" destOrd="0" presId="urn:microsoft.com/office/officeart/2005/8/layout/vList6"/>
    <dgm:cxn modelId="{F5BCA318-BC2D-49A9-9BEE-6A0D578F9010}" srcId="{CD5A8A3B-5D19-462E-A08C-6C1953913782}" destId="{35EB2B63-B96E-4EED-8F67-6AE4BBC509A1}" srcOrd="2" destOrd="0" parTransId="{F28ADAD4-6F55-4C19-942B-3306B43EB5D7}" sibTransId="{7CA55D5C-3124-4A8A-B6BA-5DD0D8EC82D3}"/>
    <dgm:cxn modelId="{E7B5B844-5308-47D0-8CCE-98C519F82677}" srcId="{B5570A7A-A31D-464A-91FB-481B26164069}" destId="{6B133194-CBD8-4942-BDCB-7BE379FBFDEE}" srcOrd="2" destOrd="0" parTransId="{6E0D7902-A04A-42F6-9BC0-50F83EB7C0A5}" sibTransId="{06B995EF-1B19-425D-A281-96DF5986C1BD}"/>
    <dgm:cxn modelId="{44737D74-6ED3-4BCC-BCBF-CC96B442B7D8}" srcId="{B5570A7A-A31D-464A-91FB-481B26164069}" destId="{160970C8-67AC-4F75-BDC8-A41C8B7AF704}" srcOrd="0" destOrd="0" parTransId="{5554245D-A63C-4CC9-A62D-1E1EB363E699}" sibTransId="{F551D188-D21F-4346-B6AA-8BD4700BA766}"/>
    <dgm:cxn modelId="{3C3591A8-6E14-4F60-869C-CBC18D215985}" type="presOf" srcId="{9616B340-6595-4810-B48B-29FD53B42DA8}" destId="{C61D2CD5-C382-46C1-908C-1531E1A6A494}" srcOrd="0" destOrd="1" presId="urn:microsoft.com/office/officeart/2005/8/layout/vList6"/>
    <dgm:cxn modelId="{64812C43-776B-4FC6-9D9E-F7607449E3AB}" type="presParOf" srcId="{2F67D064-D373-43A9-BB2F-E8F269B05FF4}" destId="{C5B090E0-E09E-4840-80F7-59946C2686C8}" srcOrd="0" destOrd="0" presId="urn:microsoft.com/office/officeart/2005/8/layout/vList6"/>
    <dgm:cxn modelId="{8C8D2BE5-B917-4C73-BBEC-1B78CD1DB6BC}" type="presParOf" srcId="{C5B090E0-E09E-4840-80F7-59946C2686C8}" destId="{514F616F-F985-41E0-AFB8-0A192F62B3A4}" srcOrd="0" destOrd="0" presId="urn:microsoft.com/office/officeart/2005/8/layout/vList6"/>
    <dgm:cxn modelId="{B224EDDC-0F5E-4FA1-9B67-49DCB822D098}" type="presParOf" srcId="{C5B090E0-E09E-4840-80F7-59946C2686C8}" destId="{FD365F5F-18C9-43D4-850C-AACFFD64E313}" srcOrd="1" destOrd="0" presId="urn:microsoft.com/office/officeart/2005/8/layout/vList6"/>
    <dgm:cxn modelId="{6FD4AF8D-938F-4631-9404-9FE7D3112E8E}" type="presParOf" srcId="{2F67D064-D373-43A9-BB2F-E8F269B05FF4}" destId="{0BC6D951-6A9A-4278-8E30-B44CF9E8B1A3}" srcOrd="1" destOrd="0" presId="urn:microsoft.com/office/officeart/2005/8/layout/vList6"/>
    <dgm:cxn modelId="{E0FB9791-1951-44B2-872F-46A183E47AB8}" type="presParOf" srcId="{2F67D064-D373-43A9-BB2F-E8F269B05FF4}" destId="{2EC6C13D-8C61-49D8-A592-5F1B51B3BC16}" srcOrd="2" destOrd="0" presId="urn:microsoft.com/office/officeart/2005/8/layout/vList6"/>
    <dgm:cxn modelId="{0769DF51-05B7-4936-9DAA-4AAEA82DE812}" type="presParOf" srcId="{2EC6C13D-8C61-49D8-A592-5F1B51B3BC16}" destId="{C6C56177-88E4-4213-B36B-F26761F2868E}" srcOrd="0" destOrd="0" presId="urn:microsoft.com/office/officeart/2005/8/layout/vList6"/>
    <dgm:cxn modelId="{91F9778F-EF42-4FA0-8E7C-98EA16E510D3}" type="presParOf" srcId="{2EC6C13D-8C61-49D8-A592-5F1B51B3BC16}" destId="{C61D2CD5-C382-46C1-908C-1531E1A6A494}" srcOrd="1" destOrd="0" presId="urn:microsoft.com/office/officeart/2005/8/layout/vList6"/>
    <dgm:cxn modelId="{0AEC4848-40CA-4A03-9824-732043CDEBA9}" type="presParOf" srcId="{2F67D064-D373-43A9-BB2F-E8F269B05FF4}" destId="{C4610A26-1F4A-4EC5-88EF-A43403A33E63}" srcOrd="3" destOrd="0" presId="urn:microsoft.com/office/officeart/2005/8/layout/vList6"/>
    <dgm:cxn modelId="{4CC26327-367D-4416-B2D2-A6507B224B54}" type="presParOf" srcId="{2F67D064-D373-43A9-BB2F-E8F269B05FF4}" destId="{AC197070-9CFE-4E12-897E-8646D22BC13A}" srcOrd="4" destOrd="0" presId="urn:microsoft.com/office/officeart/2005/8/layout/vList6"/>
    <dgm:cxn modelId="{5C387296-8736-498A-A4F8-FF2FB53806DD}" type="presParOf" srcId="{AC197070-9CFE-4E12-897E-8646D22BC13A}" destId="{8E21E181-6C8C-437F-AB52-2F342C58C354}" srcOrd="0" destOrd="0" presId="urn:microsoft.com/office/officeart/2005/8/layout/vList6"/>
    <dgm:cxn modelId="{EE120E9F-37B0-4330-AAAD-1003D3781DFC}" type="presParOf" srcId="{AC197070-9CFE-4E12-897E-8646D22BC13A}" destId="{D2F2E8C8-E4F2-4725-9E3D-AAFA5E2AFB6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smtClean="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55774029"/>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43959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457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2404291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smtClean="0"/>
              <a:pPr/>
              <a:t>6/15/2021</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52018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45115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671694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180671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smtClean="0"/>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smtClean="0"/>
              <a:t>‹#›</a:t>
            </a:fld>
            <a:endParaRPr lang="en-US" dirty="0"/>
          </a:p>
        </p:txBody>
      </p:sp>
    </p:spTree>
    <p:extLst>
      <p:ext uri="{BB962C8B-B14F-4D97-AF65-F5344CB8AC3E}">
        <p14:creationId xmlns:p14="http://schemas.microsoft.com/office/powerpoint/2010/main" val="3271455025"/>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smtClean="0"/>
              <a:pPr/>
              <a:t>6/15/2021</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289212400"/>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smtClean="0"/>
              <a:pPr/>
              <a:t>6/15/2021</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29832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smtClean="0"/>
              <a:pPr/>
              <a:t>6/15/2021</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9763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pPr algn="ctr"/>
            <a:r>
              <a:rPr lang="en-US" sz="7200" dirty="0" smtClean="0"/>
              <a:t>Realism</a:t>
            </a:r>
            <a:endParaRPr lang="en-US" sz="7200" dirty="0"/>
          </a:p>
        </p:txBody>
      </p:sp>
    </p:spTree>
    <p:extLst>
      <p:ext uri="{BB962C8B-B14F-4D97-AF65-F5344CB8AC3E}">
        <p14:creationId xmlns:p14="http://schemas.microsoft.com/office/powerpoint/2010/main" val="3962866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RELIGION</a:t>
            </a:r>
          </a:p>
        </p:txBody>
      </p:sp>
      <p:sp>
        <p:nvSpPr>
          <p:cNvPr id="3" name="Content Placeholder 2"/>
          <p:cNvSpPr>
            <a:spLocks noGrp="1"/>
          </p:cNvSpPr>
          <p:nvPr>
            <p:ph idx="1"/>
          </p:nvPr>
        </p:nvSpPr>
        <p:spPr/>
        <p:txBody>
          <a:bodyPr anchor="ctr"/>
          <a:lstStyle/>
          <a:p>
            <a:r>
              <a:rPr lang="en-US" dirty="0">
                <a:latin typeface="Times New Roman" panose="02020603050405020304" pitchFamily="18" charset="0"/>
                <a:cs typeface="Times New Roman" panose="02020603050405020304" pitchFamily="18" charset="0"/>
              </a:rPr>
              <a:t>There is </a:t>
            </a:r>
            <a:r>
              <a:rPr lang="en-US" i="1" dirty="0">
                <a:latin typeface="Times New Roman" panose="02020603050405020304" pitchFamily="18" charset="0"/>
                <a:cs typeface="Times New Roman" panose="02020603050405020304" pitchFamily="18" charset="0"/>
              </a:rPr>
              <a:t>no antagonism </a:t>
            </a:r>
            <a:r>
              <a:rPr lang="en-US" dirty="0">
                <a:latin typeface="Times New Roman" panose="02020603050405020304" pitchFamily="18" charset="0"/>
                <a:cs typeface="Times New Roman" panose="02020603050405020304" pitchFamily="18" charset="0"/>
              </a:rPr>
              <a:t>between realism and </a:t>
            </a:r>
            <a:r>
              <a:rPr lang="en-US" dirty="0" smtClean="0">
                <a:latin typeface="Times New Roman" panose="02020603050405020304" pitchFamily="18" charset="0"/>
                <a:cs typeface="Times New Roman" panose="02020603050405020304" pitchFamily="18" charset="0"/>
              </a:rPr>
              <a:t>religion,</a:t>
            </a:r>
          </a:p>
          <a:p>
            <a:pPr marL="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although </a:t>
            </a:r>
            <a:r>
              <a:rPr lang="en-US" dirty="0">
                <a:latin typeface="Times New Roman" panose="02020603050405020304" pitchFamily="18" charset="0"/>
                <a:cs typeface="Times New Roman" panose="02020603050405020304" pitchFamily="18" charset="0"/>
              </a:rPr>
              <a:t>many realist opine that religion is merely </a:t>
            </a:r>
            <a:r>
              <a:rPr lang="en-US" dirty="0" smtClean="0">
                <a:latin typeface="Times New Roman" panose="02020603050405020304" pitchFamily="18" charset="0"/>
                <a:cs typeface="Times New Roman" panose="02020603050405020304" pitchFamily="18" charset="0"/>
              </a:rPr>
              <a:t>man-made </a:t>
            </a:r>
            <a:r>
              <a:rPr lang="en-US" dirty="0">
                <a:latin typeface="Times New Roman" panose="02020603050405020304" pitchFamily="18" charset="0"/>
                <a:cs typeface="Times New Roman" panose="02020603050405020304" pitchFamily="18" charset="0"/>
              </a:rPr>
              <a:t>and there is no God</a:t>
            </a:r>
          </a:p>
        </p:txBody>
      </p:sp>
    </p:spTree>
    <p:extLst>
      <p:ext uri="{BB962C8B-B14F-4D97-AF65-F5344CB8AC3E}">
        <p14:creationId xmlns:p14="http://schemas.microsoft.com/office/powerpoint/2010/main" val="3164718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&amp; VALUE</a:t>
            </a:r>
          </a:p>
        </p:txBody>
      </p:sp>
      <p:sp>
        <p:nvSpPr>
          <p:cNvPr id="3" name="Content Placeholder 2"/>
          <p:cNvSpPr>
            <a:spLocks noGrp="1"/>
          </p:cNvSpPr>
          <p:nvPr>
            <p:ph idx="1"/>
          </p:nvPr>
        </p:nvSpPr>
        <p:spPr/>
        <p:txBody>
          <a:bodyPr anchor="ctr"/>
          <a:lstStyle/>
          <a:p>
            <a:r>
              <a:rPr lang="en-US" dirty="0">
                <a:latin typeface="Times New Roman" panose="02020603050405020304" pitchFamily="18" charset="0"/>
                <a:cs typeface="Times New Roman" panose="02020603050405020304" pitchFamily="18" charset="0"/>
              </a:rPr>
              <a:t>Realist believe that a thing has an aesthetic value to the extent it harmonizes with beauty of </a:t>
            </a:r>
            <a:r>
              <a:rPr lang="en-US" dirty="0" smtClean="0">
                <a:latin typeface="Times New Roman" panose="02020603050405020304" pitchFamily="18" charset="0"/>
                <a:cs typeface="Times New Roman" panose="02020603050405020304" pitchFamily="18" charset="0"/>
              </a:rPr>
              <a:t>nature</a:t>
            </a:r>
          </a:p>
          <a:p>
            <a:pPr marL="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Realist </a:t>
            </a:r>
            <a:r>
              <a:rPr lang="en-US" dirty="0">
                <a:latin typeface="Times New Roman" panose="02020603050405020304" pitchFamily="18" charset="0"/>
                <a:cs typeface="Times New Roman" panose="02020603050405020304" pitchFamily="18" charset="0"/>
              </a:rPr>
              <a:t>think that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is what is socially &amp; rationally acceptable</a:t>
            </a:r>
          </a:p>
        </p:txBody>
      </p:sp>
    </p:spTree>
    <p:extLst>
      <p:ext uri="{BB962C8B-B14F-4D97-AF65-F5344CB8AC3E}">
        <p14:creationId xmlns:p14="http://schemas.microsoft.com/office/powerpoint/2010/main" val="2321542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IN EDUCATION</a:t>
            </a:r>
          </a:p>
        </p:txBody>
      </p:sp>
      <p:sp>
        <p:nvSpPr>
          <p:cNvPr id="3" name="Content Placeholder 2"/>
          <p:cNvSpPr>
            <a:spLocks noGrp="1"/>
          </p:cNvSpPr>
          <p:nvPr>
            <p:ph idx="1"/>
          </p:nvPr>
        </p:nvSpPr>
        <p:spPr>
          <a:xfrm>
            <a:off x="2933700" y="2438400"/>
            <a:ext cx="8770571" cy="4079358"/>
          </a:xfrm>
        </p:spPr>
        <p:txBody>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We have seen that naturalism entered the educational field by protesting against the training of children into artificialities of life, similarly, realism entered the field as a protest against the narrowness of the bookish, sophisticated and abstruse </a:t>
            </a:r>
            <a:r>
              <a:rPr lang="en-US" dirty="0" smtClean="0">
                <a:latin typeface="Times New Roman" panose="02020603050405020304" pitchFamily="18" charset="0"/>
                <a:cs typeface="Times New Roman" panose="02020603050405020304" pitchFamily="18" charset="0"/>
              </a:rPr>
              <a:t>curricula</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holds that education should be closely related with the actual realities of life in all conceivable </a:t>
            </a:r>
            <a:r>
              <a:rPr lang="en-US" dirty="0" smtClean="0">
                <a:latin typeface="Times New Roman" panose="02020603050405020304" pitchFamily="18" charset="0"/>
                <a:cs typeface="Times New Roman" panose="02020603050405020304" pitchFamily="18" charset="0"/>
              </a:rPr>
              <a:t>aspects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holds the view that education should try to give all those skills and knowledge to the individual which are necessary for a happy living in the </a:t>
            </a:r>
            <a:r>
              <a:rPr lang="en-US" dirty="0" smtClean="0">
                <a:latin typeface="Times New Roman" panose="02020603050405020304" pitchFamily="18" charset="0"/>
                <a:cs typeface="Times New Roman" panose="02020603050405020304" pitchFamily="18" charset="0"/>
              </a:rPr>
              <a:t>society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93637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AIMS OF EDUCATION</a:t>
            </a:r>
          </a:p>
        </p:txBody>
      </p:sp>
      <p:sp>
        <p:nvSpPr>
          <p:cNvPr id="3" name="Content Placeholder 2"/>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The following are the aims of realistic education</a:t>
            </a:r>
            <a:r>
              <a:rPr lang="en-US" dirty="0" smtClean="0">
                <a:latin typeface="Times New Roman" panose="02020603050405020304" pitchFamily="18" charset="0"/>
                <a:cs typeface="Times New Roman" panose="02020603050405020304" pitchFamily="18" charset="0"/>
              </a:rPr>
              <a:t>:</a:t>
            </a:r>
          </a:p>
          <a:p>
            <a:pPr marL="457200" indent="-457200">
              <a:buAutoNum type="arabicParenBoth"/>
            </a:pPr>
            <a:r>
              <a:rPr lang="en-US" dirty="0" smtClean="0">
                <a:latin typeface="Times New Roman" panose="02020603050405020304" pitchFamily="18" charset="0"/>
                <a:cs typeface="Times New Roman" panose="02020603050405020304" pitchFamily="18" charset="0"/>
              </a:rPr>
              <a:t>Preparing the Child for a Happy and Successful Life</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Preparing the Child for a Real Life</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Developing the Physical and Mental Powers of Child</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Developing and Training of Senses</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Acquainting the Child with Nature and Social Environment</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Imparting Vocational Education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8010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CHARACTERISTICS OF REALISTIC EDUCATION</a:t>
            </a:r>
          </a:p>
        </p:txBody>
      </p:sp>
      <p:sp>
        <p:nvSpPr>
          <p:cNvPr id="3" name="Content Placeholder 2"/>
          <p:cNvSpPr>
            <a:spLocks noGrp="1"/>
          </p:cNvSpPr>
          <p:nvPr>
            <p:ph idx="1"/>
          </p:nvPr>
        </p:nvSpPr>
        <p:spPr>
          <a:xfrm>
            <a:off x="2933700" y="2438400"/>
            <a:ext cx="8770571" cy="3994298"/>
          </a:xfrm>
        </p:spPr>
        <p:txBody>
          <a:bodyPr>
            <a:normAutofit/>
          </a:bodyPr>
          <a:lstStyle/>
          <a:p>
            <a:r>
              <a:rPr lang="en-US" dirty="0">
                <a:latin typeface="Times New Roman" panose="02020603050405020304" pitchFamily="18" charset="0"/>
                <a:cs typeface="Times New Roman" panose="02020603050405020304" pitchFamily="18" charset="0"/>
              </a:rPr>
              <a:t>The chief characteristics of realistic education are given below</a:t>
            </a:r>
            <a:r>
              <a:rPr lang="en-US" dirty="0" smtClean="0">
                <a:latin typeface="Times New Roman" panose="02020603050405020304" pitchFamily="18" charset="0"/>
                <a:cs typeface="Times New Roman" panose="02020603050405020304" pitchFamily="18" charset="0"/>
              </a:rPr>
              <a:t>:</a:t>
            </a:r>
          </a:p>
          <a:p>
            <a:pPr marL="457200" indent="-457200">
              <a:buAutoNum type="arabicParenBoth"/>
            </a:pPr>
            <a:r>
              <a:rPr lang="en-US" smtClean="0">
                <a:latin typeface="Times New Roman" panose="02020603050405020304" pitchFamily="18" charset="0"/>
                <a:cs typeface="Times New Roman" panose="02020603050405020304" pitchFamily="18" charset="0"/>
              </a:rPr>
              <a:t>Based on Science</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Emphasis on Present Life of Child</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Emphasis on Experiment and Applied Life</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Opposition of Bookish Knowledge</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Limited Freedom of Child</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Emphasis on Training of Senses</a:t>
            </a:r>
          </a:p>
          <a:p>
            <a:pPr marL="457200" indent="-457200">
              <a:buFont typeface="Corbel" panose="020B0503020204020204" pitchFamily="34" charset="0"/>
              <a:buAutoNum type="arabicParenBoth"/>
            </a:pPr>
            <a:r>
              <a:rPr lang="en-US" smtClean="0">
                <a:latin typeface="Times New Roman" panose="02020603050405020304" pitchFamily="18" charset="0"/>
                <a:cs typeface="Times New Roman" panose="02020603050405020304" pitchFamily="18" charset="0"/>
              </a:rPr>
              <a:t>Equal Importance to Individuality and Sociability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5762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CURRICULUM</a:t>
            </a:r>
          </a:p>
        </p:txBody>
      </p:sp>
      <p:sp>
        <p:nvSpPr>
          <p:cNvPr id="4" name="Content Placeholder 3"/>
          <p:cNvSpPr>
            <a:spLocks noGrp="1"/>
          </p:cNvSpPr>
          <p:nvPr>
            <p:ph idx="1"/>
          </p:nvPr>
        </p:nvSpPr>
        <p:spPr>
          <a:xfrm>
            <a:off x="2933700" y="2438399"/>
            <a:ext cx="8770571" cy="4139045"/>
          </a:xfrm>
        </p:spPr>
        <p:txBody>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Realistic curriculum is developed according to utility and needs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Subjects concerning day to day activities are included in curriculum</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Main subjects of realistic curriculum are </a:t>
            </a:r>
            <a:r>
              <a:rPr lang="en-US" b="1" dirty="0" smtClean="0">
                <a:latin typeface="Times New Roman" panose="02020603050405020304" pitchFamily="18" charset="0"/>
                <a:cs typeface="Times New Roman" panose="02020603050405020304" pitchFamily="18" charset="0"/>
              </a:rPr>
              <a:t>natural sciences, biological sciences, physical sciences, health culture, physical exercises, mathematics, geography, history, astronomy, sports etc.</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Curriculum should be scientifically approached, standardized and distinct  ̶  discipline based</a:t>
            </a:r>
          </a:p>
        </p:txBody>
      </p:sp>
    </p:spTree>
    <p:extLst>
      <p:ext uri="{BB962C8B-B14F-4D97-AF65-F5344CB8AC3E}">
        <p14:creationId xmlns:p14="http://schemas.microsoft.com/office/powerpoint/2010/main" val="1956045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Curriculum of Education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7134738"/>
              </p:ext>
            </p:extLst>
          </p:nvPr>
        </p:nvGraphicFramePr>
        <p:xfrm>
          <a:off x="2933700" y="2438400"/>
          <a:ext cx="8770938" cy="365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647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Character is developed through training in the rules of conduct</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Stress on objects than words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Day to day life &amp; useful subjects should be included</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Education in mother tongue necessary</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Allow children to choose their subjects according to their interests &amp; needs</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1410730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THE TEACHER</a:t>
            </a:r>
          </a:p>
        </p:txBody>
      </p:sp>
      <p:sp>
        <p:nvSpPr>
          <p:cNvPr id="4" name="Content Placeholder 3"/>
          <p:cNvSpPr>
            <a:spLocks noGrp="1"/>
          </p:cNvSpPr>
          <p:nvPr>
            <p:ph idx="1"/>
          </p:nvPr>
        </p:nvSpPr>
        <p:spPr>
          <a:xfrm>
            <a:off x="2933700" y="2438399"/>
            <a:ext cx="8770571" cy="4066309"/>
          </a:xfrm>
        </p:spPr>
        <p:txBody>
          <a:bodyPr>
            <a:normAutofit/>
          </a:bodyPr>
          <a:lstStyle/>
          <a:p>
            <a:pPr>
              <a:lnSpc>
                <a:spcPct val="100000"/>
              </a:lnSpc>
              <a:spcBef>
                <a:spcPts val="1200"/>
              </a:spcBef>
              <a:spcAft>
                <a:spcPts val="1200"/>
              </a:spcAft>
            </a:pPr>
            <a:r>
              <a:rPr lang="en-US" dirty="0">
                <a:latin typeface="Times New Roman" panose="02020603050405020304" pitchFamily="18" charset="0"/>
                <a:cs typeface="Times New Roman" panose="02020603050405020304" pitchFamily="18" charset="0"/>
              </a:rPr>
              <a:t>Teacher’s role is supreme because he brings the child in touch with the external realities of </a:t>
            </a:r>
            <a:r>
              <a:rPr lang="en-US" dirty="0" smtClean="0">
                <a:latin typeface="Times New Roman" panose="02020603050405020304" pitchFamily="18" charset="0"/>
                <a:cs typeface="Times New Roman" panose="02020603050405020304" pitchFamily="18" charset="0"/>
              </a:rPr>
              <a:t>life</a:t>
            </a:r>
            <a:endParaRPr lang="en-US" dirty="0">
              <a:latin typeface="Times New Roman" panose="02020603050405020304" pitchFamily="18" charset="0"/>
              <a:cs typeface="Times New Roman" panose="02020603050405020304" pitchFamily="18" charset="0"/>
            </a:endParaRPr>
          </a:p>
          <a:p>
            <a:pPr>
              <a:lnSpc>
                <a:spcPct val="100000"/>
              </a:lnSpc>
              <a:spcBef>
                <a:spcPts val="1200"/>
              </a:spcBef>
              <a:spcAft>
                <a:spcPts val="1200"/>
              </a:spcAft>
            </a:pPr>
            <a:r>
              <a:rPr lang="en-US" dirty="0">
                <a:latin typeface="Times New Roman" panose="02020603050405020304" pitchFamily="18" charset="0"/>
                <a:cs typeface="Times New Roman" panose="02020603050405020304" pitchFamily="18" charset="0"/>
              </a:rPr>
              <a:t>Keeping aside his own views, the teacher imparts scientific </a:t>
            </a:r>
            <a:r>
              <a:rPr lang="en-US" dirty="0" err="1">
                <a:latin typeface="Times New Roman" panose="02020603050405020304" pitchFamily="18" charset="0"/>
                <a:cs typeface="Times New Roman" panose="02020603050405020304" pitchFamily="18" charset="0"/>
              </a:rPr>
              <a:t>knowedge</a:t>
            </a:r>
            <a:r>
              <a:rPr lang="en-US" dirty="0">
                <a:latin typeface="Times New Roman" panose="02020603050405020304" pitchFamily="18" charset="0"/>
                <a:cs typeface="Times New Roman" panose="02020603050405020304" pitchFamily="18" charset="0"/>
              </a:rPr>
              <a:t> to the child in an easy and effective </a:t>
            </a:r>
            <a:r>
              <a:rPr lang="en-US" dirty="0" smtClean="0">
                <a:latin typeface="Times New Roman" panose="02020603050405020304" pitchFamily="18" charset="0"/>
                <a:cs typeface="Times New Roman" panose="02020603050405020304" pitchFamily="18" charset="0"/>
              </a:rPr>
              <a:t>way</a:t>
            </a:r>
            <a:endParaRPr lang="en-US" dirty="0">
              <a:latin typeface="Times New Roman" panose="02020603050405020304" pitchFamily="18" charset="0"/>
              <a:cs typeface="Times New Roman" panose="02020603050405020304" pitchFamily="18" charset="0"/>
            </a:endParaRPr>
          </a:p>
          <a:p>
            <a:pPr>
              <a:lnSpc>
                <a:spcPct val="100000"/>
              </a:lnSpc>
              <a:spcBef>
                <a:spcPts val="1200"/>
              </a:spcBef>
              <a:spcAft>
                <a:spcPts val="1200"/>
              </a:spcAft>
            </a:pPr>
            <a:r>
              <a:rPr lang="en-US" dirty="0">
                <a:latin typeface="Times New Roman" panose="02020603050405020304" pitchFamily="18" charset="0"/>
                <a:cs typeface="Times New Roman" panose="02020603050405020304" pitchFamily="18" charset="0"/>
              </a:rPr>
              <a:t>The realist teacher is of a </a:t>
            </a:r>
            <a:r>
              <a:rPr lang="en-US" i="1" dirty="0">
                <a:latin typeface="Times New Roman" panose="02020603050405020304" pitchFamily="18" charset="0"/>
                <a:cs typeface="Times New Roman" panose="02020603050405020304" pitchFamily="18" charset="0"/>
              </a:rPr>
              <a:t>dual personality</a:t>
            </a:r>
          </a:p>
          <a:p>
            <a:pPr>
              <a:lnSpc>
                <a:spcPct val="100000"/>
              </a:lnSpc>
              <a:spcBef>
                <a:spcPts val="1200"/>
              </a:spcBef>
              <a:spcAft>
                <a:spcPts val="1200"/>
              </a:spcAft>
            </a:pPr>
            <a:r>
              <a:rPr lang="en-US" dirty="0">
                <a:latin typeface="Times New Roman" panose="02020603050405020304" pitchFamily="18" charset="0"/>
                <a:cs typeface="Times New Roman" panose="02020603050405020304" pitchFamily="18" charset="0"/>
              </a:rPr>
              <a:t>As a realist he </a:t>
            </a:r>
            <a:r>
              <a:rPr lang="en-US" dirty="0" err="1">
                <a:latin typeface="Times New Roman" panose="02020603050405020304" pitchFamily="18" charset="0"/>
                <a:cs typeface="Times New Roman" panose="02020603050405020304" pitchFamily="18" charset="0"/>
              </a:rPr>
              <a:t>recognises</a:t>
            </a:r>
            <a:r>
              <a:rPr lang="en-US" dirty="0">
                <a:latin typeface="Times New Roman" panose="02020603050405020304" pitchFamily="18" charset="0"/>
                <a:cs typeface="Times New Roman" panose="02020603050405020304" pitchFamily="18" charset="0"/>
              </a:rPr>
              <a:t> all the demands of the realist </a:t>
            </a:r>
            <a:r>
              <a:rPr lang="en-US" dirty="0" smtClean="0">
                <a:latin typeface="Times New Roman" panose="02020603050405020304" pitchFamily="18" charset="0"/>
                <a:cs typeface="Times New Roman" panose="02020603050405020304" pitchFamily="18" charset="0"/>
              </a:rPr>
              <a:t>pupil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857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933700" y="2438399"/>
            <a:ext cx="8770571" cy="3952009"/>
          </a:xfrm>
        </p:spPr>
        <p:txBody>
          <a:bodyPr>
            <a:normAutofit/>
          </a:bodyPr>
          <a:lstStyle/>
          <a:p>
            <a:pPr>
              <a:lnSpc>
                <a:spcPct val="100000"/>
              </a:lnSpc>
              <a:spcBef>
                <a:spcPts val="1200"/>
              </a:spcBef>
              <a:spcAft>
                <a:spcPts val="1200"/>
              </a:spcAft>
            </a:pPr>
            <a:r>
              <a:rPr lang="en-US" dirty="0">
                <a:latin typeface="Times New Roman" panose="02020603050405020304" pitchFamily="18" charset="0"/>
                <a:cs typeface="Times New Roman" panose="02020603050405020304" pitchFamily="18" charset="0"/>
              </a:rPr>
              <a:t>He feels that every aspect of teaching should be dominated by reality</a:t>
            </a:r>
          </a:p>
          <a:p>
            <a:pPr>
              <a:lnSpc>
                <a:spcPct val="100000"/>
              </a:lnSpc>
              <a:spcBef>
                <a:spcPts val="1200"/>
              </a:spcBef>
              <a:spcAft>
                <a:spcPts val="1200"/>
              </a:spcAft>
            </a:pPr>
            <a:r>
              <a:rPr lang="en-US" dirty="0" smtClean="0">
                <a:latin typeface="Times New Roman" panose="02020603050405020304" pitchFamily="18" charset="0"/>
                <a:cs typeface="Times New Roman" panose="02020603050405020304" pitchFamily="18" charset="0"/>
              </a:rPr>
              <a:t>His </a:t>
            </a:r>
            <a:r>
              <a:rPr lang="en-US" dirty="0">
                <a:latin typeface="Times New Roman" panose="02020603050405020304" pitchFamily="18" charset="0"/>
                <a:cs typeface="Times New Roman" panose="02020603050405020304" pitchFamily="18" charset="0"/>
              </a:rPr>
              <a:t>sole aim as a teacher is to place before the pupil the clear, distinct and systematic knowledge of science in an impersonal </a:t>
            </a:r>
            <a:r>
              <a:rPr lang="en-US" dirty="0" smtClean="0">
                <a:latin typeface="Times New Roman" panose="02020603050405020304" pitchFamily="18" charset="0"/>
                <a:cs typeface="Times New Roman" panose="02020603050405020304" pitchFamily="18" charset="0"/>
              </a:rPr>
              <a:t>manner</a:t>
            </a:r>
          </a:p>
          <a:p>
            <a:pPr>
              <a:lnSpc>
                <a:spcPct val="100000"/>
              </a:lnSpc>
              <a:spcBef>
                <a:spcPts val="1200"/>
              </a:spcBef>
              <a:spcAft>
                <a:spcPts val="1200"/>
              </a:spcAft>
            </a:pP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will regard knowledge as one and </a:t>
            </a:r>
            <a:r>
              <a:rPr lang="en-US" dirty="0" smtClean="0">
                <a:latin typeface="Times New Roman" panose="02020603050405020304" pitchFamily="18" charset="0"/>
                <a:cs typeface="Times New Roman" panose="02020603050405020304" pitchFamily="18" charset="0"/>
              </a:rPr>
              <a:t>universal</a:t>
            </a:r>
          </a:p>
          <a:p>
            <a:pPr>
              <a:lnSpc>
                <a:spcPct val="100000"/>
              </a:lnSpc>
              <a:spcBef>
                <a:spcPts val="1200"/>
              </a:spcBef>
              <a:spcAft>
                <a:spcPts val="1200"/>
              </a:spcAft>
            </a:pPr>
            <a:r>
              <a:rPr lang="en-US" sz="2100" dirty="0">
                <a:latin typeface="Times New Roman" panose="02020603050405020304" pitchFamily="18" charset="0"/>
                <a:cs typeface="Times New Roman" panose="02020603050405020304" pitchFamily="18" charset="0"/>
              </a:rPr>
              <a:t>To him it knows no bounds of </a:t>
            </a:r>
            <a:r>
              <a:rPr lang="en-US" sz="2100" dirty="0" err="1">
                <a:latin typeface="Times New Roman" panose="02020603050405020304" pitchFamily="18" charset="0"/>
                <a:cs typeface="Times New Roman" panose="02020603050405020304" pitchFamily="18" charset="0"/>
              </a:rPr>
              <a:t>colour</a:t>
            </a:r>
            <a:r>
              <a:rPr lang="en-US" sz="2100" dirty="0">
                <a:latin typeface="Times New Roman" panose="02020603050405020304" pitchFamily="18" charset="0"/>
                <a:cs typeface="Times New Roman" panose="02020603050405020304" pitchFamily="18" charset="0"/>
              </a:rPr>
              <a:t>, race and </a:t>
            </a:r>
            <a:r>
              <a:rPr lang="en-US" sz="2100" dirty="0" smtClean="0">
                <a:latin typeface="Times New Roman" panose="02020603050405020304" pitchFamily="18" charset="0"/>
                <a:cs typeface="Times New Roman" panose="02020603050405020304" pitchFamily="18" charset="0"/>
              </a:rPr>
              <a:t>religion</a:t>
            </a:r>
          </a:p>
          <a:p>
            <a:pPr>
              <a:lnSpc>
                <a:spcPct val="100000"/>
              </a:lnSpc>
              <a:spcBef>
                <a:spcPts val="1200"/>
              </a:spcBef>
              <a:spcAft>
                <a:spcPts val="1200"/>
              </a:spcAft>
            </a:pPr>
            <a:r>
              <a:rPr lang="en-US" sz="2100" dirty="0" smtClean="0">
                <a:latin typeface="Times New Roman" panose="02020603050405020304" pitchFamily="18" charset="0"/>
                <a:cs typeface="Times New Roman" panose="02020603050405020304" pitchFamily="18" charset="0"/>
              </a:rPr>
              <a:t>The realist teacher tries to present the knowledge of the subject matter before the pupil in such a way as to make himself one with it</a:t>
            </a:r>
          </a:p>
        </p:txBody>
      </p:sp>
      <p:sp>
        <p:nvSpPr>
          <p:cNvPr id="5"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25329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800" b="1" dirty="0" smtClean="0">
                <a:latin typeface="Times New Roman" panose="02020603050405020304" pitchFamily="18" charset="0"/>
                <a:cs typeface="Times New Roman" panose="02020603050405020304" pitchFamily="18" charset="0"/>
              </a:rPr>
              <a:t>Realism</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33700" y="2438399"/>
            <a:ext cx="8770571" cy="4139045"/>
          </a:xfrm>
        </p:spPr>
        <p:txBody>
          <a:bodyPr>
            <a:normAutofit/>
          </a:bodyPr>
          <a:lstStyle/>
          <a:p>
            <a:r>
              <a:rPr lang="en-US" b="1" dirty="0" smtClean="0">
                <a:latin typeface="Times New Roman" panose="02020603050405020304" pitchFamily="18" charset="0"/>
                <a:cs typeface="Times New Roman" panose="02020603050405020304" pitchFamily="18" charset="0"/>
              </a:rPr>
              <a:t>Realism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res </a:t>
            </a:r>
            <a:r>
              <a:rPr lang="en-US" i="1" dirty="0" smtClean="0">
                <a:latin typeface="Times New Roman" panose="02020603050405020304" pitchFamily="18" charset="0"/>
                <a:cs typeface="Times New Roman" panose="02020603050405020304" pitchFamily="18" charset="0"/>
              </a:rPr>
              <a:t>ism</a:t>
            </a:r>
            <a:r>
              <a:rPr lang="en-US" dirty="0" smtClean="0">
                <a:latin typeface="Times New Roman" panose="02020603050405020304" pitchFamily="18" charset="0"/>
                <a:cs typeface="Times New Roman" panose="02020603050405020304" pitchFamily="18" charset="0"/>
              </a:rPr>
              <a:t>)</a:t>
            </a:r>
          </a:p>
          <a:p>
            <a:pPr lvl="1"/>
            <a:r>
              <a:rPr lang="en-US" sz="2100" dirty="0" smtClean="0">
                <a:latin typeface="Times New Roman" panose="02020603050405020304" pitchFamily="18" charset="0"/>
                <a:cs typeface="Times New Roman" panose="02020603050405020304" pitchFamily="18" charset="0"/>
              </a:rPr>
              <a:t>when </a:t>
            </a:r>
            <a:r>
              <a:rPr lang="en-US" sz="2100" b="1" i="1" dirty="0" smtClean="0">
                <a:latin typeface="Times New Roman" panose="02020603050405020304" pitchFamily="18" charset="0"/>
                <a:cs typeface="Times New Roman" panose="02020603050405020304" pitchFamily="18" charset="0"/>
              </a:rPr>
              <a:t>res </a:t>
            </a: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objective and </a:t>
            </a:r>
            <a:r>
              <a:rPr lang="en-US" sz="2100" b="1" i="1" dirty="0" smtClean="0">
                <a:latin typeface="Times New Roman" panose="02020603050405020304" pitchFamily="18" charset="0"/>
                <a:cs typeface="Times New Roman" panose="02020603050405020304" pitchFamily="18" charset="0"/>
              </a:rPr>
              <a:t>ism </a:t>
            </a:r>
            <a:r>
              <a:rPr lang="en-US" sz="2100" dirty="0" smtClean="0">
                <a:latin typeface="Times New Roman" panose="02020603050405020304" pitchFamily="18" charset="0"/>
                <a:cs typeface="Times New Roman" panose="02020603050405020304" pitchFamily="18" charset="0"/>
              </a:rPr>
              <a:t>= </a:t>
            </a:r>
            <a:r>
              <a:rPr lang="en-US" sz="2100" dirty="0">
                <a:latin typeface="Times New Roman" panose="02020603050405020304" pitchFamily="18" charset="0"/>
                <a:cs typeface="Times New Roman" panose="02020603050405020304" pitchFamily="18" charset="0"/>
              </a:rPr>
              <a:t>reflection (image</a:t>
            </a:r>
            <a:r>
              <a:rPr lang="en-US" sz="2100"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believes that the world is composed of matter rather then </a:t>
            </a:r>
            <a:r>
              <a:rPr lang="en-US" dirty="0" smtClean="0">
                <a:latin typeface="Times New Roman" panose="02020603050405020304" pitchFamily="18" charset="0"/>
                <a:cs typeface="Times New Roman" panose="02020603050405020304" pitchFamily="18" charset="0"/>
              </a:rPr>
              <a:t>ideas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believes the world is made by real substantial material </a:t>
            </a:r>
            <a:r>
              <a:rPr lang="en-US" dirty="0" smtClean="0">
                <a:latin typeface="Times New Roman" panose="02020603050405020304" pitchFamily="18" charset="0"/>
                <a:cs typeface="Times New Roman" panose="02020603050405020304" pitchFamily="18" charset="0"/>
              </a:rPr>
              <a:t>entities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gives more emphasis on the utilization of the real world </a:t>
            </a:r>
          </a:p>
        </p:txBody>
      </p:sp>
    </p:spTree>
    <p:extLst>
      <p:ext uri="{BB962C8B-B14F-4D97-AF65-F5344CB8AC3E}">
        <p14:creationId xmlns:p14="http://schemas.microsoft.com/office/powerpoint/2010/main" val="6617312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He himself becomes the voice of chemistry and mathematics and speaks in the class-room to ears which are eager to receive </a:t>
            </a:r>
            <a:r>
              <a:rPr lang="en-US" dirty="0" smtClean="0">
                <a:latin typeface="Times New Roman" panose="02020603050405020304" pitchFamily="18" charset="0"/>
                <a:cs typeface="Times New Roman" panose="02020603050405020304" pitchFamily="18" charset="0"/>
              </a:rPr>
              <a:t>it</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He stands for truth</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He has great reverence for fact</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Therefore, while presenting the voice of a subject he keeps his personality away from it, that is, he does not express his personal likings or </a:t>
            </a:r>
            <a:r>
              <a:rPr lang="en-US" dirty="0" err="1">
                <a:latin typeface="Times New Roman" panose="02020603050405020304" pitchFamily="18" charset="0"/>
                <a:cs typeface="Times New Roman" panose="02020603050405020304" pitchFamily="18" charset="0"/>
              </a:rPr>
              <a:t>dislikings</a:t>
            </a:r>
            <a:r>
              <a:rPr lang="en-US" dirty="0">
                <a:latin typeface="Times New Roman" panose="02020603050405020304" pitchFamily="18" charset="0"/>
                <a:cs typeface="Times New Roman" panose="02020603050405020304" pitchFamily="18" charset="0"/>
              </a:rPr>
              <a:t> for particular </a:t>
            </a:r>
            <a:r>
              <a:rPr lang="en-US" dirty="0" smtClean="0">
                <a:latin typeface="Times New Roman" panose="02020603050405020304" pitchFamily="18" charset="0"/>
                <a:cs typeface="Times New Roman" panose="02020603050405020304" pitchFamily="18" charset="0"/>
              </a:rPr>
              <a:t>points</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707051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desires to make discoveries in his chosen field and tries to communicate the same to his pupils in an impersonal way</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But the realist teacher </a:t>
            </a:r>
            <a:r>
              <a:rPr lang="en-US" dirty="0" err="1">
                <a:latin typeface="Times New Roman" panose="02020603050405020304" pitchFamily="18" charset="0"/>
                <a:cs typeface="Times New Roman" panose="02020603050405020304" pitchFamily="18" charset="0"/>
              </a:rPr>
              <a:t>realises</a:t>
            </a:r>
            <a:r>
              <a:rPr lang="en-US" dirty="0">
                <a:latin typeface="Times New Roman" panose="02020603050405020304" pitchFamily="18" charset="0"/>
                <a:cs typeface="Times New Roman" panose="02020603050405020304" pitchFamily="18" charset="0"/>
              </a:rPr>
              <a:t> that it is not his business to be engrossed in making discoveries, because if he communicates what he has discovered, he becomes partly personal, and he cannot let facts speak for themselves</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a:t>
            </a:r>
            <a:r>
              <a:rPr lang="en-US" dirty="0" err="1">
                <a:latin typeface="Times New Roman" panose="02020603050405020304" pitchFamily="18" charset="0"/>
                <a:cs typeface="Times New Roman" panose="02020603050405020304" pitchFamily="18" charset="0"/>
              </a:rPr>
              <a:t>realises</a:t>
            </a:r>
            <a:r>
              <a:rPr lang="en-US" dirty="0">
                <a:latin typeface="Times New Roman" panose="02020603050405020304" pitchFamily="18" charset="0"/>
                <a:cs typeface="Times New Roman" panose="02020603050405020304" pitchFamily="18" charset="0"/>
              </a:rPr>
              <a:t> that an information cannot be given to students with the expectation that it will be equally intelligible to </a:t>
            </a:r>
            <a:r>
              <a:rPr lang="en-US" dirty="0" smtClean="0">
                <a:latin typeface="Times New Roman" panose="02020603050405020304" pitchFamily="18" charset="0"/>
                <a:cs typeface="Times New Roman" panose="02020603050405020304" pitchFamily="18" charset="0"/>
              </a:rPr>
              <a:t>all</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4160870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So he must study child psychology and adolescent psychology and must be able to adapt the material according to the living interests of his pupils</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So in order to be a successful teacher, even on realist lines, he must humanize his science; otherwise, if the subject is left to itself, it may mean one thing to one student and another to </a:t>
            </a:r>
            <a:r>
              <a:rPr lang="en-US" dirty="0" smtClean="0">
                <a:latin typeface="Times New Roman" panose="02020603050405020304" pitchFamily="18" charset="0"/>
                <a:cs typeface="Times New Roman" panose="02020603050405020304" pitchFamily="18" charset="0"/>
              </a:rPr>
              <a:t>another</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Thus the realist teacher has to go against his own </a:t>
            </a:r>
            <a:r>
              <a:rPr lang="en-US" dirty="0" smtClean="0">
                <a:latin typeface="Times New Roman" panose="02020603050405020304" pitchFamily="18" charset="0"/>
                <a:cs typeface="Times New Roman" panose="02020603050405020304" pitchFamily="18" charset="0"/>
              </a:rPr>
              <a:t>realism</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5027361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Thus as a realist, the realist teacher is expected, "to sink his personality in objectivity" while making scientific discoveries in his chosen field; and as a teacher he is called upon to devote his attention in catering to the subjective aspects of his </a:t>
            </a:r>
            <a:r>
              <a:rPr lang="en-US" dirty="0" smtClean="0">
                <a:latin typeface="Times New Roman" panose="02020603050405020304" pitchFamily="18" charset="0"/>
                <a:cs typeface="Times New Roman" panose="02020603050405020304" pitchFamily="18" charset="0"/>
              </a:rPr>
              <a:t>pupils</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must be able to help his pupils making discoveries, because it is by making their own discoveries that they can learn to stand on their own feet and proceed further on the path by </a:t>
            </a:r>
            <a:r>
              <a:rPr lang="en-US" dirty="0" smtClean="0">
                <a:latin typeface="Times New Roman" panose="02020603050405020304" pitchFamily="18" charset="0"/>
                <a:cs typeface="Times New Roman" panose="02020603050405020304" pitchFamily="18" charset="0"/>
              </a:rPr>
              <a:t>themselves</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5366153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Thus </a:t>
            </a:r>
            <a:r>
              <a:rPr lang="en-US" dirty="0">
                <a:latin typeface="Times New Roman" panose="02020603050405020304" pitchFamily="18" charset="0"/>
                <a:cs typeface="Times New Roman" panose="02020603050405020304" pitchFamily="18" charset="0"/>
              </a:rPr>
              <a:t>the realist teacher appears to be in a paradoxical position</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At first he is expected to make his own discoveries—it means he has to sacrifice his personal research</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is in a real difficulty and there appears to be no easy way </a:t>
            </a:r>
            <a:r>
              <a:rPr lang="en-US" dirty="0" smtClean="0">
                <a:latin typeface="Times New Roman" panose="02020603050405020304" pitchFamily="18" charset="0"/>
                <a:cs typeface="Times New Roman" panose="02020603050405020304" pitchFamily="18" charset="0"/>
              </a:rPr>
              <a:t>out</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6606300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THE METHODS OF TEACHING</a:t>
            </a:r>
          </a:p>
        </p:txBody>
      </p:sp>
      <p:sp>
        <p:nvSpPr>
          <p:cNvPr id="4" name="Content Placeholder 3"/>
          <p:cNvSpPr>
            <a:spLocks noGrp="1"/>
          </p:cNvSpPr>
          <p:nvPr>
            <p:ph idx="1"/>
          </p:nvPr>
        </p:nvSpPr>
        <p:spPr/>
        <p:txBody>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Realists emphasized scientific and object method of teaching</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Realists emphasized the self-experience and research, experimental method, heuristic method and correlation method</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Teaching methods focus on mastery of facts and basic skills through demonstration and recitation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806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Milton  ̶̶  excursion &amp; tour</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Locke  ̶  Observation, experience, excursion</a:t>
            </a:r>
          </a:p>
          <a:p>
            <a:pPr>
              <a:lnSpc>
                <a:spcPct val="100000"/>
              </a:lnSpc>
              <a:spcBef>
                <a:spcPts val="1800"/>
              </a:spcBef>
              <a:spcAft>
                <a:spcPts val="1800"/>
              </a:spcAft>
            </a:pPr>
            <a:r>
              <a:rPr lang="en-US" dirty="0" err="1" smtClean="0">
                <a:latin typeface="Times New Roman" panose="02020603050405020304" pitchFamily="18" charset="0"/>
                <a:cs typeface="Times New Roman" panose="02020603050405020304" pitchFamily="18" charset="0"/>
              </a:rPr>
              <a:t>Ratke</a:t>
            </a:r>
            <a:r>
              <a:rPr lang="en-US" dirty="0" smtClean="0">
                <a:latin typeface="Times New Roman" panose="02020603050405020304" pitchFamily="18" charset="0"/>
                <a:cs typeface="Times New Roman" panose="02020603050405020304" pitchFamily="18" charset="0"/>
              </a:rPr>
              <a:t>  ̶  Knowledge o object be imparted before knowledge of word</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Herbart (5 step method)  ̶  Preparation, presentation, association, generalization, application</a:t>
            </a: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28807632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933700" y="2438400"/>
            <a:ext cx="8770571" cy="3651504"/>
          </a:xfrm>
        </p:spPr>
        <p:txBody>
          <a:bodyPr>
            <a:normAutofit/>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method of teaching, according to realism is to abstract from the personality of both the teacher and the pupils and allow the facts to speak for </a:t>
            </a:r>
            <a:r>
              <a:rPr lang="en-US" dirty="0" smtClean="0">
                <a:latin typeface="Times New Roman" panose="02020603050405020304" pitchFamily="18" charset="0"/>
                <a:cs typeface="Times New Roman" panose="02020603050405020304" pitchFamily="18" charset="0"/>
              </a:rPr>
              <a:t>themselves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process of presenting facts, the teacher is not expected to express his subjective opinion on the </a:t>
            </a:r>
            <a:r>
              <a:rPr lang="en-US" dirty="0" smtClean="0">
                <a:latin typeface="Times New Roman" panose="02020603050405020304" pitchFamily="18" charset="0"/>
                <a:cs typeface="Times New Roman" panose="02020603050405020304" pitchFamily="18" charset="0"/>
              </a:rPr>
              <a:t>matter</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He has to present the facts as they are, and he must not add anything of his </a:t>
            </a:r>
            <a:r>
              <a:rPr lang="en-US" dirty="0" smtClean="0">
                <a:latin typeface="Times New Roman" panose="02020603050405020304" pitchFamily="18" charset="0"/>
                <a:cs typeface="Times New Roman" panose="02020603050405020304" pitchFamily="18" charset="0"/>
              </a:rPr>
              <a:t>own</a:t>
            </a:r>
          </a:p>
        </p:txBody>
      </p:sp>
      <p:sp>
        <p:nvSpPr>
          <p:cNvPr id="5"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463149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3700" y="2438399"/>
            <a:ext cx="8770571" cy="4217581"/>
          </a:xfrm>
        </p:spPr>
        <p:txBody>
          <a:bodyPr>
            <a:normAutofit/>
          </a:bodyPr>
          <a:lstStyle/>
          <a:p>
            <a:r>
              <a:rPr lang="en-US" dirty="0">
                <a:latin typeface="Times New Roman" panose="02020603050405020304" pitchFamily="18" charset="0"/>
                <a:cs typeface="Times New Roman" panose="02020603050405020304" pitchFamily="18" charset="0"/>
              </a:rPr>
              <a:t>The facts should be logically classified and one part should lead to another automatically</a:t>
            </a:r>
          </a:p>
          <a:p>
            <a:r>
              <a:rPr lang="en-US" dirty="0">
                <a:latin typeface="Times New Roman" panose="02020603050405020304" pitchFamily="18" charset="0"/>
                <a:cs typeface="Times New Roman" panose="02020603050405020304" pitchFamily="18" charset="0"/>
              </a:rPr>
              <a:t>The realist method of teaching starts with the parts and considers them real in themselves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regards the whole as a product of the parts which while contributing to the building up of the whole, retain somehow their individual </a:t>
            </a:r>
            <a:r>
              <a:rPr lang="en-US" dirty="0" smtClean="0">
                <a:latin typeface="Times New Roman" panose="02020603050405020304" pitchFamily="18" charset="0"/>
                <a:cs typeface="Times New Roman" panose="02020603050405020304" pitchFamily="18" charset="0"/>
              </a:rPr>
              <a:t>independence</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idealist method of teaching is just opposite to </a:t>
            </a:r>
            <a:r>
              <a:rPr lang="en-US" dirty="0" smtClean="0">
                <a:latin typeface="Times New Roman" panose="02020603050405020304" pitchFamily="18" charset="0"/>
                <a:cs typeface="Times New Roman" panose="02020603050405020304" pitchFamily="18" charset="0"/>
              </a:rPr>
              <a:t>this</a:t>
            </a: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5747636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It start with the whole and proceeds analytically down to the parts</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Parts are nothing in themselves, they are something only in relation to the whole</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uses a synthetic method of presentation in the classroom, as well as in the preparation of a textbook</a:t>
            </a:r>
          </a:p>
          <a:p>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begins with 'elements' or 'parts' and tries to show how under given conditions the 'wholes', the certain secondary entities shape themselves</a:t>
            </a:r>
          </a:p>
          <a:p>
            <a:endParaRPr lang="en-US" dirty="0"/>
          </a:p>
        </p:txBody>
      </p:sp>
      <p:sp>
        <p:nvSpPr>
          <p:cNvPr id="5"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1212701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000" dirty="0" smtClean="0"/>
              <a:t>BASIC </a:t>
            </a:r>
            <a:r>
              <a:rPr lang="en-US" sz="4000" dirty="0"/>
              <a:t>CONCEPT OF REALISM</a:t>
            </a:r>
          </a:p>
        </p:txBody>
      </p:sp>
      <p:sp>
        <p:nvSpPr>
          <p:cNvPr id="3" name="Content Placeholder 2"/>
          <p:cNvSpPr>
            <a:spLocks noGrp="1"/>
          </p:cNvSpPr>
          <p:nvPr>
            <p:ph idx="1"/>
          </p:nvPr>
        </p:nvSpPr>
        <p:spPr>
          <a:xfrm>
            <a:off x="2933700" y="2438400"/>
            <a:ext cx="8770571" cy="4211782"/>
          </a:xfrm>
        </p:spPr>
        <p:txBody>
          <a:bodyPr/>
          <a:lstStyle/>
          <a:p>
            <a:r>
              <a:rPr lang="en-US" dirty="0">
                <a:latin typeface="Times New Roman" panose="02020603050405020304" pitchFamily="18" charset="0"/>
                <a:cs typeface="Times New Roman" panose="02020603050405020304" pitchFamily="18" charset="0"/>
              </a:rPr>
              <a:t>Realism is a philosophy away from the world of ideas and is concerned with the study of the world we live </a:t>
            </a:r>
            <a:r>
              <a:rPr lang="en-US" dirty="0" smtClean="0">
                <a:latin typeface="Times New Roman" panose="02020603050405020304" pitchFamily="18" charset="0"/>
                <a:cs typeface="Times New Roman" panose="02020603050405020304" pitchFamily="18" charset="0"/>
              </a:rPr>
              <a:t>in</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Realism believes that all knowledge is derived from </a:t>
            </a:r>
            <a:r>
              <a:rPr lang="en-US" i="1" dirty="0" smtClean="0">
                <a:latin typeface="Times New Roman" panose="02020603050405020304" pitchFamily="18" charset="0"/>
                <a:cs typeface="Times New Roman" panose="02020603050405020304" pitchFamily="18" charset="0"/>
              </a:rPr>
              <a:t>experience</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believes that the real world is the </a:t>
            </a:r>
            <a:r>
              <a:rPr lang="en-US" i="1" dirty="0">
                <a:latin typeface="Times New Roman" panose="02020603050405020304" pitchFamily="18" charset="0"/>
                <a:cs typeface="Times New Roman" panose="02020603050405020304" pitchFamily="18" charset="0"/>
              </a:rPr>
              <a:t>world of </a:t>
            </a:r>
            <a:r>
              <a:rPr lang="en-US" i="1" dirty="0" smtClean="0">
                <a:latin typeface="Times New Roman" panose="02020603050405020304" pitchFamily="18" charset="0"/>
                <a:cs typeface="Times New Roman" panose="02020603050405020304" pitchFamily="18" charset="0"/>
              </a:rPr>
              <a:t>nature</a:t>
            </a:r>
          </a:p>
          <a:p>
            <a:pPr marL="0" indent="0">
              <a:buNone/>
            </a:pPr>
            <a:endParaRPr lang="en-US" i="1"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realist believes that everything that exist in the universe is </a:t>
            </a:r>
            <a:r>
              <a:rPr lang="en-US" i="1" dirty="0">
                <a:latin typeface="Times New Roman" panose="02020603050405020304" pitchFamily="18" charset="0"/>
                <a:cs typeface="Times New Roman" panose="02020603050405020304" pitchFamily="18" charset="0"/>
              </a:rPr>
              <a:t>matter</a:t>
            </a:r>
            <a:r>
              <a:rPr lang="en-US" dirty="0">
                <a:latin typeface="Times New Roman" panose="02020603050405020304" pitchFamily="18" charset="0"/>
                <a:cs typeface="Times New Roman" panose="02020603050405020304" pitchFamily="18" charset="0"/>
              </a:rPr>
              <a:t> or </a:t>
            </a:r>
            <a:r>
              <a:rPr lang="en-US" i="1" dirty="0">
                <a:latin typeface="Times New Roman" panose="02020603050405020304" pitchFamily="18" charset="0"/>
                <a:cs typeface="Times New Roman" panose="02020603050405020304" pitchFamily="18" charset="0"/>
              </a:rPr>
              <a:t>energy</a:t>
            </a:r>
            <a:r>
              <a:rPr lang="en-US" dirty="0">
                <a:latin typeface="Times New Roman" panose="02020603050405020304" pitchFamily="18" charset="0"/>
                <a:cs typeface="Times New Roman" panose="02020603050405020304" pitchFamily="18" charset="0"/>
              </a:rPr>
              <a:t> or </a:t>
            </a:r>
            <a:r>
              <a:rPr lang="en-US" i="1" dirty="0">
                <a:latin typeface="Times New Roman" panose="02020603050405020304" pitchFamily="18" charset="0"/>
                <a:cs typeface="Times New Roman" panose="02020603050405020304" pitchFamily="18" charset="0"/>
              </a:rPr>
              <a:t>matter in </a:t>
            </a:r>
            <a:r>
              <a:rPr lang="en-US" i="1" dirty="0" smtClean="0">
                <a:latin typeface="Times New Roman" panose="02020603050405020304" pitchFamily="18" charset="0"/>
                <a:cs typeface="Times New Roman" panose="02020603050405020304" pitchFamily="18" charset="0"/>
              </a:rPr>
              <a:t>motion</a:t>
            </a:r>
          </a:p>
        </p:txBody>
      </p:sp>
    </p:spTree>
    <p:extLst>
      <p:ext uri="{BB962C8B-B14F-4D97-AF65-F5344CB8AC3E}">
        <p14:creationId xmlns:p14="http://schemas.microsoft.com/office/powerpoint/2010/main" val="1248333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INTEREST AND DISCIPLINE</a:t>
            </a:r>
          </a:p>
        </p:txBody>
      </p:sp>
      <p:sp>
        <p:nvSpPr>
          <p:cNvPr id="4" name="Content Placeholder 3"/>
          <p:cNvSpPr>
            <a:spLocks noGrp="1"/>
          </p:cNvSpPr>
          <p:nvPr>
            <p:ph idx="1"/>
          </p:nvPr>
        </p:nvSpPr>
        <p:spPr/>
        <p:txBody>
          <a:bodyPr>
            <a:normAutofit fontScale="92500" lnSpcReduction="20000"/>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Discipline necessary in schools</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Not imposed from outside by punishment</a:t>
            </a:r>
          </a:p>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Disciplined students do not face difficulties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The teacher organizes and presents content systematically within a discipline, demonstrating use of criteria in making decisions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Realism emphasizes on an impressionistic and emancipator discipline according to natural and social procedures</a:t>
            </a:r>
          </a:p>
        </p:txBody>
      </p:sp>
    </p:spTree>
    <p:extLst>
      <p:ext uri="{BB962C8B-B14F-4D97-AF65-F5344CB8AC3E}">
        <p14:creationId xmlns:p14="http://schemas.microsoft.com/office/powerpoint/2010/main" val="2101247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The realist teacher tries to contact the objective forces around him in such a way that they may not interfere with the interaction of nervous system and physical environment</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wants to discipline the pupils into </a:t>
            </a:r>
            <a:r>
              <a:rPr lang="en-US" dirty="0" smtClean="0">
                <a:latin typeface="Times New Roman" panose="02020603050405020304" pitchFamily="18" charset="0"/>
                <a:cs typeface="Times New Roman" panose="02020603050405020304" pitchFamily="18" charset="0"/>
              </a:rPr>
              <a:t>objectively</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tries to subdue the subjective side of the pupils and wants to expose them to the forces of the </a:t>
            </a:r>
            <a:r>
              <a:rPr lang="en-US" dirty="0" smtClean="0">
                <a:latin typeface="Times New Roman" panose="02020603050405020304" pitchFamily="18" charset="0"/>
                <a:cs typeface="Times New Roman" panose="02020603050405020304" pitchFamily="18" charset="0"/>
              </a:rPr>
              <a:t>environment</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Thus </a:t>
            </a:r>
            <a:r>
              <a:rPr lang="en-US" dirty="0">
                <a:latin typeface="Times New Roman" panose="02020603050405020304" pitchFamily="18" charset="0"/>
                <a:cs typeface="Times New Roman" panose="02020603050405020304" pitchFamily="18" charset="0"/>
              </a:rPr>
              <a:t>the pupils are disciplined to become a part of the world around </a:t>
            </a:r>
            <a:r>
              <a:rPr lang="en-US" dirty="0" smtClean="0">
                <a:latin typeface="Times New Roman" panose="02020603050405020304" pitchFamily="18" charset="0"/>
                <a:cs typeface="Times New Roman" panose="02020603050405020304" pitchFamily="18" charset="0"/>
              </a:rPr>
              <a:t>them</a:t>
            </a: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972064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Thus we see that realism eliminates interests regarding it as subjective</a:t>
            </a:r>
          </a:p>
          <a:p>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realism is very careful about </a:t>
            </a:r>
            <a:r>
              <a:rPr lang="en-US" dirty="0" smtClean="0">
                <a:latin typeface="Times New Roman" panose="02020603050405020304" pitchFamily="18" charset="0"/>
                <a:cs typeface="Times New Roman" panose="02020603050405020304" pitchFamily="18" charset="0"/>
              </a:rPr>
              <a:t>discipline</a:t>
            </a:r>
          </a:p>
          <a:p>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realism the purpose of discipline is to make the pupil submit himself to the direction of the physical world, because he himself is its physical </a:t>
            </a:r>
            <a:r>
              <a:rPr lang="en-US" dirty="0" smtClean="0">
                <a:latin typeface="Times New Roman" panose="02020603050405020304" pitchFamily="18" charset="0"/>
                <a:cs typeface="Times New Roman" panose="02020603050405020304" pitchFamily="18" charset="0"/>
              </a:rPr>
              <a:t>part</a:t>
            </a:r>
          </a:p>
          <a:p>
            <a:r>
              <a:rPr lang="en-US" dirty="0" smtClean="0">
                <a:latin typeface="Times New Roman" panose="02020603050405020304" pitchFamily="18" charset="0"/>
                <a:cs typeface="Times New Roman" panose="02020603050405020304" pitchFamily="18" charset="0"/>
              </a:rPr>
              <a:t>Thus </a:t>
            </a:r>
            <a:r>
              <a:rPr lang="en-US" dirty="0">
                <a:latin typeface="Times New Roman" panose="02020603050405020304" pitchFamily="18" charset="0"/>
                <a:cs typeface="Times New Roman" panose="02020603050405020304" pitchFamily="18" charset="0"/>
              </a:rPr>
              <a:t>realism wants sterner virtues in the pupils, because they must be able to face the realities of the physical </a:t>
            </a:r>
            <a:r>
              <a:rPr lang="en-US" dirty="0" smtClean="0">
                <a:latin typeface="Times New Roman" panose="02020603050405020304" pitchFamily="18" charset="0"/>
                <a:cs typeface="Times New Roman" panose="02020603050405020304" pitchFamily="18" charset="0"/>
              </a:rPr>
              <a:t>world</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6353971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933700" y="2438400"/>
            <a:ext cx="8770571" cy="3651504"/>
          </a:xfrm>
        </p:spPr>
        <p:txBody>
          <a:bodyPr>
            <a:normAutofit/>
          </a:bodyPr>
          <a:lstStyle/>
          <a:p>
            <a:r>
              <a:rPr lang="en-US" dirty="0">
                <a:latin typeface="Times New Roman" panose="02020603050405020304" pitchFamily="18" charset="0"/>
                <a:cs typeface="Times New Roman" panose="02020603050405020304" pitchFamily="18" charset="0"/>
              </a:rPr>
              <a:t>Realists have different views about </a:t>
            </a:r>
            <a:r>
              <a:rPr lang="en-US" dirty="0" smtClean="0">
                <a:latin typeface="Times New Roman" panose="02020603050405020304" pitchFamily="18" charset="0"/>
                <a:cs typeface="Times New Roman" panose="02020603050405020304" pitchFamily="18" charset="0"/>
              </a:rPr>
              <a:t>school</a:t>
            </a:r>
          </a:p>
          <a:p>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realists do not feel any need of school at </a:t>
            </a:r>
            <a:r>
              <a:rPr lang="en-US" dirty="0" smtClean="0">
                <a:latin typeface="Times New Roman" panose="02020603050405020304" pitchFamily="18" charset="0"/>
                <a:cs typeface="Times New Roman" panose="02020603050405020304" pitchFamily="18" charset="0"/>
              </a:rPr>
              <a:t>all</a:t>
            </a:r>
          </a:p>
          <a:p>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prescribe wide travelling, tours and teaching by private tutors as the best means of </a:t>
            </a:r>
            <a:r>
              <a:rPr lang="en-US" dirty="0" smtClean="0">
                <a:latin typeface="Times New Roman" panose="02020603050405020304" pitchFamily="18" charset="0"/>
                <a:cs typeface="Times New Roman" panose="02020603050405020304" pitchFamily="18" charset="0"/>
              </a:rPr>
              <a:t>education</a:t>
            </a:r>
          </a:p>
          <a:p>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contrary, other Realists emphasize the importance of school and class </a:t>
            </a:r>
            <a:r>
              <a:rPr lang="en-US" dirty="0" smtClean="0">
                <a:latin typeface="Times New Roman" panose="02020603050405020304" pitchFamily="18" charset="0"/>
                <a:cs typeface="Times New Roman" panose="02020603050405020304" pitchFamily="18" charset="0"/>
              </a:rPr>
              <a:t>teaching</a:t>
            </a:r>
          </a:p>
          <a:p>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regard school as a mirror of society reflecting its true state of </a:t>
            </a:r>
            <a:r>
              <a:rPr lang="en-US" dirty="0" smtClean="0">
                <a:latin typeface="Times New Roman" panose="02020603050405020304" pitchFamily="18" charset="0"/>
                <a:cs typeface="Times New Roman" panose="02020603050405020304" pitchFamily="18" charset="0"/>
              </a:rPr>
              <a:t>affairs</a:t>
            </a:r>
          </a:p>
        </p:txBody>
      </p:sp>
      <p:sp>
        <p:nvSpPr>
          <p:cNvPr id="5" name="Title 1"/>
          <p:cNvSpPr>
            <a:spLocks noGrp="1"/>
          </p:cNvSpPr>
          <p:nvPr>
            <p:ph type="title"/>
          </p:nvPr>
        </p:nvSpPr>
        <p:spPr>
          <a:xfrm>
            <a:off x="2933700" y="568345"/>
            <a:ext cx="8770571" cy="1560716"/>
          </a:xfrm>
        </p:spPr>
        <p:txBody>
          <a:bodyPr anchor="ctr"/>
          <a:lstStyle/>
          <a:p>
            <a:pPr algn="ctr"/>
            <a:r>
              <a:rPr lang="en-US" dirty="0"/>
              <a:t>REALISM AND SCHOOL</a:t>
            </a:r>
          </a:p>
        </p:txBody>
      </p:sp>
    </p:spTree>
    <p:extLst>
      <p:ext uri="{BB962C8B-B14F-4D97-AF65-F5344CB8AC3E}">
        <p14:creationId xmlns:p14="http://schemas.microsoft.com/office/powerpoint/2010/main" val="31396867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As such, the school should not only include in its work, all the activities going on in society, but it should also be well furnished and equipped with all the necessary aids and devices for effective observation and experimentations by </a:t>
            </a:r>
            <a:r>
              <a:rPr lang="en-US" dirty="0" smtClean="0">
                <a:latin typeface="Times New Roman" panose="02020603050405020304" pitchFamily="18" charset="0"/>
                <a:cs typeface="Times New Roman" panose="02020603050405020304" pitchFamily="18" charset="0"/>
              </a:rPr>
              <a:t>children</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According </a:t>
            </a:r>
            <a:r>
              <a:rPr lang="en-US" dirty="0">
                <a:latin typeface="Times New Roman" panose="02020603050405020304" pitchFamily="18" charset="0"/>
                <a:cs typeface="Times New Roman" panose="02020603050405020304" pitchFamily="18" charset="0"/>
              </a:rPr>
              <a:t>to them, the school in an agency which meets the needs of the child and the demands of society as </a:t>
            </a:r>
            <a:r>
              <a:rPr lang="en-US" dirty="0" smtClean="0">
                <a:latin typeface="Times New Roman" panose="02020603050405020304" pitchFamily="18" charset="0"/>
                <a:cs typeface="Times New Roman" panose="02020603050405020304" pitchFamily="18" charset="0"/>
              </a:rPr>
              <a:t>well</a:t>
            </a: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41081128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In short, it is school only which provides for the fullest development of the child according to his nature and </a:t>
            </a:r>
            <a:r>
              <a:rPr lang="en-US" dirty="0" smtClean="0">
                <a:latin typeface="Times New Roman" panose="02020603050405020304" pitchFamily="18" charset="0"/>
                <a:cs typeface="Times New Roman" panose="02020603050405020304" pitchFamily="18" charset="0"/>
              </a:rPr>
              <a:t>needs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Not </a:t>
            </a:r>
            <a:r>
              <a:rPr lang="en-US" dirty="0">
                <a:latin typeface="Times New Roman" panose="02020603050405020304" pitchFamily="18" charset="0"/>
                <a:cs typeface="Times New Roman" panose="02020603050405020304" pitchFamily="18" charset="0"/>
              </a:rPr>
              <a:t>only this, school is the only agency to provide vocational education to prepare the child for some </a:t>
            </a:r>
            <a:r>
              <a:rPr lang="en-US" dirty="0" smtClean="0">
                <a:latin typeface="Times New Roman" panose="02020603050405020304" pitchFamily="18" charset="0"/>
                <a:cs typeface="Times New Roman" panose="02020603050405020304" pitchFamily="18" charset="0"/>
              </a:rPr>
              <a:t>livelihood</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words of Comenius-"Schools are true foregoing places of </a:t>
            </a:r>
            <a:r>
              <a:rPr lang="en-US" dirty="0" smtClean="0">
                <a:latin typeface="Times New Roman" panose="02020603050405020304" pitchFamily="18" charset="0"/>
                <a:cs typeface="Times New Roman" panose="02020603050405020304" pitchFamily="18" charset="0"/>
              </a:rPr>
              <a:t>men"</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21529699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IMPACT OF REALISM IN CURRENT EDUCATION</a:t>
            </a:r>
            <a:endParaRPr lang="en-US" dirty="0"/>
          </a:p>
        </p:txBody>
      </p:sp>
      <p:sp>
        <p:nvSpPr>
          <p:cNvPr id="3" name="Content Placeholder 2"/>
          <p:cNvSpPr>
            <a:spLocks noGrp="1"/>
          </p:cNvSpPr>
          <p:nvPr>
            <p:ph idx="1"/>
          </p:nvPr>
        </p:nvSpPr>
        <p:spPr/>
        <p:txBody>
          <a:bodyPr/>
          <a:lstStyle/>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Objects first  ̶  words after</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Vocational subjects</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Study of science, training of sense</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Experimentation method</a:t>
            </a:r>
          </a:p>
        </p:txBody>
      </p:sp>
    </p:spTree>
    <p:extLst>
      <p:ext uri="{BB962C8B-B14F-4D97-AF65-F5344CB8AC3E}">
        <p14:creationId xmlns:p14="http://schemas.microsoft.com/office/powerpoint/2010/main" val="25579429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MERITS OF REALISM</a:t>
            </a:r>
          </a:p>
        </p:txBody>
      </p:sp>
      <p:sp>
        <p:nvSpPr>
          <p:cNvPr id="3" name="Content Placeholder 2"/>
          <p:cNvSpPr>
            <a:spLocks noGrp="1"/>
          </p:cNvSpPr>
          <p:nvPr>
            <p:ph idx="1"/>
          </p:nvPr>
        </p:nvSpPr>
        <p:spPr/>
        <p:txBody>
          <a:bodyPr>
            <a:normAutofit/>
          </a:bodyPr>
          <a:lstStyle/>
          <a:p>
            <a:pPr>
              <a:lnSpc>
                <a:spcPct val="100000"/>
              </a:lnSpc>
              <a:spcBef>
                <a:spcPts val="1800"/>
              </a:spcBef>
              <a:spcAft>
                <a:spcPts val="1800"/>
              </a:spcAft>
            </a:pPr>
            <a:r>
              <a:rPr lang="en-US" dirty="0">
                <a:latin typeface="Times New Roman" panose="02020603050405020304" pitchFamily="18" charset="0"/>
                <a:cs typeface="Times New Roman" panose="02020603050405020304" pitchFamily="18" charset="0"/>
              </a:rPr>
              <a:t>Realistic education did not have much impact on the traditional </a:t>
            </a:r>
            <a:r>
              <a:rPr lang="en-US" dirty="0" smtClean="0">
                <a:latin typeface="Times New Roman" panose="02020603050405020304" pitchFamily="18" charset="0"/>
                <a:cs typeface="Times New Roman" panose="02020603050405020304" pitchFamily="18" charset="0"/>
              </a:rPr>
              <a:t>education</a:t>
            </a:r>
          </a:p>
          <a:p>
            <a:pPr>
              <a:lnSpc>
                <a:spcPct val="100000"/>
              </a:lnSpc>
              <a:spcBef>
                <a:spcPts val="1800"/>
              </a:spcBef>
              <a:spcAft>
                <a:spcPts val="1800"/>
              </a:spcAft>
            </a:pPr>
            <a:r>
              <a:rPr lang="en-US" dirty="0" smtClean="0">
                <a:latin typeface="Times New Roman" panose="02020603050405020304" pitchFamily="18" charset="0"/>
                <a:cs typeface="Times New Roman" panose="02020603050405020304" pitchFamily="18" charset="0"/>
              </a:rPr>
              <a:t>Chief </a:t>
            </a:r>
            <a:r>
              <a:rPr lang="en-US" dirty="0">
                <a:latin typeface="Times New Roman" panose="02020603050405020304" pitchFamily="18" charset="0"/>
                <a:cs typeface="Times New Roman" panose="02020603050405020304" pitchFamily="18" charset="0"/>
              </a:rPr>
              <a:t>merits of Realistic education</a:t>
            </a:r>
            <a:r>
              <a:rPr lang="en-US" dirty="0" smtClean="0">
                <a:latin typeface="Times New Roman" panose="02020603050405020304" pitchFamily="18" charset="0"/>
                <a:cs typeface="Times New Roman" panose="02020603050405020304" pitchFamily="18" charset="0"/>
              </a:rPr>
              <a:t>:</a:t>
            </a:r>
          </a:p>
          <a:p>
            <a:pPr marL="457200" indent="-457200">
              <a:lnSpc>
                <a:spcPct val="100000"/>
              </a:lnSpc>
              <a:spcBef>
                <a:spcPts val="1800"/>
              </a:spcBef>
              <a:spcAft>
                <a:spcPts val="1800"/>
              </a:spcAft>
              <a:buAutoNum type="arabicParenBoth"/>
            </a:pPr>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emphasizes that education should be practical and utilitarian. Now impractical and useless education has come to be regarded as waste to time, energy and </a:t>
            </a:r>
            <a:r>
              <a:rPr lang="en-US" dirty="0" smtClean="0">
                <a:latin typeface="Times New Roman" panose="02020603050405020304" pitchFamily="18" charset="0"/>
                <a:cs typeface="Times New Roman" panose="02020603050405020304" pitchFamily="18" charset="0"/>
              </a:rPr>
              <a:t>resources</a:t>
            </a:r>
          </a:p>
          <a:p>
            <a:pPr marL="457200" indent="-457200">
              <a:lnSpc>
                <a:spcPct val="100000"/>
              </a:lnSpc>
              <a:spcBef>
                <a:spcPts val="1800"/>
              </a:spcBef>
              <a:spcAft>
                <a:spcPts val="1800"/>
              </a:spcAft>
              <a:buAutoNum type="arabicParenBoth"/>
            </a:pPr>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prescribed realistic and useful aims of education. Such aims are directly related to the needs of the individuals and demand of </a:t>
            </a:r>
            <a:r>
              <a:rPr lang="en-US" dirty="0" smtClean="0">
                <a:latin typeface="Times New Roman" panose="02020603050405020304" pitchFamily="18" charset="0"/>
                <a:cs typeface="Times New Roman" panose="02020603050405020304" pitchFamily="18" charset="0"/>
              </a:rPr>
              <a:t>society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0220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00000"/>
              </a:lnSpc>
              <a:spcBef>
                <a:spcPts val="1800"/>
              </a:spcBef>
              <a:spcAft>
                <a:spcPts val="1800"/>
              </a:spcAft>
              <a:buNone/>
            </a:pPr>
            <a:r>
              <a:rPr lang="en-US" dirty="0">
                <a:latin typeface="Times New Roman" panose="02020603050405020304" pitchFamily="18" charset="0"/>
                <a:cs typeface="Times New Roman" panose="02020603050405020304" pitchFamily="18" charset="0"/>
              </a:rPr>
              <a:t>(3) Realistic education has brought about revolutionary changes in the methods of teaching. In modern education, the Inductive method has replaced the traditional Deductive method. In addition Heuristic, Experimental and Correlation devices have come in the field and accepted by all to be really effective </a:t>
            </a:r>
            <a:r>
              <a:rPr lang="en-US" dirty="0" smtClean="0">
                <a:latin typeface="Times New Roman" panose="02020603050405020304" pitchFamily="18" charset="0"/>
                <a:cs typeface="Times New Roman" panose="02020603050405020304" pitchFamily="18" charset="0"/>
              </a:rPr>
              <a:t>methods</a:t>
            </a:r>
            <a:endParaRPr lang="en-US" dirty="0">
              <a:latin typeface="Times New Roman" panose="02020603050405020304" pitchFamily="18" charset="0"/>
              <a:cs typeface="Times New Roman" panose="02020603050405020304" pitchFamily="18" charset="0"/>
            </a:endParaRPr>
          </a:p>
          <a:p>
            <a:pPr marL="0" indent="0">
              <a:lnSpc>
                <a:spcPct val="100000"/>
              </a:lnSpc>
              <a:spcBef>
                <a:spcPts val="1800"/>
              </a:spcBef>
              <a:spcAft>
                <a:spcPts val="1800"/>
              </a:spcAft>
              <a:buNone/>
            </a:pPr>
            <a:r>
              <a:rPr lang="en-US" dirty="0" smtClean="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Because of Realistic education, scientific subject have found an important place in the curriculum. Thus, people of this age have begun believe that without science, no country can develop and </a:t>
            </a:r>
            <a:r>
              <a:rPr lang="en-US" dirty="0" smtClean="0">
                <a:latin typeface="Times New Roman" panose="02020603050405020304" pitchFamily="18" charset="0"/>
                <a:cs typeface="Times New Roman" panose="02020603050405020304" pitchFamily="18" charset="0"/>
              </a:rPr>
              <a:t>progress</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13455141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00000"/>
              </a:lnSpc>
              <a:spcBef>
                <a:spcPts val="1800"/>
              </a:spcBef>
              <a:spcAft>
                <a:spcPts val="1800"/>
              </a:spcAft>
              <a:buNone/>
            </a:pPr>
            <a:r>
              <a:rPr lang="en-US" dirty="0">
                <a:latin typeface="Times New Roman" panose="02020603050405020304" pitchFamily="18" charset="0"/>
                <a:cs typeface="Times New Roman" panose="02020603050405020304" pitchFamily="18" charset="0"/>
              </a:rPr>
              <a:t>(5) In place of expressionistic discipline, a synthetic form of impressionistic and emancipatory discipline is being accepted by educationists today</a:t>
            </a:r>
          </a:p>
          <a:p>
            <a:pPr marL="0" indent="0">
              <a:lnSpc>
                <a:spcPct val="100000"/>
              </a:lnSpc>
              <a:spcBef>
                <a:spcPts val="1800"/>
              </a:spcBef>
              <a:spcAft>
                <a:spcPts val="1800"/>
              </a:spcAft>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6) Realistic education </a:t>
            </a:r>
            <a:r>
              <a:rPr lang="en-US" dirty="0" smtClean="0">
                <a:latin typeface="Times New Roman" panose="02020603050405020304" pitchFamily="18" charset="0"/>
                <a:cs typeface="Times New Roman" panose="02020603050405020304" pitchFamily="18" charset="0"/>
              </a:rPr>
              <a:t>emphasized </a:t>
            </a:r>
            <a:r>
              <a:rPr lang="en-US" dirty="0">
                <a:latin typeface="Times New Roman" panose="02020603050405020304" pitchFamily="18" charset="0"/>
                <a:cs typeface="Times New Roman" panose="02020603050405020304" pitchFamily="18" charset="0"/>
              </a:rPr>
              <a:t>objectivity. The result is that more and more objective methods of teaching and evaluation are gaming ground </a:t>
            </a:r>
            <a:r>
              <a:rPr lang="en-US" dirty="0" smtClean="0">
                <a:latin typeface="Times New Roman" panose="02020603050405020304" pitchFamily="18" charset="0"/>
                <a:cs typeface="Times New Roman" panose="02020603050405020304" pitchFamily="18" charset="0"/>
              </a:rPr>
              <a:t>today</a:t>
            </a:r>
          </a:p>
          <a:p>
            <a:pPr marL="0" indent="0">
              <a:lnSpc>
                <a:spcPct val="100000"/>
              </a:lnSpc>
              <a:spcBef>
                <a:spcPts val="1800"/>
              </a:spcBef>
              <a:spcAft>
                <a:spcPts val="1800"/>
              </a:spcAft>
              <a:buNone/>
            </a:pPr>
            <a:r>
              <a:rPr lang="en-US" dirty="0" smtClean="0">
                <a:latin typeface="Times New Roman" panose="02020603050405020304" pitchFamily="18" charset="0"/>
                <a:cs typeface="Times New Roman" panose="02020603050405020304" pitchFamily="18" charset="0"/>
              </a:rPr>
              <a:t>(7) Realistic ideology has changed the organizational pattern of schools also. Now they are becoming centers of joyful activities, practical engagements and interesting experiments. All children show eagerness to such schools now</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248744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Realism</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Realists believe that reality exists independent of the human </a:t>
            </a:r>
            <a:r>
              <a:rPr lang="en-US" dirty="0" smtClean="0">
                <a:latin typeface="Times New Roman" panose="02020603050405020304" pitchFamily="18" charset="0"/>
                <a:cs typeface="Times New Roman" panose="02020603050405020304" pitchFamily="18" charset="0"/>
              </a:rPr>
              <a:t>mind</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Realism </a:t>
            </a:r>
            <a:r>
              <a:rPr lang="en-US" dirty="0">
                <a:latin typeface="Times New Roman" panose="02020603050405020304" pitchFamily="18" charset="0"/>
                <a:cs typeface="Times New Roman" panose="02020603050405020304" pitchFamily="18" charset="0"/>
              </a:rPr>
              <a:t>is the theory that holds that the existence of objects is </a:t>
            </a:r>
            <a:r>
              <a:rPr lang="en-US" dirty="0" smtClean="0">
                <a:latin typeface="Times New Roman" panose="02020603050405020304" pitchFamily="18" charset="0"/>
                <a:cs typeface="Times New Roman" panose="02020603050405020304" pitchFamily="18" charset="0"/>
              </a:rPr>
              <a:t>real</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ultimate reality is the world of physical </a:t>
            </a:r>
            <a:r>
              <a:rPr lang="en-US" dirty="0" smtClean="0">
                <a:latin typeface="Times New Roman" panose="02020603050405020304" pitchFamily="18" charset="0"/>
                <a:cs typeface="Times New Roman" panose="02020603050405020304" pitchFamily="18" charset="0"/>
              </a:rPr>
              <a:t>objects</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focus is on the </a:t>
            </a:r>
            <a:r>
              <a:rPr lang="en-US" dirty="0" smtClean="0">
                <a:latin typeface="Times New Roman" panose="02020603050405020304" pitchFamily="18" charset="0"/>
                <a:cs typeface="Times New Roman" panose="02020603050405020304" pitchFamily="18" charset="0"/>
              </a:rPr>
              <a:t>body/objects</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Truth </a:t>
            </a:r>
            <a:r>
              <a:rPr lang="en-US" dirty="0">
                <a:latin typeface="Times New Roman" panose="02020603050405020304" pitchFamily="18" charset="0"/>
                <a:cs typeface="Times New Roman" panose="02020603050405020304" pitchFamily="18" charset="0"/>
              </a:rPr>
              <a:t>is objective-what can be </a:t>
            </a:r>
            <a:r>
              <a:rPr lang="en-US" dirty="0" smtClean="0">
                <a:latin typeface="Times New Roman" panose="02020603050405020304" pitchFamily="18" charset="0"/>
                <a:cs typeface="Times New Roman" panose="02020603050405020304" pitchFamily="18" charset="0"/>
              </a:rPr>
              <a:t>observed</a:t>
            </a:r>
          </a:p>
        </p:txBody>
      </p:sp>
    </p:spTree>
    <p:extLst>
      <p:ext uri="{BB962C8B-B14F-4D97-AF65-F5344CB8AC3E}">
        <p14:creationId xmlns:p14="http://schemas.microsoft.com/office/powerpoint/2010/main" val="36129341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DEMERITS OF REALISM</a:t>
            </a: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(1) Realism lays great stress upon physical </a:t>
            </a:r>
            <a:r>
              <a:rPr lang="en-US" dirty="0" smtClean="0">
                <a:latin typeface="Times New Roman" panose="02020603050405020304" pitchFamily="18" charset="0"/>
                <a:cs typeface="Times New Roman" panose="02020603050405020304" pitchFamily="18" charset="0"/>
              </a:rPr>
              <a:t>world</a:t>
            </a:r>
          </a:p>
          <a:p>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it fails to answer these </a:t>
            </a:r>
            <a:r>
              <a:rPr lang="en-US" dirty="0" smtClean="0">
                <a:latin typeface="Times New Roman" panose="02020603050405020304" pitchFamily="18" charset="0"/>
                <a:cs typeface="Times New Roman" panose="02020603050405020304" pitchFamily="18" charset="0"/>
              </a:rPr>
              <a:t>questions—</a:t>
            </a:r>
          </a:p>
          <a:p>
            <a:pPr lvl="2"/>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Is there any power behind this physical world</a:t>
            </a:r>
            <a:r>
              <a:rPr lang="en-US" dirty="0" smtClean="0">
                <a:latin typeface="Times New Roman" panose="02020603050405020304" pitchFamily="18" charset="0"/>
                <a:cs typeface="Times New Roman" panose="02020603050405020304" pitchFamily="18" charset="0"/>
              </a:rPr>
              <a:t>?</a:t>
            </a:r>
          </a:p>
          <a:p>
            <a:pPr lvl="2"/>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2) Is this physical world absolute and supreme? </a:t>
            </a:r>
            <a:r>
              <a:rPr lang="en-US" dirty="0" smtClean="0">
                <a:latin typeface="Times New Roman" panose="02020603050405020304" pitchFamily="18" charset="0"/>
                <a:cs typeface="Times New Roman" panose="02020603050405020304" pitchFamily="18" charset="0"/>
              </a:rPr>
              <a:t>And</a:t>
            </a:r>
          </a:p>
          <a:p>
            <a:pPr lvl="2"/>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What are the limits of this physical </a:t>
            </a:r>
            <a:r>
              <a:rPr lang="en-US" dirty="0" smtClean="0">
                <a:latin typeface="Times New Roman" panose="02020603050405020304" pitchFamily="18" charset="0"/>
                <a:cs typeface="Times New Roman" panose="02020603050405020304" pitchFamily="18" charset="0"/>
              </a:rPr>
              <a:t>world?</a:t>
            </a:r>
          </a:p>
          <a:p>
            <a:pPr marL="640080" lvl="2" indent="0">
              <a:buNone/>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 supremacy of the physical world is accepted, then is that the final and ultimate power? Such queries remain </a:t>
            </a:r>
            <a:r>
              <a:rPr lang="en-US" dirty="0" smtClean="0">
                <a:latin typeface="Times New Roman" panose="02020603050405020304" pitchFamily="18" charset="0"/>
                <a:cs typeface="Times New Roman" panose="02020603050405020304" pitchFamily="18" charset="0"/>
              </a:rPr>
              <a:t>unanswered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3435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3700" y="2438399"/>
            <a:ext cx="8770571" cy="4058093"/>
          </a:xfrm>
        </p:spPr>
        <p:txBody>
          <a:bodyPr>
            <a:normAutofit/>
          </a:bodyPr>
          <a:lstStyle/>
          <a:p>
            <a:pPr marL="0" indent="0">
              <a:buNone/>
            </a:pPr>
            <a:r>
              <a:rPr lang="en-US" dirty="0">
                <a:latin typeface="Times New Roman" panose="02020603050405020304" pitchFamily="18" charset="0"/>
                <a:cs typeface="Times New Roman" panose="02020603050405020304" pitchFamily="18" charset="0"/>
              </a:rPr>
              <a:t>(2) Realism regards senses as the gate-ways of </a:t>
            </a:r>
            <a:r>
              <a:rPr lang="en-US" dirty="0" smtClean="0">
                <a:latin typeface="Times New Roman" panose="02020603050405020304" pitchFamily="18" charset="0"/>
                <a:cs typeface="Times New Roman" panose="02020603050405020304" pitchFamily="18" charset="0"/>
              </a:rPr>
              <a:t>knowledge</a:t>
            </a:r>
          </a:p>
          <a:p>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such, we get knowledge only after contacts with objects, but how does illusion </a:t>
            </a:r>
            <a:r>
              <a:rPr lang="en-US" dirty="0" smtClean="0">
                <a:latin typeface="Times New Roman" panose="02020603050405020304" pitchFamily="18" charset="0"/>
                <a:cs typeface="Times New Roman" panose="02020603050405020304" pitchFamily="18" charset="0"/>
              </a:rPr>
              <a:t>occur?</a:t>
            </a:r>
          </a:p>
          <a:p>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how do we get faulty knowledge</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3) Realism emphasizes facts and values them </a:t>
            </a:r>
            <a:r>
              <a:rPr lang="en-US" dirty="0" smtClean="0">
                <a:latin typeface="Times New Roman" panose="02020603050405020304" pitchFamily="18" charset="0"/>
                <a:cs typeface="Times New Roman" panose="02020603050405020304" pitchFamily="18" charset="0"/>
              </a:rPr>
              <a:t>highly</a:t>
            </a:r>
          </a:p>
          <a:p>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then, indiscipline, injustice and corruption real and true and should be accepted as they are</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4) Realism accepts the real needs and real feelings </a:t>
            </a:r>
            <a:r>
              <a:rPr lang="en-US" dirty="0" smtClean="0">
                <a:latin typeface="Times New Roman" panose="02020603050405020304" pitchFamily="18" charset="0"/>
                <a:cs typeface="Times New Roman" panose="02020603050405020304" pitchFamily="18" charset="0"/>
              </a:rPr>
              <a:t>only</a:t>
            </a: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does not believe in imagination intense emotion and </a:t>
            </a:r>
            <a:r>
              <a:rPr lang="en-US" dirty="0" smtClean="0">
                <a:latin typeface="Times New Roman" panose="02020603050405020304" pitchFamily="18" charset="0"/>
                <a:cs typeface="Times New Roman" panose="02020603050405020304" pitchFamily="18" charset="0"/>
              </a:rPr>
              <a:t>sentiments</a:t>
            </a: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17605180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These are also realists and genuine needs of the individuals</a:t>
            </a:r>
          </a:p>
          <a:p>
            <a:pPr marL="0" indent="0">
              <a:buNone/>
            </a:pPr>
            <a:r>
              <a:rPr lang="en-US" dirty="0" smtClean="0">
                <a:latin typeface="Times New Roman" panose="02020603050405020304" pitchFamily="18" charset="0"/>
                <a:cs typeface="Times New Roman" panose="02020603050405020304" pitchFamily="18" charset="0"/>
              </a:rPr>
              <a:t>(5) Realism emphasizes scientific subjects to the neglect of arts and literature</a:t>
            </a: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creating imbalance in the total curriculum</a:t>
            </a:r>
          </a:p>
          <a:p>
            <a:pPr marL="0" indent="0">
              <a:buNone/>
            </a:pPr>
            <a:r>
              <a:rPr lang="en-US" dirty="0">
                <a:latin typeface="Times New Roman" panose="02020603050405020304" pitchFamily="18" charset="0"/>
                <a:cs typeface="Times New Roman" panose="02020603050405020304" pitchFamily="18" charset="0"/>
              </a:rPr>
              <a:t>(6) Realism emphasizes exclusively on facts and realities of life</a:t>
            </a:r>
          </a:p>
          <a:p>
            <a:r>
              <a:rPr lang="en-US" dirty="0">
                <a:latin typeface="Times New Roman" panose="02020603050405020304" pitchFamily="18" charset="0"/>
                <a:cs typeface="Times New Roman" panose="02020603050405020304" pitchFamily="18" charset="0"/>
              </a:rPr>
              <a:t>It does not give any importance to ideals and values</a:t>
            </a:r>
          </a:p>
          <a:p>
            <a:r>
              <a:rPr lang="en-US" dirty="0">
                <a:latin typeface="Times New Roman" panose="02020603050405020304" pitchFamily="18" charset="0"/>
                <a:cs typeface="Times New Roman" panose="02020603050405020304" pitchFamily="18" charset="0"/>
              </a:rPr>
              <a:t>Denial of ideals and values often creates helplessness and pessimism which retard growth and development to the </a:t>
            </a:r>
            <a:r>
              <a:rPr lang="en-US" dirty="0" smtClean="0">
                <a:latin typeface="Times New Roman" panose="02020603050405020304" pitchFamily="18" charset="0"/>
                <a:cs typeface="Times New Roman" panose="02020603050405020304" pitchFamily="18" charset="0"/>
              </a:rPr>
              <a:t>individual</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9997664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13321" y="0"/>
            <a:ext cx="9278679" cy="6858000"/>
          </a:xfrm>
        </p:spPr>
      </p:pic>
    </p:spTree>
    <p:extLst>
      <p:ext uri="{BB962C8B-B14F-4D97-AF65-F5344CB8AC3E}">
        <p14:creationId xmlns:p14="http://schemas.microsoft.com/office/powerpoint/2010/main" val="33565610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5055763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1163391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smtClean="0"/>
              <a:t>CONT…</a:t>
            </a:r>
            <a:endParaRPr lang="en-US" dirty="0"/>
          </a:p>
        </p:txBody>
      </p:sp>
      <p:sp>
        <p:nvSpPr>
          <p:cNvPr id="3" name="Content Placeholder 2"/>
          <p:cNvSpPr>
            <a:spLocks noGrp="1"/>
          </p:cNvSpPr>
          <p:nvPr>
            <p:ph idx="1"/>
          </p:nvPr>
        </p:nvSpPr>
        <p:spPr>
          <a:xfrm>
            <a:off x="2933700" y="2438400"/>
            <a:ext cx="8770571" cy="4055918"/>
          </a:xfrm>
        </p:spPr>
        <p:txBody>
          <a:bodyPr>
            <a:normAutofit lnSpcReduction="10000"/>
          </a:bodyPr>
          <a:lstStyle/>
          <a:p>
            <a:r>
              <a:rPr lang="en-US" dirty="0">
                <a:latin typeface="Times New Roman" panose="02020603050405020304" pitchFamily="18" charset="0"/>
                <a:cs typeface="Times New Roman" panose="02020603050405020304" pitchFamily="18" charset="0"/>
              </a:rPr>
              <a:t>Aristotle, a student of Plato who broke with his </a:t>
            </a:r>
            <a:r>
              <a:rPr lang="en-US" i="1" dirty="0">
                <a:latin typeface="Times New Roman" panose="02020603050405020304" pitchFamily="18" charset="0"/>
                <a:cs typeface="Times New Roman" panose="02020603050405020304" pitchFamily="18" charset="0"/>
              </a:rPr>
              <a:t>mentor's idealist philosophy</a:t>
            </a:r>
            <a:r>
              <a:rPr lang="en-US" dirty="0">
                <a:latin typeface="Times New Roman" panose="02020603050405020304" pitchFamily="18" charset="0"/>
                <a:cs typeface="Times New Roman" panose="02020603050405020304" pitchFamily="18" charset="0"/>
              </a:rPr>
              <a:t>, is called the </a:t>
            </a:r>
            <a:r>
              <a:rPr lang="en-US" i="1" dirty="0">
                <a:latin typeface="Times New Roman" panose="02020603050405020304" pitchFamily="18" charset="0"/>
                <a:cs typeface="Times New Roman" panose="02020603050405020304" pitchFamily="18" charset="0"/>
              </a:rPr>
              <a:t>father of both Realism </a:t>
            </a:r>
            <a:r>
              <a:rPr lang="en-US" dirty="0">
                <a:latin typeface="Times New Roman" panose="02020603050405020304" pitchFamily="18" charset="0"/>
                <a:cs typeface="Times New Roman" panose="02020603050405020304" pitchFamily="18" charset="0"/>
              </a:rPr>
              <a:t>and</a:t>
            </a:r>
            <a:r>
              <a:rPr lang="en-US" i="1" dirty="0">
                <a:latin typeface="Times New Roman" panose="02020603050405020304" pitchFamily="18" charset="0"/>
                <a:cs typeface="Times New Roman" panose="02020603050405020304" pitchFamily="18" charset="0"/>
              </a:rPr>
              <a:t> the scientific </a:t>
            </a:r>
            <a:r>
              <a:rPr lang="en-US" i="1" dirty="0" smtClean="0">
                <a:latin typeface="Times New Roman" panose="02020603050405020304" pitchFamily="18" charset="0"/>
                <a:cs typeface="Times New Roman" panose="02020603050405020304" pitchFamily="18" charset="0"/>
              </a:rPr>
              <a:t>method</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this metaphysical view, the aim is to understand objective reality through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diligent and unsparing scrutiny of all observable </a:t>
            </a:r>
            <a:r>
              <a:rPr lang="en-US" dirty="0" smtClean="0">
                <a:latin typeface="Times New Roman" panose="02020603050405020304" pitchFamily="18" charset="0"/>
                <a:cs typeface="Times New Roman" panose="02020603050405020304" pitchFamily="18" charset="0"/>
              </a:rPr>
              <a:t>data”</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Aristotle also was the first to teach logic as a formal discipline in order to be able to reason about physical events and aspects</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exercise of rational thought is viewed as the ultimate purpose for </a:t>
            </a:r>
            <a:r>
              <a:rPr lang="en-US" dirty="0" smtClean="0">
                <a:latin typeface="Times New Roman" panose="02020603050405020304" pitchFamily="18" charset="0"/>
                <a:cs typeface="Times New Roman" panose="02020603050405020304" pitchFamily="18" charset="0"/>
              </a:rPr>
              <a:t>humankind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001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You’re looking at a computer screen. Pixels are glowing and changing before your eyes, creating patterns that your mind transforms into words and sentences. The sentences and ideas are in your mind (and mine, as I write them), but the computer, the server, the pixels, and your eyeballs are all real objects in the real </a:t>
            </a:r>
            <a:r>
              <a:rPr lang="en-US" dirty="0" smtClean="0">
                <a:latin typeface="Times New Roman" panose="02020603050405020304" pitchFamily="18" charset="0"/>
                <a:cs typeface="Times New Roman" panose="02020603050405020304" pitchFamily="18" charset="0"/>
              </a:rPr>
              <a:t>world</a:t>
            </a: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 is the position of philosophical realism: the view that whatever we perceive is real, truly out there. It’s not an illusion, or “all in our minds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2933700" y="568345"/>
            <a:ext cx="8770571" cy="1560716"/>
          </a:xfrm>
        </p:spPr>
        <p:txBody>
          <a:bodyPr anchor="ctr"/>
          <a:lstStyle/>
          <a:p>
            <a:pPr algn="ctr"/>
            <a:r>
              <a:rPr lang="en-US" dirty="0" smtClean="0"/>
              <a:t>CONT…</a:t>
            </a:r>
            <a:endParaRPr lang="en-US" dirty="0"/>
          </a:p>
        </p:txBody>
      </p:sp>
    </p:spTree>
    <p:extLst>
      <p:ext uri="{BB962C8B-B14F-4D97-AF65-F5344CB8AC3E}">
        <p14:creationId xmlns:p14="http://schemas.microsoft.com/office/powerpoint/2010/main" val="3311357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DEFINITION OF REALISM</a:t>
            </a:r>
          </a:p>
        </p:txBody>
      </p:sp>
      <p:sp>
        <p:nvSpPr>
          <p:cNvPr id="3" name="Content Placeholder 2"/>
          <p:cNvSpPr>
            <a:spLocks noGrp="1"/>
          </p:cNvSpPr>
          <p:nvPr>
            <p:ph idx="1"/>
          </p:nvPr>
        </p:nvSpPr>
        <p:spPr>
          <a:xfrm>
            <a:off x="2933700" y="2438400"/>
            <a:ext cx="8770571" cy="4305300"/>
          </a:xfrm>
        </p:spPr>
        <p:txBody>
          <a:bodyPr/>
          <a:lstStyle/>
          <a:p>
            <a:r>
              <a:rPr lang="en-US" dirty="0">
                <a:latin typeface="Times New Roman" panose="02020603050405020304" pitchFamily="18" charset="0"/>
                <a:cs typeface="Times New Roman" panose="02020603050405020304" pitchFamily="18" charset="0"/>
              </a:rPr>
              <a:t>The following definitions are being given to make the meaning of Realism more clear</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Realism means a belief or theory which looks upon the world as it seems to us to be a mere phenomenon." —</a:t>
            </a:r>
            <a:r>
              <a:rPr lang="en-US" b="1" i="1" dirty="0">
                <a:latin typeface="Times New Roman" panose="02020603050405020304" pitchFamily="18" charset="0"/>
                <a:cs typeface="Times New Roman" panose="02020603050405020304" pitchFamily="18" charset="0"/>
              </a:rPr>
              <a:t>Swami Ram </a:t>
            </a:r>
            <a:r>
              <a:rPr lang="en-US" b="1" i="1" dirty="0" err="1" smtClean="0">
                <a:latin typeface="Times New Roman" panose="02020603050405020304" pitchFamily="18" charset="0"/>
                <a:cs typeface="Times New Roman" panose="02020603050405020304" pitchFamily="18" charset="0"/>
              </a:rPr>
              <a:t>Tirth</a:t>
            </a:r>
            <a:endParaRPr lang="en-US" b="1" i="1"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The doctrine of realism asserts that there is a real world of things behind and corresponding to the objects of our perceptions." —</a:t>
            </a:r>
            <a:r>
              <a:rPr lang="en-US" b="1" i="1" dirty="0">
                <a:latin typeface="Times New Roman" panose="02020603050405020304" pitchFamily="18" charset="0"/>
                <a:cs typeface="Times New Roman" panose="02020603050405020304" pitchFamily="18" charset="0"/>
              </a:rPr>
              <a:t>J.S. </a:t>
            </a:r>
            <a:r>
              <a:rPr lang="en-US" b="1" i="1" dirty="0" smtClean="0">
                <a:latin typeface="Times New Roman" panose="02020603050405020304" pitchFamily="18" charset="0"/>
                <a:cs typeface="Times New Roman" panose="02020603050405020304" pitchFamily="18" charset="0"/>
              </a:rPr>
              <a:t>Ross</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Realism is the reinforcement of our common acceptance of this world as it appears to us." —</a:t>
            </a:r>
            <a:r>
              <a:rPr lang="en-US" b="1" i="1" dirty="0">
                <a:latin typeface="Times New Roman" panose="02020603050405020304" pitchFamily="18" charset="0"/>
                <a:cs typeface="Times New Roman" panose="02020603050405020304" pitchFamily="18" charset="0"/>
              </a:rPr>
              <a:t>Butler</a:t>
            </a:r>
          </a:p>
        </p:txBody>
      </p:sp>
    </p:spTree>
    <p:extLst>
      <p:ext uri="{BB962C8B-B14F-4D97-AF65-F5344CB8AC3E}">
        <p14:creationId xmlns:p14="http://schemas.microsoft.com/office/powerpoint/2010/main" val="3283749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FUNDAMENTAL PRINCIPLES OF REALISM</a:t>
            </a:r>
          </a:p>
        </p:txBody>
      </p:sp>
      <p:sp>
        <p:nvSpPr>
          <p:cNvPr id="3" name="Content Placeholder 2"/>
          <p:cNvSpPr>
            <a:spLocks noGrp="1"/>
          </p:cNvSpPr>
          <p:nvPr>
            <p:ph idx="1"/>
          </p:nvPr>
        </p:nvSpPr>
        <p:spPr>
          <a:xfrm>
            <a:off x="2933700" y="2438399"/>
            <a:ext cx="8770571" cy="4175051"/>
          </a:xfrm>
        </p:spPr>
        <p:txBody>
          <a:bodyPr>
            <a:normAutofit/>
          </a:bodyPr>
          <a:lstStyle/>
          <a:p>
            <a:r>
              <a:rPr lang="en-US" dirty="0">
                <a:latin typeface="Times New Roman" panose="02020603050405020304" pitchFamily="18" charset="0"/>
                <a:cs typeface="Times New Roman" panose="02020603050405020304" pitchFamily="18" charset="0"/>
              </a:rPr>
              <a:t>The fundamental principles of Realism are given below</a:t>
            </a:r>
            <a:r>
              <a:rPr lang="en-US" dirty="0" smtClean="0">
                <a:latin typeface="Times New Roman" panose="02020603050405020304" pitchFamily="18" charset="0"/>
                <a:cs typeface="Times New Roman" panose="02020603050405020304" pitchFamily="18" charset="0"/>
              </a:rPr>
              <a:t>:</a:t>
            </a:r>
          </a:p>
          <a:p>
            <a:pPr marL="457200" indent="-457200">
              <a:buAutoNum type="arabicParenBoth"/>
            </a:pPr>
            <a:r>
              <a:rPr lang="en-US" dirty="0" smtClean="0">
                <a:latin typeface="Times New Roman" panose="02020603050405020304" pitchFamily="18" charset="0"/>
                <a:cs typeface="Times New Roman" panose="02020603050405020304" pitchFamily="18" charset="0"/>
              </a:rPr>
              <a:t>Phenomenal World is True</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Senses are the Doors of Knowledge</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Opposition of Idealism</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Man is a Part of Material World</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Emphasis on Experiment</a:t>
            </a:r>
          </a:p>
          <a:p>
            <a:pPr marL="457200" indent="-457200">
              <a:buFont typeface="Corbel" panose="020B0503020204020204" pitchFamily="34" charset="0"/>
              <a:buAutoNum type="arabicParenBoth"/>
            </a:pPr>
            <a:r>
              <a:rPr lang="en-US" dirty="0" smtClean="0">
                <a:latin typeface="Times New Roman" panose="02020603050405020304" pitchFamily="18" charset="0"/>
                <a:cs typeface="Times New Roman" panose="02020603050405020304" pitchFamily="18" charset="0"/>
              </a:rPr>
              <a:t>Importance of Present Applied Life</a:t>
            </a:r>
          </a:p>
          <a:p>
            <a:pPr marL="457200" indent="-457200">
              <a:buFont typeface="Corbel" panose="020B0503020204020204" pitchFamily="34" charset="0"/>
              <a:buAutoNum type="arabicParenBoth"/>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429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REALISM AND SCIENCE</a:t>
            </a:r>
          </a:p>
        </p:txBody>
      </p:sp>
      <p:sp>
        <p:nvSpPr>
          <p:cNvPr id="3" name="Content Placeholder 2"/>
          <p:cNvSpPr>
            <a:spLocks noGrp="1"/>
          </p:cNvSpPr>
          <p:nvPr>
            <p:ph idx="1"/>
          </p:nvPr>
        </p:nvSpPr>
        <p:spPr/>
        <p:txBody>
          <a:bodyPr anchor="ctr"/>
          <a:lstStyle/>
          <a:p>
            <a:r>
              <a:rPr lang="en-US" dirty="0">
                <a:latin typeface="Times New Roman" panose="02020603050405020304" pitchFamily="18" charset="0"/>
                <a:cs typeface="Times New Roman" panose="02020603050405020304" pitchFamily="18" charset="0"/>
              </a:rPr>
              <a:t>According to </a:t>
            </a:r>
            <a:r>
              <a:rPr lang="en-US" i="1" dirty="0">
                <a:latin typeface="Times New Roman" panose="02020603050405020304" pitchFamily="18" charset="0"/>
                <a:cs typeface="Times New Roman" panose="02020603050405020304" pitchFamily="18" charset="0"/>
              </a:rPr>
              <a:t>realism</a:t>
            </a:r>
            <a:r>
              <a:rPr lang="en-US" dirty="0">
                <a:latin typeface="Times New Roman" panose="02020603050405020304" pitchFamily="18" charset="0"/>
                <a:cs typeface="Times New Roman" panose="02020603050405020304" pitchFamily="18" charset="0"/>
              </a:rPr>
              <a:t>, the </a:t>
            </a:r>
            <a:r>
              <a:rPr lang="en-US" b="1" i="1" dirty="0">
                <a:latin typeface="Times New Roman" panose="02020603050405020304" pitchFamily="18" charset="0"/>
                <a:cs typeface="Times New Roman" panose="02020603050405020304" pitchFamily="18" charset="0"/>
              </a:rPr>
              <a:t>realist</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tries to discover truth </a:t>
            </a:r>
            <a:r>
              <a:rPr lang="en-US" dirty="0">
                <a:latin typeface="Times New Roman" panose="02020603050405020304" pitchFamily="18" charset="0"/>
                <a:cs typeface="Times New Roman" panose="02020603050405020304" pitchFamily="18" charset="0"/>
              </a:rPr>
              <a:t>with the </a:t>
            </a:r>
            <a:r>
              <a:rPr lang="en-US" i="1" dirty="0">
                <a:latin typeface="Times New Roman" panose="02020603050405020304" pitchFamily="18" charset="0"/>
                <a:cs typeface="Times New Roman" panose="02020603050405020304" pitchFamily="18" charset="0"/>
              </a:rPr>
              <a:t>help of scientific </a:t>
            </a:r>
            <a:r>
              <a:rPr lang="en-US" i="1" dirty="0" smtClean="0">
                <a:latin typeface="Times New Roman" panose="02020603050405020304" pitchFamily="18" charset="0"/>
                <a:cs typeface="Times New Roman" panose="02020603050405020304" pitchFamily="18" charset="0"/>
              </a:rPr>
              <a:t>methods</a:t>
            </a:r>
          </a:p>
        </p:txBody>
      </p:sp>
    </p:spTree>
    <p:extLst>
      <p:ext uri="{BB962C8B-B14F-4D97-AF65-F5344CB8AC3E}">
        <p14:creationId xmlns:p14="http://schemas.microsoft.com/office/powerpoint/2010/main" val="1699504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8070</TotalTime>
  <Words>2603</Words>
  <Application>Microsoft Office PowerPoint</Application>
  <PresentationFormat>Widescreen</PresentationFormat>
  <Paragraphs>237</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Calibri</vt:lpstr>
      <vt:lpstr>Century Schoolbook</vt:lpstr>
      <vt:lpstr>Corbel</vt:lpstr>
      <vt:lpstr>Times New Roman</vt:lpstr>
      <vt:lpstr>Feathered</vt:lpstr>
      <vt:lpstr>Realism</vt:lpstr>
      <vt:lpstr>Realism</vt:lpstr>
      <vt:lpstr>BASIC CONCEPT OF REALISM</vt:lpstr>
      <vt:lpstr>Realism</vt:lpstr>
      <vt:lpstr>CONT…</vt:lpstr>
      <vt:lpstr>CONT…</vt:lpstr>
      <vt:lpstr>DEFINITION OF REALISM</vt:lpstr>
      <vt:lpstr>FUNDAMENTAL PRINCIPLES OF REALISM</vt:lpstr>
      <vt:lpstr>REALISM AND SCIENCE</vt:lpstr>
      <vt:lpstr>REALISM AND RELIGION</vt:lpstr>
      <vt:lpstr>REALISM &amp; VALUE</vt:lpstr>
      <vt:lpstr>REALISM IN EDUCATION</vt:lpstr>
      <vt:lpstr>REALISM AND AIMS OF EDUCATION</vt:lpstr>
      <vt:lpstr>CHARACTERISTICS OF REALISTIC EDUCATION</vt:lpstr>
      <vt:lpstr>REALISM AND CURRICULUM</vt:lpstr>
      <vt:lpstr>Curriculum of Education</vt:lpstr>
      <vt:lpstr>CONT…</vt:lpstr>
      <vt:lpstr>REALISM AND THE TEACHER</vt:lpstr>
      <vt:lpstr>CONT…</vt:lpstr>
      <vt:lpstr>CONT…</vt:lpstr>
      <vt:lpstr>CONT…</vt:lpstr>
      <vt:lpstr>CONT…</vt:lpstr>
      <vt:lpstr>CONT…</vt:lpstr>
      <vt:lpstr>CONT…</vt:lpstr>
      <vt:lpstr>REALISM AND THE METHODS OF TEACHING</vt:lpstr>
      <vt:lpstr>CONT…</vt:lpstr>
      <vt:lpstr>CONT…</vt:lpstr>
      <vt:lpstr>CONT…</vt:lpstr>
      <vt:lpstr>CONT…</vt:lpstr>
      <vt:lpstr>REALISM: INTEREST AND DISCIPLINE</vt:lpstr>
      <vt:lpstr>CONT…</vt:lpstr>
      <vt:lpstr>CONT…</vt:lpstr>
      <vt:lpstr>REALISM AND SCHOOL</vt:lpstr>
      <vt:lpstr>CONT…</vt:lpstr>
      <vt:lpstr>CONT…</vt:lpstr>
      <vt:lpstr>IMPACT OF REALISM IN CURRENT EDUCATION</vt:lpstr>
      <vt:lpstr>MERITS OF REALISM</vt:lpstr>
      <vt:lpstr>CONT…</vt:lpstr>
      <vt:lpstr>CONT…</vt:lpstr>
      <vt:lpstr>DEMERITS OF REALISM</vt:lpstr>
      <vt:lpstr>CONT…</vt:lpstr>
      <vt:lpstr>CONT…</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DR RIFFAT</cp:lastModifiedBy>
  <cp:revision>369</cp:revision>
  <dcterms:created xsi:type="dcterms:W3CDTF">2021-05-02T07:35:24Z</dcterms:created>
  <dcterms:modified xsi:type="dcterms:W3CDTF">2021-06-15T07:42:34Z</dcterms:modified>
</cp:coreProperties>
</file>