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9" r:id="rId6"/>
    <p:sldId id="270" r:id="rId7"/>
    <p:sldId id="287" r:id="rId8"/>
    <p:sldId id="271" r:id="rId9"/>
    <p:sldId id="288" r:id="rId10"/>
    <p:sldId id="260" r:id="rId11"/>
    <p:sldId id="261" r:id="rId12"/>
    <p:sldId id="262" r:id="rId13"/>
    <p:sldId id="272" r:id="rId14"/>
    <p:sldId id="263" r:id="rId15"/>
    <p:sldId id="264" r:id="rId16"/>
    <p:sldId id="265" r:id="rId17"/>
    <p:sldId id="292" r:id="rId18"/>
    <p:sldId id="267" r:id="rId19"/>
    <p:sldId id="268" r:id="rId20"/>
    <p:sldId id="293" r:id="rId21"/>
    <p:sldId id="273" r:id="rId22"/>
    <p:sldId id="278" r:id="rId23"/>
    <p:sldId id="289" r:id="rId24"/>
    <p:sldId id="274" r:id="rId25"/>
    <p:sldId id="290" r:id="rId26"/>
    <p:sldId id="275" r:id="rId27"/>
    <p:sldId id="276" r:id="rId28"/>
    <p:sldId id="277" r:id="rId29"/>
    <p:sldId id="279" r:id="rId30"/>
    <p:sldId id="280" r:id="rId31"/>
    <p:sldId id="281" r:id="rId32"/>
    <p:sldId id="282" r:id="rId33"/>
    <p:sldId id="283" r:id="rId34"/>
    <p:sldId id="284" r:id="rId35"/>
    <p:sldId id="285" r:id="rId36"/>
    <p:sldId id="286" r:id="rId37"/>
    <p:sldId id="29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21" autoAdjust="0"/>
    <p:restoredTop sz="94660"/>
  </p:normalViewPr>
  <p:slideViewPr>
    <p:cSldViewPr>
      <p:cViewPr varScale="1">
        <p:scale>
          <a:sx n="64" d="100"/>
          <a:sy n="64" d="100"/>
        </p:scale>
        <p:origin x="-149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A89573-155A-4ECD-BD4F-894B85AAFD7A}"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B033F-A29F-4163-8F6B-481DDA3C5A9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A89573-155A-4ECD-BD4F-894B85AAFD7A}"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B033F-A29F-4163-8F6B-481DDA3C5A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A89573-155A-4ECD-BD4F-894B85AAFD7A}"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B033F-A29F-4163-8F6B-481DDA3C5A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A89573-155A-4ECD-BD4F-894B85AAFD7A}"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B033F-A29F-4163-8F6B-481DDA3C5A9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A89573-155A-4ECD-BD4F-894B85AAFD7A}"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B033F-A29F-4163-8F6B-481DDA3C5A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A89573-155A-4ECD-BD4F-894B85AAFD7A}"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7B033F-A29F-4163-8F6B-481DDA3C5A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A89573-155A-4ECD-BD4F-894B85AAFD7A}" type="datetimeFigureOut">
              <a:rPr lang="en-US" smtClean="0"/>
              <a:pPr/>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7B033F-A29F-4163-8F6B-481DDA3C5A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A89573-155A-4ECD-BD4F-894B85AAFD7A}" type="datetimeFigureOut">
              <a:rPr lang="en-US" smtClean="0"/>
              <a:pPr/>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7B033F-A29F-4163-8F6B-481DDA3C5A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A89573-155A-4ECD-BD4F-894B85AAFD7A}" type="datetimeFigureOut">
              <a:rPr lang="en-US" smtClean="0"/>
              <a:pPr/>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7B033F-A29F-4163-8F6B-481DDA3C5A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A89573-155A-4ECD-BD4F-894B85AAFD7A}"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7B033F-A29F-4163-8F6B-481DDA3C5A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A89573-155A-4ECD-BD4F-894B85AAFD7A}"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7B033F-A29F-4163-8F6B-481DDA3C5A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A89573-155A-4ECD-BD4F-894B85AAFD7A}" type="datetimeFigureOut">
              <a:rPr lang="en-US" smtClean="0"/>
              <a:pPr/>
              <a:t>12/3/2020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7B033F-A29F-4163-8F6B-481DDA3C5A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3n817fwly711g.cloudfront.net/blog/wp-content/uploads/2012/03/Inheritance-Relationship.jpeg" TargetMode="External"/><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hyperlink" Target="https://d3n817fwly711g.cloudfront.net/blog/wp-content/uploads/2012/03/Association-Relationship.jpeg"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3" Type="http://schemas.openxmlformats.org/officeDocument/2006/relationships/hyperlink" Target="https://d3n817fwly711g.cloudfront.net/blog/wp-content/uploads/2012/03/Aggregation-Relationship.png" TargetMode="External"/><Relationship Id="rId2" Type="http://schemas.openxmlformats.org/officeDocument/2006/relationships/image" Target="../media/image10.png"/><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hyperlink" Target="https://d3n817fwly711g.cloudfront.net/blog/wp-content/uploads/2012/03/Composition-Relationship-UML.png" TargetMode="External"/><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3n817fwly711g.cloudfront.net/blog/wp-content/uploads/2012/03/Realization-Relationship.jpeg" TargetMode="External"/><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470025"/>
          </a:xfrm>
        </p:spPr>
        <p:txBody>
          <a:bodyPr/>
          <a:lstStyle/>
          <a:p>
            <a:r>
              <a:rPr lang="en-US" dirty="0"/>
              <a:t>What is Class Diagram?</a:t>
            </a:r>
            <a:br>
              <a:rPr 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graphical representation of the class - </a:t>
            </a:r>
            <a:r>
              <a:rPr lang="en-US" dirty="0" err="1"/>
              <a:t>MyClass</a:t>
            </a:r>
            <a:r>
              <a:rPr lang="en-US" dirty="0"/>
              <a:t> as shown above:</a:t>
            </a:r>
          </a:p>
          <a:p>
            <a:r>
              <a:rPr lang="en-US" dirty="0" err="1"/>
              <a:t>MyClass</a:t>
            </a:r>
            <a:r>
              <a:rPr lang="en-US" dirty="0"/>
              <a:t> has 3 attributes and 3 operations</a:t>
            </a:r>
          </a:p>
          <a:p>
            <a:r>
              <a:rPr lang="en-US" dirty="0"/>
              <a:t>Parameter p3 of op2 is of type </a:t>
            </a:r>
            <a:r>
              <a:rPr lang="en-US" dirty="0" err="1"/>
              <a:t>int</a:t>
            </a:r>
            <a:endParaRPr lang="en-US" dirty="0"/>
          </a:p>
          <a:p>
            <a:r>
              <a:rPr lang="en-US" dirty="0"/>
              <a:t>op2 returns a float</a:t>
            </a:r>
          </a:p>
          <a:p>
            <a:r>
              <a:rPr lang="en-US" dirty="0"/>
              <a:t>op3 returns a pointer (denoted by a *) to Class6</a:t>
            </a:r>
          </a:p>
          <a:p>
            <a:endParaRPr lang="en-US" dirty="0"/>
          </a:p>
        </p:txBody>
      </p:sp>
      <p:sp>
        <p:nvSpPr>
          <p:cNvPr id="4" name="Title 1"/>
          <p:cNvSpPr>
            <a:spLocks noGrp="1"/>
          </p:cNvSpPr>
          <p:nvPr>
            <p:ph type="title"/>
          </p:nvPr>
        </p:nvSpPr>
        <p:spPr>
          <a:xfrm>
            <a:off x="457200" y="274638"/>
            <a:ext cx="8229600" cy="1143000"/>
          </a:xfrm>
        </p:spPr>
        <p:txBody>
          <a:bodyPr>
            <a:normAutofit/>
          </a:bodyPr>
          <a:lstStyle/>
          <a:p>
            <a:r>
              <a:rPr lang="en-US" dirty="0" smtClean="0"/>
              <a:t>Class Notation</a:t>
            </a:r>
            <a:endParaRPr lang="en-US" dirty="0"/>
          </a:p>
        </p:txBody>
      </p:sp>
      <p:pic>
        <p:nvPicPr>
          <p:cNvPr id="5" name="Picture 2" descr="Simple class"/>
          <p:cNvPicPr>
            <a:picLocks noChangeAspect="1" noChangeArrowheads="1"/>
          </p:cNvPicPr>
          <p:nvPr/>
        </p:nvPicPr>
        <p:blipFill>
          <a:blip r:embed="rId2"/>
          <a:srcRect/>
          <a:stretch>
            <a:fillRect/>
          </a:stretch>
        </p:blipFill>
        <p:spPr bwMode="auto">
          <a:xfrm>
            <a:off x="6553200" y="5029200"/>
            <a:ext cx="2510725" cy="18288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Class Relationships</a:t>
            </a:r>
            <a:endParaRPr lang="en-US" dirty="0"/>
          </a:p>
        </p:txBody>
      </p:sp>
      <p:sp>
        <p:nvSpPr>
          <p:cNvPr id="3" name="Content Placeholder 2"/>
          <p:cNvSpPr>
            <a:spLocks noGrp="1"/>
          </p:cNvSpPr>
          <p:nvPr>
            <p:ph idx="1"/>
          </p:nvPr>
        </p:nvSpPr>
        <p:spPr/>
        <p:txBody>
          <a:bodyPr/>
          <a:lstStyle/>
          <a:p>
            <a:r>
              <a:rPr lang="en-US" dirty="0" smtClean="0"/>
              <a:t>A </a:t>
            </a:r>
            <a:r>
              <a:rPr lang="en-US" dirty="0"/>
              <a:t>class may be involved in one or more relationships with other classes. </a:t>
            </a:r>
            <a:endParaRPr lang="en-US" dirty="0" smtClean="0"/>
          </a:p>
          <a:p>
            <a:r>
              <a:rPr lang="en-US" dirty="0" smtClean="0"/>
              <a:t>A </a:t>
            </a:r>
            <a:r>
              <a:rPr lang="en-US" dirty="0"/>
              <a:t>relationship can be one of the following types</a:t>
            </a:r>
            <a:r>
              <a:rPr lang="en-US" dirty="0" smtClean="0"/>
              <a:t>:</a:t>
            </a:r>
          </a:p>
          <a:p>
            <a:pPr lvl="1"/>
            <a:r>
              <a:rPr lang="en-US" dirty="0" smtClean="0"/>
              <a:t> </a:t>
            </a:r>
            <a:r>
              <a:rPr lang="en-US" dirty="0"/>
              <a:t>(Refer to the figure on the right for the graphical representation of relationships).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US" dirty="0" smtClean="0"/>
              <a:t>Class Relationships</a:t>
            </a:r>
            <a:endParaRPr lang="en-US" dirty="0"/>
          </a:p>
        </p:txBody>
      </p:sp>
      <p:sp>
        <p:nvSpPr>
          <p:cNvPr id="3" name="Content Placeholder 2"/>
          <p:cNvSpPr>
            <a:spLocks noGrp="1"/>
          </p:cNvSpPr>
          <p:nvPr>
            <p:ph sz="half" idx="1"/>
          </p:nvPr>
        </p:nvSpPr>
        <p:spPr>
          <a:xfrm>
            <a:off x="0" y="1600200"/>
            <a:ext cx="4495800" cy="5105400"/>
          </a:xfrm>
        </p:spPr>
        <p:txBody>
          <a:bodyPr>
            <a:normAutofit fontScale="92500" lnSpcReduction="10000"/>
          </a:bodyPr>
          <a:lstStyle/>
          <a:p>
            <a:pPr>
              <a:buNone/>
            </a:pPr>
            <a:r>
              <a:rPr lang="en-US" sz="2800" b="1" dirty="0" smtClean="0"/>
              <a:t>Relationship Type </a:t>
            </a:r>
          </a:p>
          <a:p>
            <a:pPr>
              <a:buNone/>
            </a:pPr>
            <a:endParaRPr lang="en-US" b="1" dirty="0" smtClean="0"/>
          </a:p>
          <a:p>
            <a:pPr>
              <a:buNone/>
            </a:pPr>
            <a:r>
              <a:rPr lang="en-US" b="1" dirty="0" smtClean="0"/>
              <a:t>Inheritance</a:t>
            </a:r>
            <a:r>
              <a:rPr lang="en-US" dirty="0"/>
              <a:t> (or Generalization):</a:t>
            </a:r>
          </a:p>
          <a:p>
            <a:r>
              <a:rPr lang="en-US" dirty="0"/>
              <a:t>Represents an "is-a" relationship.</a:t>
            </a:r>
          </a:p>
          <a:p>
            <a:r>
              <a:rPr lang="en-US" dirty="0"/>
              <a:t>An abstract class name is shown in italics.</a:t>
            </a:r>
          </a:p>
          <a:p>
            <a:r>
              <a:rPr lang="en-US" dirty="0"/>
              <a:t>SubClass1 and SubClass2 are specializations of Super Class.</a:t>
            </a:r>
          </a:p>
          <a:p>
            <a:r>
              <a:rPr lang="en-US" dirty="0"/>
              <a:t>A solid line with a hollow arrowhead that point from the child to the parent class</a:t>
            </a:r>
          </a:p>
          <a:p>
            <a:endParaRPr lang="en-US" dirty="0"/>
          </a:p>
        </p:txBody>
      </p:sp>
      <p:sp>
        <p:nvSpPr>
          <p:cNvPr id="5" name="Content Placeholder 4"/>
          <p:cNvSpPr>
            <a:spLocks noGrp="1"/>
          </p:cNvSpPr>
          <p:nvPr>
            <p:ph sz="half" idx="2"/>
          </p:nvPr>
        </p:nvSpPr>
        <p:spPr/>
        <p:txBody>
          <a:bodyPr>
            <a:normAutofit fontScale="92500" lnSpcReduction="10000"/>
          </a:bodyPr>
          <a:lstStyle/>
          <a:p>
            <a:pPr>
              <a:buNone/>
            </a:pPr>
            <a:r>
              <a:rPr lang="en-US" b="1" dirty="0"/>
              <a:t>Graphical Representation</a:t>
            </a:r>
          </a:p>
        </p:txBody>
      </p:sp>
      <p:cxnSp>
        <p:nvCxnSpPr>
          <p:cNvPr id="7" name="Straight Connector 6"/>
          <p:cNvCxnSpPr/>
          <p:nvPr/>
        </p:nvCxnSpPr>
        <p:spPr>
          <a:xfrm>
            <a:off x="0" y="1981200"/>
            <a:ext cx="83820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21508" name="Picture 4" descr="Inheritance"/>
          <p:cNvPicPr>
            <a:picLocks noChangeAspect="1" noChangeArrowheads="1"/>
          </p:cNvPicPr>
          <p:nvPr/>
        </p:nvPicPr>
        <p:blipFill>
          <a:blip r:embed="rId2"/>
          <a:srcRect/>
          <a:stretch>
            <a:fillRect/>
          </a:stretch>
        </p:blipFill>
        <p:spPr bwMode="auto">
          <a:xfrm>
            <a:off x="4876800" y="2438400"/>
            <a:ext cx="2759424" cy="2363042"/>
          </a:xfrm>
          <a:prstGeom prst="rect">
            <a:avLst/>
          </a:prstGeom>
          <a:noFill/>
        </p:spPr>
      </p:pic>
      <p:pic>
        <p:nvPicPr>
          <p:cNvPr id="21510" name="Picture 6" descr="Inheritance Relationship in UML Class diagrams">
            <a:hlinkClick r:id="rId3"/>
          </p:cNvPr>
          <p:cNvPicPr>
            <a:picLocks noChangeAspect="1" noChangeArrowheads="1"/>
          </p:cNvPicPr>
          <p:nvPr/>
        </p:nvPicPr>
        <p:blipFill>
          <a:blip r:embed="rId4"/>
          <a:srcRect/>
          <a:stretch>
            <a:fillRect/>
          </a:stretch>
        </p:blipFill>
        <p:spPr bwMode="auto">
          <a:xfrm>
            <a:off x="7487116" y="4962525"/>
            <a:ext cx="1656884" cy="189547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a:normAutofit/>
          </a:bodyPr>
          <a:lstStyle/>
          <a:p>
            <a:r>
              <a:rPr lang="en-US" dirty="0" smtClean="0"/>
              <a:t>Class Relationships</a:t>
            </a:r>
            <a:endParaRPr lang="en-US" dirty="0"/>
          </a:p>
        </p:txBody>
      </p:sp>
      <p:sp>
        <p:nvSpPr>
          <p:cNvPr id="7" name="Content Placeholder 4"/>
          <p:cNvSpPr>
            <a:spLocks noGrp="1"/>
          </p:cNvSpPr>
          <p:nvPr>
            <p:ph sz="half" idx="1"/>
          </p:nvPr>
        </p:nvSpPr>
        <p:spPr>
          <a:xfrm>
            <a:off x="457200" y="1600200"/>
            <a:ext cx="4038600" cy="4953000"/>
          </a:xfrm>
        </p:spPr>
        <p:txBody>
          <a:bodyPr>
            <a:normAutofit/>
          </a:bodyPr>
          <a:lstStyle/>
          <a:p>
            <a:r>
              <a:rPr lang="en-US" sz="2000" b="1" dirty="0"/>
              <a:t>Relationship Type </a:t>
            </a:r>
          </a:p>
          <a:p>
            <a:pPr>
              <a:buNone/>
            </a:pPr>
            <a:r>
              <a:rPr lang="en-US" sz="2600" b="1" dirty="0"/>
              <a:t>Simple Association</a:t>
            </a:r>
            <a:r>
              <a:rPr lang="en-US" sz="2600" dirty="0"/>
              <a:t>:</a:t>
            </a:r>
          </a:p>
          <a:p>
            <a:r>
              <a:rPr lang="en-US" sz="2600" dirty="0"/>
              <a:t>A structural link between two peer classes.</a:t>
            </a:r>
          </a:p>
          <a:p>
            <a:r>
              <a:rPr lang="en-US" sz="2600" dirty="0"/>
              <a:t>There is an association between Class1 and Class2</a:t>
            </a:r>
          </a:p>
          <a:p>
            <a:r>
              <a:rPr lang="en-US" sz="2600" dirty="0"/>
              <a:t>A solid line connecting two classes</a:t>
            </a:r>
          </a:p>
          <a:p>
            <a:endParaRPr lang="en-US" dirty="0"/>
          </a:p>
        </p:txBody>
      </p:sp>
      <p:sp>
        <p:nvSpPr>
          <p:cNvPr id="8" name="Content Placeholder 5"/>
          <p:cNvSpPr txBox="1">
            <a:spLocks/>
          </p:cNvSpPr>
          <p:nvPr/>
        </p:nvSpPr>
        <p:spPr>
          <a:xfrm>
            <a:off x="4419600" y="1600200"/>
            <a:ext cx="42672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Graphical Representation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cxnSp>
        <p:nvCxnSpPr>
          <p:cNvPr id="9" name="Straight Connector 8"/>
          <p:cNvCxnSpPr/>
          <p:nvPr/>
        </p:nvCxnSpPr>
        <p:spPr>
          <a:xfrm>
            <a:off x="304800" y="1981200"/>
            <a:ext cx="83820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29700" name="Picture 4" descr="Simple association"/>
          <p:cNvPicPr>
            <a:picLocks noChangeAspect="1" noChangeArrowheads="1"/>
          </p:cNvPicPr>
          <p:nvPr/>
        </p:nvPicPr>
        <p:blipFill>
          <a:blip r:embed="rId2"/>
          <a:srcRect/>
          <a:stretch>
            <a:fillRect/>
          </a:stretch>
        </p:blipFill>
        <p:spPr bwMode="auto">
          <a:xfrm>
            <a:off x="4876800" y="2971800"/>
            <a:ext cx="3947522" cy="685800"/>
          </a:xfrm>
          <a:prstGeom prst="rect">
            <a:avLst/>
          </a:prstGeom>
          <a:noFill/>
        </p:spPr>
      </p:pic>
      <p:pic>
        <p:nvPicPr>
          <p:cNvPr id="29702" name="Picture 6" descr="Association - One of the most common in class diagram relationships">
            <a:hlinkClick r:id="rId3"/>
          </p:cNvPr>
          <p:cNvPicPr>
            <a:picLocks noChangeAspect="1" noChangeArrowheads="1"/>
          </p:cNvPicPr>
          <p:nvPr/>
        </p:nvPicPr>
        <p:blipFill>
          <a:blip r:embed="rId4"/>
          <a:srcRect/>
          <a:stretch>
            <a:fillRect/>
          </a:stretch>
        </p:blipFill>
        <p:spPr bwMode="auto">
          <a:xfrm>
            <a:off x="5943600" y="3962400"/>
            <a:ext cx="1905000" cy="2308603"/>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US" dirty="0" smtClean="0"/>
              <a:t>Class Relationships</a:t>
            </a:r>
            <a:endParaRPr lang="en-US" dirty="0"/>
          </a:p>
        </p:txBody>
      </p:sp>
      <p:sp>
        <p:nvSpPr>
          <p:cNvPr id="5" name="Content Placeholder 4"/>
          <p:cNvSpPr>
            <a:spLocks noGrp="1"/>
          </p:cNvSpPr>
          <p:nvPr>
            <p:ph sz="half" idx="1"/>
          </p:nvPr>
        </p:nvSpPr>
        <p:spPr>
          <a:xfrm>
            <a:off x="304800" y="1600200"/>
            <a:ext cx="4343400" cy="5257800"/>
          </a:xfrm>
        </p:spPr>
        <p:txBody>
          <a:bodyPr>
            <a:normAutofit fontScale="85000" lnSpcReduction="20000"/>
          </a:bodyPr>
          <a:lstStyle/>
          <a:p>
            <a:r>
              <a:rPr lang="en-US" sz="2000" b="1" dirty="0"/>
              <a:t>Relationship Type </a:t>
            </a:r>
          </a:p>
          <a:p>
            <a:pPr>
              <a:buNone/>
            </a:pPr>
            <a:endParaRPr lang="en-US" b="1" dirty="0" smtClean="0"/>
          </a:p>
          <a:p>
            <a:pPr>
              <a:buNone/>
            </a:pPr>
            <a:r>
              <a:rPr lang="en-US" b="1" dirty="0" smtClean="0"/>
              <a:t>Aggregation</a:t>
            </a:r>
            <a:r>
              <a:rPr lang="en-US" dirty="0"/>
              <a:t>:</a:t>
            </a:r>
          </a:p>
          <a:p>
            <a:r>
              <a:rPr lang="en-US" dirty="0"/>
              <a:t>A special type of association. It represents a "part of" relationship.</a:t>
            </a:r>
          </a:p>
          <a:p>
            <a:r>
              <a:rPr lang="en-US" dirty="0"/>
              <a:t>Class2 is part of Class1.</a:t>
            </a:r>
          </a:p>
          <a:p>
            <a:r>
              <a:rPr lang="en-US" dirty="0"/>
              <a:t>Many instances (denoted by the *) of Class2 can be associated with Class1.</a:t>
            </a:r>
          </a:p>
          <a:p>
            <a:r>
              <a:rPr lang="en-US" dirty="0"/>
              <a:t>Objects of Class1 and Class2 have separate lifetimes.</a:t>
            </a:r>
          </a:p>
          <a:p>
            <a:r>
              <a:rPr lang="en-US" dirty="0"/>
              <a:t>A solid line with an unfilled diamond at the association end connected to the class of composite</a:t>
            </a:r>
          </a:p>
          <a:p>
            <a:endParaRPr lang="en-US" dirty="0"/>
          </a:p>
        </p:txBody>
      </p:sp>
      <p:sp>
        <p:nvSpPr>
          <p:cNvPr id="6" name="Content Placeholder 5"/>
          <p:cNvSpPr>
            <a:spLocks noGrp="1"/>
          </p:cNvSpPr>
          <p:nvPr>
            <p:ph sz="half" idx="2"/>
          </p:nvPr>
        </p:nvSpPr>
        <p:spPr>
          <a:xfrm>
            <a:off x="4419600" y="1600200"/>
            <a:ext cx="4267200" cy="4525963"/>
          </a:xfrm>
        </p:spPr>
        <p:txBody>
          <a:bodyPr>
            <a:normAutofit fontScale="85000" lnSpcReduction="20000"/>
          </a:bodyPr>
          <a:lstStyle/>
          <a:p>
            <a:r>
              <a:rPr lang="en-US" sz="2000" b="1" dirty="0" smtClean="0"/>
              <a:t>Graphical Representation</a:t>
            </a:r>
          </a:p>
          <a:p>
            <a:endParaRPr lang="en-US" dirty="0"/>
          </a:p>
        </p:txBody>
      </p:sp>
      <p:cxnSp>
        <p:nvCxnSpPr>
          <p:cNvPr id="7" name="Straight Connector 6"/>
          <p:cNvCxnSpPr/>
          <p:nvPr/>
        </p:nvCxnSpPr>
        <p:spPr>
          <a:xfrm>
            <a:off x="304800" y="1981200"/>
            <a:ext cx="83820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20482" name="Picture 2" descr="Aggregation"/>
          <p:cNvPicPr>
            <a:picLocks noChangeAspect="1" noChangeArrowheads="1"/>
          </p:cNvPicPr>
          <p:nvPr/>
        </p:nvPicPr>
        <p:blipFill>
          <a:blip r:embed="rId2"/>
          <a:srcRect/>
          <a:stretch>
            <a:fillRect/>
          </a:stretch>
        </p:blipFill>
        <p:spPr bwMode="auto">
          <a:xfrm>
            <a:off x="5257800" y="2743200"/>
            <a:ext cx="3508908" cy="609600"/>
          </a:xfrm>
          <a:prstGeom prst="rect">
            <a:avLst/>
          </a:prstGeom>
          <a:noFill/>
        </p:spPr>
      </p:pic>
      <p:pic>
        <p:nvPicPr>
          <p:cNvPr id="20484" name="Picture 4" descr="Aggregation Relationship">
            <a:hlinkClick r:id="rId3"/>
          </p:cNvPr>
          <p:cNvPicPr>
            <a:picLocks noChangeAspect="1" noChangeArrowheads="1"/>
          </p:cNvPicPr>
          <p:nvPr/>
        </p:nvPicPr>
        <p:blipFill>
          <a:blip r:embed="rId4"/>
          <a:srcRect/>
          <a:stretch>
            <a:fillRect/>
          </a:stretch>
        </p:blipFill>
        <p:spPr bwMode="auto">
          <a:xfrm>
            <a:off x="5486400" y="3581400"/>
            <a:ext cx="2344903" cy="276970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Class Relationships</a:t>
            </a:r>
          </a:p>
        </p:txBody>
      </p:sp>
      <p:sp>
        <p:nvSpPr>
          <p:cNvPr id="7" name="Content Placeholder 4"/>
          <p:cNvSpPr>
            <a:spLocks noGrp="1"/>
          </p:cNvSpPr>
          <p:nvPr>
            <p:ph sz="half" idx="1"/>
          </p:nvPr>
        </p:nvSpPr>
        <p:spPr>
          <a:xfrm>
            <a:off x="228600" y="1554162"/>
            <a:ext cx="4267200" cy="5075238"/>
          </a:xfrm>
        </p:spPr>
        <p:txBody>
          <a:bodyPr>
            <a:normAutofit fontScale="77500" lnSpcReduction="20000"/>
          </a:bodyPr>
          <a:lstStyle/>
          <a:p>
            <a:r>
              <a:rPr lang="en-US" sz="2600" b="1" dirty="0"/>
              <a:t>Relationship Type </a:t>
            </a:r>
          </a:p>
          <a:p>
            <a:endParaRPr lang="en-US" b="1" dirty="0" smtClean="0"/>
          </a:p>
          <a:p>
            <a:pPr>
              <a:buNone/>
            </a:pPr>
            <a:r>
              <a:rPr lang="en-US" b="1" dirty="0" smtClean="0"/>
              <a:t>Composition</a:t>
            </a:r>
            <a:r>
              <a:rPr lang="en-US" dirty="0"/>
              <a:t>:</a:t>
            </a:r>
          </a:p>
          <a:p>
            <a:r>
              <a:rPr lang="en-US" dirty="0"/>
              <a:t>A special type of aggregation where parts are destroyed when the whole is destroyed.</a:t>
            </a:r>
          </a:p>
          <a:p>
            <a:r>
              <a:rPr lang="en-US" dirty="0"/>
              <a:t>Objects of Class2 live and die with Class1.</a:t>
            </a:r>
          </a:p>
          <a:p>
            <a:r>
              <a:rPr lang="en-US" dirty="0"/>
              <a:t>Class2 cannot stand by itself.</a:t>
            </a:r>
          </a:p>
          <a:p>
            <a:r>
              <a:rPr lang="en-US" dirty="0"/>
              <a:t>A solid line with a filled diamond at the association connected to the class of composite</a:t>
            </a:r>
          </a:p>
          <a:p>
            <a:endParaRPr lang="en-US" dirty="0"/>
          </a:p>
        </p:txBody>
      </p:sp>
      <p:sp>
        <p:nvSpPr>
          <p:cNvPr id="8" name="Content Placeholder 5"/>
          <p:cNvSpPr txBox="1">
            <a:spLocks/>
          </p:cNvSpPr>
          <p:nvPr/>
        </p:nvSpPr>
        <p:spPr>
          <a:xfrm>
            <a:off x="4419600" y="1554162"/>
            <a:ext cx="42672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Graphical Representation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cxnSp>
        <p:nvCxnSpPr>
          <p:cNvPr id="9" name="Straight Connector 8"/>
          <p:cNvCxnSpPr/>
          <p:nvPr/>
        </p:nvCxnSpPr>
        <p:spPr>
          <a:xfrm>
            <a:off x="304800" y="1935162"/>
            <a:ext cx="83820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9458" name="Picture 2" descr="Composition"/>
          <p:cNvPicPr>
            <a:picLocks noChangeAspect="1" noChangeArrowheads="1"/>
          </p:cNvPicPr>
          <p:nvPr/>
        </p:nvPicPr>
        <p:blipFill>
          <a:blip r:embed="rId2"/>
          <a:srcRect/>
          <a:stretch>
            <a:fillRect/>
          </a:stretch>
        </p:blipFill>
        <p:spPr bwMode="auto">
          <a:xfrm>
            <a:off x="4800600" y="2362200"/>
            <a:ext cx="3947522" cy="685800"/>
          </a:xfrm>
          <a:prstGeom prst="rect">
            <a:avLst/>
          </a:prstGeom>
          <a:noFill/>
        </p:spPr>
      </p:pic>
      <p:pic>
        <p:nvPicPr>
          <p:cNvPr id="19460" name="Picture 4" descr="Composition Relationship in Class Diagrams">
            <a:hlinkClick r:id="rId3"/>
          </p:cNvPr>
          <p:cNvPicPr>
            <a:picLocks noChangeAspect="1" noChangeArrowheads="1"/>
          </p:cNvPicPr>
          <p:nvPr/>
        </p:nvPicPr>
        <p:blipFill>
          <a:blip r:embed="rId4"/>
          <a:srcRect/>
          <a:stretch>
            <a:fillRect/>
          </a:stretch>
        </p:blipFill>
        <p:spPr bwMode="auto">
          <a:xfrm>
            <a:off x="5715000" y="3429000"/>
            <a:ext cx="2193437" cy="25908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a:normAutofit/>
          </a:bodyPr>
          <a:lstStyle/>
          <a:p>
            <a:r>
              <a:rPr lang="en-US" dirty="0" smtClean="0"/>
              <a:t>Class Relationships</a:t>
            </a:r>
            <a:endParaRPr lang="en-US" dirty="0"/>
          </a:p>
        </p:txBody>
      </p:sp>
      <p:sp>
        <p:nvSpPr>
          <p:cNvPr id="7" name="Content Placeholder 4"/>
          <p:cNvSpPr>
            <a:spLocks noGrp="1"/>
          </p:cNvSpPr>
          <p:nvPr>
            <p:ph sz="half" idx="1"/>
          </p:nvPr>
        </p:nvSpPr>
        <p:spPr>
          <a:xfrm>
            <a:off x="228600" y="1600200"/>
            <a:ext cx="4267200" cy="5257800"/>
          </a:xfrm>
        </p:spPr>
        <p:txBody>
          <a:bodyPr/>
          <a:lstStyle/>
          <a:p>
            <a:r>
              <a:rPr lang="en-US" sz="2000" b="1" dirty="0"/>
              <a:t>Relationship </a:t>
            </a:r>
            <a:r>
              <a:rPr lang="en-US" sz="2000" b="1" dirty="0" smtClean="0"/>
              <a:t>Type</a:t>
            </a:r>
          </a:p>
          <a:p>
            <a:endParaRPr lang="en-US" sz="2000" b="1" dirty="0"/>
          </a:p>
          <a:p>
            <a:pPr>
              <a:buNone/>
            </a:pPr>
            <a:r>
              <a:rPr lang="en-US" sz="2400" b="1" dirty="0"/>
              <a:t>Dependency</a:t>
            </a:r>
            <a:r>
              <a:rPr lang="en-US" sz="2400" dirty="0"/>
              <a:t>:</a:t>
            </a:r>
          </a:p>
          <a:p>
            <a:r>
              <a:rPr lang="en-US" sz="2400" dirty="0"/>
              <a:t>Exists between two classes if the changes to the definition of one may cause changes to the other (but not the other way around).</a:t>
            </a:r>
          </a:p>
          <a:p>
            <a:r>
              <a:rPr lang="en-US" sz="2400" dirty="0"/>
              <a:t>Class1 depends on Class2</a:t>
            </a:r>
          </a:p>
          <a:p>
            <a:r>
              <a:rPr lang="en-US" sz="2400" dirty="0"/>
              <a:t>A dashed line with an open arrow</a:t>
            </a:r>
          </a:p>
          <a:p>
            <a:pPr>
              <a:buNone/>
            </a:pPr>
            <a:endParaRPr lang="en-US" sz="2000" b="1" dirty="0"/>
          </a:p>
          <a:p>
            <a:endParaRPr lang="en-US" dirty="0"/>
          </a:p>
        </p:txBody>
      </p:sp>
      <p:sp>
        <p:nvSpPr>
          <p:cNvPr id="8" name="Content Placeholder 5"/>
          <p:cNvSpPr txBox="1">
            <a:spLocks/>
          </p:cNvSpPr>
          <p:nvPr/>
        </p:nvSpPr>
        <p:spPr>
          <a:xfrm>
            <a:off x="4419600" y="1600200"/>
            <a:ext cx="42672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Graphical Representation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cxnSp>
        <p:nvCxnSpPr>
          <p:cNvPr id="9" name="Straight Connector 8"/>
          <p:cNvCxnSpPr/>
          <p:nvPr/>
        </p:nvCxnSpPr>
        <p:spPr>
          <a:xfrm>
            <a:off x="304800" y="1981200"/>
            <a:ext cx="83820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8434" name="Picture 2" descr="Dependency"/>
          <p:cNvPicPr>
            <a:picLocks noChangeAspect="1" noChangeArrowheads="1"/>
          </p:cNvPicPr>
          <p:nvPr/>
        </p:nvPicPr>
        <p:blipFill>
          <a:blip r:embed="rId2"/>
          <a:srcRect/>
          <a:stretch>
            <a:fillRect/>
          </a:stretch>
        </p:blipFill>
        <p:spPr bwMode="auto">
          <a:xfrm>
            <a:off x="4953000" y="3657600"/>
            <a:ext cx="3947522" cy="685800"/>
          </a:xfrm>
          <a:prstGeom prst="rect">
            <a:avLst/>
          </a:prstGeom>
          <a:noFill/>
        </p:spPr>
      </p:pic>
      <p:pic>
        <p:nvPicPr>
          <p:cNvPr id="18435" name="Picture 3"/>
          <p:cNvPicPr>
            <a:picLocks noChangeAspect="1" noChangeArrowheads="1"/>
          </p:cNvPicPr>
          <p:nvPr/>
        </p:nvPicPr>
        <p:blipFill>
          <a:blip r:embed="rId3"/>
          <a:srcRect/>
          <a:stretch>
            <a:fillRect/>
          </a:stretch>
        </p:blipFill>
        <p:spPr bwMode="auto">
          <a:xfrm>
            <a:off x="3852141" y="5695950"/>
            <a:ext cx="4987059" cy="100965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4876800" cy="5638800"/>
          </a:xfrm>
        </p:spPr>
        <p:txBody>
          <a:bodyPr>
            <a:noAutofit/>
          </a:bodyPr>
          <a:lstStyle/>
          <a:p>
            <a:pPr>
              <a:buNone/>
            </a:pPr>
            <a:r>
              <a:rPr lang="en-US" sz="2200" b="1" dirty="0" smtClean="0"/>
              <a:t>Relationship type</a:t>
            </a:r>
            <a:endParaRPr lang="en-US" sz="2200" b="1" dirty="0"/>
          </a:p>
          <a:p>
            <a:r>
              <a:rPr lang="en-US" sz="2200" b="1" dirty="0"/>
              <a:t>Realization</a:t>
            </a:r>
            <a:r>
              <a:rPr lang="en-US" sz="2200" dirty="0"/>
              <a:t> is a relationship between the blueprint class and the object containing its respective implementation level details. </a:t>
            </a:r>
            <a:endParaRPr lang="en-US" sz="2200" dirty="0" smtClean="0"/>
          </a:p>
          <a:p>
            <a:r>
              <a:rPr lang="en-US" sz="2200" dirty="0" smtClean="0"/>
              <a:t>This </a:t>
            </a:r>
            <a:r>
              <a:rPr lang="en-US" sz="2200" dirty="0"/>
              <a:t>object is said to realize the blueprint class. In other words, </a:t>
            </a:r>
            <a:r>
              <a:rPr lang="en-US" sz="2200" b="1" dirty="0">
                <a:solidFill>
                  <a:srgbClr val="FF0000"/>
                </a:solidFill>
              </a:rPr>
              <a:t>you can understand this as the relationship between the interface and the implementing class.</a:t>
            </a:r>
          </a:p>
          <a:p>
            <a:r>
              <a:rPr lang="en-US" sz="2200" dirty="0"/>
              <a:t>For example, the Owner interface might specify methods for acquiring property and disposing of property. The Person and Corporation classes need to implement these methods, possibly in very different ways</a:t>
            </a:r>
            <a:r>
              <a:rPr lang="en-US" sz="2200" dirty="0" smtClean="0"/>
              <a:t>.</a:t>
            </a:r>
            <a:endParaRPr lang="en-US" sz="2200" dirty="0"/>
          </a:p>
        </p:txBody>
      </p:sp>
      <p:sp>
        <p:nvSpPr>
          <p:cNvPr id="4" name="Title 1"/>
          <p:cNvSpPr>
            <a:spLocks noGrp="1"/>
          </p:cNvSpPr>
          <p:nvPr>
            <p:ph type="title"/>
          </p:nvPr>
        </p:nvSpPr>
        <p:spPr>
          <a:xfrm>
            <a:off x="381000" y="0"/>
            <a:ext cx="8229600" cy="792162"/>
          </a:xfrm>
        </p:spPr>
        <p:txBody>
          <a:bodyPr>
            <a:normAutofit/>
          </a:bodyPr>
          <a:lstStyle/>
          <a:p>
            <a:r>
              <a:rPr lang="en-US" dirty="0" smtClean="0"/>
              <a:t>Class Relationships</a:t>
            </a:r>
            <a:endParaRPr lang="en-US" dirty="0"/>
          </a:p>
        </p:txBody>
      </p:sp>
      <p:pic>
        <p:nvPicPr>
          <p:cNvPr id="50178" name="Picture 2" descr="Realization"/>
          <p:cNvPicPr>
            <a:picLocks noChangeAspect="1" noChangeArrowheads="1"/>
          </p:cNvPicPr>
          <p:nvPr/>
        </p:nvPicPr>
        <p:blipFill>
          <a:blip r:embed="rId2"/>
          <a:srcRect/>
          <a:stretch>
            <a:fillRect/>
          </a:stretch>
        </p:blipFill>
        <p:spPr bwMode="auto">
          <a:xfrm>
            <a:off x="5943600" y="1295400"/>
            <a:ext cx="2734955" cy="1920116"/>
          </a:xfrm>
          <a:prstGeom prst="rect">
            <a:avLst/>
          </a:prstGeom>
          <a:noFill/>
        </p:spPr>
      </p:pic>
      <p:sp>
        <p:nvSpPr>
          <p:cNvPr id="6" name="Rectangle 5"/>
          <p:cNvSpPr/>
          <p:nvPr/>
        </p:nvSpPr>
        <p:spPr>
          <a:xfrm>
            <a:off x="5486400" y="990600"/>
            <a:ext cx="2950231" cy="369332"/>
          </a:xfrm>
          <a:prstGeom prst="rect">
            <a:avLst/>
          </a:prstGeom>
        </p:spPr>
        <p:txBody>
          <a:bodyPr wrap="none">
            <a:spAutoFit/>
          </a:bodyPr>
          <a:lstStyle/>
          <a:p>
            <a:pPr marL="342900" lvl="0" indent="-342900">
              <a:spcBef>
                <a:spcPct val="20000"/>
              </a:spcBef>
              <a:buFont typeface="Arial" pitchFamily="34" charset="0"/>
              <a:buChar char="•"/>
              <a:defRPr/>
            </a:pPr>
            <a:r>
              <a:rPr lang="en-US" b="1" dirty="0"/>
              <a:t>Graphical Representation</a:t>
            </a:r>
          </a:p>
        </p:txBody>
      </p:sp>
      <p:pic>
        <p:nvPicPr>
          <p:cNvPr id="50180" name="Picture 4" descr="Realization Relationship in UML Class diagrams">
            <a:hlinkClick r:id="rId3"/>
          </p:cNvPr>
          <p:cNvPicPr>
            <a:picLocks noChangeAspect="1" noChangeArrowheads="1"/>
          </p:cNvPicPr>
          <p:nvPr/>
        </p:nvPicPr>
        <p:blipFill>
          <a:blip r:embed="rId4"/>
          <a:srcRect/>
          <a:stretch>
            <a:fillRect/>
          </a:stretch>
        </p:blipFill>
        <p:spPr bwMode="auto">
          <a:xfrm>
            <a:off x="5867400" y="3886200"/>
            <a:ext cx="1823471" cy="22098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Names</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a:buNone/>
            </a:pPr>
            <a:r>
              <a:rPr lang="en-US" dirty="0" smtClean="0"/>
              <a:t>Names </a:t>
            </a:r>
            <a:r>
              <a:rPr lang="en-US" dirty="0"/>
              <a:t>of relationships are written in the middle of the association line.</a:t>
            </a:r>
          </a:p>
          <a:p>
            <a:r>
              <a:rPr lang="en-US" dirty="0"/>
              <a:t>Good relation names make sense when you read them out loud:</a:t>
            </a:r>
          </a:p>
          <a:p>
            <a:pPr lvl="1"/>
            <a:r>
              <a:rPr lang="en-US" dirty="0"/>
              <a:t>"Every spreadsheet </a:t>
            </a:r>
            <a:r>
              <a:rPr lang="en-US" b="1" dirty="0"/>
              <a:t>contains</a:t>
            </a:r>
            <a:r>
              <a:rPr lang="en-US" dirty="0"/>
              <a:t> some number of cells",</a:t>
            </a:r>
          </a:p>
          <a:p>
            <a:pPr lvl="1"/>
            <a:r>
              <a:rPr lang="en-US" dirty="0"/>
              <a:t>"an expression </a:t>
            </a:r>
            <a:r>
              <a:rPr lang="en-US" b="1" dirty="0"/>
              <a:t>evaluates to</a:t>
            </a:r>
            <a:r>
              <a:rPr lang="en-US" dirty="0"/>
              <a:t> a value"</a:t>
            </a:r>
          </a:p>
          <a:p>
            <a:r>
              <a:rPr lang="en-US" dirty="0"/>
              <a:t>They often have a </a:t>
            </a:r>
            <a:r>
              <a:rPr lang="en-US" b="1" dirty="0"/>
              <a:t>small arrowhead to show the direction</a:t>
            </a:r>
            <a:r>
              <a:rPr lang="en-US" dirty="0"/>
              <a:t> in which direction to read the relationship, e.g., expressions evaluate to values, but values do not evaluate to expressions.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txBody>
          <a:bodyPr/>
          <a:lstStyle/>
          <a:p>
            <a:r>
              <a:rPr lang="en-US" dirty="0" smtClean="0"/>
              <a:t>Relationship Names</a:t>
            </a:r>
            <a:endParaRPr lang="en-US" dirty="0"/>
          </a:p>
        </p:txBody>
      </p:sp>
      <p:pic>
        <p:nvPicPr>
          <p:cNvPr id="15361" name="Picture 1"/>
          <p:cNvPicPr>
            <a:picLocks noChangeAspect="1" noChangeArrowheads="1"/>
          </p:cNvPicPr>
          <p:nvPr/>
        </p:nvPicPr>
        <p:blipFill>
          <a:blip r:embed="rId2"/>
          <a:srcRect/>
          <a:stretch>
            <a:fillRect/>
          </a:stretch>
        </p:blipFill>
        <p:spPr bwMode="auto">
          <a:xfrm>
            <a:off x="228600" y="1905000"/>
            <a:ext cx="8603086" cy="321945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Class Diagram Example: Order </a:t>
            </a:r>
            <a:r>
              <a:rPr lang="en-US" dirty="0" smtClean="0"/>
              <a:t>System</a:t>
            </a:r>
            <a:endParaRPr lang="en-US" dirty="0"/>
          </a:p>
        </p:txBody>
      </p:sp>
      <p:pic>
        <p:nvPicPr>
          <p:cNvPr id="51202" name="Picture 2" descr="Class Diagram Example: Order System"/>
          <p:cNvPicPr>
            <a:picLocks noChangeAspect="1" noChangeArrowheads="1"/>
          </p:cNvPicPr>
          <p:nvPr/>
        </p:nvPicPr>
        <p:blipFill>
          <a:blip r:embed="rId2"/>
          <a:srcRect/>
          <a:stretch>
            <a:fillRect/>
          </a:stretch>
        </p:blipFill>
        <p:spPr bwMode="auto">
          <a:xfrm>
            <a:off x="228600" y="1524000"/>
            <a:ext cx="8605868" cy="4807345"/>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Navigability</a:t>
            </a:r>
            <a:endParaRPr lang="en-US" dirty="0"/>
          </a:p>
        </p:txBody>
      </p:sp>
      <p:sp>
        <p:nvSpPr>
          <p:cNvPr id="3" name="Content Placeholder 2"/>
          <p:cNvSpPr>
            <a:spLocks noGrp="1"/>
          </p:cNvSpPr>
          <p:nvPr>
            <p:ph idx="1"/>
          </p:nvPr>
        </p:nvSpPr>
        <p:spPr/>
        <p:txBody>
          <a:bodyPr/>
          <a:lstStyle/>
          <a:p>
            <a:r>
              <a:rPr lang="en-US" dirty="0" smtClean="0"/>
              <a:t>The </a:t>
            </a:r>
            <a:r>
              <a:rPr lang="en-US" dirty="0"/>
              <a:t>arrows indicate whether, given one instance participating in a relationship, it is possible to determine the instances of the other class that are related to it.</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Visibility of Class attributes and Operations</a:t>
            </a:r>
            <a:endParaRPr lang="en-US" b="1" dirty="0"/>
          </a:p>
        </p:txBody>
      </p:sp>
      <p:sp>
        <p:nvSpPr>
          <p:cNvPr id="3" name="Content Placeholder 2"/>
          <p:cNvSpPr>
            <a:spLocks noGrp="1"/>
          </p:cNvSpPr>
          <p:nvPr>
            <p:ph idx="1"/>
          </p:nvPr>
        </p:nvSpPr>
        <p:spPr>
          <a:xfrm>
            <a:off x="304800" y="1524000"/>
            <a:ext cx="8534400" cy="5105400"/>
          </a:xfrm>
        </p:spPr>
        <p:txBody>
          <a:bodyPr>
            <a:normAutofit fontScale="92500" lnSpcReduction="20000"/>
          </a:bodyPr>
          <a:lstStyle/>
          <a:p>
            <a:r>
              <a:rPr lang="en-US" dirty="0" smtClean="0"/>
              <a:t>In </a:t>
            </a:r>
            <a:r>
              <a:rPr lang="en-US" dirty="0"/>
              <a:t>object-oriented design, there is a notation of visibility for attributes and operations. </a:t>
            </a:r>
            <a:endParaRPr lang="en-US" dirty="0" smtClean="0"/>
          </a:p>
          <a:p>
            <a:r>
              <a:rPr lang="en-US" dirty="0" smtClean="0"/>
              <a:t>UML </a:t>
            </a:r>
            <a:r>
              <a:rPr lang="en-US" dirty="0"/>
              <a:t>identifies four types </a:t>
            </a:r>
            <a:r>
              <a:rPr lang="en-US" dirty="0" smtClean="0"/>
              <a:t>of visibility</a:t>
            </a:r>
            <a:r>
              <a:rPr lang="en-US" dirty="0"/>
              <a:t>: </a:t>
            </a:r>
            <a:r>
              <a:rPr lang="en-US" b="1" dirty="0"/>
              <a:t>public</a:t>
            </a:r>
            <a:r>
              <a:rPr lang="en-US" dirty="0"/>
              <a:t>, </a:t>
            </a:r>
            <a:r>
              <a:rPr lang="en-US" b="1" dirty="0"/>
              <a:t>protected</a:t>
            </a:r>
            <a:r>
              <a:rPr lang="en-US" dirty="0"/>
              <a:t>, </a:t>
            </a:r>
            <a:r>
              <a:rPr lang="en-US" b="1" dirty="0"/>
              <a:t>private</a:t>
            </a:r>
            <a:r>
              <a:rPr lang="en-US" dirty="0"/>
              <a:t>, and </a:t>
            </a:r>
            <a:r>
              <a:rPr lang="en-US" b="1" dirty="0"/>
              <a:t>package</a:t>
            </a:r>
            <a:r>
              <a:rPr lang="en-US" dirty="0"/>
              <a:t>.</a:t>
            </a:r>
          </a:p>
          <a:p>
            <a:r>
              <a:rPr lang="en-US" dirty="0"/>
              <a:t>The +, -, # and ~ symbols before an attribute and operation name in a class denote the visibility of the attribute and operation.</a:t>
            </a:r>
          </a:p>
          <a:p>
            <a:r>
              <a:rPr lang="en-US" dirty="0"/>
              <a:t>+ denotes public attributes or operations</a:t>
            </a:r>
          </a:p>
          <a:p>
            <a:r>
              <a:rPr lang="en-US" dirty="0"/>
              <a:t>- denotes private attributes or operations</a:t>
            </a:r>
          </a:p>
          <a:p>
            <a:r>
              <a:rPr lang="en-US" dirty="0"/>
              <a:t># denotes protected attributes or operations</a:t>
            </a:r>
          </a:p>
          <a:p>
            <a:r>
              <a:rPr lang="en-US" dirty="0"/>
              <a:t>~ denotes package attributes or </a:t>
            </a:r>
            <a:r>
              <a:rPr lang="en-US" dirty="0" smtClean="0"/>
              <a:t>operations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rmAutofit fontScale="90000"/>
          </a:bodyPr>
          <a:lstStyle/>
          <a:p>
            <a:r>
              <a:rPr lang="en-US" dirty="0" smtClean="0"/>
              <a:t>Visibility of Class attributes and Operations</a:t>
            </a:r>
            <a:endParaRPr lang="en-US" b="1" dirty="0"/>
          </a:p>
        </p:txBody>
      </p:sp>
      <p:pic>
        <p:nvPicPr>
          <p:cNvPr id="47106" name="Picture 2" descr="Class Visibility "/>
          <p:cNvPicPr>
            <a:picLocks noChangeAspect="1" noChangeArrowheads="1"/>
          </p:cNvPicPr>
          <p:nvPr/>
        </p:nvPicPr>
        <p:blipFill>
          <a:blip r:embed="rId2"/>
          <a:srcRect/>
          <a:stretch>
            <a:fillRect/>
          </a:stretch>
        </p:blipFill>
        <p:spPr bwMode="auto">
          <a:xfrm>
            <a:off x="61610" y="2362200"/>
            <a:ext cx="8681930" cy="34290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Class Visibility Example</a:t>
            </a:r>
            <a:endParaRPr lang="en-US" b="1" dirty="0"/>
          </a:p>
        </p:txBody>
      </p:sp>
      <p:pic>
        <p:nvPicPr>
          <p:cNvPr id="30722" name="Picture 2"/>
          <p:cNvPicPr>
            <a:picLocks noGrp="1" noChangeAspect="1" noChangeArrowheads="1"/>
          </p:cNvPicPr>
          <p:nvPr>
            <p:ph idx="1"/>
          </p:nvPr>
        </p:nvPicPr>
        <p:blipFill>
          <a:blip r:embed="rId2"/>
          <a:srcRect/>
          <a:stretch>
            <a:fillRect/>
          </a:stretch>
        </p:blipFill>
        <p:spPr bwMode="auto">
          <a:xfrm>
            <a:off x="4648200" y="1371600"/>
            <a:ext cx="3429000" cy="2646947"/>
          </a:xfrm>
          <a:prstGeom prst="rect">
            <a:avLst/>
          </a:prstGeom>
          <a:noFill/>
          <a:ln w="9525">
            <a:noFill/>
            <a:miter lim="800000"/>
            <a:headEnd/>
            <a:tailEnd/>
          </a:ln>
          <a:effectLst/>
        </p:spPr>
      </p:pic>
      <p:sp>
        <p:nvSpPr>
          <p:cNvPr id="30723" name="Rectangle 3"/>
          <p:cNvSpPr>
            <a:spLocks noChangeArrowheads="1"/>
          </p:cNvSpPr>
          <p:nvPr/>
        </p:nvSpPr>
        <p:spPr bwMode="auto">
          <a:xfrm>
            <a:off x="304800" y="1676400"/>
            <a:ext cx="41910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737C85"/>
                </a:solidFill>
                <a:effectLst/>
                <a:latin typeface="Open Sans"/>
                <a:cs typeface="Arial" pitchFamily="34" charset="0"/>
              </a:rPr>
              <a:t>In the example above:</a:t>
            </a:r>
            <a:endParaRPr kumimoji="0" lang="en-US" sz="2800" b="0" i="0" u="none" strike="noStrike" cap="none" normalizeH="0" baseline="0" dirty="0" smtClean="0">
              <a:ln>
                <a:noFill/>
              </a:ln>
              <a:solidFill>
                <a:srgbClr val="333333"/>
              </a:solidFill>
              <a:effectLst/>
              <a:latin typeface="Open Sans"/>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rgbClr val="333333"/>
                </a:solidFill>
                <a:effectLst/>
                <a:latin typeface="Open Sans"/>
                <a:cs typeface="Arial" pitchFamily="34" charset="0"/>
              </a:rPr>
              <a:t>attribute1 and op1 of </a:t>
            </a:r>
            <a:r>
              <a:rPr kumimoji="0" lang="en-US" sz="2800" b="0" i="0" u="none" strike="noStrike" cap="none" normalizeH="0" baseline="0" dirty="0" err="1" smtClean="0">
                <a:ln>
                  <a:noFill/>
                </a:ln>
                <a:solidFill>
                  <a:srgbClr val="333333"/>
                </a:solidFill>
                <a:effectLst/>
                <a:latin typeface="Open Sans"/>
                <a:cs typeface="Arial" pitchFamily="34" charset="0"/>
              </a:rPr>
              <a:t>MyClassName</a:t>
            </a:r>
            <a:r>
              <a:rPr kumimoji="0" lang="en-US" sz="2800" b="0" i="0" u="none" strike="noStrike" cap="none" normalizeH="0" baseline="0" dirty="0" smtClean="0">
                <a:ln>
                  <a:noFill/>
                </a:ln>
                <a:solidFill>
                  <a:srgbClr val="333333"/>
                </a:solidFill>
                <a:effectLst/>
                <a:latin typeface="Open Sans"/>
                <a:cs typeface="Arial" pitchFamily="34" charset="0"/>
              </a:rPr>
              <a:t> are public</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rgbClr val="333333"/>
                </a:solidFill>
                <a:effectLst/>
                <a:latin typeface="Open Sans"/>
                <a:cs typeface="Arial" pitchFamily="34" charset="0"/>
              </a:rPr>
              <a:t>attribute3 and op3 are protected.</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rgbClr val="333333"/>
                </a:solidFill>
                <a:effectLst/>
                <a:latin typeface="Open Sans"/>
                <a:cs typeface="Arial" pitchFamily="34" charset="0"/>
              </a:rPr>
              <a:t>attribute2 and op2 are private.</a:t>
            </a:r>
            <a:r>
              <a:rPr kumimoji="0" lang="en-US" sz="28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Parameter Directionality</a:t>
            </a:r>
            <a:endParaRPr lang="en-US" dirty="0"/>
          </a:p>
        </p:txBody>
      </p:sp>
      <p:sp>
        <p:nvSpPr>
          <p:cNvPr id="3" name="Content Placeholder 2"/>
          <p:cNvSpPr>
            <a:spLocks noGrp="1"/>
          </p:cNvSpPr>
          <p:nvPr>
            <p:ph idx="1"/>
          </p:nvPr>
        </p:nvSpPr>
        <p:spPr/>
        <p:txBody>
          <a:bodyPr/>
          <a:lstStyle/>
          <a:p>
            <a:r>
              <a:rPr lang="en-US" dirty="0" smtClean="0"/>
              <a:t>Each </a:t>
            </a:r>
            <a:r>
              <a:rPr lang="en-US" dirty="0"/>
              <a:t>parameter in an operation (method) may be denoted as </a:t>
            </a:r>
            <a:r>
              <a:rPr lang="en-US" b="1" dirty="0"/>
              <a:t>in</a:t>
            </a:r>
            <a:r>
              <a:rPr lang="en-US" dirty="0"/>
              <a:t>, </a:t>
            </a:r>
            <a:r>
              <a:rPr lang="en-US" b="1" dirty="0"/>
              <a:t>out</a:t>
            </a:r>
            <a:r>
              <a:rPr lang="en-US" dirty="0"/>
              <a:t> or </a:t>
            </a:r>
            <a:r>
              <a:rPr lang="en-US" b="1" dirty="0" err="1"/>
              <a:t>inout</a:t>
            </a:r>
            <a:r>
              <a:rPr lang="en-US" dirty="0"/>
              <a:t> which specifies its direction with respect to the caller. This directionality is shown before the parameter name.</a:t>
            </a:r>
          </a:p>
          <a:p>
            <a:endParaRPr lang="en-US" dirty="0"/>
          </a:p>
        </p:txBody>
      </p:sp>
      <p:pic>
        <p:nvPicPr>
          <p:cNvPr id="48130" name="Picture 2" descr="Parameter Directionality"/>
          <p:cNvPicPr>
            <a:picLocks noChangeAspect="1" noChangeArrowheads="1"/>
          </p:cNvPicPr>
          <p:nvPr/>
        </p:nvPicPr>
        <p:blipFill>
          <a:blip r:embed="rId2"/>
          <a:srcRect/>
          <a:stretch>
            <a:fillRect/>
          </a:stretch>
        </p:blipFill>
        <p:spPr bwMode="auto">
          <a:xfrm>
            <a:off x="3429000" y="4100130"/>
            <a:ext cx="5334002" cy="2529271"/>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Multiplicity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How </a:t>
            </a:r>
            <a:r>
              <a:rPr lang="en-US" dirty="0"/>
              <a:t>many objects of each class take part in the relationships and multiplicity can be expressed as:</a:t>
            </a:r>
          </a:p>
          <a:p>
            <a:r>
              <a:rPr lang="en-US" dirty="0"/>
              <a:t>Exactly one - 1</a:t>
            </a:r>
          </a:p>
          <a:p>
            <a:r>
              <a:rPr lang="en-US" dirty="0"/>
              <a:t>Zero or one - 0..1</a:t>
            </a:r>
          </a:p>
          <a:p>
            <a:r>
              <a:rPr lang="en-US" dirty="0"/>
              <a:t>Many - 0..* or *</a:t>
            </a:r>
          </a:p>
          <a:p>
            <a:r>
              <a:rPr lang="en-US" dirty="0"/>
              <a:t>One or more - 1..*</a:t>
            </a:r>
          </a:p>
          <a:p>
            <a:r>
              <a:rPr lang="en-US" dirty="0"/>
              <a:t>Exact Number - e.g. 3..4 or 6</a:t>
            </a:r>
          </a:p>
          <a:p>
            <a:r>
              <a:rPr lang="en-US" dirty="0"/>
              <a:t>Or a complex relationship - e.g. 0..1, 3..4, 6.* would mean any number of objects other than 2 or 5</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Multiplicity Example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Requirement</a:t>
            </a:r>
            <a:r>
              <a:rPr lang="en-US" dirty="0"/>
              <a:t>: A Student can take many Courses and many Students can be enrolled in one Course.</a:t>
            </a:r>
          </a:p>
          <a:p>
            <a:r>
              <a:rPr lang="en-US" dirty="0"/>
              <a:t>In the example below, the </a:t>
            </a:r>
            <a:r>
              <a:rPr lang="en-US" b="1" dirty="0"/>
              <a:t>class diagram</a:t>
            </a:r>
            <a:r>
              <a:rPr lang="en-US" dirty="0"/>
              <a:t> (on the left), describes the statement of the requirement above for the static model while the object diagram (on the right) shows the snapshot (an instance of the class diagram) of the course enrollment for the courses Software Engineering and Database Management respectively)</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1"/>
          <p:cNvPicPr>
            <a:picLocks noChangeAspect="1" noChangeArrowheads="1"/>
          </p:cNvPicPr>
          <p:nvPr/>
        </p:nvPicPr>
        <p:blipFill>
          <a:blip r:embed="rId2"/>
          <a:srcRect/>
          <a:stretch>
            <a:fillRect/>
          </a:stretch>
        </p:blipFill>
        <p:spPr bwMode="auto">
          <a:xfrm>
            <a:off x="304800" y="2514600"/>
            <a:ext cx="8305799" cy="1548209"/>
          </a:xfrm>
          <a:prstGeom prst="rect">
            <a:avLst/>
          </a:prstGeom>
          <a:noFill/>
          <a:ln w="9525">
            <a:noFill/>
            <a:miter lim="800000"/>
            <a:headEnd/>
            <a:tailEnd/>
          </a:ln>
          <a:effectLst/>
        </p:spPr>
      </p:pic>
      <p:sp>
        <p:nvSpPr>
          <p:cNvPr id="5" name="Title 1"/>
          <p:cNvSpPr>
            <a:spLocks noGrp="1"/>
          </p:cNvSpPr>
          <p:nvPr>
            <p:ph type="title"/>
          </p:nvPr>
        </p:nvSpPr>
        <p:spPr>
          <a:xfrm>
            <a:off x="457200" y="274638"/>
            <a:ext cx="8229600" cy="1143000"/>
          </a:xfrm>
        </p:spPr>
        <p:txBody>
          <a:bodyPr>
            <a:normAutofit/>
          </a:bodyPr>
          <a:lstStyle/>
          <a:p>
            <a:r>
              <a:rPr lang="en-US" dirty="0" smtClean="0"/>
              <a:t>Multiplicity Example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Aggregation Example- Computer and parts</a:t>
            </a:r>
            <a:endParaRPr lang="en-US" dirty="0"/>
          </a:p>
        </p:txBody>
      </p:sp>
      <p:sp>
        <p:nvSpPr>
          <p:cNvPr id="3" name="Content Placeholder 2"/>
          <p:cNvSpPr>
            <a:spLocks noGrp="1"/>
          </p:cNvSpPr>
          <p:nvPr>
            <p:ph idx="1"/>
          </p:nvPr>
        </p:nvSpPr>
        <p:spPr/>
        <p:txBody>
          <a:bodyPr/>
          <a:lstStyle/>
          <a:p>
            <a:r>
              <a:rPr lang="en-US" dirty="0" smtClean="0"/>
              <a:t>An </a:t>
            </a:r>
            <a:r>
              <a:rPr lang="en-US" dirty="0"/>
              <a:t>aggregation is a special case of association denoting a "consists-of" hierarchy</a:t>
            </a:r>
          </a:p>
          <a:p>
            <a:r>
              <a:rPr lang="en-US" dirty="0"/>
              <a:t>The aggregate is the parent class, the components are the children classes</a:t>
            </a:r>
          </a:p>
          <a:p>
            <a:endParaRPr lang="en-US" dirty="0"/>
          </a:p>
        </p:txBody>
      </p:sp>
      <p:pic>
        <p:nvPicPr>
          <p:cNvPr id="36866" name="Picture 2"/>
          <p:cNvPicPr>
            <a:picLocks noChangeAspect="1" noChangeArrowheads="1"/>
          </p:cNvPicPr>
          <p:nvPr/>
        </p:nvPicPr>
        <p:blipFill>
          <a:blip r:embed="rId2"/>
          <a:srcRect/>
          <a:stretch>
            <a:fillRect/>
          </a:stretch>
        </p:blipFill>
        <p:spPr bwMode="auto">
          <a:xfrm>
            <a:off x="687403" y="4038600"/>
            <a:ext cx="3704658" cy="24384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class?</a:t>
            </a:r>
            <a:endParaRPr lang="en-US" dirty="0"/>
          </a:p>
        </p:txBody>
      </p:sp>
      <p:sp>
        <p:nvSpPr>
          <p:cNvPr id="4" name="Content Placeholder 3"/>
          <p:cNvSpPr>
            <a:spLocks noGrp="1"/>
          </p:cNvSpPr>
          <p:nvPr>
            <p:ph idx="1"/>
          </p:nvPr>
        </p:nvSpPr>
        <p:spPr>
          <a:xfrm>
            <a:off x="457200" y="1600200"/>
            <a:ext cx="8229600" cy="3046988"/>
          </a:xfrm>
          <a:prstGeom prst="rect">
            <a:avLst/>
          </a:prstGeom>
        </p:spPr>
        <p:txBody>
          <a:bodyPr wrap="square">
            <a:spAutoFit/>
          </a:bodyPr>
          <a:lstStyle/>
          <a:p>
            <a:r>
              <a:rPr lang="en-US" dirty="0" smtClean="0"/>
              <a:t>A </a:t>
            </a:r>
            <a:r>
              <a:rPr lang="en-US" dirty="0"/>
              <a:t>class diagram in the </a:t>
            </a:r>
            <a:r>
              <a:rPr lang="en-US" b="1" dirty="0"/>
              <a:t>Unified Modeling Language (UML)</a:t>
            </a:r>
            <a:r>
              <a:rPr lang="en-US" dirty="0"/>
              <a:t> is </a:t>
            </a:r>
            <a:r>
              <a:rPr lang="en-US" b="1" dirty="0"/>
              <a:t>a type of static structure diagram</a:t>
            </a:r>
            <a:r>
              <a:rPr lang="en-US" dirty="0"/>
              <a:t> that describes the </a:t>
            </a:r>
            <a:r>
              <a:rPr lang="en-US" dirty="0">
                <a:solidFill>
                  <a:srgbClr val="FF0000"/>
                </a:solidFill>
              </a:rPr>
              <a:t>structure of a system</a:t>
            </a:r>
            <a:r>
              <a:rPr lang="en-US" dirty="0"/>
              <a:t> by showing the </a:t>
            </a:r>
            <a:r>
              <a:rPr lang="en-US" dirty="0">
                <a:solidFill>
                  <a:srgbClr val="FF0000"/>
                </a:solidFill>
              </a:rPr>
              <a:t>system's classes, their attributes, operations (or methods), and the relationships among objects.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Inheritance Example - Cell Taxonomy</a:t>
            </a:r>
            <a:endParaRPr lang="en-US" dirty="0"/>
          </a:p>
        </p:txBody>
      </p:sp>
      <p:sp>
        <p:nvSpPr>
          <p:cNvPr id="3" name="Content Placeholder 2"/>
          <p:cNvSpPr>
            <a:spLocks noGrp="1"/>
          </p:cNvSpPr>
          <p:nvPr>
            <p:ph idx="1"/>
          </p:nvPr>
        </p:nvSpPr>
        <p:spPr/>
        <p:txBody>
          <a:bodyPr/>
          <a:lstStyle/>
          <a:p>
            <a:r>
              <a:rPr lang="en-US" dirty="0" smtClean="0"/>
              <a:t>Inheritance </a:t>
            </a:r>
            <a:r>
              <a:rPr lang="en-US" dirty="0"/>
              <a:t>is another special case of an association denoting a "kind-of" hierarchy</a:t>
            </a:r>
          </a:p>
          <a:p>
            <a:r>
              <a:rPr lang="en-US" dirty="0"/>
              <a:t>Inheritance simplifies the analysis model by introducing a taxonomy</a:t>
            </a:r>
          </a:p>
          <a:p>
            <a:r>
              <a:rPr lang="en-US" dirty="0"/>
              <a:t>The child classes inherit the attributes and operations of the parent class.</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p:cNvPicPr>
            <a:picLocks noChangeAspect="1" noChangeArrowheads="1"/>
          </p:cNvPicPr>
          <p:nvPr/>
        </p:nvPicPr>
        <p:blipFill>
          <a:blip r:embed="rId2"/>
          <a:srcRect/>
          <a:stretch>
            <a:fillRect/>
          </a:stretch>
        </p:blipFill>
        <p:spPr bwMode="auto">
          <a:xfrm>
            <a:off x="3276600" y="1752600"/>
            <a:ext cx="5410200" cy="2115382"/>
          </a:xfrm>
          <a:prstGeom prst="rect">
            <a:avLst/>
          </a:prstGeom>
          <a:noFill/>
          <a:ln w="9525">
            <a:noFill/>
            <a:miter lim="800000"/>
            <a:headEnd/>
            <a:tailEnd/>
          </a:ln>
          <a:effectLst/>
        </p:spPr>
      </p:pic>
      <p:sp>
        <p:nvSpPr>
          <p:cNvPr id="5" name="Title 1"/>
          <p:cNvSpPr>
            <a:spLocks noGrp="1"/>
          </p:cNvSpPr>
          <p:nvPr>
            <p:ph type="title"/>
          </p:nvPr>
        </p:nvSpPr>
        <p:spPr>
          <a:xfrm>
            <a:off x="457200" y="274638"/>
            <a:ext cx="8229600" cy="1143000"/>
          </a:xfrm>
        </p:spPr>
        <p:txBody>
          <a:bodyPr>
            <a:normAutofit fontScale="90000"/>
          </a:bodyPr>
          <a:lstStyle/>
          <a:p>
            <a:r>
              <a:rPr lang="en-US" dirty="0" smtClean="0"/>
              <a:t>Inheritance Example - Cell Taxonomy</a:t>
            </a:r>
            <a:endParaRPr lang="en-US" dirty="0"/>
          </a:p>
        </p:txBody>
      </p:sp>
      <p:pic>
        <p:nvPicPr>
          <p:cNvPr id="37892" name="Picture 4" descr="Inheritance Example - Shapes"/>
          <p:cNvPicPr>
            <a:picLocks noChangeAspect="1" noChangeArrowheads="1"/>
          </p:cNvPicPr>
          <p:nvPr/>
        </p:nvPicPr>
        <p:blipFill>
          <a:blip r:embed="rId3"/>
          <a:srcRect/>
          <a:stretch>
            <a:fillRect/>
          </a:stretch>
        </p:blipFill>
        <p:spPr bwMode="auto">
          <a:xfrm>
            <a:off x="381000" y="1905000"/>
            <a:ext cx="3248524" cy="4114800"/>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Class Diagram - Diagram Tool Example</a:t>
            </a:r>
            <a:endParaRPr lang="en-US" dirty="0"/>
          </a:p>
        </p:txBody>
      </p:sp>
      <p:sp>
        <p:nvSpPr>
          <p:cNvPr id="3" name="Content Placeholder 2"/>
          <p:cNvSpPr>
            <a:spLocks noGrp="1"/>
          </p:cNvSpPr>
          <p:nvPr>
            <p:ph idx="1"/>
          </p:nvPr>
        </p:nvSpPr>
        <p:spPr>
          <a:xfrm>
            <a:off x="152400" y="685800"/>
            <a:ext cx="8991600" cy="5943600"/>
          </a:xfrm>
        </p:spPr>
        <p:txBody>
          <a:bodyPr/>
          <a:lstStyle/>
          <a:p>
            <a:r>
              <a:rPr lang="en-US" sz="2000" dirty="0" smtClean="0"/>
              <a:t>A </a:t>
            </a:r>
            <a:r>
              <a:rPr lang="en-US" sz="2000" dirty="0"/>
              <a:t>class diagram may also have notes attached to classes or relationships. Notes are shown in grey.</a:t>
            </a:r>
          </a:p>
          <a:p>
            <a:endParaRPr lang="en-US" dirty="0"/>
          </a:p>
        </p:txBody>
      </p:sp>
      <p:pic>
        <p:nvPicPr>
          <p:cNvPr id="38914" name="Picture 2"/>
          <p:cNvPicPr>
            <a:picLocks noChangeAspect="1" noChangeArrowheads="1"/>
          </p:cNvPicPr>
          <p:nvPr/>
        </p:nvPicPr>
        <p:blipFill>
          <a:blip r:embed="rId2"/>
          <a:srcRect/>
          <a:stretch>
            <a:fillRect/>
          </a:stretch>
        </p:blipFill>
        <p:spPr bwMode="auto">
          <a:xfrm>
            <a:off x="-1752600" y="541272"/>
            <a:ext cx="13125091" cy="6316728"/>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55000" lnSpcReduction="20000"/>
          </a:bodyPr>
          <a:lstStyle/>
          <a:p>
            <a:pPr>
              <a:buNone/>
            </a:pPr>
            <a:r>
              <a:rPr lang="en-US" sz="3800" dirty="0"/>
              <a:t>In </a:t>
            </a:r>
            <a:r>
              <a:rPr lang="en-US" sz="3800" dirty="0" smtClean="0"/>
              <a:t>this example:</a:t>
            </a:r>
            <a:endParaRPr lang="en-US" sz="3800" dirty="0"/>
          </a:p>
          <a:p>
            <a:pPr>
              <a:buNone/>
            </a:pPr>
            <a:r>
              <a:rPr lang="en-US" sz="3800" dirty="0"/>
              <a:t>We can interpret the meaning of the above class diagram by reading through the points as following.</a:t>
            </a:r>
          </a:p>
          <a:p>
            <a:r>
              <a:rPr lang="en-US" sz="3800" dirty="0"/>
              <a:t>Shape is an abstract class. It is shown in Italics.</a:t>
            </a:r>
          </a:p>
          <a:p>
            <a:r>
              <a:rPr lang="en-US" sz="3800" dirty="0"/>
              <a:t>Shape is a </a:t>
            </a:r>
            <a:r>
              <a:rPr lang="en-US" sz="3800" dirty="0" err="1"/>
              <a:t>superclass</a:t>
            </a:r>
            <a:r>
              <a:rPr lang="en-US" sz="3800" dirty="0"/>
              <a:t>. Circle, Rectangle and Polygon are derived from Shape. In other words, a Circle is-a Shape. This is a generalization / inheritance relationship.</a:t>
            </a:r>
          </a:p>
          <a:p>
            <a:r>
              <a:rPr lang="en-US" sz="3800" dirty="0"/>
              <a:t>There is an association between </a:t>
            </a:r>
            <a:r>
              <a:rPr lang="en-US" sz="3800" dirty="0" err="1"/>
              <a:t>DialogBox</a:t>
            </a:r>
            <a:r>
              <a:rPr lang="en-US" sz="3800" dirty="0"/>
              <a:t> and </a:t>
            </a:r>
            <a:r>
              <a:rPr lang="en-US" sz="3800" dirty="0" err="1"/>
              <a:t>DataController</a:t>
            </a:r>
            <a:r>
              <a:rPr lang="en-US" sz="3800" dirty="0"/>
              <a:t>.</a:t>
            </a:r>
          </a:p>
          <a:p>
            <a:r>
              <a:rPr lang="en-US" sz="3800" dirty="0"/>
              <a:t>Shape is part-of Window. This is an </a:t>
            </a:r>
            <a:r>
              <a:rPr lang="en-US" sz="3800" dirty="0">
                <a:solidFill>
                  <a:srgbClr val="FF0000"/>
                </a:solidFill>
              </a:rPr>
              <a:t>aggregation relationship</a:t>
            </a:r>
            <a:r>
              <a:rPr lang="en-US" sz="3800" dirty="0"/>
              <a:t>. Shape can exist without Window.</a:t>
            </a:r>
          </a:p>
          <a:p>
            <a:r>
              <a:rPr lang="en-US" sz="3800" dirty="0"/>
              <a:t>Point is part-of Circle. </a:t>
            </a:r>
            <a:r>
              <a:rPr lang="en-US" sz="3800" dirty="0">
                <a:solidFill>
                  <a:srgbClr val="FF0000"/>
                </a:solidFill>
              </a:rPr>
              <a:t>This is a composition relationship</a:t>
            </a:r>
            <a:r>
              <a:rPr lang="en-US" sz="3800" dirty="0"/>
              <a:t>. Point cannot exist without a Circle.</a:t>
            </a:r>
          </a:p>
          <a:p>
            <a:r>
              <a:rPr lang="en-US" sz="3800" dirty="0">
                <a:solidFill>
                  <a:srgbClr val="FF0000"/>
                </a:solidFill>
              </a:rPr>
              <a:t>Window is dependent on Event.</a:t>
            </a:r>
            <a:r>
              <a:rPr lang="en-US" sz="3800" dirty="0"/>
              <a:t> However, Event is not dependent on Window.</a:t>
            </a:r>
          </a:p>
          <a:p>
            <a:r>
              <a:rPr lang="en-US" sz="3800" dirty="0"/>
              <a:t>The attributes of Circle are radius and center. This is an entity class.</a:t>
            </a:r>
          </a:p>
          <a:p>
            <a:r>
              <a:rPr lang="en-US" sz="3800" dirty="0"/>
              <a:t>The method names of Circle are area(), circum(), </a:t>
            </a:r>
            <a:r>
              <a:rPr lang="en-US" sz="3800" dirty="0" err="1"/>
              <a:t>setCenter</a:t>
            </a:r>
            <a:r>
              <a:rPr lang="en-US" sz="3800" dirty="0"/>
              <a:t>() and </a:t>
            </a:r>
            <a:r>
              <a:rPr lang="en-US" sz="3800" dirty="0" err="1"/>
              <a:t>setRadius</a:t>
            </a:r>
            <a:r>
              <a:rPr lang="en-US" sz="3800" dirty="0"/>
              <a:t>().</a:t>
            </a:r>
          </a:p>
          <a:p>
            <a:r>
              <a:rPr lang="en-US" sz="3800" dirty="0"/>
              <a:t>The parameter radius in Circle is an in parameter of type float.</a:t>
            </a:r>
          </a:p>
          <a:p>
            <a:r>
              <a:rPr lang="en-US" sz="3800" dirty="0"/>
              <a:t>The method area() of class Circle returns a value of type double.</a:t>
            </a:r>
          </a:p>
          <a:p>
            <a:r>
              <a:rPr lang="en-US" sz="3800" dirty="0"/>
              <a:t>The </a:t>
            </a:r>
            <a:r>
              <a:rPr lang="en-US" sz="3800" dirty="0">
                <a:solidFill>
                  <a:srgbClr val="FF0000"/>
                </a:solidFill>
              </a:rPr>
              <a:t>attributes and method names of Rectangle are hidden</a:t>
            </a:r>
            <a:r>
              <a:rPr lang="en-US" sz="3800" dirty="0"/>
              <a:t>. Some other classes in the diagram also have their attributes and method names hidden.</a:t>
            </a:r>
          </a:p>
          <a:p>
            <a:endParaRPr lang="en-US" b="1" dirty="0"/>
          </a:p>
        </p:txBody>
      </p:sp>
      <p:sp>
        <p:nvSpPr>
          <p:cNvPr id="4" name="Title 1"/>
          <p:cNvSpPr>
            <a:spLocks noGrp="1"/>
          </p:cNvSpPr>
          <p:nvPr>
            <p:ph type="title"/>
          </p:nvPr>
        </p:nvSpPr>
        <p:spPr>
          <a:xfrm>
            <a:off x="457200" y="0"/>
            <a:ext cx="8229600" cy="533400"/>
          </a:xfrm>
        </p:spPr>
        <p:txBody>
          <a:bodyPr>
            <a:normAutofit fontScale="90000"/>
          </a:bodyPr>
          <a:lstStyle/>
          <a:p>
            <a:r>
              <a:rPr lang="en-US" dirty="0" smtClean="0"/>
              <a:t>Class Diagram - Diagram Tool Example</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Dealing with Complex System - Multiple or Single Class Diagram?</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Inevitably</a:t>
            </a:r>
            <a:r>
              <a:rPr lang="en-US" dirty="0"/>
              <a:t>, if you are modeling a large system or a large business area, there will be numerous entities you must consider. Should we use multiple or a single class diagram for modeling the problem? The answer is:</a:t>
            </a:r>
          </a:p>
          <a:p>
            <a:r>
              <a:rPr lang="en-US" dirty="0"/>
              <a:t>Instead of modeling every entity and its relationships on a single class diagram, it is better to use multiple class diagrams.</a:t>
            </a:r>
          </a:p>
          <a:p>
            <a:r>
              <a:rPr lang="en-US" dirty="0">
                <a:solidFill>
                  <a:srgbClr val="FF0000"/>
                </a:solidFill>
              </a:rPr>
              <a:t>Dividing a system into multiple class diagrams makes the system easier to understand, especially if each diagram is a graphical representation of a specific part of the system.</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Perspectives of Class Diagram in Software Development Lifecycle</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We </a:t>
            </a:r>
            <a:r>
              <a:rPr lang="en-US" dirty="0"/>
              <a:t>can use class diagrams in different development phases of a </a:t>
            </a:r>
            <a:r>
              <a:rPr lang="en-US" b="1" dirty="0">
                <a:solidFill>
                  <a:srgbClr val="FF0000"/>
                </a:solidFill>
              </a:rPr>
              <a:t>software development lifecycle</a:t>
            </a:r>
            <a:r>
              <a:rPr lang="en-US" dirty="0"/>
              <a:t> and typically by modeling class diagrams in three different perspectives (levels of detail) progressively as we move forward:</a:t>
            </a:r>
          </a:p>
          <a:p>
            <a:r>
              <a:rPr lang="en-US" b="1" dirty="0">
                <a:solidFill>
                  <a:srgbClr val="FF0000"/>
                </a:solidFill>
              </a:rPr>
              <a:t>Conceptual perspective</a:t>
            </a:r>
            <a:r>
              <a:rPr lang="en-US" dirty="0">
                <a:solidFill>
                  <a:srgbClr val="FF0000"/>
                </a:solidFill>
              </a:rPr>
              <a:t>: </a:t>
            </a:r>
            <a:r>
              <a:rPr lang="en-US" dirty="0"/>
              <a:t>The diagrams are interpreted as describing things in the real world. Thus, if you take the conceptual perspective you draw a diagram that represents the concepts in the </a:t>
            </a:r>
            <a:r>
              <a:rPr lang="en-US" b="1" dirty="0"/>
              <a:t>domain</a:t>
            </a:r>
            <a:r>
              <a:rPr lang="en-US" dirty="0"/>
              <a:t> under study. These concepts will naturally relate to the classes that implement them. </a:t>
            </a:r>
            <a:r>
              <a:rPr lang="en-US" dirty="0">
                <a:solidFill>
                  <a:srgbClr val="FF0000"/>
                </a:solidFill>
              </a:rPr>
              <a:t>The conceptual perspective is </a:t>
            </a:r>
            <a:r>
              <a:rPr lang="en-US" b="1" dirty="0">
                <a:solidFill>
                  <a:srgbClr val="FF0000"/>
                </a:solidFill>
              </a:rPr>
              <a:t>considered language-independent</a:t>
            </a:r>
            <a:r>
              <a:rPr lang="en-US" dirty="0">
                <a:solidFill>
                  <a:srgbClr val="FF0000"/>
                </a:solidFill>
              </a:rPr>
              <a:t>.</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b="1" dirty="0" smtClean="0">
                <a:solidFill>
                  <a:srgbClr val="FF0000"/>
                </a:solidFill>
              </a:rPr>
              <a:t>Specification perspective</a:t>
            </a:r>
            <a:r>
              <a:rPr lang="en-US" dirty="0" smtClean="0"/>
              <a:t>: The diagrams are interpreted as describing software abstractions or components with specifications and interfaces but with no commitment to a particular implementation. Thus, if you take the specification perspective we are </a:t>
            </a:r>
            <a:r>
              <a:rPr lang="en-US" b="1" dirty="0" smtClean="0"/>
              <a:t>looking at the interfaces of the software</a:t>
            </a:r>
            <a:r>
              <a:rPr lang="en-US" dirty="0" smtClean="0"/>
              <a:t>, </a:t>
            </a:r>
            <a:r>
              <a:rPr lang="en-US" b="1" dirty="0" smtClean="0"/>
              <a:t>not the implementation.</a:t>
            </a:r>
          </a:p>
          <a:p>
            <a:r>
              <a:rPr lang="en-US" b="1" dirty="0" smtClean="0">
                <a:solidFill>
                  <a:srgbClr val="FF0000"/>
                </a:solidFill>
              </a:rPr>
              <a:t>Implementation perspective</a:t>
            </a:r>
            <a:r>
              <a:rPr lang="en-US" dirty="0" smtClean="0"/>
              <a:t>: The diagrams are interpreted as describing software implementations in a particular technology and </a:t>
            </a:r>
            <a:r>
              <a:rPr lang="en-US" b="1" dirty="0" smtClean="0"/>
              <a:t>language</a:t>
            </a:r>
            <a:r>
              <a:rPr lang="en-US" dirty="0" smtClean="0"/>
              <a:t>. Thus, if you take the implementation perspective we are </a:t>
            </a:r>
            <a:r>
              <a:rPr lang="en-US" b="1" dirty="0" smtClean="0"/>
              <a:t>looking at the software implementation</a:t>
            </a:r>
            <a:r>
              <a:rPr lang="en-US" dirty="0" smtClean="0"/>
              <a:t>.</a:t>
            </a:r>
          </a:p>
          <a:p>
            <a:endParaRPr lang="en-US" dirty="0"/>
          </a:p>
        </p:txBody>
      </p:sp>
      <p:sp>
        <p:nvSpPr>
          <p:cNvPr id="4" name="Title 1"/>
          <p:cNvSpPr>
            <a:spLocks noGrp="1"/>
          </p:cNvSpPr>
          <p:nvPr>
            <p:ph type="title"/>
          </p:nvPr>
        </p:nvSpPr>
        <p:spPr>
          <a:xfrm>
            <a:off x="457200" y="274638"/>
            <a:ext cx="8229600" cy="1143000"/>
          </a:xfrm>
        </p:spPr>
        <p:txBody>
          <a:bodyPr>
            <a:normAutofit fontScale="90000"/>
          </a:bodyPr>
          <a:lstStyle/>
          <a:p>
            <a:r>
              <a:rPr lang="en-US" dirty="0" smtClean="0"/>
              <a:t>Perspectives of Class Diagram in Software Development Lifecycle</a:t>
            </a:r>
            <a:endParaRPr lang="en-US"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p:cNvPicPr>
            <a:picLocks noChangeAspect="1" noChangeArrowheads="1"/>
          </p:cNvPicPr>
          <p:nvPr/>
        </p:nvPicPr>
        <p:blipFill>
          <a:blip r:embed="rId2"/>
          <a:srcRect/>
          <a:stretch>
            <a:fillRect/>
          </a:stretch>
        </p:blipFill>
        <p:spPr bwMode="auto">
          <a:xfrm>
            <a:off x="0" y="1295400"/>
            <a:ext cx="4649746" cy="1815732"/>
          </a:xfrm>
          <a:prstGeom prst="rect">
            <a:avLst/>
          </a:prstGeom>
          <a:noFill/>
          <a:ln w="9525">
            <a:noFill/>
            <a:miter lim="800000"/>
            <a:headEnd/>
            <a:tailEnd/>
          </a:ln>
          <a:effectLst/>
        </p:spPr>
      </p:pic>
      <p:pic>
        <p:nvPicPr>
          <p:cNvPr id="49155" name="Picture 3"/>
          <p:cNvPicPr>
            <a:picLocks noChangeAspect="1" noChangeArrowheads="1"/>
          </p:cNvPicPr>
          <p:nvPr/>
        </p:nvPicPr>
        <p:blipFill>
          <a:blip r:embed="rId3"/>
          <a:srcRect/>
          <a:stretch>
            <a:fillRect/>
          </a:stretch>
        </p:blipFill>
        <p:spPr bwMode="auto">
          <a:xfrm>
            <a:off x="3124201" y="3169768"/>
            <a:ext cx="5695950" cy="3420432"/>
          </a:xfrm>
          <a:prstGeom prst="rect">
            <a:avLst/>
          </a:prstGeom>
          <a:noFill/>
          <a:ln w="9525">
            <a:noFill/>
            <a:miter lim="800000"/>
            <a:headEnd/>
            <a:tailEnd/>
          </a:ln>
          <a:effectLst/>
        </p:spPr>
      </p:pic>
      <p:sp>
        <p:nvSpPr>
          <p:cNvPr id="6" name="Title 1"/>
          <p:cNvSpPr>
            <a:spLocks noGrp="1"/>
          </p:cNvSpPr>
          <p:nvPr>
            <p:ph type="title"/>
          </p:nvPr>
        </p:nvSpPr>
        <p:spPr>
          <a:xfrm>
            <a:off x="457200" y="274638"/>
            <a:ext cx="8229600" cy="1143000"/>
          </a:xfrm>
        </p:spPr>
        <p:txBody>
          <a:bodyPr>
            <a:normAutofit fontScale="90000"/>
          </a:bodyPr>
          <a:lstStyle/>
          <a:p>
            <a:r>
              <a:rPr lang="en-US" dirty="0" smtClean="0"/>
              <a:t>Perspectives of Class Diagram in Software Development Lifecycle</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 class</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1143000" y="1295400"/>
            <a:ext cx="7427857" cy="52578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a Class?</a:t>
            </a:r>
            <a:endParaRPr lang="en-US" dirty="0"/>
          </a:p>
        </p:txBody>
      </p:sp>
      <p:sp>
        <p:nvSpPr>
          <p:cNvPr id="3" name="Content Placeholder 2"/>
          <p:cNvSpPr>
            <a:spLocks noGrp="1"/>
          </p:cNvSpPr>
          <p:nvPr>
            <p:ph idx="1"/>
          </p:nvPr>
        </p:nvSpPr>
        <p:spPr>
          <a:xfrm>
            <a:off x="457200" y="1600200"/>
            <a:ext cx="8686800" cy="4953000"/>
          </a:xfrm>
        </p:spPr>
        <p:txBody>
          <a:bodyPr>
            <a:normAutofit fontScale="85000" lnSpcReduction="10000"/>
          </a:bodyPr>
          <a:lstStyle/>
          <a:p>
            <a:pPr>
              <a:buNone/>
            </a:pPr>
            <a:r>
              <a:rPr lang="en-US" dirty="0" smtClean="0"/>
              <a:t>A </a:t>
            </a:r>
            <a:r>
              <a:rPr lang="en-US" dirty="0"/>
              <a:t>description of a group of objects all with similar roles in the system, which consists of</a:t>
            </a:r>
            <a:r>
              <a:rPr lang="en-US" dirty="0" smtClean="0"/>
              <a:t>:</a:t>
            </a:r>
          </a:p>
          <a:p>
            <a:pPr>
              <a:buNone/>
            </a:pPr>
            <a:endParaRPr lang="en-US" dirty="0"/>
          </a:p>
          <a:p>
            <a:r>
              <a:rPr lang="en-US" b="1" dirty="0"/>
              <a:t>Structural features</a:t>
            </a:r>
            <a:r>
              <a:rPr lang="en-US" dirty="0"/>
              <a:t> (attributes) define what objects of the class "know"</a:t>
            </a:r>
          </a:p>
          <a:p>
            <a:pPr lvl="1"/>
            <a:r>
              <a:rPr lang="en-US" dirty="0"/>
              <a:t>Represent the </a:t>
            </a:r>
            <a:r>
              <a:rPr lang="en-US" dirty="0">
                <a:solidFill>
                  <a:srgbClr val="FF0000"/>
                </a:solidFill>
              </a:rPr>
              <a:t>state of an object of the class</a:t>
            </a:r>
          </a:p>
          <a:p>
            <a:pPr lvl="1"/>
            <a:r>
              <a:rPr lang="en-US" dirty="0"/>
              <a:t>Are </a:t>
            </a:r>
            <a:r>
              <a:rPr lang="en-US" dirty="0">
                <a:solidFill>
                  <a:srgbClr val="FF0000"/>
                </a:solidFill>
              </a:rPr>
              <a:t>descriptions of the structural </a:t>
            </a:r>
            <a:r>
              <a:rPr lang="en-US" dirty="0"/>
              <a:t>or static features of a class</a:t>
            </a:r>
          </a:p>
          <a:p>
            <a:r>
              <a:rPr lang="en-US" b="1" dirty="0"/>
              <a:t>Behavioral features</a:t>
            </a:r>
            <a:r>
              <a:rPr lang="en-US" dirty="0"/>
              <a:t> (operations) define what objects of the class "can do"</a:t>
            </a:r>
          </a:p>
          <a:p>
            <a:pPr lvl="1"/>
            <a:r>
              <a:rPr lang="en-US" dirty="0"/>
              <a:t>Define the way in which objects may interact</a:t>
            </a:r>
          </a:p>
          <a:p>
            <a:pPr lvl="1"/>
            <a:r>
              <a:rPr lang="en-US" dirty="0"/>
              <a:t>Operations are descriptions of </a:t>
            </a:r>
            <a:r>
              <a:rPr lang="en-US" dirty="0">
                <a:solidFill>
                  <a:srgbClr val="FF0000"/>
                </a:solidFill>
              </a:rPr>
              <a:t>behavioral or dynamic features of a class</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t>A UML class diagram is made up of:</a:t>
            </a:r>
          </a:p>
          <a:p>
            <a:r>
              <a:rPr lang="en-US" dirty="0"/>
              <a:t>A set of classes and</a:t>
            </a:r>
          </a:p>
          <a:p>
            <a:r>
              <a:rPr lang="en-US" dirty="0"/>
              <a:t>A set of relationships between classes</a:t>
            </a:r>
          </a:p>
          <a:p>
            <a:endParaRPr lang="en-US" b="1" dirty="0"/>
          </a:p>
        </p:txBody>
      </p:sp>
      <p:sp>
        <p:nvSpPr>
          <p:cNvPr id="4" name="Title 1"/>
          <p:cNvSpPr>
            <a:spLocks noGrp="1"/>
          </p:cNvSpPr>
          <p:nvPr>
            <p:ph type="title"/>
          </p:nvPr>
        </p:nvSpPr>
        <p:spPr>
          <a:xfrm>
            <a:off x="457200" y="274638"/>
            <a:ext cx="8229600" cy="1143000"/>
          </a:xfrm>
        </p:spPr>
        <p:txBody>
          <a:bodyPr>
            <a:normAutofit/>
          </a:bodyPr>
          <a:lstStyle/>
          <a:p>
            <a:r>
              <a:rPr lang="en-US" dirty="0" smtClean="0"/>
              <a:t>What is a Class?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Notation</a:t>
            </a:r>
            <a:endParaRPr lang="en-US" dirty="0"/>
          </a:p>
        </p:txBody>
      </p:sp>
      <p:sp>
        <p:nvSpPr>
          <p:cNvPr id="3" name="Content Placeholder 2"/>
          <p:cNvSpPr>
            <a:spLocks noGrp="1"/>
          </p:cNvSpPr>
          <p:nvPr>
            <p:ph idx="1"/>
          </p:nvPr>
        </p:nvSpPr>
        <p:spPr/>
        <p:txBody>
          <a:bodyPr/>
          <a:lstStyle/>
          <a:p>
            <a:r>
              <a:rPr lang="en-US" dirty="0" smtClean="0"/>
              <a:t>A </a:t>
            </a:r>
            <a:r>
              <a:rPr lang="en-US" dirty="0"/>
              <a:t>class represent a concept which encapsulates state (</a:t>
            </a:r>
            <a:r>
              <a:rPr lang="en-US" b="1" dirty="0"/>
              <a:t>attributes</a:t>
            </a:r>
            <a:r>
              <a:rPr lang="en-US" dirty="0"/>
              <a:t>) and behavior (</a:t>
            </a:r>
            <a:r>
              <a:rPr lang="en-US" b="1" dirty="0"/>
              <a:t>operations</a:t>
            </a:r>
            <a:r>
              <a:rPr lang="en-US" dirty="0"/>
              <a:t>). Each attribute has a type. Each </a:t>
            </a:r>
            <a:r>
              <a:rPr lang="en-US" b="1" dirty="0"/>
              <a:t>operation</a:t>
            </a:r>
            <a:r>
              <a:rPr lang="en-US" dirty="0"/>
              <a:t> has a </a:t>
            </a:r>
            <a:r>
              <a:rPr lang="en-US" b="1" dirty="0"/>
              <a:t>signature</a:t>
            </a:r>
            <a:r>
              <a:rPr lang="en-US" dirty="0"/>
              <a:t>. </a:t>
            </a:r>
            <a:r>
              <a:rPr lang="en-US" i="1" dirty="0"/>
              <a:t>The class name is the </a:t>
            </a:r>
            <a:r>
              <a:rPr lang="en-US" b="1" i="1" dirty="0"/>
              <a:t>only mandatory information</a:t>
            </a:r>
            <a:r>
              <a:rPr lang="en-US" dirty="0"/>
              <a:t>.</a:t>
            </a:r>
          </a:p>
          <a:p>
            <a:endParaRPr lang="en-US" b="1" dirty="0"/>
          </a:p>
        </p:txBody>
      </p:sp>
      <p:pic>
        <p:nvPicPr>
          <p:cNvPr id="39938" name="Picture 2" descr="UML Class Notation"/>
          <p:cNvPicPr>
            <a:picLocks noChangeAspect="1" noChangeArrowheads="1"/>
          </p:cNvPicPr>
          <p:nvPr/>
        </p:nvPicPr>
        <p:blipFill>
          <a:blip r:embed="rId2"/>
          <a:srcRect/>
          <a:stretch>
            <a:fillRect/>
          </a:stretch>
        </p:blipFill>
        <p:spPr bwMode="auto">
          <a:xfrm>
            <a:off x="290695" y="4191000"/>
            <a:ext cx="7718770" cy="2541549"/>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Class Notation</a:t>
            </a:r>
            <a:endParaRPr lang="en-US" dirty="0"/>
          </a:p>
        </p:txBody>
      </p:sp>
      <p:sp>
        <p:nvSpPr>
          <p:cNvPr id="3" name="Content Placeholder 2"/>
          <p:cNvSpPr>
            <a:spLocks noGrp="1"/>
          </p:cNvSpPr>
          <p:nvPr>
            <p:ph idx="1"/>
          </p:nvPr>
        </p:nvSpPr>
        <p:spPr>
          <a:xfrm>
            <a:off x="304800" y="1371600"/>
            <a:ext cx="8610600" cy="5257800"/>
          </a:xfrm>
        </p:spPr>
        <p:txBody>
          <a:bodyPr>
            <a:normAutofit fontScale="77500" lnSpcReduction="20000"/>
          </a:bodyPr>
          <a:lstStyle/>
          <a:p>
            <a:r>
              <a:rPr lang="en-US" dirty="0" smtClean="0"/>
              <a:t>A </a:t>
            </a:r>
            <a:r>
              <a:rPr lang="en-US" dirty="0"/>
              <a:t>class notation consists of three parts</a:t>
            </a:r>
            <a:r>
              <a:rPr lang="en-US" dirty="0" smtClean="0"/>
              <a:t>:</a:t>
            </a:r>
            <a:endParaRPr lang="en-US" dirty="0"/>
          </a:p>
          <a:p>
            <a:r>
              <a:rPr lang="en-US" b="1" dirty="0"/>
              <a:t>Class Name</a:t>
            </a:r>
            <a:endParaRPr lang="en-US" dirty="0"/>
          </a:p>
          <a:p>
            <a:pPr lvl="1"/>
            <a:r>
              <a:rPr lang="en-US" dirty="0"/>
              <a:t>The name of the class appears in the first partition.</a:t>
            </a:r>
          </a:p>
          <a:p>
            <a:r>
              <a:rPr lang="en-US" b="1" dirty="0"/>
              <a:t>Class Attributes</a:t>
            </a:r>
            <a:endParaRPr lang="en-US" dirty="0"/>
          </a:p>
          <a:p>
            <a:pPr lvl="1"/>
            <a:r>
              <a:rPr lang="en-US" dirty="0"/>
              <a:t>Attributes are shown in the second partition.</a:t>
            </a:r>
          </a:p>
          <a:p>
            <a:pPr lvl="1"/>
            <a:r>
              <a:rPr lang="en-US" dirty="0"/>
              <a:t>The attribute type is shown after the colon.</a:t>
            </a:r>
          </a:p>
          <a:p>
            <a:pPr lvl="1"/>
            <a:r>
              <a:rPr lang="en-US" dirty="0"/>
              <a:t>Attributes map onto member variables (data members) in code.</a:t>
            </a:r>
          </a:p>
          <a:p>
            <a:r>
              <a:rPr lang="en-US" b="1" dirty="0"/>
              <a:t>Class Operations</a:t>
            </a:r>
            <a:r>
              <a:rPr lang="en-US" dirty="0"/>
              <a:t> (Methods)</a:t>
            </a:r>
          </a:p>
          <a:p>
            <a:pPr lvl="1"/>
            <a:r>
              <a:rPr lang="en-US" dirty="0"/>
              <a:t>Operations are shown in the third partition. They are services the class provides.</a:t>
            </a:r>
          </a:p>
          <a:p>
            <a:pPr lvl="1"/>
            <a:r>
              <a:rPr lang="en-US" dirty="0"/>
              <a:t>The return type of a method is shown after the colon at the end of the method signature.</a:t>
            </a:r>
          </a:p>
          <a:p>
            <a:pPr lvl="1"/>
            <a:r>
              <a:rPr lang="en-US" dirty="0"/>
              <a:t>The return type of method parameters is shown after the colon following the parameter name.</a:t>
            </a:r>
          </a:p>
          <a:p>
            <a:pPr lvl="1"/>
            <a:r>
              <a:rPr lang="en-US" dirty="0"/>
              <a:t>Operations map onto class methods in code</a:t>
            </a:r>
          </a:p>
          <a:p>
            <a:endParaRPr lang="en-US" dirty="0"/>
          </a:p>
        </p:txBody>
      </p:sp>
      <p:pic>
        <p:nvPicPr>
          <p:cNvPr id="3074" name="Picture 2" descr="Simple class"/>
          <p:cNvPicPr>
            <a:picLocks noChangeAspect="1" noChangeArrowheads="1"/>
          </p:cNvPicPr>
          <p:nvPr/>
        </p:nvPicPr>
        <p:blipFill>
          <a:blip r:embed="rId2"/>
          <a:srcRect/>
          <a:stretch>
            <a:fillRect/>
          </a:stretch>
        </p:blipFill>
        <p:spPr bwMode="auto">
          <a:xfrm>
            <a:off x="7010400" y="152401"/>
            <a:ext cx="2133600" cy="217805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Notation</a:t>
            </a:r>
            <a:endParaRPr lang="en-US" dirty="0"/>
          </a:p>
        </p:txBody>
      </p:sp>
      <p:pic>
        <p:nvPicPr>
          <p:cNvPr id="46082" name="Picture 2" descr="Class Operations"/>
          <p:cNvPicPr>
            <a:picLocks noChangeAspect="1" noChangeArrowheads="1"/>
          </p:cNvPicPr>
          <p:nvPr/>
        </p:nvPicPr>
        <p:blipFill>
          <a:blip r:embed="rId2"/>
          <a:srcRect/>
          <a:stretch>
            <a:fillRect/>
          </a:stretch>
        </p:blipFill>
        <p:spPr bwMode="auto">
          <a:xfrm>
            <a:off x="381000" y="2286000"/>
            <a:ext cx="8204703" cy="23622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1279</Words>
  <Application>Microsoft Office PowerPoint</Application>
  <PresentationFormat>On-screen Show (4:3)</PresentationFormat>
  <Paragraphs>165</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What is Class Diagram? </vt:lpstr>
      <vt:lpstr>Slide 2</vt:lpstr>
      <vt:lpstr>What is class?</vt:lpstr>
      <vt:lpstr>Example of a class</vt:lpstr>
      <vt:lpstr>What is a Class?</vt:lpstr>
      <vt:lpstr>What is a Class?</vt:lpstr>
      <vt:lpstr>Class Notation</vt:lpstr>
      <vt:lpstr>Class Notation</vt:lpstr>
      <vt:lpstr>Class Notation</vt:lpstr>
      <vt:lpstr>Class Notation</vt:lpstr>
      <vt:lpstr>Class Relationships</vt:lpstr>
      <vt:lpstr>Class Relationships</vt:lpstr>
      <vt:lpstr>Class Relationships</vt:lpstr>
      <vt:lpstr>Class Relationships</vt:lpstr>
      <vt:lpstr>Slide 15</vt:lpstr>
      <vt:lpstr>Class Relationships</vt:lpstr>
      <vt:lpstr>Class Relationships</vt:lpstr>
      <vt:lpstr>Relationship Names</vt:lpstr>
      <vt:lpstr>Relationship Names</vt:lpstr>
      <vt:lpstr>Class Diagram Example: Order System</vt:lpstr>
      <vt:lpstr>Navigability</vt:lpstr>
      <vt:lpstr>Visibility of Class attributes and Operations</vt:lpstr>
      <vt:lpstr>Visibility of Class attributes and Operations</vt:lpstr>
      <vt:lpstr>Class Visibility Example</vt:lpstr>
      <vt:lpstr>Parameter Directionality</vt:lpstr>
      <vt:lpstr>Multiplicity</vt:lpstr>
      <vt:lpstr>Multiplicity Example</vt:lpstr>
      <vt:lpstr>Multiplicity Example</vt:lpstr>
      <vt:lpstr>Aggregation Example- Computer and parts</vt:lpstr>
      <vt:lpstr>Inheritance Example - Cell Taxonomy</vt:lpstr>
      <vt:lpstr>Inheritance Example - Cell Taxonomy</vt:lpstr>
      <vt:lpstr>Class Diagram - Diagram Tool Example</vt:lpstr>
      <vt:lpstr>Class Diagram - Diagram Tool Example</vt:lpstr>
      <vt:lpstr>Dealing with Complex System - Multiple or Single Class Diagram?</vt:lpstr>
      <vt:lpstr>Perspectives of Class Diagram in Software Development Lifecycle</vt:lpstr>
      <vt:lpstr>Perspectives of Class Diagram in Software Development Lifecycle</vt:lpstr>
      <vt:lpstr>Perspectives of Class Diagram in Software Development Lifecycle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Class Diagram? </dc:title>
  <dc:creator>laptop care</dc:creator>
  <cp:lastModifiedBy>laptop care</cp:lastModifiedBy>
  <cp:revision>22</cp:revision>
  <dcterms:created xsi:type="dcterms:W3CDTF">2020-12-02T18:46:55Z</dcterms:created>
  <dcterms:modified xsi:type="dcterms:W3CDTF">2020-12-03T10:21:12Z</dcterms:modified>
</cp:coreProperties>
</file>