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84"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normAutofit/>
          </a:bodyPr>
          <a:lstStyle/>
          <a:p>
            <a:r>
              <a:rPr lang="en-US" b="1" u="sng" smtClean="0"/>
              <a:t>Introduction to ICT</a:t>
            </a:r>
            <a:endParaRPr lang="en-US" dirty="0"/>
          </a:p>
        </p:txBody>
      </p:sp>
      <p:sp>
        <p:nvSpPr>
          <p:cNvPr id="3" name="Subtitle 2"/>
          <p:cNvSpPr>
            <a:spLocks noGrp="1"/>
          </p:cNvSpPr>
          <p:nvPr>
            <p:ph type="subTitle" idx="1"/>
          </p:nvPr>
        </p:nvSpPr>
        <p:spPr>
          <a:xfrm>
            <a:off x="1295400" y="2438400"/>
            <a:ext cx="6400800" cy="2743200"/>
          </a:xfrm>
        </p:spPr>
        <p:txBody>
          <a:bodyPr>
            <a:normAutofit fontScale="77500" lnSpcReduction="20000"/>
          </a:bodyPr>
          <a:lstStyle/>
          <a:p>
            <a:pPr marL="457200" indent="-457200" algn="l">
              <a:buFont typeface="Arial" pitchFamily="34" charset="0"/>
              <a:buChar char="•"/>
            </a:pPr>
            <a:r>
              <a:rPr lang="en-US" dirty="0" smtClean="0">
                <a:solidFill>
                  <a:schemeClr val="tx1"/>
                </a:solidFill>
              </a:rPr>
              <a:t>Software</a:t>
            </a:r>
          </a:p>
          <a:p>
            <a:pPr marL="457200" indent="-457200" algn="l">
              <a:buFont typeface="Arial" pitchFamily="34" charset="0"/>
              <a:buChar char="•"/>
            </a:pPr>
            <a:r>
              <a:rPr lang="en-US" dirty="0" smtClean="0">
                <a:solidFill>
                  <a:schemeClr val="tx1"/>
                </a:solidFill>
              </a:rPr>
              <a:t>Types of Software</a:t>
            </a:r>
          </a:p>
          <a:p>
            <a:pPr marL="457200" indent="-457200" algn="l">
              <a:buFont typeface="Arial" pitchFamily="34" charset="0"/>
              <a:buChar char="•"/>
            </a:pPr>
            <a:r>
              <a:rPr lang="en-US" dirty="0" smtClean="0">
                <a:solidFill>
                  <a:schemeClr val="tx1"/>
                </a:solidFill>
              </a:rPr>
              <a:t>Difference between system and application software</a:t>
            </a:r>
          </a:p>
          <a:p>
            <a:pPr marL="457200" indent="-457200" algn="l">
              <a:buFont typeface="Arial" pitchFamily="34" charset="0"/>
              <a:buChar char="•"/>
            </a:pPr>
            <a:r>
              <a:rPr lang="en-US" dirty="0" smtClean="0">
                <a:solidFill>
                  <a:schemeClr val="tx1"/>
                </a:solidFill>
              </a:rPr>
              <a:t>Operating Systems</a:t>
            </a:r>
          </a:p>
          <a:p>
            <a:pPr marL="457200" indent="-457200" algn="l">
              <a:buFont typeface="Arial" pitchFamily="34" charset="0"/>
              <a:buChar char="•"/>
            </a:pPr>
            <a:r>
              <a:rPr lang="en-US" dirty="0" smtClean="0">
                <a:solidFill>
                  <a:schemeClr val="tx1"/>
                </a:solidFill>
              </a:rPr>
              <a:t>Types of Operating systems</a:t>
            </a:r>
          </a:p>
          <a:p>
            <a:pPr marL="457200" indent="-457200" algn="l">
              <a:buFont typeface="Arial" pitchFamily="34" charset="0"/>
              <a:buChar char="•"/>
            </a:pPr>
            <a:r>
              <a:rPr lang="en-US" dirty="0" smtClean="0">
                <a:solidFill>
                  <a:schemeClr val="tx1"/>
                </a:solidFill>
              </a:rPr>
              <a:t>Utility programs</a:t>
            </a:r>
            <a:endParaRPr lang="en-US" dirty="0">
              <a:solidFill>
                <a:schemeClr val="tx1"/>
              </a:solidFill>
            </a:endParaRPr>
          </a:p>
        </p:txBody>
      </p:sp>
    </p:spTree>
    <p:extLst>
      <p:ext uri="{BB962C8B-B14F-4D97-AF65-F5344CB8AC3E}">
        <p14:creationId xmlns:p14="http://schemas.microsoft.com/office/powerpoint/2010/main" val="3908807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Operating System</a:t>
            </a:r>
            <a:endParaRPr lang="en-US" dirty="0"/>
          </a:p>
        </p:txBody>
      </p:sp>
      <p:sp>
        <p:nvSpPr>
          <p:cNvPr id="3" name="Content Placeholder 2"/>
          <p:cNvSpPr>
            <a:spLocks noGrp="1"/>
          </p:cNvSpPr>
          <p:nvPr>
            <p:ph idx="1"/>
          </p:nvPr>
        </p:nvSpPr>
        <p:spPr/>
        <p:txBody>
          <a:bodyPr/>
          <a:lstStyle/>
          <a:p>
            <a:pPr algn="just"/>
            <a:r>
              <a:rPr lang="en-US" b="1" dirty="0" smtClean="0"/>
              <a:t>Multitasking operating system</a:t>
            </a:r>
          </a:p>
          <a:p>
            <a:pPr lvl="1" algn="just"/>
            <a:r>
              <a:rPr lang="en-US" dirty="0" smtClean="0"/>
              <a:t>It can execute more than one programs at the same time e.g. Unix and windows 8.1</a:t>
            </a:r>
          </a:p>
          <a:p>
            <a:pPr algn="just"/>
            <a:r>
              <a:rPr lang="en-US" b="1" dirty="0" smtClean="0"/>
              <a:t>Time sharing operating system</a:t>
            </a:r>
          </a:p>
          <a:p>
            <a:pPr lvl="1" algn="just"/>
            <a:r>
              <a:rPr lang="en-US" dirty="0" smtClean="0"/>
              <a:t>It allows many users to share the computer simultaneously. It is used when several users are linked through communication networks to a single computer.</a:t>
            </a:r>
            <a:endParaRPr lang="en-US" dirty="0"/>
          </a:p>
        </p:txBody>
      </p:sp>
    </p:spTree>
    <p:extLst>
      <p:ext uri="{BB962C8B-B14F-4D97-AF65-F5344CB8AC3E}">
        <p14:creationId xmlns:p14="http://schemas.microsoft.com/office/powerpoint/2010/main" val="4187875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Functions of Operating System</a:t>
            </a:r>
            <a:endParaRPr lang="en-US" b="1" u="sng" dirty="0"/>
          </a:p>
        </p:txBody>
      </p:sp>
      <p:sp>
        <p:nvSpPr>
          <p:cNvPr id="3" name="Content Placeholder 2"/>
          <p:cNvSpPr>
            <a:spLocks noGrp="1"/>
          </p:cNvSpPr>
          <p:nvPr>
            <p:ph idx="1"/>
          </p:nvPr>
        </p:nvSpPr>
        <p:spPr/>
        <p:txBody>
          <a:bodyPr>
            <a:normAutofit/>
          </a:bodyPr>
          <a:lstStyle/>
          <a:p>
            <a:pPr algn="just"/>
            <a:r>
              <a:rPr lang="en-US" dirty="0" smtClean="0"/>
              <a:t>An OS performs following functions</a:t>
            </a:r>
          </a:p>
          <a:p>
            <a:pPr lvl="1" algn="just"/>
            <a:r>
              <a:rPr lang="en-US" dirty="0" smtClean="0"/>
              <a:t>Booting</a:t>
            </a:r>
          </a:p>
          <a:p>
            <a:pPr lvl="2" algn="just"/>
            <a:r>
              <a:rPr lang="en-US" dirty="0" smtClean="0"/>
              <a:t>A process of starting or restarting the computer.</a:t>
            </a:r>
          </a:p>
          <a:p>
            <a:pPr lvl="1" algn="just"/>
            <a:r>
              <a:rPr lang="en-US" dirty="0" smtClean="0"/>
              <a:t>Memory management</a:t>
            </a:r>
          </a:p>
          <a:p>
            <a:pPr lvl="2" algn="just"/>
            <a:r>
              <a:rPr lang="en-US" dirty="0" smtClean="0"/>
              <a:t>A process of optimizing the use of main memory.</a:t>
            </a:r>
          </a:p>
          <a:p>
            <a:pPr lvl="1" algn="just"/>
            <a:r>
              <a:rPr lang="en-US" dirty="0" smtClean="0"/>
              <a:t>Job scheduling</a:t>
            </a:r>
          </a:p>
          <a:p>
            <a:pPr lvl="2" algn="just"/>
            <a:r>
              <a:rPr lang="en-US" dirty="0" smtClean="0"/>
              <a:t>Any operation managed by processor is called job. An OS determines the order in which these jobs are processed.</a:t>
            </a:r>
          </a:p>
        </p:txBody>
      </p:sp>
    </p:spTree>
    <p:extLst>
      <p:ext uri="{BB962C8B-B14F-4D97-AF65-F5344CB8AC3E}">
        <p14:creationId xmlns:p14="http://schemas.microsoft.com/office/powerpoint/2010/main" val="4105845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Functions of Operating System</a:t>
            </a:r>
            <a:endParaRPr lang="en-US" dirty="0"/>
          </a:p>
        </p:txBody>
      </p:sp>
      <p:sp>
        <p:nvSpPr>
          <p:cNvPr id="3" name="Content Placeholder 2"/>
          <p:cNvSpPr>
            <a:spLocks noGrp="1"/>
          </p:cNvSpPr>
          <p:nvPr>
            <p:ph idx="1"/>
          </p:nvPr>
        </p:nvSpPr>
        <p:spPr/>
        <p:txBody>
          <a:bodyPr>
            <a:normAutofit/>
          </a:bodyPr>
          <a:lstStyle/>
          <a:p>
            <a:pPr lvl="1" algn="just"/>
            <a:r>
              <a:rPr lang="en-US" dirty="0"/>
              <a:t>Device controlling</a:t>
            </a:r>
          </a:p>
          <a:p>
            <a:pPr lvl="2" algn="just"/>
            <a:r>
              <a:rPr lang="en-US" dirty="0"/>
              <a:t>OS controls all devices attached to the computer</a:t>
            </a:r>
            <a:r>
              <a:rPr lang="en-US" dirty="0" smtClean="0"/>
              <a:t>.</a:t>
            </a:r>
          </a:p>
          <a:p>
            <a:pPr lvl="1" algn="just"/>
            <a:r>
              <a:rPr lang="en-US" dirty="0" smtClean="0"/>
              <a:t>Accessing the web</a:t>
            </a:r>
          </a:p>
          <a:p>
            <a:pPr lvl="2" algn="just"/>
            <a:r>
              <a:rPr lang="en-US" dirty="0" smtClean="0"/>
              <a:t>OS provides the facility to connect to the web.</a:t>
            </a:r>
          </a:p>
          <a:p>
            <a:pPr lvl="1" algn="just"/>
            <a:r>
              <a:rPr lang="en-US" dirty="0" smtClean="0"/>
              <a:t>Monitoring performance</a:t>
            </a:r>
          </a:p>
          <a:p>
            <a:pPr lvl="2" algn="just"/>
            <a:r>
              <a:rPr lang="en-US" dirty="0" smtClean="0"/>
              <a:t>OS checks and reports information about different system resources and devices.</a:t>
            </a:r>
          </a:p>
        </p:txBody>
      </p:sp>
    </p:spTree>
    <p:extLst>
      <p:ext uri="{BB962C8B-B14F-4D97-AF65-F5344CB8AC3E}">
        <p14:creationId xmlns:p14="http://schemas.microsoft.com/office/powerpoint/2010/main" val="1854098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Functions of Operating System</a:t>
            </a:r>
            <a:endParaRPr lang="en-US" dirty="0"/>
          </a:p>
        </p:txBody>
      </p:sp>
      <p:sp>
        <p:nvSpPr>
          <p:cNvPr id="3" name="Content Placeholder 2"/>
          <p:cNvSpPr>
            <a:spLocks noGrp="1"/>
          </p:cNvSpPr>
          <p:nvPr>
            <p:ph idx="1"/>
          </p:nvPr>
        </p:nvSpPr>
        <p:spPr/>
        <p:txBody>
          <a:bodyPr>
            <a:normAutofit/>
          </a:bodyPr>
          <a:lstStyle/>
          <a:p>
            <a:pPr lvl="1" algn="just"/>
            <a:r>
              <a:rPr lang="en-US" dirty="0"/>
              <a:t>Housekeeping services</a:t>
            </a:r>
          </a:p>
          <a:p>
            <a:pPr lvl="2" algn="just"/>
            <a:r>
              <a:rPr lang="en-US" dirty="0" smtClean="0"/>
              <a:t>OS performs different functions related to storage and file management by using a special program “File manager”. These functions include</a:t>
            </a:r>
          </a:p>
          <a:p>
            <a:pPr lvl="3" algn="just"/>
            <a:r>
              <a:rPr lang="en-US" dirty="0" smtClean="0"/>
              <a:t>Formatting and copying disks</a:t>
            </a:r>
          </a:p>
          <a:p>
            <a:pPr lvl="3" algn="just"/>
            <a:r>
              <a:rPr lang="en-US" dirty="0" smtClean="0"/>
              <a:t>Displaying a list of files on a storage medium</a:t>
            </a:r>
          </a:p>
          <a:p>
            <a:pPr lvl="3" algn="just"/>
            <a:r>
              <a:rPr lang="en-US" dirty="0" smtClean="0"/>
              <a:t>Checking the amount of used or free space on a storage medium</a:t>
            </a:r>
          </a:p>
          <a:p>
            <a:pPr lvl="3" algn="just"/>
            <a:r>
              <a:rPr lang="en-US" dirty="0" smtClean="0"/>
              <a:t>Organizing, copying, renaming, deleting, moving and sorting files</a:t>
            </a:r>
          </a:p>
          <a:p>
            <a:pPr lvl="3" algn="just"/>
            <a:r>
              <a:rPr lang="en-US" dirty="0" smtClean="0"/>
              <a:t>Creating shortcuts</a:t>
            </a:r>
            <a:endParaRPr lang="en-US" dirty="0"/>
          </a:p>
          <a:p>
            <a:pPr algn="just"/>
            <a:endParaRPr lang="en-US" dirty="0"/>
          </a:p>
        </p:txBody>
      </p:sp>
    </p:spTree>
    <p:extLst>
      <p:ext uri="{BB962C8B-B14F-4D97-AF65-F5344CB8AC3E}">
        <p14:creationId xmlns:p14="http://schemas.microsoft.com/office/powerpoint/2010/main" val="2187460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Functions of Operating System</a:t>
            </a:r>
            <a:endParaRPr lang="en-US" dirty="0"/>
          </a:p>
        </p:txBody>
      </p:sp>
      <p:sp>
        <p:nvSpPr>
          <p:cNvPr id="3" name="Content Placeholder 2"/>
          <p:cNvSpPr>
            <a:spLocks noGrp="1"/>
          </p:cNvSpPr>
          <p:nvPr>
            <p:ph idx="1"/>
          </p:nvPr>
        </p:nvSpPr>
        <p:spPr/>
        <p:txBody>
          <a:bodyPr/>
          <a:lstStyle/>
          <a:p>
            <a:pPr lvl="1" algn="just"/>
            <a:r>
              <a:rPr lang="en-US" dirty="0"/>
              <a:t>Administrating </a:t>
            </a:r>
            <a:r>
              <a:rPr lang="en-US" dirty="0" smtClean="0"/>
              <a:t>security</a:t>
            </a:r>
          </a:p>
          <a:p>
            <a:pPr lvl="2" algn="just"/>
            <a:r>
              <a:rPr lang="en-US" dirty="0" smtClean="0"/>
              <a:t>OS manages the security of computer system as well as data and programs stored on it.</a:t>
            </a:r>
            <a:endParaRPr lang="en-US" dirty="0"/>
          </a:p>
          <a:p>
            <a:pPr lvl="1" algn="just"/>
            <a:r>
              <a:rPr lang="en-US" dirty="0"/>
              <a:t>Providing user </a:t>
            </a:r>
            <a:r>
              <a:rPr lang="en-US" dirty="0" smtClean="0"/>
              <a:t>interface</a:t>
            </a:r>
          </a:p>
          <a:p>
            <a:pPr lvl="2" algn="just"/>
            <a:r>
              <a:rPr lang="en-US" dirty="0" smtClean="0"/>
              <a:t>User interface Is used to interact with the computer. UI controls how you enter data and instructions and how information is displayed on the screen.</a:t>
            </a:r>
            <a:endParaRPr lang="en-US" dirty="0"/>
          </a:p>
          <a:p>
            <a:endParaRPr lang="en-US" dirty="0"/>
          </a:p>
        </p:txBody>
      </p:sp>
    </p:spTree>
    <p:extLst>
      <p:ext uri="{BB962C8B-B14F-4D97-AF65-F5344CB8AC3E}">
        <p14:creationId xmlns:p14="http://schemas.microsoft.com/office/powerpoint/2010/main" val="2401212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Types of operating systems</a:t>
            </a:r>
            <a:endParaRPr lang="en-US" b="1" u="sng" dirty="0"/>
          </a:p>
        </p:txBody>
      </p:sp>
      <p:sp>
        <p:nvSpPr>
          <p:cNvPr id="3" name="Content Placeholder 2"/>
          <p:cNvSpPr>
            <a:spLocks noGrp="1"/>
          </p:cNvSpPr>
          <p:nvPr>
            <p:ph idx="1"/>
          </p:nvPr>
        </p:nvSpPr>
        <p:spPr/>
        <p:txBody>
          <a:bodyPr/>
          <a:lstStyle/>
          <a:p>
            <a:r>
              <a:rPr lang="en-US" dirty="0" smtClean="0"/>
              <a:t>Different types of operating system are as follows</a:t>
            </a:r>
          </a:p>
          <a:p>
            <a:pPr lvl="1"/>
            <a:r>
              <a:rPr lang="en-US" dirty="0" smtClean="0"/>
              <a:t>Stand alone operating systems</a:t>
            </a:r>
          </a:p>
          <a:p>
            <a:pPr lvl="1"/>
            <a:r>
              <a:rPr lang="en-US" dirty="0" smtClean="0"/>
              <a:t>Server operating systems</a:t>
            </a:r>
          </a:p>
          <a:p>
            <a:pPr lvl="1"/>
            <a:r>
              <a:rPr lang="en-US" dirty="0" smtClean="0"/>
              <a:t>Mobile operating systems</a:t>
            </a:r>
            <a:endParaRPr lang="en-US" dirty="0"/>
          </a:p>
        </p:txBody>
      </p:sp>
    </p:spTree>
    <p:extLst>
      <p:ext uri="{BB962C8B-B14F-4D97-AF65-F5344CB8AC3E}">
        <p14:creationId xmlns:p14="http://schemas.microsoft.com/office/powerpoint/2010/main" val="701458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operating systems</a:t>
            </a:r>
            <a:endParaRPr lang="en-US" dirty="0"/>
          </a:p>
        </p:txBody>
      </p:sp>
      <p:sp>
        <p:nvSpPr>
          <p:cNvPr id="3" name="Content Placeholder 2"/>
          <p:cNvSpPr>
            <a:spLocks noGrp="1"/>
          </p:cNvSpPr>
          <p:nvPr>
            <p:ph idx="1"/>
          </p:nvPr>
        </p:nvSpPr>
        <p:spPr/>
        <p:txBody>
          <a:bodyPr>
            <a:normAutofit lnSpcReduction="10000"/>
          </a:bodyPr>
          <a:lstStyle/>
          <a:p>
            <a:pPr algn="just"/>
            <a:r>
              <a:rPr lang="en-US" b="1" i="1" dirty="0" smtClean="0"/>
              <a:t>A stand alone operating system</a:t>
            </a:r>
            <a:r>
              <a:rPr lang="en-US" dirty="0" smtClean="0"/>
              <a:t> works on a desktop or laptop computer.</a:t>
            </a:r>
          </a:p>
          <a:p>
            <a:pPr algn="just"/>
            <a:r>
              <a:rPr lang="en-US" dirty="0" smtClean="0"/>
              <a:t>Some stand alone operating systems can work with a server operating system and are called client operating system.</a:t>
            </a:r>
          </a:p>
          <a:p>
            <a:pPr algn="just"/>
            <a:r>
              <a:rPr lang="en-US" dirty="0" smtClean="0"/>
              <a:t>Some examples are DOS, Windows, Unix, Linux and Mac OS.</a:t>
            </a:r>
          </a:p>
          <a:p>
            <a:pPr algn="just"/>
            <a:r>
              <a:rPr lang="en-US" dirty="0" smtClean="0"/>
              <a:t>Windows is the most widely used OS developed by Microsoft. </a:t>
            </a:r>
            <a:endParaRPr lang="en-US" dirty="0"/>
          </a:p>
        </p:txBody>
      </p:sp>
    </p:spTree>
    <p:extLst>
      <p:ext uri="{BB962C8B-B14F-4D97-AF65-F5344CB8AC3E}">
        <p14:creationId xmlns:p14="http://schemas.microsoft.com/office/powerpoint/2010/main" val="3411406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operating systems</a:t>
            </a:r>
            <a:endParaRPr lang="en-US" dirty="0"/>
          </a:p>
        </p:txBody>
      </p:sp>
      <p:sp>
        <p:nvSpPr>
          <p:cNvPr id="3" name="Content Placeholder 2"/>
          <p:cNvSpPr>
            <a:spLocks noGrp="1"/>
          </p:cNvSpPr>
          <p:nvPr>
            <p:ph idx="1"/>
          </p:nvPr>
        </p:nvSpPr>
        <p:spPr/>
        <p:txBody>
          <a:bodyPr/>
          <a:lstStyle/>
          <a:p>
            <a:pPr algn="just"/>
            <a:r>
              <a:rPr lang="en-US" b="1" i="1" dirty="0" smtClean="0"/>
              <a:t>A server operating system</a:t>
            </a:r>
            <a:r>
              <a:rPr lang="en-US" dirty="0" smtClean="0"/>
              <a:t> is an operating system that is designed to support a network.</a:t>
            </a:r>
          </a:p>
          <a:p>
            <a:pPr algn="just"/>
            <a:r>
              <a:rPr lang="en-US" dirty="0" smtClean="0"/>
              <a:t>It is also called network operating system.</a:t>
            </a:r>
          </a:p>
          <a:p>
            <a:pPr algn="just"/>
            <a:r>
              <a:rPr lang="en-US" dirty="0" smtClean="0"/>
              <a:t>It usually resides on a server and client computers on the network depend on the server for resources.</a:t>
            </a:r>
          </a:p>
          <a:p>
            <a:pPr algn="just"/>
            <a:r>
              <a:rPr lang="en-US" dirty="0" smtClean="0"/>
              <a:t>Some examples are Windows Server 2012, OS X Server, Sun Solaris, NetWare,</a:t>
            </a:r>
            <a:endParaRPr lang="en-US" dirty="0"/>
          </a:p>
        </p:txBody>
      </p:sp>
    </p:spTree>
    <p:extLst>
      <p:ext uri="{BB962C8B-B14F-4D97-AF65-F5344CB8AC3E}">
        <p14:creationId xmlns:p14="http://schemas.microsoft.com/office/powerpoint/2010/main" val="1938853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operating systems</a:t>
            </a:r>
            <a:endParaRPr lang="en-US" dirty="0"/>
          </a:p>
        </p:txBody>
      </p:sp>
      <p:sp>
        <p:nvSpPr>
          <p:cNvPr id="3" name="Content Placeholder 2"/>
          <p:cNvSpPr>
            <a:spLocks noGrp="1"/>
          </p:cNvSpPr>
          <p:nvPr>
            <p:ph idx="1"/>
          </p:nvPr>
        </p:nvSpPr>
        <p:spPr/>
        <p:txBody>
          <a:bodyPr>
            <a:normAutofit lnSpcReduction="10000"/>
          </a:bodyPr>
          <a:lstStyle/>
          <a:p>
            <a:pPr algn="just"/>
            <a:r>
              <a:rPr lang="en-US" b="1" i="1" dirty="0" smtClean="0"/>
              <a:t>Mobile operating system</a:t>
            </a:r>
            <a:r>
              <a:rPr lang="en-US" dirty="0" smtClean="0"/>
              <a:t> is an operating system that is used in handheld computers and mobile devices.</a:t>
            </a:r>
          </a:p>
          <a:p>
            <a:pPr algn="just"/>
            <a:r>
              <a:rPr lang="en-US" dirty="0" smtClean="0"/>
              <a:t>It provides graphical user interface (GUI) and other features such as touch screen support, navigation systems, speech recognition, wireless connectivity etc.</a:t>
            </a:r>
          </a:p>
          <a:p>
            <a:pPr algn="just"/>
            <a:r>
              <a:rPr lang="en-US" dirty="0" smtClean="0"/>
              <a:t>Some examples are Android, iOS, Windows phone and BlackBerry.</a:t>
            </a:r>
            <a:endParaRPr lang="en-US" dirty="0"/>
          </a:p>
        </p:txBody>
      </p:sp>
    </p:spTree>
    <p:extLst>
      <p:ext uri="{BB962C8B-B14F-4D97-AF65-F5344CB8AC3E}">
        <p14:creationId xmlns:p14="http://schemas.microsoft.com/office/powerpoint/2010/main" val="1302418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Utility Programs</a:t>
            </a:r>
            <a:endParaRPr lang="en-US" b="1" u="sng" dirty="0"/>
          </a:p>
        </p:txBody>
      </p:sp>
      <p:sp>
        <p:nvSpPr>
          <p:cNvPr id="3" name="Content Placeholder 2"/>
          <p:cNvSpPr>
            <a:spLocks noGrp="1"/>
          </p:cNvSpPr>
          <p:nvPr>
            <p:ph idx="1"/>
          </p:nvPr>
        </p:nvSpPr>
        <p:spPr/>
        <p:txBody>
          <a:bodyPr>
            <a:normAutofit lnSpcReduction="10000"/>
          </a:bodyPr>
          <a:lstStyle/>
          <a:p>
            <a:pPr algn="just"/>
            <a:r>
              <a:rPr lang="en-GB" b="1" i="1" dirty="0"/>
              <a:t>Utility program</a:t>
            </a:r>
            <a:r>
              <a:rPr lang="en-GB" dirty="0"/>
              <a:t> is a software that is used for effective management of computer </a:t>
            </a:r>
            <a:r>
              <a:rPr lang="en-GB" dirty="0" smtClean="0"/>
              <a:t>system.</a:t>
            </a:r>
          </a:p>
          <a:p>
            <a:pPr algn="just"/>
            <a:r>
              <a:rPr lang="en-GB" dirty="0" smtClean="0"/>
              <a:t>It </a:t>
            </a:r>
            <a:r>
              <a:rPr lang="en-GB" dirty="0"/>
              <a:t>keeps the computer system running </a:t>
            </a:r>
            <a:r>
              <a:rPr lang="en-GB" dirty="0" smtClean="0"/>
              <a:t>smoothly.</a:t>
            </a:r>
          </a:p>
          <a:p>
            <a:pPr algn="just"/>
            <a:r>
              <a:rPr lang="en-GB" dirty="0" smtClean="0"/>
              <a:t>Users can use utility programs to perform maintenance tasks related to different devices and programs.</a:t>
            </a:r>
          </a:p>
          <a:p>
            <a:pPr algn="just"/>
            <a:r>
              <a:rPr lang="en-GB" dirty="0" smtClean="0"/>
              <a:t>Most operating systems include different built-in utility programs.</a:t>
            </a:r>
            <a:endParaRPr lang="en-US" dirty="0"/>
          </a:p>
          <a:p>
            <a:pPr algn="just"/>
            <a:endParaRPr lang="en-US" dirty="0"/>
          </a:p>
        </p:txBody>
      </p:sp>
    </p:spTree>
    <p:extLst>
      <p:ext uri="{BB962C8B-B14F-4D97-AF65-F5344CB8AC3E}">
        <p14:creationId xmlns:p14="http://schemas.microsoft.com/office/powerpoint/2010/main" val="290074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Software</a:t>
            </a:r>
            <a:endParaRPr lang="en-US" b="1" u="sng" dirty="0"/>
          </a:p>
        </p:txBody>
      </p:sp>
      <p:sp>
        <p:nvSpPr>
          <p:cNvPr id="3" name="Content Placeholder 2"/>
          <p:cNvSpPr>
            <a:spLocks noGrp="1"/>
          </p:cNvSpPr>
          <p:nvPr>
            <p:ph idx="1"/>
          </p:nvPr>
        </p:nvSpPr>
        <p:spPr/>
        <p:txBody>
          <a:bodyPr/>
          <a:lstStyle/>
          <a:p>
            <a:pPr algn="just"/>
            <a:r>
              <a:rPr lang="en-US" dirty="0" smtClean="0"/>
              <a:t>A set of instructions given to the computer to solve a program is called software.</a:t>
            </a:r>
          </a:p>
          <a:p>
            <a:pPr algn="just"/>
            <a:r>
              <a:rPr lang="en-US" dirty="0" smtClean="0"/>
              <a:t>It is also known as program.</a:t>
            </a:r>
          </a:p>
          <a:p>
            <a:pPr algn="just"/>
            <a:r>
              <a:rPr lang="en-US" dirty="0" smtClean="0"/>
              <a:t>A computer works according to the instructions written in software.</a:t>
            </a:r>
          </a:p>
        </p:txBody>
      </p:sp>
    </p:spTree>
    <p:extLst>
      <p:ext uri="{BB962C8B-B14F-4D97-AF65-F5344CB8AC3E}">
        <p14:creationId xmlns:p14="http://schemas.microsoft.com/office/powerpoint/2010/main" val="2820067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Types of Utility Programs</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Different types of utility programs are</a:t>
            </a:r>
          </a:p>
          <a:p>
            <a:pPr algn="just"/>
            <a:r>
              <a:rPr lang="en-GB" b="1" dirty="0" smtClean="0"/>
              <a:t>Antivirus</a:t>
            </a:r>
            <a:endParaRPr lang="en-GB" dirty="0"/>
          </a:p>
          <a:p>
            <a:pPr lvl="1" algn="just"/>
            <a:r>
              <a:rPr lang="en-GB" dirty="0" smtClean="0"/>
              <a:t>It is </a:t>
            </a:r>
            <a:r>
              <a:rPr lang="en-GB" dirty="0"/>
              <a:t>an application that is certain to be installed on every operating system, especially in the operating system Windows. Because without </a:t>
            </a:r>
            <a:r>
              <a:rPr lang="en-GB" dirty="0" err="1"/>
              <a:t>Anivirus</a:t>
            </a:r>
            <a:r>
              <a:rPr lang="en-GB" dirty="0"/>
              <a:t>, the operating system will be very high risk of loss or damage to a number of data and theft of sensitive data can occur with all hacking techniques.</a:t>
            </a:r>
          </a:p>
          <a:p>
            <a:pPr lvl="1" algn="just"/>
            <a:r>
              <a:rPr lang="en-GB" dirty="0"/>
              <a:t>Examples of popular antivirus applications such as Avast, </a:t>
            </a:r>
            <a:r>
              <a:rPr lang="en-GB" dirty="0" err="1"/>
              <a:t>SmAdav</a:t>
            </a:r>
            <a:r>
              <a:rPr lang="en-GB" dirty="0"/>
              <a:t>, AVG, </a:t>
            </a:r>
            <a:r>
              <a:rPr lang="en-GB" dirty="0" err="1"/>
              <a:t>BitDevender</a:t>
            </a:r>
            <a:r>
              <a:rPr lang="en-GB" dirty="0"/>
              <a:t>, and so forth. The variants of antivirus are also varied, some are paid and some are free.</a:t>
            </a:r>
          </a:p>
          <a:p>
            <a:pPr algn="just"/>
            <a:endParaRPr lang="en-US" dirty="0"/>
          </a:p>
        </p:txBody>
      </p:sp>
    </p:spTree>
    <p:extLst>
      <p:ext uri="{BB962C8B-B14F-4D97-AF65-F5344CB8AC3E}">
        <p14:creationId xmlns:p14="http://schemas.microsoft.com/office/powerpoint/2010/main" val="4213714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a:t>Archivers and Data Compression</a:t>
            </a:r>
          </a:p>
          <a:p>
            <a:pPr lvl="1" algn="just"/>
            <a:r>
              <a:rPr lang="en-GB" dirty="0"/>
              <a:t>Software that can make a file into an archive and can also reduce or compress its </a:t>
            </a:r>
            <a:r>
              <a:rPr lang="en-GB" dirty="0" smtClean="0"/>
              <a:t>size.</a:t>
            </a:r>
          </a:p>
          <a:p>
            <a:pPr lvl="1" algn="just"/>
            <a:r>
              <a:rPr lang="en-GB" dirty="0" smtClean="0"/>
              <a:t>An </a:t>
            </a:r>
            <a:r>
              <a:rPr lang="en-GB" dirty="0"/>
              <a:t>example is when you have 80 pdf files that you will send via email to your </a:t>
            </a:r>
            <a:r>
              <a:rPr lang="en-GB" dirty="0" smtClean="0"/>
              <a:t>co-workers. </a:t>
            </a:r>
            <a:r>
              <a:rPr lang="en-GB" dirty="0"/>
              <a:t>If you want to send one file at a time, as many as 80 pdf files through attachment tools in the email, then that will be very troublesome for </a:t>
            </a:r>
            <a:r>
              <a:rPr lang="en-GB" dirty="0" smtClean="0"/>
              <a:t>you. You </a:t>
            </a:r>
            <a:r>
              <a:rPr lang="en-GB" dirty="0"/>
              <a:t>can send as many as 80 pdf document files by archiving them in a .zip file and sending them via email</a:t>
            </a:r>
            <a:r>
              <a:rPr lang="en-GB" dirty="0" smtClean="0"/>
              <a:t>.</a:t>
            </a:r>
          </a:p>
          <a:p>
            <a:pPr lvl="1" algn="just"/>
            <a:r>
              <a:rPr lang="en-GB" dirty="0" smtClean="0"/>
              <a:t>Some examples are </a:t>
            </a:r>
            <a:r>
              <a:rPr lang="en-US" dirty="0"/>
              <a:t>WinZip, WinRAR, 7-Zip, </a:t>
            </a:r>
            <a:r>
              <a:rPr lang="en-US" dirty="0" err="1"/>
              <a:t>FilZip</a:t>
            </a:r>
            <a:endParaRPr lang="en-GB" dirty="0"/>
          </a:p>
          <a:p>
            <a:pPr lvl="1" algn="just"/>
            <a:endParaRPr lang="en-US" dirty="0"/>
          </a:p>
        </p:txBody>
      </p:sp>
    </p:spTree>
    <p:extLst>
      <p:ext uri="{BB962C8B-B14F-4D97-AF65-F5344CB8AC3E}">
        <p14:creationId xmlns:p14="http://schemas.microsoft.com/office/powerpoint/2010/main" val="2104050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normAutofit/>
          </a:bodyPr>
          <a:lstStyle/>
          <a:p>
            <a:r>
              <a:rPr lang="en-US" b="1" dirty="0"/>
              <a:t>Backup Software</a:t>
            </a:r>
          </a:p>
          <a:p>
            <a:pPr lvl="1" algn="just"/>
            <a:r>
              <a:rPr lang="en-GB" dirty="0"/>
              <a:t>If the WinZip and </a:t>
            </a:r>
            <a:r>
              <a:rPr lang="en-GB" dirty="0" err="1"/>
              <a:t>FilZip</a:t>
            </a:r>
            <a:r>
              <a:rPr lang="en-GB" dirty="0"/>
              <a:t> software as above can be used to create an archive of a file, then the backup software can be used to create an archive from the hard disk drive partition.</a:t>
            </a:r>
          </a:p>
          <a:p>
            <a:pPr lvl="1" algn="just"/>
            <a:r>
              <a:rPr lang="en-GB" dirty="0"/>
              <a:t>That way it can also be said that the data to be archived is the entire partition. As for some software that can perform backup needs, such as Nova Backup software, Norton Ghost and others.</a:t>
            </a:r>
          </a:p>
          <a:p>
            <a:endParaRPr lang="en-US" dirty="0"/>
          </a:p>
        </p:txBody>
      </p:sp>
    </p:spTree>
    <p:extLst>
      <p:ext uri="{BB962C8B-B14F-4D97-AF65-F5344CB8AC3E}">
        <p14:creationId xmlns:p14="http://schemas.microsoft.com/office/powerpoint/2010/main" val="3004189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normAutofit fontScale="92500"/>
          </a:bodyPr>
          <a:lstStyle/>
          <a:p>
            <a:r>
              <a:rPr lang="en-US" b="1" dirty="0"/>
              <a:t>Recovery Software</a:t>
            </a:r>
          </a:p>
          <a:p>
            <a:pPr lvl="1" algn="just"/>
            <a:r>
              <a:rPr lang="en-GB" dirty="0"/>
              <a:t>Data is an asset that is very important for today's technological life. Indeed a number of data that you have deleted or when you do </a:t>
            </a:r>
            <a:r>
              <a:rPr lang="en-GB" i="1" dirty="0"/>
              <a:t>quick form disk</a:t>
            </a:r>
            <a:r>
              <a:rPr lang="en-GB" dirty="0"/>
              <a:t>, that means only the database table is left blank.</a:t>
            </a:r>
          </a:p>
          <a:p>
            <a:pPr lvl="1" algn="just"/>
            <a:r>
              <a:rPr lang="en-GB" dirty="0"/>
              <a:t>Some of your actual old data is still in storage and has not been completely erased. So because of that, we can still restore power that has been erased by using data recovery software. Some data recovery software, such as </a:t>
            </a:r>
            <a:r>
              <a:rPr lang="en-GB" dirty="0" err="1"/>
              <a:t>Recuva</a:t>
            </a:r>
            <a:r>
              <a:rPr lang="en-GB" dirty="0"/>
              <a:t>, </a:t>
            </a:r>
            <a:r>
              <a:rPr lang="en-GB" dirty="0" err="1"/>
              <a:t>TestDisk</a:t>
            </a:r>
            <a:r>
              <a:rPr lang="en-GB" dirty="0"/>
              <a:t>, and so forth.</a:t>
            </a:r>
          </a:p>
          <a:p>
            <a:endParaRPr lang="en-US" dirty="0"/>
          </a:p>
        </p:txBody>
      </p:sp>
    </p:spTree>
    <p:extLst>
      <p:ext uri="{BB962C8B-B14F-4D97-AF65-F5344CB8AC3E}">
        <p14:creationId xmlns:p14="http://schemas.microsoft.com/office/powerpoint/2010/main" val="1738386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normAutofit lnSpcReduction="10000"/>
          </a:bodyPr>
          <a:lstStyle/>
          <a:p>
            <a:r>
              <a:rPr lang="en-US" b="1" dirty="0"/>
              <a:t>Software Uninstaller</a:t>
            </a:r>
          </a:p>
          <a:p>
            <a:pPr lvl="1" algn="just"/>
            <a:r>
              <a:rPr lang="en-GB" dirty="0" smtClean="0"/>
              <a:t>You </a:t>
            </a:r>
            <a:r>
              <a:rPr lang="en-GB" dirty="0"/>
              <a:t>all must have uninstalled some of the software that is on your computer. By uninstalling the software, you no longer need the application. But have you ever found an application that cannot be uninstalled? If true, then you can overcome it with an uninstaller software.</a:t>
            </a:r>
          </a:p>
          <a:p>
            <a:pPr lvl="1" algn="just"/>
            <a:r>
              <a:rPr lang="en-GB" dirty="0"/>
              <a:t>Some kinds of uninstaller software such as REVO uninstaller, </a:t>
            </a:r>
            <a:r>
              <a:rPr lang="en-GB" dirty="0" err="1"/>
              <a:t>IObit</a:t>
            </a:r>
            <a:r>
              <a:rPr lang="en-GB" dirty="0"/>
              <a:t> Uninstaller, Geek Uninstaller, and so on.</a:t>
            </a:r>
          </a:p>
          <a:p>
            <a:endParaRPr lang="en-US" dirty="0"/>
          </a:p>
        </p:txBody>
      </p:sp>
    </p:spTree>
    <p:extLst>
      <p:ext uri="{BB962C8B-B14F-4D97-AF65-F5344CB8AC3E}">
        <p14:creationId xmlns:p14="http://schemas.microsoft.com/office/powerpoint/2010/main" val="2482954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normAutofit/>
          </a:bodyPr>
          <a:lstStyle/>
          <a:p>
            <a:r>
              <a:rPr lang="en-US" b="1" dirty="0"/>
              <a:t>Disk Cleaner</a:t>
            </a:r>
          </a:p>
          <a:p>
            <a:pPr lvl="1" algn="just"/>
            <a:r>
              <a:rPr lang="en-GB" dirty="0"/>
              <a:t>Disk cleaner software works to clean the files on the hard disk drive that is no longer useful. Usually we mention it with junk files, that way, the free space on the hard disk drive can be optimized. </a:t>
            </a:r>
            <a:endParaRPr lang="en-GB" dirty="0" smtClean="0"/>
          </a:p>
          <a:p>
            <a:pPr lvl="1" algn="just"/>
            <a:r>
              <a:rPr lang="en-GB" dirty="0" smtClean="0"/>
              <a:t>An </a:t>
            </a:r>
            <a:r>
              <a:rPr lang="en-GB" dirty="0"/>
              <a:t>example of this Disk Cleaner application is </a:t>
            </a:r>
            <a:r>
              <a:rPr lang="en-GB" dirty="0" err="1"/>
              <a:t>CCleaner</a:t>
            </a:r>
            <a:r>
              <a:rPr lang="en-GB" dirty="0"/>
              <a:t>. Where the application has the main feature to clean disk files that are no longer useful.</a:t>
            </a:r>
            <a:endParaRPr lang="en-US" dirty="0"/>
          </a:p>
        </p:txBody>
      </p:sp>
    </p:spTree>
    <p:extLst>
      <p:ext uri="{BB962C8B-B14F-4D97-AF65-F5344CB8AC3E}">
        <p14:creationId xmlns:p14="http://schemas.microsoft.com/office/powerpoint/2010/main" val="3431977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normAutofit fontScale="92500"/>
          </a:bodyPr>
          <a:lstStyle/>
          <a:p>
            <a:r>
              <a:rPr lang="en-US" b="1" dirty="0"/>
              <a:t>Disk Defragmenter</a:t>
            </a:r>
          </a:p>
          <a:p>
            <a:pPr lvl="1" algn="just"/>
            <a:r>
              <a:rPr lang="en-GB" dirty="0"/>
              <a:t>On an operating system Windows There is already a built-in app that has the name Disk Defragmenter. The tool is useful for defragmenting a hard disk drive partition, so that the free space on the hard disk drive can be optimized and then the process of reading data inside will be faster.</a:t>
            </a:r>
          </a:p>
          <a:p>
            <a:pPr lvl="1" algn="just"/>
            <a:r>
              <a:rPr lang="en-GB" dirty="0"/>
              <a:t>To defragment, you can also use the application. Examples of applications for disk defragmenter are smart defrag, spin defrag, disk speed up and so on.</a:t>
            </a:r>
          </a:p>
          <a:p>
            <a:endParaRPr lang="en-US" dirty="0"/>
          </a:p>
        </p:txBody>
      </p:sp>
    </p:spTree>
    <p:extLst>
      <p:ext uri="{BB962C8B-B14F-4D97-AF65-F5344CB8AC3E}">
        <p14:creationId xmlns:p14="http://schemas.microsoft.com/office/powerpoint/2010/main" val="224214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lstStyle/>
          <a:p>
            <a:r>
              <a:rPr lang="en-US" b="1" dirty="0"/>
              <a:t>Driver Scanner</a:t>
            </a:r>
          </a:p>
          <a:p>
            <a:pPr lvl="1" algn="just"/>
            <a:r>
              <a:rPr lang="en-GB" dirty="0"/>
              <a:t>Driver Scanner is a tool that is easily used to be able to scan a computer for drivers, identify those who are out of date, incompatible, or damaged. Application to scan the driver is the Scanner Driver.</a:t>
            </a:r>
            <a:endParaRPr lang="en-US" dirty="0"/>
          </a:p>
        </p:txBody>
      </p:sp>
    </p:spTree>
    <p:extLst>
      <p:ext uri="{BB962C8B-B14F-4D97-AF65-F5344CB8AC3E}">
        <p14:creationId xmlns:p14="http://schemas.microsoft.com/office/powerpoint/2010/main" val="31863111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lstStyle/>
          <a:p>
            <a:pPr algn="just"/>
            <a:r>
              <a:rPr lang="en-US" b="1" dirty="0" smtClean="0"/>
              <a:t>Task Manager Utility</a:t>
            </a:r>
          </a:p>
          <a:p>
            <a:pPr lvl="1" algn="just"/>
            <a:r>
              <a:rPr lang="en-US" dirty="0" smtClean="0"/>
              <a:t>Windows task manager appears when the user presses CTRL+ALT+DEL keys.</a:t>
            </a:r>
          </a:p>
          <a:p>
            <a:pPr lvl="1" algn="just"/>
            <a:r>
              <a:rPr lang="en-US" dirty="0" smtClean="0"/>
              <a:t>It displays information about programs and processes running on the computer.</a:t>
            </a:r>
          </a:p>
          <a:p>
            <a:pPr lvl="1" algn="just"/>
            <a:r>
              <a:rPr lang="en-US" dirty="0" smtClean="0"/>
              <a:t>It also displays data about CPU and memory usage.</a:t>
            </a:r>
            <a:endParaRPr lang="en-US" dirty="0"/>
          </a:p>
        </p:txBody>
      </p:sp>
    </p:spTree>
    <p:extLst>
      <p:ext uri="{BB962C8B-B14F-4D97-AF65-F5344CB8AC3E}">
        <p14:creationId xmlns:p14="http://schemas.microsoft.com/office/powerpoint/2010/main" val="3223892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Utility Programs</a:t>
            </a:r>
            <a:endParaRPr lang="en-US" dirty="0"/>
          </a:p>
        </p:txBody>
      </p:sp>
      <p:sp>
        <p:nvSpPr>
          <p:cNvPr id="3" name="Content Placeholder 2"/>
          <p:cNvSpPr>
            <a:spLocks noGrp="1"/>
          </p:cNvSpPr>
          <p:nvPr>
            <p:ph idx="1"/>
          </p:nvPr>
        </p:nvSpPr>
        <p:spPr/>
        <p:txBody>
          <a:bodyPr/>
          <a:lstStyle/>
          <a:p>
            <a:r>
              <a:rPr lang="en-US" b="1" dirty="0" smtClean="0"/>
              <a:t>Personal firewall</a:t>
            </a:r>
          </a:p>
          <a:p>
            <a:pPr lvl="1" algn="just"/>
            <a:r>
              <a:rPr lang="en-US" dirty="0" smtClean="0"/>
              <a:t>It is used to detect and protect a personal computer from unauthorized intrusions.</a:t>
            </a:r>
          </a:p>
          <a:p>
            <a:pPr lvl="1" algn="just"/>
            <a:r>
              <a:rPr lang="en-US" dirty="0" smtClean="0"/>
              <a:t>Built-in personal firewall is automatically enabled when windows is installed.</a:t>
            </a:r>
            <a:endParaRPr lang="en-US" dirty="0"/>
          </a:p>
        </p:txBody>
      </p:sp>
    </p:spTree>
    <p:extLst>
      <p:ext uri="{BB962C8B-B14F-4D97-AF65-F5344CB8AC3E}">
        <p14:creationId xmlns:p14="http://schemas.microsoft.com/office/powerpoint/2010/main" val="95820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Types of Software</a:t>
            </a:r>
            <a:endParaRPr lang="en-US" b="1" u="sng" dirty="0"/>
          </a:p>
        </p:txBody>
      </p:sp>
      <p:sp>
        <p:nvSpPr>
          <p:cNvPr id="3" name="Content Placeholder 2"/>
          <p:cNvSpPr>
            <a:spLocks noGrp="1"/>
          </p:cNvSpPr>
          <p:nvPr>
            <p:ph idx="1"/>
          </p:nvPr>
        </p:nvSpPr>
        <p:spPr/>
        <p:txBody>
          <a:bodyPr>
            <a:normAutofit fontScale="85000" lnSpcReduction="20000"/>
          </a:bodyPr>
          <a:lstStyle/>
          <a:p>
            <a:pPr algn="just"/>
            <a:r>
              <a:rPr lang="en-US" dirty="0" smtClean="0"/>
              <a:t>Two main types of software are</a:t>
            </a:r>
          </a:p>
          <a:p>
            <a:pPr lvl="1" algn="just"/>
            <a:r>
              <a:rPr lang="en-US" dirty="0" smtClean="0"/>
              <a:t>System software</a:t>
            </a:r>
          </a:p>
          <a:p>
            <a:pPr lvl="1" algn="just"/>
            <a:r>
              <a:rPr lang="en-US" dirty="0" smtClean="0"/>
              <a:t>Application software</a:t>
            </a:r>
          </a:p>
          <a:p>
            <a:pPr algn="just"/>
            <a:r>
              <a:rPr lang="en-US" b="1" dirty="0" smtClean="0"/>
              <a:t>System software</a:t>
            </a:r>
            <a:r>
              <a:rPr lang="en-US" dirty="0" smtClean="0"/>
              <a:t> is set of programs to control and manage the actual operations of a computer hardware by</a:t>
            </a:r>
          </a:p>
          <a:p>
            <a:pPr lvl="1" algn="just"/>
            <a:r>
              <a:rPr lang="en-US" dirty="0" smtClean="0"/>
              <a:t>Controlling the usage and allocation of hardware resources.</a:t>
            </a:r>
          </a:p>
          <a:p>
            <a:pPr lvl="1" algn="just"/>
            <a:r>
              <a:rPr lang="en-US" dirty="0" smtClean="0"/>
              <a:t>Enabling application programs to execute properly.</a:t>
            </a:r>
          </a:p>
          <a:p>
            <a:pPr algn="just"/>
            <a:r>
              <a:rPr lang="en-GB" dirty="0"/>
              <a:t>Systems software carries out middleman tasks to ensure communication between other software and </a:t>
            </a:r>
            <a:r>
              <a:rPr lang="en-GB" dirty="0" smtClean="0"/>
              <a:t>hardware.</a:t>
            </a:r>
            <a:endParaRPr lang="en-US" dirty="0" smtClean="0"/>
          </a:p>
        </p:txBody>
      </p:sp>
    </p:spTree>
    <p:extLst>
      <p:ext uri="{BB962C8B-B14F-4D97-AF65-F5344CB8AC3E}">
        <p14:creationId xmlns:p14="http://schemas.microsoft.com/office/powerpoint/2010/main" val="1311193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System Software</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Two main types of system software are</a:t>
            </a:r>
          </a:p>
          <a:p>
            <a:pPr lvl="1" algn="just"/>
            <a:r>
              <a:rPr lang="en-US" dirty="0" smtClean="0"/>
              <a:t>Operating system</a:t>
            </a:r>
          </a:p>
          <a:p>
            <a:pPr lvl="1" algn="just"/>
            <a:r>
              <a:rPr lang="en-US" dirty="0" smtClean="0"/>
              <a:t>Utility programs</a:t>
            </a:r>
          </a:p>
          <a:p>
            <a:pPr algn="just"/>
            <a:r>
              <a:rPr lang="en-GB" b="1" i="1" dirty="0"/>
              <a:t>O</a:t>
            </a:r>
            <a:r>
              <a:rPr lang="en-GB" b="1" i="1" dirty="0" smtClean="0"/>
              <a:t>perating system</a:t>
            </a:r>
            <a:r>
              <a:rPr lang="en-GB" dirty="0" smtClean="0"/>
              <a:t> is</a:t>
            </a:r>
            <a:r>
              <a:rPr lang="en-GB" dirty="0"/>
              <a:t> </a:t>
            </a:r>
            <a:r>
              <a:rPr lang="en-GB" dirty="0" smtClean="0"/>
              <a:t>a software</a:t>
            </a:r>
            <a:r>
              <a:rPr lang="en-GB" dirty="0"/>
              <a:t> that communicates with the hardware and allows other </a:t>
            </a:r>
            <a:r>
              <a:rPr lang="en-GB" dirty="0" smtClean="0"/>
              <a:t>software</a:t>
            </a:r>
            <a:r>
              <a:rPr lang="en-GB" dirty="0"/>
              <a:t> to </a:t>
            </a:r>
            <a:r>
              <a:rPr lang="en-GB" dirty="0" smtClean="0"/>
              <a:t>run.</a:t>
            </a:r>
          </a:p>
          <a:p>
            <a:pPr algn="just"/>
            <a:r>
              <a:rPr lang="en-GB" b="1" i="1" dirty="0" smtClean="0"/>
              <a:t>Utility program</a:t>
            </a:r>
            <a:r>
              <a:rPr lang="en-GB" dirty="0" smtClean="0"/>
              <a:t> is a software that is used for effective management of computer system, it keeps the computer system running smoothly.</a:t>
            </a:r>
            <a:endParaRPr lang="en-US" dirty="0"/>
          </a:p>
        </p:txBody>
      </p:sp>
    </p:spTree>
    <p:extLst>
      <p:ext uri="{BB962C8B-B14F-4D97-AF65-F5344CB8AC3E}">
        <p14:creationId xmlns:p14="http://schemas.microsoft.com/office/powerpoint/2010/main" val="4290353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Application software</a:t>
            </a:r>
            <a:endParaRPr lang="en-US" b="1" u="sng" dirty="0"/>
          </a:p>
        </p:txBody>
      </p:sp>
      <p:sp>
        <p:nvSpPr>
          <p:cNvPr id="3" name="Content Placeholder 2"/>
          <p:cNvSpPr>
            <a:spLocks noGrp="1"/>
          </p:cNvSpPr>
          <p:nvPr>
            <p:ph idx="1"/>
          </p:nvPr>
        </p:nvSpPr>
        <p:spPr/>
        <p:txBody>
          <a:bodyPr>
            <a:normAutofit/>
          </a:bodyPr>
          <a:lstStyle/>
          <a:p>
            <a:pPr algn="just"/>
            <a:r>
              <a:rPr lang="en-GB" dirty="0"/>
              <a:t>Application software is a program or group of programs designed for end users. </a:t>
            </a:r>
            <a:endParaRPr lang="en-GB" dirty="0" smtClean="0"/>
          </a:p>
          <a:p>
            <a:pPr algn="just"/>
            <a:r>
              <a:rPr lang="en-GB" dirty="0" smtClean="0"/>
              <a:t>People use application software according to their needs.</a:t>
            </a:r>
          </a:p>
          <a:p>
            <a:pPr algn="just"/>
            <a:r>
              <a:rPr lang="en-GB" dirty="0" smtClean="0"/>
              <a:t>Examples </a:t>
            </a:r>
            <a:r>
              <a:rPr lang="en-GB" dirty="0"/>
              <a:t>of an application include a word processor, a spreadsheet, </a:t>
            </a:r>
            <a:r>
              <a:rPr lang="en-GB" dirty="0" smtClean="0"/>
              <a:t>a </a:t>
            </a:r>
            <a:r>
              <a:rPr lang="en-GB" dirty="0"/>
              <a:t>web browser, </a:t>
            </a:r>
            <a:r>
              <a:rPr lang="en-GB" dirty="0" smtClean="0"/>
              <a:t>a </a:t>
            </a:r>
            <a:r>
              <a:rPr lang="en-GB" dirty="0"/>
              <a:t>media </a:t>
            </a:r>
            <a:r>
              <a:rPr lang="en-GB" dirty="0" smtClean="0"/>
              <a:t>player or </a:t>
            </a:r>
            <a:r>
              <a:rPr lang="en-GB" dirty="0"/>
              <a:t>a photo editor.</a:t>
            </a:r>
            <a:endParaRPr lang="en-US" dirty="0"/>
          </a:p>
        </p:txBody>
      </p:sp>
    </p:spTree>
    <p:extLst>
      <p:ext uri="{BB962C8B-B14F-4D97-AF65-F5344CB8AC3E}">
        <p14:creationId xmlns:p14="http://schemas.microsoft.com/office/powerpoint/2010/main" val="450069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Difference between </a:t>
            </a:r>
            <a:br>
              <a:rPr lang="en-US" b="1" u="sng" dirty="0" smtClean="0"/>
            </a:br>
            <a:r>
              <a:rPr lang="en-US" b="1" u="sng" dirty="0" smtClean="0"/>
              <a:t>system and application software</a:t>
            </a:r>
            <a:endParaRPr lang="en-US" b="1" u="sng"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b="7575"/>
          <a:stretch/>
        </p:blipFill>
        <p:spPr>
          <a:xfrm>
            <a:off x="838200" y="1981200"/>
            <a:ext cx="7543800" cy="3380509"/>
          </a:xfrm>
        </p:spPr>
      </p:pic>
    </p:spTree>
    <p:extLst>
      <p:ext uri="{BB962C8B-B14F-4D97-AF65-F5344CB8AC3E}">
        <p14:creationId xmlns:p14="http://schemas.microsoft.com/office/powerpoint/2010/main" val="3383950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b="1" u="sng" dirty="0" smtClean="0"/>
              <a:t>Operating System</a:t>
            </a:r>
            <a:endParaRPr lang="en-US" b="1" u="sng" dirty="0"/>
          </a:p>
        </p:txBody>
      </p:sp>
      <p:sp>
        <p:nvSpPr>
          <p:cNvPr id="9" name="Content Placeholder 8"/>
          <p:cNvSpPr>
            <a:spLocks noGrp="1"/>
          </p:cNvSpPr>
          <p:nvPr>
            <p:ph idx="1"/>
          </p:nvPr>
        </p:nvSpPr>
        <p:spPr/>
        <p:txBody>
          <a:bodyPr>
            <a:normAutofit fontScale="92500" lnSpcReduction="10000"/>
          </a:bodyPr>
          <a:lstStyle/>
          <a:p>
            <a:pPr algn="just"/>
            <a:r>
              <a:rPr lang="en-US" dirty="0" smtClean="0"/>
              <a:t>An operating system (OS) is a set of programs that manages all computer components and operations.</a:t>
            </a:r>
          </a:p>
          <a:p>
            <a:pPr algn="just"/>
            <a:r>
              <a:rPr lang="en-US" dirty="0" smtClean="0"/>
              <a:t>Users interact with computer through operating systems.</a:t>
            </a:r>
          </a:p>
          <a:p>
            <a:pPr algn="just"/>
            <a:r>
              <a:rPr lang="en-US" dirty="0" smtClean="0"/>
              <a:t>Operating systems must be installed on every computer, a computer can do nothing without an operating system.</a:t>
            </a:r>
          </a:p>
          <a:p>
            <a:pPr algn="just"/>
            <a:r>
              <a:rPr lang="en-US" dirty="0" smtClean="0"/>
              <a:t>Some examples are Windows, Linux, Unix and Mac OS.</a:t>
            </a:r>
          </a:p>
          <a:p>
            <a:pPr algn="just"/>
            <a:endParaRPr lang="en-US" dirty="0" smtClean="0"/>
          </a:p>
        </p:txBody>
      </p:sp>
    </p:spTree>
    <p:extLst>
      <p:ext uri="{BB962C8B-B14F-4D97-AF65-F5344CB8AC3E}">
        <p14:creationId xmlns:p14="http://schemas.microsoft.com/office/powerpoint/2010/main" val="2841272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Operating System</a:t>
            </a:r>
            <a:endParaRPr lang="en-US" dirty="0"/>
          </a:p>
        </p:txBody>
      </p:sp>
      <p:sp>
        <p:nvSpPr>
          <p:cNvPr id="3" name="Content Placeholder 2"/>
          <p:cNvSpPr>
            <a:spLocks noGrp="1"/>
          </p:cNvSpPr>
          <p:nvPr>
            <p:ph idx="1"/>
          </p:nvPr>
        </p:nvSpPr>
        <p:spPr>
          <a:xfrm>
            <a:off x="457200" y="1600200"/>
            <a:ext cx="8229600" cy="4876800"/>
          </a:xfrm>
        </p:spPr>
        <p:txBody>
          <a:bodyPr/>
          <a:lstStyle/>
          <a:p>
            <a:pPr algn="just"/>
            <a:r>
              <a:rPr lang="en-US" dirty="0" smtClean="0"/>
              <a:t>When a computer is turned on, the OS runs and checks that all parts of computer are functioning properly.</a:t>
            </a:r>
          </a:p>
          <a:p>
            <a:pPr marL="0" indent="0" algn="just">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52600" y="3124200"/>
            <a:ext cx="5562600" cy="3352800"/>
          </a:xfrm>
          <a:prstGeom prst="rect">
            <a:avLst/>
          </a:prstGeom>
        </p:spPr>
      </p:pic>
    </p:spTree>
    <p:extLst>
      <p:ext uri="{BB962C8B-B14F-4D97-AF65-F5344CB8AC3E}">
        <p14:creationId xmlns:p14="http://schemas.microsoft.com/office/powerpoint/2010/main" val="1834882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Operating System</a:t>
            </a:r>
            <a:endParaRPr lang="en-US" dirty="0"/>
          </a:p>
        </p:txBody>
      </p:sp>
      <p:sp>
        <p:nvSpPr>
          <p:cNvPr id="3" name="Content Placeholder 2"/>
          <p:cNvSpPr>
            <a:spLocks noGrp="1"/>
          </p:cNvSpPr>
          <p:nvPr>
            <p:ph idx="1"/>
          </p:nvPr>
        </p:nvSpPr>
        <p:spPr/>
        <p:txBody>
          <a:bodyPr/>
          <a:lstStyle/>
          <a:p>
            <a:pPr algn="just"/>
            <a:r>
              <a:rPr lang="en-US" b="1" dirty="0" smtClean="0"/>
              <a:t>Multiuser operating system</a:t>
            </a:r>
          </a:p>
          <a:p>
            <a:pPr lvl="1" algn="just"/>
            <a:r>
              <a:rPr lang="en-US" dirty="0" smtClean="0"/>
              <a:t>It allows multiple users to use same computer at same time e.g. Linux, Unix and Windows server 2008.</a:t>
            </a:r>
          </a:p>
          <a:p>
            <a:pPr algn="just"/>
            <a:r>
              <a:rPr lang="en-US" b="1" dirty="0" smtClean="0"/>
              <a:t>Multiprocessor operating system</a:t>
            </a:r>
          </a:p>
          <a:p>
            <a:pPr lvl="1" algn="just"/>
            <a:r>
              <a:rPr lang="en-US" dirty="0" smtClean="0"/>
              <a:t>It supports two or more processors running programs at the same time </a:t>
            </a:r>
            <a:r>
              <a:rPr lang="en-US" dirty="0"/>
              <a:t>e.g. Linux, Unix and Windows server 2008.</a:t>
            </a:r>
          </a:p>
        </p:txBody>
      </p:sp>
    </p:spTree>
    <p:extLst>
      <p:ext uri="{BB962C8B-B14F-4D97-AF65-F5344CB8AC3E}">
        <p14:creationId xmlns:p14="http://schemas.microsoft.com/office/powerpoint/2010/main" val="16966158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738</TotalTime>
  <Words>1533</Words>
  <Application>Microsoft Office PowerPoint</Application>
  <PresentationFormat>On-screen Show (4:3)</PresentationFormat>
  <Paragraphs>141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Introduction to ICT</vt:lpstr>
      <vt:lpstr>Software</vt:lpstr>
      <vt:lpstr>Types of Software</vt:lpstr>
      <vt:lpstr>System Software</vt:lpstr>
      <vt:lpstr>Application software</vt:lpstr>
      <vt:lpstr>Difference between  system and application software</vt:lpstr>
      <vt:lpstr>Operating System</vt:lpstr>
      <vt:lpstr>Operating System</vt:lpstr>
      <vt:lpstr>Operating System</vt:lpstr>
      <vt:lpstr>Operating System</vt:lpstr>
      <vt:lpstr>Functions of Operating System</vt:lpstr>
      <vt:lpstr>Functions of Operating System</vt:lpstr>
      <vt:lpstr>Functions of Operating System</vt:lpstr>
      <vt:lpstr>Functions of Operating System</vt:lpstr>
      <vt:lpstr>Types of operating systems</vt:lpstr>
      <vt:lpstr>Types of operating systems</vt:lpstr>
      <vt:lpstr>Types of operating systems</vt:lpstr>
      <vt:lpstr>Types of operating systems</vt:lpstr>
      <vt:lpstr>Utility Programs</vt:lpstr>
      <vt:lpstr>Types of Utility Programs</vt:lpstr>
      <vt:lpstr>Types of Utility Programs</vt:lpstr>
      <vt:lpstr>Types of Utility Programs</vt:lpstr>
      <vt:lpstr>Types of Utility Programs</vt:lpstr>
      <vt:lpstr>Types of Utility Programs</vt:lpstr>
      <vt:lpstr>Types of Utility Programs</vt:lpstr>
      <vt:lpstr>Types of Utility Programs</vt:lpstr>
      <vt:lpstr>Types of Utility Programs</vt:lpstr>
      <vt:lpstr>Types of Utility Programs</vt:lpstr>
      <vt:lpstr>Types of Utility Programs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COMMUNICATION TECHNOLOGIES (ICT)</dc:title>
  <dc:creator>IBRAHIM</dc:creator>
  <cp:lastModifiedBy>aisha</cp:lastModifiedBy>
  <cp:revision>233</cp:revision>
  <dcterms:created xsi:type="dcterms:W3CDTF">2006-08-16T00:00:00Z</dcterms:created>
  <dcterms:modified xsi:type="dcterms:W3CDTF">2020-09-23T11:47:29Z</dcterms:modified>
</cp:coreProperties>
</file>