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Lst>
  <p:notesMasterIdLst>
    <p:notesMasterId r:id="rId22"/>
  </p:notesMasterIdLst>
  <p:sldIdLst>
    <p:sldId id="256" r:id="rId2"/>
    <p:sldId id="257" r:id="rId3"/>
    <p:sldId id="258" r:id="rId4"/>
    <p:sldId id="259" r:id="rId5"/>
    <p:sldId id="269" r:id="rId6"/>
    <p:sldId id="270" r:id="rId7"/>
    <p:sldId id="260" r:id="rId8"/>
    <p:sldId id="261" r:id="rId9"/>
    <p:sldId id="272" r:id="rId10"/>
    <p:sldId id="273" r:id="rId11"/>
    <p:sldId id="274" r:id="rId12"/>
    <p:sldId id="278" r:id="rId13"/>
    <p:sldId id="275" r:id="rId14"/>
    <p:sldId id="262" r:id="rId15"/>
    <p:sldId id="276" r:id="rId16"/>
    <p:sldId id="263" r:id="rId17"/>
    <p:sldId id="264" r:id="rId18"/>
    <p:sldId id="265" r:id="rId19"/>
    <p:sldId id="266" r:id="rId20"/>
    <p:sldId id="277" r:id="rId2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156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01947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515790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30966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582050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396830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9307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5927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0319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8486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1"/>
        </a:solidFill>
        <a:effectLst/>
      </p:bgPr>
    </p:bg>
    <p:spTree>
      <p:nvGrpSpPr>
        <p:cNvPr id="1" name="Shape 44"/>
        <p:cNvGrpSpPr/>
        <p:nvPr/>
      </p:nvGrpSpPr>
      <p:grpSpPr>
        <a:xfrm>
          <a:off x="0" y="0"/>
          <a:ext cx="0" cy="0"/>
          <a:chOff x="0" y="0"/>
          <a:chExt cx="0" cy="0"/>
        </a:xfrm>
      </p:grpSpPr>
      <p:sp>
        <p:nvSpPr>
          <p:cNvPr id="45" name="Google Shape;45;p2"/>
          <p:cNvSpPr txBox="1">
            <a:spLocks noGrp="1"/>
          </p:cNvSpPr>
          <p:nvPr>
            <p:ph type="ctrTitle"/>
          </p:nvPr>
        </p:nvSpPr>
        <p:spPr>
          <a:xfrm>
            <a:off x="0" y="0"/>
            <a:ext cx="9144000" cy="3352800"/>
          </a:xfrm>
          <a:prstGeom prst="rect">
            <a:avLst/>
          </a:prstGeom>
          <a:noFill/>
          <a:ln>
            <a:noFill/>
          </a:ln>
        </p:spPr>
        <p:txBody>
          <a:bodyPr spcFirstLastPara="1" wrap="square" lIns="91425" tIns="91425" rIns="91425" bIns="91425" anchor="t" anchorCtr="0">
            <a:noAutofit/>
          </a:bodyPr>
          <a:lstStyle>
            <a:lvl1pPr marL="0" marR="0" lvl="0" indent="-88900" algn="ctr" rtl="1">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6" name="Google Shape;46;p2"/>
          <p:cNvSpPr txBox="1">
            <a:spLocks noGrp="1"/>
          </p:cNvSpPr>
          <p:nvPr>
            <p:ph type="title" idx="2"/>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1400"/>
              <a:buChar char="●"/>
              <a:defRPr sz="3900">
                <a:solidFill>
                  <a:schemeClr val="dk2"/>
                </a:solidFill>
                <a:latin typeface="Arial"/>
                <a:ea typeface="Arial"/>
                <a:cs typeface="Arial"/>
                <a:sym typeface="Arial"/>
              </a:defRPr>
            </a:lvl1pPr>
            <a:lvl2pPr lvl="1" algn="l" rtl="0">
              <a:lnSpc>
                <a:spcPct val="100000"/>
              </a:lnSpc>
              <a:spcBef>
                <a:spcPts val="0"/>
              </a:spcBef>
              <a:spcAft>
                <a:spcPts val="0"/>
              </a:spcAft>
              <a:buSzPts val="1400"/>
              <a:buChar char="○"/>
              <a:defRPr sz="3900">
                <a:solidFill>
                  <a:schemeClr val="dk2"/>
                </a:solidFill>
                <a:latin typeface="Arial"/>
                <a:ea typeface="Arial"/>
                <a:cs typeface="Arial"/>
                <a:sym typeface="Arial"/>
              </a:defRPr>
            </a:lvl2pPr>
            <a:lvl3pPr lvl="2" algn="l" rtl="0">
              <a:lnSpc>
                <a:spcPct val="100000"/>
              </a:lnSpc>
              <a:spcBef>
                <a:spcPts val="0"/>
              </a:spcBef>
              <a:spcAft>
                <a:spcPts val="0"/>
              </a:spcAft>
              <a:buSzPts val="1400"/>
              <a:buChar char="■"/>
              <a:defRPr sz="3900">
                <a:solidFill>
                  <a:schemeClr val="dk2"/>
                </a:solidFill>
                <a:latin typeface="Arial"/>
                <a:ea typeface="Arial"/>
                <a:cs typeface="Arial"/>
                <a:sym typeface="Arial"/>
              </a:defRPr>
            </a:lvl3pPr>
            <a:lvl4pPr lvl="3" algn="l" rtl="0">
              <a:lnSpc>
                <a:spcPct val="100000"/>
              </a:lnSpc>
              <a:spcBef>
                <a:spcPts val="0"/>
              </a:spcBef>
              <a:spcAft>
                <a:spcPts val="0"/>
              </a:spcAft>
              <a:buSzPts val="1400"/>
              <a:buChar char="●"/>
              <a:defRPr sz="3900">
                <a:solidFill>
                  <a:schemeClr val="dk2"/>
                </a:solidFill>
                <a:latin typeface="Arial"/>
                <a:ea typeface="Arial"/>
                <a:cs typeface="Arial"/>
                <a:sym typeface="Arial"/>
              </a:defRPr>
            </a:lvl4pPr>
            <a:lvl5pPr lvl="4" algn="l" rtl="0">
              <a:lnSpc>
                <a:spcPct val="100000"/>
              </a:lnSpc>
              <a:spcBef>
                <a:spcPts val="0"/>
              </a:spcBef>
              <a:spcAft>
                <a:spcPts val="0"/>
              </a:spcAft>
              <a:buSzPts val="1400"/>
              <a:buChar char="○"/>
              <a:defRPr sz="3900">
                <a:solidFill>
                  <a:schemeClr val="dk2"/>
                </a:solidFill>
                <a:latin typeface="Arial"/>
                <a:ea typeface="Arial"/>
                <a:cs typeface="Arial"/>
                <a:sym typeface="Arial"/>
              </a:defRPr>
            </a:lvl5pPr>
            <a:lvl6pPr lvl="5" algn="l" rtl="0">
              <a:lnSpc>
                <a:spcPct val="100000"/>
              </a:lnSpc>
              <a:spcBef>
                <a:spcPts val="0"/>
              </a:spcBef>
              <a:spcAft>
                <a:spcPts val="0"/>
              </a:spcAft>
              <a:buSzPts val="1400"/>
              <a:buChar char="■"/>
              <a:defRPr sz="3900">
                <a:solidFill>
                  <a:schemeClr val="dk2"/>
                </a:solidFill>
                <a:latin typeface="Arial"/>
                <a:ea typeface="Arial"/>
                <a:cs typeface="Arial"/>
                <a:sym typeface="Arial"/>
              </a:defRPr>
            </a:lvl6pPr>
            <a:lvl7pPr lvl="6" algn="l" rtl="0">
              <a:lnSpc>
                <a:spcPct val="100000"/>
              </a:lnSpc>
              <a:spcBef>
                <a:spcPts val="0"/>
              </a:spcBef>
              <a:spcAft>
                <a:spcPts val="0"/>
              </a:spcAft>
              <a:buSzPts val="1400"/>
              <a:buChar char="●"/>
              <a:defRPr sz="3900">
                <a:solidFill>
                  <a:schemeClr val="dk2"/>
                </a:solidFill>
                <a:latin typeface="Arial"/>
                <a:ea typeface="Arial"/>
                <a:cs typeface="Arial"/>
                <a:sym typeface="Arial"/>
              </a:defRPr>
            </a:lvl7pPr>
            <a:lvl8pPr lvl="7" algn="l" rtl="0">
              <a:lnSpc>
                <a:spcPct val="100000"/>
              </a:lnSpc>
              <a:spcBef>
                <a:spcPts val="0"/>
              </a:spcBef>
              <a:spcAft>
                <a:spcPts val="0"/>
              </a:spcAft>
              <a:buSzPts val="1400"/>
              <a:buChar char="○"/>
              <a:defRPr sz="3900">
                <a:solidFill>
                  <a:schemeClr val="dk2"/>
                </a:solidFill>
                <a:latin typeface="Arial"/>
                <a:ea typeface="Arial"/>
                <a:cs typeface="Arial"/>
                <a:sym typeface="Arial"/>
              </a:defRPr>
            </a:lvl8pPr>
            <a:lvl9pPr lvl="8" algn="l" rtl="0">
              <a:lnSpc>
                <a:spcPct val="100000"/>
              </a:lnSpc>
              <a:spcBef>
                <a:spcPts val="0"/>
              </a:spcBef>
              <a:spcAft>
                <a:spcPts val="0"/>
              </a:spcAft>
              <a:buSzPts val="1400"/>
              <a:buChar char="■"/>
              <a:defRPr sz="3900">
                <a:solidFill>
                  <a:schemeClr val="dk2"/>
                </a:solidFill>
                <a:latin typeface="Arial"/>
                <a:ea typeface="Arial"/>
                <a:cs typeface="Arial"/>
                <a:sym typeface="Arial"/>
              </a:defRPr>
            </a:lvl9pPr>
          </a:lstStyle>
          <a:p>
            <a:endParaRPr/>
          </a:p>
        </p:txBody>
      </p:sp>
      <p:sp>
        <p:nvSpPr>
          <p:cNvPr id="47" name="Google Shape;47;p2"/>
          <p:cNvSpPr txBox="1">
            <a:spLocks noGrp="1"/>
          </p:cNvSpPr>
          <p:nvPr>
            <p:ph type="body" idx="1"/>
          </p:nvPr>
        </p:nvSpPr>
        <p:spPr>
          <a:xfrm>
            <a:off x="457200" y="1719262"/>
            <a:ext cx="8229600" cy="4411662"/>
          </a:xfrm>
          <a:prstGeom prst="rect">
            <a:avLst/>
          </a:prstGeom>
          <a:noFill/>
          <a:ln>
            <a:noFill/>
          </a:ln>
        </p:spPr>
        <p:txBody>
          <a:bodyPr spcFirstLastPara="1" wrap="square" lIns="91425" tIns="91425" rIns="91425" bIns="91425" anchor="t" anchorCtr="0">
            <a:noAutofit/>
          </a:bodyPr>
          <a:lstStyle>
            <a:lvl1pPr marL="457200" lvl="0" indent="-317500" algn="l" rtl="0">
              <a:lnSpc>
                <a:spcPct val="100000"/>
              </a:lnSpc>
              <a:spcBef>
                <a:spcPts val="600"/>
              </a:spcBef>
              <a:spcAft>
                <a:spcPts val="0"/>
              </a:spcAft>
              <a:buClr>
                <a:schemeClr val="dk2"/>
              </a:buClr>
              <a:buSzPts val="1400"/>
              <a:buFont typeface="Arial"/>
              <a:buChar char="●"/>
              <a:defRPr sz="3000">
                <a:solidFill>
                  <a:schemeClr val="dk1"/>
                </a:solidFill>
                <a:latin typeface="Arial"/>
                <a:ea typeface="Arial"/>
                <a:cs typeface="Arial"/>
                <a:sym typeface="Arial"/>
              </a:defRPr>
            </a:lvl1pPr>
            <a:lvl2pPr marL="914400" lvl="1" indent="-317500" rtl="0">
              <a:lnSpc>
                <a:spcPct val="100000"/>
              </a:lnSpc>
              <a:spcBef>
                <a:spcPts val="0"/>
              </a:spcBef>
              <a:spcAft>
                <a:spcPts val="0"/>
              </a:spcAft>
              <a:buClr>
                <a:schemeClr val="accent2"/>
              </a:buClr>
              <a:buSzPts val="1400"/>
              <a:buChar char="●"/>
              <a:defRPr sz="2600"/>
            </a:lvl2pPr>
            <a:lvl3pPr marL="1371600" lvl="2" indent="-317500" rtl="0">
              <a:lnSpc>
                <a:spcPct val="100000"/>
              </a:lnSpc>
              <a:spcBef>
                <a:spcPts val="0"/>
              </a:spcBef>
              <a:spcAft>
                <a:spcPts val="0"/>
              </a:spcAft>
              <a:buClr>
                <a:schemeClr val="accent1"/>
              </a:buClr>
              <a:buSzPts val="1400"/>
              <a:buChar char="●"/>
              <a:defRPr sz="2300"/>
            </a:lvl3pPr>
            <a:lvl4pPr marL="1828800" lvl="3" indent="-317500" rtl="0">
              <a:lnSpc>
                <a:spcPct val="100000"/>
              </a:lnSpc>
              <a:spcBef>
                <a:spcPts val="0"/>
              </a:spcBef>
              <a:spcAft>
                <a:spcPts val="0"/>
              </a:spcAft>
              <a:buClr>
                <a:schemeClr val="dk2"/>
              </a:buClr>
              <a:buSzPts val="1400"/>
              <a:buChar char="■"/>
              <a:defRPr sz="2000"/>
            </a:lvl4pPr>
            <a:lvl5pPr marL="2286000" lvl="4" indent="-317500" rtl="0">
              <a:lnSpc>
                <a:spcPct val="100000"/>
              </a:lnSpc>
              <a:spcBef>
                <a:spcPts val="0"/>
              </a:spcBef>
              <a:spcAft>
                <a:spcPts val="0"/>
              </a:spcAft>
              <a:buClr>
                <a:schemeClr val="folHlink"/>
              </a:buClr>
              <a:buSzPts val="1400"/>
              <a:buChar char="●"/>
              <a:defRPr sz="2000"/>
            </a:lvl5pPr>
            <a:lvl6pPr marL="2743200" lvl="5"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6pPr>
            <a:lvl7pPr marL="3200400" lvl="6"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7pPr>
            <a:lvl8pPr marL="3657600" lvl="7"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8pPr>
            <a:lvl9pPr marL="4114800" lvl="8"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9pPr>
          </a:lstStyle>
          <a:p>
            <a:endParaRPr/>
          </a:p>
        </p:txBody>
      </p:sp>
      <p:sp>
        <p:nvSpPr>
          <p:cNvPr id="48" name="Google Shape;48;p2"/>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9" name="Google Shape;49;p2"/>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0" name="Google Shape;50;p2"/>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lt1"/>
        </a:solidFill>
        <a:effectLst/>
      </p:bgPr>
    </p:bg>
    <p:spTree>
      <p:nvGrpSpPr>
        <p:cNvPr id="1" name="Shape 51"/>
        <p:cNvGrpSpPr/>
        <p:nvPr/>
      </p:nvGrpSpPr>
      <p:grpSpPr>
        <a:xfrm>
          <a:off x="0" y="0"/>
          <a:ext cx="0" cy="0"/>
          <a:chOff x="0" y="0"/>
          <a:chExt cx="0" cy="0"/>
        </a:xfrm>
      </p:grpSpPr>
      <p:sp>
        <p:nvSpPr>
          <p:cNvPr id="52" name="Google Shape;52;p3"/>
          <p:cNvSpPr txBox="1">
            <a:spLocks noGrp="1"/>
          </p:cNvSpPr>
          <p:nvPr>
            <p:ph type="body" idx="1"/>
          </p:nvPr>
        </p:nvSpPr>
        <p:spPr>
          <a:xfrm>
            <a:off x="0" y="304800"/>
            <a:ext cx="9144000" cy="6553200"/>
          </a:xfrm>
          <a:prstGeom prst="rect">
            <a:avLst/>
          </a:prstGeom>
          <a:noFill/>
          <a:ln>
            <a:noFill/>
          </a:ln>
        </p:spPr>
        <p:txBody>
          <a:bodyPr spcFirstLastPara="1" wrap="square" lIns="91425" tIns="91425" rIns="91425" bIns="91425" anchor="t" anchorCtr="0">
            <a:noAutofit/>
          </a:bodyPr>
          <a:lstStyle>
            <a:lvl1pPr marL="457200" lvl="0" indent="-317500" algn="l" rtl="0">
              <a:lnSpc>
                <a:spcPct val="100000"/>
              </a:lnSpc>
              <a:spcBef>
                <a:spcPts val="600"/>
              </a:spcBef>
              <a:spcAft>
                <a:spcPts val="0"/>
              </a:spcAft>
              <a:buClr>
                <a:schemeClr val="dk2"/>
              </a:buClr>
              <a:buSzPts val="1400"/>
              <a:buFont typeface="Arial"/>
              <a:buChar char="●"/>
              <a:defRPr sz="3000">
                <a:solidFill>
                  <a:schemeClr val="dk1"/>
                </a:solidFill>
                <a:latin typeface="Arial"/>
                <a:ea typeface="Arial"/>
                <a:cs typeface="Arial"/>
                <a:sym typeface="Arial"/>
              </a:defRPr>
            </a:lvl1pPr>
            <a:lvl2pPr marL="914400" lvl="1" indent="-317500" rtl="0">
              <a:lnSpc>
                <a:spcPct val="100000"/>
              </a:lnSpc>
              <a:spcBef>
                <a:spcPts val="0"/>
              </a:spcBef>
              <a:spcAft>
                <a:spcPts val="0"/>
              </a:spcAft>
              <a:buClr>
                <a:schemeClr val="accent2"/>
              </a:buClr>
              <a:buSzPts val="1400"/>
              <a:buChar char="●"/>
              <a:defRPr sz="2600"/>
            </a:lvl2pPr>
            <a:lvl3pPr marL="1371600" lvl="2" indent="-317500" rtl="0">
              <a:lnSpc>
                <a:spcPct val="100000"/>
              </a:lnSpc>
              <a:spcBef>
                <a:spcPts val="0"/>
              </a:spcBef>
              <a:spcAft>
                <a:spcPts val="0"/>
              </a:spcAft>
              <a:buClr>
                <a:schemeClr val="accent1"/>
              </a:buClr>
              <a:buSzPts val="1400"/>
              <a:buChar char="●"/>
              <a:defRPr sz="2300"/>
            </a:lvl3pPr>
            <a:lvl4pPr marL="1828800" lvl="3" indent="-317500" rtl="0">
              <a:lnSpc>
                <a:spcPct val="100000"/>
              </a:lnSpc>
              <a:spcBef>
                <a:spcPts val="0"/>
              </a:spcBef>
              <a:spcAft>
                <a:spcPts val="0"/>
              </a:spcAft>
              <a:buClr>
                <a:schemeClr val="dk2"/>
              </a:buClr>
              <a:buSzPts val="1400"/>
              <a:buChar char="■"/>
              <a:defRPr sz="2000"/>
            </a:lvl4pPr>
            <a:lvl5pPr marL="2286000" lvl="4" indent="-317500" rtl="0">
              <a:lnSpc>
                <a:spcPct val="100000"/>
              </a:lnSpc>
              <a:spcBef>
                <a:spcPts val="0"/>
              </a:spcBef>
              <a:spcAft>
                <a:spcPts val="0"/>
              </a:spcAft>
              <a:buClr>
                <a:schemeClr val="folHlink"/>
              </a:buClr>
              <a:buSzPts val="1400"/>
              <a:buChar char="●"/>
              <a:defRPr sz="2000"/>
            </a:lvl5pPr>
            <a:lvl6pPr marL="2743200" lvl="5"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6pPr>
            <a:lvl7pPr marL="3200400" lvl="6"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7pPr>
            <a:lvl8pPr marL="3657600" lvl="7"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8pPr>
            <a:lvl9pPr marL="4114800" lvl="8"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9pPr>
          </a:lstStyle>
          <a:p>
            <a:endParaRPr/>
          </a:p>
        </p:txBody>
      </p:sp>
      <p:sp>
        <p:nvSpPr>
          <p:cNvPr id="53" name="Google Shape;53;p3"/>
          <p:cNvSpPr txBox="1">
            <a:spLocks noGrp="1"/>
          </p:cNvSpPr>
          <p:nvPr>
            <p:ph type="title"/>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1400"/>
              <a:buChar char="●"/>
              <a:defRPr sz="3900">
                <a:solidFill>
                  <a:schemeClr val="dk2"/>
                </a:solidFill>
                <a:latin typeface="Arial"/>
                <a:ea typeface="Arial"/>
                <a:cs typeface="Arial"/>
                <a:sym typeface="Arial"/>
              </a:defRPr>
            </a:lvl1pPr>
            <a:lvl2pPr lvl="1" algn="l" rtl="0">
              <a:lnSpc>
                <a:spcPct val="100000"/>
              </a:lnSpc>
              <a:spcBef>
                <a:spcPts val="0"/>
              </a:spcBef>
              <a:spcAft>
                <a:spcPts val="0"/>
              </a:spcAft>
              <a:buSzPts val="1400"/>
              <a:buChar char="○"/>
              <a:defRPr sz="3900">
                <a:solidFill>
                  <a:schemeClr val="dk2"/>
                </a:solidFill>
                <a:latin typeface="Arial"/>
                <a:ea typeface="Arial"/>
                <a:cs typeface="Arial"/>
                <a:sym typeface="Arial"/>
              </a:defRPr>
            </a:lvl2pPr>
            <a:lvl3pPr lvl="2" algn="l" rtl="0">
              <a:lnSpc>
                <a:spcPct val="100000"/>
              </a:lnSpc>
              <a:spcBef>
                <a:spcPts val="0"/>
              </a:spcBef>
              <a:spcAft>
                <a:spcPts val="0"/>
              </a:spcAft>
              <a:buSzPts val="1400"/>
              <a:buChar char="■"/>
              <a:defRPr sz="3900">
                <a:solidFill>
                  <a:schemeClr val="dk2"/>
                </a:solidFill>
                <a:latin typeface="Arial"/>
                <a:ea typeface="Arial"/>
                <a:cs typeface="Arial"/>
                <a:sym typeface="Arial"/>
              </a:defRPr>
            </a:lvl3pPr>
            <a:lvl4pPr lvl="3" algn="l" rtl="0">
              <a:lnSpc>
                <a:spcPct val="100000"/>
              </a:lnSpc>
              <a:spcBef>
                <a:spcPts val="0"/>
              </a:spcBef>
              <a:spcAft>
                <a:spcPts val="0"/>
              </a:spcAft>
              <a:buSzPts val="1400"/>
              <a:buChar char="●"/>
              <a:defRPr sz="3900">
                <a:solidFill>
                  <a:schemeClr val="dk2"/>
                </a:solidFill>
                <a:latin typeface="Arial"/>
                <a:ea typeface="Arial"/>
                <a:cs typeface="Arial"/>
                <a:sym typeface="Arial"/>
              </a:defRPr>
            </a:lvl4pPr>
            <a:lvl5pPr lvl="4" algn="l" rtl="0">
              <a:lnSpc>
                <a:spcPct val="100000"/>
              </a:lnSpc>
              <a:spcBef>
                <a:spcPts val="0"/>
              </a:spcBef>
              <a:spcAft>
                <a:spcPts val="0"/>
              </a:spcAft>
              <a:buSzPts val="1400"/>
              <a:buChar char="○"/>
              <a:defRPr sz="3900">
                <a:solidFill>
                  <a:schemeClr val="dk2"/>
                </a:solidFill>
                <a:latin typeface="Arial"/>
                <a:ea typeface="Arial"/>
                <a:cs typeface="Arial"/>
                <a:sym typeface="Arial"/>
              </a:defRPr>
            </a:lvl5pPr>
            <a:lvl6pPr lvl="5" algn="l" rtl="0">
              <a:lnSpc>
                <a:spcPct val="100000"/>
              </a:lnSpc>
              <a:spcBef>
                <a:spcPts val="0"/>
              </a:spcBef>
              <a:spcAft>
                <a:spcPts val="0"/>
              </a:spcAft>
              <a:buSzPts val="1400"/>
              <a:buChar char="■"/>
              <a:defRPr sz="3900">
                <a:solidFill>
                  <a:schemeClr val="dk2"/>
                </a:solidFill>
                <a:latin typeface="Arial"/>
                <a:ea typeface="Arial"/>
                <a:cs typeface="Arial"/>
                <a:sym typeface="Arial"/>
              </a:defRPr>
            </a:lvl6pPr>
            <a:lvl7pPr lvl="6" algn="l" rtl="0">
              <a:lnSpc>
                <a:spcPct val="100000"/>
              </a:lnSpc>
              <a:spcBef>
                <a:spcPts val="0"/>
              </a:spcBef>
              <a:spcAft>
                <a:spcPts val="0"/>
              </a:spcAft>
              <a:buSzPts val="1400"/>
              <a:buChar char="●"/>
              <a:defRPr sz="3900">
                <a:solidFill>
                  <a:schemeClr val="dk2"/>
                </a:solidFill>
                <a:latin typeface="Arial"/>
                <a:ea typeface="Arial"/>
                <a:cs typeface="Arial"/>
                <a:sym typeface="Arial"/>
              </a:defRPr>
            </a:lvl7pPr>
            <a:lvl8pPr lvl="7" algn="l" rtl="0">
              <a:lnSpc>
                <a:spcPct val="100000"/>
              </a:lnSpc>
              <a:spcBef>
                <a:spcPts val="0"/>
              </a:spcBef>
              <a:spcAft>
                <a:spcPts val="0"/>
              </a:spcAft>
              <a:buSzPts val="1400"/>
              <a:buChar char="○"/>
              <a:defRPr sz="3900">
                <a:solidFill>
                  <a:schemeClr val="dk2"/>
                </a:solidFill>
                <a:latin typeface="Arial"/>
                <a:ea typeface="Arial"/>
                <a:cs typeface="Arial"/>
                <a:sym typeface="Arial"/>
              </a:defRPr>
            </a:lvl8pPr>
            <a:lvl9pPr lvl="8" algn="l" rtl="0">
              <a:lnSpc>
                <a:spcPct val="100000"/>
              </a:lnSpc>
              <a:spcBef>
                <a:spcPts val="0"/>
              </a:spcBef>
              <a:spcAft>
                <a:spcPts val="0"/>
              </a:spcAft>
              <a:buSzPts val="1400"/>
              <a:buChar char="■"/>
              <a:defRPr sz="3900">
                <a:solidFill>
                  <a:schemeClr val="dk2"/>
                </a:solidFill>
                <a:latin typeface="Arial"/>
                <a:ea typeface="Arial"/>
                <a:cs typeface="Arial"/>
                <a:sym typeface="Arial"/>
              </a:defRPr>
            </a:lvl9pPr>
          </a:lstStyle>
          <a:p>
            <a:endParaRPr/>
          </a:p>
        </p:txBody>
      </p:sp>
      <p:sp>
        <p:nvSpPr>
          <p:cNvPr id="54" name="Google Shape;54;p3"/>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5" name="Google Shape;55;p3"/>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6" name="Google Shape;56;p3"/>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cxnSp>
        <p:nvCxnSpPr>
          <p:cNvPr id="6" name="Google Shape;6;p1"/>
          <p:cNvCxnSpPr/>
          <p:nvPr/>
        </p:nvCxnSpPr>
        <p:spPr>
          <a:xfrm>
            <a:off x="7962900" y="152400"/>
            <a:ext cx="0" cy="1524000"/>
          </a:xfrm>
          <a:prstGeom prst="straightConnector1">
            <a:avLst/>
          </a:prstGeom>
          <a:noFill/>
          <a:ln w="9525" cap="rnd" cmpd="sng">
            <a:solidFill>
              <a:schemeClr val="dk1"/>
            </a:solidFill>
            <a:prstDash val="solid"/>
            <a:miter lim="8000"/>
            <a:headEnd type="none" w="sm" len="sm"/>
            <a:tailEnd type="none" w="sm" len="sm"/>
          </a:ln>
        </p:spPr>
      </p:cxnSp>
      <p:sp>
        <p:nvSpPr>
          <p:cNvPr id="7" name="Google Shape;7;p1"/>
          <p:cNvSpPr txBox="1">
            <a:spLocks noGrp="1"/>
          </p:cNvSpPr>
          <p:nvPr>
            <p:ph type="title"/>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marL="0" marR="0" lvl="0"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1pPr>
            <a:lvl2pPr marL="0" marR="0" lvl="1"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2pPr>
            <a:lvl3pPr marL="0" marR="0" lvl="2"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3pPr>
            <a:lvl4pPr marL="0" marR="0" lvl="3"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4pPr>
            <a:lvl5pPr marL="0" marR="0" lvl="4"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5pPr>
            <a:lvl6pPr marL="0" marR="0" lvl="5"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6pPr>
            <a:lvl7pPr marL="0" marR="0" lvl="6"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7pPr>
            <a:lvl8pPr marL="0" marR="0" lvl="7"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8pPr>
            <a:lvl9pPr marL="0" marR="0" lvl="8"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body" idx="1"/>
          </p:nvPr>
        </p:nvSpPr>
        <p:spPr>
          <a:xfrm>
            <a:off x="457200" y="1719262"/>
            <a:ext cx="8229600" cy="4411662"/>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600"/>
              </a:spcBef>
              <a:spcAft>
                <a:spcPts val="0"/>
              </a:spcAft>
              <a:buClr>
                <a:schemeClr val="dk2"/>
              </a:buClr>
              <a:buSzPts val="1400"/>
              <a:buFont typeface="Arial"/>
              <a:buChar char="●"/>
              <a:defRPr sz="3000" b="0" i="0" u="none" strike="noStrike" cap="none">
                <a:solidFill>
                  <a:schemeClr val="dk1"/>
                </a:solidFill>
                <a:latin typeface="Arial"/>
                <a:ea typeface="Arial"/>
                <a:cs typeface="Arial"/>
                <a:sym typeface="Arial"/>
              </a:defRPr>
            </a:lvl1pPr>
            <a:lvl2pPr marL="914400" marR="0" lvl="1" indent="-317500" algn="l" rtl="0">
              <a:lnSpc>
                <a:spcPct val="100000"/>
              </a:lnSpc>
              <a:spcBef>
                <a:spcPts val="0"/>
              </a:spcBef>
              <a:spcAft>
                <a:spcPts val="0"/>
              </a:spcAft>
              <a:buClr>
                <a:schemeClr val="accent2"/>
              </a:buClr>
              <a:buSzPts val="1400"/>
              <a:buFont typeface="Arial"/>
              <a:buChar char="●"/>
              <a:defRPr sz="2600" b="0" i="0" u="none" strike="noStrike" cap="none"/>
            </a:lvl2pPr>
            <a:lvl3pPr marL="1371600" marR="0" lvl="2" indent="-317500" algn="l" rtl="0">
              <a:lnSpc>
                <a:spcPct val="100000"/>
              </a:lnSpc>
              <a:spcBef>
                <a:spcPts val="0"/>
              </a:spcBef>
              <a:spcAft>
                <a:spcPts val="0"/>
              </a:spcAft>
              <a:buClr>
                <a:schemeClr val="accent1"/>
              </a:buClr>
              <a:buSzPts val="1400"/>
              <a:buFont typeface="Arial"/>
              <a:buChar char="●"/>
              <a:defRPr sz="2300" b="0" i="0" u="none" strike="noStrike" cap="none"/>
            </a:lvl3pPr>
            <a:lvl4pPr marL="1828800" marR="0" lvl="3" indent="-317500" algn="l" rtl="0">
              <a:lnSpc>
                <a:spcPct val="100000"/>
              </a:lnSpc>
              <a:spcBef>
                <a:spcPts val="0"/>
              </a:spcBef>
              <a:spcAft>
                <a:spcPts val="0"/>
              </a:spcAft>
              <a:buClr>
                <a:schemeClr val="dk2"/>
              </a:buClr>
              <a:buSzPts val="1400"/>
              <a:buFont typeface="Arial"/>
              <a:buChar char="■"/>
              <a:defRPr sz="2000" b="0" i="0" u="none" strike="noStrike" cap="none"/>
            </a:lvl4pPr>
            <a:lvl5pPr marL="2286000" marR="0" lvl="4" indent="-317500" algn="l" rtl="0">
              <a:lnSpc>
                <a:spcPct val="100000"/>
              </a:lnSpc>
              <a:spcBef>
                <a:spcPts val="0"/>
              </a:spcBef>
              <a:spcAft>
                <a:spcPts val="0"/>
              </a:spcAft>
              <a:buClr>
                <a:schemeClr val="folHlink"/>
              </a:buClr>
              <a:buSzPts val="1400"/>
              <a:buFont typeface="Arial"/>
              <a:buChar char="●"/>
              <a:defRPr sz="2000" b="0" i="0" u="none" strike="noStrike" cap="none"/>
            </a:lvl5pPr>
            <a:lvl6pPr marL="2743200" marR="0" lvl="5"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6pPr>
            <a:lvl7pPr marL="3200400" marR="0" lvl="6"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7pPr>
            <a:lvl8pPr marL="3657600" marR="0" lvl="7"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8pPr>
            <a:lvl9pPr marL="4114800" marR="0" lvl="8"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10" name="Google Shape;10;p1"/>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11" name="Google Shape;11;p1"/>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grpSp>
        <p:nvGrpSpPr>
          <p:cNvPr id="12" name="Google Shape;12;p1"/>
          <p:cNvGrpSpPr/>
          <p:nvPr/>
        </p:nvGrpSpPr>
        <p:grpSpPr>
          <a:xfrm>
            <a:off x="8153400" y="152400"/>
            <a:ext cx="792162" cy="1295400"/>
            <a:chOff x="8153400" y="1524000"/>
            <a:chExt cx="838200" cy="1371600"/>
          </a:xfrm>
        </p:grpSpPr>
        <p:sp>
          <p:nvSpPr>
            <p:cNvPr id="13" name="Google Shape;13;p1"/>
            <p:cNvSpPr/>
            <p:nvPr/>
          </p:nvSpPr>
          <p:spPr>
            <a:xfrm>
              <a:off x="81534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4" name="Google Shape;14;p1"/>
            <p:cNvSpPr/>
            <p:nvPr/>
          </p:nvSpPr>
          <p:spPr>
            <a:xfrm>
              <a:off x="83312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5" name="Google Shape;15;p1"/>
            <p:cNvSpPr/>
            <p:nvPr/>
          </p:nvSpPr>
          <p:spPr>
            <a:xfrm>
              <a:off x="85090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6" name="Google Shape;16;p1"/>
            <p:cNvSpPr/>
            <p:nvPr/>
          </p:nvSpPr>
          <p:spPr>
            <a:xfrm>
              <a:off x="81534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7" name="Google Shape;17;p1"/>
            <p:cNvSpPr/>
            <p:nvPr/>
          </p:nvSpPr>
          <p:spPr>
            <a:xfrm>
              <a:off x="83312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8" name="Google Shape;18;p1"/>
            <p:cNvSpPr/>
            <p:nvPr/>
          </p:nvSpPr>
          <p:spPr>
            <a:xfrm>
              <a:off x="85090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9" name="Google Shape;19;p1"/>
            <p:cNvSpPr/>
            <p:nvPr/>
          </p:nvSpPr>
          <p:spPr>
            <a:xfrm>
              <a:off x="8686800" y="17018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0" name="Google Shape;20;p1"/>
            <p:cNvSpPr/>
            <p:nvPr/>
          </p:nvSpPr>
          <p:spPr>
            <a:xfrm>
              <a:off x="8153400" y="18796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1" name="Google Shape;21;p1"/>
            <p:cNvSpPr/>
            <p:nvPr/>
          </p:nvSpPr>
          <p:spPr>
            <a:xfrm>
              <a:off x="8331200" y="18796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2" name="Google Shape;22;p1"/>
            <p:cNvSpPr/>
            <p:nvPr/>
          </p:nvSpPr>
          <p:spPr>
            <a:xfrm>
              <a:off x="8509000" y="18796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3" name="Google Shape;23;p1"/>
            <p:cNvSpPr/>
            <p:nvPr/>
          </p:nvSpPr>
          <p:spPr>
            <a:xfrm>
              <a:off x="8686800" y="18796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4" name="Google Shape;24;p1"/>
            <p:cNvSpPr/>
            <p:nvPr/>
          </p:nvSpPr>
          <p:spPr>
            <a:xfrm>
              <a:off x="8864600" y="18796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5" name="Google Shape;25;p1"/>
            <p:cNvSpPr/>
            <p:nvPr/>
          </p:nvSpPr>
          <p:spPr>
            <a:xfrm>
              <a:off x="8153400" y="20574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6" name="Google Shape;26;p1"/>
            <p:cNvSpPr/>
            <p:nvPr/>
          </p:nvSpPr>
          <p:spPr>
            <a:xfrm>
              <a:off x="8331200" y="20574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7" name="Google Shape;27;p1"/>
            <p:cNvSpPr/>
            <p:nvPr/>
          </p:nvSpPr>
          <p:spPr>
            <a:xfrm>
              <a:off x="8509000" y="20574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8" name="Google Shape;28;p1"/>
            <p:cNvSpPr/>
            <p:nvPr/>
          </p:nvSpPr>
          <p:spPr>
            <a:xfrm>
              <a:off x="8686800" y="20574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9" name="Google Shape;29;p1"/>
            <p:cNvSpPr/>
            <p:nvPr/>
          </p:nvSpPr>
          <p:spPr>
            <a:xfrm>
              <a:off x="8153400" y="22352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0" name="Google Shape;30;p1"/>
            <p:cNvSpPr/>
            <p:nvPr/>
          </p:nvSpPr>
          <p:spPr>
            <a:xfrm>
              <a:off x="8331200" y="22352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1" name="Google Shape;31;p1"/>
            <p:cNvSpPr/>
            <p:nvPr/>
          </p:nvSpPr>
          <p:spPr>
            <a:xfrm>
              <a:off x="8509000" y="22352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2" name="Google Shape;32;p1"/>
            <p:cNvSpPr/>
            <p:nvPr/>
          </p:nvSpPr>
          <p:spPr>
            <a:xfrm>
              <a:off x="8686800" y="22352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3" name="Google Shape;33;p1"/>
            <p:cNvSpPr/>
            <p:nvPr/>
          </p:nvSpPr>
          <p:spPr>
            <a:xfrm>
              <a:off x="8864600" y="22352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4" name="Google Shape;34;p1"/>
            <p:cNvSpPr/>
            <p:nvPr/>
          </p:nvSpPr>
          <p:spPr>
            <a:xfrm>
              <a:off x="8153400" y="24130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5" name="Google Shape;35;p1"/>
            <p:cNvSpPr/>
            <p:nvPr/>
          </p:nvSpPr>
          <p:spPr>
            <a:xfrm>
              <a:off x="8331200" y="24130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6" name="Google Shape;36;p1"/>
            <p:cNvSpPr/>
            <p:nvPr/>
          </p:nvSpPr>
          <p:spPr>
            <a:xfrm>
              <a:off x="8509000" y="24130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7" name="Google Shape;37;p1"/>
            <p:cNvSpPr/>
            <p:nvPr/>
          </p:nvSpPr>
          <p:spPr>
            <a:xfrm>
              <a:off x="8686800" y="24130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8" name="Google Shape;38;p1"/>
            <p:cNvSpPr/>
            <p:nvPr/>
          </p:nvSpPr>
          <p:spPr>
            <a:xfrm>
              <a:off x="8153400" y="25908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9" name="Google Shape;39;p1"/>
            <p:cNvSpPr/>
            <p:nvPr/>
          </p:nvSpPr>
          <p:spPr>
            <a:xfrm>
              <a:off x="8331200" y="25908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0" name="Google Shape;40;p1"/>
            <p:cNvSpPr/>
            <p:nvPr/>
          </p:nvSpPr>
          <p:spPr>
            <a:xfrm>
              <a:off x="8509000" y="25908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1" name="Google Shape;41;p1"/>
            <p:cNvSpPr/>
            <p:nvPr/>
          </p:nvSpPr>
          <p:spPr>
            <a:xfrm>
              <a:off x="8686800" y="25908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2" name="Google Shape;42;p1"/>
            <p:cNvSpPr/>
            <p:nvPr/>
          </p:nvSpPr>
          <p:spPr>
            <a:xfrm>
              <a:off x="8331200" y="27686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3" name="Google Shape;43;p1"/>
            <p:cNvSpPr/>
            <p:nvPr/>
          </p:nvSpPr>
          <p:spPr>
            <a:xfrm>
              <a:off x="8686800" y="27686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grpSp>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0"/>
        <p:cNvGrpSpPr/>
        <p:nvPr/>
      </p:nvGrpSpPr>
      <p:grpSpPr>
        <a:xfrm>
          <a:off x="0" y="0"/>
          <a:ext cx="0" cy="0"/>
          <a:chOff x="0" y="0"/>
          <a:chExt cx="0" cy="0"/>
        </a:xfrm>
      </p:grpSpPr>
      <p:sp>
        <p:nvSpPr>
          <p:cNvPr id="61" name="Google Shape;61;p4"/>
          <p:cNvSpPr txBox="1">
            <a:spLocks noGrp="1"/>
          </p:cNvSpPr>
          <p:nvPr>
            <p:ph type="ctrTitle"/>
          </p:nvPr>
        </p:nvSpPr>
        <p:spPr>
          <a:xfrm>
            <a:off x="0" y="1214203"/>
            <a:ext cx="9024079" cy="4901784"/>
          </a:xfrm>
          <a:prstGeom prst="rect">
            <a:avLst/>
          </a:prstGeom>
          <a:noFill/>
          <a:ln>
            <a:noFill/>
          </a:ln>
        </p:spPr>
        <p:txBody>
          <a:bodyPr spcFirstLastPara="1" wrap="square" lIns="91425" tIns="45700" rIns="91425" bIns="45700" anchor="t" anchorCtr="0">
            <a:noAutofit/>
          </a:bodyPr>
          <a:lstStyle/>
          <a:p>
            <a:pPr marL="0" marR="0" lvl="0" indent="0" rtl="1">
              <a:lnSpc>
                <a:spcPct val="100000"/>
              </a:lnSpc>
              <a:spcBef>
                <a:spcPts val="0"/>
              </a:spcBef>
              <a:spcAft>
                <a:spcPts val="0"/>
              </a:spcAft>
              <a:buClr>
                <a:schemeClr val="dk2"/>
              </a:buClr>
              <a:buFont typeface="Arial"/>
              <a:buNone/>
            </a:pPr>
            <a:r>
              <a:rPr lang="en-US" sz="4800" b="1" i="0" u="none" strike="noStrike" cap="none" dirty="0">
                <a:solidFill>
                  <a:schemeClr val="dk2"/>
                </a:solidFill>
                <a:latin typeface="Arial"/>
                <a:ea typeface="Arial"/>
                <a:cs typeface="Arial"/>
                <a:sym typeface="Arial"/>
              </a:rPr>
              <a:t>Rural Sociology </a:t>
            </a:r>
            <a:br>
              <a:rPr lang="en-US" sz="4800" b="1" i="0" u="none" strike="noStrike" cap="none" dirty="0">
                <a:solidFill>
                  <a:schemeClr val="dk2"/>
                </a:solidFill>
                <a:latin typeface="Arial"/>
                <a:ea typeface="Arial"/>
                <a:cs typeface="Arial"/>
                <a:sym typeface="Arial"/>
              </a:rPr>
            </a:br>
            <a:br>
              <a:rPr lang="en-US" sz="4800" b="1" baseline="30000" dirty="0"/>
            </a:br>
            <a:r>
              <a:rPr lang="en-US" sz="4800" b="1" baseline="30000" dirty="0"/>
              <a:t>BS Sociology</a:t>
            </a:r>
            <a:br>
              <a:rPr lang="en-US" sz="4800" b="1" baseline="30000" dirty="0"/>
            </a:br>
            <a:r>
              <a:rPr lang="en-US" sz="2500" b="1" dirty="0"/>
              <a:t>Semester: 7</a:t>
            </a:r>
            <a:r>
              <a:rPr lang="en-US" sz="2500" b="1" baseline="30000" dirty="0"/>
              <a:t>th</a:t>
            </a:r>
            <a:br>
              <a:rPr lang="en-US" sz="2500" b="1" baseline="30000" dirty="0"/>
            </a:br>
            <a:r>
              <a:rPr lang="en-US" sz="2500" b="1" baseline="30000" dirty="0"/>
              <a:t>Lecture No. 01</a:t>
            </a:r>
            <a:br>
              <a:rPr lang="en-US" sz="4800" b="1" baseline="30000" dirty="0"/>
            </a:br>
            <a:br>
              <a:rPr lang="en-US" sz="4800" b="1" baseline="30000" dirty="0"/>
            </a:br>
            <a:r>
              <a:rPr lang="en-US" sz="4800" b="1" baseline="30000" dirty="0"/>
              <a:t>Instructor: Mumtaz Hussain</a:t>
            </a:r>
            <a:br>
              <a:rPr lang="en-US" sz="4800" b="1" baseline="30000" dirty="0"/>
            </a:br>
            <a:r>
              <a:rPr lang="en-US" sz="4800" b="1" baseline="30000" dirty="0"/>
              <a:t>University of Sargodha Sb Campus </a:t>
            </a:r>
            <a:br>
              <a:rPr lang="en-US" sz="4800" b="1" baseline="30000" dirty="0"/>
            </a:br>
            <a:r>
              <a:rPr lang="en-US" sz="4800" b="1" baseline="30000" dirty="0" err="1"/>
              <a:t>Bahkker</a:t>
            </a:r>
            <a:br>
              <a:rPr lang="en-US" sz="2800" b="1" baseline="30000" dirty="0"/>
            </a:br>
            <a:br>
              <a:rPr lang="en-US" sz="4800" b="1" dirty="0"/>
            </a:br>
            <a:endParaRPr sz="3900" b="0" i="0" u="none" strike="noStrike" cap="none" dirty="0">
              <a:solidFill>
                <a:schemeClr val="dk2"/>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9"/>
          <p:cNvSpPr txBox="1">
            <a:spLocks noGrp="1"/>
          </p:cNvSpPr>
          <p:nvPr>
            <p:ph type="body" idx="1"/>
          </p:nvPr>
        </p:nvSpPr>
        <p:spPr>
          <a:xfrm>
            <a:off x="0" y="436348"/>
            <a:ext cx="8534400" cy="5955323"/>
          </a:xfrm>
          <a:prstGeom prst="rect">
            <a:avLst/>
          </a:prstGeom>
          <a:noFill/>
          <a:ln>
            <a:noFill/>
          </a:ln>
        </p:spPr>
        <p:txBody>
          <a:bodyPr spcFirstLastPara="1" wrap="square" lIns="91425" tIns="45700" rIns="91425" bIns="45700" anchor="t" anchorCtr="0">
            <a:noAutofit/>
          </a:bodyPr>
          <a:lstStyle/>
          <a:p>
            <a:pPr algn="l" fontAlgn="base"/>
            <a:r>
              <a:rPr lang="en-US" b="1" dirty="0">
                <a:solidFill>
                  <a:srgbClr val="000000"/>
                </a:solidFill>
                <a:effectLst/>
                <a:latin typeface="Georgia" panose="02040502050405020303" pitchFamily="18" charset="0"/>
              </a:rPr>
              <a:t>Nature of Rural Sociology:</a:t>
            </a:r>
          </a:p>
          <a:p>
            <a:pPr marL="139700" indent="0" algn="l" fontAlgn="base">
              <a:buNone/>
            </a:pPr>
            <a:endParaRPr lang="en-US" b="1" dirty="0">
              <a:solidFill>
                <a:srgbClr val="000000"/>
              </a:solidFill>
              <a:effectLst/>
              <a:latin typeface="Georgia" panose="02040502050405020303" pitchFamily="18" charset="0"/>
            </a:endParaRPr>
          </a:p>
          <a:p>
            <a:pPr algn="l" fontAlgn="base"/>
            <a:r>
              <a:rPr lang="en-US" dirty="0">
                <a:solidFill>
                  <a:schemeClr val="tx1"/>
                </a:solidFill>
                <a:latin typeface="Lato"/>
              </a:rPr>
              <a:t>R</a:t>
            </a:r>
            <a:r>
              <a:rPr lang="en-US" b="0" dirty="0">
                <a:solidFill>
                  <a:schemeClr val="tx1"/>
                </a:solidFill>
                <a:effectLst/>
                <a:latin typeface="Lato"/>
              </a:rPr>
              <a:t>ural sociology is treated as a part of sociology. Like sociology it is also considered as a social science. It is precisely a specialized field of sociology. Its nature is scientific. Actually to say, by nature rural sociology is a science. Science in simple words refers to a systematic body of knowledge. In case of rural sociology the rural problems are systematically and logically studied.</a:t>
            </a: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765167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9"/>
          <p:cNvSpPr txBox="1">
            <a:spLocks noGrp="1"/>
          </p:cNvSpPr>
          <p:nvPr>
            <p:ph type="body" idx="1"/>
          </p:nvPr>
        </p:nvSpPr>
        <p:spPr>
          <a:xfrm>
            <a:off x="381000" y="304799"/>
            <a:ext cx="8534400" cy="5955323"/>
          </a:xfrm>
          <a:prstGeom prst="rect">
            <a:avLst/>
          </a:prstGeom>
          <a:noFill/>
          <a:ln>
            <a:noFill/>
          </a:ln>
        </p:spPr>
        <p:txBody>
          <a:bodyPr spcFirstLastPara="1" wrap="square" lIns="91425" tIns="45700" rIns="91425" bIns="45700" anchor="t" anchorCtr="0">
            <a:noAutofit/>
          </a:bodyPr>
          <a:lstStyle/>
          <a:p>
            <a:pPr algn="l" fontAlgn="base"/>
            <a:r>
              <a:rPr lang="en-US" b="1" dirty="0">
                <a:solidFill>
                  <a:schemeClr val="tx1"/>
                </a:solidFill>
                <a:effectLst/>
                <a:latin typeface="Georgia" panose="02040502050405020303" pitchFamily="18" charset="0"/>
              </a:rPr>
              <a:t>Continue…</a:t>
            </a:r>
          </a:p>
          <a:p>
            <a:pPr algn="l" fontAlgn="base"/>
            <a:r>
              <a:rPr lang="en-US" b="0" i="0" dirty="0">
                <a:solidFill>
                  <a:schemeClr val="tx1"/>
                </a:solidFill>
                <a:effectLst/>
                <a:latin typeface="Lato"/>
              </a:rPr>
              <a:t>As a result of which the study becomes universally applicable. Rural sociology fulfills the different criteria of science. But the whole controversy </a:t>
            </a:r>
            <a:r>
              <a:rPr lang="en-US" b="0" i="0" dirty="0" err="1">
                <a:solidFill>
                  <a:schemeClr val="tx1"/>
                </a:solidFill>
                <a:effectLst/>
                <a:latin typeface="Lato"/>
              </a:rPr>
              <a:t>centres</a:t>
            </a:r>
            <a:r>
              <a:rPr lang="en-US" b="0" i="0" dirty="0">
                <a:solidFill>
                  <a:schemeClr val="tx1"/>
                </a:solidFill>
                <a:effectLst/>
                <a:latin typeface="Lato"/>
              </a:rPr>
              <a:t> round some problems which denies the rural sociology the status of a science. Generally the term ‘Nature’ refers to essential qualities or characteristic features of a phenomenon.</a:t>
            </a:r>
            <a:endParaRPr lang="en-US" b="1" dirty="0">
              <a:solidFill>
                <a:schemeClr val="tx1"/>
              </a:solidFill>
              <a:effectLst/>
              <a:latin typeface="Georgia" panose="02040502050405020303" pitchFamily="18" charset="0"/>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6415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9"/>
          <p:cNvSpPr txBox="1">
            <a:spLocks noGrp="1"/>
          </p:cNvSpPr>
          <p:nvPr>
            <p:ph type="body" idx="1"/>
          </p:nvPr>
        </p:nvSpPr>
        <p:spPr>
          <a:xfrm>
            <a:off x="0" y="436348"/>
            <a:ext cx="8534400" cy="5955323"/>
          </a:xfrm>
          <a:prstGeom prst="rect">
            <a:avLst/>
          </a:prstGeom>
          <a:noFill/>
          <a:ln>
            <a:noFill/>
          </a:ln>
        </p:spPr>
        <p:txBody>
          <a:bodyPr spcFirstLastPara="1" wrap="square" lIns="91425" tIns="45700" rIns="91425" bIns="45700" anchor="t" anchorCtr="0">
            <a:noAutofit/>
          </a:bodyPr>
          <a:lstStyle/>
          <a:p>
            <a:pPr algn="l" fontAlgn="base"/>
            <a:r>
              <a:rPr lang="en-US" b="1" dirty="0">
                <a:solidFill>
                  <a:srgbClr val="000000"/>
                </a:solidFill>
                <a:effectLst/>
                <a:latin typeface="Georgia" panose="02040502050405020303" pitchFamily="18" charset="0"/>
              </a:rPr>
              <a:t>Scope or Subject </a:t>
            </a:r>
            <a:r>
              <a:rPr lang="en-US" b="1" dirty="0">
                <a:solidFill>
                  <a:srgbClr val="000000"/>
                </a:solidFill>
                <a:latin typeface="Georgia" panose="02040502050405020303" pitchFamily="18" charset="0"/>
              </a:rPr>
              <a:t>Matter </a:t>
            </a:r>
            <a:r>
              <a:rPr lang="en-US" b="1" dirty="0">
                <a:solidFill>
                  <a:srgbClr val="000000"/>
                </a:solidFill>
                <a:effectLst/>
                <a:latin typeface="Georgia" panose="02040502050405020303" pitchFamily="18" charset="0"/>
              </a:rPr>
              <a:t>of Rural Sociology:</a:t>
            </a:r>
          </a:p>
          <a:p>
            <a:pPr fontAlgn="base"/>
            <a:r>
              <a:rPr lang="en-US" dirty="0">
                <a:solidFill>
                  <a:srgbClr val="000000"/>
                </a:solidFill>
                <a:latin typeface="Lato"/>
              </a:rPr>
              <a:t>The subject matter of rural sociology is basically study of rural society with all its complexities.</a:t>
            </a:r>
          </a:p>
          <a:p>
            <a:pPr fontAlgn="base"/>
            <a:r>
              <a:rPr lang="en-US" dirty="0">
                <a:solidFill>
                  <a:srgbClr val="000000"/>
                </a:solidFill>
                <a:effectLst/>
                <a:latin typeface="Lato"/>
              </a:rPr>
              <a:t>According to Lawry and Nelson, the Subject matter of rural sociology is the description and analysis of the </a:t>
            </a:r>
            <a:r>
              <a:rPr lang="en-US" dirty="0">
                <a:solidFill>
                  <a:srgbClr val="000000"/>
                </a:solidFill>
                <a:latin typeface="Lato"/>
              </a:rPr>
              <a:t>progress of various groups as they exist in the rural environment.</a:t>
            </a:r>
          </a:p>
          <a:p>
            <a:pPr fontAlgn="base"/>
            <a:r>
              <a:rPr lang="en-US" dirty="0">
                <a:solidFill>
                  <a:srgbClr val="000000"/>
                </a:solidFill>
                <a:effectLst/>
                <a:latin typeface="Lato"/>
              </a:rPr>
              <a:t>Rural community and rural problems, rural social institutions, rural planning and religion and culture etc</a:t>
            </a:r>
            <a:r>
              <a:rPr lang="en-US" dirty="0">
                <a:solidFill>
                  <a:srgbClr val="000000"/>
                </a:solidFill>
                <a:latin typeface="Lato"/>
              </a:rPr>
              <a:t>.</a:t>
            </a:r>
            <a:endParaRPr lang="en-US" dirty="0">
              <a:solidFill>
                <a:srgbClr val="000000"/>
              </a:solidFill>
              <a:effectLst/>
              <a:latin typeface="Lato"/>
            </a:endParaRPr>
          </a:p>
        </p:txBody>
      </p:sp>
    </p:spTree>
    <p:extLst>
      <p:ext uri="{BB962C8B-B14F-4D97-AF65-F5344CB8AC3E}">
        <p14:creationId xmlns:p14="http://schemas.microsoft.com/office/powerpoint/2010/main" val="185502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9"/>
          <p:cNvSpPr txBox="1">
            <a:spLocks noGrp="1"/>
          </p:cNvSpPr>
          <p:nvPr>
            <p:ph type="body" idx="1"/>
          </p:nvPr>
        </p:nvSpPr>
        <p:spPr>
          <a:xfrm>
            <a:off x="126167" y="275492"/>
            <a:ext cx="8580120" cy="6307016"/>
          </a:xfrm>
          <a:prstGeom prst="rect">
            <a:avLst/>
          </a:prstGeom>
          <a:noFill/>
          <a:ln>
            <a:noFill/>
          </a:ln>
        </p:spPr>
        <p:txBody>
          <a:bodyPr spcFirstLastPara="1" wrap="square" lIns="91425" tIns="45700" rIns="91425" bIns="45700" anchor="t" anchorCtr="0">
            <a:noAutofit/>
          </a:bodyPr>
          <a:lstStyle/>
          <a:p>
            <a:pPr indent="-457200">
              <a:buSzPts val="1250"/>
            </a:pPr>
            <a:r>
              <a:rPr lang="en-US" b="1" dirty="0">
                <a:solidFill>
                  <a:srgbClr val="000000"/>
                </a:solidFill>
                <a:effectLst/>
                <a:latin typeface="Georgia" panose="02040502050405020303" pitchFamily="18" charset="0"/>
              </a:rPr>
              <a:t>Characteristics of Rural Sociology:</a:t>
            </a:r>
          </a:p>
          <a:p>
            <a:pPr indent="-457200">
              <a:buSzPts val="1250"/>
            </a:pPr>
            <a:r>
              <a:rPr lang="en-US" b="0" i="0" dirty="0">
                <a:solidFill>
                  <a:schemeClr val="tx1"/>
                </a:solidFill>
                <a:effectLst/>
                <a:latin typeface="Lato"/>
              </a:rPr>
              <a:t>Rural sociology is of recent origin and a very new discipline. Here sociological principles are applied for studying rural society.</a:t>
            </a:r>
          </a:p>
          <a:p>
            <a:pPr indent="-457200">
              <a:buSzPts val="1250"/>
            </a:pPr>
            <a:r>
              <a:rPr lang="en-US" sz="3000" b="0" i="0" u="none" strike="noStrike" cap="none" dirty="0">
                <a:solidFill>
                  <a:schemeClr val="dk1"/>
                </a:solidFill>
                <a:latin typeface="Lato"/>
                <a:sym typeface="Arial"/>
              </a:rPr>
              <a:t>Rural sociology is multi-dimensional in  character</a:t>
            </a:r>
          </a:p>
          <a:p>
            <a:pPr indent="-457200">
              <a:buSzPts val="1250"/>
            </a:pPr>
            <a:r>
              <a:rPr lang="en-US" dirty="0">
                <a:latin typeface="Lato"/>
              </a:rPr>
              <a:t>Rural sociology is scientific and systematic in character</a:t>
            </a:r>
          </a:p>
          <a:p>
            <a:pPr indent="-457200">
              <a:buSzPts val="1250"/>
            </a:pPr>
            <a:r>
              <a:rPr lang="en-US" sz="3000" b="0" i="0" u="none" strike="noStrike" cap="none" dirty="0">
                <a:solidFill>
                  <a:schemeClr val="dk1"/>
                </a:solidFill>
                <a:latin typeface="Lato"/>
                <a:sym typeface="Arial"/>
              </a:rPr>
              <a:t>It has acquired an </a:t>
            </a:r>
            <a:r>
              <a:rPr lang="en-US" dirty="0">
                <a:latin typeface="Lato"/>
              </a:rPr>
              <a:t>interdisciplinary status over a period of time.</a:t>
            </a:r>
          </a:p>
          <a:p>
            <a:pPr indent="-457200">
              <a:buSzPts val="1250"/>
            </a:pPr>
            <a:r>
              <a:rPr lang="en-US" sz="3000" b="0" i="0" u="none" strike="noStrike" cap="none" dirty="0">
                <a:solidFill>
                  <a:schemeClr val="dk1"/>
                </a:solidFill>
                <a:latin typeface="Lato"/>
                <a:sym typeface="Arial"/>
              </a:rPr>
              <a:t>It emphasis</a:t>
            </a:r>
            <a:r>
              <a:rPr lang="en-US" dirty="0">
                <a:latin typeface="Lato"/>
              </a:rPr>
              <a:t> on micro studies.</a:t>
            </a:r>
          </a:p>
          <a:p>
            <a:pPr marR="0" lvl="0" indent="-457200" algn="l" rtl="0">
              <a:lnSpc>
                <a:spcPct val="100000"/>
              </a:lnSpc>
              <a:spcBef>
                <a:spcPts val="600"/>
              </a:spcBef>
              <a:spcAft>
                <a:spcPts val="0"/>
              </a:spcAft>
              <a:buClr>
                <a:schemeClr val="dk2"/>
              </a:buClr>
              <a:buSzPts val="1250"/>
              <a:buFont typeface="Wingdings" panose="05000000000000000000" pitchFamily="2" charset="2"/>
              <a:buChar char="§"/>
            </a:pPr>
            <a:r>
              <a:rPr lang="en-US" sz="3000" b="0" i="0" u="none" strike="noStrike" cap="none" dirty="0">
                <a:solidFill>
                  <a:schemeClr val="dk1"/>
                </a:solidFill>
                <a:latin typeface="Lato"/>
                <a:sym typeface="Arial"/>
              </a:rPr>
              <a:t>It is emp</a:t>
            </a:r>
            <a:r>
              <a:rPr lang="en-US" dirty="0">
                <a:latin typeface="Lato"/>
              </a:rPr>
              <a:t>loys comparative method</a:t>
            </a:r>
            <a:endParaRPr sz="3000" b="0" i="0" u="none" strike="noStrike" cap="none" dirty="0">
              <a:solidFill>
                <a:schemeClr val="dk1"/>
              </a:solidFill>
              <a:latin typeface="Lato"/>
              <a:sym typeface="Arial"/>
            </a:endParaRPr>
          </a:p>
        </p:txBody>
      </p:sp>
    </p:spTree>
    <p:extLst>
      <p:ext uri="{BB962C8B-B14F-4D97-AF65-F5344CB8AC3E}">
        <p14:creationId xmlns:p14="http://schemas.microsoft.com/office/powerpoint/2010/main" val="3538812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0"/>
          <p:cNvSpPr txBox="1">
            <a:spLocks noGrp="1"/>
          </p:cNvSpPr>
          <p:nvPr>
            <p:ph type="body" idx="1"/>
          </p:nvPr>
        </p:nvSpPr>
        <p:spPr>
          <a:xfrm>
            <a:off x="0" y="495300"/>
            <a:ext cx="8686800" cy="58674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600"/>
              </a:spcBef>
              <a:spcAft>
                <a:spcPts val="0"/>
              </a:spcAft>
              <a:buClr>
                <a:schemeClr val="dk2"/>
              </a:buClr>
              <a:buFont typeface="Arial"/>
              <a:buNone/>
            </a:pPr>
            <a:r>
              <a:rPr lang="en-US" sz="3000" b="1" i="0" u="none" strike="noStrike" cap="none" dirty="0">
                <a:solidFill>
                  <a:srgbClr val="660033"/>
                </a:solidFill>
                <a:latin typeface="Arial"/>
                <a:ea typeface="Arial"/>
                <a:cs typeface="Arial"/>
                <a:sym typeface="Arial"/>
              </a:rPr>
              <a:t>History of rural sociology:</a:t>
            </a:r>
            <a:endParaRPr lang="en-US" dirty="0"/>
          </a:p>
          <a:p>
            <a:pPr indent="-457200">
              <a:lnSpc>
                <a:spcPct val="90000"/>
              </a:lnSpc>
            </a:pPr>
            <a:r>
              <a:rPr lang="en-US" sz="2800" b="0" i="0" dirty="0">
                <a:solidFill>
                  <a:schemeClr val="tx1"/>
                </a:solidFill>
                <a:effectLst/>
                <a:latin typeface="Lato"/>
              </a:rPr>
              <a:t>Rural sociology became prominent, during the late industrial revolution in France, Ireland, Prussia, Scandinavia and the US. As urban incomes and quality of life rose, a social gap was noticed between urban and rural dwellers.</a:t>
            </a:r>
          </a:p>
          <a:p>
            <a:pPr indent="-457200">
              <a:lnSpc>
                <a:spcPct val="90000"/>
              </a:lnSpc>
            </a:pPr>
            <a:r>
              <a:rPr lang="en-US" sz="2800" b="0" i="0" dirty="0">
                <a:solidFill>
                  <a:schemeClr val="tx1"/>
                </a:solidFill>
                <a:effectLst/>
                <a:latin typeface="Lato"/>
              </a:rPr>
              <a:t>After the World War II, mod­ern rural sociology began to appear in France, Germany, Italy, Netherlands and UK. However, rural sociology in its systematic was originated in the US.</a:t>
            </a:r>
          </a:p>
          <a:p>
            <a:pPr indent="-457200">
              <a:lnSpc>
                <a:spcPct val="90000"/>
              </a:lnSpc>
            </a:pPr>
            <a:r>
              <a:rPr lang="en-US" sz="2800" b="0" i="0" dirty="0">
                <a:solidFill>
                  <a:schemeClr val="tx1"/>
                </a:solidFill>
                <a:effectLst/>
                <a:latin typeface="Lato"/>
              </a:rPr>
              <a:t>Rural sociology, as a separate subject of study, started in US in 1820. Some of the important contributors for the development of rural sociology are Charles Anderson of Chicago University,</a:t>
            </a:r>
            <a:endParaRPr sz="2800" b="0" i="0" u="none" strike="noStrike" cap="none" dirty="0">
              <a:solidFill>
                <a:schemeClr val="tx1"/>
              </a:solidFill>
              <a:latin typeface="Lato"/>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0"/>
          <p:cNvSpPr txBox="1">
            <a:spLocks noGrp="1"/>
          </p:cNvSpPr>
          <p:nvPr>
            <p:ph type="body" idx="1"/>
          </p:nvPr>
        </p:nvSpPr>
        <p:spPr>
          <a:xfrm>
            <a:off x="0" y="495300"/>
            <a:ext cx="8686800" cy="58674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520"/>
              </a:spcBef>
              <a:spcAft>
                <a:spcPts val="0"/>
              </a:spcAft>
              <a:buClr>
                <a:schemeClr val="dk2"/>
              </a:buClr>
              <a:buSzPts val="1100"/>
              <a:buFont typeface="Arial"/>
              <a:buChar char="●"/>
            </a:pPr>
            <a:r>
              <a:rPr lang="en-US" b="1" i="0" u="none" strike="noStrike" cap="none" dirty="0">
                <a:solidFill>
                  <a:schemeClr val="dk1"/>
                </a:solidFill>
                <a:latin typeface="Lato"/>
                <a:sym typeface="Arial"/>
              </a:rPr>
              <a:t>Continue…</a:t>
            </a:r>
          </a:p>
          <a:p>
            <a:pPr indent="-457200">
              <a:spcBef>
                <a:spcPts val="520"/>
              </a:spcBef>
              <a:buSzPts val="1100"/>
            </a:pPr>
            <a:r>
              <a:rPr lang="en-US" i="0" u="none" strike="noStrike" cap="none" dirty="0">
                <a:solidFill>
                  <a:schemeClr val="tx1"/>
                </a:solidFill>
                <a:latin typeface="Lato"/>
                <a:sym typeface="Arial"/>
              </a:rPr>
              <a:t>About 1900, the </a:t>
            </a:r>
            <a:r>
              <a:rPr lang="en-US" dirty="0">
                <a:solidFill>
                  <a:schemeClr val="tx1"/>
                </a:solidFill>
                <a:latin typeface="Lato"/>
              </a:rPr>
              <a:t>first</a:t>
            </a:r>
            <a:r>
              <a:rPr lang="en-US" i="0" u="none" strike="noStrike" cap="none" dirty="0">
                <a:solidFill>
                  <a:schemeClr val="tx1"/>
                </a:solidFill>
                <a:latin typeface="Lato"/>
                <a:sym typeface="Arial"/>
              </a:rPr>
              <a:t> sociology department was founded at the University of Chicago to study social problem resulting from industrialization,  urbanization, and other social changes.</a:t>
            </a:r>
            <a:endParaRPr lang="en-US" dirty="0">
              <a:solidFill>
                <a:schemeClr val="tx1"/>
              </a:solidFill>
              <a:latin typeface="Lato"/>
            </a:endParaRPr>
          </a:p>
          <a:p>
            <a:pPr indent="-457200">
              <a:spcBef>
                <a:spcPts val="520"/>
              </a:spcBef>
              <a:buSzPts val="1100"/>
            </a:pPr>
            <a:r>
              <a:rPr lang="en-US" i="0" u="none" strike="noStrike" cap="none" dirty="0">
                <a:solidFill>
                  <a:schemeClr val="tx1"/>
                </a:solidFill>
                <a:latin typeface="Lato"/>
                <a:sym typeface="Arial"/>
              </a:rPr>
              <a:t>The country life commission created by US president Theodore Roosevelt in 1910 identified the main social problems of rural America and hired many other groups to perform rural social surveys.</a:t>
            </a:r>
            <a:endParaRPr i="0" u="none" strike="noStrike" cap="none" dirty="0">
              <a:solidFill>
                <a:schemeClr val="tx1"/>
              </a:solidFill>
              <a:latin typeface="Lato"/>
              <a:sym typeface="Arial"/>
            </a:endParaRPr>
          </a:p>
        </p:txBody>
      </p:sp>
    </p:spTree>
    <p:extLst>
      <p:ext uri="{BB962C8B-B14F-4D97-AF65-F5344CB8AC3E}">
        <p14:creationId xmlns:p14="http://schemas.microsoft.com/office/powerpoint/2010/main" val="3082022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6"/>
        <p:cNvGrpSpPr/>
        <p:nvPr/>
      </p:nvGrpSpPr>
      <p:grpSpPr>
        <a:xfrm>
          <a:off x="0" y="0"/>
          <a:ext cx="0" cy="0"/>
          <a:chOff x="0" y="0"/>
          <a:chExt cx="0" cy="0"/>
        </a:xfrm>
      </p:grpSpPr>
      <p:sp>
        <p:nvSpPr>
          <p:cNvPr id="97" name="Google Shape;97;p11"/>
          <p:cNvSpPr txBox="1">
            <a:spLocks noGrp="1"/>
          </p:cNvSpPr>
          <p:nvPr>
            <p:ph type="body" idx="1"/>
          </p:nvPr>
        </p:nvSpPr>
        <p:spPr>
          <a:xfrm>
            <a:off x="228600" y="152400"/>
            <a:ext cx="8915400" cy="6096000"/>
          </a:xfrm>
          <a:prstGeom prst="rect">
            <a:avLst/>
          </a:prstGeom>
          <a:noFill/>
          <a:ln>
            <a:noFill/>
          </a:ln>
        </p:spPr>
        <p:txBody>
          <a:bodyPr spcFirstLastPara="1" wrap="square" lIns="91425" tIns="45700" rIns="91425" bIns="45700" anchor="t" anchorCtr="0">
            <a:noAutofit/>
          </a:bodyPr>
          <a:lstStyle/>
          <a:p>
            <a:pPr marL="0" indent="0">
              <a:lnSpc>
                <a:spcPct val="90000"/>
              </a:lnSpc>
              <a:spcBef>
                <a:spcPts val="560"/>
              </a:spcBef>
              <a:buSzPts val="1200"/>
              <a:buNone/>
            </a:pPr>
            <a:r>
              <a:rPr lang="en-US" b="1" dirty="0">
                <a:latin typeface="Lato"/>
              </a:rPr>
              <a:t>Continue…</a:t>
            </a:r>
          </a:p>
          <a:p>
            <a:pPr marL="0" indent="0">
              <a:lnSpc>
                <a:spcPct val="90000"/>
              </a:lnSpc>
              <a:spcBef>
                <a:spcPts val="560"/>
              </a:spcBef>
              <a:buSzPts val="1200"/>
              <a:buNone/>
            </a:pPr>
            <a:endParaRPr lang="en-US" b="1" dirty="0">
              <a:latin typeface="Lato"/>
            </a:endParaRPr>
          </a:p>
          <a:p>
            <a:pPr indent="-457200">
              <a:lnSpc>
                <a:spcPct val="90000"/>
              </a:lnSpc>
              <a:spcBef>
                <a:spcPts val="560"/>
              </a:spcBef>
              <a:buSzPts val="1200"/>
            </a:pPr>
            <a:r>
              <a:rPr lang="en-US" i="0" u="none" strike="noStrike" cap="none" dirty="0">
                <a:solidFill>
                  <a:schemeClr val="dk1"/>
                </a:solidFill>
                <a:latin typeface="Lato"/>
                <a:sym typeface="Arial"/>
              </a:rPr>
              <a:t>These investigations fostered the emergence of rural sociology as problem-oriented and applied study.</a:t>
            </a:r>
            <a:endParaRPr lang="en-US" dirty="0">
              <a:latin typeface="Lato"/>
            </a:endParaRPr>
          </a:p>
          <a:p>
            <a:pPr indent="-457200">
              <a:lnSpc>
                <a:spcPct val="90000"/>
              </a:lnSpc>
              <a:spcBef>
                <a:spcPts val="560"/>
              </a:spcBef>
              <a:buSzPts val="1200"/>
            </a:pPr>
            <a:r>
              <a:rPr lang="en-US" i="0" u="none" strike="noStrike" cap="none" dirty="0">
                <a:solidFill>
                  <a:schemeClr val="dk1"/>
                </a:solidFill>
                <a:latin typeface="Lato"/>
                <a:sym typeface="Arial"/>
              </a:rPr>
              <a:t>The first Journal of Rural sociology had been published in 1937.</a:t>
            </a:r>
            <a:endParaRPr i="0" u="none" strike="noStrike" cap="none" dirty="0">
              <a:solidFill>
                <a:schemeClr val="dk1"/>
              </a:solidFill>
              <a:latin typeface="Lato"/>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1"/>
        <p:cNvGrpSpPr/>
        <p:nvPr/>
      </p:nvGrpSpPr>
      <p:grpSpPr>
        <a:xfrm>
          <a:off x="0" y="0"/>
          <a:ext cx="0" cy="0"/>
          <a:chOff x="0" y="0"/>
          <a:chExt cx="0" cy="0"/>
        </a:xfrm>
      </p:grpSpPr>
      <p:sp>
        <p:nvSpPr>
          <p:cNvPr id="102" name="Google Shape;102;p12"/>
          <p:cNvSpPr txBox="1">
            <a:spLocks noGrp="1"/>
          </p:cNvSpPr>
          <p:nvPr>
            <p:ph type="body" idx="1"/>
          </p:nvPr>
        </p:nvSpPr>
        <p:spPr>
          <a:xfrm>
            <a:off x="304800" y="228600"/>
            <a:ext cx="8839200" cy="5715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600"/>
              </a:spcBef>
              <a:spcAft>
                <a:spcPts val="0"/>
              </a:spcAft>
              <a:buClr>
                <a:schemeClr val="dk2"/>
              </a:buClr>
              <a:buFont typeface="Arial"/>
              <a:buNone/>
            </a:pPr>
            <a:r>
              <a:rPr lang="en-US" sz="3000" b="1" i="0" u="sng" strike="noStrike" cap="none" dirty="0">
                <a:solidFill>
                  <a:srgbClr val="660033"/>
                </a:solidFill>
                <a:latin typeface="Arial"/>
                <a:ea typeface="Arial"/>
                <a:cs typeface="Arial"/>
                <a:sym typeface="Arial"/>
              </a:rPr>
              <a:t>Why study Rural Sociology:</a:t>
            </a:r>
            <a:endParaRPr sz="3000" b="0" i="0" u="none" strike="noStrike" cap="none" dirty="0">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i="0" u="none" strike="noStrike" cap="none" dirty="0">
              <a:solidFill>
                <a:schemeClr val="dk1"/>
              </a:solidFill>
              <a:latin typeface="Lato"/>
              <a:sym typeface="Arial"/>
            </a:endParaRPr>
          </a:p>
          <a:p>
            <a:pPr indent="-457200">
              <a:buSzPts val="1250"/>
            </a:pPr>
            <a:r>
              <a:rPr lang="en-US" sz="3000" i="0" u="none" strike="noStrike" cap="none" dirty="0">
                <a:solidFill>
                  <a:schemeClr val="dk1"/>
                </a:solidFill>
                <a:latin typeface="Lato"/>
                <a:sym typeface="Arial"/>
              </a:rPr>
              <a:t>The world’s population is much more heavily rural especially in the developing countries ( Africa, Asia, and Latin America). </a:t>
            </a:r>
            <a:endParaRPr lang="en-US" dirty="0">
              <a:latin typeface="Lato"/>
            </a:endParaRPr>
          </a:p>
          <a:p>
            <a:pPr indent="-457200">
              <a:buSzPts val="1250"/>
            </a:pPr>
            <a:r>
              <a:rPr lang="en-US" sz="3000" i="0" u="none" strike="noStrike" cap="none" dirty="0">
                <a:solidFill>
                  <a:schemeClr val="dk1"/>
                </a:solidFill>
                <a:latin typeface="Lato"/>
                <a:sym typeface="Arial"/>
              </a:rPr>
              <a:t>About four out of five people live in rural areas.</a:t>
            </a:r>
            <a:endParaRPr lang="en-US" dirty="0">
              <a:latin typeface="Lato"/>
            </a:endParaRPr>
          </a:p>
          <a:p>
            <a:pPr indent="-457200">
              <a:buSzPts val="1250"/>
            </a:pPr>
            <a:r>
              <a:rPr lang="en-US" sz="3000" i="0" u="none" strike="noStrike" cap="none" dirty="0">
                <a:solidFill>
                  <a:schemeClr val="dk1"/>
                </a:solidFill>
                <a:latin typeface="Lato"/>
                <a:sym typeface="Arial"/>
              </a:rPr>
              <a:t>Rural sociologists are not only concerned with the study of the farmers, but also rural-nonfarm population who live in rural areas.</a:t>
            </a:r>
            <a:endParaRPr sz="3000" i="0" u="none" strike="noStrike" cap="none" dirty="0">
              <a:solidFill>
                <a:schemeClr val="dk1"/>
              </a:solidFill>
              <a:latin typeface="Lato"/>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6"/>
        <p:cNvGrpSpPr/>
        <p:nvPr/>
      </p:nvGrpSpPr>
      <p:grpSpPr>
        <a:xfrm>
          <a:off x="0" y="0"/>
          <a:ext cx="0" cy="0"/>
          <a:chOff x="0" y="0"/>
          <a:chExt cx="0" cy="0"/>
        </a:xfrm>
      </p:grpSpPr>
      <p:sp>
        <p:nvSpPr>
          <p:cNvPr id="107" name="Google Shape;107;p13"/>
          <p:cNvSpPr txBox="1">
            <a:spLocks noGrp="1"/>
          </p:cNvSpPr>
          <p:nvPr>
            <p:ph type="body" idx="1"/>
          </p:nvPr>
        </p:nvSpPr>
        <p:spPr>
          <a:xfrm>
            <a:off x="0" y="0"/>
            <a:ext cx="9144000" cy="68580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r>
              <a:rPr lang="en-US" sz="3000" b="1" i="0" u="none" strike="noStrike" cap="none" dirty="0">
                <a:solidFill>
                  <a:schemeClr val="dk1"/>
                </a:solidFill>
                <a:latin typeface="Arial"/>
                <a:ea typeface="Arial"/>
                <a:cs typeface="Arial"/>
                <a:sym typeface="Arial"/>
              </a:rPr>
              <a:t>Continue….</a:t>
            </a:r>
            <a:endParaRPr sz="3000" b="1" i="0" u="none" strike="noStrike" cap="none" dirty="0">
              <a:solidFill>
                <a:schemeClr val="dk1"/>
              </a:solidFill>
              <a:latin typeface="Arial"/>
              <a:ea typeface="Arial"/>
              <a:cs typeface="Arial"/>
              <a:sym typeface="Arial"/>
            </a:endParaRPr>
          </a:p>
          <a:p>
            <a:pPr marL="0" marR="0" lvl="0" indent="0" algn="l" rtl="0">
              <a:lnSpc>
                <a:spcPct val="100000"/>
              </a:lnSpc>
              <a:spcBef>
                <a:spcPts val="680"/>
              </a:spcBef>
              <a:spcAft>
                <a:spcPts val="0"/>
              </a:spcAft>
              <a:buClr>
                <a:schemeClr val="dk2"/>
              </a:buClr>
              <a:buSzPts val="1450"/>
              <a:buNone/>
            </a:pPr>
            <a:endParaRPr lang="en-US" sz="3400" i="0" u="none" strike="noStrike" cap="none" dirty="0">
              <a:solidFill>
                <a:schemeClr val="dk1"/>
              </a:solidFill>
              <a:latin typeface="Lato"/>
              <a:sym typeface="Arial"/>
            </a:endParaRPr>
          </a:p>
          <a:p>
            <a:pPr indent="-457200">
              <a:spcBef>
                <a:spcPts val="680"/>
              </a:spcBef>
              <a:buSzPts val="1450"/>
            </a:pPr>
            <a:r>
              <a:rPr lang="en-US" sz="3400" i="0" u="none" strike="noStrike" cap="none" dirty="0">
                <a:solidFill>
                  <a:schemeClr val="dk1"/>
                </a:solidFill>
                <a:latin typeface="Lato"/>
                <a:sym typeface="Arial"/>
              </a:rPr>
              <a:t>Even though the number of farm people is decreasing , the amount of farmland remains approximately constant. Number of livestock, and amount of fertilizers, machinery, and other resources per farm are increasing.</a:t>
            </a:r>
            <a:endParaRPr lang="en-US" dirty="0">
              <a:latin typeface="Lato"/>
            </a:endParaRPr>
          </a:p>
          <a:p>
            <a:pPr indent="-457200">
              <a:spcBef>
                <a:spcPts val="680"/>
              </a:spcBef>
              <a:buSzPts val="1450"/>
            </a:pPr>
            <a:r>
              <a:rPr lang="en-US" sz="3400" i="0" u="none" strike="noStrike" cap="none" dirty="0">
                <a:solidFill>
                  <a:schemeClr val="dk1"/>
                </a:solidFill>
                <a:latin typeface="Lato"/>
                <a:sym typeface="Arial"/>
              </a:rPr>
              <a:t>There is need for Agricultural engineers, extension workers, agribusiness .</a:t>
            </a:r>
            <a:endParaRPr sz="3000" i="0" u="none" strike="noStrike" cap="none" dirty="0">
              <a:solidFill>
                <a:schemeClr val="dk1"/>
              </a:solidFill>
              <a:latin typeface="Lato"/>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1"/>
        <p:cNvGrpSpPr/>
        <p:nvPr/>
      </p:nvGrpSpPr>
      <p:grpSpPr>
        <a:xfrm>
          <a:off x="0" y="0"/>
          <a:ext cx="0" cy="0"/>
          <a:chOff x="0" y="0"/>
          <a:chExt cx="0" cy="0"/>
        </a:xfrm>
      </p:grpSpPr>
      <p:sp>
        <p:nvSpPr>
          <p:cNvPr id="112" name="Google Shape;112;p14"/>
          <p:cNvSpPr txBox="1">
            <a:spLocks noGrp="1"/>
          </p:cNvSpPr>
          <p:nvPr>
            <p:ph type="body" idx="1"/>
          </p:nvPr>
        </p:nvSpPr>
        <p:spPr>
          <a:xfrm>
            <a:off x="381000" y="152400"/>
            <a:ext cx="8763000" cy="67056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0" algn="ctr" rtl="0">
              <a:lnSpc>
                <a:spcPct val="90000"/>
              </a:lnSpc>
              <a:spcBef>
                <a:spcPts val="600"/>
              </a:spcBef>
              <a:spcAft>
                <a:spcPts val="0"/>
              </a:spcAft>
              <a:buClr>
                <a:schemeClr val="dk2"/>
              </a:buClr>
              <a:buFont typeface="Arial"/>
              <a:buNone/>
            </a:pPr>
            <a:r>
              <a:rPr lang="en-US" sz="3000" b="1" i="0" u="sng" strike="noStrike" cap="none">
                <a:solidFill>
                  <a:srgbClr val="660033"/>
                </a:solidFill>
                <a:latin typeface="Arial"/>
                <a:ea typeface="Arial"/>
                <a:cs typeface="Arial"/>
                <a:sym typeface="Arial"/>
              </a:rPr>
              <a:t>Uses of Rural Sociology:</a:t>
            </a:r>
            <a:endParaRPr sz="3000" b="0" i="0" u="none" strike="noStrike" cap="none">
              <a:solidFill>
                <a:schemeClr val="dk1"/>
              </a:solidFill>
              <a:latin typeface="Arial"/>
              <a:ea typeface="Arial"/>
              <a:cs typeface="Arial"/>
              <a:sym typeface="Arial"/>
            </a:endParaRPr>
          </a:p>
          <a:p>
            <a:pPr marL="0" marR="0" lvl="0" indent="0" algn="l" rtl="0">
              <a:lnSpc>
                <a:spcPct val="90000"/>
              </a:lnSpc>
              <a:spcBef>
                <a:spcPts val="600"/>
              </a:spcBef>
              <a:spcAft>
                <a:spcPts val="0"/>
              </a:spcAft>
              <a:buClr>
                <a:schemeClr val="dk2"/>
              </a:buClr>
              <a:buSzPts val="1250"/>
              <a:buFont typeface="Arial"/>
              <a:buChar char="●"/>
            </a:pPr>
            <a:r>
              <a:rPr lang="en-US" sz="3000" b="1" i="0" u="none" strike="noStrike" cap="none">
                <a:solidFill>
                  <a:schemeClr val="dk1"/>
                </a:solidFill>
                <a:latin typeface="Arial"/>
                <a:ea typeface="Arial"/>
                <a:cs typeface="Arial"/>
                <a:sym typeface="Arial"/>
              </a:rPr>
              <a:t>Extension service (use of </a:t>
            </a:r>
            <a:r>
              <a:rPr lang="en-US" sz="3000" b="1" i="1" u="none" strike="noStrike" cap="none">
                <a:solidFill>
                  <a:schemeClr val="dk1"/>
                </a:solidFill>
                <a:latin typeface="Arial"/>
                <a:ea typeface="Arial"/>
                <a:cs typeface="Arial"/>
                <a:sym typeface="Arial"/>
              </a:rPr>
              <a:t>Diffusion  of Innovation Research</a:t>
            </a:r>
            <a:r>
              <a:rPr lang="en-US" sz="3000" b="1" i="0" u="none" strike="noStrike" cap="none">
                <a:solidFill>
                  <a:schemeClr val="dk1"/>
                </a:solidFill>
                <a:latin typeface="Arial"/>
                <a:ea typeface="Arial"/>
                <a:cs typeface="Arial"/>
                <a:sym typeface="Arial"/>
              </a:rPr>
              <a:t>)</a:t>
            </a: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0" algn="l" rtl="0">
              <a:lnSpc>
                <a:spcPct val="90000"/>
              </a:lnSpc>
              <a:spcBef>
                <a:spcPts val="600"/>
              </a:spcBef>
              <a:spcAft>
                <a:spcPts val="0"/>
              </a:spcAft>
              <a:buClr>
                <a:schemeClr val="dk2"/>
              </a:buClr>
              <a:buSzPts val="1250"/>
              <a:buFont typeface="Arial"/>
              <a:buChar char="●"/>
            </a:pPr>
            <a:r>
              <a:rPr lang="en-US" sz="3000" b="1" i="0" u="none" strike="noStrike" cap="none">
                <a:solidFill>
                  <a:schemeClr val="dk1"/>
                </a:solidFill>
                <a:latin typeface="Arial"/>
                <a:ea typeface="Arial"/>
                <a:cs typeface="Arial"/>
                <a:sym typeface="Arial"/>
              </a:rPr>
              <a:t>Need Assessment studies.</a:t>
            </a: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0" algn="l" rtl="0">
              <a:lnSpc>
                <a:spcPct val="90000"/>
              </a:lnSpc>
              <a:spcBef>
                <a:spcPts val="600"/>
              </a:spcBef>
              <a:spcAft>
                <a:spcPts val="0"/>
              </a:spcAft>
              <a:buClr>
                <a:schemeClr val="dk2"/>
              </a:buClr>
              <a:buSzPts val="1250"/>
              <a:buFont typeface="Arial"/>
              <a:buChar char="●"/>
            </a:pPr>
            <a:r>
              <a:rPr lang="en-US" sz="3000" b="1" i="0" u="none" strike="noStrike" cap="none">
                <a:solidFill>
                  <a:schemeClr val="dk1"/>
                </a:solidFill>
                <a:latin typeface="Arial"/>
                <a:ea typeface="Arial"/>
                <a:cs typeface="Arial"/>
                <a:sym typeface="Arial"/>
              </a:rPr>
              <a:t>Social Impact studies (Evaluation).</a:t>
            </a: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0" algn="l" rtl="0">
              <a:lnSpc>
                <a:spcPct val="90000"/>
              </a:lnSpc>
              <a:spcBef>
                <a:spcPts val="600"/>
              </a:spcBef>
              <a:spcAft>
                <a:spcPts val="0"/>
              </a:spcAft>
              <a:buClr>
                <a:schemeClr val="dk2"/>
              </a:buClr>
              <a:buSzPts val="1250"/>
              <a:buFont typeface="Arial"/>
              <a:buChar char="●"/>
            </a:pPr>
            <a:r>
              <a:rPr lang="en-US" sz="3000" b="1" i="0" u="none" strike="noStrike" cap="none">
                <a:solidFill>
                  <a:schemeClr val="dk1"/>
                </a:solidFill>
                <a:latin typeface="Arial"/>
                <a:ea typeface="Arial"/>
                <a:cs typeface="Arial"/>
                <a:sym typeface="Arial"/>
              </a:rPr>
              <a:t>Environmental studies.</a:t>
            </a: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0" algn="l" rtl="0">
              <a:lnSpc>
                <a:spcPct val="90000"/>
              </a:lnSpc>
              <a:spcBef>
                <a:spcPts val="600"/>
              </a:spcBef>
              <a:spcAft>
                <a:spcPts val="0"/>
              </a:spcAft>
              <a:buClr>
                <a:schemeClr val="dk2"/>
              </a:buClr>
              <a:buSzPts val="1250"/>
              <a:buFont typeface="Arial"/>
              <a:buChar char="●"/>
            </a:pPr>
            <a:r>
              <a:rPr lang="en-US" sz="3000" b="1" i="0" u="none" strike="noStrike" cap="none">
                <a:solidFill>
                  <a:schemeClr val="dk1"/>
                </a:solidFill>
                <a:latin typeface="Arial"/>
                <a:ea typeface="Arial"/>
                <a:cs typeface="Arial"/>
                <a:sym typeface="Arial"/>
              </a:rPr>
              <a:t>Development  and poverty studies.</a:t>
            </a:r>
            <a:endParaRPr sz="3000" b="0" i="0" u="none" strike="noStrike" cap="non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228600" y="-457200"/>
            <a:ext cx="8915400" cy="80089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0" marR="0" lvl="0" indent="342900" algn="l" rtl="0">
              <a:lnSpc>
                <a:spcPct val="100000"/>
              </a:lnSpc>
              <a:spcBef>
                <a:spcPts val="0"/>
              </a:spcBef>
              <a:spcAft>
                <a:spcPts val="0"/>
              </a:spcAft>
              <a:buClr>
                <a:schemeClr val="dk1"/>
              </a:buClr>
              <a:buFont typeface="Arial"/>
              <a:buNone/>
            </a:pPr>
            <a:r>
              <a:rPr lang="en-US" sz="3200" b="1" i="0" u="none" strike="noStrike" cap="none" dirty="0">
                <a:solidFill>
                  <a:srgbClr val="000066"/>
                </a:solidFill>
                <a:latin typeface="Arial"/>
                <a:ea typeface="Arial"/>
                <a:cs typeface="Arial"/>
                <a:sym typeface="Arial"/>
              </a:rPr>
              <a:t>What is Rural?</a:t>
            </a: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0" marR="0" lvl="0" indent="342900" algn="l" rtl="0">
              <a:lnSpc>
                <a:spcPct val="100000"/>
              </a:lnSpc>
              <a:spcBef>
                <a:spcPts val="0"/>
              </a:spcBef>
              <a:spcAft>
                <a:spcPts val="0"/>
              </a:spcAft>
              <a:buClr>
                <a:schemeClr val="dk1"/>
              </a:buClr>
              <a:buFont typeface="Arial"/>
              <a:buNone/>
            </a:pPr>
            <a:r>
              <a:rPr lang="en-US" sz="2800" b="0" i="0" u="sng" strike="noStrike" cap="none" dirty="0">
                <a:solidFill>
                  <a:srgbClr val="000066"/>
                </a:solidFill>
                <a:latin typeface="Arial"/>
                <a:ea typeface="Arial"/>
                <a:cs typeface="Arial"/>
                <a:sym typeface="Arial"/>
              </a:rPr>
              <a:t>Rural areas defined in many ways in different countries:</a:t>
            </a: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0" marR="0" lvl="0" indent="342900" algn="l" rtl="0">
              <a:lnSpc>
                <a:spcPct val="100000"/>
              </a:lnSpc>
              <a:spcBef>
                <a:spcPts val="0"/>
              </a:spcBef>
              <a:spcAft>
                <a:spcPts val="0"/>
              </a:spcAft>
              <a:buClr>
                <a:schemeClr val="dk1"/>
              </a:buClr>
              <a:buFont typeface="Arial"/>
              <a:buNone/>
            </a:pPr>
            <a:r>
              <a:rPr lang="en-US" sz="2400" b="0" i="0" u="none" strike="noStrike" cap="none" dirty="0">
                <a:solidFill>
                  <a:srgbClr val="660033"/>
                </a:solidFill>
                <a:latin typeface="Arial"/>
                <a:ea typeface="Arial"/>
                <a:cs typeface="Arial"/>
                <a:sym typeface="Arial"/>
              </a:rPr>
              <a:t>1-</a:t>
            </a:r>
            <a:r>
              <a:rPr lang="en-US" sz="2400" b="0" i="0" u="none" strike="noStrike" cap="none" dirty="0">
                <a:solidFill>
                  <a:schemeClr val="dk1"/>
                </a:solidFill>
                <a:latin typeface="Arial"/>
                <a:ea typeface="Arial"/>
                <a:cs typeface="Arial"/>
                <a:sym typeface="Arial"/>
              </a:rPr>
              <a:t> </a:t>
            </a:r>
            <a:r>
              <a:rPr lang="en-US" sz="2800" b="0" i="0" u="none" strike="noStrike" cap="none" dirty="0">
                <a:solidFill>
                  <a:schemeClr val="dk1"/>
                </a:solidFill>
                <a:latin typeface="Lato"/>
                <a:sym typeface="Arial"/>
              </a:rPr>
              <a:t>Population or statistical definition:</a:t>
            </a:r>
            <a:endParaRPr sz="2800" b="0" i="0" u="none" strike="noStrike" cap="none" dirty="0">
              <a:solidFill>
                <a:schemeClr val="dk1"/>
              </a:solidFill>
              <a:latin typeface="Lato"/>
              <a:sym typeface="Arial"/>
            </a:endParaRPr>
          </a:p>
          <a:p>
            <a:pPr marL="0" marR="0" lvl="0" indent="342900" algn="l" rtl="0">
              <a:lnSpc>
                <a:spcPct val="100000"/>
              </a:lnSpc>
              <a:spcBef>
                <a:spcPts val="0"/>
              </a:spcBef>
              <a:spcAft>
                <a:spcPts val="0"/>
              </a:spcAft>
              <a:buClr>
                <a:schemeClr val="dk1"/>
              </a:buClr>
              <a:buFont typeface="Arial"/>
              <a:buNone/>
            </a:pPr>
            <a:r>
              <a:rPr lang="en-US" sz="2800" b="0" i="0" u="none" strike="noStrike" cap="none" dirty="0">
                <a:solidFill>
                  <a:schemeClr val="dk1"/>
                </a:solidFill>
                <a:latin typeface="Lato"/>
                <a:sym typeface="Arial"/>
              </a:rPr>
              <a:t>The U.S. Census Bureau in 1950, classifies an area as rural if it has fewer than 2,500 residents—a definition established early in the 20th century. Most other developed countries utilize this definition.</a:t>
            </a:r>
            <a:endParaRPr sz="2800" b="0" i="0" u="none" strike="noStrike" cap="none" dirty="0">
              <a:solidFill>
                <a:schemeClr val="dk1"/>
              </a:solidFill>
              <a:latin typeface="Lato"/>
              <a:sym typeface="Arial"/>
            </a:endParaRPr>
          </a:p>
          <a:p>
            <a:pPr marL="0" marR="0" lvl="0" indent="342900" algn="l" rtl="0">
              <a:lnSpc>
                <a:spcPct val="100000"/>
              </a:lnSpc>
              <a:spcBef>
                <a:spcPts val="0"/>
              </a:spcBef>
              <a:spcAft>
                <a:spcPts val="0"/>
              </a:spcAft>
              <a:buClr>
                <a:schemeClr val="dk1"/>
              </a:buClr>
              <a:buFont typeface="Arial"/>
              <a:buNone/>
            </a:pPr>
            <a:r>
              <a:rPr lang="en-US" sz="2800" b="0" i="0" u="none" strike="noStrike" cap="none" dirty="0">
                <a:solidFill>
                  <a:schemeClr val="dk1"/>
                </a:solidFill>
                <a:latin typeface="Lato"/>
                <a:sym typeface="Arial"/>
              </a:rPr>
              <a:t>( Persons who live in the country or towns of less than 2,500 population are said to be rural.</a:t>
            </a:r>
            <a:endParaRPr sz="2800" b="0" i="0" u="none" strike="noStrike" cap="none" dirty="0">
              <a:solidFill>
                <a:schemeClr val="dk1"/>
              </a:solidFill>
              <a:latin typeface="Lato"/>
              <a:sym typeface="Arial"/>
            </a:endParaRPr>
          </a:p>
          <a:p>
            <a:pPr marL="0" marR="0" lvl="0" indent="0" algn="l" rtl="0">
              <a:lnSpc>
                <a:spcPct val="100000"/>
              </a:lnSpc>
              <a:spcBef>
                <a:spcPts val="0"/>
              </a:spcBef>
              <a:spcAft>
                <a:spcPts val="0"/>
              </a:spcAft>
              <a:buNone/>
            </a:pPr>
            <a:endParaRPr sz="2800" b="0" i="0" u="none" strike="noStrike" cap="none" dirty="0">
              <a:solidFill>
                <a:schemeClr val="dk1"/>
              </a:solidFill>
              <a:latin typeface="Lato"/>
              <a:sym typeface="Arial"/>
            </a:endParaRPr>
          </a:p>
          <a:p>
            <a:pPr marL="0" marR="0" lvl="0" indent="342900" algn="l" rtl="0">
              <a:lnSpc>
                <a:spcPct val="100000"/>
              </a:lnSpc>
              <a:spcBef>
                <a:spcPts val="0"/>
              </a:spcBef>
              <a:spcAft>
                <a:spcPts val="0"/>
              </a:spcAft>
              <a:buClr>
                <a:schemeClr val="dk1"/>
              </a:buClr>
              <a:buFont typeface="Arial"/>
              <a:buNone/>
            </a:pPr>
            <a:r>
              <a:rPr lang="en-US" sz="2800" b="0" i="0" u="none" strike="noStrike" cap="none" dirty="0">
                <a:solidFill>
                  <a:srgbClr val="660033"/>
                </a:solidFill>
                <a:latin typeface="Lato"/>
                <a:sym typeface="Arial"/>
              </a:rPr>
              <a:t>2-</a:t>
            </a:r>
            <a:r>
              <a:rPr lang="en-US" sz="2800" b="0" i="0" u="none" strike="noStrike" cap="none" dirty="0">
                <a:solidFill>
                  <a:schemeClr val="dk1"/>
                </a:solidFill>
                <a:latin typeface="Lato"/>
                <a:sym typeface="Arial"/>
              </a:rPr>
              <a:t> Practice of agriculture:</a:t>
            </a:r>
            <a:endParaRPr sz="2800" b="0" i="0" u="none" strike="noStrike" cap="none" dirty="0">
              <a:solidFill>
                <a:schemeClr val="dk1"/>
              </a:solidFill>
              <a:latin typeface="Lato"/>
              <a:sym typeface="Arial"/>
            </a:endParaRPr>
          </a:p>
          <a:p>
            <a:pPr marL="0" marR="0" lvl="0" indent="342900" algn="l" rtl="0">
              <a:lnSpc>
                <a:spcPct val="100000"/>
              </a:lnSpc>
              <a:spcBef>
                <a:spcPts val="0"/>
              </a:spcBef>
              <a:spcAft>
                <a:spcPts val="0"/>
              </a:spcAft>
              <a:buClr>
                <a:schemeClr val="dk1"/>
              </a:buClr>
              <a:buFont typeface="Arial"/>
              <a:buNone/>
            </a:pPr>
            <a:r>
              <a:rPr lang="en-US" sz="2800" b="0" i="0" u="none" strike="noStrike" cap="none" dirty="0">
                <a:solidFill>
                  <a:schemeClr val="dk1"/>
                </a:solidFill>
                <a:latin typeface="Lato"/>
                <a:sym typeface="Arial"/>
              </a:rPr>
              <a:t>    Agricultural production and landscape</a:t>
            </a:r>
            <a:endParaRPr sz="2800" b="0" i="0" u="none" strike="noStrike" cap="none" dirty="0">
              <a:solidFill>
                <a:schemeClr val="dk1"/>
              </a:solidFill>
              <a:latin typeface="Lato"/>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4"/>
          <p:cNvSpPr txBox="1">
            <a:spLocks noGrp="1"/>
          </p:cNvSpPr>
          <p:nvPr>
            <p:ph type="body" idx="1"/>
          </p:nvPr>
        </p:nvSpPr>
        <p:spPr>
          <a:xfrm>
            <a:off x="381000" y="152400"/>
            <a:ext cx="8763000" cy="6705600"/>
          </a:xfrm>
          <a:prstGeom prst="rect">
            <a:avLst/>
          </a:prstGeom>
          <a:noFill/>
          <a:ln>
            <a:noFill/>
          </a:ln>
        </p:spPr>
        <p:txBody>
          <a:bodyPr spcFirstLastPara="1" wrap="square" lIns="91425" tIns="45700" rIns="91425" bIns="45700" anchor="t" anchorCtr="0">
            <a:noAutofit/>
          </a:bodyPr>
          <a:lstStyle/>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endParaRPr lang="en-US" dirty="0"/>
          </a:p>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endParaRPr lang="en-US" dirty="0"/>
          </a:p>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r>
              <a:rPr lang="en-US" sz="4500" b="1" i="0" u="none" strike="noStrike" cap="none" dirty="0">
                <a:solidFill>
                  <a:schemeClr val="dk1"/>
                </a:solidFill>
                <a:latin typeface="Arial"/>
                <a:ea typeface="Arial"/>
                <a:cs typeface="Arial"/>
                <a:sym typeface="Arial"/>
              </a:rPr>
              <a:t>Thank You</a:t>
            </a:r>
            <a:endParaRPr sz="45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357247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1"/>
        <p:cNvGrpSpPr/>
        <p:nvPr/>
      </p:nvGrpSpPr>
      <p:grpSpPr>
        <a:xfrm>
          <a:off x="0" y="0"/>
          <a:ext cx="0" cy="0"/>
          <a:chOff x="0" y="0"/>
          <a:chExt cx="0" cy="0"/>
        </a:xfrm>
      </p:grpSpPr>
      <p:sp>
        <p:nvSpPr>
          <p:cNvPr id="72" name="Google Shape;72;p6"/>
          <p:cNvSpPr txBox="1">
            <a:spLocks noGrp="1"/>
          </p:cNvSpPr>
          <p:nvPr>
            <p:ph type="body" idx="1"/>
          </p:nvPr>
        </p:nvSpPr>
        <p:spPr>
          <a:xfrm>
            <a:off x="0" y="533400"/>
            <a:ext cx="9144000" cy="63246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dirty="0">
              <a:solidFill>
                <a:schemeClr val="dk1"/>
              </a:solidFill>
              <a:latin typeface="Arial"/>
              <a:ea typeface="Arial"/>
              <a:cs typeface="Arial"/>
              <a:sym typeface="Arial"/>
            </a:endParaRPr>
          </a:p>
          <a:p>
            <a:pPr marL="0" marR="0" lvl="0" indent="0" algn="l" rtl="0">
              <a:lnSpc>
                <a:spcPct val="100000"/>
              </a:lnSpc>
              <a:spcBef>
                <a:spcPts val="600"/>
              </a:spcBef>
              <a:spcAft>
                <a:spcPts val="0"/>
              </a:spcAft>
              <a:buClr>
                <a:schemeClr val="dk2"/>
              </a:buClr>
              <a:buFont typeface="Arial"/>
              <a:buNone/>
            </a:pPr>
            <a:r>
              <a:rPr lang="en-US" sz="3000" b="0" i="0" u="none" strike="noStrike" cap="none" dirty="0">
                <a:solidFill>
                  <a:srgbClr val="660033"/>
                </a:solidFill>
                <a:latin typeface="Lato"/>
                <a:sym typeface="Arial"/>
              </a:rPr>
              <a:t>3-</a:t>
            </a:r>
            <a:r>
              <a:rPr lang="en-US" sz="3000" b="0" i="0" u="none" strike="noStrike" cap="none" dirty="0">
                <a:solidFill>
                  <a:schemeClr val="dk1"/>
                </a:solidFill>
                <a:latin typeface="Lato"/>
                <a:sym typeface="Arial"/>
              </a:rPr>
              <a:t> Degree of isolation from or inability to participate in the programs of      </a:t>
            </a:r>
            <a:endParaRPr sz="3000" b="0" i="0" u="none" strike="noStrike" cap="none" dirty="0">
              <a:solidFill>
                <a:schemeClr val="dk1"/>
              </a:solidFill>
              <a:latin typeface="Lato"/>
              <a:sym typeface="Arial"/>
            </a:endParaRPr>
          </a:p>
          <a:p>
            <a:pPr marL="0" marR="0" lvl="0" indent="0" algn="l" rtl="0">
              <a:lnSpc>
                <a:spcPct val="100000"/>
              </a:lnSpc>
              <a:spcBef>
                <a:spcPts val="600"/>
              </a:spcBef>
              <a:spcAft>
                <a:spcPts val="0"/>
              </a:spcAft>
              <a:buClr>
                <a:schemeClr val="dk2"/>
              </a:buClr>
              <a:buFont typeface="Arial"/>
              <a:buNone/>
            </a:pPr>
            <a:r>
              <a:rPr lang="en-US" sz="3000" b="0" i="0" u="none" strike="noStrike" cap="none" dirty="0">
                <a:solidFill>
                  <a:schemeClr val="dk1"/>
                </a:solidFill>
                <a:latin typeface="Lato"/>
                <a:sym typeface="Arial"/>
              </a:rPr>
              <a:t>    larger society</a:t>
            </a:r>
            <a:endParaRPr sz="3000" b="0" i="0" u="none" strike="noStrike" cap="none" dirty="0">
              <a:solidFill>
                <a:schemeClr val="dk1"/>
              </a:solidFill>
              <a:latin typeface="Lato"/>
              <a:sym typeface="Arial"/>
            </a:endParaRPr>
          </a:p>
          <a:p>
            <a:pPr marL="0" marR="0" lvl="0" indent="0" algn="l" rtl="0">
              <a:lnSpc>
                <a:spcPct val="100000"/>
              </a:lnSpc>
              <a:spcBef>
                <a:spcPts val="600"/>
              </a:spcBef>
              <a:spcAft>
                <a:spcPts val="0"/>
              </a:spcAft>
              <a:buClr>
                <a:schemeClr val="dk2"/>
              </a:buClr>
              <a:buFont typeface="Arial"/>
              <a:buNone/>
            </a:pPr>
            <a:r>
              <a:rPr lang="en-US" sz="3000" b="0" i="0" u="none" strike="noStrike" cap="none" dirty="0">
                <a:solidFill>
                  <a:srgbClr val="660033"/>
                </a:solidFill>
                <a:latin typeface="Lato"/>
                <a:sym typeface="Arial"/>
              </a:rPr>
              <a:t>4-</a:t>
            </a:r>
            <a:r>
              <a:rPr lang="en-US" sz="3000" b="0" i="0" u="none" strike="noStrike" cap="none" dirty="0">
                <a:solidFill>
                  <a:schemeClr val="dk1"/>
                </a:solidFill>
                <a:latin typeface="Lato"/>
                <a:sym typeface="Arial"/>
              </a:rPr>
              <a:t> Access to services such as:</a:t>
            </a:r>
            <a:endParaRPr sz="3000" b="0" i="0" u="none" strike="noStrike" cap="none" dirty="0">
              <a:solidFill>
                <a:schemeClr val="dk1"/>
              </a:solidFill>
              <a:latin typeface="Lato"/>
              <a:sym typeface="Arial"/>
            </a:endParaRPr>
          </a:p>
          <a:p>
            <a:pPr marL="0" marR="0" lvl="0" indent="0" algn="l" rtl="0">
              <a:lnSpc>
                <a:spcPct val="100000"/>
              </a:lnSpc>
              <a:spcBef>
                <a:spcPts val="600"/>
              </a:spcBef>
              <a:spcAft>
                <a:spcPts val="0"/>
              </a:spcAft>
              <a:buClr>
                <a:schemeClr val="dk2"/>
              </a:buClr>
              <a:buFont typeface="Arial"/>
              <a:buNone/>
            </a:pPr>
            <a:r>
              <a:rPr lang="en-US" sz="3000" b="0" i="0" u="none" strike="noStrike" cap="none" dirty="0">
                <a:solidFill>
                  <a:schemeClr val="dk1"/>
                </a:solidFill>
                <a:latin typeface="Lato"/>
                <a:sym typeface="Arial"/>
              </a:rPr>
              <a:t>   Level of Education, quality of medical services, employment,      </a:t>
            </a:r>
            <a:endParaRPr sz="3000" b="0" i="0" u="none" strike="noStrike" cap="none" dirty="0">
              <a:solidFill>
                <a:schemeClr val="dk1"/>
              </a:solidFill>
              <a:latin typeface="Lato"/>
              <a:sym typeface="Arial"/>
            </a:endParaRPr>
          </a:p>
          <a:p>
            <a:pPr marL="0" marR="0" lvl="0" indent="0" algn="l" rtl="0">
              <a:lnSpc>
                <a:spcPct val="100000"/>
              </a:lnSpc>
              <a:spcBef>
                <a:spcPts val="600"/>
              </a:spcBef>
              <a:spcAft>
                <a:spcPts val="0"/>
              </a:spcAft>
              <a:buClr>
                <a:schemeClr val="dk2"/>
              </a:buClr>
              <a:buFont typeface="Arial"/>
              <a:buNone/>
            </a:pPr>
            <a:r>
              <a:rPr lang="en-US" sz="3000" b="0" i="0" u="none" strike="noStrike" cap="none" dirty="0">
                <a:solidFill>
                  <a:schemeClr val="dk1"/>
                </a:solidFill>
                <a:latin typeface="Lato"/>
                <a:sym typeface="Arial"/>
              </a:rPr>
              <a:t>   Transportation and social services.</a:t>
            </a:r>
            <a:endParaRPr sz="3000" b="0" i="0" u="none" strike="noStrike" cap="none" dirty="0">
              <a:solidFill>
                <a:schemeClr val="dk1"/>
              </a:solidFill>
              <a:latin typeface="Lato"/>
              <a:sym typeface="Arial"/>
            </a:endParaRPr>
          </a:p>
          <a:p>
            <a:pPr marL="0" marR="0" lvl="0" indent="0" algn="l" rtl="0">
              <a:lnSpc>
                <a:spcPct val="100000"/>
              </a:lnSpc>
              <a:spcBef>
                <a:spcPts val="600"/>
              </a:spcBef>
              <a:spcAft>
                <a:spcPts val="0"/>
              </a:spcAft>
              <a:buClr>
                <a:schemeClr val="dk2"/>
              </a:buClr>
              <a:buFont typeface="Arial"/>
              <a:buNone/>
            </a:pPr>
            <a:r>
              <a:rPr lang="en-US" sz="3000" b="0" i="0" u="none" strike="noStrike" cap="none" dirty="0">
                <a:solidFill>
                  <a:srgbClr val="660033"/>
                </a:solidFill>
                <a:latin typeface="Lato"/>
                <a:sym typeface="Arial"/>
              </a:rPr>
              <a:t>5-</a:t>
            </a:r>
            <a:r>
              <a:rPr lang="en-US" sz="3000" b="0" i="0" u="none" strike="noStrike" cap="none" dirty="0">
                <a:solidFill>
                  <a:schemeClr val="dk1"/>
                </a:solidFill>
                <a:latin typeface="Lato"/>
                <a:sym typeface="Arial"/>
              </a:rPr>
              <a:t> Administration definition:</a:t>
            </a:r>
            <a:endParaRPr sz="3000" b="0" i="0" u="none" strike="noStrike" cap="none" dirty="0">
              <a:solidFill>
                <a:schemeClr val="dk1"/>
              </a:solidFill>
              <a:latin typeface="Lato"/>
              <a:sym typeface="Arial"/>
            </a:endParaRPr>
          </a:p>
          <a:p>
            <a:pPr marL="0" marR="0" lvl="0" indent="0" algn="l" rtl="0">
              <a:lnSpc>
                <a:spcPct val="100000"/>
              </a:lnSpc>
              <a:spcBef>
                <a:spcPts val="600"/>
              </a:spcBef>
              <a:spcAft>
                <a:spcPts val="0"/>
              </a:spcAft>
              <a:buClr>
                <a:schemeClr val="dk2"/>
              </a:buClr>
              <a:buFont typeface="Arial"/>
              <a:buNone/>
            </a:pPr>
            <a:r>
              <a:rPr lang="en-US" sz="3000" b="0" i="0" u="none" strike="noStrike" cap="none" dirty="0">
                <a:solidFill>
                  <a:schemeClr val="dk1"/>
                </a:solidFill>
                <a:latin typeface="Lato"/>
                <a:sym typeface="Arial"/>
              </a:rPr>
              <a:t>   The area that is not the capital or center is considered rural </a:t>
            </a:r>
            <a:endParaRPr sz="3000" b="0" i="0" u="none" strike="noStrike" cap="none" dirty="0">
              <a:solidFill>
                <a:schemeClr val="dk1"/>
              </a:solidFill>
              <a:latin typeface="Lato"/>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dirty="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40200" y="114300"/>
            <a:ext cx="8763000" cy="66294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dirty="0">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dirty="0">
              <a:solidFill>
                <a:schemeClr val="dk1"/>
              </a:solidFill>
              <a:latin typeface="Arial"/>
              <a:ea typeface="Arial"/>
              <a:cs typeface="Arial"/>
              <a:sym typeface="Arial"/>
            </a:endParaRPr>
          </a:p>
          <a:p>
            <a:pPr marL="0" marR="0" lvl="0" indent="0" algn="l" rtl="0">
              <a:lnSpc>
                <a:spcPct val="100000"/>
              </a:lnSpc>
              <a:spcBef>
                <a:spcPts val="520"/>
              </a:spcBef>
              <a:spcAft>
                <a:spcPts val="0"/>
              </a:spcAft>
              <a:buClr>
                <a:schemeClr val="dk2"/>
              </a:buClr>
              <a:buFont typeface="Arial"/>
              <a:buNone/>
            </a:pPr>
            <a:r>
              <a:rPr lang="en-US" sz="2600" b="1" i="0" u="sng" strike="noStrike" cap="none" dirty="0">
                <a:solidFill>
                  <a:schemeClr val="dk1"/>
                </a:solidFill>
                <a:latin typeface="Arial"/>
                <a:ea typeface="Arial"/>
                <a:cs typeface="Arial"/>
                <a:sym typeface="Arial"/>
              </a:rPr>
              <a:t>Rurality can be defined in terms of areas which are:</a:t>
            </a:r>
            <a:endParaRPr sz="3000" b="0" i="0" u="none" strike="noStrike" cap="none" dirty="0">
              <a:solidFill>
                <a:schemeClr val="dk1"/>
              </a:solidFill>
              <a:latin typeface="Arial"/>
              <a:ea typeface="Arial"/>
              <a:cs typeface="Arial"/>
              <a:sym typeface="Arial"/>
            </a:endParaRPr>
          </a:p>
          <a:p>
            <a:pPr marL="0" marR="0" lvl="0" indent="0" algn="l" rtl="0">
              <a:lnSpc>
                <a:spcPct val="100000"/>
              </a:lnSpc>
              <a:spcBef>
                <a:spcPts val="520"/>
              </a:spcBef>
              <a:spcAft>
                <a:spcPts val="0"/>
              </a:spcAft>
              <a:buClr>
                <a:schemeClr val="dk2"/>
              </a:buClr>
              <a:buSzPts val="1100"/>
              <a:buFont typeface="Arial"/>
              <a:buChar char="●"/>
            </a:pPr>
            <a:r>
              <a:rPr lang="en-US" sz="2400" i="0" u="none" strike="noStrike" cap="none" dirty="0">
                <a:solidFill>
                  <a:schemeClr val="dk1"/>
                </a:solidFill>
                <a:latin typeface="Lato"/>
                <a:sym typeface="Arial"/>
              </a:rPr>
              <a:t>Dominated (either currently or recently) by extensive land uses, notably agriculture and forestry; </a:t>
            </a:r>
            <a:endParaRPr sz="2800" i="0" u="none" strike="noStrike" cap="none" dirty="0">
              <a:solidFill>
                <a:schemeClr val="dk1"/>
              </a:solidFill>
              <a:latin typeface="Lato"/>
              <a:sym typeface="Arial"/>
            </a:endParaRPr>
          </a:p>
          <a:p>
            <a:pPr marL="0" marR="0" lvl="0" indent="0" algn="l" rtl="0">
              <a:lnSpc>
                <a:spcPct val="100000"/>
              </a:lnSpc>
              <a:spcBef>
                <a:spcPts val="0"/>
              </a:spcBef>
              <a:spcAft>
                <a:spcPts val="0"/>
              </a:spcAft>
              <a:buClr>
                <a:schemeClr val="dk2"/>
              </a:buClr>
              <a:buSzPts val="1100"/>
              <a:buFont typeface="Arial"/>
              <a:buChar char="●"/>
            </a:pPr>
            <a:r>
              <a:rPr lang="en-US" sz="2400" i="0" u="none" strike="noStrike" cap="none" dirty="0">
                <a:solidFill>
                  <a:schemeClr val="dk1"/>
                </a:solidFill>
                <a:latin typeface="Lato"/>
                <a:sym typeface="Arial"/>
              </a:rPr>
              <a:t>Contain small, lower order settlements which demonstrate a strong relationship between buildings and extensive landscape, and which are thought of as rural by most of their residents; </a:t>
            </a:r>
          </a:p>
          <a:p>
            <a:pPr marL="0" marR="0" lvl="0" indent="0" algn="l" rtl="0">
              <a:lnSpc>
                <a:spcPct val="100000"/>
              </a:lnSpc>
              <a:spcBef>
                <a:spcPts val="0"/>
              </a:spcBef>
              <a:spcAft>
                <a:spcPts val="0"/>
              </a:spcAft>
              <a:buClr>
                <a:schemeClr val="dk2"/>
              </a:buClr>
              <a:buSzPts val="1100"/>
              <a:buNone/>
            </a:pPr>
            <a:endParaRPr sz="2800" i="0" u="none" strike="noStrike" cap="none" dirty="0">
              <a:solidFill>
                <a:schemeClr val="dk1"/>
              </a:solidFill>
              <a:latin typeface="Lato"/>
              <a:sym typeface="Arial"/>
            </a:endParaRPr>
          </a:p>
          <a:p>
            <a:pPr marL="0" marR="0" lvl="0" indent="0" algn="l" rtl="0">
              <a:lnSpc>
                <a:spcPct val="100000"/>
              </a:lnSpc>
              <a:spcBef>
                <a:spcPts val="0"/>
              </a:spcBef>
              <a:spcAft>
                <a:spcPts val="0"/>
              </a:spcAft>
              <a:buClr>
                <a:schemeClr val="dk2"/>
              </a:buClr>
              <a:buSzPts val="1100"/>
              <a:buFont typeface="Arial"/>
              <a:buChar char="●"/>
            </a:pPr>
            <a:r>
              <a:rPr lang="en-US" sz="2400" i="0" u="none" strike="noStrike" cap="none" dirty="0">
                <a:solidFill>
                  <a:schemeClr val="dk1"/>
                </a:solidFill>
                <a:latin typeface="Lato"/>
                <a:sym typeface="Arial"/>
              </a:rPr>
              <a:t>Engender a way of life which is characterized by a cohesive identity based on respect for the environmental and behavioral qualities of living as part of an extensive landscape (see </a:t>
            </a:r>
            <a:r>
              <a:rPr lang="en-US" sz="2400" i="0" u="none" strike="noStrike" cap="none" dirty="0" err="1">
                <a:solidFill>
                  <a:schemeClr val="dk1"/>
                </a:solidFill>
                <a:latin typeface="Lato"/>
                <a:sym typeface="Arial"/>
              </a:rPr>
              <a:t>Cloke</a:t>
            </a:r>
            <a:r>
              <a:rPr lang="en-US" sz="2400" i="0" u="none" strike="noStrike" cap="none" dirty="0">
                <a:solidFill>
                  <a:schemeClr val="dk1"/>
                </a:solidFill>
                <a:latin typeface="Lato"/>
                <a:sym typeface="Arial"/>
              </a:rPr>
              <a:t> and Park, 1984).</a:t>
            </a:r>
            <a:endParaRPr sz="2800" i="0" u="none" strike="noStrike" cap="none" dirty="0">
              <a:solidFill>
                <a:schemeClr val="dk1"/>
              </a:solidFill>
              <a:latin typeface="Lato"/>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40200" y="114300"/>
            <a:ext cx="8834988" cy="81153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dirty="0">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r>
              <a:rPr lang="en-US" sz="3000" b="1" i="0" u="sng" strike="noStrike" cap="none" dirty="0">
                <a:solidFill>
                  <a:schemeClr val="dk1"/>
                </a:solidFill>
                <a:latin typeface="Arial"/>
                <a:ea typeface="Arial"/>
                <a:cs typeface="Arial"/>
                <a:sym typeface="Arial"/>
              </a:rPr>
              <a:t>Meaning of Rural Sociology</a:t>
            </a:r>
          </a:p>
          <a:p>
            <a:pPr algn="l" fontAlgn="base"/>
            <a:r>
              <a:rPr lang="en-US" b="0" dirty="0">
                <a:solidFill>
                  <a:schemeClr val="tx1"/>
                </a:solidFill>
                <a:effectLst/>
                <a:latin typeface="Lato"/>
              </a:rPr>
              <a:t>Rural sociology is the sociology of the village or village society.</a:t>
            </a:r>
          </a:p>
          <a:p>
            <a:pPr algn="l" fontAlgn="base"/>
            <a:r>
              <a:rPr lang="en-US" b="0" dirty="0">
                <a:solidFill>
                  <a:schemeClr val="tx1"/>
                </a:solidFill>
                <a:effectLst/>
                <a:latin typeface="Lato"/>
              </a:rPr>
              <a:t>It is a branch of sociology which studies rural society. Rural sociology studies the relations of the people who live in the villages.</a:t>
            </a:r>
          </a:p>
          <a:p>
            <a:pPr algn="l" fontAlgn="base"/>
            <a:r>
              <a:rPr lang="en-US" b="0" i="0" dirty="0">
                <a:solidFill>
                  <a:schemeClr val="tx1"/>
                </a:solidFill>
                <a:effectLst/>
                <a:latin typeface="Lato"/>
              </a:rPr>
              <a:t>It is just like a mirror of the rural social life. It provides a detailed study of knowledge about different aspects of rural life, its problems, its culture, its religion, its economic and political life. </a:t>
            </a:r>
            <a:endParaRPr sz="3000" b="0" i="0" u="none" strike="noStrike" cap="none" dirty="0">
              <a:solidFill>
                <a:schemeClr val="tx1"/>
              </a:solidFill>
              <a:latin typeface="Arial"/>
              <a:ea typeface="Arial"/>
              <a:cs typeface="Arial"/>
              <a:sym typeface="Arial"/>
            </a:endParaRPr>
          </a:p>
        </p:txBody>
      </p:sp>
    </p:spTree>
    <p:extLst>
      <p:ext uri="{BB962C8B-B14F-4D97-AF65-F5344CB8AC3E}">
        <p14:creationId xmlns:p14="http://schemas.microsoft.com/office/powerpoint/2010/main" val="745432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40200" y="114300"/>
            <a:ext cx="8763000" cy="66294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dirty="0">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r>
              <a:rPr lang="en-US" sz="3000" b="1" i="0" u="sng" strike="noStrike" cap="none" dirty="0">
                <a:solidFill>
                  <a:schemeClr val="dk1"/>
                </a:solidFill>
                <a:latin typeface="Arial"/>
                <a:ea typeface="Arial"/>
                <a:cs typeface="Arial"/>
                <a:sym typeface="Arial"/>
              </a:rPr>
              <a:t>Continue…</a:t>
            </a:r>
          </a:p>
          <a:p>
            <a:pPr algn="l" fontAlgn="base"/>
            <a:r>
              <a:rPr lang="en-US" b="0" i="0" dirty="0">
                <a:solidFill>
                  <a:schemeClr val="tx1"/>
                </a:solidFill>
                <a:effectLst/>
                <a:latin typeface="Lato"/>
              </a:rPr>
              <a:t>Millions of money has been spent on the development of villages. </a:t>
            </a:r>
          </a:p>
          <a:p>
            <a:pPr algn="l" fontAlgn="base"/>
            <a:r>
              <a:rPr lang="en-US" b="0" i="0" dirty="0">
                <a:solidFill>
                  <a:schemeClr val="tx1"/>
                </a:solidFill>
                <a:effectLst/>
                <a:latin typeface="Lato"/>
              </a:rPr>
              <a:t>The basic aim of the study of rural sociology is to make the village people self sufficient and also link them with the wider society at regional and national levels.</a:t>
            </a:r>
          </a:p>
          <a:p>
            <a:pPr algn="l" fontAlgn="base"/>
            <a:endParaRPr sz="30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629397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1"/>
        <p:cNvGrpSpPr/>
        <p:nvPr/>
      </p:nvGrpSpPr>
      <p:grpSpPr>
        <a:xfrm>
          <a:off x="0" y="0"/>
          <a:ext cx="0" cy="0"/>
          <a:chOff x="0" y="0"/>
          <a:chExt cx="0" cy="0"/>
        </a:xfrm>
      </p:grpSpPr>
      <p:sp>
        <p:nvSpPr>
          <p:cNvPr id="82" name="Google Shape;82;p8"/>
          <p:cNvSpPr txBox="1">
            <a:spLocks noGrp="1"/>
          </p:cNvSpPr>
          <p:nvPr>
            <p:ph type="body" idx="1"/>
          </p:nvPr>
        </p:nvSpPr>
        <p:spPr>
          <a:xfrm>
            <a:off x="0" y="152400"/>
            <a:ext cx="9144000" cy="67056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dirty="0">
              <a:solidFill>
                <a:schemeClr val="dk1"/>
              </a:solidFill>
              <a:latin typeface="Arial"/>
              <a:ea typeface="Arial"/>
              <a:cs typeface="Arial"/>
              <a:sym typeface="Arial"/>
            </a:endParaRPr>
          </a:p>
          <a:p>
            <a:pPr marL="692150" marR="0" lvl="1" indent="-349250" rtl="0">
              <a:lnSpc>
                <a:spcPct val="100000"/>
              </a:lnSpc>
              <a:spcBef>
                <a:spcPts val="640"/>
              </a:spcBef>
              <a:spcAft>
                <a:spcPts val="0"/>
              </a:spcAft>
              <a:buClr>
                <a:schemeClr val="accent2"/>
              </a:buClr>
              <a:buFont typeface="Arial"/>
              <a:buNone/>
            </a:pPr>
            <a:r>
              <a:rPr lang="en-US" sz="3200" b="1" i="0" u="sng" strike="noStrike" cap="none" dirty="0">
                <a:solidFill>
                  <a:schemeClr val="tx1"/>
                </a:solidFill>
                <a:latin typeface="Arial"/>
                <a:ea typeface="Arial"/>
                <a:cs typeface="Arial"/>
                <a:sym typeface="Arial"/>
              </a:rPr>
              <a:t>What is rural sociology</a:t>
            </a:r>
          </a:p>
          <a:p>
            <a:pPr marL="692150" marR="0" lvl="1" indent="-349250" rtl="0">
              <a:lnSpc>
                <a:spcPct val="100000"/>
              </a:lnSpc>
              <a:spcBef>
                <a:spcPts val="640"/>
              </a:spcBef>
              <a:spcAft>
                <a:spcPts val="0"/>
              </a:spcAft>
              <a:buClr>
                <a:schemeClr val="accent2"/>
              </a:buClr>
              <a:buFont typeface="Arial"/>
              <a:buNone/>
            </a:pPr>
            <a:endParaRPr sz="2600" b="0" i="0" u="none" strike="noStrike" cap="none" dirty="0">
              <a:solidFill>
                <a:schemeClr val="tx1"/>
              </a:solidFill>
              <a:latin typeface="Arial"/>
              <a:ea typeface="Arial"/>
              <a:cs typeface="Arial"/>
              <a:sym typeface="Arial"/>
            </a:endParaRPr>
          </a:p>
          <a:p>
            <a:pPr marL="800100" lvl="1" indent="-457200">
              <a:spcBef>
                <a:spcPts val="520"/>
              </a:spcBef>
              <a:buSzPts val="1100"/>
            </a:pPr>
            <a:r>
              <a:rPr lang="en-US" sz="3000" i="0" u="none" strike="noStrike" cap="none" dirty="0">
                <a:solidFill>
                  <a:schemeClr val="dk1"/>
                </a:solidFill>
                <a:latin typeface="Lato"/>
                <a:sym typeface="Arial"/>
              </a:rPr>
              <a:t>Sociology is the scientific study of people in group relations.  Sociologists uses the scientific </a:t>
            </a:r>
            <a:r>
              <a:rPr lang="en-US" sz="3000" dirty="0">
                <a:solidFill>
                  <a:schemeClr val="dk1"/>
                </a:solidFill>
                <a:latin typeface="Lato"/>
              </a:rPr>
              <a:t>methods</a:t>
            </a:r>
            <a:r>
              <a:rPr lang="en-US" sz="3000" i="0" u="none" strike="noStrike" cap="none" dirty="0">
                <a:solidFill>
                  <a:schemeClr val="dk1"/>
                </a:solidFill>
                <a:latin typeface="Lato"/>
                <a:sym typeface="Arial"/>
              </a:rPr>
              <a:t> in their research studies to develop a body of accurate and reliable knowledge about human relationships. </a:t>
            </a:r>
            <a:endParaRPr lang="en-US" dirty="0">
              <a:solidFill>
                <a:schemeClr val="dk1"/>
              </a:solidFill>
              <a:latin typeface="Lato"/>
            </a:endParaRPr>
          </a:p>
          <a:p>
            <a:pPr marL="800100" lvl="1" indent="-457200">
              <a:spcBef>
                <a:spcPts val="520"/>
              </a:spcBef>
              <a:buSzPts val="1100"/>
            </a:pPr>
            <a:r>
              <a:rPr lang="en-US" sz="3000" i="0" u="none" strike="noStrike" cap="none" dirty="0">
                <a:solidFill>
                  <a:schemeClr val="dk1"/>
                </a:solidFill>
                <a:latin typeface="Lato"/>
                <a:sym typeface="Arial"/>
              </a:rPr>
              <a:t>Sociology is scientific, is concerned with people not individuals as members or groups.</a:t>
            </a:r>
            <a:endParaRPr lang="en-US" sz="3000" dirty="0">
              <a:solidFill>
                <a:schemeClr val="dk1"/>
              </a:solidFill>
              <a:latin typeface="Lato"/>
            </a:endParaRPr>
          </a:p>
          <a:p>
            <a:pPr marL="692150" marR="0" lvl="1" indent="-349250" algn="l" rtl="0">
              <a:lnSpc>
                <a:spcPct val="100000"/>
              </a:lnSpc>
              <a:spcBef>
                <a:spcPts val="520"/>
              </a:spcBef>
              <a:spcAft>
                <a:spcPts val="0"/>
              </a:spcAft>
              <a:buClr>
                <a:schemeClr val="accent2"/>
              </a:buClr>
              <a:buSzPts val="1100"/>
              <a:buFont typeface="Arial"/>
              <a:buChar char="●"/>
            </a:pPr>
            <a:r>
              <a:rPr lang="en-US" sz="3000" i="0" u="none" strike="noStrike" cap="none" dirty="0">
                <a:solidFill>
                  <a:schemeClr val="dk1"/>
                </a:solidFill>
                <a:latin typeface="Lato"/>
                <a:sym typeface="Arial"/>
              </a:rPr>
              <a:t>Sociologists study people organized in families, networks, schools, manufacturing, and other organization.</a:t>
            </a:r>
            <a:endParaRPr sz="3000" i="0" u="none" strike="noStrike" cap="none" dirty="0">
              <a:latin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6"/>
        <p:cNvGrpSpPr/>
        <p:nvPr/>
      </p:nvGrpSpPr>
      <p:grpSpPr>
        <a:xfrm>
          <a:off x="0" y="0"/>
          <a:ext cx="0" cy="0"/>
          <a:chOff x="0" y="0"/>
          <a:chExt cx="0" cy="0"/>
        </a:xfrm>
      </p:grpSpPr>
      <p:sp>
        <p:nvSpPr>
          <p:cNvPr id="87" name="Google Shape;87;p9"/>
          <p:cNvSpPr txBox="1">
            <a:spLocks noGrp="1"/>
          </p:cNvSpPr>
          <p:nvPr>
            <p:ph type="body" idx="1"/>
          </p:nvPr>
        </p:nvSpPr>
        <p:spPr>
          <a:xfrm>
            <a:off x="0" y="451338"/>
            <a:ext cx="8534400" cy="5955323"/>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r>
              <a:rPr lang="en-US" b="1" dirty="0"/>
              <a:t>Continue…</a:t>
            </a:r>
            <a:endParaRPr sz="3000" b="1" i="0" u="none" strike="noStrike" cap="none" dirty="0">
              <a:solidFill>
                <a:schemeClr val="dk1"/>
              </a:solidFill>
              <a:latin typeface="Arial"/>
              <a:ea typeface="Arial"/>
              <a:cs typeface="Arial"/>
              <a:sym typeface="Arial"/>
            </a:endParaRPr>
          </a:p>
          <a:p>
            <a:pPr indent="-457200">
              <a:lnSpc>
                <a:spcPct val="90000"/>
              </a:lnSpc>
              <a:spcBef>
                <a:spcPts val="640"/>
              </a:spcBef>
              <a:buSzPts val="1350"/>
            </a:pPr>
            <a:r>
              <a:rPr lang="en-US" i="0" u="none" strike="noStrike" cap="none" dirty="0">
                <a:solidFill>
                  <a:schemeClr val="dk1"/>
                </a:solidFill>
                <a:latin typeface="Lato"/>
                <a:sym typeface="Arial"/>
              </a:rPr>
              <a:t>Rural sociology is one of several subfields of sociology; it is the scientific study of rural people in group relationships.</a:t>
            </a:r>
            <a:endParaRPr lang="en-US" dirty="0">
              <a:latin typeface="Lato"/>
            </a:endParaRPr>
          </a:p>
          <a:p>
            <a:pPr indent="-457200">
              <a:lnSpc>
                <a:spcPct val="90000"/>
              </a:lnSpc>
              <a:spcBef>
                <a:spcPts val="640"/>
              </a:spcBef>
              <a:buSzPts val="1350"/>
            </a:pPr>
            <a:r>
              <a:rPr lang="en-US" i="0" u="none" strike="noStrike" cap="none" dirty="0">
                <a:solidFill>
                  <a:schemeClr val="dk1"/>
                </a:solidFill>
                <a:latin typeface="Lato"/>
                <a:sym typeface="Arial"/>
              </a:rPr>
              <a:t>Rural sociology is more often applied to the solution of social problems because of its focus on social change and problems.</a:t>
            </a:r>
          </a:p>
          <a:p>
            <a:pPr indent="-457200">
              <a:lnSpc>
                <a:spcPct val="90000"/>
              </a:lnSpc>
              <a:spcBef>
                <a:spcPts val="640"/>
              </a:spcBef>
              <a:buSzPts val="1350"/>
            </a:pPr>
            <a:r>
              <a:rPr lang="en-US" dirty="0">
                <a:solidFill>
                  <a:schemeClr val="tx1"/>
                </a:solidFill>
                <a:latin typeface="Lato"/>
              </a:rPr>
              <a:t>T</a:t>
            </a:r>
            <a:r>
              <a:rPr lang="en-US" i="0" dirty="0">
                <a:solidFill>
                  <a:schemeClr val="tx1"/>
                </a:solidFill>
                <a:effectLst/>
                <a:latin typeface="Lato"/>
              </a:rPr>
              <a:t>he sociology of rural life is a study of rural population, rural social organization and the rural social processes operative in rural society.” —F. S. Chapin</a:t>
            </a:r>
            <a:endParaRPr i="0" u="none" strike="noStrike" cap="none" dirty="0">
              <a:solidFill>
                <a:schemeClr val="tx1"/>
              </a:solidFill>
              <a:latin typeface="Lato"/>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9"/>
          <p:cNvSpPr txBox="1">
            <a:spLocks noGrp="1"/>
          </p:cNvSpPr>
          <p:nvPr>
            <p:ph type="body" idx="1"/>
          </p:nvPr>
        </p:nvSpPr>
        <p:spPr>
          <a:xfrm>
            <a:off x="0" y="451338"/>
            <a:ext cx="8534400" cy="5955323"/>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r>
              <a:rPr lang="en-US" sz="3000" b="1" i="0" u="none" strike="noStrike" cap="none" dirty="0">
                <a:solidFill>
                  <a:schemeClr val="dk1"/>
                </a:solidFill>
                <a:latin typeface="Arial"/>
                <a:ea typeface="Arial"/>
                <a:cs typeface="Arial"/>
                <a:sym typeface="Arial"/>
              </a:rPr>
              <a:t>Continue…</a:t>
            </a:r>
            <a:endParaRPr sz="3000" b="1" i="0" u="none" strike="noStrike" cap="none" dirty="0">
              <a:solidFill>
                <a:schemeClr val="dk1"/>
              </a:solidFill>
              <a:latin typeface="Arial"/>
              <a:ea typeface="Arial"/>
              <a:cs typeface="Arial"/>
              <a:sym typeface="Arial"/>
            </a:endParaRPr>
          </a:p>
          <a:p>
            <a:pPr indent="-457200">
              <a:buSzPts val="1250"/>
            </a:pPr>
            <a:r>
              <a:rPr lang="en-US" b="0" i="0" dirty="0">
                <a:solidFill>
                  <a:schemeClr val="tx1"/>
                </a:solidFill>
                <a:effectLst/>
                <a:latin typeface="Lato"/>
              </a:rPr>
              <a:t>Such sociological facts and principles as are derived from the study of rural social relationships may be referred to as rural sociology.” —T. L. Smith</a:t>
            </a:r>
          </a:p>
          <a:p>
            <a:pPr indent="-457200">
              <a:buSzPts val="1250"/>
            </a:pPr>
            <a:r>
              <a:rPr lang="en-US" b="0" i="1" dirty="0">
                <a:solidFill>
                  <a:schemeClr val="tx1"/>
                </a:solidFill>
                <a:effectLst/>
                <a:latin typeface="Lato"/>
              </a:rPr>
              <a:t>Rural sociology</a:t>
            </a:r>
            <a:r>
              <a:rPr lang="en-US" b="0" i="0" dirty="0">
                <a:solidFill>
                  <a:schemeClr val="tx1"/>
                </a:solidFill>
                <a:effectLst/>
                <a:latin typeface="Lato"/>
              </a:rPr>
              <a:t> is the study of social organization and social processes that are characteristic of geographical localities where population size is relatively small and density is low (Warner 1974). </a:t>
            </a:r>
            <a:endParaRPr lang="LID4096" dirty="0">
              <a:solidFill>
                <a:schemeClr val="tx1"/>
              </a:solidFill>
              <a:latin typeface="Lato"/>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813748426"/>
      </p:ext>
    </p:extLst>
  </p:cSld>
  <p:clrMapOvr>
    <a:masterClrMapping/>
  </p:clrMapOvr>
</p:sld>
</file>

<file path=ppt/theme/theme1.xml><?xml version="1.0" encoding="utf-8"?>
<a:theme xmlns:a="http://schemas.openxmlformats.org/drawingml/2006/main" name="Custom">
  <a:themeElements>
    <a:clrScheme name="Network 1">
      <a:dk1>
        <a:srgbClr val="000000"/>
      </a:dk1>
      <a:lt1>
        <a:srgbClr val="FFFFFF"/>
      </a:lt1>
      <a:dk2>
        <a:srgbClr val="330066"/>
      </a:dk2>
      <a:lt2>
        <a:srgbClr val="808080"/>
      </a:lt2>
      <a:accent1>
        <a:srgbClr val="CCCC00"/>
      </a:accent1>
      <a:accent2>
        <a:srgbClr val="669999"/>
      </a:accent2>
      <a:accent3>
        <a:srgbClr val="FFFFFF"/>
      </a:accent3>
      <a:accent4>
        <a:srgbClr val="CCCC00"/>
      </a:accent4>
      <a:accent5>
        <a:srgbClr val="669999"/>
      </a:accent5>
      <a:accent6>
        <a:srgbClr val="FFFFFF"/>
      </a:accent6>
      <a:hlink>
        <a:srgbClr val="7E9CE8"/>
      </a:hlink>
      <a:folHlink>
        <a:srgbClr val="D8D8E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1239</Words>
  <Application>Microsoft Office PowerPoint</Application>
  <PresentationFormat>On-screen Show (4:3)</PresentationFormat>
  <Paragraphs>105</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Georgia</vt:lpstr>
      <vt:lpstr>Lato</vt:lpstr>
      <vt:lpstr>Wingdings</vt:lpstr>
      <vt:lpstr>Custom</vt:lpstr>
      <vt:lpstr>Rural Sociology   BS Sociology Semester: 7th Lecture No. 01  Instructor: Mumtaz Hussain University of Sargodha Sb Campus  Bahkker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Rural Sociology   Semester: 7th BS Sociology University of Sargodha Sb Campus  Bahkker  Instructor: Mumtaz Hussain PhD Scholar in Sociology University of Punjab, Lahore </dc:title>
  <cp:lastModifiedBy>mumtaz</cp:lastModifiedBy>
  <cp:revision>44</cp:revision>
  <dcterms:modified xsi:type="dcterms:W3CDTF">2020-10-12T02:54:30Z</dcterms:modified>
</cp:coreProperties>
</file>