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4584700" cy="3448050"/>
  <p:notesSz cx="4584700" cy="3448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1512"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9321" y="160883"/>
            <a:ext cx="4259707" cy="2743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86752" y="1927352"/>
            <a:ext cx="3204845" cy="860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228917" y="791591"/>
            <a:ext cx="1991582" cy="227152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57850" y="791591"/>
            <a:ext cx="1991582" cy="227152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67" y="1333119"/>
            <a:ext cx="1786255" cy="2105025"/>
          </a:xfrm>
          <a:custGeom>
            <a:avLst/>
            <a:gdLst/>
            <a:ahLst/>
            <a:cxnLst/>
            <a:rect l="l" t="t" r="r" b="b"/>
            <a:pathLst>
              <a:path w="1786255" h="2105025">
                <a:moveTo>
                  <a:pt x="0" y="0"/>
                </a:moveTo>
                <a:lnTo>
                  <a:pt x="0" y="2105025"/>
                </a:lnTo>
                <a:lnTo>
                  <a:pt x="1785874" y="2105025"/>
                </a:lnTo>
                <a:lnTo>
                  <a:pt x="0" y="0"/>
                </a:lnTo>
                <a:close/>
              </a:path>
            </a:pathLst>
          </a:custGeom>
          <a:solidFill>
            <a:srgbClr val="F86A1B"/>
          </a:solidFill>
        </p:spPr>
        <p:txBody>
          <a:bodyPr wrap="square" lIns="0" tIns="0" rIns="0" bIns="0" rtlCol="0"/>
          <a:lstStyle/>
          <a:p>
            <a:endParaRPr/>
          </a:p>
        </p:txBody>
      </p:sp>
      <p:sp>
        <p:nvSpPr>
          <p:cNvPr id="17" name="bg object 17"/>
          <p:cNvSpPr/>
          <p:nvPr/>
        </p:nvSpPr>
        <p:spPr>
          <a:xfrm>
            <a:off x="2273" y="8636"/>
            <a:ext cx="4573270" cy="3429635"/>
          </a:xfrm>
          <a:custGeom>
            <a:avLst/>
            <a:gdLst/>
            <a:ahLst/>
            <a:cxnLst/>
            <a:rect l="l" t="t" r="r" b="b"/>
            <a:pathLst>
              <a:path w="4573270" h="3429635">
                <a:moveTo>
                  <a:pt x="3869105" y="0"/>
                </a:moveTo>
                <a:lnTo>
                  <a:pt x="0" y="3429507"/>
                </a:lnTo>
                <a:lnTo>
                  <a:pt x="4573193" y="3429507"/>
                </a:lnTo>
                <a:lnTo>
                  <a:pt x="4573193" y="507"/>
                </a:lnTo>
                <a:lnTo>
                  <a:pt x="3869105" y="0"/>
                </a:lnTo>
                <a:close/>
              </a:path>
            </a:pathLst>
          </a:custGeom>
          <a:solidFill>
            <a:srgbClr val="08A0D9">
              <a:alpha val="79998"/>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17" name="bg object 17"/>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sp>
        <p:nvSpPr>
          <p:cNvPr id="2" name="Holder 2"/>
          <p:cNvSpPr>
            <a:spLocks noGrp="1"/>
          </p:cNvSpPr>
          <p:nvPr>
            <p:ph type="title"/>
          </p:nvPr>
        </p:nvSpPr>
        <p:spPr>
          <a:xfrm>
            <a:off x="1382483" y="905077"/>
            <a:ext cx="1813382" cy="437515"/>
          </a:xfrm>
          <a:prstGeom prst="rect">
            <a:avLst/>
          </a:prstGeom>
        </p:spPr>
        <p:txBody>
          <a:bodyPr wrap="square" lIns="0" tIns="0" rIns="0" bIns="0">
            <a:spAutoFit/>
          </a:bodyPr>
          <a:lstStyle>
            <a:lvl1pPr>
              <a:defRPr sz="27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235521" y="656183"/>
            <a:ext cx="4107307" cy="17900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556639" y="3200781"/>
            <a:ext cx="1465072" cy="1720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28917" y="3200781"/>
            <a:ext cx="1053020" cy="1720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a:xfrm>
            <a:off x="3296412" y="3200781"/>
            <a:ext cx="1053020" cy="1720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2534412"/>
            <a:ext cx="4573270" cy="904240"/>
            <a:chOff x="2273" y="2534412"/>
            <a:chExt cx="4573270" cy="90424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grpSp>
      <p:sp>
        <p:nvSpPr>
          <p:cNvPr id="5" name="object 5"/>
          <p:cNvSpPr txBox="1"/>
          <p:nvPr/>
        </p:nvSpPr>
        <p:spPr>
          <a:xfrm>
            <a:off x="1786928" y="1396746"/>
            <a:ext cx="931544" cy="239395"/>
          </a:xfrm>
          <a:prstGeom prst="rect">
            <a:avLst/>
          </a:prstGeom>
        </p:spPr>
        <p:txBody>
          <a:bodyPr vert="horz" wrap="square" lIns="0" tIns="12700" rIns="0" bIns="0" rtlCol="0">
            <a:spAutoFit/>
          </a:bodyPr>
          <a:lstStyle/>
          <a:p>
            <a:pPr marL="12700">
              <a:lnSpc>
                <a:spcPct val="100000"/>
              </a:lnSpc>
              <a:spcBef>
                <a:spcPts val="100"/>
              </a:spcBef>
            </a:pPr>
            <a:r>
              <a:rPr sz="1400" b="1" spc="-35" dirty="0">
                <a:latin typeface="Trebuchet MS"/>
                <a:cs typeface="Trebuchet MS"/>
              </a:rPr>
              <a:t>TENDERING</a:t>
            </a:r>
            <a:endParaRPr sz="1400">
              <a:latin typeface="Trebuchet MS"/>
              <a:cs typeface="Trebuchet MS"/>
            </a:endParaRPr>
          </a:p>
        </p:txBody>
      </p:sp>
      <p:sp>
        <p:nvSpPr>
          <p:cNvPr id="6" name="object 6"/>
          <p:cNvSpPr txBox="1"/>
          <p:nvPr/>
        </p:nvSpPr>
        <p:spPr>
          <a:xfrm>
            <a:off x="2718472" y="1695450"/>
            <a:ext cx="1398144" cy="119905"/>
          </a:xfrm>
          <a:prstGeom prst="rect">
            <a:avLst/>
          </a:prstGeom>
        </p:spPr>
        <p:txBody>
          <a:bodyPr vert="horz" wrap="square" lIns="0" tIns="12065" rIns="0" bIns="0" rtlCol="0">
            <a:spAutoFit/>
          </a:bodyPr>
          <a:lstStyle/>
          <a:p>
            <a:pPr marL="12700">
              <a:lnSpc>
                <a:spcPct val="100000"/>
              </a:lnSpc>
              <a:spcBef>
                <a:spcPts val="95"/>
              </a:spcBef>
            </a:pPr>
            <a:r>
              <a:rPr sz="700" spc="-5" dirty="0">
                <a:latin typeface="Georgia"/>
                <a:cs typeface="Georgia"/>
              </a:rPr>
              <a:t>ENGR. </a:t>
            </a:r>
            <a:r>
              <a:rPr lang="en-US" sz="700" spc="-5" dirty="0">
                <a:latin typeface="Georgia"/>
                <a:cs typeface="Georgia"/>
              </a:rPr>
              <a:t>Muhammad Owais</a:t>
            </a:r>
            <a:endParaRPr sz="700" dirty="0">
              <a:latin typeface="Georgia"/>
              <a:cs typeface="Georgia"/>
            </a:endParaRPr>
          </a:p>
        </p:txBody>
      </p:sp>
      <p:sp>
        <p:nvSpPr>
          <p:cNvPr id="7" name="object 7"/>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87558" y="3142234"/>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1</a:t>
            </a:r>
            <a:endParaRPr sz="800">
              <a:latin typeface="Trebuchet MS"/>
              <a:cs typeface="Trebuchet MS"/>
            </a:endParaRPr>
          </a:p>
        </p:txBody>
      </p:sp>
      <p:sp>
        <p:nvSpPr>
          <p:cNvPr id="9" name="object 9"/>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27" y="7975"/>
            <a:ext cx="4573270" cy="3429635"/>
            <a:chOff x="5727" y="7975"/>
            <a:chExt cx="4573270" cy="3429635"/>
          </a:xfrm>
        </p:grpSpPr>
        <p:sp>
          <p:nvSpPr>
            <p:cNvPr id="3" name="object 3"/>
            <p:cNvSpPr/>
            <p:nvPr/>
          </p:nvSpPr>
          <p:spPr>
            <a:xfrm>
              <a:off x="6921" y="8483"/>
              <a:ext cx="4572000" cy="3200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5" name="object 5"/>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6" name="object 6"/>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7" name="object 7"/>
          <p:cNvSpPr txBox="1"/>
          <p:nvPr/>
        </p:nvSpPr>
        <p:spPr>
          <a:xfrm>
            <a:off x="4262056" y="3142233"/>
            <a:ext cx="141605" cy="151765"/>
          </a:xfrm>
          <a:prstGeom prst="rect">
            <a:avLst/>
          </a:prstGeom>
        </p:spPr>
        <p:txBody>
          <a:bodyPr vert="horz" wrap="square" lIns="0" tIns="15875" rIns="0" bIns="0" rtlCol="0">
            <a:spAutoFit/>
          </a:bodyPr>
          <a:lstStyle/>
          <a:p>
            <a:pPr marL="12700">
              <a:lnSpc>
                <a:spcPct val="100000"/>
              </a:lnSpc>
              <a:spcBef>
                <a:spcPts val="125"/>
              </a:spcBef>
            </a:pPr>
            <a:r>
              <a:rPr sz="800" spc="35" dirty="0">
                <a:solidFill>
                  <a:srgbClr val="FFFFFF"/>
                </a:solidFill>
                <a:latin typeface="Trebuchet MS"/>
                <a:cs typeface="Trebuchet MS"/>
              </a:rPr>
              <a:t>10</a:t>
            </a:r>
            <a:endParaRPr sz="800">
              <a:latin typeface="Trebuchet MS"/>
              <a:cs typeface="Trebuchet MS"/>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3" name="object 3"/>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57078" y="3142234"/>
            <a:ext cx="144780" cy="151765"/>
          </a:xfrm>
          <a:prstGeom prst="rect">
            <a:avLst/>
          </a:prstGeom>
        </p:spPr>
        <p:txBody>
          <a:bodyPr vert="horz" wrap="square" lIns="0" tIns="15875" rIns="0" bIns="0" rtlCol="0">
            <a:spAutoFit/>
          </a:bodyPr>
          <a:lstStyle/>
          <a:p>
            <a:pPr marL="12700">
              <a:lnSpc>
                <a:spcPct val="100000"/>
              </a:lnSpc>
              <a:spcBef>
                <a:spcPts val="125"/>
              </a:spcBef>
            </a:pPr>
            <a:r>
              <a:rPr sz="800" spc="45" dirty="0">
                <a:solidFill>
                  <a:srgbClr val="FFFFFF"/>
                </a:solidFill>
                <a:latin typeface="Trebuchet MS"/>
                <a:cs typeface="Trebuchet MS"/>
              </a:rPr>
              <a:t>11</a:t>
            </a:r>
            <a:endParaRPr sz="800">
              <a:latin typeface="Trebuchet MS"/>
              <a:cs typeface="Trebuchet MS"/>
            </a:endParaRPr>
          </a:p>
        </p:txBody>
      </p:sp>
      <p:grpSp>
        <p:nvGrpSpPr>
          <p:cNvPr id="6" name="object 6"/>
          <p:cNvGrpSpPr/>
          <p:nvPr/>
        </p:nvGrpSpPr>
        <p:grpSpPr>
          <a:xfrm>
            <a:off x="-8420" y="0"/>
            <a:ext cx="4596130" cy="3452495"/>
            <a:chOff x="-8420" y="0"/>
            <a:chExt cx="4596130" cy="3452495"/>
          </a:xfrm>
        </p:grpSpPr>
        <p:sp>
          <p:nvSpPr>
            <p:cNvPr id="7" name="object 7"/>
            <p:cNvSpPr/>
            <p:nvPr/>
          </p:nvSpPr>
          <p:spPr>
            <a:xfrm>
              <a:off x="3467" y="9144"/>
              <a:ext cx="4572000" cy="31623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27" y="7975"/>
            <a:ext cx="4573270" cy="3429635"/>
            <a:chOff x="5727" y="7975"/>
            <a:chExt cx="4573270" cy="3429635"/>
          </a:xfrm>
        </p:grpSpPr>
        <p:sp>
          <p:nvSpPr>
            <p:cNvPr id="3" name="object 3"/>
            <p:cNvSpPr/>
            <p:nvPr/>
          </p:nvSpPr>
          <p:spPr>
            <a:xfrm>
              <a:off x="6921" y="8483"/>
              <a:ext cx="4572000" cy="3200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5" name="object 5"/>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6" name="object 6"/>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7" name="object 7"/>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12</a:t>
            </a:r>
            <a:endParaRPr sz="800">
              <a:latin typeface="Trebuchet MS"/>
              <a:cs typeface="Trebuchet MS"/>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3" name="object 3"/>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57078" y="3142234"/>
            <a:ext cx="144780" cy="151765"/>
          </a:xfrm>
          <a:prstGeom prst="rect">
            <a:avLst/>
          </a:prstGeom>
        </p:spPr>
        <p:txBody>
          <a:bodyPr vert="horz" wrap="square" lIns="0" tIns="15875" rIns="0" bIns="0" rtlCol="0">
            <a:spAutoFit/>
          </a:bodyPr>
          <a:lstStyle/>
          <a:p>
            <a:pPr marL="12700">
              <a:lnSpc>
                <a:spcPct val="100000"/>
              </a:lnSpc>
              <a:spcBef>
                <a:spcPts val="125"/>
              </a:spcBef>
            </a:pPr>
            <a:r>
              <a:rPr sz="800" spc="45" dirty="0">
                <a:solidFill>
                  <a:srgbClr val="FFFFFF"/>
                </a:solidFill>
                <a:latin typeface="Trebuchet MS"/>
                <a:cs typeface="Trebuchet MS"/>
              </a:rPr>
              <a:t>13</a:t>
            </a:r>
            <a:endParaRPr sz="800">
              <a:latin typeface="Trebuchet MS"/>
              <a:cs typeface="Trebuchet MS"/>
            </a:endParaRPr>
          </a:p>
        </p:txBody>
      </p:sp>
      <p:grpSp>
        <p:nvGrpSpPr>
          <p:cNvPr id="6" name="object 6"/>
          <p:cNvGrpSpPr/>
          <p:nvPr/>
        </p:nvGrpSpPr>
        <p:grpSpPr>
          <a:xfrm>
            <a:off x="-8420" y="0"/>
            <a:ext cx="4596130" cy="3452495"/>
            <a:chOff x="-8420" y="0"/>
            <a:chExt cx="4596130" cy="3452495"/>
          </a:xfrm>
        </p:grpSpPr>
        <p:sp>
          <p:nvSpPr>
            <p:cNvPr id="7" name="object 7"/>
            <p:cNvSpPr/>
            <p:nvPr/>
          </p:nvSpPr>
          <p:spPr>
            <a:xfrm>
              <a:off x="3467" y="9144"/>
              <a:ext cx="4572000" cy="31623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3" name="object 3"/>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62056" y="3142233"/>
            <a:ext cx="141605" cy="151765"/>
          </a:xfrm>
          <a:prstGeom prst="rect">
            <a:avLst/>
          </a:prstGeom>
        </p:spPr>
        <p:txBody>
          <a:bodyPr vert="horz" wrap="square" lIns="0" tIns="15875" rIns="0" bIns="0" rtlCol="0">
            <a:spAutoFit/>
          </a:bodyPr>
          <a:lstStyle/>
          <a:p>
            <a:pPr marL="12700">
              <a:lnSpc>
                <a:spcPct val="100000"/>
              </a:lnSpc>
              <a:spcBef>
                <a:spcPts val="125"/>
              </a:spcBef>
            </a:pPr>
            <a:r>
              <a:rPr sz="800" spc="35" dirty="0">
                <a:solidFill>
                  <a:srgbClr val="FFFFFF"/>
                </a:solidFill>
                <a:latin typeface="Trebuchet MS"/>
                <a:cs typeface="Trebuchet MS"/>
              </a:rPr>
              <a:t>14</a:t>
            </a:r>
            <a:endParaRPr sz="800">
              <a:latin typeface="Trebuchet MS"/>
              <a:cs typeface="Trebuchet MS"/>
            </a:endParaRPr>
          </a:p>
        </p:txBody>
      </p:sp>
      <p:grpSp>
        <p:nvGrpSpPr>
          <p:cNvPr id="6" name="object 6"/>
          <p:cNvGrpSpPr/>
          <p:nvPr/>
        </p:nvGrpSpPr>
        <p:grpSpPr>
          <a:xfrm>
            <a:off x="-4965" y="0"/>
            <a:ext cx="4596130" cy="3452495"/>
            <a:chOff x="-4965" y="0"/>
            <a:chExt cx="4596130" cy="3452495"/>
          </a:xfrm>
        </p:grpSpPr>
        <p:sp>
          <p:nvSpPr>
            <p:cNvPr id="7" name="object 7"/>
            <p:cNvSpPr/>
            <p:nvPr/>
          </p:nvSpPr>
          <p:spPr>
            <a:xfrm>
              <a:off x="6921" y="8483"/>
              <a:ext cx="4572000" cy="31242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73" y="8636"/>
            <a:ext cx="4573270" cy="3429635"/>
            <a:chOff x="2273" y="8636"/>
            <a:chExt cx="4573270" cy="3429635"/>
          </a:xfrm>
        </p:grpSpPr>
        <p:sp>
          <p:nvSpPr>
            <p:cNvPr id="3" name="object 3"/>
            <p:cNvSpPr/>
            <p:nvPr/>
          </p:nvSpPr>
          <p:spPr>
            <a:xfrm>
              <a:off x="3467" y="9144"/>
              <a:ext cx="4572000" cy="3124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grpSp>
      <p:sp>
        <p:nvSpPr>
          <p:cNvPr id="5" name="object 5"/>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6" name="object 6"/>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7" name="object 7"/>
          <p:cNvSpPr txBox="1"/>
          <p:nvPr/>
        </p:nvSpPr>
        <p:spPr>
          <a:xfrm>
            <a:off x="4257078" y="3142234"/>
            <a:ext cx="144780" cy="151765"/>
          </a:xfrm>
          <a:prstGeom prst="rect">
            <a:avLst/>
          </a:prstGeom>
        </p:spPr>
        <p:txBody>
          <a:bodyPr vert="horz" wrap="square" lIns="0" tIns="15875" rIns="0" bIns="0" rtlCol="0">
            <a:spAutoFit/>
          </a:bodyPr>
          <a:lstStyle/>
          <a:p>
            <a:pPr marL="12700">
              <a:lnSpc>
                <a:spcPct val="100000"/>
              </a:lnSpc>
              <a:spcBef>
                <a:spcPts val="125"/>
              </a:spcBef>
            </a:pPr>
            <a:r>
              <a:rPr sz="800" spc="45" dirty="0">
                <a:solidFill>
                  <a:srgbClr val="FFFFFF"/>
                </a:solidFill>
                <a:latin typeface="Trebuchet MS"/>
                <a:cs typeface="Trebuchet MS"/>
              </a:rPr>
              <a:t>15</a:t>
            </a:r>
            <a:endParaRPr sz="800">
              <a:latin typeface="Trebuchet MS"/>
              <a:cs typeface="Trebuchet MS"/>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3" name="object 3"/>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62056" y="3142233"/>
            <a:ext cx="141605" cy="151765"/>
          </a:xfrm>
          <a:prstGeom prst="rect">
            <a:avLst/>
          </a:prstGeom>
        </p:spPr>
        <p:txBody>
          <a:bodyPr vert="horz" wrap="square" lIns="0" tIns="15875" rIns="0" bIns="0" rtlCol="0">
            <a:spAutoFit/>
          </a:bodyPr>
          <a:lstStyle/>
          <a:p>
            <a:pPr marL="12700">
              <a:lnSpc>
                <a:spcPct val="100000"/>
              </a:lnSpc>
              <a:spcBef>
                <a:spcPts val="125"/>
              </a:spcBef>
            </a:pPr>
            <a:r>
              <a:rPr sz="800" spc="35" dirty="0">
                <a:solidFill>
                  <a:srgbClr val="FFFFFF"/>
                </a:solidFill>
                <a:latin typeface="Trebuchet MS"/>
                <a:cs typeface="Trebuchet MS"/>
              </a:rPr>
              <a:t>16</a:t>
            </a:r>
            <a:endParaRPr sz="800">
              <a:latin typeface="Trebuchet MS"/>
              <a:cs typeface="Trebuchet MS"/>
            </a:endParaRPr>
          </a:p>
        </p:txBody>
      </p:sp>
      <p:grpSp>
        <p:nvGrpSpPr>
          <p:cNvPr id="6" name="object 6"/>
          <p:cNvGrpSpPr/>
          <p:nvPr/>
        </p:nvGrpSpPr>
        <p:grpSpPr>
          <a:xfrm>
            <a:off x="-4965" y="0"/>
            <a:ext cx="4596130" cy="3452495"/>
            <a:chOff x="-4965" y="0"/>
            <a:chExt cx="4596130" cy="3452495"/>
          </a:xfrm>
        </p:grpSpPr>
        <p:sp>
          <p:nvSpPr>
            <p:cNvPr id="7" name="object 7"/>
            <p:cNvSpPr/>
            <p:nvPr/>
          </p:nvSpPr>
          <p:spPr>
            <a:xfrm>
              <a:off x="6921" y="11912"/>
              <a:ext cx="4572000" cy="315887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2534412"/>
            <a:ext cx="4573270" cy="904240"/>
            <a:chOff x="2273" y="2534412"/>
            <a:chExt cx="4573270" cy="90424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grpSp>
      <p:sp>
        <p:nvSpPr>
          <p:cNvPr id="5" name="object 5"/>
          <p:cNvSpPr txBox="1"/>
          <p:nvPr/>
        </p:nvSpPr>
        <p:spPr>
          <a:xfrm>
            <a:off x="812838" y="1348485"/>
            <a:ext cx="3297554" cy="574040"/>
          </a:xfrm>
          <a:prstGeom prst="rect">
            <a:avLst/>
          </a:prstGeom>
        </p:spPr>
        <p:txBody>
          <a:bodyPr vert="horz" wrap="square" lIns="0" tIns="12700" rIns="0" bIns="0" rtlCol="0">
            <a:spAutoFit/>
          </a:bodyPr>
          <a:lstStyle/>
          <a:p>
            <a:pPr algn="ctr">
              <a:lnSpc>
                <a:spcPct val="100000"/>
              </a:lnSpc>
              <a:spcBef>
                <a:spcPts val="100"/>
              </a:spcBef>
            </a:pPr>
            <a:r>
              <a:rPr sz="1800" b="1" spc="-135" dirty="0">
                <a:latin typeface="Trebuchet MS"/>
                <a:cs typeface="Trebuchet MS"/>
              </a:rPr>
              <a:t>How </a:t>
            </a:r>
            <a:r>
              <a:rPr sz="1800" b="1" spc="-130" dirty="0">
                <a:latin typeface="Trebuchet MS"/>
                <a:cs typeface="Trebuchet MS"/>
              </a:rPr>
              <a:t>to </a:t>
            </a:r>
            <a:r>
              <a:rPr sz="1800" b="1" spc="-100" dirty="0">
                <a:latin typeface="Trebuchet MS"/>
                <a:cs typeface="Trebuchet MS"/>
              </a:rPr>
              <a:t>Contribute/Participate </a:t>
            </a:r>
            <a:r>
              <a:rPr sz="1800" b="1" spc="-110" dirty="0">
                <a:latin typeface="Trebuchet MS"/>
                <a:cs typeface="Trebuchet MS"/>
              </a:rPr>
              <a:t>in</a:t>
            </a:r>
            <a:r>
              <a:rPr sz="1800" b="1" spc="-85" dirty="0">
                <a:latin typeface="Trebuchet MS"/>
                <a:cs typeface="Trebuchet MS"/>
              </a:rPr>
              <a:t> </a:t>
            </a:r>
            <a:r>
              <a:rPr sz="1800" b="1" spc="-10" dirty="0">
                <a:latin typeface="Trebuchet MS"/>
                <a:cs typeface="Trebuchet MS"/>
              </a:rPr>
              <a:t>a</a:t>
            </a:r>
            <a:endParaRPr sz="1800">
              <a:latin typeface="Trebuchet MS"/>
              <a:cs typeface="Trebuchet MS"/>
            </a:endParaRPr>
          </a:p>
          <a:p>
            <a:pPr marR="335915" algn="ctr">
              <a:lnSpc>
                <a:spcPct val="100000"/>
              </a:lnSpc>
            </a:pPr>
            <a:r>
              <a:rPr sz="1800" b="1" spc="-145" dirty="0">
                <a:latin typeface="Trebuchet MS"/>
                <a:cs typeface="Trebuchet MS"/>
              </a:rPr>
              <a:t>Tender</a:t>
            </a:r>
            <a:endParaRPr sz="1800">
              <a:latin typeface="Trebuchet MS"/>
              <a:cs typeface="Trebuchet MS"/>
            </a:endParaRPr>
          </a:p>
        </p:txBody>
      </p:sp>
      <p:sp>
        <p:nvSpPr>
          <p:cNvPr id="6" name="object 6"/>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7" name="object 7"/>
          <p:cNvSpPr txBox="1"/>
          <p:nvPr/>
        </p:nvSpPr>
        <p:spPr>
          <a:xfrm>
            <a:off x="1925612" y="3166999"/>
            <a:ext cx="215138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dirty="0">
                <a:solidFill>
                  <a:srgbClr val="FFFFFF"/>
                </a:solidFill>
                <a:latin typeface="Trebuchet MS"/>
                <a:cs typeface="Trebuchet MS"/>
              </a:rPr>
              <a:t>P</a:t>
            </a:r>
            <a:r>
              <a:rPr sz="500" spc="-65"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C</a:t>
            </a:r>
            <a:r>
              <a:rPr sz="500" spc="35" dirty="0">
                <a:solidFill>
                  <a:srgbClr val="FFFFFF"/>
                </a:solidFill>
                <a:latin typeface="Trebuchet MS"/>
                <a:cs typeface="Trebuchet MS"/>
              </a:rPr>
              <a:t> </a:t>
            </a:r>
            <a:r>
              <a:rPr sz="500" spc="-60" dirty="0">
                <a:solidFill>
                  <a:srgbClr val="FFFFFF"/>
                </a:solidFill>
                <a:latin typeface="Trebuchet MS"/>
                <a:cs typeface="Trebuchet MS"/>
              </a:rPr>
              <a:t>:</a:t>
            </a:r>
            <a:r>
              <a:rPr sz="500" spc="-1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W</a:t>
            </a:r>
            <a:r>
              <a:rPr sz="500" spc="20" dirty="0">
                <a:solidFill>
                  <a:srgbClr val="FFFFFF"/>
                </a:solidFill>
                <a:latin typeface="Trebuchet MS"/>
                <a:cs typeface="Trebuchet MS"/>
              </a:rPr>
              <a:t> </a:t>
            </a: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45" dirty="0">
                <a:solidFill>
                  <a:srgbClr val="FFFFFF"/>
                </a:solidFill>
                <a:latin typeface="Trebuchet MS"/>
                <a:cs typeface="Trebuchet MS"/>
              </a:rPr>
              <a:t> </a:t>
            </a:r>
            <a:r>
              <a:rPr sz="500" spc="-10" dirty="0">
                <a:solidFill>
                  <a:srgbClr val="FFFFFF"/>
                </a:solidFill>
                <a:latin typeface="Trebuchet MS"/>
                <a:cs typeface="Trebuchet MS"/>
              </a:rPr>
              <a:t>C</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20" dirty="0">
                <a:solidFill>
                  <a:srgbClr val="FFFFFF"/>
                </a:solidFill>
                <a:latin typeface="Trebuchet MS"/>
                <a:cs typeface="Trebuchet MS"/>
              </a:rPr>
              <a:t>B</a:t>
            </a:r>
            <a:r>
              <a:rPr sz="500" spc="-60" dirty="0">
                <a:solidFill>
                  <a:srgbClr val="FFFFFF"/>
                </a:solidFill>
                <a:latin typeface="Trebuchet MS"/>
                <a:cs typeface="Trebuchet MS"/>
              </a:rPr>
              <a:t> </a:t>
            </a:r>
            <a:r>
              <a:rPr sz="500" spc="-20" dirty="0">
                <a:solidFill>
                  <a:srgbClr val="FFFFFF"/>
                </a:solidFill>
                <a:latin typeface="Trebuchet MS"/>
                <a:cs typeface="Trebuchet MS"/>
              </a:rPr>
              <a:t>U</a:t>
            </a:r>
            <a:r>
              <a:rPr sz="500" spc="-65" dirty="0">
                <a:solidFill>
                  <a:srgbClr val="FFFFFF"/>
                </a:solidFill>
                <a:latin typeface="Trebuchet MS"/>
                <a:cs typeface="Trebuchet MS"/>
              </a:rPr>
              <a:t> </a:t>
            </a: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35" dirty="0">
                <a:solidFill>
                  <a:srgbClr val="FFFFFF"/>
                </a:solidFill>
                <a:latin typeface="Trebuchet MS"/>
                <a:cs typeface="Trebuchet MS"/>
              </a:rPr>
              <a:t>/</a:t>
            </a:r>
            <a:r>
              <a:rPr sz="500" spc="-60" dirty="0">
                <a:solidFill>
                  <a:srgbClr val="FFFFFF"/>
                </a:solidFill>
                <a:latin typeface="Trebuchet MS"/>
                <a:cs typeface="Trebuchet MS"/>
              </a:rPr>
              <a:t> </a:t>
            </a:r>
            <a:r>
              <a:rPr sz="500" dirty="0">
                <a:solidFill>
                  <a:srgbClr val="FFFFFF"/>
                </a:solidFill>
                <a:latin typeface="Trebuchet MS"/>
                <a:cs typeface="Trebuchet MS"/>
              </a:rPr>
              <a:t>P</a:t>
            </a:r>
            <a:r>
              <a:rPr sz="500" spc="-65"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C</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dirty="0">
                <a:solidFill>
                  <a:srgbClr val="FFFFFF"/>
                </a:solidFill>
                <a:latin typeface="Trebuchet MS"/>
                <a:cs typeface="Trebuchet MS"/>
              </a:rPr>
              <a:t>P</a:t>
            </a:r>
            <a:r>
              <a:rPr sz="500" spc="-65"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T</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160" dirty="0">
                <a:solidFill>
                  <a:srgbClr val="FFFFFF"/>
                </a:solidFill>
                <a:latin typeface="Trebuchet MS"/>
                <a:cs typeface="Trebuchet MS"/>
              </a:rPr>
              <a:t> </a:t>
            </a:r>
            <a:r>
              <a:rPr sz="500" spc="-25" dirty="0">
                <a:solidFill>
                  <a:srgbClr val="FFFFFF"/>
                </a:solidFill>
                <a:latin typeface="Trebuchet MS"/>
                <a:cs typeface="Trebuchet MS"/>
              </a:rPr>
              <a:t>A</a:t>
            </a:r>
            <a:r>
              <a:rPr sz="500" spc="40" dirty="0">
                <a:solidFill>
                  <a:srgbClr val="FFFFFF"/>
                </a:solidFill>
                <a:latin typeface="Trebuchet MS"/>
                <a:cs typeface="Trebuchet MS"/>
              </a:rPr>
              <a:t> </a:t>
            </a: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endParaRPr sz="500">
              <a:latin typeface="Trebuchet MS"/>
              <a:cs typeface="Trebuchet MS"/>
            </a:endParaRPr>
          </a:p>
        </p:txBody>
      </p:sp>
      <p:sp>
        <p:nvSpPr>
          <p:cNvPr id="8" name="object 8"/>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60126" y="3142234"/>
            <a:ext cx="132080" cy="151765"/>
          </a:xfrm>
          <a:prstGeom prst="rect">
            <a:avLst/>
          </a:prstGeom>
        </p:spPr>
        <p:txBody>
          <a:bodyPr vert="horz" wrap="square" lIns="0" tIns="15875" rIns="0" bIns="0" rtlCol="0">
            <a:spAutoFit/>
          </a:bodyPr>
          <a:lstStyle/>
          <a:p>
            <a:pPr marL="12700">
              <a:lnSpc>
                <a:spcPct val="100000"/>
              </a:lnSpc>
              <a:spcBef>
                <a:spcPts val="125"/>
              </a:spcBef>
            </a:pPr>
            <a:r>
              <a:rPr sz="800" spc="-5" dirty="0">
                <a:solidFill>
                  <a:srgbClr val="FFFFFF"/>
                </a:solidFill>
                <a:latin typeface="Trebuchet MS"/>
                <a:cs typeface="Trebuchet MS"/>
              </a:rPr>
              <a:t>17</a:t>
            </a:r>
            <a:endParaRPr sz="800">
              <a:latin typeface="Trebuchet MS"/>
              <a:cs typeface="Trebuchet MS"/>
            </a:endParaRPr>
          </a:p>
        </p:txBody>
      </p:sp>
      <p:sp>
        <p:nvSpPr>
          <p:cNvPr id="10" name="object 10"/>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2533751"/>
            <a:ext cx="4573270" cy="904240"/>
            <a:chOff x="5727" y="2533751"/>
            <a:chExt cx="4573270" cy="90424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grpSp>
      <p:sp>
        <p:nvSpPr>
          <p:cNvPr id="5" name="object 5"/>
          <p:cNvSpPr txBox="1"/>
          <p:nvPr/>
        </p:nvSpPr>
        <p:spPr>
          <a:xfrm>
            <a:off x="268795" y="547751"/>
            <a:ext cx="2395220" cy="2263140"/>
          </a:xfrm>
          <a:prstGeom prst="rect">
            <a:avLst/>
          </a:prstGeom>
        </p:spPr>
        <p:txBody>
          <a:bodyPr vert="horz" wrap="square" lIns="0" tIns="64135" rIns="0" bIns="0" rtlCol="0">
            <a:spAutoFit/>
          </a:bodyPr>
          <a:lstStyle/>
          <a:p>
            <a:pPr marL="184785" indent="-172720">
              <a:lnSpc>
                <a:spcPct val="100000"/>
              </a:lnSpc>
              <a:spcBef>
                <a:spcPts val="505"/>
              </a:spcBef>
              <a:buFont typeface="Wingdings"/>
              <a:buChar char=""/>
              <a:tabLst>
                <a:tab pos="185420" algn="l"/>
              </a:tabLst>
            </a:pPr>
            <a:r>
              <a:rPr sz="1000" b="1" spc="-25" dirty="0">
                <a:latin typeface="Trebuchet MS"/>
                <a:cs typeface="Trebuchet MS"/>
              </a:rPr>
              <a:t>Process </a:t>
            </a:r>
            <a:r>
              <a:rPr sz="1000" b="1" spc="-45" dirty="0">
                <a:latin typeface="Trebuchet MS"/>
                <a:cs typeface="Trebuchet MS"/>
              </a:rPr>
              <a:t>of</a:t>
            </a:r>
            <a:r>
              <a:rPr sz="1000" b="1" spc="-120" dirty="0">
                <a:latin typeface="Trebuchet MS"/>
                <a:cs typeface="Trebuchet MS"/>
              </a:rPr>
              <a:t> </a:t>
            </a:r>
            <a:r>
              <a:rPr sz="1000" b="1" spc="-65" dirty="0">
                <a:latin typeface="Trebuchet MS"/>
                <a:cs typeface="Trebuchet MS"/>
              </a:rPr>
              <a:t>Tendering</a:t>
            </a:r>
            <a:endParaRPr sz="1000">
              <a:latin typeface="Trebuchet MS"/>
              <a:cs typeface="Trebuchet MS"/>
            </a:endParaRPr>
          </a:p>
          <a:p>
            <a:pPr marL="184785" indent="-172720">
              <a:lnSpc>
                <a:spcPct val="100000"/>
              </a:lnSpc>
              <a:spcBef>
                <a:spcPts val="409"/>
              </a:spcBef>
              <a:buFont typeface="Wingdings"/>
              <a:buChar char=""/>
              <a:tabLst>
                <a:tab pos="185420" algn="l"/>
              </a:tabLst>
            </a:pPr>
            <a:r>
              <a:rPr sz="1000" b="1" spc="-15" dirty="0">
                <a:latin typeface="Trebuchet MS"/>
                <a:cs typeface="Trebuchet MS"/>
              </a:rPr>
              <a:t>PEC</a:t>
            </a:r>
            <a:r>
              <a:rPr sz="1000" b="1" spc="-85" dirty="0">
                <a:latin typeface="Trebuchet MS"/>
                <a:cs typeface="Trebuchet MS"/>
              </a:rPr>
              <a:t> </a:t>
            </a:r>
            <a:r>
              <a:rPr sz="1000" b="1" spc="-65" dirty="0">
                <a:latin typeface="Trebuchet MS"/>
                <a:cs typeface="Trebuchet MS"/>
              </a:rPr>
              <a:t>Letter</a:t>
            </a:r>
            <a:endParaRPr sz="1000">
              <a:latin typeface="Trebuchet MS"/>
              <a:cs typeface="Trebuchet MS"/>
            </a:endParaRPr>
          </a:p>
          <a:p>
            <a:pPr marL="184785" indent="-172720">
              <a:lnSpc>
                <a:spcPct val="100000"/>
              </a:lnSpc>
              <a:spcBef>
                <a:spcPts val="395"/>
              </a:spcBef>
              <a:buFont typeface="Wingdings"/>
              <a:buChar char=""/>
              <a:tabLst>
                <a:tab pos="185420" algn="l"/>
              </a:tabLst>
            </a:pPr>
            <a:r>
              <a:rPr sz="1000" b="1" spc="-55" dirty="0">
                <a:latin typeface="Trebuchet MS"/>
                <a:cs typeface="Trebuchet MS"/>
              </a:rPr>
              <a:t>NTN</a:t>
            </a:r>
            <a:endParaRPr sz="1000">
              <a:latin typeface="Trebuchet MS"/>
              <a:cs typeface="Trebuchet MS"/>
            </a:endParaRPr>
          </a:p>
          <a:p>
            <a:pPr marL="184785" indent="-172720">
              <a:lnSpc>
                <a:spcPct val="100000"/>
              </a:lnSpc>
              <a:spcBef>
                <a:spcPts val="395"/>
              </a:spcBef>
              <a:buFont typeface="Wingdings"/>
              <a:buChar char=""/>
              <a:tabLst>
                <a:tab pos="185420" algn="l"/>
              </a:tabLst>
            </a:pPr>
            <a:r>
              <a:rPr sz="1000" b="1" spc="-40" dirty="0">
                <a:latin typeface="Trebuchet MS"/>
                <a:cs typeface="Trebuchet MS"/>
              </a:rPr>
              <a:t>Enlistment </a:t>
            </a:r>
            <a:r>
              <a:rPr sz="1000" b="1" spc="-30" dirty="0">
                <a:latin typeface="Trebuchet MS"/>
                <a:cs typeface="Trebuchet MS"/>
              </a:rPr>
              <a:t>In </a:t>
            </a:r>
            <a:r>
              <a:rPr sz="1000" b="1" spc="-35" dirty="0">
                <a:latin typeface="Trebuchet MS"/>
                <a:cs typeface="Trebuchet MS"/>
              </a:rPr>
              <a:t>Related</a:t>
            </a:r>
            <a:r>
              <a:rPr sz="1000" b="1" spc="-145" dirty="0">
                <a:latin typeface="Trebuchet MS"/>
                <a:cs typeface="Trebuchet MS"/>
              </a:rPr>
              <a:t> </a:t>
            </a:r>
            <a:r>
              <a:rPr sz="1000" b="1" spc="-40" dirty="0">
                <a:latin typeface="Trebuchet MS"/>
                <a:cs typeface="Trebuchet MS"/>
              </a:rPr>
              <a:t>Department</a:t>
            </a:r>
            <a:endParaRPr sz="1000">
              <a:latin typeface="Trebuchet MS"/>
              <a:cs typeface="Trebuchet MS"/>
            </a:endParaRPr>
          </a:p>
          <a:p>
            <a:pPr marL="184785" indent="-172720">
              <a:lnSpc>
                <a:spcPct val="100000"/>
              </a:lnSpc>
              <a:spcBef>
                <a:spcPts val="409"/>
              </a:spcBef>
              <a:buFont typeface="Wingdings"/>
              <a:buChar char=""/>
              <a:tabLst>
                <a:tab pos="185420" algn="l"/>
              </a:tabLst>
            </a:pPr>
            <a:r>
              <a:rPr sz="1000" b="1" spc="-40" dirty="0">
                <a:latin typeface="Trebuchet MS"/>
                <a:cs typeface="Trebuchet MS"/>
              </a:rPr>
              <a:t>Pre</a:t>
            </a:r>
            <a:r>
              <a:rPr sz="1000" b="1" spc="-90" dirty="0">
                <a:latin typeface="Trebuchet MS"/>
                <a:cs typeface="Trebuchet MS"/>
              </a:rPr>
              <a:t> </a:t>
            </a:r>
            <a:r>
              <a:rPr sz="1000" b="1" spc="-45" dirty="0">
                <a:latin typeface="Trebuchet MS"/>
                <a:cs typeface="Trebuchet MS"/>
              </a:rPr>
              <a:t>Qualification</a:t>
            </a:r>
            <a:endParaRPr sz="1000">
              <a:latin typeface="Trebuchet MS"/>
              <a:cs typeface="Trebuchet MS"/>
            </a:endParaRPr>
          </a:p>
          <a:p>
            <a:pPr marL="184785" indent="-172720">
              <a:lnSpc>
                <a:spcPct val="100000"/>
              </a:lnSpc>
              <a:spcBef>
                <a:spcPts val="395"/>
              </a:spcBef>
              <a:buFont typeface="Wingdings"/>
              <a:buChar char=""/>
              <a:tabLst>
                <a:tab pos="185420" algn="l"/>
              </a:tabLst>
            </a:pPr>
            <a:r>
              <a:rPr sz="1000" b="1" spc="-80" dirty="0">
                <a:latin typeface="Trebuchet MS"/>
                <a:cs typeface="Trebuchet MS"/>
              </a:rPr>
              <a:t>Tender</a:t>
            </a:r>
            <a:r>
              <a:rPr sz="1000" b="1" spc="-90" dirty="0">
                <a:latin typeface="Trebuchet MS"/>
                <a:cs typeface="Trebuchet MS"/>
              </a:rPr>
              <a:t> </a:t>
            </a:r>
            <a:r>
              <a:rPr sz="1000" b="1" spc="-50" dirty="0">
                <a:latin typeface="Trebuchet MS"/>
                <a:cs typeface="Trebuchet MS"/>
              </a:rPr>
              <a:t>Advertisement</a:t>
            </a:r>
            <a:endParaRPr sz="1000">
              <a:latin typeface="Trebuchet MS"/>
              <a:cs typeface="Trebuchet MS"/>
            </a:endParaRPr>
          </a:p>
          <a:p>
            <a:pPr marL="184785" indent="-172720">
              <a:lnSpc>
                <a:spcPct val="100000"/>
              </a:lnSpc>
              <a:spcBef>
                <a:spcPts val="395"/>
              </a:spcBef>
              <a:buFont typeface="Wingdings"/>
              <a:buChar char=""/>
              <a:tabLst>
                <a:tab pos="185420" algn="l"/>
              </a:tabLst>
            </a:pPr>
            <a:r>
              <a:rPr sz="1000" b="1" spc="-45" dirty="0">
                <a:latin typeface="Trebuchet MS"/>
                <a:cs typeface="Trebuchet MS"/>
              </a:rPr>
              <a:t>Application </a:t>
            </a:r>
            <a:r>
              <a:rPr sz="1000" b="1" spc="-75" dirty="0">
                <a:latin typeface="Trebuchet MS"/>
                <a:cs typeface="Trebuchet MS"/>
              </a:rPr>
              <a:t>For </a:t>
            </a:r>
            <a:r>
              <a:rPr sz="1000" b="1" spc="-55" dirty="0">
                <a:latin typeface="Trebuchet MS"/>
                <a:cs typeface="Trebuchet MS"/>
              </a:rPr>
              <a:t>the </a:t>
            </a:r>
            <a:r>
              <a:rPr sz="1000" b="1" spc="-30" dirty="0">
                <a:latin typeface="Trebuchet MS"/>
                <a:cs typeface="Trebuchet MS"/>
              </a:rPr>
              <a:t>Purchase </a:t>
            </a:r>
            <a:r>
              <a:rPr sz="1000" b="1" spc="-60" dirty="0">
                <a:latin typeface="Trebuchet MS"/>
                <a:cs typeface="Trebuchet MS"/>
              </a:rPr>
              <a:t>Of</a:t>
            </a:r>
            <a:r>
              <a:rPr sz="1000" b="1" spc="-180" dirty="0">
                <a:latin typeface="Trebuchet MS"/>
                <a:cs typeface="Trebuchet MS"/>
              </a:rPr>
              <a:t> </a:t>
            </a:r>
            <a:r>
              <a:rPr sz="1000" b="1" spc="-30" dirty="0">
                <a:latin typeface="Trebuchet MS"/>
                <a:cs typeface="Trebuchet MS"/>
              </a:rPr>
              <a:t>Bidding</a:t>
            </a:r>
            <a:endParaRPr sz="1000">
              <a:latin typeface="Trebuchet MS"/>
              <a:cs typeface="Trebuchet MS"/>
            </a:endParaRPr>
          </a:p>
          <a:p>
            <a:pPr marL="184785" indent="-172720">
              <a:lnSpc>
                <a:spcPct val="100000"/>
              </a:lnSpc>
              <a:spcBef>
                <a:spcPts val="414"/>
              </a:spcBef>
              <a:buFont typeface="Wingdings"/>
              <a:buChar char=""/>
              <a:tabLst>
                <a:tab pos="185420" algn="l"/>
              </a:tabLst>
            </a:pPr>
            <a:r>
              <a:rPr sz="1000" b="1" spc="-40" dirty="0">
                <a:latin typeface="Trebuchet MS"/>
                <a:cs typeface="Trebuchet MS"/>
              </a:rPr>
              <a:t>Pre</a:t>
            </a:r>
            <a:r>
              <a:rPr sz="1000" b="1" spc="-90" dirty="0">
                <a:latin typeface="Trebuchet MS"/>
                <a:cs typeface="Trebuchet MS"/>
              </a:rPr>
              <a:t> </a:t>
            </a:r>
            <a:r>
              <a:rPr sz="1000" b="1" spc="-30" dirty="0">
                <a:latin typeface="Trebuchet MS"/>
                <a:cs typeface="Trebuchet MS"/>
              </a:rPr>
              <a:t>Bidding</a:t>
            </a:r>
            <a:endParaRPr sz="1000">
              <a:latin typeface="Trebuchet MS"/>
              <a:cs typeface="Trebuchet MS"/>
            </a:endParaRPr>
          </a:p>
          <a:p>
            <a:pPr marL="184785" indent="-172720">
              <a:lnSpc>
                <a:spcPct val="100000"/>
              </a:lnSpc>
              <a:spcBef>
                <a:spcPts val="395"/>
              </a:spcBef>
              <a:buFont typeface="Wingdings"/>
              <a:buChar char=""/>
              <a:tabLst>
                <a:tab pos="185420" algn="l"/>
              </a:tabLst>
            </a:pPr>
            <a:r>
              <a:rPr sz="1000" b="1" spc="-20" dirty="0">
                <a:latin typeface="Trebuchet MS"/>
                <a:cs typeface="Trebuchet MS"/>
              </a:rPr>
              <a:t>Submission </a:t>
            </a:r>
            <a:r>
              <a:rPr sz="1000" b="1" spc="-60" dirty="0">
                <a:latin typeface="Trebuchet MS"/>
                <a:cs typeface="Trebuchet MS"/>
              </a:rPr>
              <a:t>Of</a:t>
            </a:r>
            <a:r>
              <a:rPr sz="1000" b="1" spc="-100" dirty="0">
                <a:latin typeface="Trebuchet MS"/>
                <a:cs typeface="Trebuchet MS"/>
              </a:rPr>
              <a:t> </a:t>
            </a:r>
            <a:r>
              <a:rPr sz="1000" b="1" spc="-80" dirty="0">
                <a:latin typeface="Trebuchet MS"/>
                <a:cs typeface="Trebuchet MS"/>
              </a:rPr>
              <a:t>Tender</a:t>
            </a:r>
            <a:endParaRPr sz="1000">
              <a:latin typeface="Trebuchet MS"/>
              <a:cs typeface="Trebuchet MS"/>
            </a:endParaRPr>
          </a:p>
          <a:p>
            <a:pPr marL="184785" indent="-172720">
              <a:lnSpc>
                <a:spcPct val="100000"/>
              </a:lnSpc>
              <a:spcBef>
                <a:spcPts val="395"/>
              </a:spcBef>
              <a:buFont typeface="Wingdings"/>
              <a:buChar char=""/>
              <a:tabLst>
                <a:tab pos="185420" algn="l"/>
              </a:tabLst>
            </a:pPr>
            <a:r>
              <a:rPr sz="1000" b="1" dirty="0">
                <a:latin typeface="Trebuchet MS"/>
                <a:cs typeface="Trebuchet MS"/>
              </a:rPr>
              <a:t>CDR</a:t>
            </a:r>
            <a:endParaRPr sz="1000">
              <a:latin typeface="Trebuchet MS"/>
              <a:cs typeface="Trebuchet MS"/>
            </a:endParaRPr>
          </a:p>
          <a:p>
            <a:pPr marL="184785" indent="-172720">
              <a:lnSpc>
                <a:spcPct val="100000"/>
              </a:lnSpc>
              <a:spcBef>
                <a:spcPts val="409"/>
              </a:spcBef>
              <a:buFont typeface="Wingdings"/>
              <a:buChar char=""/>
              <a:tabLst>
                <a:tab pos="185420" algn="l"/>
              </a:tabLst>
            </a:pPr>
            <a:r>
              <a:rPr sz="1000" b="1" spc="-40" dirty="0">
                <a:latin typeface="Trebuchet MS"/>
                <a:cs typeface="Trebuchet MS"/>
              </a:rPr>
              <a:t>Work </a:t>
            </a:r>
            <a:r>
              <a:rPr sz="1000" b="1" spc="-65" dirty="0">
                <a:latin typeface="Trebuchet MS"/>
                <a:cs typeface="Trebuchet MS"/>
              </a:rPr>
              <a:t>Order</a:t>
            </a:r>
            <a:r>
              <a:rPr sz="1000" b="1" spc="-145" dirty="0">
                <a:latin typeface="Trebuchet MS"/>
                <a:cs typeface="Trebuchet MS"/>
              </a:rPr>
              <a:t> </a:t>
            </a:r>
            <a:r>
              <a:rPr sz="1000" b="1" spc="-65" dirty="0">
                <a:latin typeface="Trebuchet MS"/>
                <a:cs typeface="Trebuchet MS"/>
              </a:rPr>
              <a:t>Letter</a:t>
            </a:r>
            <a:endParaRPr sz="1000">
              <a:latin typeface="Trebuchet MS"/>
              <a:cs typeface="Trebuchet MS"/>
            </a:endParaRPr>
          </a:p>
        </p:txBody>
      </p:sp>
      <p:sp>
        <p:nvSpPr>
          <p:cNvPr id="6" name="object 6"/>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7" name="object 7"/>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18</a:t>
            </a:r>
            <a:endParaRPr sz="800">
              <a:latin typeface="Trebuchet MS"/>
              <a:cs typeface="Trebuchet MS"/>
            </a:endParaRPr>
          </a:p>
        </p:txBody>
      </p:sp>
      <p:sp>
        <p:nvSpPr>
          <p:cNvPr id="10" name="object 10"/>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6156" y="109474"/>
            <a:ext cx="864235" cy="269240"/>
          </a:xfrm>
          <a:prstGeom prst="rect">
            <a:avLst/>
          </a:prstGeom>
        </p:spPr>
        <p:txBody>
          <a:bodyPr vert="horz" wrap="square" lIns="0" tIns="12065" rIns="0" bIns="0" rtlCol="0">
            <a:spAutoFit/>
          </a:bodyPr>
          <a:lstStyle/>
          <a:p>
            <a:pPr marL="12700">
              <a:lnSpc>
                <a:spcPct val="100000"/>
              </a:lnSpc>
              <a:spcBef>
                <a:spcPts val="95"/>
              </a:spcBef>
            </a:pPr>
            <a:r>
              <a:rPr sz="1600" spc="70" dirty="0">
                <a:latin typeface="Trebuchet MS"/>
                <a:cs typeface="Trebuchet MS"/>
              </a:rPr>
              <a:t>P</a:t>
            </a:r>
            <a:r>
              <a:rPr sz="1600" spc="65" dirty="0">
                <a:latin typeface="Trebuchet MS"/>
                <a:cs typeface="Trebuchet MS"/>
              </a:rPr>
              <a:t>R</a:t>
            </a:r>
            <a:r>
              <a:rPr sz="1600" spc="40" dirty="0">
                <a:latin typeface="Trebuchet MS"/>
                <a:cs typeface="Trebuchet MS"/>
              </a:rPr>
              <a:t>OCESS</a:t>
            </a:r>
            <a:endParaRPr sz="1600">
              <a:latin typeface="Trebuchet MS"/>
              <a:cs typeface="Trebuchet MS"/>
            </a:endParaRPr>
          </a:p>
        </p:txBody>
      </p:sp>
      <p:grpSp>
        <p:nvGrpSpPr>
          <p:cNvPr id="3" name="object 3"/>
          <p:cNvGrpSpPr/>
          <p:nvPr/>
        </p:nvGrpSpPr>
        <p:grpSpPr>
          <a:xfrm>
            <a:off x="271437" y="3068320"/>
            <a:ext cx="4189095" cy="282575"/>
            <a:chOff x="271437" y="3068320"/>
            <a:chExt cx="4189095" cy="282575"/>
          </a:xfrm>
        </p:grpSpPr>
        <p:sp>
          <p:nvSpPr>
            <p:cNvPr id="4" name="object 4"/>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5" name="object 5"/>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grpSp>
      <p:sp>
        <p:nvSpPr>
          <p:cNvPr id="6" name="object 6"/>
          <p:cNvSpPr txBox="1"/>
          <p:nvPr/>
        </p:nvSpPr>
        <p:spPr>
          <a:xfrm>
            <a:off x="1754924" y="3243834"/>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txBox="1"/>
          <p:nvPr/>
        </p:nvSpPr>
        <p:spPr>
          <a:xfrm>
            <a:off x="4257078" y="3142234"/>
            <a:ext cx="144780" cy="151765"/>
          </a:xfrm>
          <a:prstGeom prst="rect">
            <a:avLst/>
          </a:prstGeom>
        </p:spPr>
        <p:txBody>
          <a:bodyPr vert="horz" wrap="square" lIns="0" tIns="15875" rIns="0" bIns="0" rtlCol="0">
            <a:spAutoFit/>
          </a:bodyPr>
          <a:lstStyle/>
          <a:p>
            <a:pPr marL="12700">
              <a:lnSpc>
                <a:spcPct val="100000"/>
              </a:lnSpc>
              <a:spcBef>
                <a:spcPts val="125"/>
              </a:spcBef>
            </a:pPr>
            <a:r>
              <a:rPr sz="800" spc="45" dirty="0">
                <a:solidFill>
                  <a:srgbClr val="FFFFFF"/>
                </a:solidFill>
                <a:latin typeface="Trebuchet MS"/>
                <a:cs typeface="Trebuchet MS"/>
              </a:rPr>
              <a:t>19</a:t>
            </a:r>
            <a:endParaRPr sz="800">
              <a:latin typeface="Trebuchet MS"/>
              <a:cs typeface="Trebuchet MS"/>
            </a:endParaRPr>
          </a:p>
        </p:txBody>
      </p:sp>
      <p:grpSp>
        <p:nvGrpSpPr>
          <p:cNvPr id="8" name="object 8"/>
          <p:cNvGrpSpPr/>
          <p:nvPr/>
        </p:nvGrpSpPr>
        <p:grpSpPr>
          <a:xfrm>
            <a:off x="-8420" y="0"/>
            <a:ext cx="4596130" cy="3452495"/>
            <a:chOff x="-8420" y="0"/>
            <a:chExt cx="4596130" cy="3452495"/>
          </a:xfrm>
        </p:grpSpPr>
        <p:sp>
          <p:nvSpPr>
            <p:cNvPr id="9" name="object 9"/>
            <p:cNvSpPr/>
            <p:nvPr/>
          </p:nvSpPr>
          <p:spPr>
            <a:xfrm>
              <a:off x="3467" y="466344"/>
              <a:ext cx="4556721" cy="26670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27" y="7975"/>
            <a:ext cx="4573270" cy="3429635"/>
            <a:chOff x="5727" y="7975"/>
            <a:chExt cx="4573270" cy="3429635"/>
          </a:xfrm>
        </p:grpSpPr>
        <p:sp>
          <p:nvSpPr>
            <p:cNvPr id="3" name="object 3"/>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grpSp>
      <p:sp>
        <p:nvSpPr>
          <p:cNvPr id="5" name="object 5"/>
          <p:cNvSpPr txBox="1"/>
          <p:nvPr/>
        </p:nvSpPr>
        <p:spPr>
          <a:xfrm>
            <a:off x="2761170" y="3145586"/>
            <a:ext cx="1617345" cy="151765"/>
          </a:xfrm>
          <a:prstGeom prst="rect">
            <a:avLst/>
          </a:prstGeom>
        </p:spPr>
        <p:txBody>
          <a:bodyPr vert="horz" wrap="square" lIns="0" tIns="15875" rIns="0" bIns="0" rtlCol="0">
            <a:spAutoFit/>
          </a:bodyPr>
          <a:lstStyle/>
          <a:p>
            <a:pPr marL="12700">
              <a:lnSpc>
                <a:spcPct val="100000"/>
              </a:lnSpc>
              <a:spcBef>
                <a:spcPts val="125"/>
              </a:spcBef>
              <a:tabLst>
                <a:tab pos="1542415" algn="l"/>
              </a:tabLst>
            </a:pPr>
            <a:r>
              <a:rPr sz="500" spc="-50" dirty="0">
                <a:solidFill>
                  <a:srgbClr val="FFFFFF"/>
                </a:solidFill>
                <a:latin typeface="Trebuchet MS"/>
                <a:cs typeface="Trebuchet MS"/>
              </a:rPr>
              <a:t>T</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dirty="0">
                <a:solidFill>
                  <a:srgbClr val="FFFFFF"/>
                </a:solidFill>
                <a:latin typeface="Trebuchet MS"/>
                <a:cs typeface="Trebuchet MS"/>
              </a:rPr>
              <a:t> </a:t>
            </a:r>
            <a:r>
              <a:rPr sz="500" spc="4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dirty="0">
                <a:solidFill>
                  <a:srgbClr val="FFFFFF"/>
                </a:solidFill>
                <a:latin typeface="Trebuchet MS"/>
                <a:cs typeface="Trebuchet MS"/>
              </a:rPr>
              <a:t> </a:t>
            </a:r>
            <a:r>
              <a:rPr sz="500" spc="25"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dirty="0">
                <a:solidFill>
                  <a:srgbClr val="FFFFFF"/>
                </a:solidFill>
                <a:latin typeface="Trebuchet MS"/>
                <a:cs typeface="Trebuchet MS"/>
              </a:rPr>
              <a:t> </a:t>
            </a:r>
            <a:r>
              <a:rPr sz="500" spc="2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r>
              <a:rPr sz="500" dirty="0">
                <a:solidFill>
                  <a:srgbClr val="FFFFFF"/>
                </a:solidFill>
                <a:latin typeface="Trebuchet MS"/>
                <a:cs typeface="Trebuchet MS"/>
              </a:rPr>
              <a:t>	</a:t>
            </a:r>
            <a:r>
              <a:rPr sz="1200" spc="97" baseline="3472" dirty="0">
                <a:solidFill>
                  <a:srgbClr val="FFFFFF"/>
                </a:solidFill>
                <a:latin typeface="Trebuchet MS"/>
                <a:cs typeface="Trebuchet MS"/>
              </a:rPr>
              <a:t>2</a:t>
            </a:r>
            <a:endParaRPr sz="1200" baseline="3472">
              <a:latin typeface="Trebuchet MS"/>
              <a:cs typeface="Trebuchet MS"/>
            </a:endParaRPr>
          </a:p>
        </p:txBody>
      </p:sp>
      <p:grpSp>
        <p:nvGrpSpPr>
          <p:cNvPr id="6" name="object 6"/>
          <p:cNvGrpSpPr/>
          <p:nvPr/>
        </p:nvGrpSpPr>
        <p:grpSpPr>
          <a:xfrm>
            <a:off x="-4965" y="0"/>
            <a:ext cx="4596130" cy="3452495"/>
            <a:chOff x="-4965" y="0"/>
            <a:chExt cx="4596130" cy="3452495"/>
          </a:xfrm>
        </p:grpSpPr>
        <p:sp>
          <p:nvSpPr>
            <p:cNvPr id="7" name="object 7"/>
            <p:cNvSpPr/>
            <p:nvPr/>
          </p:nvSpPr>
          <p:spPr>
            <a:xfrm>
              <a:off x="6921" y="8483"/>
              <a:ext cx="4572000" cy="30861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27" y="12547"/>
            <a:ext cx="4579620" cy="3425190"/>
            <a:chOff x="5727" y="12547"/>
            <a:chExt cx="4579620" cy="3425190"/>
          </a:xfrm>
        </p:grpSpPr>
        <p:sp>
          <p:nvSpPr>
            <p:cNvPr id="3" name="object 3"/>
            <p:cNvSpPr/>
            <p:nvPr/>
          </p:nvSpPr>
          <p:spPr>
            <a:xfrm>
              <a:off x="24244" y="18897"/>
              <a:ext cx="4554855" cy="3009900"/>
            </a:xfrm>
            <a:custGeom>
              <a:avLst/>
              <a:gdLst/>
              <a:ahLst/>
              <a:cxnLst/>
              <a:rect l="l" t="t" r="r" b="b"/>
              <a:pathLst>
                <a:path w="4554855" h="3009900">
                  <a:moveTo>
                    <a:pt x="4554728" y="0"/>
                  </a:moveTo>
                  <a:lnTo>
                    <a:pt x="0" y="0"/>
                  </a:lnTo>
                  <a:lnTo>
                    <a:pt x="0" y="3009900"/>
                  </a:lnTo>
                  <a:lnTo>
                    <a:pt x="4554728" y="3009900"/>
                  </a:lnTo>
                  <a:lnTo>
                    <a:pt x="4554728" y="0"/>
                  </a:lnTo>
                  <a:close/>
                </a:path>
              </a:pathLst>
            </a:custGeom>
            <a:solidFill>
              <a:srgbClr val="FFFFFF"/>
            </a:solidFill>
          </p:spPr>
          <p:txBody>
            <a:bodyPr wrap="square" lIns="0" tIns="0" rIns="0" bIns="0" rtlCol="0"/>
            <a:lstStyle/>
            <a:p>
              <a:endParaRPr/>
            </a:p>
          </p:txBody>
        </p:sp>
        <p:sp>
          <p:nvSpPr>
            <p:cNvPr id="4" name="object 4"/>
            <p:cNvSpPr/>
            <p:nvPr/>
          </p:nvSpPr>
          <p:spPr>
            <a:xfrm>
              <a:off x="24244" y="18897"/>
              <a:ext cx="4554855" cy="3009900"/>
            </a:xfrm>
            <a:custGeom>
              <a:avLst/>
              <a:gdLst/>
              <a:ahLst/>
              <a:cxnLst/>
              <a:rect l="l" t="t" r="r" b="b"/>
              <a:pathLst>
                <a:path w="4554855" h="3009900">
                  <a:moveTo>
                    <a:pt x="0" y="3009900"/>
                  </a:moveTo>
                  <a:lnTo>
                    <a:pt x="4554728" y="3009900"/>
                  </a:lnTo>
                  <a:lnTo>
                    <a:pt x="4554728" y="0"/>
                  </a:lnTo>
                  <a:lnTo>
                    <a:pt x="0" y="0"/>
                  </a:lnTo>
                  <a:lnTo>
                    <a:pt x="0" y="3009900"/>
                  </a:lnTo>
                  <a:close/>
                </a:path>
              </a:pathLst>
            </a:custGeom>
            <a:ln w="12700">
              <a:solidFill>
                <a:srgbClr val="F86A1B"/>
              </a:solidFill>
            </a:ln>
          </p:spPr>
          <p:txBody>
            <a:bodyPr wrap="square" lIns="0" tIns="0" rIns="0" bIns="0" rtlCol="0"/>
            <a:lstStyle/>
            <a:p>
              <a:endParaRPr/>
            </a:p>
          </p:txBody>
        </p:sp>
      </p:grpSp>
      <p:sp>
        <p:nvSpPr>
          <p:cNvPr id="5" name="object 5"/>
          <p:cNvSpPr txBox="1"/>
          <p:nvPr/>
        </p:nvSpPr>
        <p:spPr>
          <a:xfrm>
            <a:off x="1940115" y="22326"/>
            <a:ext cx="499109" cy="360680"/>
          </a:xfrm>
          <a:prstGeom prst="rect">
            <a:avLst/>
          </a:prstGeom>
        </p:spPr>
        <p:txBody>
          <a:bodyPr vert="horz" wrap="square" lIns="0" tIns="12065" rIns="0" bIns="0" rtlCol="0">
            <a:spAutoFit/>
          </a:bodyPr>
          <a:lstStyle/>
          <a:p>
            <a:pPr marL="12700">
              <a:lnSpc>
                <a:spcPct val="100000"/>
              </a:lnSpc>
              <a:spcBef>
                <a:spcPts val="95"/>
              </a:spcBef>
            </a:pPr>
            <a:r>
              <a:rPr sz="2200" b="1" spc="-60" dirty="0">
                <a:latin typeface="Trebuchet MS"/>
                <a:cs typeface="Trebuchet MS"/>
              </a:rPr>
              <a:t>PEC</a:t>
            </a:r>
            <a:endParaRPr sz="2200">
              <a:latin typeface="Trebuchet MS"/>
              <a:cs typeface="Trebuchet MS"/>
            </a:endParaRPr>
          </a:p>
        </p:txBody>
      </p:sp>
      <p:sp>
        <p:nvSpPr>
          <p:cNvPr id="6" name="object 6"/>
          <p:cNvSpPr txBox="1">
            <a:spLocks noGrp="1"/>
          </p:cNvSpPr>
          <p:nvPr>
            <p:ph type="title"/>
          </p:nvPr>
        </p:nvSpPr>
        <p:spPr>
          <a:xfrm>
            <a:off x="57619" y="596874"/>
            <a:ext cx="4490720" cy="574040"/>
          </a:xfrm>
          <a:prstGeom prst="rect">
            <a:avLst/>
          </a:prstGeom>
        </p:spPr>
        <p:txBody>
          <a:bodyPr vert="horz" wrap="square" lIns="0" tIns="12700" rIns="0" bIns="0" rtlCol="0">
            <a:spAutoFit/>
          </a:bodyPr>
          <a:lstStyle/>
          <a:p>
            <a:pPr marL="12700" marR="5080" algn="just">
              <a:lnSpc>
                <a:spcPct val="100000"/>
              </a:lnSpc>
              <a:spcBef>
                <a:spcPts val="100"/>
              </a:spcBef>
            </a:pPr>
            <a:r>
              <a:rPr sz="900" b="0" spc="-5" dirty="0">
                <a:latin typeface="Carlito"/>
                <a:cs typeface="Carlito"/>
              </a:rPr>
              <a:t>The </a:t>
            </a:r>
            <a:r>
              <a:rPr sz="900" b="0" spc="-10" dirty="0">
                <a:latin typeface="Carlito"/>
                <a:cs typeface="Carlito"/>
              </a:rPr>
              <a:t>Pakistan </a:t>
            </a:r>
            <a:r>
              <a:rPr sz="900" b="0" spc="-5" dirty="0">
                <a:latin typeface="Carlito"/>
                <a:cs typeface="Carlito"/>
              </a:rPr>
              <a:t>Engineering Council is </a:t>
            </a:r>
            <a:r>
              <a:rPr sz="900" b="0" dirty="0">
                <a:latin typeface="Carlito"/>
                <a:cs typeface="Carlito"/>
              </a:rPr>
              <a:t>a </a:t>
            </a:r>
            <a:r>
              <a:rPr sz="900" b="0" spc="-10" dirty="0">
                <a:latin typeface="Carlito"/>
                <a:cs typeface="Carlito"/>
              </a:rPr>
              <a:t>statutory </a:t>
            </a:r>
            <a:r>
              <a:rPr sz="900" b="0" spc="-15" dirty="0">
                <a:latin typeface="Carlito"/>
                <a:cs typeface="Carlito"/>
              </a:rPr>
              <a:t>body, </a:t>
            </a:r>
            <a:r>
              <a:rPr sz="900" b="0" spc="-5" dirty="0">
                <a:latin typeface="Carlito"/>
                <a:cs typeface="Carlito"/>
              </a:rPr>
              <a:t>constituted under </a:t>
            </a:r>
            <a:r>
              <a:rPr sz="900" b="0" dirty="0">
                <a:latin typeface="Carlito"/>
                <a:cs typeface="Carlito"/>
              </a:rPr>
              <a:t>the </a:t>
            </a:r>
            <a:r>
              <a:rPr sz="900" b="0" spc="-5" dirty="0">
                <a:latin typeface="Carlito"/>
                <a:cs typeface="Carlito"/>
              </a:rPr>
              <a:t>PEC Act 1976 </a:t>
            </a:r>
            <a:r>
              <a:rPr sz="900" b="0" dirty="0">
                <a:latin typeface="Carlito"/>
                <a:cs typeface="Carlito"/>
              </a:rPr>
              <a:t>(V </a:t>
            </a:r>
            <a:r>
              <a:rPr sz="900" b="0" spc="5" dirty="0">
                <a:latin typeface="Carlito"/>
                <a:cs typeface="Carlito"/>
              </a:rPr>
              <a:t>of  </a:t>
            </a:r>
            <a:r>
              <a:rPr sz="900" b="0" spc="-5" dirty="0">
                <a:latin typeface="Carlito"/>
                <a:cs typeface="Carlito"/>
              </a:rPr>
              <a:t>1976) </a:t>
            </a:r>
            <a:r>
              <a:rPr sz="900" b="0" dirty="0">
                <a:latin typeface="Carlito"/>
                <a:cs typeface="Carlito"/>
              </a:rPr>
              <a:t>amended </a:t>
            </a:r>
            <a:r>
              <a:rPr sz="900" b="0" spc="-5" dirty="0">
                <a:latin typeface="Carlito"/>
                <a:cs typeface="Carlito"/>
              </a:rPr>
              <a:t>up </a:t>
            </a:r>
            <a:r>
              <a:rPr sz="900" b="0" spc="-10" dirty="0">
                <a:latin typeface="Carlito"/>
                <a:cs typeface="Carlito"/>
              </a:rPr>
              <a:t>to </a:t>
            </a:r>
            <a:r>
              <a:rPr sz="900" b="0" spc="-5" dirty="0">
                <a:latin typeface="Carlito"/>
                <a:cs typeface="Carlito"/>
              </a:rPr>
              <a:t>24th </a:t>
            </a:r>
            <a:r>
              <a:rPr sz="900" b="0" dirty="0">
                <a:latin typeface="Carlito"/>
                <a:cs typeface="Carlito"/>
              </a:rPr>
              <a:t>January </a:t>
            </a:r>
            <a:r>
              <a:rPr sz="900" b="0" spc="-5" dirty="0">
                <a:latin typeface="Carlito"/>
                <a:cs typeface="Carlito"/>
              </a:rPr>
              <a:t>2011, </a:t>
            </a:r>
            <a:r>
              <a:rPr sz="900" b="0" spc="-10" dirty="0">
                <a:latin typeface="Carlito"/>
                <a:cs typeface="Carlito"/>
              </a:rPr>
              <a:t>to regulate </a:t>
            </a:r>
            <a:r>
              <a:rPr sz="900" b="0" dirty="0">
                <a:latin typeface="Carlito"/>
                <a:cs typeface="Carlito"/>
              </a:rPr>
              <a:t>the engineering </a:t>
            </a:r>
            <a:r>
              <a:rPr sz="900" b="0" spc="-10" dirty="0">
                <a:latin typeface="Carlito"/>
                <a:cs typeface="Carlito"/>
              </a:rPr>
              <a:t>profession </a:t>
            </a:r>
            <a:r>
              <a:rPr sz="900" b="0" spc="-5" dirty="0">
                <a:latin typeface="Carlito"/>
                <a:cs typeface="Carlito"/>
              </a:rPr>
              <a:t>in </a:t>
            </a:r>
            <a:r>
              <a:rPr sz="900" b="0" dirty="0">
                <a:latin typeface="Carlito"/>
                <a:cs typeface="Carlito"/>
              </a:rPr>
              <a:t>the </a:t>
            </a:r>
            <a:r>
              <a:rPr sz="900" b="0" spc="-5" dirty="0">
                <a:latin typeface="Carlito"/>
                <a:cs typeface="Carlito"/>
              </a:rPr>
              <a:t>country  such </a:t>
            </a:r>
            <a:r>
              <a:rPr sz="900" b="0" spc="-10" dirty="0">
                <a:latin typeface="Carlito"/>
                <a:cs typeface="Carlito"/>
              </a:rPr>
              <a:t>that </a:t>
            </a:r>
            <a:r>
              <a:rPr sz="900" b="0" spc="-5" dirty="0">
                <a:latin typeface="Carlito"/>
                <a:cs typeface="Carlito"/>
              </a:rPr>
              <a:t>it shall function </a:t>
            </a:r>
            <a:r>
              <a:rPr sz="900" b="0" dirty="0">
                <a:latin typeface="Carlito"/>
                <a:cs typeface="Carlito"/>
              </a:rPr>
              <a:t>as </a:t>
            </a:r>
            <a:r>
              <a:rPr sz="900" b="0" spc="-10" dirty="0">
                <a:latin typeface="Carlito"/>
                <a:cs typeface="Carlito"/>
              </a:rPr>
              <a:t>key </a:t>
            </a:r>
            <a:r>
              <a:rPr sz="900" b="0" spc="-5" dirty="0">
                <a:latin typeface="Carlito"/>
                <a:cs typeface="Carlito"/>
              </a:rPr>
              <a:t>driving </a:t>
            </a:r>
            <a:r>
              <a:rPr sz="900" b="0" spc="-10" dirty="0">
                <a:latin typeface="Carlito"/>
                <a:cs typeface="Carlito"/>
              </a:rPr>
              <a:t>force for </a:t>
            </a:r>
            <a:r>
              <a:rPr sz="900" b="0" spc="-5" dirty="0">
                <a:latin typeface="Carlito"/>
                <a:cs typeface="Carlito"/>
              </a:rPr>
              <a:t>achieving rapid </a:t>
            </a:r>
            <a:r>
              <a:rPr sz="900" b="0" dirty="0">
                <a:latin typeface="Carlito"/>
                <a:cs typeface="Carlito"/>
              </a:rPr>
              <a:t>and </a:t>
            </a:r>
            <a:r>
              <a:rPr sz="900" b="0" spc="-5" dirty="0">
                <a:latin typeface="Carlito"/>
                <a:cs typeface="Carlito"/>
              </a:rPr>
              <a:t>sustainable growth </a:t>
            </a:r>
            <a:r>
              <a:rPr sz="900" b="0" dirty="0">
                <a:latin typeface="Carlito"/>
                <a:cs typeface="Carlito"/>
              </a:rPr>
              <a:t>in all  </a:t>
            </a:r>
            <a:r>
              <a:rPr sz="900" b="0" spc="-5" dirty="0">
                <a:latin typeface="Carlito"/>
                <a:cs typeface="Carlito"/>
              </a:rPr>
              <a:t>national, economic and social</a:t>
            </a:r>
            <a:r>
              <a:rPr sz="900" b="0" spc="50" dirty="0">
                <a:latin typeface="Carlito"/>
                <a:cs typeface="Carlito"/>
              </a:rPr>
              <a:t> </a:t>
            </a:r>
            <a:r>
              <a:rPr sz="900" b="0" spc="-5" dirty="0">
                <a:latin typeface="Carlito"/>
                <a:cs typeface="Carlito"/>
              </a:rPr>
              <a:t>fields</a:t>
            </a:r>
            <a:endParaRPr sz="900">
              <a:latin typeface="Carlito"/>
              <a:cs typeface="Carlito"/>
            </a:endParaRPr>
          </a:p>
        </p:txBody>
      </p:sp>
      <p:sp>
        <p:nvSpPr>
          <p:cNvPr id="7" name="object 7"/>
          <p:cNvSpPr txBox="1"/>
          <p:nvPr/>
        </p:nvSpPr>
        <p:spPr>
          <a:xfrm>
            <a:off x="57619" y="1384782"/>
            <a:ext cx="4485005" cy="299720"/>
          </a:xfrm>
          <a:prstGeom prst="rect">
            <a:avLst/>
          </a:prstGeom>
        </p:spPr>
        <p:txBody>
          <a:bodyPr vert="horz" wrap="square" lIns="0" tIns="12700" rIns="0" bIns="0" rtlCol="0">
            <a:spAutoFit/>
          </a:bodyPr>
          <a:lstStyle/>
          <a:p>
            <a:pPr marL="12700" marR="5080" indent="25400">
              <a:lnSpc>
                <a:spcPct val="100000"/>
              </a:lnSpc>
              <a:spcBef>
                <a:spcPts val="100"/>
              </a:spcBef>
            </a:pPr>
            <a:r>
              <a:rPr sz="900" spc="-5" dirty="0">
                <a:latin typeface="Carlito"/>
                <a:cs typeface="Carlito"/>
              </a:rPr>
              <a:t>Department </a:t>
            </a:r>
            <a:r>
              <a:rPr sz="900" dirty="0">
                <a:latin typeface="Carlito"/>
                <a:cs typeface="Carlito"/>
              </a:rPr>
              <a:t>are </a:t>
            </a:r>
            <a:r>
              <a:rPr sz="900" spc="-5" dirty="0">
                <a:latin typeface="Carlito"/>
                <a:cs typeface="Carlito"/>
              </a:rPr>
              <a:t>stickily ordered </a:t>
            </a:r>
            <a:r>
              <a:rPr sz="900" spc="-10" dirty="0">
                <a:latin typeface="Carlito"/>
                <a:cs typeface="Carlito"/>
              </a:rPr>
              <a:t>that </a:t>
            </a:r>
            <a:r>
              <a:rPr sz="900" spc="-5" dirty="0">
                <a:latin typeface="Carlito"/>
                <a:cs typeface="Carlito"/>
              </a:rPr>
              <a:t>only those consultant </a:t>
            </a:r>
            <a:r>
              <a:rPr sz="900" dirty="0">
                <a:latin typeface="Carlito"/>
                <a:cs typeface="Carlito"/>
              </a:rPr>
              <a:t>are </a:t>
            </a:r>
            <a:r>
              <a:rPr sz="900" spc="-5" dirty="0">
                <a:latin typeface="Carlito"/>
                <a:cs typeface="Carlito"/>
              </a:rPr>
              <a:t>accepted who </a:t>
            </a:r>
            <a:r>
              <a:rPr sz="900" dirty="0">
                <a:latin typeface="Carlito"/>
                <a:cs typeface="Carlito"/>
              </a:rPr>
              <a:t>are </a:t>
            </a:r>
            <a:r>
              <a:rPr sz="900" spc="-10" dirty="0">
                <a:latin typeface="Carlito"/>
                <a:cs typeface="Carlito"/>
              </a:rPr>
              <a:t>register </a:t>
            </a:r>
            <a:r>
              <a:rPr sz="900" spc="-15" dirty="0">
                <a:latin typeface="Carlito"/>
                <a:cs typeface="Carlito"/>
              </a:rPr>
              <a:t>to  </a:t>
            </a:r>
            <a:r>
              <a:rPr sz="900" spc="-5" dirty="0">
                <a:latin typeface="Carlito"/>
                <a:cs typeface="Carlito"/>
              </a:rPr>
              <a:t>PEC and </a:t>
            </a:r>
            <a:r>
              <a:rPr sz="900" spc="-10" dirty="0">
                <a:latin typeface="Carlito"/>
                <a:cs typeface="Carlito"/>
              </a:rPr>
              <a:t>have </a:t>
            </a:r>
            <a:r>
              <a:rPr sz="900" dirty="0">
                <a:latin typeface="Carlito"/>
                <a:cs typeface="Carlito"/>
              </a:rPr>
              <a:t>a </a:t>
            </a:r>
            <a:r>
              <a:rPr sz="900" spc="-5" dirty="0">
                <a:latin typeface="Carlito"/>
                <a:cs typeface="Carlito"/>
              </a:rPr>
              <a:t>PEC</a:t>
            </a:r>
            <a:r>
              <a:rPr sz="900" spc="5" dirty="0">
                <a:latin typeface="Carlito"/>
                <a:cs typeface="Carlito"/>
              </a:rPr>
              <a:t> </a:t>
            </a:r>
            <a:r>
              <a:rPr sz="900" spc="-5" dirty="0">
                <a:latin typeface="Carlito"/>
                <a:cs typeface="Carlito"/>
              </a:rPr>
              <a:t>license's</a:t>
            </a:r>
            <a:endParaRPr sz="900">
              <a:latin typeface="Carlito"/>
              <a:cs typeface="Carlito"/>
            </a:endParaRPr>
          </a:p>
        </p:txBody>
      </p:sp>
      <p:sp>
        <p:nvSpPr>
          <p:cNvPr id="8" name="object 8"/>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9" name="object 9"/>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10" name="object 10"/>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1" name="object 11"/>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20</a:t>
            </a:r>
            <a:endParaRPr sz="800">
              <a:latin typeface="Trebuchet MS"/>
              <a:cs typeface="Trebuchet MS"/>
            </a:endParaRPr>
          </a:p>
        </p:txBody>
      </p:sp>
      <p:sp>
        <p:nvSpPr>
          <p:cNvPr id="12" name="object 12"/>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3495">
              <a:lnSpc>
                <a:spcPct val="100000"/>
              </a:lnSpc>
              <a:spcBef>
                <a:spcPts val="100"/>
              </a:spcBef>
            </a:pPr>
            <a:r>
              <a:rPr spc="-70" dirty="0"/>
              <a:t>PEC</a:t>
            </a:r>
            <a:r>
              <a:rPr spc="-225" dirty="0"/>
              <a:t> </a:t>
            </a:r>
            <a:r>
              <a:rPr spc="-114" dirty="0"/>
              <a:t>License</a:t>
            </a:r>
          </a:p>
        </p:txBody>
      </p:sp>
      <p:sp>
        <p:nvSpPr>
          <p:cNvPr id="3" name="object 3"/>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4" name="object 4"/>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5" name="object 5"/>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6" name="object 6"/>
          <p:cNvSpPr txBox="1"/>
          <p:nvPr/>
        </p:nvSpPr>
        <p:spPr>
          <a:xfrm>
            <a:off x="4258602" y="3142234"/>
            <a:ext cx="141605" cy="151765"/>
          </a:xfrm>
          <a:prstGeom prst="rect">
            <a:avLst/>
          </a:prstGeom>
        </p:spPr>
        <p:txBody>
          <a:bodyPr vert="horz" wrap="square" lIns="0" tIns="15875" rIns="0" bIns="0" rtlCol="0">
            <a:spAutoFit/>
          </a:bodyPr>
          <a:lstStyle/>
          <a:p>
            <a:pPr marL="12700">
              <a:lnSpc>
                <a:spcPct val="100000"/>
              </a:lnSpc>
              <a:spcBef>
                <a:spcPts val="125"/>
              </a:spcBef>
            </a:pPr>
            <a:r>
              <a:rPr sz="800" spc="35" dirty="0">
                <a:solidFill>
                  <a:srgbClr val="FFFFFF"/>
                </a:solidFill>
                <a:latin typeface="Trebuchet MS"/>
                <a:cs typeface="Trebuchet MS"/>
              </a:rPr>
              <a:t>21</a:t>
            </a:r>
            <a:endParaRPr sz="800">
              <a:latin typeface="Trebuchet MS"/>
              <a:cs typeface="Trebuchet MS"/>
            </a:endParaRPr>
          </a:p>
        </p:txBody>
      </p:sp>
      <p:sp>
        <p:nvSpPr>
          <p:cNvPr id="7" name="object 7"/>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8483"/>
            <a:ext cx="4573270" cy="3429000"/>
            <a:chOff x="5727" y="8483"/>
            <a:chExt cx="4573270" cy="342900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6921" y="8483"/>
              <a:ext cx="2325166" cy="3429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08339" y="8483"/>
              <a:ext cx="2370582" cy="34290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8" name="object 8"/>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9" name="object 9"/>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0" name="object 10"/>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22</a:t>
            </a:r>
            <a:endParaRPr sz="800">
              <a:latin typeface="Trebuchet MS"/>
              <a:cs typeface="Trebuchet MS"/>
            </a:endParaRPr>
          </a:p>
        </p:txBody>
      </p:sp>
      <p:grpSp>
        <p:nvGrpSpPr>
          <p:cNvPr id="11" name="object 11"/>
          <p:cNvGrpSpPr/>
          <p:nvPr/>
        </p:nvGrpSpPr>
        <p:grpSpPr>
          <a:xfrm>
            <a:off x="-4965" y="0"/>
            <a:ext cx="4596130" cy="3452495"/>
            <a:chOff x="-4965" y="0"/>
            <a:chExt cx="4596130" cy="3452495"/>
          </a:xfrm>
        </p:grpSpPr>
        <p:sp>
          <p:nvSpPr>
            <p:cNvPr id="12" name="object 12"/>
            <p:cNvSpPr/>
            <p:nvPr/>
          </p:nvSpPr>
          <p:spPr>
            <a:xfrm>
              <a:off x="978471" y="880084"/>
              <a:ext cx="38100" cy="114300"/>
            </a:xfrm>
            <a:custGeom>
              <a:avLst/>
              <a:gdLst/>
              <a:ahLst/>
              <a:cxnLst/>
              <a:rect l="l" t="t" r="r" b="b"/>
              <a:pathLst>
                <a:path w="38100" h="114300">
                  <a:moveTo>
                    <a:pt x="28575" y="0"/>
                  </a:moveTo>
                  <a:lnTo>
                    <a:pt x="9525" y="0"/>
                  </a:lnTo>
                  <a:lnTo>
                    <a:pt x="9525" y="95250"/>
                  </a:lnTo>
                  <a:lnTo>
                    <a:pt x="0" y="95250"/>
                  </a:lnTo>
                  <a:lnTo>
                    <a:pt x="19050" y="114300"/>
                  </a:lnTo>
                  <a:lnTo>
                    <a:pt x="38100" y="95250"/>
                  </a:lnTo>
                  <a:lnTo>
                    <a:pt x="28575" y="95250"/>
                  </a:lnTo>
                  <a:lnTo>
                    <a:pt x="28575" y="0"/>
                  </a:lnTo>
                  <a:close/>
                </a:path>
              </a:pathLst>
            </a:custGeom>
            <a:solidFill>
              <a:srgbClr val="797A7D"/>
            </a:solidFill>
          </p:spPr>
          <p:txBody>
            <a:bodyPr wrap="square" lIns="0" tIns="0" rIns="0" bIns="0" rtlCol="0"/>
            <a:lstStyle/>
            <a:p>
              <a:endParaRPr/>
            </a:p>
          </p:txBody>
        </p:sp>
        <p:sp>
          <p:nvSpPr>
            <p:cNvPr id="13" name="object 13"/>
            <p:cNvSpPr/>
            <p:nvPr/>
          </p:nvSpPr>
          <p:spPr>
            <a:xfrm>
              <a:off x="978471" y="880084"/>
              <a:ext cx="38100" cy="114300"/>
            </a:xfrm>
            <a:custGeom>
              <a:avLst/>
              <a:gdLst/>
              <a:ahLst/>
              <a:cxnLst/>
              <a:rect l="l" t="t" r="r" b="b"/>
              <a:pathLst>
                <a:path w="38100" h="114300">
                  <a:moveTo>
                    <a:pt x="0" y="95250"/>
                  </a:moveTo>
                  <a:lnTo>
                    <a:pt x="9525" y="95250"/>
                  </a:lnTo>
                  <a:lnTo>
                    <a:pt x="9525" y="0"/>
                  </a:lnTo>
                  <a:lnTo>
                    <a:pt x="28575" y="0"/>
                  </a:lnTo>
                  <a:lnTo>
                    <a:pt x="28575" y="95250"/>
                  </a:lnTo>
                  <a:lnTo>
                    <a:pt x="38100" y="95250"/>
                  </a:lnTo>
                  <a:lnTo>
                    <a:pt x="19050" y="114300"/>
                  </a:lnTo>
                  <a:lnTo>
                    <a:pt x="0" y="95250"/>
                  </a:lnTo>
                  <a:close/>
                </a:path>
              </a:pathLst>
            </a:custGeom>
            <a:ln w="12700">
              <a:solidFill>
                <a:srgbClr val="56585B"/>
              </a:solidFill>
            </a:ln>
          </p:spPr>
          <p:txBody>
            <a:bodyPr wrap="square" lIns="0" tIns="0" rIns="0" bIns="0" rtlCol="0"/>
            <a:lstStyle/>
            <a:p>
              <a:endParaRPr/>
            </a:p>
          </p:txBody>
        </p:sp>
        <p:sp>
          <p:nvSpPr>
            <p:cNvPr id="14" name="object 14"/>
            <p:cNvSpPr/>
            <p:nvPr/>
          </p:nvSpPr>
          <p:spPr>
            <a:xfrm>
              <a:off x="92646" y="1780133"/>
              <a:ext cx="142875" cy="38100"/>
            </a:xfrm>
            <a:custGeom>
              <a:avLst/>
              <a:gdLst/>
              <a:ahLst/>
              <a:cxnLst/>
              <a:rect l="l" t="t" r="r" b="b"/>
              <a:pathLst>
                <a:path w="142875" h="38100">
                  <a:moveTo>
                    <a:pt x="123825" y="0"/>
                  </a:moveTo>
                  <a:lnTo>
                    <a:pt x="123825" y="9525"/>
                  </a:lnTo>
                  <a:lnTo>
                    <a:pt x="0" y="9525"/>
                  </a:lnTo>
                  <a:lnTo>
                    <a:pt x="0" y="28575"/>
                  </a:lnTo>
                  <a:lnTo>
                    <a:pt x="123825" y="28575"/>
                  </a:lnTo>
                  <a:lnTo>
                    <a:pt x="123825" y="38100"/>
                  </a:lnTo>
                  <a:lnTo>
                    <a:pt x="142875" y="19050"/>
                  </a:lnTo>
                  <a:lnTo>
                    <a:pt x="123825" y="0"/>
                  </a:lnTo>
                  <a:close/>
                </a:path>
              </a:pathLst>
            </a:custGeom>
            <a:solidFill>
              <a:srgbClr val="797A7D"/>
            </a:solidFill>
          </p:spPr>
          <p:txBody>
            <a:bodyPr wrap="square" lIns="0" tIns="0" rIns="0" bIns="0" rtlCol="0"/>
            <a:lstStyle/>
            <a:p>
              <a:endParaRPr/>
            </a:p>
          </p:txBody>
        </p:sp>
        <p:sp>
          <p:nvSpPr>
            <p:cNvPr id="15" name="object 15"/>
            <p:cNvSpPr/>
            <p:nvPr/>
          </p:nvSpPr>
          <p:spPr>
            <a:xfrm>
              <a:off x="92646" y="1780133"/>
              <a:ext cx="142875" cy="38100"/>
            </a:xfrm>
            <a:custGeom>
              <a:avLst/>
              <a:gdLst/>
              <a:ahLst/>
              <a:cxnLst/>
              <a:rect l="l" t="t" r="r" b="b"/>
              <a:pathLst>
                <a:path w="142875" h="38100">
                  <a:moveTo>
                    <a:pt x="0" y="9525"/>
                  </a:moveTo>
                  <a:lnTo>
                    <a:pt x="123825" y="9525"/>
                  </a:lnTo>
                  <a:lnTo>
                    <a:pt x="123825" y="0"/>
                  </a:lnTo>
                  <a:lnTo>
                    <a:pt x="142875" y="19050"/>
                  </a:lnTo>
                  <a:lnTo>
                    <a:pt x="123825" y="38100"/>
                  </a:lnTo>
                  <a:lnTo>
                    <a:pt x="123825"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6" name="object 16"/>
            <p:cNvSpPr/>
            <p:nvPr/>
          </p:nvSpPr>
          <p:spPr>
            <a:xfrm>
              <a:off x="464121" y="1818233"/>
              <a:ext cx="533400" cy="0"/>
            </a:xfrm>
            <a:custGeom>
              <a:avLst/>
              <a:gdLst/>
              <a:ahLst/>
              <a:cxnLst/>
              <a:rect l="l" t="t" r="r" b="b"/>
              <a:pathLst>
                <a:path w="533400">
                  <a:moveTo>
                    <a:pt x="0" y="0"/>
                  </a:moveTo>
                  <a:lnTo>
                    <a:pt x="533400" y="0"/>
                  </a:lnTo>
                </a:path>
              </a:pathLst>
            </a:custGeom>
            <a:ln w="4762">
              <a:solidFill>
                <a:srgbClr val="76787A"/>
              </a:solidFill>
            </a:ln>
          </p:spPr>
          <p:txBody>
            <a:bodyPr wrap="square" lIns="0" tIns="0" rIns="0" bIns="0" rtlCol="0"/>
            <a:lstStyle/>
            <a:p>
              <a:endParaRPr/>
            </a:p>
          </p:txBody>
        </p:sp>
        <p:sp>
          <p:nvSpPr>
            <p:cNvPr id="17" name="object 17"/>
            <p:cNvSpPr/>
            <p:nvPr/>
          </p:nvSpPr>
          <p:spPr>
            <a:xfrm>
              <a:off x="2255964" y="2237333"/>
              <a:ext cx="152400" cy="38100"/>
            </a:xfrm>
            <a:custGeom>
              <a:avLst/>
              <a:gdLst/>
              <a:ahLst/>
              <a:cxnLst/>
              <a:rect l="l" t="t" r="r" b="b"/>
              <a:pathLst>
                <a:path w="152400" h="38100">
                  <a:moveTo>
                    <a:pt x="133350" y="0"/>
                  </a:moveTo>
                  <a:lnTo>
                    <a:pt x="133350" y="9525"/>
                  </a:lnTo>
                  <a:lnTo>
                    <a:pt x="0" y="9525"/>
                  </a:lnTo>
                  <a:lnTo>
                    <a:pt x="0" y="28575"/>
                  </a:lnTo>
                  <a:lnTo>
                    <a:pt x="133350" y="28575"/>
                  </a:lnTo>
                  <a:lnTo>
                    <a:pt x="133350" y="38100"/>
                  </a:lnTo>
                  <a:lnTo>
                    <a:pt x="152400" y="19050"/>
                  </a:lnTo>
                  <a:lnTo>
                    <a:pt x="133350" y="0"/>
                  </a:lnTo>
                  <a:close/>
                </a:path>
              </a:pathLst>
            </a:custGeom>
            <a:solidFill>
              <a:srgbClr val="797A7D"/>
            </a:solidFill>
          </p:spPr>
          <p:txBody>
            <a:bodyPr wrap="square" lIns="0" tIns="0" rIns="0" bIns="0" rtlCol="0"/>
            <a:lstStyle/>
            <a:p>
              <a:endParaRPr/>
            </a:p>
          </p:txBody>
        </p:sp>
        <p:sp>
          <p:nvSpPr>
            <p:cNvPr id="18" name="object 18"/>
            <p:cNvSpPr/>
            <p:nvPr/>
          </p:nvSpPr>
          <p:spPr>
            <a:xfrm>
              <a:off x="2255964" y="2237333"/>
              <a:ext cx="152400" cy="38100"/>
            </a:xfrm>
            <a:custGeom>
              <a:avLst/>
              <a:gdLst/>
              <a:ahLst/>
              <a:cxnLst/>
              <a:rect l="l" t="t" r="r" b="b"/>
              <a:pathLst>
                <a:path w="152400" h="38100">
                  <a:moveTo>
                    <a:pt x="0" y="9525"/>
                  </a:moveTo>
                  <a:lnTo>
                    <a:pt x="133350" y="9525"/>
                  </a:lnTo>
                  <a:lnTo>
                    <a:pt x="133350" y="0"/>
                  </a:lnTo>
                  <a:lnTo>
                    <a:pt x="152400" y="19050"/>
                  </a:lnTo>
                  <a:lnTo>
                    <a:pt x="133350" y="38100"/>
                  </a:lnTo>
                  <a:lnTo>
                    <a:pt x="133350"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9" name="object 19"/>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854" y="329564"/>
            <a:ext cx="4028440" cy="239395"/>
          </a:xfrm>
          <a:prstGeom prst="rect">
            <a:avLst/>
          </a:prstGeom>
        </p:spPr>
        <p:txBody>
          <a:bodyPr vert="horz" wrap="square" lIns="0" tIns="12700" rIns="0" bIns="0" rtlCol="0">
            <a:spAutoFit/>
          </a:bodyPr>
          <a:lstStyle/>
          <a:p>
            <a:pPr marL="12700">
              <a:lnSpc>
                <a:spcPct val="100000"/>
              </a:lnSpc>
              <a:spcBef>
                <a:spcPts val="100"/>
              </a:spcBef>
            </a:pPr>
            <a:r>
              <a:rPr sz="1400" spc="-85" dirty="0"/>
              <a:t>WHAT</a:t>
            </a:r>
            <a:r>
              <a:rPr sz="1400" spc="-105" dirty="0"/>
              <a:t> </a:t>
            </a:r>
            <a:r>
              <a:rPr sz="1400" spc="35" dirty="0"/>
              <a:t>IS</a:t>
            </a:r>
            <a:r>
              <a:rPr sz="1400" spc="-90" dirty="0"/>
              <a:t> </a:t>
            </a:r>
            <a:r>
              <a:rPr sz="1400" spc="-70" dirty="0"/>
              <a:t>NTN</a:t>
            </a:r>
            <a:r>
              <a:rPr sz="1400" spc="-110" dirty="0"/>
              <a:t> </a:t>
            </a:r>
            <a:r>
              <a:rPr sz="1400" spc="-10" dirty="0"/>
              <a:t>AND</a:t>
            </a:r>
            <a:r>
              <a:rPr sz="1400" spc="-110" dirty="0"/>
              <a:t> </a:t>
            </a:r>
            <a:r>
              <a:rPr sz="1400" spc="-45" dirty="0"/>
              <a:t>WHY</a:t>
            </a:r>
            <a:r>
              <a:rPr sz="1400" spc="-95" dirty="0"/>
              <a:t> </a:t>
            </a:r>
            <a:r>
              <a:rPr sz="1400" spc="-45" dirty="0"/>
              <a:t>DEPARTMENT</a:t>
            </a:r>
            <a:r>
              <a:rPr sz="1400" spc="-100" dirty="0"/>
              <a:t> </a:t>
            </a:r>
            <a:r>
              <a:rPr sz="1400" spc="-30" dirty="0"/>
              <a:t>REQUIRE</a:t>
            </a:r>
            <a:r>
              <a:rPr sz="1400" spc="-125" dirty="0"/>
              <a:t> </a:t>
            </a:r>
            <a:r>
              <a:rPr sz="1400" spc="-70" dirty="0"/>
              <a:t>NTN</a:t>
            </a:r>
            <a:endParaRPr sz="1400"/>
          </a:p>
        </p:txBody>
      </p:sp>
      <p:grpSp>
        <p:nvGrpSpPr>
          <p:cNvPr id="3" name="object 3"/>
          <p:cNvGrpSpPr/>
          <p:nvPr/>
        </p:nvGrpSpPr>
        <p:grpSpPr>
          <a:xfrm>
            <a:off x="110147" y="710184"/>
            <a:ext cx="4348480" cy="2321560"/>
            <a:chOff x="110147" y="710184"/>
            <a:chExt cx="4348480" cy="2321560"/>
          </a:xfrm>
        </p:grpSpPr>
        <p:sp>
          <p:nvSpPr>
            <p:cNvPr id="4" name="object 4"/>
            <p:cNvSpPr/>
            <p:nvPr/>
          </p:nvSpPr>
          <p:spPr>
            <a:xfrm>
              <a:off x="129959" y="717804"/>
              <a:ext cx="4280916" cy="231343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0147" y="710184"/>
              <a:ext cx="4347972" cy="102260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5867" y="733044"/>
              <a:ext cx="4229100" cy="226301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5867" y="733044"/>
              <a:ext cx="4229100" cy="2263140"/>
            </a:xfrm>
            <a:custGeom>
              <a:avLst/>
              <a:gdLst/>
              <a:ahLst/>
              <a:cxnLst/>
              <a:rect l="l" t="t" r="r" b="b"/>
              <a:pathLst>
                <a:path w="4229100" h="2263140">
                  <a:moveTo>
                    <a:pt x="0" y="2263013"/>
                  </a:moveTo>
                  <a:lnTo>
                    <a:pt x="4229100" y="2263013"/>
                  </a:lnTo>
                  <a:lnTo>
                    <a:pt x="4229100" y="0"/>
                  </a:lnTo>
                  <a:lnTo>
                    <a:pt x="0" y="0"/>
                  </a:lnTo>
                  <a:lnTo>
                    <a:pt x="0" y="2263013"/>
                  </a:lnTo>
                  <a:close/>
                </a:path>
              </a:pathLst>
            </a:custGeom>
            <a:ln w="4762">
              <a:solidFill>
                <a:srgbClr val="76787A"/>
              </a:solidFill>
            </a:ln>
          </p:spPr>
          <p:txBody>
            <a:bodyPr wrap="square" lIns="0" tIns="0" rIns="0" bIns="0" rtlCol="0"/>
            <a:lstStyle/>
            <a:p>
              <a:endParaRPr/>
            </a:p>
          </p:txBody>
        </p:sp>
      </p:grpSp>
      <p:sp>
        <p:nvSpPr>
          <p:cNvPr id="8" name="object 8"/>
          <p:cNvSpPr txBox="1"/>
          <p:nvPr/>
        </p:nvSpPr>
        <p:spPr>
          <a:xfrm>
            <a:off x="189141" y="735838"/>
            <a:ext cx="4164965" cy="900430"/>
          </a:xfrm>
          <a:prstGeom prst="rect">
            <a:avLst/>
          </a:prstGeom>
        </p:spPr>
        <p:txBody>
          <a:bodyPr vert="horz" wrap="square" lIns="0" tIns="12700" rIns="0" bIns="0" rtlCol="0">
            <a:spAutoFit/>
          </a:bodyPr>
          <a:lstStyle/>
          <a:p>
            <a:pPr marL="12700" algn="just">
              <a:lnSpc>
                <a:spcPct val="100000"/>
              </a:lnSpc>
              <a:spcBef>
                <a:spcPts val="100"/>
              </a:spcBef>
            </a:pPr>
            <a:r>
              <a:rPr sz="900" spc="-5" dirty="0">
                <a:latin typeface="Carlito"/>
                <a:cs typeface="Carlito"/>
              </a:rPr>
              <a:t>NTN </a:t>
            </a:r>
            <a:r>
              <a:rPr sz="900" spc="-10" dirty="0">
                <a:latin typeface="Carlito"/>
                <a:cs typeface="Carlito"/>
              </a:rPr>
              <a:t>stand for </a:t>
            </a:r>
            <a:r>
              <a:rPr sz="900" spc="-5" dirty="0">
                <a:latin typeface="Carlito"/>
                <a:cs typeface="Carlito"/>
              </a:rPr>
              <a:t>“National </a:t>
            </a:r>
            <a:r>
              <a:rPr sz="900" spc="-30" dirty="0">
                <a:latin typeface="Carlito"/>
                <a:cs typeface="Carlito"/>
              </a:rPr>
              <a:t>Tax</a:t>
            </a:r>
            <a:r>
              <a:rPr sz="900" spc="45" dirty="0">
                <a:latin typeface="Carlito"/>
                <a:cs typeface="Carlito"/>
              </a:rPr>
              <a:t> </a:t>
            </a:r>
            <a:r>
              <a:rPr sz="900" dirty="0">
                <a:latin typeface="Carlito"/>
                <a:cs typeface="Carlito"/>
              </a:rPr>
              <a:t>number”</a:t>
            </a:r>
            <a:endParaRPr sz="900">
              <a:latin typeface="Carlito"/>
              <a:cs typeface="Carlito"/>
            </a:endParaRPr>
          </a:p>
          <a:p>
            <a:pPr>
              <a:lnSpc>
                <a:spcPct val="100000"/>
              </a:lnSpc>
              <a:spcBef>
                <a:spcPts val="20"/>
              </a:spcBef>
            </a:pPr>
            <a:endParaRPr sz="1200">
              <a:latin typeface="Carlito"/>
              <a:cs typeface="Carlito"/>
            </a:endParaRPr>
          </a:p>
          <a:p>
            <a:pPr marL="12700" marR="5080" algn="just">
              <a:lnSpc>
                <a:spcPct val="100000"/>
              </a:lnSpc>
            </a:pPr>
            <a:r>
              <a:rPr sz="900" spc="-5" dirty="0">
                <a:latin typeface="Carlito"/>
                <a:cs typeface="Carlito"/>
              </a:rPr>
              <a:t>National insurance </a:t>
            </a:r>
            <a:r>
              <a:rPr sz="900" dirty="0">
                <a:latin typeface="Carlito"/>
                <a:cs typeface="Carlito"/>
              </a:rPr>
              <a:t>number is </a:t>
            </a:r>
            <a:r>
              <a:rPr sz="900" spc="-5" dirty="0">
                <a:latin typeface="Carlito"/>
                <a:cs typeface="Carlito"/>
              </a:rPr>
              <a:t>used by </a:t>
            </a:r>
            <a:r>
              <a:rPr sz="900" dirty="0">
                <a:latin typeface="Carlito"/>
                <a:cs typeface="Carlito"/>
              </a:rPr>
              <a:t>the </a:t>
            </a:r>
            <a:r>
              <a:rPr sz="900" spc="-5" dirty="0">
                <a:latin typeface="Carlito"/>
                <a:cs typeface="Carlito"/>
              </a:rPr>
              <a:t>governments </a:t>
            </a:r>
            <a:r>
              <a:rPr sz="900" dirty="0">
                <a:latin typeface="Carlito"/>
                <a:cs typeface="Carlito"/>
              </a:rPr>
              <a:t>of </a:t>
            </a:r>
            <a:r>
              <a:rPr sz="900" spc="-5" dirty="0">
                <a:latin typeface="Carlito"/>
                <a:cs typeface="Carlito"/>
              </a:rPr>
              <a:t>many countries </a:t>
            </a:r>
            <a:r>
              <a:rPr sz="900" spc="5" dirty="0">
                <a:latin typeface="Carlito"/>
                <a:cs typeface="Carlito"/>
              </a:rPr>
              <a:t>as </a:t>
            </a:r>
            <a:r>
              <a:rPr sz="900" dirty="0">
                <a:latin typeface="Carlito"/>
                <a:cs typeface="Carlito"/>
              </a:rPr>
              <a:t>a means </a:t>
            </a:r>
            <a:r>
              <a:rPr sz="900" spc="5" dirty="0">
                <a:latin typeface="Carlito"/>
                <a:cs typeface="Carlito"/>
              </a:rPr>
              <a:t>of  </a:t>
            </a:r>
            <a:r>
              <a:rPr sz="900" spc="-5" dirty="0">
                <a:latin typeface="Carlito"/>
                <a:cs typeface="Carlito"/>
              </a:rPr>
              <a:t>tracking their citizens, permanent residents, </a:t>
            </a:r>
            <a:r>
              <a:rPr sz="900" dirty="0">
                <a:latin typeface="Carlito"/>
                <a:cs typeface="Carlito"/>
              </a:rPr>
              <a:t>and </a:t>
            </a:r>
            <a:r>
              <a:rPr sz="900" spc="-5" dirty="0">
                <a:latin typeface="Carlito"/>
                <a:cs typeface="Carlito"/>
              </a:rPr>
              <a:t>temporary residents </a:t>
            </a:r>
            <a:r>
              <a:rPr sz="900" spc="-10" dirty="0">
                <a:latin typeface="Carlito"/>
                <a:cs typeface="Carlito"/>
              </a:rPr>
              <a:t>for </a:t>
            </a:r>
            <a:r>
              <a:rPr sz="900" dirty="0">
                <a:latin typeface="Carlito"/>
                <a:cs typeface="Carlito"/>
              </a:rPr>
              <a:t>the </a:t>
            </a:r>
            <a:r>
              <a:rPr sz="900" spc="-5" dirty="0">
                <a:latin typeface="Carlito"/>
                <a:cs typeface="Carlito"/>
              </a:rPr>
              <a:t>purposes </a:t>
            </a:r>
            <a:r>
              <a:rPr sz="900" spc="5" dirty="0">
                <a:latin typeface="Carlito"/>
                <a:cs typeface="Carlito"/>
              </a:rPr>
              <a:t>of  </a:t>
            </a:r>
            <a:r>
              <a:rPr sz="900" spc="-5" dirty="0">
                <a:latin typeface="Carlito"/>
                <a:cs typeface="Carlito"/>
              </a:rPr>
              <a:t>work, </a:t>
            </a:r>
            <a:r>
              <a:rPr sz="900" spc="-10" dirty="0">
                <a:latin typeface="Carlito"/>
                <a:cs typeface="Carlito"/>
              </a:rPr>
              <a:t>taxation,</a:t>
            </a:r>
            <a:r>
              <a:rPr sz="900" spc="180" dirty="0">
                <a:latin typeface="Carlito"/>
                <a:cs typeface="Carlito"/>
              </a:rPr>
              <a:t> </a:t>
            </a:r>
            <a:r>
              <a:rPr sz="900" spc="-10" dirty="0">
                <a:latin typeface="Carlito"/>
                <a:cs typeface="Carlito"/>
              </a:rPr>
              <a:t>government  </a:t>
            </a:r>
            <a:r>
              <a:rPr sz="900" spc="-5" dirty="0">
                <a:latin typeface="Carlito"/>
                <a:cs typeface="Carlito"/>
              </a:rPr>
              <a:t>benefits, </a:t>
            </a:r>
            <a:r>
              <a:rPr sz="900" dirty="0">
                <a:latin typeface="Carlito"/>
                <a:cs typeface="Carlito"/>
              </a:rPr>
              <a:t>health </a:t>
            </a:r>
            <a:r>
              <a:rPr sz="900" spc="-5" dirty="0">
                <a:latin typeface="Carlito"/>
                <a:cs typeface="Carlito"/>
              </a:rPr>
              <a:t>care, </a:t>
            </a:r>
            <a:r>
              <a:rPr sz="900" dirty="0">
                <a:latin typeface="Carlito"/>
                <a:cs typeface="Carlito"/>
              </a:rPr>
              <a:t>and </a:t>
            </a:r>
            <a:r>
              <a:rPr sz="900" spc="-5" dirty="0">
                <a:latin typeface="Carlito"/>
                <a:cs typeface="Carlito"/>
              </a:rPr>
              <a:t>other </a:t>
            </a:r>
            <a:r>
              <a:rPr sz="900" spc="-10" dirty="0">
                <a:latin typeface="Carlito"/>
                <a:cs typeface="Carlito"/>
              </a:rPr>
              <a:t>governmentally-related  </a:t>
            </a:r>
            <a:r>
              <a:rPr sz="900" spc="-5" dirty="0">
                <a:latin typeface="Carlito"/>
                <a:cs typeface="Carlito"/>
              </a:rPr>
              <a:t>functions. The number appear </a:t>
            </a:r>
            <a:r>
              <a:rPr sz="900" dirty="0">
                <a:latin typeface="Carlito"/>
                <a:cs typeface="Carlito"/>
              </a:rPr>
              <a:t>on </a:t>
            </a:r>
            <a:r>
              <a:rPr sz="900" spc="-5" dirty="0">
                <a:latin typeface="Carlito"/>
                <a:cs typeface="Carlito"/>
              </a:rPr>
              <a:t>identity documents issued by </a:t>
            </a:r>
            <a:r>
              <a:rPr sz="900" spc="-10" dirty="0">
                <a:latin typeface="Carlito"/>
                <a:cs typeface="Carlito"/>
              </a:rPr>
              <a:t>several</a:t>
            </a:r>
            <a:r>
              <a:rPr sz="900" spc="30" dirty="0">
                <a:latin typeface="Carlito"/>
                <a:cs typeface="Carlito"/>
              </a:rPr>
              <a:t> </a:t>
            </a:r>
            <a:r>
              <a:rPr sz="900" dirty="0">
                <a:latin typeface="Carlito"/>
                <a:cs typeface="Carlito"/>
              </a:rPr>
              <a:t>of </a:t>
            </a:r>
            <a:r>
              <a:rPr sz="900" spc="-5" dirty="0">
                <a:latin typeface="Carlito"/>
                <a:cs typeface="Carlito"/>
              </a:rPr>
              <a:t>the </a:t>
            </a:r>
            <a:r>
              <a:rPr sz="900" spc="-10" dirty="0">
                <a:latin typeface="Carlito"/>
                <a:cs typeface="Carlito"/>
              </a:rPr>
              <a:t>countries</a:t>
            </a:r>
            <a:endParaRPr sz="900">
              <a:latin typeface="Carlito"/>
              <a:cs typeface="Carlito"/>
            </a:endParaRPr>
          </a:p>
        </p:txBody>
      </p:sp>
      <p:sp>
        <p:nvSpPr>
          <p:cNvPr id="9" name="object 9"/>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10" name="object 10"/>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11" name="object 11"/>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12" name="object 12"/>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23</a:t>
            </a:r>
            <a:endParaRPr sz="800">
              <a:latin typeface="Trebuchet MS"/>
              <a:cs typeface="Trebuchet MS"/>
            </a:endParaRPr>
          </a:p>
        </p:txBody>
      </p:sp>
      <p:sp>
        <p:nvSpPr>
          <p:cNvPr id="13" name="object 13"/>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8483"/>
            <a:ext cx="4573270" cy="3429000"/>
            <a:chOff x="5727" y="8483"/>
            <a:chExt cx="4573270" cy="342900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1073721" y="8483"/>
              <a:ext cx="2400300" cy="3429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7" name="object 7"/>
          <p:cNvSpPr txBox="1"/>
          <p:nvPr/>
        </p:nvSpPr>
        <p:spPr>
          <a:xfrm>
            <a:off x="2905764" y="3166922"/>
            <a:ext cx="67310" cy="102235"/>
          </a:xfrm>
          <a:prstGeom prst="rect">
            <a:avLst/>
          </a:prstGeom>
        </p:spPr>
        <p:txBody>
          <a:bodyPr vert="horz" wrap="square" lIns="0" tIns="13335" rIns="0" bIns="0" rtlCol="0">
            <a:spAutoFit/>
          </a:bodyPr>
          <a:lstStyle/>
          <a:p>
            <a:pPr marL="12700">
              <a:lnSpc>
                <a:spcPct val="100000"/>
              </a:lnSpc>
              <a:spcBef>
                <a:spcPts val="105"/>
              </a:spcBef>
            </a:pPr>
            <a:r>
              <a:rPr sz="500" spc="15" dirty="0">
                <a:solidFill>
                  <a:srgbClr val="FFFFFF"/>
                </a:solidFill>
                <a:latin typeface="Trebuchet MS"/>
                <a:cs typeface="Trebuchet MS"/>
              </a:rPr>
              <a:t>D</a:t>
            </a:r>
            <a:endParaRPr sz="500">
              <a:latin typeface="Trebuchet MS"/>
              <a:cs typeface="Trebuchet MS"/>
            </a:endParaRPr>
          </a:p>
        </p:txBody>
      </p:sp>
      <p:sp>
        <p:nvSpPr>
          <p:cNvPr id="8" name="object 8"/>
          <p:cNvSpPr txBox="1"/>
          <p:nvPr/>
        </p:nvSpPr>
        <p:spPr>
          <a:xfrm>
            <a:off x="3141634" y="3166922"/>
            <a:ext cx="67310" cy="102235"/>
          </a:xfrm>
          <a:prstGeom prst="rect">
            <a:avLst/>
          </a:prstGeom>
        </p:spPr>
        <p:txBody>
          <a:bodyPr vert="horz" wrap="square" lIns="0" tIns="13335" rIns="0" bIns="0" rtlCol="0">
            <a:spAutoFit/>
          </a:bodyPr>
          <a:lstStyle/>
          <a:p>
            <a:pPr marL="12700">
              <a:lnSpc>
                <a:spcPct val="100000"/>
              </a:lnSpc>
              <a:spcBef>
                <a:spcPts val="105"/>
              </a:spcBef>
            </a:pPr>
            <a:r>
              <a:rPr sz="500" spc="-15" dirty="0">
                <a:solidFill>
                  <a:srgbClr val="FFFFFF"/>
                </a:solidFill>
                <a:latin typeface="Trebuchet MS"/>
                <a:cs typeface="Trebuchet MS"/>
              </a:rPr>
              <a:t>G</a:t>
            </a:r>
            <a:endParaRPr sz="500">
              <a:latin typeface="Trebuchet MS"/>
              <a:cs typeface="Trebuchet MS"/>
            </a:endParaRPr>
          </a:p>
        </p:txBody>
      </p:sp>
      <p:sp>
        <p:nvSpPr>
          <p:cNvPr id="9" name="object 9"/>
          <p:cNvSpPr txBox="1"/>
          <p:nvPr/>
        </p:nvSpPr>
        <p:spPr>
          <a:xfrm>
            <a:off x="3462329" y="3166922"/>
            <a:ext cx="619760" cy="102235"/>
          </a:xfrm>
          <a:prstGeom prst="rect">
            <a:avLst/>
          </a:prstGeom>
        </p:spPr>
        <p:txBody>
          <a:bodyPr vert="horz" wrap="square" lIns="0" tIns="13335" rIns="0" bIns="0" rtlCol="0">
            <a:spAutoFit/>
          </a:bodyPr>
          <a:lstStyle/>
          <a:p>
            <a:pPr marL="12700">
              <a:lnSpc>
                <a:spcPct val="100000"/>
              </a:lnSpc>
              <a:spcBef>
                <a:spcPts val="105"/>
              </a:spcBef>
            </a:pPr>
            <a:r>
              <a:rPr sz="500" spc="-60" dirty="0">
                <a:solidFill>
                  <a:srgbClr val="FFFFFF"/>
                </a:solidFill>
                <a:latin typeface="Trebuchet MS"/>
                <a:cs typeface="Trebuchet MS"/>
              </a:rPr>
              <a:t>.</a:t>
            </a:r>
            <a:r>
              <a:rPr sz="500" spc="-25"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5" dirty="0">
                <a:solidFill>
                  <a:srgbClr val="FFFFFF"/>
                </a:solidFill>
                <a:latin typeface="Trebuchet MS"/>
                <a:cs typeface="Trebuchet MS"/>
              </a:rPr>
              <a:t> </a:t>
            </a:r>
            <a:r>
              <a:rPr sz="500" spc="-5" dirty="0">
                <a:solidFill>
                  <a:srgbClr val="FFFFFF"/>
                </a:solidFill>
                <a:latin typeface="Trebuchet MS"/>
                <a:cs typeface="Trebuchet MS"/>
              </a:rPr>
              <a:t>H</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5" dirty="0">
                <a:solidFill>
                  <a:srgbClr val="FFFFFF"/>
                </a:solidFill>
                <a:latin typeface="Trebuchet MS"/>
                <a:cs typeface="Trebuchet MS"/>
              </a:rPr>
              <a:t> </a:t>
            </a:r>
            <a:r>
              <a:rPr sz="500" spc="-15" dirty="0">
                <a:solidFill>
                  <a:srgbClr val="FFFFFF"/>
                </a:solidFill>
                <a:latin typeface="Trebuchet MS"/>
                <a:cs typeface="Trebuchet MS"/>
              </a:rPr>
              <a:t>Z</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160" dirty="0">
                <a:solidFill>
                  <a:srgbClr val="FFFFFF"/>
                </a:solidFill>
                <a:latin typeface="Trebuchet MS"/>
                <a:cs typeface="Trebuchet MS"/>
              </a:rPr>
              <a:t> </a:t>
            </a:r>
            <a:r>
              <a:rPr sz="500" spc="-25" dirty="0">
                <a:solidFill>
                  <a:srgbClr val="FFFFFF"/>
                </a:solidFill>
                <a:latin typeface="Trebuchet MS"/>
                <a:cs typeface="Trebuchet MS"/>
              </a:rPr>
              <a:t>A</a:t>
            </a:r>
            <a:r>
              <a:rPr sz="500" spc="-55" dirty="0">
                <a:solidFill>
                  <a:srgbClr val="FFFFFF"/>
                </a:solidFill>
                <a:latin typeface="Trebuchet MS"/>
                <a:cs typeface="Trebuchet MS"/>
              </a:rPr>
              <a:t> </a:t>
            </a:r>
            <a:r>
              <a:rPr sz="500" spc="-10" dirty="0">
                <a:solidFill>
                  <a:srgbClr val="FFFFFF"/>
                </a:solidFill>
                <a:latin typeface="Trebuchet MS"/>
                <a:cs typeface="Trebuchet MS"/>
              </a:rPr>
              <a:t>L</a:t>
            </a:r>
            <a:r>
              <a:rPr sz="500" spc="-60"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10" name="object 10"/>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1" name="object 11"/>
          <p:cNvSpPr txBox="1"/>
          <p:nvPr/>
        </p:nvSpPr>
        <p:spPr>
          <a:xfrm>
            <a:off x="4262056" y="3142233"/>
            <a:ext cx="138430" cy="151765"/>
          </a:xfrm>
          <a:prstGeom prst="rect">
            <a:avLst/>
          </a:prstGeom>
        </p:spPr>
        <p:txBody>
          <a:bodyPr vert="horz" wrap="square" lIns="0" tIns="15875" rIns="0" bIns="0" rtlCol="0">
            <a:spAutoFit/>
          </a:bodyPr>
          <a:lstStyle/>
          <a:p>
            <a:pPr marL="12700">
              <a:lnSpc>
                <a:spcPct val="100000"/>
              </a:lnSpc>
              <a:spcBef>
                <a:spcPts val="125"/>
              </a:spcBef>
            </a:pPr>
            <a:r>
              <a:rPr sz="800" spc="20" dirty="0">
                <a:solidFill>
                  <a:srgbClr val="FFFFFF"/>
                </a:solidFill>
                <a:latin typeface="Trebuchet MS"/>
                <a:cs typeface="Trebuchet MS"/>
              </a:rPr>
              <a:t>24</a:t>
            </a:r>
            <a:endParaRPr sz="800">
              <a:latin typeface="Trebuchet MS"/>
              <a:cs typeface="Trebuchet MS"/>
            </a:endParaRPr>
          </a:p>
        </p:txBody>
      </p:sp>
      <p:grpSp>
        <p:nvGrpSpPr>
          <p:cNvPr id="12" name="object 12"/>
          <p:cNvGrpSpPr/>
          <p:nvPr/>
        </p:nvGrpSpPr>
        <p:grpSpPr>
          <a:xfrm>
            <a:off x="-4965" y="0"/>
            <a:ext cx="4596130" cy="3452495"/>
            <a:chOff x="-4965" y="0"/>
            <a:chExt cx="4596130" cy="3452495"/>
          </a:xfrm>
        </p:grpSpPr>
        <p:sp>
          <p:nvSpPr>
            <p:cNvPr id="13" name="object 13"/>
            <p:cNvSpPr/>
            <p:nvPr/>
          </p:nvSpPr>
          <p:spPr>
            <a:xfrm>
              <a:off x="1073721" y="389483"/>
              <a:ext cx="152400" cy="38100"/>
            </a:xfrm>
            <a:custGeom>
              <a:avLst/>
              <a:gdLst/>
              <a:ahLst/>
              <a:cxnLst/>
              <a:rect l="l" t="t" r="r" b="b"/>
              <a:pathLst>
                <a:path w="152400" h="38100">
                  <a:moveTo>
                    <a:pt x="133350" y="0"/>
                  </a:moveTo>
                  <a:lnTo>
                    <a:pt x="133350" y="9525"/>
                  </a:lnTo>
                  <a:lnTo>
                    <a:pt x="0" y="9525"/>
                  </a:lnTo>
                  <a:lnTo>
                    <a:pt x="0" y="28575"/>
                  </a:lnTo>
                  <a:lnTo>
                    <a:pt x="133350" y="28575"/>
                  </a:lnTo>
                  <a:lnTo>
                    <a:pt x="133350" y="38100"/>
                  </a:lnTo>
                  <a:lnTo>
                    <a:pt x="152400" y="19050"/>
                  </a:lnTo>
                  <a:lnTo>
                    <a:pt x="133350" y="0"/>
                  </a:lnTo>
                  <a:close/>
                </a:path>
              </a:pathLst>
            </a:custGeom>
            <a:solidFill>
              <a:srgbClr val="797A7D"/>
            </a:solidFill>
          </p:spPr>
          <p:txBody>
            <a:bodyPr wrap="square" lIns="0" tIns="0" rIns="0" bIns="0" rtlCol="0"/>
            <a:lstStyle/>
            <a:p>
              <a:endParaRPr/>
            </a:p>
          </p:txBody>
        </p:sp>
        <p:sp>
          <p:nvSpPr>
            <p:cNvPr id="14" name="object 14"/>
            <p:cNvSpPr/>
            <p:nvPr/>
          </p:nvSpPr>
          <p:spPr>
            <a:xfrm>
              <a:off x="1073721" y="389483"/>
              <a:ext cx="152400" cy="38100"/>
            </a:xfrm>
            <a:custGeom>
              <a:avLst/>
              <a:gdLst/>
              <a:ahLst/>
              <a:cxnLst/>
              <a:rect l="l" t="t" r="r" b="b"/>
              <a:pathLst>
                <a:path w="152400" h="38100">
                  <a:moveTo>
                    <a:pt x="0" y="9525"/>
                  </a:moveTo>
                  <a:lnTo>
                    <a:pt x="133350" y="9525"/>
                  </a:lnTo>
                  <a:lnTo>
                    <a:pt x="133350" y="0"/>
                  </a:lnTo>
                  <a:lnTo>
                    <a:pt x="152400" y="19050"/>
                  </a:lnTo>
                  <a:lnTo>
                    <a:pt x="133350" y="38100"/>
                  </a:lnTo>
                  <a:lnTo>
                    <a:pt x="133350"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5" name="object 15"/>
            <p:cNvSpPr/>
            <p:nvPr/>
          </p:nvSpPr>
          <p:spPr>
            <a:xfrm>
              <a:off x="1759521" y="2103983"/>
              <a:ext cx="914400" cy="0"/>
            </a:xfrm>
            <a:custGeom>
              <a:avLst/>
              <a:gdLst/>
              <a:ahLst/>
              <a:cxnLst/>
              <a:rect l="l" t="t" r="r" b="b"/>
              <a:pathLst>
                <a:path w="914400">
                  <a:moveTo>
                    <a:pt x="0" y="0"/>
                  </a:moveTo>
                  <a:lnTo>
                    <a:pt x="914400" y="0"/>
                  </a:lnTo>
                </a:path>
              </a:pathLst>
            </a:custGeom>
            <a:ln w="4762">
              <a:solidFill>
                <a:srgbClr val="76787A"/>
              </a:solidFill>
            </a:ln>
          </p:spPr>
          <p:txBody>
            <a:bodyPr wrap="square" lIns="0" tIns="0" rIns="0" bIns="0" rtlCol="0"/>
            <a:lstStyle/>
            <a:p>
              <a:endParaRPr/>
            </a:p>
          </p:txBody>
        </p:sp>
        <p:sp>
          <p:nvSpPr>
            <p:cNvPr id="16" name="object 16"/>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306" y="193548"/>
            <a:ext cx="4152900" cy="608330"/>
            <a:chOff x="215306" y="193548"/>
            <a:chExt cx="4152900" cy="608330"/>
          </a:xfrm>
        </p:grpSpPr>
        <p:sp>
          <p:nvSpPr>
            <p:cNvPr id="3" name="object 3"/>
            <p:cNvSpPr/>
            <p:nvPr/>
          </p:nvSpPr>
          <p:spPr>
            <a:xfrm>
              <a:off x="215306" y="193548"/>
              <a:ext cx="4152894" cy="6080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2067" y="199644"/>
              <a:ext cx="4114800" cy="5715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32067" y="199644"/>
            <a:ext cx="4114800" cy="571500"/>
          </a:xfrm>
          <a:prstGeom prst="rect">
            <a:avLst/>
          </a:prstGeom>
          <a:ln w="4762">
            <a:solidFill>
              <a:srgbClr val="BEA987"/>
            </a:solidFill>
          </a:ln>
        </p:spPr>
        <p:txBody>
          <a:bodyPr vert="horz" wrap="square" lIns="0" tIns="173355" rIns="0" bIns="0" rtlCol="0">
            <a:spAutoFit/>
          </a:bodyPr>
          <a:lstStyle/>
          <a:p>
            <a:pPr marL="635" algn="ctr">
              <a:lnSpc>
                <a:spcPct val="100000"/>
              </a:lnSpc>
              <a:spcBef>
                <a:spcPts val="1365"/>
              </a:spcBef>
            </a:pPr>
            <a:r>
              <a:rPr sz="1400" b="0" dirty="0">
                <a:latin typeface="Trebuchet MS"/>
                <a:cs typeface="Trebuchet MS"/>
              </a:rPr>
              <a:t>ENLISTMENT </a:t>
            </a:r>
            <a:r>
              <a:rPr sz="1400" b="0" spc="-40" dirty="0">
                <a:latin typeface="Trebuchet MS"/>
                <a:cs typeface="Trebuchet MS"/>
              </a:rPr>
              <a:t>OF </a:t>
            </a:r>
            <a:r>
              <a:rPr sz="1400" b="0" spc="-30" dirty="0">
                <a:latin typeface="Trebuchet MS"/>
                <a:cs typeface="Trebuchet MS"/>
              </a:rPr>
              <a:t>RELATED</a:t>
            </a:r>
            <a:r>
              <a:rPr sz="1400" b="0" spc="-229" dirty="0">
                <a:latin typeface="Trebuchet MS"/>
                <a:cs typeface="Trebuchet MS"/>
              </a:rPr>
              <a:t> </a:t>
            </a:r>
            <a:r>
              <a:rPr sz="1400" b="0" spc="-15" dirty="0">
                <a:latin typeface="Trebuchet MS"/>
                <a:cs typeface="Trebuchet MS"/>
              </a:rPr>
              <a:t>DEPARTMENT</a:t>
            </a:r>
            <a:endParaRPr sz="1400">
              <a:latin typeface="Trebuchet MS"/>
              <a:cs typeface="Trebuchet MS"/>
            </a:endParaRPr>
          </a:p>
        </p:txBody>
      </p:sp>
      <p:grpSp>
        <p:nvGrpSpPr>
          <p:cNvPr id="6" name="object 6"/>
          <p:cNvGrpSpPr/>
          <p:nvPr/>
        </p:nvGrpSpPr>
        <p:grpSpPr>
          <a:xfrm>
            <a:off x="186347" y="824484"/>
            <a:ext cx="4234180" cy="2321560"/>
            <a:chOff x="186347" y="824484"/>
            <a:chExt cx="4234180" cy="2321560"/>
          </a:xfrm>
        </p:grpSpPr>
        <p:sp>
          <p:nvSpPr>
            <p:cNvPr id="7" name="object 7"/>
            <p:cNvSpPr/>
            <p:nvPr/>
          </p:nvSpPr>
          <p:spPr>
            <a:xfrm>
              <a:off x="206159" y="832104"/>
              <a:ext cx="4166616" cy="23134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6347" y="824484"/>
              <a:ext cx="4233672" cy="69646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32067" y="847344"/>
              <a:ext cx="4114800" cy="2263013"/>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32067" y="847344"/>
              <a:ext cx="4114800" cy="2263140"/>
            </a:xfrm>
            <a:custGeom>
              <a:avLst/>
              <a:gdLst/>
              <a:ahLst/>
              <a:cxnLst/>
              <a:rect l="l" t="t" r="r" b="b"/>
              <a:pathLst>
                <a:path w="4114800" h="2263140">
                  <a:moveTo>
                    <a:pt x="0" y="2263013"/>
                  </a:moveTo>
                  <a:lnTo>
                    <a:pt x="4114800" y="2263013"/>
                  </a:lnTo>
                  <a:lnTo>
                    <a:pt x="4114800" y="0"/>
                  </a:lnTo>
                  <a:lnTo>
                    <a:pt x="0" y="0"/>
                  </a:lnTo>
                  <a:lnTo>
                    <a:pt x="0" y="2263013"/>
                  </a:lnTo>
                  <a:close/>
                </a:path>
              </a:pathLst>
            </a:custGeom>
            <a:ln w="4762">
              <a:solidFill>
                <a:srgbClr val="76787A"/>
              </a:solidFill>
            </a:ln>
          </p:spPr>
          <p:txBody>
            <a:bodyPr wrap="square" lIns="0" tIns="0" rIns="0" bIns="0" rtlCol="0"/>
            <a:lstStyle/>
            <a:p>
              <a:endParaRPr/>
            </a:p>
          </p:txBody>
        </p:sp>
      </p:grpSp>
      <p:sp>
        <p:nvSpPr>
          <p:cNvPr id="11" name="object 11"/>
          <p:cNvSpPr txBox="1"/>
          <p:nvPr/>
        </p:nvSpPr>
        <p:spPr>
          <a:xfrm>
            <a:off x="265341" y="850138"/>
            <a:ext cx="4048760" cy="574040"/>
          </a:xfrm>
          <a:prstGeom prst="rect">
            <a:avLst/>
          </a:prstGeom>
        </p:spPr>
        <p:txBody>
          <a:bodyPr vert="horz" wrap="square" lIns="0" tIns="12700" rIns="0" bIns="0" rtlCol="0">
            <a:spAutoFit/>
          </a:bodyPr>
          <a:lstStyle/>
          <a:p>
            <a:pPr marL="12700" marR="5080" algn="just">
              <a:lnSpc>
                <a:spcPct val="100000"/>
              </a:lnSpc>
              <a:spcBef>
                <a:spcPts val="100"/>
              </a:spcBef>
            </a:pPr>
            <a:r>
              <a:rPr sz="900" spc="-5" dirty="0">
                <a:latin typeface="Carlito"/>
                <a:cs typeface="Carlito"/>
              </a:rPr>
              <a:t>NLC invites applications from </a:t>
            </a:r>
            <a:r>
              <a:rPr sz="900" spc="-10" dirty="0">
                <a:latin typeface="Carlito"/>
                <a:cs typeface="Carlito"/>
              </a:rPr>
              <a:t>contractors for </a:t>
            </a:r>
            <a:r>
              <a:rPr sz="900" spc="-5" dirty="0">
                <a:latin typeface="Carlito"/>
                <a:cs typeface="Carlito"/>
              </a:rPr>
              <a:t>enlistment </a:t>
            </a:r>
            <a:r>
              <a:rPr sz="900" dirty="0">
                <a:latin typeface="Carlito"/>
                <a:cs typeface="Carlito"/>
              </a:rPr>
              <a:t>of </a:t>
            </a:r>
            <a:r>
              <a:rPr sz="900" spc="-5" dirty="0">
                <a:latin typeface="Carlito"/>
                <a:cs typeface="Carlito"/>
              </a:rPr>
              <a:t>mega civil </a:t>
            </a:r>
            <a:r>
              <a:rPr sz="900" dirty="0">
                <a:latin typeface="Carlito"/>
                <a:cs typeface="Carlito"/>
              </a:rPr>
              <a:t>engineering  </a:t>
            </a:r>
            <a:r>
              <a:rPr sz="900" spc="-5" dirty="0">
                <a:latin typeface="Carlito"/>
                <a:cs typeface="Carlito"/>
              </a:rPr>
              <a:t>Projects with in </a:t>
            </a:r>
            <a:r>
              <a:rPr sz="900" spc="-10" dirty="0">
                <a:latin typeface="Carlito"/>
                <a:cs typeface="Carlito"/>
              </a:rPr>
              <a:t>Pakistan. Contractors </a:t>
            </a:r>
            <a:r>
              <a:rPr sz="900" spc="-5" dirty="0">
                <a:latin typeface="Carlito"/>
                <a:cs typeface="Carlito"/>
              </a:rPr>
              <a:t>applying </a:t>
            </a:r>
            <a:r>
              <a:rPr sz="900" spc="-10" dirty="0">
                <a:latin typeface="Carlito"/>
                <a:cs typeface="Carlito"/>
              </a:rPr>
              <a:t>for </a:t>
            </a:r>
            <a:r>
              <a:rPr sz="900" spc="-5" dirty="0">
                <a:latin typeface="Carlito"/>
                <a:cs typeface="Carlito"/>
              </a:rPr>
              <a:t>enlistment </a:t>
            </a:r>
            <a:r>
              <a:rPr sz="900" dirty="0">
                <a:latin typeface="Carlito"/>
                <a:cs typeface="Carlito"/>
              </a:rPr>
              <a:t>should </a:t>
            </a:r>
            <a:r>
              <a:rPr sz="900" spc="-5" dirty="0">
                <a:latin typeface="Carlito"/>
                <a:cs typeface="Carlito"/>
              </a:rPr>
              <a:t>be registered  with </a:t>
            </a:r>
            <a:r>
              <a:rPr sz="900" spc="-10" dirty="0">
                <a:latin typeface="Carlito"/>
                <a:cs typeface="Carlito"/>
              </a:rPr>
              <a:t>Pakistan </a:t>
            </a:r>
            <a:r>
              <a:rPr sz="900" spc="-5" dirty="0">
                <a:latin typeface="Carlito"/>
                <a:cs typeface="Carlito"/>
              </a:rPr>
              <a:t>Engineering </a:t>
            </a:r>
            <a:r>
              <a:rPr sz="900" dirty="0">
                <a:latin typeface="Carlito"/>
                <a:cs typeface="Carlito"/>
              </a:rPr>
              <a:t>Council </a:t>
            </a:r>
            <a:r>
              <a:rPr sz="900" spc="-5" dirty="0">
                <a:latin typeface="Carlito"/>
                <a:cs typeface="Carlito"/>
              </a:rPr>
              <a:t>in Category </a:t>
            </a:r>
            <a:r>
              <a:rPr sz="900" dirty="0">
                <a:latin typeface="Carlito"/>
                <a:cs typeface="Carlito"/>
              </a:rPr>
              <a:t>of </a:t>
            </a:r>
            <a:r>
              <a:rPr sz="900" spc="-5" dirty="0">
                <a:latin typeface="Carlito"/>
                <a:cs typeface="Carlito"/>
              </a:rPr>
              <a:t>works amounting </a:t>
            </a:r>
            <a:r>
              <a:rPr sz="900" spc="-10" dirty="0">
                <a:latin typeface="Carlito"/>
                <a:cs typeface="Carlito"/>
              </a:rPr>
              <a:t>to Rest. </a:t>
            </a:r>
            <a:r>
              <a:rPr sz="900" spc="-5" dirty="0">
                <a:latin typeface="Carlito"/>
                <a:cs typeface="Carlito"/>
              </a:rPr>
              <a:t>500.00  million and</a:t>
            </a:r>
            <a:r>
              <a:rPr sz="900" spc="15" dirty="0">
                <a:latin typeface="Carlito"/>
                <a:cs typeface="Carlito"/>
              </a:rPr>
              <a:t> </a:t>
            </a:r>
            <a:r>
              <a:rPr sz="900" spc="-5" dirty="0">
                <a:latin typeface="Carlito"/>
                <a:cs typeface="Carlito"/>
              </a:rPr>
              <a:t>above.</a:t>
            </a:r>
            <a:endParaRPr sz="900">
              <a:latin typeface="Carlito"/>
              <a:cs typeface="Carlito"/>
            </a:endParaRPr>
          </a:p>
        </p:txBody>
      </p:sp>
      <p:sp>
        <p:nvSpPr>
          <p:cNvPr id="12" name="object 12"/>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13" name="object 13"/>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14" name="object 14"/>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15" name="object 15"/>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25</a:t>
            </a:r>
            <a:endParaRPr sz="800">
              <a:latin typeface="Trebuchet MS"/>
              <a:cs typeface="Trebuchet MS"/>
            </a:endParaRPr>
          </a:p>
        </p:txBody>
      </p:sp>
      <p:sp>
        <p:nvSpPr>
          <p:cNvPr id="16" name="object 16"/>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36779"/>
            <a:ext cx="4573270" cy="3401060"/>
            <a:chOff x="5727" y="36779"/>
            <a:chExt cx="4573270" cy="340106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1073721" y="36779"/>
              <a:ext cx="2400300" cy="33909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7" name="object 7"/>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120"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26</a:t>
            </a:r>
            <a:endParaRPr sz="800">
              <a:latin typeface="Trebuchet MS"/>
              <a:cs typeface="Trebuchet MS"/>
            </a:endParaRPr>
          </a:p>
        </p:txBody>
      </p:sp>
      <p:grpSp>
        <p:nvGrpSpPr>
          <p:cNvPr id="10" name="object 10"/>
          <p:cNvGrpSpPr/>
          <p:nvPr/>
        </p:nvGrpSpPr>
        <p:grpSpPr>
          <a:xfrm>
            <a:off x="-4965" y="0"/>
            <a:ext cx="4596130" cy="3452495"/>
            <a:chOff x="-4965" y="0"/>
            <a:chExt cx="4596130" cy="3452495"/>
          </a:xfrm>
        </p:grpSpPr>
        <p:sp>
          <p:nvSpPr>
            <p:cNvPr id="11" name="object 11"/>
            <p:cNvSpPr/>
            <p:nvPr/>
          </p:nvSpPr>
          <p:spPr>
            <a:xfrm>
              <a:off x="1645221" y="808583"/>
              <a:ext cx="1447800" cy="190500"/>
            </a:xfrm>
            <a:custGeom>
              <a:avLst/>
              <a:gdLst/>
              <a:ahLst/>
              <a:cxnLst/>
              <a:rect l="l" t="t" r="r" b="b"/>
              <a:pathLst>
                <a:path w="1447800" h="190500">
                  <a:moveTo>
                    <a:pt x="990600" y="190500"/>
                  </a:moveTo>
                  <a:lnTo>
                    <a:pt x="1447800" y="190500"/>
                  </a:lnTo>
                </a:path>
                <a:path w="1447800" h="190500">
                  <a:moveTo>
                    <a:pt x="0" y="0"/>
                  </a:moveTo>
                  <a:lnTo>
                    <a:pt x="381000" y="0"/>
                  </a:lnTo>
                </a:path>
              </a:pathLst>
            </a:custGeom>
            <a:ln w="4762">
              <a:solidFill>
                <a:srgbClr val="76787A"/>
              </a:solidFill>
            </a:ln>
          </p:spPr>
          <p:txBody>
            <a:bodyPr wrap="square" lIns="0" tIns="0" rIns="0" bIns="0" rtlCol="0"/>
            <a:lstStyle/>
            <a:p>
              <a:endParaRPr/>
            </a:p>
          </p:txBody>
        </p:sp>
        <p:sp>
          <p:nvSpPr>
            <p:cNvPr id="12" name="object 12"/>
            <p:cNvSpPr/>
            <p:nvPr/>
          </p:nvSpPr>
          <p:spPr>
            <a:xfrm>
              <a:off x="1521396" y="389483"/>
              <a:ext cx="152400" cy="38100"/>
            </a:xfrm>
            <a:custGeom>
              <a:avLst/>
              <a:gdLst/>
              <a:ahLst/>
              <a:cxnLst/>
              <a:rect l="l" t="t" r="r" b="b"/>
              <a:pathLst>
                <a:path w="152400" h="38100">
                  <a:moveTo>
                    <a:pt x="133350" y="0"/>
                  </a:moveTo>
                  <a:lnTo>
                    <a:pt x="133350" y="9525"/>
                  </a:lnTo>
                  <a:lnTo>
                    <a:pt x="0" y="9525"/>
                  </a:lnTo>
                  <a:lnTo>
                    <a:pt x="0" y="28575"/>
                  </a:lnTo>
                  <a:lnTo>
                    <a:pt x="133350" y="28575"/>
                  </a:lnTo>
                  <a:lnTo>
                    <a:pt x="133350" y="38100"/>
                  </a:lnTo>
                  <a:lnTo>
                    <a:pt x="152400" y="19050"/>
                  </a:lnTo>
                  <a:lnTo>
                    <a:pt x="133350" y="0"/>
                  </a:lnTo>
                  <a:close/>
                </a:path>
              </a:pathLst>
            </a:custGeom>
            <a:solidFill>
              <a:srgbClr val="797A7D"/>
            </a:solidFill>
          </p:spPr>
          <p:txBody>
            <a:bodyPr wrap="square" lIns="0" tIns="0" rIns="0" bIns="0" rtlCol="0"/>
            <a:lstStyle/>
            <a:p>
              <a:endParaRPr/>
            </a:p>
          </p:txBody>
        </p:sp>
        <p:sp>
          <p:nvSpPr>
            <p:cNvPr id="13" name="object 13"/>
            <p:cNvSpPr/>
            <p:nvPr/>
          </p:nvSpPr>
          <p:spPr>
            <a:xfrm>
              <a:off x="1521396" y="389483"/>
              <a:ext cx="152400" cy="38100"/>
            </a:xfrm>
            <a:custGeom>
              <a:avLst/>
              <a:gdLst/>
              <a:ahLst/>
              <a:cxnLst/>
              <a:rect l="l" t="t" r="r" b="b"/>
              <a:pathLst>
                <a:path w="152400" h="38100">
                  <a:moveTo>
                    <a:pt x="0" y="9525"/>
                  </a:moveTo>
                  <a:lnTo>
                    <a:pt x="133350" y="9525"/>
                  </a:lnTo>
                  <a:lnTo>
                    <a:pt x="133350" y="0"/>
                  </a:lnTo>
                  <a:lnTo>
                    <a:pt x="152400" y="19050"/>
                  </a:lnTo>
                  <a:lnTo>
                    <a:pt x="133350" y="38100"/>
                  </a:lnTo>
                  <a:lnTo>
                    <a:pt x="133350"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4" name="object 14"/>
            <p:cNvSpPr/>
            <p:nvPr/>
          </p:nvSpPr>
          <p:spPr>
            <a:xfrm>
              <a:off x="1121346" y="751433"/>
              <a:ext cx="190500" cy="38100"/>
            </a:xfrm>
            <a:custGeom>
              <a:avLst/>
              <a:gdLst/>
              <a:ahLst/>
              <a:cxnLst/>
              <a:rect l="l" t="t" r="r" b="b"/>
              <a:pathLst>
                <a:path w="190500" h="38100">
                  <a:moveTo>
                    <a:pt x="171450" y="0"/>
                  </a:moveTo>
                  <a:lnTo>
                    <a:pt x="171450" y="9525"/>
                  </a:lnTo>
                  <a:lnTo>
                    <a:pt x="0" y="9525"/>
                  </a:lnTo>
                  <a:lnTo>
                    <a:pt x="0" y="28575"/>
                  </a:lnTo>
                  <a:lnTo>
                    <a:pt x="171450" y="28575"/>
                  </a:lnTo>
                  <a:lnTo>
                    <a:pt x="171450" y="38100"/>
                  </a:lnTo>
                  <a:lnTo>
                    <a:pt x="190500" y="19050"/>
                  </a:lnTo>
                  <a:lnTo>
                    <a:pt x="171450" y="0"/>
                  </a:lnTo>
                  <a:close/>
                </a:path>
              </a:pathLst>
            </a:custGeom>
            <a:solidFill>
              <a:srgbClr val="797A7D"/>
            </a:solidFill>
          </p:spPr>
          <p:txBody>
            <a:bodyPr wrap="square" lIns="0" tIns="0" rIns="0" bIns="0" rtlCol="0"/>
            <a:lstStyle/>
            <a:p>
              <a:endParaRPr/>
            </a:p>
          </p:txBody>
        </p:sp>
        <p:sp>
          <p:nvSpPr>
            <p:cNvPr id="15" name="object 15"/>
            <p:cNvSpPr/>
            <p:nvPr/>
          </p:nvSpPr>
          <p:spPr>
            <a:xfrm>
              <a:off x="1121346" y="751433"/>
              <a:ext cx="190500" cy="38100"/>
            </a:xfrm>
            <a:custGeom>
              <a:avLst/>
              <a:gdLst/>
              <a:ahLst/>
              <a:cxnLst/>
              <a:rect l="l" t="t" r="r" b="b"/>
              <a:pathLst>
                <a:path w="190500" h="38100">
                  <a:moveTo>
                    <a:pt x="0" y="9525"/>
                  </a:moveTo>
                  <a:lnTo>
                    <a:pt x="171450" y="9525"/>
                  </a:lnTo>
                  <a:lnTo>
                    <a:pt x="171450" y="0"/>
                  </a:lnTo>
                  <a:lnTo>
                    <a:pt x="190500" y="19050"/>
                  </a:lnTo>
                  <a:lnTo>
                    <a:pt x="171450" y="38100"/>
                  </a:lnTo>
                  <a:lnTo>
                    <a:pt x="171450"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6" name="object 16"/>
            <p:cNvSpPr/>
            <p:nvPr/>
          </p:nvSpPr>
          <p:spPr>
            <a:xfrm>
              <a:off x="2793936" y="808837"/>
              <a:ext cx="11430" cy="114300"/>
            </a:xfrm>
            <a:custGeom>
              <a:avLst/>
              <a:gdLst/>
              <a:ahLst/>
              <a:cxnLst/>
              <a:rect l="l" t="t" r="r" b="b"/>
              <a:pathLst>
                <a:path w="11430" h="114300">
                  <a:moveTo>
                    <a:pt x="0" y="114300"/>
                  </a:moveTo>
                  <a:lnTo>
                    <a:pt x="11430" y="114300"/>
                  </a:lnTo>
                  <a:lnTo>
                    <a:pt x="11430" y="0"/>
                  </a:lnTo>
                  <a:lnTo>
                    <a:pt x="0" y="0"/>
                  </a:lnTo>
                  <a:lnTo>
                    <a:pt x="0" y="114300"/>
                  </a:lnTo>
                  <a:close/>
                </a:path>
              </a:pathLst>
            </a:custGeom>
            <a:solidFill>
              <a:srgbClr val="797A7D"/>
            </a:solidFill>
          </p:spPr>
          <p:txBody>
            <a:bodyPr wrap="square" lIns="0" tIns="0" rIns="0" bIns="0" rtlCol="0"/>
            <a:lstStyle/>
            <a:p>
              <a:endParaRPr/>
            </a:p>
          </p:txBody>
        </p:sp>
        <p:sp>
          <p:nvSpPr>
            <p:cNvPr id="17" name="object 17"/>
            <p:cNvSpPr/>
            <p:nvPr/>
          </p:nvSpPr>
          <p:spPr>
            <a:xfrm>
              <a:off x="2788221" y="808583"/>
              <a:ext cx="22860" cy="114300"/>
            </a:xfrm>
            <a:custGeom>
              <a:avLst/>
              <a:gdLst/>
              <a:ahLst/>
              <a:cxnLst/>
              <a:rect l="l" t="t" r="r" b="b"/>
              <a:pathLst>
                <a:path w="22860" h="114300">
                  <a:moveTo>
                    <a:pt x="0" y="102869"/>
                  </a:moveTo>
                  <a:lnTo>
                    <a:pt x="5714" y="102869"/>
                  </a:lnTo>
                  <a:lnTo>
                    <a:pt x="5714" y="0"/>
                  </a:lnTo>
                  <a:lnTo>
                    <a:pt x="17145" y="0"/>
                  </a:lnTo>
                  <a:lnTo>
                    <a:pt x="17145" y="102869"/>
                  </a:lnTo>
                  <a:lnTo>
                    <a:pt x="22860" y="102869"/>
                  </a:lnTo>
                  <a:lnTo>
                    <a:pt x="11429" y="114300"/>
                  </a:lnTo>
                  <a:lnTo>
                    <a:pt x="0" y="102869"/>
                  </a:lnTo>
                  <a:close/>
                </a:path>
              </a:pathLst>
            </a:custGeom>
            <a:ln w="12700">
              <a:solidFill>
                <a:srgbClr val="56585B"/>
              </a:solidFill>
            </a:ln>
          </p:spPr>
          <p:txBody>
            <a:bodyPr wrap="square" lIns="0" tIns="0" rIns="0" bIns="0" rtlCol="0"/>
            <a:lstStyle/>
            <a:p>
              <a:endParaRPr/>
            </a:p>
          </p:txBody>
        </p:sp>
        <p:sp>
          <p:nvSpPr>
            <p:cNvPr id="18" name="object 1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967" y="313944"/>
            <a:ext cx="4114800" cy="571500"/>
          </a:xfrm>
          <a:prstGeom prst="rect">
            <a:avLst/>
          </a:prstGeom>
          <a:ln w="12700">
            <a:solidFill>
              <a:srgbClr val="506D93"/>
            </a:solidFill>
          </a:ln>
        </p:spPr>
        <p:txBody>
          <a:bodyPr vert="horz" wrap="square" lIns="0" tIns="173355" rIns="0" bIns="0" rtlCol="0">
            <a:spAutoFit/>
          </a:bodyPr>
          <a:lstStyle/>
          <a:p>
            <a:pPr marL="45720">
              <a:lnSpc>
                <a:spcPct val="100000"/>
              </a:lnSpc>
              <a:spcBef>
                <a:spcPts val="1365"/>
              </a:spcBef>
            </a:pPr>
            <a:r>
              <a:rPr sz="1400" spc="-90" dirty="0">
                <a:latin typeface="Trebuchet MS"/>
                <a:cs typeface="Trebuchet MS"/>
              </a:rPr>
              <a:t>WHAT </a:t>
            </a:r>
            <a:r>
              <a:rPr sz="1400" spc="40" dirty="0">
                <a:latin typeface="Trebuchet MS"/>
                <a:cs typeface="Trebuchet MS"/>
              </a:rPr>
              <a:t>IS </a:t>
            </a:r>
            <a:r>
              <a:rPr sz="1400" dirty="0">
                <a:latin typeface="Trebuchet MS"/>
                <a:cs typeface="Trebuchet MS"/>
              </a:rPr>
              <a:t>ENLISTMENT FEE</a:t>
            </a:r>
            <a:r>
              <a:rPr sz="1400" spc="-285" dirty="0">
                <a:latin typeface="Trebuchet MS"/>
                <a:cs typeface="Trebuchet MS"/>
              </a:rPr>
              <a:t> </a:t>
            </a:r>
            <a:r>
              <a:rPr sz="1400" spc="190" dirty="0">
                <a:latin typeface="Trebuchet MS"/>
                <a:cs typeface="Trebuchet MS"/>
              </a:rPr>
              <a:t>??</a:t>
            </a:r>
            <a:endParaRPr sz="1400">
              <a:latin typeface="Trebuchet MS"/>
              <a:cs typeface="Trebuchet MS"/>
            </a:endParaRPr>
          </a:p>
        </p:txBody>
      </p:sp>
      <p:sp>
        <p:nvSpPr>
          <p:cNvPr id="3" name="object 3"/>
          <p:cNvSpPr txBox="1"/>
          <p:nvPr/>
        </p:nvSpPr>
        <p:spPr>
          <a:xfrm>
            <a:off x="265341" y="1040638"/>
            <a:ext cx="4049395" cy="436880"/>
          </a:xfrm>
          <a:prstGeom prst="rect">
            <a:avLst/>
          </a:prstGeom>
        </p:spPr>
        <p:txBody>
          <a:bodyPr vert="horz" wrap="square" lIns="0" tIns="12700" rIns="0" bIns="0" rtlCol="0">
            <a:spAutoFit/>
          </a:bodyPr>
          <a:lstStyle/>
          <a:p>
            <a:pPr marL="184785" marR="5080" indent="-172720" algn="just">
              <a:lnSpc>
                <a:spcPct val="100000"/>
              </a:lnSpc>
              <a:spcBef>
                <a:spcPts val="100"/>
              </a:spcBef>
            </a:pPr>
            <a:r>
              <a:rPr sz="900" spc="-15" dirty="0">
                <a:latin typeface="Carlito"/>
                <a:cs typeface="Carlito"/>
              </a:rPr>
              <a:t>Vary </a:t>
            </a:r>
            <a:r>
              <a:rPr sz="900" spc="-5" dirty="0">
                <a:latin typeface="Carlito"/>
                <a:cs typeface="Carlito"/>
              </a:rPr>
              <a:t>from department </a:t>
            </a:r>
            <a:r>
              <a:rPr sz="900" spc="-10" dirty="0">
                <a:latin typeface="Carlito"/>
                <a:cs typeface="Carlito"/>
              </a:rPr>
              <a:t>to </a:t>
            </a:r>
            <a:r>
              <a:rPr sz="900" spc="-5" dirty="0">
                <a:latin typeface="Carlito"/>
                <a:cs typeface="Carlito"/>
              </a:rPr>
              <a:t>department some Departments have </a:t>
            </a:r>
            <a:r>
              <a:rPr sz="900" dirty="0">
                <a:latin typeface="Carlito"/>
                <a:cs typeface="Carlito"/>
              </a:rPr>
              <a:t>a </a:t>
            </a:r>
            <a:r>
              <a:rPr sz="900" spc="-5" dirty="0">
                <a:latin typeface="Carlito"/>
                <a:cs typeface="Carlito"/>
              </a:rPr>
              <a:t>low </a:t>
            </a:r>
            <a:r>
              <a:rPr sz="900" spc="-10" dirty="0">
                <a:latin typeface="Carlito"/>
                <a:cs typeface="Carlito"/>
              </a:rPr>
              <a:t>enlistment fee </a:t>
            </a:r>
            <a:r>
              <a:rPr sz="900" spc="180" dirty="0">
                <a:latin typeface="Carlito"/>
                <a:cs typeface="Carlito"/>
              </a:rPr>
              <a:t> </a:t>
            </a:r>
            <a:r>
              <a:rPr sz="900" spc="-5" dirty="0">
                <a:latin typeface="Carlito"/>
                <a:cs typeface="Carlito"/>
              </a:rPr>
              <a:t>while some </a:t>
            </a:r>
            <a:r>
              <a:rPr sz="900" spc="-10" dirty="0">
                <a:latin typeface="Carlito"/>
                <a:cs typeface="Carlito"/>
              </a:rPr>
              <a:t>have </a:t>
            </a:r>
            <a:r>
              <a:rPr sz="900" dirty="0">
                <a:latin typeface="Carlito"/>
                <a:cs typeface="Carlito"/>
              </a:rPr>
              <a:t>a </a:t>
            </a:r>
            <a:r>
              <a:rPr sz="900" spc="-5" dirty="0">
                <a:latin typeface="Carlito"/>
                <a:cs typeface="Carlito"/>
              </a:rPr>
              <a:t>high </a:t>
            </a:r>
            <a:r>
              <a:rPr sz="900" spc="-10" dirty="0">
                <a:latin typeface="Carlito"/>
                <a:cs typeface="Carlito"/>
              </a:rPr>
              <a:t>rates </a:t>
            </a:r>
            <a:r>
              <a:rPr sz="900" dirty="0">
                <a:latin typeface="Carlito"/>
                <a:cs typeface="Carlito"/>
              </a:rPr>
              <a:t>of </a:t>
            </a:r>
            <a:r>
              <a:rPr sz="900" spc="-5" dirty="0">
                <a:latin typeface="Carlito"/>
                <a:cs typeface="Carlito"/>
              </a:rPr>
              <a:t>enlistment </a:t>
            </a:r>
            <a:r>
              <a:rPr sz="900" spc="-10" dirty="0">
                <a:latin typeface="Carlito"/>
                <a:cs typeface="Carlito"/>
              </a:rPr>
              <a:t>any </a:t>
            </a:r>
            <a:r>
              <a:rPr sz="900" spc="-5" dirty="0">
                <a:latin typeface="Carlito"/>
                <a:cs typeface="Carlito"/>
              </a:rPr>
              <a:t>firm </a:t>
            </a:r>
            <a:r>
              <a:rPr sz="900" spc="-10" dirty="0">
                <a:latin typeface="Carlito"/>
                <a:cs typeface="Carlito"/>
              </a:rPr>
              <a:t>to </a:t>
            </a:r>
            <a:r>
              <a:rPr sz="900" spc="-5" dirty="0">
                <a:latin typeface="Carlito"/>
                <a:cs typeface="Carlito"/>
              </a:rPr>
              <a:t>specific Department </a:t>
            </a:r>
            <a:r>
              <a:rPr sz="900" dirty="0">
                <a:latin typeface="Carlito"/>
                <a:cs typeface="Carlito"/>
              </a:rPr>
              <a:t>. Its  </a:t>
            </a:r>
            <a:r>
              <a:rPr sz="900" spc="-5" dirty="0">
                <a:latin typeface="Carlito"/>
                <a:cs typeface="Carlito"/>
              </a:rPr>
              <a:t>Depend Firm </a:t>
            </a:r>
            <a:r>
              <a:rPr sz="900" spc="-10" dirty="0">
                <a:latin typeface="Carlito"/>
                <a:cs typeface="Carlito"/>
              </a:rPr>
              <a:t>Category however </a:t>
            </a:r>
            <a:r>
              <a:rPr sz="900" spc="-5" dirty="0">
                <a:latin typeface="Carlito"/>
                <a:cs typeface="Carlito"/>
              </a:rPr>
              <a:t>the firm </a:t>
            </a:r>
            <a:r>
              <a:rPr sz="900" spc="-10" dirty="0">
                <a:latin typeface="Carlito"/>
                <a:cs typeface="Carlito"/>
              </a:rPr>
              <a:t>category</a:t>
            </a:r>
            <a:r>
              <a:rPr sz="900" spc="65" dirty="0">
                <a:latin typeface="Carlito"/>
                <a:cs typeface="Carlito"/>
              </a:rPr>
              <a:t> </a:t>
            </a:r>
            <a:r>
              <a:rPr sz="900" spc="-5" dirty="0">
                <a:latin typeface="Carlito"/>
                <a:cs typeface="Carlito"/>
              </a:rPr>
              <a:t>higher the </a:t>
            </a:r>
            <a:r>
              <a:rPr sz="900" spc="-10" dirty="0">
                <a:latin typeface="Carlito"/>
                <a:cs typeface="Carlito"/>
              </a:rPr>
              <a:t>fee </a:t>
            </a:r>
            <a:r>
              <a:rPr sz="900" spc="-5" dirty="0">
                <a:latin typeface="Carlito"/>
                <a:cs typeface="Carlito"/>
              </a:rPr>
              <a:t>will be more.</a:t>
            </a:r>
            <a:endParaRPr sz="900">
              <a:latin typeface="Carlito"/>
              <a:cs typeface="Carlito"/>
            </a:endParaRPr>
          </a:p>
        </p:txBody>
      </p:sp>
      <p:sp>
        <p:nvSpPr>
          <p:cNvPr id="4" name="object 4"/>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5" name="object 5"/>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6" name="object 6"/>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7" name="object 7"/>
          <p:cNvSpPr txBox="1"/>
          <p:nvPr/>
        </p:nvSpPr>
        <p:spPr>
          <a:xfrm>
            <a:off x="4258602" y="3142234"/>
            <a:ext cx="138430" cy="151765"/>
          </a:xfrm>
          <a:prstGeom prst="rect">
            <a:avLst/>
          </a:prstGeom>
        </p:spPr>
        <p:txBody>
          <a:bodyPr vert="horz" wrap="square" lIns="0" tIns="15875" rIns="0" bIns="0" rtlCol="0">
            <a:spAutoFit/>
          </a:bodyPr>
          <a:lstStyle/>
          <a:p>
            <a:pPr marL="12700">
              <a:lnSpc>
                <a:spcPct val="100000"/>
              </a:lnSpc>
              <a:spcBef>
                <a:spcPts val="125"/>
              </a:spcBef>
            </a:pPr>
            <a:r>
              <a:rPr sz="800" spc="20" dirty="0">
                <a:solidFill>
                  <a:srgbClr val="FFFFFF"/>
                </a:solidFill>
                <a:latin typeface="Trebuchet MS"/>
                <a:cs typeface="Trebuchet MS"/>
              </a:rPr>
              <a:t>27</a:t>
            </a:r>
            <a:endParaRPr sz="800">
              <a:latin typeface="Trebuchet MS"/>
              <a:cs typeface="Trebuchet MS"/>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831" y="157858"/>
            <a:ext cx="4151296" cy="60499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8795" y="321919"/>
            <a:ext cx="1503680" cy="239395"/>
          </a:xfrm>
          <a:prstGeom prst="rect">
            <a:avLst/>
          </a:prstGeom>
        </p:spPr>
        <p:txBody>
          <a:bodyPr vert="horz" wrap="square" lIns="0" tIns="13335" rIns="0" bIns="0" rtlCol="0">
            <a:spAutoFit/>
          </a:bodyPr>
          <a:lstStyle/>
          <a:p>
            <a:pPr marL="12700">
              <a:lnSpc>
                <a:spcPct val="100000"/>
              </a:lnSpc>
              <a:spcBef>
                <a:spcPts val="105"/>
              </a:spcBef>
            </a:pPr>
            <a:r>
              <a:rPr sz="1400" b="0" spc="20" dirty="0">
                <a:solidFill>
                  <a:srgbClr val="FFFFFF"/>
                </a:solidFill>
                <a:latin typeface="Trebuchet MS"/>
                <a:cs typeface="Trebuchet MS"/>
              </a:rPr>
              <a:t>PRE</a:t>
            </a:r>
            <a:r>
              <a:rPr sz="1400" b="0" spc="-130" dirty="0">
                <a:solidFill>
                  <a:srgbClr val="FFFFFF"/>
                </a:solidFill>
                <a:latin typeface="Trebuchet MS"/>
                <a:cs typeface="Trebuchet MS"/>
              </a:rPr>
              <a:t> </a:t>
            </a:r>
            <a:r>
              <a:rPr sz="1400" b="0" spc="-60" dirty="0">
                <a:solidFill>
                  <a:srgbClr val="FFFFFF"/>
                </a:solidFill>
                <a:latin typeface="Trebuchet MS"/>
                <a:cs typeface="Trebuchet MS"/>
              </a:rPr>
              <a:t>QUALIFICATION</a:t>
            </a:r>
            <a:endParaRPr sz="1400">
              <a:latin typeface="Trebuchet MS"/>
              <a:cs typeface="Trebuchet MS"/>
            </a:endParaRPr>
          </a:p>
        </p:txBody>
      </p:sp>
      <p:sp>
        <p:nvSpPr>
          <p:cNvPr id="4" name="object 4"/>
          <p:cNvSpPr txBox="1"/>
          <p:nvPr/>
        </p:nvSpPr>
        <p:spPr>
          <a:xfrm>
            <a:off x="929068" y="1302740"/>
            <a:ext cx="2781300" cy="482600"/>
          </a:xfrm>
          <a:prstGeom prst="rect">
            <a:avLst/>
          </a:prstGeom>
        </p:spPr>
        <p:txBody>
          <a:bodyPr vert="horz" wrap="square" lIns="0" tIns="12065" rIns="0" bIns="0" rtlCol="0">
            <a:spAutoFit/>
          </a:bodyPr>
          <a:lstStyle/>
          <a:p>
            <a:pPr marL="615950" marR="608330" indent="321310">
              <a:lnSpc>
                <a:spcPct val="100000"/>
              </a:lnSpc>
              <a:spcBef>
                <a:spcPts val="95"/>
              </a:spcBef>
            </a:pPr>
            <a:r>
              <a:rPr sz="1000" spc="-15" dirty="0">
                <a:latin typeface="Carlito"/>
                <a:cs typeface="Carlito"/>
              </a:rPr>
              <a:t>Before Tendering  </a:t>
            </a:r>
            <a:r>
              <a:rPr sz="1000" spc="-5" dirty="0">
                <a:latin typeface="Carlito"/>
                <a:cs typeface="Carlito"/>
              </a:rPr>
              <a:t>submitting files </a:t>
            </a:r>
            <a:r>
              <a:rPr sz="1000" spc="-10" dirty="0">
                <a:latin typeface="Carlito"/>
                <a:cs typeface="Carlito"/>
              </a:rPr>
              <a:t>are</a:t>
            </a:r>
            <a:r>
              <a:rPr sz="1000" spc="-25" dirty="0">
                <a:latin typeface="Carlito"/>
                <a:cs typeface="Carlito"/>
              </a:rPr>
              <a:t> </a:t>
            </a:r>
            <a:r>
              <a:rPr sz="1000" spc="-5" dirty="0">
                <a:latin typeface="Carlito"/>
                <a:cs typeface="Carlito"/>
              </a:rPr>
              <a:t>evaluating</a:t>
            </a:r>
            <a:endParaRPr sz="1000">
              <a:latin typeface="Carlito"/>
              <a:cs typeface="Carlito"/>
            </a:endParaRPr>
          </a:p>
          <a:p>
            <a:pPr marL="12700">
              <a:lnSpc>
                <a:spcPct val="100000"/>
              </a:lnSpc>
            </a:pPr>
            <a:r>
              <a:rPr sz="1000" spc="-5" dirty="0">
                <a:latin typeface="Carlito"/>
                <a:cs typeface="Carlito"/>
              </a:rPr>
              <a:t>suitable </a:t>
            </a:r>
            <a:r>
              <a:rPr sz="1000" spc="-10" dirty="0">
                <a:latin typeface="Carlito"/>
                <a:cs typeface="Carlito"/>
              </a:rPr>
              <a:t>company </a:t>
            </a:r>
            <a:r>
              <a:rPr sz="1000" spc="-5" dirty="0">
                <a:latin typeface="Carlito"/>
                <a:cs typeface="Carlito"/>
              </a:rPr>
              <a:t>is </a:t>
            </a:r>
            <a:r>
              <a:rPr sz="1000" spc="-10" dirty="0">
                <a:latin typeface="Carlito"/>
                <a:cs typeface="Carlito"/>
              </a:rPr>
              <a:t>selected whose </a:t>
            </a:r>
            <a:r>
              <a:rPr sz="1000" spc="-15" dirty="0">
                <a:latin typeface="Carlito"/>
                <a:cs typeface="Carlito"/>
              </a:rPr>
              <a:t>rates </a:t>
            </a:r>
            <a:r>
              <a:rPr sz="1000" spc="-10" dirty="0">
                <a:latin typeface="Carlito"/>
                <a:cs typeface="Carlito"/>
              </a:rPr>
              <a:t>are</a:t>
            </a:r>
            <a:r>
              <a:rPr sz="1000" spc="160" dirty="0">
                <a:latin typeface="Carlito"/>
                <a:cs typeface="Carlito"/>
              </a:rPr>
              <a:t> </a:t>
            </a:r>
            <a:r>
              <a:rPr sz="1000" spc="-5" dirty="0">
                <a:latin typeface="Carlito"/>
                <a:cs typeface="Carlito"/>
              </a:rPr>
              <a:t>suitable</a:t>
            </a:r>
            <a:endParaRPr sz="1000">
              <a:latin typeface="Carlito"/>
              <a:cs typeface="Carlito"/>
            </a:endParaRPr>
          </a:p>
        </p:txBody>
      </p:sp>
      <p:sp>
        <p:nvSpPr>
          <p:cNvPr id="5" name="object 5"/>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6" name="object 6"/>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28</a:t>
            </a:r>
            <a:endParaRPr sz="800">
              <a:latin typeface="Trebuchet MS"/>
              <a:cs typeface="Trebuchet MS"/>
            </a:endParaRPr>
          </a:p>
        </p:txBody>
      </p:sp>
      <p:sp>
        <p:nvSpPr>
          <p:cNvPr id="9" name="object 9"/>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8247" y="231648"/>
            <a:ext cx="4220210" cy="608330"/>
            <a:chOff x="148247" y="231648"/>
            <a:chExt cx="4220210" cy="608330"/>
          </a:xfrm>
        </p:grpSpPr>
        <p:sp>
          <p:nvSpPr>
            <p:cNvPr id="3" name="object 3"/>
            <p:cNvSpPr/>
            <p:nvPr/>
          </p:nvSpPr>
          <p:spPr>
            <a:xfrm>
              <a:off x="215306" y="231648"/>
              <a:ext cx="4152894" cy="6080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8247" y="350520"/>
              <a:ext cx="1629156" cy="4191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2067" y="237744"/>
              <a:ext cx="4114800" cy="57150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232067" y="237744"/>
            <a:ext cx="4114800" cy="571500"/>
          </a:xfrm>
          <a:prstGeom prst="rect">
            <a:avLst/>
          </a:prstGeom>
          <a:ln w="4762">
            <a:solidFill>
              <a:srgbClr val="039FD9"/>
            </a:solidFill>
          </a:ln>
        </p:spPr>
        <p:txBody>
          <a:bodyPr vert="horz" wrap="square" lIns="0" tIns="173355" rIns="0" bIns="0" rtlCol="0">
            <a:spAutoFit/>
          </a:bodyPr>
          <a:lstStyle/>
          <a:p>
            <a:pPr marL="45720">
              <a:lnSpc>
                <a:spcPct val="100000"/>
              </a:lnSpc>
              <a:spcBef>
                <a:spcPts val="1365"/>
              </a:spcBef>
            </a:pPr>
            <a:r>
              <a:rPr sz="1400" spc="-5" dirty="0">
                <a:latin typeface="Trebuchet MS"/>
                <a:cs typeface="Trebuchet MS"/>
              </a:rPr>
              <a:t>ADVERTISEMENT</a:t>
            </a:r>
            <a:endParaRPr sz="1400">
              <a:latin typeface="Trebuchet MS"/>
              <a:cs typeface="Trebuchet MS"/>
            </a:endParaRPr>
          </a:p>
        </p:txBody>
      </p:sp>
      <p:grpSp>
        <p:nvGrpSpPr>
          <p:cNvPr id="7" name="object 7"/>
          <p:cNvGrpSpPr/>
          <p:nvPr/>
        </p:nvGrpSpPr>
        <p:grpSpPr>
          <a:xfrm>
            <a:off x="186347" y="908304"/>
            <a:ext cx="4186554" cy="2184400"/>
            <a:chOff x="186347" y="908304"/>
            <a:chExt cx="4186554" cy="2184400"/>
          </a:xfrm>
        </p:grpSpPr>
        <p:sp>
          <p:nvSpPr>
            <p:cNvPr id="8" name="object 8"/>
            <p:cNvSpPr/>
            <p:nvPr/>
          </p:nvSpPr>
          <p:spPr>
            <a:xfrm>
              <a:off x="206159" y="908304"/>
              <a:ext cx="4166616" cy="218389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86347" y="947928"/>
              <a:ext cx="4117848" cy="69646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32067" y="923544"/>
              <a:ext cx="4114800" cy="21336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32067" y="923544"/>
              <a:ext cx="4114800" cy="2133600"/>
            </a:xfrm>
            <a:custGeom>
              <a:avLst/>
              <a:gdLst/>
              <a:ahLst/>
              <a:cxnLst/>
              <a:rect l="l" t="t" r="r" b="b"/>
              <a:pathLst>
                <a:path w="4114800" h="2133600">
                  <a:moveTo>
                    <a:pt x="0" y="2133600"/>
                  </a:moveTo>
                  <a:lnTo>
                    <a:pt x="4114800" y="2133600"/>
                  </a:lnTo>
                  <a:lnTo>
                    <a:pt x="4114800" y="0"/>
                  </a:lnTo>
                  <a:lnTo>
                    <a:pt x="0" y="0"/>
                  </a:lnTo>
                  <a:lnTo>
                    <a:pt x="0" y="2133600"/>
                  </a:lnTo>
                  <a:close/>
                </a:path>
              </a:pathLst>
            </a:custGeom>
            <a:ln w="4762">
              <a:solidFill>
                <a:srgbClr val="76787A"/>
              </a:solidFill>
            </a:ln>
          </p:spPr>
          <p:txBody>
            <a:bodyPr wrap="square" lIns="0" tIns="0" rIns="0" bIns="0" rtlCol="0"/>
            <a:lstStyle/>
            <a:p>
              <a:endParaRPr/>
            </a:p>
          </p:txBody>
        </p:sp>
      </p:grpSp>
      <p:sp>
        <p:nvSpPr>
          <p:cNvPr id="12" name="object 12"/>
          <p:cNvSpPr txBox="1"/>
          <p:nvPr/>
        </p:nvSpPr>
        <p:spPr>
          <a:xfrm>
            <a:off x="265341" y="905003"/>
            <a:ext cx="3934460" cy="642620"/>
          </a:xfrm>
          <a:prstGeom prst="rect">
            <a:avLst/>
          </a:prstGeom>
        </p:spPr>
        <p:txBody>
          <a:bodyPr vert="horz" wrap="square" lIns="0" tIns="12700" rIns="0" bIns="0" rtlCol="0">
            <a:spAutoFit/>
          </a:bodyPr>
          <a:lstStyle/>
          <a:p>
            <a:pPr marL="12700" marR="5080">
              <a:lnSpc>
                <a:spcPct val="150000"/>
              </a:lnSpc>
              <a:spcBef>
                <a:spcPts val="100"/>
              </a:spcBef>
            </a:pPr>
            <a:r>
              <a:rPr sz="900" spc="-10" dirty="0">
                <a:latin typeface="Carlito"/>
                <a:cs typeface="Carlito"/>
              </a:rPr>
              <a:t>Before </a:t>
            </a:r>
            <a:r>
              <a:rPr sz="900" spc="-5" dirty="0">
                <a:latin typeface="Carlito"/>
                <a:cs typeface="Carlito"/>
              </a:rPr>
              <a:t>Opening </a:t>
            </a:r>
            <a:r>
              <a:rPr sz="900" dirty="0">
                <a:latin typeface="Carlito"/>
                <a:cs typeface="Carlito"/>
              </a:rPr>
              <a:t>of </a:t>
            </a:r>
            <a:r>
              <a:rPr sz="900" spc="-10" dirty="0">
                <a:latin typeface="Carlito"/>
                <a:cs typeface="Carlito"/>
              </a:rPr>
              <a:t>any government tender </a:t>
            </a:r>
            <a:r>
              <a:rPr sz="900" dirty="0">
                <a:latin typeface="Carlito"/>
                <a:cs typeface="Carlito"/>
              </a:rPr>
              <a:t>an </a:t>
            </a:r>
            <a:r>
              <a:rPr sz="900" spc="-10" dirty="0">
                <a:latin typeface="Carlito"/>
                <a:cs typeface="Carlito"/>
              </a:rPr>
              <a:t>advertisement </a:t>
            </a:r>
            <a:r>
              <a:rPr sz="900" spc="-5" dirty="0">
                <a:latin typeface="Carlito"/>
                <a:cs typeface="Carlito"/>
              </a:rPr>
              <a:t>comes </a:t>
            </a:r>
            <a:r>
              <a:rPr sz="900" dirty="0">
                <a:latin typeface="Carlito"/>
                <a:cs typeface="Carlito"/>
              </a:rPr>
              <a:t>on </a:t>
            </a:r>
            <a:r>
              <a:rPr sz="900" spc="-5" dirty="0">
                <a:latin typeface="Carlito"/>
                <a:cs typeface="Carlito"/>
              </a:rPr>
              <a:t>Newspaper  </a:t>
            </a:r>
            <a:r>
              <a:rPr sz="900" spc="-10" dirty="0">
                <a:latin typeface="Carlito"/>
                <a:cs typeface="Carlito"/>
              </a:rPr>
              <a:t>to give </a:t>
            </a:r>
            <a:r>
              <a:rPr sz="900" spc="-5" dirty="0">
                <a:latin typeface="Carlito"/>
                <a:cs typeface="Carlito"/>
              </a:rPr>
              <a:t>the information </a:t>
            </a:r>
            <a:r>
              <a:rPr sz="900" spc="-10" dirty="0">
                <a:latin typeface="Carlito"/>
                <a:cs typeface="Carlito"/>
              </a:rPr>
              <a:t>to </a:t>
            </a:r>
            <a:r>
              <a:rPr sz="900" spc="-5" dirty="0">
                <a:latin typeface="Carlito"/>
                <a:cs typeface="Carlito"/>
              </a:rPr>
              <a:t>the </a:t>
            </a:r>
            <a:r>
              <a:rPr sz="900" spc="-10" dirty="0">
                <a:latin typeface="Carlito"/>
                <a:cs typeface="Carlito"/>
              </a:rPr>
              <a:t>Contractor </a:t>
            </a:r>
            <a:r>
              <a:rPr sz="900" spc="-5" dirty="0">
                <a:latin typeface="Carlito"/>
                <a:cs typeface="Carlito"/>
              </a:rPr>
              <a:t>about the </a:t>
            </a:r>
            <a:r>
              <a:rPr sz="900" spc="-20" dirty="0">
                <a:latin typeface="Carlito"/>
                <a:cs typeface="Carlito"/>
              </a:rPr>
              <a:t>Tender </a:t>
            </a:r>
            <a:r>
              <a:rPr sz="900" spc="-5" dirty="0">
                <a:latin typeface="Carlito"/>
                <a:cs typeface="Carlito"/>
              </a:rPr>
              <a:t>and some policies which  they </a:t>
            </a:r>
            <a:r>
              <a:rPr sz="900" spc="-10" dirty="0">
                <a:latin typeface="Carlito"/>
                <a:cs typeface="Carlito"/>
              </a:rPr>
              <a:t>have to follow for </a:t>
            </a:r>
            <a:r>
              <a:rPr sz="900" spc="-5" dirty="0">
                <a:latin typeface="Carlito"/>
                <a:cs typeface="Carlito"/>
              </a:rPr>
              <a:t>submission </a:t>
            </a:r>
            <a:r>
              <a:rPr sz="900" spc="-10" dirty="0">
                <a:latin typeface="Carlito"/>
                <a:cs typeface="Carlito"/>
              </a:rPr>
              <a:t>for</a:t>
            </a:r>
            <a:r>
              <a:rPr sz="900" spc="80" dirty="0">
                <a:latin typeface="Carlito"/>
                <a:cs typeface="Carlito"/>
              </a:rPr>
              <a:t> </a:t>
            </a:r>
            <a:r>
              <a:rPr sz="900" spc="-20" dirty="0">
                <a:latin typeface="Carlito"/>
                <a:cs typeface="Carlito"/>
              </a:rPr>
              <a:t>Tender</a:t>
            </a:r>
            <a:endParaRPr sz="900">
              <a:latin typeface="Carlito"/>
              <a:cs typeface="Carlito"/>
            </a:endParaRPr>
          </a:p>
        </p:txBody>
      </p:sp>
      <p:sp>
        <p:nvSpPr>
          <p:cNvPr id="13" name="object 13"/>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14" name="object 14"/>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15" name="object 15"/>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16" name="object 16"/>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29</a:t>
            </a:r>
            <a:endParaRPr sz="800">
              <a:latin typeface="Trebuchet MS"/>
              <a:cs typeface="Trebuchet MS"/>
            </a:endParaRPr>
          </a:p>
        </p:txBody>
      </p:sp>
      <p:sp>
        <p:nvSpPr>
          <p:cNvPr id="17" name="object 17"/>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3" name="object 3"/>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87558" y="3142234"/>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3</a:t>
            </a:r>
            <a:endParaRPr sz="800">
              <a:latin typeface="Trebuchet MS"/>
              <a:cs typeface="Trebuchet MS"/>
            </a:endParaRPr>
          </a:p>
        </p:txBody>
      </p:sp>
      <p:grpSp>
        <p:nvGrpSpPr>
          <p:cNvPr id="6" name="object 6"/>
          <p:cNvGrpSpPr/>
          <p:nvPr/>
        </p:nvGrpSpPr>
        <p:grpSpPr>
          <a:xfrm>
            <a:off x="-8420" y="0"/>
            <a:ext cx="4596130" cy="3452495"/>
            <a:chOff x="-8420" y="0"/>
            <a:chExt cx="4596130" cy="3452495"/>
          </a:xfrm>
        </p:grpSpPr>
        <p:sp>
          <p:nvSpPr>
            <p:cNvPr id="7" name="object 7"/>
            <p:cNvSpPr/>
            <p:nvPr/>
          </p:nvSpPr>
          <p:spPr>
            <a:xfrm>
              <a:off x="3467" y="9144"/>
              <a:ext cx="4572000" cy="30861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8483"/>
            <a:ext cx="4573270" cy="3429000"/>
            <a:chOff x="5727" y="8483"/>
            <a:chExt cx="4573270" cy="342900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8483"/>
              <a:ext cx="4573193" cy="3429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6" name="object 6"/>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30</a:t>
            </a:r>
            <a:endParaRPr sz="800">
              <a:latin typeface="Trebuchet MS"/>
              <a:cs typeface="Trebuchet MS"/>
            </a:endParaRPr>
          </a:p>
        </p:txBody>
      </p:sp>
      <p:grpSp>
        <p:nvGrpSpPr>
          <p:cNvPr id="9" name="object 9"/>
          <p:cNvGrpSpPr/>
          <p:nvPr/>
        </p:nvGrpSpPr>
        <p:grpSpPr>
          <a:xfrm>
            <a:off x="-4965" y="0"/>
            <a:ext cx="4596130" cy="3452495"/>
            <a:chOff x="-4965" y="0"/>
            <a:chExt cx="4596130" cy="3452495"/>
          </a:xfrm>
        </p:grpSpPr>
        <p:sp>
          <p:nvSpPr>
            <p:cNvPr id="10" name="object 10"/>
            <p:cNvSpPr/>
            <p:nvPr/>
          </p:nvSpPr>
          <p:spPr>
            <a:xfrm>
              <a:off x="2351849" y="1265783"/>
              <a:ext cx="170180" cy="38100"/>
            </a:xfrm>
            <a:custGeom>
              <a:avLst/>
              <a:gdLst/>
              <a:ahLst/>
              <a:cxnLst/>
              <a:rect l="l" t="t" r="r" b="b"/>
              <a:pathLst>
                <a:path w="170180" h="38100">
                  <a:moveTo>
                    <a:pt x="150622" y="0"/>
                  </a:moveTo>
                  <a:lnTo>
                    <a:pt x="150622" y="9525"/>
                  </a:lnTo>
                  <a:lnTo>
                    <a:pt x="0" y="9525"/>
                  </a:lnTo>
                  <a:lnTo>
                    <a:pt x="0" y="28575"/>
                  </a:lnTo>
                  <a:lnTo>
                    <a:pt x="150622" y="28575"/>
                  </a:lnTo>
                  <a:lnTo>
                    <a:pt x="150622" y="38100"/>
                  </a:lnTo>
                  <a:lnTo>
                    <a:pt x="169672" y="19050"/>
                  </a:lnTo>
                  <a:lnTo>
                    <a:pt x="150622" y="0"/>
                  </a:lnTo>
                  <a:close/>
                </a:path>
              </a:pathLst>
            </a:custGeom>
            <a:solidFill>
              <a:srgbClr val="797A7D"/>
            </a:solidFill>
          </p:spPr>
          <p:txBody>
            <a:bodyPr wrap="square" lIns="0" tIns="0" rIns="0" bIns="0" rtlCol="0"/>
            <a:lstStyle/>
            <a:p>
              <a:endParaRPr/>
            </a:p>
          </p:txBody>
        </p:sp>
        <p:sp>
          <p:nvSpPr>
            <p:cNvPr id="11" name="object 11"/>
            <p:cNvSpPr/>
            <p:nvPr/>
          </p:nvSpPr>
          <p:spPr>
            <a:xfrm>
              <a:off x="2351849" y="1265783"/>
              <a:ext cx="170180" cy="38100"/>
            </a:xfrm>
            <a:custGeom>
              <a:avLst/>
              <a:gdLst/>
              <a:ahLst/>
              <a:cxnLst/>
              <a:rect l="l" t="t" r="r" b="b"/>
              <a:pathLst>
                <a:path w="170180" h="38100">
                  <a:moveTo>
                    <a:pt x="0" y="9525"/>
                  </a:moveTo>
                  <a:lnTo>
                    <a:pt x="150622" y="9525"/>
                  </a:lnTo>
                  <a:lnTo>
                    <a:pt x="150622" y="0"/>
                  </a:lnTo>
                  <a:lnTo>
                    <a:pt x="169672" y="19050"/>
                  </a:lnTo>
                  <a:lnTo>
                    <a:pt x="150622" y="38100"/>
                  </a:lnTo>
                  <a:lnTo>
                    <a:pt x="150622"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2" name="object 12"/>
            <p:cNvSpPr/>
            <p:nvPr/>
          </p:nvSpPr>
          <p:spPr>
            <a:xfrm>
              <a:off x="6921" y="956157"/>
              <a:ext cx="152400" cy="38100"/>
            </a:xfrm>
            <a:custGeom>
              <a:avLst/>
              <a:gdLst/>
              <a:ahLst/>
              <a:cxnLst/>
              <a:rect l="l" t="t" r="r" b="b"/>
              <a:pathLst>
                <a:path w="152400" h="38100">
                  <a:moveTo>
                    <a:pt x="133350" y="0"/>
                  </a:moveTo>
                  <a:lnTo>
                    <a:pt x="133350" y="9525"/>
                  </a:lnTo>
                  <a:lnTo>
                    <a:pt x="0" y="9525"/>
                  </a:lnTo>
                  <a:lnTo>
                    <a:pt x="0" y="28575"/>
                  </a:lnTo>
                  <a:lnTo>
                    <a:pt x="133350" y="28575"/>
                  </a:lnTo>
                  <a:lnTo>
                    <a:pt x="133350" y="38100"/>
                  </a:lnTo>
                  <a:lnTo>
                    <a:pt x="152400" y="19050"/>
                  </a:lnTo>
                  <a:lnTo>
                    <a:pt x="133350" y="0"/>
                  </a:lnTo>
                  <a:close/>
                </a:path>
              </a:pathLst>
            </a:custGeom>
            <a:solidFill>
              <a:srgbClr val="797A7D"/>
            </a:solidFill>
          </p:spPr>
          <p:txBody>
            <a:bodyPr wrap="square" lIns="0" tIns="0" rIns="0" bIns="0" rtlCol="0"/>
            <a:lstStyle/>
            <a:p>
              <a:endParaRPr/>
            </a:p>
          </p:txBody>
        </p:sp>
        <p:sp>
          <p:nvSpPr>
            <p:cNvPr id="13" name="object 13"/>
            <p:cNvSpPr/>
            <p:nvPr/>
          </p:nvSpPr>
          <p:spPr>
            <a:xfrm>
              <a:off x="6921" y="956157"/>
              <a:ext cx="152400" cy="38100"/>
            </a:xfrm>
            <a:custGeom>
              <a:avLst/>
              <a:gdLst/>
              <a:ahLst/>
              <a:cxnLst/>
              <a:rect l="l" t="t" r="r" b="b"/>
              <a:pathLst>
                <a:path w="152400" h="38100">
                  <a:moveTo>
                    <a:pt x="0" y="9525"/>
                  </a:moveTo>
                  <a:lnTo>
                    <a:pt x="133350" y="9525"/>
                  </a:lnTo>
                  <a:lnTo>
                    <a:pt x="133350" y="0"/>
                  </a:lnTo>
                  <a:lnTo>
                    <a:pt x="152400" y="19050"/>
                  </a:lnTo>
                  <a:lnTo>
                    <a:pt x="133350" y="38100"/>
                  </a:lnTo>
                  <a:lnTo>
                    <a:pt x="133350"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4" name="object 14"/>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2534412"/>
            <a:ext cx="4573270" cy="904240"/>
            <a:chOff x="2273" y="2534412"/>
            <a:chExt cx="4573270" cy="90424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grpSp>
      <p:sp>
        <p:nvSpPr>
          <p:cNvPr id="5" name="object 5"/>
          <p:cNvSpPr txBox="1"/>
          <p:nvPr/>
        </p:nvSpPr>
        <p:spPr>
          <a:xfrm>
            <a:off x="668058" y="978865"/>
            <a:ext cx="3254375" cy="216535"/>
          </a:xfrm>
          <a:prstGeom prst="rect">
            <a:avLst/>
          </a:prstGeom>
        </p:spPr>
        <p:txBody>
          <a:bodyPr vert="horz" wrap="square" lIns="0" tIns="12700" rIns="0" bIns="0" rtlCol="0">
            <a:spAutoFit/>
          </a:bodyPr>
          <a:lstStyle/>
          <a:p>
            <a:pPr marL="12700">
              <a:lnSpc>
                <a:spcPct val="100000"/>
              </a:lnSpc>
              <a:spcBef>
                <a:spcPts val="100"/>
              </a:spcBef>
            </a:pPr>
            <a:r>
              <a:rPr sz="1250" spc="-20" dirty="0">
                <a:latin typeface="Trebuchet MS"/>
                <a:cs typeface="Trebuchet MS"/>
              </a:rPr>
              <a:t>APPLICATION </a:t>
            </a:r>
            <a:r>
              <a:rPr sz="1250" spc="-5" dirty="0">
                <a:latin typeface="Trebuchet MS"/>
                <a:cs typeface="Trebuchet MS"/>
              </a:rPr>
              <a:t>FOR </a:t>
            </a:r>
            <a:r>
              <a:rPr sz="1250" spc="-50" dirty="0">
                <a:latin typeface="Trebuchet MS"/>
                <a:cs typeface="Trebuchet MS"/>
              </a:rPr>
              <a:t>THE </a:t>
            </a:r>
            <a:r>
              <a:rPr sz="1250" spc="10" dirty="0">
                <a:latin typeface="Trebuchet MS"/>
                <a:cs typeface="Trebuchet MS"/>
              </a:rPr>
              <a:t>PURCHASE </a:t>
            </a:r>
            <a:r>
              <a:rPr sz="1250" spc="-30" dirty="0">
                <a:latin typeface="Trebuchet MS"/>
                <a:cs typeface="Trebuchet MS"/>
              </a:rPr>
              <a:t>OF</a:t>
            </a:r>
            <a:r>
              <a:rPr sz="1250" spc="85" dirty="0">
                <a:latin typeface="Trebuchet MS"/>
                <a:cs typeface="Trebuchet MS"/>
              </a:rPr>
              <a:t> </a:t>
            </a:r>
            <a:r>
              <a:rPr sz="1250" spc="10" dirty="0">
                <a:latin typeface="Trebuchet MS"/>
                <a:cs typeface="Trebuchet MS"/>
              </a:rPr>
              <a:t>BIDDING</a:t>
            </a:r>
            <a:endParaRPr sz="1250">
              <a:latin typeface="Trebuchet MS"/>
              <a:cs typeface="Trebuchet MS"/>
            </a:endParaRPr>
          </a:p>
        </p:txBody>
      </p:sp>
      <p:sp>
        <p:nvSpPr>
          <p:cNvPr id="6" name="object 6"/>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7" name="object 7"/>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58602" y="3142234"/>
            <a:ext cx="138430" cy="151765"/>
          </a:xfrm>
          <a:prstGeom prst="rect">
            <a:avLst/>
          </a:prstGeom>
        </p:spPr>
        <p:txBody>
          <a:bodyPr vert="horz" wrap="square" lIns="0" tIns="15875" rIns="0" bIns="0" rtlCol="0">
            <a:spAutoFit/>
          </a:bodyPr>
          <a:lstStyle/>
          <a:p>
            <a:pPr marL="12700">
              <a:lnSpc>
                <a:spcPct val="100000"/>
              </a:lnSpc>
              <a:spcBef>
                <a:spcPts val="125"/>
              </a:spcBef>
            </a:pPr>
            <a:r>
              <a:rPr sz="800" spc="20" dirty="0">
                <a:solidFill>
                  <a:srgbClr val="FFFFFF"/>
                </a:solidFill>
                <a:latin typeface="Trebuchet MS"/>
                <a:cs typeface="Trebuchet MS"/>
              </a:rPr>
              <a:t>31</a:t>
            </a:r>
            <a:endParaRPr sz="800">
              <a:latin typeface="Trebuchet MS"/>
              <a:cs typeface="Trebuchet MS"/>
            </a:endParaRPr>
          </a:p>
        </p:txBody>
      </p:sp>
      <p:sp>
        <p:nvSpPr>
          <p:cNvPr id="10" name="object 10"/>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8483"/>
            <a:ext cx="4573270" cy="3429000"/>
            <a:chOff x="5727" y="8483"/>
            <a:chExt cx="4573270" cy="342900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1073721" y="8483"/>
              <a:ext cx="2362200" cy="3429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7" name="object 7"/>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32</a:t>
            </a:r>
            <a:endParaRPr sz="800">
              <a:latin typeface="Trebuchet MS"/>
              <a:cs typeface="Trebuchet MS"/>
            </a:endParaRPr>
          </a:p>
        </p:txBody>
      </p:sp>
      <p:sp>
        <p:nvSpPr>
          <p:cNvPr id="10" name="object 10"/>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328" y="189327"/>
            <a:ext cx="3979136" cy="3096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5341" y="203962"/>
            <a:ext cx="1390015" cy="239395"/>
          </a:xfrm>
          <a:prstGeom prst="rect">
            <a:avLst/>
          </a:prstGeom>
        </p:spPr>
        <p:txBody>
          <a:bodyPr vert="horz" wrap="square" lIns="0" tIns="12700" rIns="0" bIns="0" rtlCol="0">
            <a:spAutoFit/>
          </a:bodyPr>
          <a:lstStyle/>
          <a:p>
            <a:pPr marL="12700">
              <a:lnSpc>
                <a:spcPct val="100000"/>
              </a:lnSpc>
              <a:spcBef>
                <a:spcPts val="100"/>
              </a:spcBef>
            </a:pPr>
            <a:r>
              <a:rPr sz="1400" b="0" spc="20" dirty="0">
                <a:solidFill>
                  <a:srgbClr val="FFFFFF"/>
                </a:solidFill>
                <a:latin typeface="Trebuchet MS"/>
                <a:cs typeface="Trebuchet MS"/>
              </a:rPr>
              <a:t>PRE </a:t>
            </a:r>
            <a:r>
              <a:rPr sz="1400" b="0" spc="15" dirty="0">
                <a:solidFill>
                  <a:srgbClr val="FFFFFF"/>
                </a:solidFill>
                <a:latin typeface="Trebuchet MS"/>
                <a:cs typeface="Trebuchet MS"/>
              </a:rPr>
              <a:t>BID</a:t>
            </a:r>
            <a:r>
              <a:rPr sz="1400" b="0" spc="-250" dirty="0">
                <a:solidFill>
                  <a:srgbClr val="FFFFFF"/>
                </a:solidFill>
                <a:latin typeface="Trebuchet MS"/>
                <a:cs typeface="Trebuchet MS"/>
              </a:rPr>
              <a:t> </a:t>
            </a:r>
            <a:r>
              <a:rPr sz="1400" b="0" spc="-5" dirty="0">
                <a:solidFill>
                  <a:srgbClr val="FFFFFF"/>
                </a:solidFill>
                <a:latin typeface="Trebuchet MS"/>
                <a:cs typeface="Trebuchet MS"/>
              </a:rPr>
              <a:t>MEETING</a:t>
            </a:r>
            <a:endParaRPr sz="1400">
              <a:latin typeface="Trebuchet MS"/>
              <a:cs typeface="Trebuchet MS"/>
            </a:endParaRPr>
          </a:p>
        </p:txBody>
      </p:sp>
      <p:sp>
        <p:nvSpPr>
          <p:cNvPr id="4" name="object 4"/>
          <p:cNvSpPr txBox="1"/>
          <p:nvPr/>
        </p:nvSpPr>
        <p:spPr>
          <a:xfrm>
            <a:off x="265341" y="1078738"/>
            <a:ext cx="4048760" cy="574040"/>
          </a:xfrm>
          <a:prstGeom prst="rect">
            <a:avLst/>
          </a:prstGeom>
        </p:spPr>
        <p:txBody>
          <a:bodyPr vert="horz" wrap="square" lIns="0" tIns="12700" rIns="0" bIns="0" rtlCol="0">
            <a:spAutoFit/>
          </a:bodyPr>
          <a:lstStyle/>
          <a:p>
            <a:pPr marL="12700" marR="5080" algn="just">
              <a:lnSpc>
                <a:spcPct val="100000"/>
              </a:lnSpc>
              <a:spcBef>
                <a:spcPts val="100"/>
              </a:spcBef>
            </a:pPr>
            <a:r>
              <a:rPr sz="900" spc="-5" dirty="0">
                <a:latin typeface="Carlito"/>
                <a:cs typeface="Carlito"/>
              </a:rPr>
              <a:t>Pre </a:t>
            </a:r>
            <a:r>
              <a:rPr sz="900" dirty="0">
                <a:latin typeface="Carlito"/>
                <a:cs typeface="Carlito"/>
              </a:rPr>
              <a:t>Bid </a:t>
            </a:r>
            <a:r>
              <a:rPr sz="900" spc="-5" dirty="0">
                <a:latin typeface="Carlito"/>
                <a:cs typeface="Carlito"/>
              </a:rPr>
              <a:t>meeting Call from related Department in this </a:t>
            </a:r>
            <a:r>
              <a:rPr sz="900" dirty="0">
                <a:latin typeface="Carlito"/>
                <a:cs typeface="Carlito"/>
              </a:rPr>
              <a:t>meeting the </a:t>
            </a:r>
            <a:r>
              <a:rPr sz="900" spc="-5" dirty="0">
                <a:latin typeface="Carlito"/>
                <a:cs typeface="Carlito"/>
              </a:rPr>
              <a:t>employer tells </a:t>
            </a:r>
            <a:r>
              <a:rPr sz="900" dirty="0">
                <a:latin typeface="Carlito"/>
                <a:cs typeface="Carlito"/>
              </a:rPr>
              <a:t>about  </a:t>
            </a:r>
            <a:r>
              <a:rPr sz="900" spc="-5" dirty="0">
                <a:latin typeface="Carlito"/>
                <a:cs typeface="Carlito"/>
              </a:rPr>
              <a:t>the specification, list </a:t>
            </a:r>
            <a:r>
              <a:rPr sz="900" dirty="0">
                <a:latin typeface="Carlito"/>
                <a:cs typeface="Carlito"/>
              </a:rPr>
              <a:t>of </a:t>
            </a:r>
            <a:r>
              <a:rPr sz="900" spc="-5" dirty="0">
                <a:latin typeface="Carlito"/>
                <a:cs typeface="Carlito"/>
              </a:rPr>
              <a:t>equipment, methodology </a:t>
            </a:r>
            <a:r>
              <a:rPr sz="900" dirty="0">
                <a:latin typeface="Carlito"/>
                <a:cs typeface="Carlito"/>
              </a:rPr>
              <a:t>of </a:t>
            </a:r>
            <a:r>
              <a:rPr sz="900" spc="-5" dirty="0">
                <a:latin typeface="Carlito"/>
                <a:cs typeface="Carlito"/>
              </a:rPr>
              <a:t>work will be discussed </a:t>
            </a:r>
            <a:r>
              <a:rPr sz="900" dirty="0">
                <a:latin typeface="Carlito"/>
                <a:cs typeface="Carlito"/>
              </a:rPr>
              <a:t>in </a:t>
            </a:r>
            <a:r>
              <a:rPr sz="900" spc="-5" dirty="0">
                <a:latin typeface="Carlito"/>
                <a:cs typeface="Carlito"/>
              </a:rPr>
              <a:t>this  meeting. All </a:t>
            </a:r>
            <a:r>
              <a:rPr sz="900" dirty="0">
                <a:latin typeface="Carlito"/>
                <a:cs typeface="Carlito"/>
              </a:rPr>
              <a:t>the </a:t>
            </a:r>
            <a:r>
              <a:rPr sz="900" spc="-5" dirty="0">
                <a:latin typeface="Carlito"/>
                <a:cs typeface="Carlito"/>
              </a:rPr>
              <a:t>Pre-qualified/Enlisted </a:t>
            </a:r>
            <a:r>
              <a:rPr sz="900" spc="-10" dirty="0">
                <a:latin typeface="Carlito"/>
                <a:cs typeface="Carlito"/>
              </a:rPr>
              <a:t>Contractor</a:t>
            </a:r>
            <a:r>
              <a:rPr sz="900" spc="180" dirty="0">
                <a:latin typeface="Carlito"/>
                <a:cs typeface="Carlito"/>
              </a:rPr>
              <a:t> </a:t>
            </a:r>
            <a:r>
              <a:rPr sz="900" dirty="0">
                <a:latin typeface="Carlito"/>
                <a:cs typeface="Carlito"/>
              </a:rPr>
              <a:t>or </a:t>
            </a:r>
            <a:r>
              <a:rPr sz="900" spc="-5" dirty="0">
                <a:latin typeface="Carlito"/>
                <a:cs typeface="Carlito"/>
              </a:rPr>
              <a:t>their nominated person will  </a:t>
            </a:r>
            <a:r>
              <a:rPr sz="900" spc="-10" dirty="0">
                <a:latin typeface="Carlito"/>
                <a:cs typeface="Carlito"/>
              </a:rPr>
              <a:t>attend </a:t>
            </a:r>
            <a:r>
              <a:rPr sz="900" spc="-5" dirty="0">
                <a:latin typeface="Carlito"/>
                <a:cs typeface="Carlito"/>
              </a:rPr>
              <a:t>this</a:t>
            </a:r>
            <a:r>
              <a:rPr sz="900" spc="30" dirty="0">
                <a:latin typeface="Carlito"/>
                <a:cs typeface="Carlito"/>
              </a:rPr>
              <a:t> </a:t>
            </a:r>
            <a:r>
              <a:rPr sz="900" spc="-5" dirty="0">
                <a:latin typeface="Carlito"/>
                <a:cs typeface="Carlito"/>
              </a:rPr>
              <a:t>meeting.</a:t>
            </a:r>
            <a:endParaRPr sz="900">
              <a:latin typeface="Carlito"/>
              <a:cs typeface="Carlito"/>
            </a:endParaRPr>
          </a:p>
        </p:txBody>
      </p:sp>
      <p:sp>
        <p:nvSpPr>
          <p:cNvPr id="5" name="object 5"/>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6" name="object 6"/>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33</a:t>
            </a:r>
            <a:endParaRPr sz="800">
              <a:latin typeface="Trebuchet MS"/>
              <a:cs typeface="Trebuchet MS"/>
            </a:endParaRPr>
          </a:p>
        </p:txBody>
      </p:sp>
      <p:sp>
        <p:nvSpPr>
          <p:cNvPr id="9" name="object 9"/>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1701" y="109089"/>
            <a:ext cx="4226560" cy="623570"/>
            <a:chOff x="151701" y="109089"/>
            <a:chExt cx="4226560" cy="623570"/>
          </a:xfrm>
        </p:grpSpPr>
        <p:sp>
          <p:nvSpPr>
            <p:cNvPr id="3" name="object 3"/>
            <p:cNvSpPr/>
            <p:nvPr/>
          </p:nvSpPr>
          <p:spPr>
            <a:xfrm>
              <a:off x="208089" y="109089"/>
              <a:ext cx="4169664" cy="6232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1701" y="235559"/>
              <a:ext cx="4030979" cy="4191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235521" y="122783"/>
            <a:ext cx="4114800" cy="571500"/>
          </a:xfrm>
          <a:prstGeom prst="rect">
            <a:avLst/>
          </a:prstGeom>
          <a:solidFill>
            <a:srgbClr val="797A7D"/>
          </a:solidFill>
          <a:ln w="19050">
            <a:solidFill>
              <a:srgbClr val="FFFFFF"/>
            </a:solidFill>
          </a:ln>
        </p:spPr>
        <p:txBody>
          <a:bodyPr vert="horz" wrap="square" lIns="0" tIns="173990" rIns="0" bIns="0" rtlCol="0">
            <a:spAutoFit/>
          </a:bodyPr>
          <a:lstStyle/>
          <a:p>
            <a:pPr marL="45720">
              <a:lnSpc>
                <a:spcPct val="100000"/>
              </a:lnSpc>
              <a:spcBef>
                <a:spcPts val="1370"/>
              </a:spcBef>
            </a:pPr>
            <a:r>
              <a:rPr sz="1400" spc="-10" dirty="0">
                <a:solidFill>
                  <a:srgbClr val="FFFFFF"/>
                </a:solidFill>
                <a:latin typeface="Trebuchet MS"/>
                <a:cs typeface="Trebuchet MS"/>
              </a:rPr>
              <a:t>TIME</a:t>
            </a:r>
            <a:r>
              <a:rPr sz="1400" spc="-95" dirty="0">
                <a:solidFill>
                  <a:srgbClr val="FFFFFF"/>
                </a:solidFill>
                <a:latin typeface="Trebuchet MS"/>
                <a:cs typeface="Trebuchet MS"/>
              </a:rPr>
              <a:t> </a:t>
            </a:r>
            <a:r>
              <a:rPr sz="1400" dirty="0">
                <a:solidFill>
                  <a:srgbClr val="FFFFFF"/>
                </a:solidFill>
                <a:latin typeface="Trebuchet MS"/>
                <a:cs typeface="Trebuchet MS"/>
              </a:rPr>
              <a:t>PERIOD</a:t>
            </a:r>
            <a:r>
              <a:rPr sz="1400" spc="-85" dirty="0">
                <a:solidFill>
                  <a:srgbClr val="FFFFFF"/>
                </a:solidFill>
                <a:latin typeface="Trebuchet MS"/>
                <a:cs typeface="Trebuchet MS"/>
              </a:rPr>
              <a:t> </a:t>
            </a:r>
            <a:r>
              <a:rPr sz="1400" spc="-25" dirty="0">
                <a:solidFill>
                  <a:srgbClr val="FFFFFF"/>
                </a:solidFill>
                <a:latin typeface="Trebuchet MS"/>
                <a:cs typeface="Trebuchet MS"/>
              </a:rPr>
              <a:t>FOR</a:t>
            </a:r>
            <a:r>
              <a:rPr sz="1400" spc="-70" dirty="0">
                <a:solidFill>
                  <a:srgbClr val="FFFFFF"/>
                </a:solidFill>
                <a:latin typeface="Trebuchet MS"/>
                <a:cs typeface="Trebuchet MS"/>
              </a:rPr>
              <a:t> </a:t>
            </a:r>
            <a:r>
              <a:rPr sz="1400" spc="-50" dirty="0">
                <a:solidFill>
                  <a:srgbClr val="FFFFFF"/>
                </a:solidFill>
                <a:latin typeface="Trebuchet MS"/>
                <a:cs typeface="Trebuchet MS"/>
              </a:rPr>
              <a:t>THE</a:t>
            </a:r>
            <a:r>
              <a:rPr sz="1400" spc="-80" dirty="0">
                <a:solidFill>
                  <a:srgbClr val="FFFFFF"/>
                </a:solidFill>
                <a:latin typeface="Trebuchet MS"/>
                <a:cs typeface="Trebuchet MS"/>
              </a:rPr>
              <a:t> </a:t>
            </a:r>
            <a:r>
              <a:rPr sz="1400" spc="40" dirty="0">
                <a:solidFill>
                  <a:srgbClr val="FFFFFF"/>
                </a:solidFill>
                <a:latin typeface="Trebuchet MS"/>
                <a:cs typeface="Trebuchet MS"/>
              </a:rPr>
              <a:t>SUBMISSION</a:t>
            </a:r>
            <a:r>
              <a:rPr sz="1400" spc="-114" dirty="0">
                <a:solidFill>
                  <a:srgbClr val="FFFFFF"/>
                </a:solidFill>
                <a:latin typeface="Trebuchet MS"/>
                <a:cs typeface="Trebuchet MS"/>
              </a:rPr>
              <a:t> </a:t>
            </a:r>
            <a:r>
              <a:rPr sz="1400" spc="-50" dirty="0">
                <a:solidFill>
                  <a:srgbClr val="FFFFFF"/>
                </a:solidFill>
                <a:latin typeface="Trebuchet MS"/>
                <a:cs typeface="Trebuchet MS"/>
              </a:rPr>
              <a:t>THE</a:t>
            </a:r>
            <a:r>
              <a:rPr sz="1400" spc="-75" dirty="0">
                <a:solidFill>
                  <a:srgbClr val="FFFFFF"/>
                </a:solidFill>
                <a:latin typeface="Trebuchet MS"/>
                <a:cs typeface="Trebuchet MS"/>
              </a:rPr>
              <a:t> </a:t>
            </a:r>
            <a:r>
              <a:rPr sz="1400" dirty="0">
                <a:solidFill>
                  <a:srgbClr val="FFFFFF"/>
                </a:solidFill>
                <a:latin typeface="Trebuchet MS"/>
                <a:cs typeface="Trebuchet MS"/>
              </a:rPr>
              <a:t>TENDER</a:t>
            </a:r>
            <a:endParaRPr sz="1400">
              <a:latin typeface="Trebuchet MS"/>
              <a:cs typeface="Trebuchet MS"/>
            </a:endParaRPr>
          </a:p>
        </p:txBody>
      </p:sp>
      <p:sp>
        <p:nvSpPr>
          <p:cNvPr id="6" name="object 6"/>
          <p:cNvSpPr txBox="1"/>
          <p:nvPr/>
        </p:nvSpPr>
        <p:spPr>
          <a:xfrm>
            <a:off x="268795" y="1078712"/>
            <a:ext cx="4048760" cy="299720"/>
          </a:xfrm>
          <a:prstGeom prst="rect">
            <a:avLst/>
          </a:prstGeom>
        </p:spPr>
        <p:txBody>
          <a:bodyPr vert="horz" wrap="square" lIns="0" tIns="12700" rIns="0" bIns="0" rtlCol="0">
            <a:spAutoFit/>
          </a:bodyPr>
          <a:lstStyle/>
          <a:p>
            <a:pPr marL="184785" marR="5080" indent="-172720">
              <a:lnSpc>
                <a:spcPct val="100000"/>
              </a:lnSpc>
              <a:spcBef>
                <a:spcPts val="100"/>
              </a:spcBef>
            </a:pPr>
            <a:r>
              <a:rPr sz="900" dirty="0">
                <a:latin typeface="Carlito"/>
                <a:cs typeface="Carlito"/>
              </a:rPr>
              <a:t>It </a:t>
            </a:r>
            <a:r>
              <a:rPr sz="900" spc="-5" dirty="0">
                <a:latin typeface="Carlito"/>
                <a:cs typeface="Carlito"/>
              </a:rPr>
              <a:t>is </a:t>
            </a:r>
            <a:r>
              <a:rPr sz="900" dirty="0">
                <a:latin typeface="Carlito"/>
                <a:cs typeface="Carlito"/>
              </a:rPr>
              <a:t>a </a:t>
            </a:r>
            <a:r>
              <a:rPr sz="900" spc="-5" dirty="0">
                <a:latin typeface="Carlito"/>
                <a:cs typeface="Carlito"/>
              </a:rPr>
              <a:t>legal </a:t>
            </a:r>
            <a:r>
              <a:rPr sz="900" dirty="0">
                <a:latin typeface="Carlito"/>
                <a:cs typeface="Carlito"/>
              </a:rPr>
              <a:t>time </a:t>
            </a:r>
            <a:r>
              <a:rPr sz="900" spc="-5" dirty="0">
                <a:latin typeface="Carlito"/>
                <a:cs typeface="Carlito"/>
              </a:rPr>
              <a:t>period given by </a:t>
            </a:r>
            <a:r>
              <a:rPr sz="900" dirty="0">
                <a:latin typeface="Carlito"/>
                <a:cs typeface="Carlito"/>
              </a:rPr>
              <a:t>the </a:t>
            </a:r>
            <a:r>
              <a:rPr sz="900" spc="-5" dirty="0">
                <a:latin typeface="Carlito"/>
                <a:cs typeface="Carlito"/>
              </a:rPr>
              <a:t>department </a:t>
            </a:r>
            <a:r>
              <a:rPr sz="900" spc="-10" dirty="0">
                <a:latin typeface="Carlito"/>
                <a:cs typeface="Carlito"/>
              </a:rPr>
              <a:t>to </a:t>
            </a:r>
            <a:r>
              <a:rPr sz="900" dirty="0">
                <a:latin typeface="Carlito"/>
                <a:cs typeface="Carlito"/>
              </a:rPr>
              <a:t>the </a:t>
            </a:r>
            <a:r>
              <a:rPr sz="900" spc="-5" dirty="0">
                <a:latin typeface="Carlito"/>
                <a:cs typeface="Carlito"/>
              </a:rPr>
              <a:t>contractor </a:t>
            </a:r>
            <a:r>
              <a:rPr sz="900" spc="-10" dirty="0">
                <a:latin typeface="Carlito"/>
                <a:cs typeface="Carlito"/>
              </a:rPr>
              <a:t>to </a:t>
            </a:r>
            <a:r>
              <a:rPr sz="900" spc="-5" dirty="0">
                <a:latin typeface="Carlito"/>
                <a:cs typeface="Carlito"/>
              </a:rPr>
              <a:t>submit </a:t>
            </a:r>
            <a:r>
              <a:rPr sz="900" dirty="0">
                <a:latin typeface="Carlito"/>
                <a:cs typeface="Carlito"/>
              </a:rPr>
              <a:t>the  </a:t>
            </a:r>
            <a:r>
              <a:rPr sz="900" spc="-5" dirty="0">
                <a:latin typeface="Carlito"/>
                <a:cs typeface="Carlito"/>
              </a:rPr>
              <a:t>bidding document. </a:t>
            </a:r>
            <a:r>
              <a:rPr sz="900" dirty="0">
                <a:latin typeface="Carlito"/>
                <a:cs typeface="Carlito"/>
              </a:rPr>
              <a:t>It </a:t>
            </a:r>
            <a:r>
              <a:rPr sz="900" spc="-5" dirty="0">
                <a:latin typeface="Carlito"/>
                <a:cs typeface="Carlito"/>
              </a:rPr>
              <a:t>may be vary from department </a:t>
            </a:r>
            <a:r>
              <a:rPr sz="900" spc="-10" dirty="0">
                <a:latin typeface="Carlito"/>
                <a:cs typeface="Carlito"/>
              </a:rPr>
              <a:t>to</a:t>
            </a:r>
            <a:r>
              <a:rPr sz="900" spc="110" dirty="0">
                <a:latin typeface="Carlito"/>
                <a:cs typeface="Carlito"/>
              </a:rPr>
              <a:t> </a:t>
            </a:r>
            <a:r>
              <a:rPr sz="900" spc="-5" dirty="0">
                <a:latin typeface="Carlito"/>
                <a:cs typeface="Carlito"/>
              </a:rPr>
              <a:t>department.</a:t>
            </a:r>
            <a:endParaRPr sz="900">
              <a:latin typeface="Carlito"/>
              <a:cs typeface="Carlito"/>
            </a:endParaRPr>
          </a:p>
        </p:txBody>
      </p:sp>
      <p:sp>
        <p:nvSpPr>
          <p:cNvPr id="7" name="object 7"/>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8" name="object 8"/>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9" name="object 9"/>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0" name="object 10"/>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34</a:t>
            </a:r>
            <a:endParaRPr sz="800">
              <a:latin typeface="Trebuchet MS"/>
              <a:cs typeface="Trebuchet MS"/>
            </a:endParaRPr>
          </a:p>
        </p:txBody>
      </p:sp>
      <p:sp>
        <p:nvSpPr>
          <p:cNvPr id="11" name="object 11"/>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313944"/>
            <a:ext cx="4573270" cy="3124200"/>
            <a:chOff x="2273" y="313944"/>
            <a:chExt cx="4573270" cy="312420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3467" y="313944"/>
              <a:ext cx="4572000" cy="28336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grpSp>
      <p:sp>
        <p:nvSpPr>
          <p:cNvPr id="7" name="object 7"/>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35</a:t>
            </a:r>
            <a:endParaRPr sz="800">
              <a:latin typeface="Trebuchet MS"/>
              <a:cs typeface="Trebuchet MS"/>
            </a:endParaRPr>
          </a:p>
        </p:txBody>
      </p:sp>
      <p:sp>
        <p:nvSpPr>
          <p:cNvPr id="10" name="object 10"/>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675" y="726668"/>
            <a:ext cx="1075055" cy="696595"/>
          </a:xfrm>
          <a:prstGeom prst="rect">
            <a:avLst/>
          </a:prstGeom>
        </p:spPr>
        <p:txBody>
          <a:bodyPr vert="horz" wrap="square" lIns="0" tIns="13335" rIns="0" bIns="0" rtlCol="0">
            <a:spAutoFit/>
          </a:bodyPr>
          <a:lstStyle/>
          <a:p>
            <a:pPr marL="12700">
              <a:lnSpc>
                <a:spcPct val="100000"/>
              </a:lnSpc>
              <a:spcBef>
                <a:spcPts val="105"/>
              </a:spcBef>
            </a:pPr>
            <a:r>
              <a:rPr sz="4400" b="0" spc="114" dirty="0">
                <a:latin typeface="Trebuchet MS"/>
                <a:cs typeface="Trebuchet MS"/>
              </a:rPr>
              <a:t>CDR</a:t>
            </a:r>
            <a:endParaRPr sz="4400">
              <a:latin typeface="Trebuchet MS"/>
              <a:cs typeface="Trebuchet MS"/>
            </a:endParaRPr>
          </a:p>
        </p:txBody>
      </p:sp>
      <p:sp>
        <p:nvSpPr>
          <p:cNvPr id="3" name="object 3"/>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4" name="object 4"/>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5" name="object 5"/>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6" name="object 6"/>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36</a:t>
            </a:r>
            <a:endParaRPr sz="800">
              <a:latin typeface="Trebuchet MS"/>
              <a:cs typeface="Trebuchet MS"/>
            </a:endParaRPr>
          </a:p>
        </p:txBody>
      </p:sp>
      <p:sp>
        <p:nvSpPr>
          <p:cNvPr id="7" name="object 7"/>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377" y="82318"/>
            <a:ext cx="4151296" cy="60499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5341" y="245745"/>
            <a:ext cx="1922145" cy="239395"/>
          </a:xfrm>
          <a:prstGeom prst="rect">
            <a:avLst/>
          </a:prstGeom>
        </p:spPr>
        <p:txBody>
          <a:bodyPr vert="horz" wrap="square" lIns="0" tIns="12700" rIns="0" bIns="0" rtlCol="0">
            <a:spAutoFit/>
          </a:bodyPr>
          <a:lstStyle/>
          <a:p>
            <a:pPr marL="12700">
              <a:lnSpc>
                <a:spcPct val="100000"/>
              </a:lnSpc>
              <a:spcBef>
                <a:spcPts val="100"/>
              </a:spcBef>
            </a:pPr>
            <a:r>
              <a:rPr sz="1400" b="0" spc="40" dirty="0">
                <a:solidFill>
                  <a:srgbClr val="FFFFFF"/>
                </a:solidFill>
                <a:latin typeface="Trebuchet MS"/>
                <a:cs typeface="Trebuchet MS"/>
              </a:rPr>
              <a:t>SUBMISSION </a:t>
            </a:r>
            <a:r>
              <a:rPr sz="1400" b="0" spc="-40" dirty="0">
                <a:solidFill>
                  <a:srgbClr val="FFFFFF"/>
                </a:solidFill>
                <a:latin typeface="Trebuchet MS"/>
                <a:cs typeface="Trebuchet MS"/>
              </a:rPr>
              <a:t>OF</a:t>
            </a:r>
            <a:r>
              <a:rPr sz="1400" b="0" spc="-290" dirty="0">
                <a:solidFill>
                  <a:srgbClr val="FFFFFF"/>
                </a:solidFill>
                <a:latin typeface="Trebuchet MS"/>
                <a:cs typeface="Trebuchet MS"/>
              </a:rPr>
              <a:t> </a:t>
            </a:r>
            <a:r>
              <a:rPr sz="1400" b="0" dirty="0">
                <a:solidFill>
                  <a:srgbClr val="FFFFFF"/>
                </a:solidFill>
                <a:latin typeface="Trebuchet MS"/>
                <a:cs typeface="Trebuchet MS"/>
              </a:rPr>
              <a:t>TENDER</a:t>
            </a:r>
            <a:endParaRPr sz="1400">
              <a:latin typeface="Trebuchet MS"/>
              <a:cs typeface="Trebuchet MS"/>
            </a:endParaRPr>
          </a:p>
        </p:txBody>
      </p:sp>
      <p:sp>
        <p:nvSpPr>
          <p:cNvPr id="4" name="object 4"/>
          <p:cNvSpPr txBox="1"/>
          <p:nvPr/>
        </p:nvSpPr>
        <p:spPr>
          <a:xfrm>
            <a:off x="265341" y="926338"/>
            <a:ext cx="4050029" cy="1327785"/>
          </a:xfrm>
          <a:prstGeom prst="rect">
            <a:avLst/>
          </a:prstGeom>
        </p:spPr>
        <p:txBody>
          <a:bodyPr vert="horz" wrap="square" lIns="0" tIns="12700" rIns="0" bIns="0" rtlCol="0">
            <a:spAutoFit/>
          </a:bodyPr>
          <a:lstStyle/>
          <a:p>
            <a:pPr marL="12700">
              <a:lnSpc>
                <a:spcPct val="100000"/>
              </a:lnSpc>
              <a:spcBef>
                <a:spcPts val="100"/>
              </a:spcBef>
            </a:pPr>
            <a:r>
              <a:rPr sz="900" dirty="0">
                <a:latin typeface="Carlito"/>
                <a:cs typeface="Carlito"/>
              </a:rPr>
              <a:t>2 % </a:t>
            </a:r>
            <a:r>
              <a:rPr sz="900" spc="-5" dirty="0">
                <a:latin typeface="Carlito"/>
                <a:cs typeface="Carlito"/>
              </a:rPr>
              <a:t>is Consider </a:t>
            </a:r>
            <a:r>
              <a:rPr sz="900" dirty="0">
                <a:latin typeface="Carlito"/>
                <a:cs typeface="Carlito"/>
              </a:rPr>
              <a:t>as </a:t>
            </a:r>
            <a:r>
              <a:rPr sz="900" spc="-5" dirty="0">
                <a:latin typeface="Carlito"/>
                <a:cs typeface="Carlito"/>
              </a:rPr>
              <a:t>CDR</a:t>
            </a:r>
            <a:r>
              <a:rPr sz="900" spc="35" dirty="0">
                <a:latin typeface="Carlito"/>
                <a:cs typeface="Carlito"/>
              </a:rPr>
              <a:t> </a:t>
            </a:r>
            <a:r>
              <a:rPr sz="900" spc="-5" dirty="0">
                <a:latin typeface="Carlito"/>
                <a:cs typeface="Carlito"/>
              </a:rPr>
              <a:t>enclosed</a:t>
            </a:r>
            <a:endParaRPr sz="900">
              <a:latin typeface="Carlito"/>
              <a:cs typeface="Carlito"/>
            </a:endParaRPr>
          </a:p>
          <a:p>
            <a:pPr>
              <a:lnSpc>
                <a:spcPct val="100000"/>
              </a:lnSpc>
            </a:pPr>
            <a:endParaRPr sz="900">
              <a:latin typeface="Carlito"/>
              <a:cs typeface="Carlito"/>
            </a:endParaRPr>
          </a:p>
          <a:p>
            <a:pPr marL="184785" marR="5080" indent="-172720" algn="just">
              <a:lnSpc>
                <a:spcPct val="100000"/>
              </a:lnSpc>
              <a:spcBef>
                <a:spcPts val="785"/>
              </a:spcBef>
              <a:buFont typeface="Arial"/>
              <a:buChar char="•"/>
              <a:tabLst>
                <a:tab pos="185420" algn="l"/>
              </a:tabLst>
            </a:pPr>
            <a:r>
              <a:rPr sz="900" spc="-15" dirty="0">
                <a:latin typeface="Carlito"/>
                <a:cs typeface="Carlito"/>
              </a:rPr>
              <a:t>At </a:t>
            </a:r>
            <a:r>
              <a:rPr sz="900" dirty="0">
                <a:latin typeface="Carlito"/>
                <a:cs typeface="Carlito"/>
              </a:rPr>
              <a:t>the time of </a:t>
            </a:r>
            <a:r>
              <a:rPr sz="900" spc="-5" dirty="0">
                <a:latin typeface="Carlito"/>
                <a:cs typeface="Carlito"/>
              </a:rPr>
              <a:t>submission/opening </a:t>
            </a:r>
            <a:r>
              <a:rPr sz="900" dirty="0">
                <a:latin typeface="Carlito"/>
                <a:cs typeface="Carlito"/>
              </a:rPr>
              <a:t>of </a:t>
            </a:r>
            <a:r>
              <a:rPr sz="900" spc="-5" dirty="0">
                <a:latin typeface="Carlito"/>
                <a:cs typeface="Carlito"/>
              </a:rPr>
              <a:t>tenders </a:t>
            </a:r>
            <a:r>
              <a:rPr sz="900" dirty="0">
                <a:latin typeface="Carlito"/>
                <a:cs typeface="Carlito"/>
              </a:rPr>
              <a:t>the </a:t>
            </a:r>
            <a:r>
              <a:rPr sz="900" spc="-5" dirty="0">
                <a:latin typeface="Carlito"/>
                <a:cs typeface="Carlito"/>
              </a:rPr>
              <a:t>sealed bids </a:t>
            </a:r>
            <a:r>
              <a:rPr sz="900" dirty="0">
                <a:latin typeface="Carlito"/>
                <a:cs typeface="Carlito"/>
              </a:rPr>
              <a:t>are </a:t>
            </a:r>
            <a:r>
              <a:rPr sz="900" spc="-5" dirty="0">
                <a:latin typeface="Carlito"/>
                <a:cs typeface="Carlito"/>
              </a:rPr>
              <a:t>also enclosed  with </a:t>
            </a:r>
            <a:r>
              <a:rPr sz="900" dirty="0">
                <a:latin typeface="Carlito"/>
                <a:cs typeface="Carlito"/>
              </a:rPr>
              <a:t>a </a:t>
            </a:r>
            <a:r>
              <a:rPr sz="900" spc="-5" dirty="0">
                <a:latin typeface="Carlito"/>
                <a:cs typeface="Carlito"/>
              </a:rPr>
              <a:t>prescribe </a:t>
            </a:r>
            <a:r>
              <a:rPr sz="900" dirty="0">
                <a:latin typeface="Carlito"/>
                <a:cs typeface="Carlito"/>
              </a:rPr>
              <a:t>with CDR </a:t>
            </a:r>
            <a:r>
              <a:rPr sz="900" spc="-10" dirty="0">
                <a:latin typeface="Carlito"/>
                <a:cs typeface="Carlito"/>
              </a:rPr>
              <a:t>form </a:t>
            </a:r>
            <a:r>
              <a:rPr sz="900" spc="-5" dirty="0">
                <a:latin typeface="Carlito"/>
                <a:cs typeface="Carlito"/>
              </a:rPr>
              <a:t>it may be 2% </a:t>
            </a:r>
            <a:r>
              <a:rPr sz="900" dirty="0">
                <a:latin typeface="Carlito"/>
                <a:cs typeface="Carlito"/>
              </a:rPr>
              <a:t>or </a:t>
            </a:r>
            <a:r>
              <a:rPr sz="900" spc="-5" dirty="0">
                <a:latin typeface="Carlito"/>
                <a:cs typeface="Carlito"/>
              </a:rPr>
              <a:t>3% </a:t>
            </a:r>
            <a:r>
              <a:rPr sz="900" dirty="0">
                <a:latin typeface="Carlito"/>
                <a:cs typeface="Carlito"/>
              </a:rPr>
              <a:t>of the </a:t>
            </a:r>
            <a:r>
              <a:rPr sz="900" spc="-5" dirty="0">
                <a:latin typeface="Carlito"/>
                <a:cs typeface="Carlito"/>
              </a:rPr>
              <a:t>estimated </a:t>
            </a:r>
            <a:r>
              <a:rPr sz="900" spc="-10" dirty="0">
                <a:latin typeface="Carlito"/>
                <a:cs typeface="Carlito"/>
              </a:rPr>
              <a:t>cost </a:t>
            </a:r>
            <a:r>
              <a:rPr sz="900" spc="-5" dirty="0">
                <a:latin typeface="Carlito"/>
                <a:cs typeface="Carlito"/>
              </a:rPr>
              <a:t>it is  called the </a:t>
            </a:r>
            <a:r>
              <a:rPr sz="900" spc="-10" dirty="0">
                <a:latin typeface="Carlito"/>
                <a:cs typeface="Carlito"/>
              </a:rPr>
              <a:t>earnest</a:t>
            </a:r>
            <a:r>
              <a:rPr sz="900" spc="50" dirty="0">
                <a:latin typeface="Carlito"/>
                <a:cs typeface="Carlito"/>
              </a:rPr>
              <a:t> </a:t>
            </a:r>
            <a:r>
              <a:rPr sz="900" spc="-5" dirty="0">
                <a:latin typeface="Carlito"/>
                <a:cs typeface="Carlito"/>
              </a:rPr>
              <a:t>money</a:t>
            </a:r>
            <a:endParaRPr sz="900">
              <a:latin typeface="Carlito"/>
              <a:cs typeface="Carlito"/>
            </a:endParaRPr>
          </a:p>
          <a:p>
            <a:pPr>
              <a:lnSpc>
                <a:spcPct val="100000"/>
              </a:lnSpc>
              <a:buFont typeface="Arial"/>
              <a:buChar char="•"/>
            </a:pPr>
            <a:endParaRPr sz="900">
              <a:latin typeface="Carlito"/>
              <a:cs typeface="Carlito"/>
            </a:endParaRPr>
          </a:p>
          <a:p>
            <a:pPr marL="184785" marR="5715" indent="-172720" algn="just">
              <a:lnSpc>
                <a:spcPct val="100000"/>
              </a:lnSpc>
              <a:spcBef>
                <a:spcPts val="785"/>
              </a:spcBef>
              <a:buFont typeface="Arial"/>
              <a:buChar char="•"/>
              <a:tabLst>
                <a:tab pos="185420" algn="l"/>
              </a:tabLst>
            </a:pPr>
            <a:r>
              <a:rPr sz="900" dirty="0">
                <a:latin typeface="Carlito"/>
                <a:cs typeface="Carlito"/>
              </a:rPr>
              <a:t>If </a:t>
            </a:r>
            <a:r>
              <a:rPr sz="900" spc="-5" dirty="0">
                <a:latin typeface="Carlito"/>
                <a:cs typeface="Carlito"/>
              </a:rPr>
              <a:t>this will not enclosed </a:t>
            </a:r>
            <a:r>
              <a:rPr sz="900" dirty="0">
                <a:latin typeface="Carlito"/>
                <a:cs typeface="Carlito"/>
              </a:rPr>
              <a:t>the </a:t>
            </a:r>
            <a:r>
              <a:rPr sz="900" spc="-5" dirty="0">
                <a:latin typeface="Carlito"/>
                <a:cs typeface="Carlito"/>
              </a:rPr>
              <a:t>tenderer will not </a:t>
            </a:r>
            <a:r>
              <a:rPr sz="900" dirty="0">
                <a:latin typeface="Carlito"/>
                <a:cs typeface="Carlito"/>
              </a:rPr>
              <a:t>be </a:t>
            </a:r>
            <a:r>
              <a:rPr sz="900" spc="-5" dirty="0">
                <a:latin typeface="Carlito"/>
                <a:cs typeface="Carlito"/>
              </a:rPr>
              <a:t>eligible. The department disqualify  </a:t>
            </a:r>
            <a:r>
              <a:rPr sz="900" spc="-10" dirty="0">
                <a:latin typeface="Carlito"/>
                <a:cs typeface="Carlito"/>
              </a:rPr>
              <a:t>that</a:t>
            </a:r>
            <a:r>
              <a:rPr sz="900" spc="5" dirty="0">
                <a:latin typeface="Carlito"/>
                <a:cs typeface="Carlito"/>
              </a:rPr>
              <a:t> </a:t>
            </a:r>
            <a:r>
              <a:rPr sz="900" spc="-10" dirty="0">
                <a:latin typeface="Carlito"/>
                <a:cs typeface="Carlito"/>
              </a:rPr>
              <a:t>contractor</a:t>
            </a:r>
            <a:endParaRPr sz="900">
              <a:latin typeface="Carlito"/>
              <a:cs typeface="Carlito"/>
            </a:endParaRPr>
          </a:p>
        </p:txBody>
      </p:sp>
      <p:sp>
        <p:nvSpPr>
          <p:cNvPr id="5" name="object 5"/>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6" name="object 6"/>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58602" y="3142234"/>
            <a:ext cx="138430" cy="151765"/>
          </a:xfrm>
          <a:prstGeom prst="rect">
            <a:avLst/>
          </a:prstGeom>
        </p:spPr>
        <p:txBody>
          <a:bodyPr vert="horz" wrap="square" lIns="0" tIns="15875" rIns="0" bIns="0" rtlCol="0">
            <a:spAutoFit/>
          </a:bodyPr>
          <a:lstStyle/>
          <a:p>
            <a:pPr marL="12700">
              <a:lnSpc>
                <a:spcPct val="100000"/>
              </a:lnSpc>
              <a:spcBef>
                <a:spcPts val="125"/>
              </a:spcBef>
            </a:pPr>
            <a:r>
              <a:rPr sz="800" spc="20" dirty="0">
                <a:solidFill>
                  <a:srgbClr val="FFFFFF"/>
                </a:solidFill>
                <a:latin typeface="Trebuchet MS"/>
                <a:cs typeface="Trebuchet MS"/>
              </a:rPr>
              <a:t>37</a:t>
            </a:r>
            <a:endParaRPr sz="800">
              <a:latin typeface="Trebuchet MS"/>
              <a:cs typeface="Trebuchet MS"/>
            </a:endParaRPr>
          </a:p>
        </p:txBody>
      </p:sp>
      <p:sp>
        <p:nvSpPr>
          <p:cNvPr id="9" name="object 9"/>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8483"/>
            <a:ext cx="4573270" cy="3429000"/>
            <a:chOff x="5727" y="8483"/>
            <a:chExt cx="4573270" cy="342900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8483"/>
              <a:ext cx="4573193" cy="3429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6" name="object 6"/>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38</a:t>
            </a:r>
            <a:endParaRPr sz="800">
              <a:latin typeface="Trebuchet MS"/>
              <a:cs typeface="Trebuchet MS"/>
            </a:endParaRPr>
          </a:p>
        </p:txBody>
      </p:sp>
      <p:grpSp>
        <p:nvGrpSpPr>
          <p:cNvPr id="9" name="object 9"/>
          <p:cNvGrpSpPr/>
          <p:nvPr/>
        </p:nvGrpSpPr>
        <p:grpSpPr>
          <a:xfrm>
            <a:off x="-4965" y="0"/>
            <a:ext cx="4596130" cy="3452495"/>
            <a:chOff x="-4965" y="0"/>
            <a:chExt cx="4596130" cy="3452495"/>
          </a:xfrm>
        </p:grpSpPr>
        <p:sp>
          <p:nvSpPr>
            <p:cNvPr id="10" name="object 10"/>
            <p:cNvSpPr/>
            <p:nvPr/>
          </p:nvSpPr>
          <p:spPr>
            <a:xfrm>
              <a:off x="4749" y="1589887"/>
              <a:ext cx="111760" cy="22860"/>
            </a:xfrm>
            <a:custGeom>
              <a:avLst/>
              <a:gdLst/>
              <a:ahLst/>
              <a:cxnLst/>
              <a:rect l="l" t="t" r="r" b="b"/>
              <a:pathLst>
                <a:path w="111760" h="22859">
                  <a:moveTo>
                    <a:pt x="111506" y="11430"/>
                  </a:moveTo>
                  <a:lnTo>
                    <a:pt x="111366" y="11430"/>
                  </a:lnTo>
                  <a:lnTo>
                    <a:pt x="111366" y="5080"/>
                  </a:lnTo>
                  <a:lnTo>
                    <a:pt x="105664" y="5080"/>
                  </a:lnTo>
                  <a:lnTo>
                    <a:pt x="105664" y="0"/>
                  </a:lnTo>
                  <a:lnTo>
                    <a:pt x="102870" y="0"/>
                  </a:lnTo>
                  <a:lnTo>
                    <a:pt x="102870" y="5080"/>
                  </a:lnTo>
                  <a:lnTo>
                    <a:pt x="0" y="5080"/>
                  </a:lnTo>
                  <a:lnTo>
                    <a:pt x="0" y="11430"/>
                  </a:lnTo>
                  <a:lnTo>
                    <a:pt x="0" y="16510"/>
                  </a:lnTo>
                  <a:lnTo>
                    <a:pt x="102870" y="16510"/>
                  </a:lnTo>
                  <a:lnTo>
                    <a:pt x="102870" y="22860"/>
                  </a:lnTo>
                  <a:lnTo>
                    <a:pt x="105791" y="22860"/>
                  </a:lnTo>
                  <a:lnTo>
                    <a:pt x="105791" y="16510"/>
                  </a:lnTo>
                  <a:lnTo>
                    <a:pt x="111506" y="16510"/>
                  </a:lnTo>
                  <a:lnTo>
                    <a:pt x="111506" y="11430"/>
                  </a:lnTo>
                  <a:close/>
                </a:path>
              </a:pathLst>
            </a:custGeom>
            <a:solidFill>
              <a:srgbClr val="797A7D"/>
            </a:solidFill>
          </p:spPr>
          <p:txBody>
            <a:bodyPr wrap="square" lIns="0" tIns="0" rIns="0" bIns="0" rtlCol="0"/>
            <a:lstStyle/>
            <a:p>
              <a:endParaRPr/>
            </a:p>
          </p:txBody>
        </p:sp>
        <p:sp>
          <p:nvSpPr>
            <p:cNvPr id="11" name="object 11"/>
            <p:cNvSpPr/>
            <p:nvPr/>
          </p:nvSpPr>
          <p:spPr>
            <a:xfrm>
              <a:off x="4749" y="1589633"/>
              <a:ext cx="114300" cy="22860"/>
            </a:xfrm>
            <a:custGeom>
              <a:avLst/>
              <a:gdLst/>
              <a:ahLst/>
              <a:cxnLst/>
              <a:rect l="l" t="t" r="r" b="b"/>
              <a:pathLst>
                <a:path w="114300" h="22859">
                  <a:moveTo>
                    <a:pt x="0" y="5715"/>
                  </a:moveTo>
                  <a:lnTo>
                    <a:pt x="102870" y="5715"/>
                  </a:lnTo>
                  <a:lnTo>
                    <a:pt x="102870" y="0"/>
                  </a:lnTo>
                  <a:lnTo>
                    <a:pt x="114300" y="11430"/>
                  </a:lnTo>
                  <a:lnTo>
                    <a:pt x="102870" y="22860"/>
                  </a:lnTo>
                  <a:lnTo>
                    <a:pt x="102870" y="17145"/>
                  </a:lnTo>
                  <a:lnTo>
                    <a:pt x="0" y="17145"/>
                  </a:lnTo>
                  <a:lnTo>
                    <a:pt x="0" y="5715"/>
                  </a:lnTo>
                  <a:close/>
                </a:path>
              </a:pathLst>
            </a:custGeom>
            <a:ln w="12700">
              <a:solidFill>
                <a:srgbClr val="56585B"/>
              </a:solidFill>
            </a:ln>
          </p:spPr>
          <p:txBody>
            <a:bodyPr wrap="square" lIns="0" tIns="0" rIns="0" bIns="0" rtlCol="0"/>
            <a:lstStyle/>
            <a:p>
              <a:endParaRPr/>
            </a:p>
          </p:txBody>
        </p:sp>
        <p:sp>
          <p:nvSpPr>
            <p:cNvPr id="12" name="object 12"/>
            <p:cNvSpPr/>
            <p:nvPr/>
          </p:nvSpPr>
          <p:spPr>
            <a:xfrm>
              <a:off x="4749" y="2729077"/>
              <a:ext cx="109855" cy="22860"/>
            </a:xfrm>
            <a:custGeom>
              <a:avLst/>
              <a:gdLst/>
              <a:ahLst/>
              <a:cxnLst/>
              <a:rect l="l" t="t" r="r" b="b"/>
              <a:pathLst>
                <a:path w="109855" h="22860">
                  <a:moveTo>
                    <a:pt x="109321" y="11430"/>
                  </a:moveTo>
                  <a:lnTo>
                    <a:pt x="109181" y="11430"/>
                  </a:lnTo>
                  <a:lnTo>
                    <a:pt x="109181" y="5080"/>
                  </a:lnTo>
                  <a:lnTo>
                    <a:pt x="103466" y="5080"/>
                  </a:lnTo>
                  <a:lnTo>
                    <a:pt x="103466" y="0"/>
                  </a:lnTo>
                  <a:lnTo>
                    <a:pt x="100685" y="0"/>
                  </a:lnTo>
                  <a:lnTo>
                    <a:pt x="100685" y="5080"/>
                  </a:lnTo>
                  <a:lnTo>
                    <a:pt x="0" y="5080"/>
                  </a:lnTo>
                  <a:lnTo>
                    <a:pt x="0" y="11430"/>
                  </a:lnTo>
                  <a:lnTo>
                    <a:pt x="0" y="16510"/>
                  </a:lnTo>
                  <a:lnTo>
                    <a:pt x="100685" y="16510"/>
                  </a:lnTo>
                  <a:lnTo>
                    <a:pt x="100685" y="22860"/>
                  </a:lnTo>
                  <a:lnTo>
                    <a:pt x="103606" y="22860"/>
                  </a:lnTo>
                  <a:lnTo>
                    <a:pt x="103606" y="16510"/>
                  </a:lnTo>
                  <a:lnTo>
                    <a:pt x="109321" y="16510"/>
                  </a:lnTo>
                  <a:lnTo>
                    <a:pt x="109321" y="11430"/>
                  </a:lnTo>
                  <a:close/>
                </a:path>
              </a:pathLst>
            </a:custGeom>
            <a:solidFill>
              <a:srgbClr val="797A7D"/>
            </a:solidFill>
          </p:spPr>
          <p:txBody>
            <a:bodyPr wrap="square" lIns="0" tIns="0" rIns="0" bIns="0" rtlCol="0"/>
            <a:lstStyle/>
            <a:p>
              <a:endParaRPr/>
            </a:p>
          </p:txBody>
        </p:sp>
        <p:sp>
          <p:nvSpPr>
            <p:cNvPr id="13" name="object 13"/>
            <p:cNvSpPr/>
            <p:nvPr/>
          </p:nvSpPr>
          <p:spPr>
            <a:xfrm>
              <a:off x="4749" y="2728823"/>
              <a:ext cx="112395" cy="22860"/>
            </a:xfrm>
            <a:custGeom>
              <a:avLst/>
              <a:gdLst/>
              <a:ahLst/>
              <a:cxnLst/>
              <a:rect l="l" t="t" r="r" b="b"/>
              <a:pathLst>
                <a:path w="112395" h="22860">
                  <a:moveTo>
                    <a:pt x="0" y="5714"/>
                  </a:moveTo>
                  <a:lnTo>
                    <a:pt x="100685" y="5714"/>
                  </a:lnTo>
                  <a:lnTo>
                    <a:pt x="100685" y="0"/>
                  </a:lnTo>
                  <a:lnTo>
                    <a:pt x="112115" y="11429"/>
                  </a:lnTo>
                  <a:lnTo>
                    <a:pt x="100685" y="22859"/>
                  </a:lnTo>
                  <a:lnTo>
                    <a:pt x="100685" y="17144"/>
                  </a:lnTo>
                  <a:lnTo>
                    <a:pt x="0" y="17144"/>
                  </a:lnTo>
                  <a:lnTo>
                    <a:pt x="0" y="5714"/>
                  </a:lnTo>
                  <a:close/>
                </a:path>
              </a:pathLst>
            </a:custGeom>
            <a:ln w="12700">
              <a:solidFill>
                <a:srgbClr val="56585B"/>
              </a:solidFill>
            </a:ln>
          </p:spPr>
          <p:txBody>
            <a:bodyPr wrap="square" lIns="0" tIns="0" rIns="0" bIns="0" rtlCol="0"/>
            <a:lstStyle/>
            <a:p>
              <a:endParaRPr/>
            </a:p>
          </p:txBody>
        </p:sp>
        <p:sp>
          <p:nvSpPr>
            <p:cNvPr id="14" name="object 14"/>
            <p:cNvSpPr/>
            <p:nvPr/>
          </p:nvSpPr>
          <p:spPr>
            <a:xfrm>
              <a:off x="6921" y="427837"/>
              <a:ext cx="109855" cy="22860"/>
            </a:xfrm>
            <a:custGeom>
              <a:avLst/>
              <a:gdLst/>
              <a:ahLst/>
              <a:cxnLst/>
              <a:rect l="l" t="t" r="r" b="b"/>
              <a:pathLst>
                <a:path w="109855" h="22859">
                  <a:moveTo>
                    <a:pt x="109321" y="11430"/>
                  </a:moveTo>
                  <a:lnTo>
                    <a:pt x="109194" y="11430"/>
                  </a:lnTo>
                  <a:lnTo>
                    <a:pt x="109194" y="5080"/>
                  </a:lnTo>
                  <a:lnTo>
                    <a:pt x="103479" y="5080"/>
                  </a:lnTo>
                  <a:lnTo>
                    <a:pt x="103479" y="0"/>
                  </a:lnTo>
                  <a:lnTo>
                    <a:pt x="100698" y="0"/>
                  </a:lnTo>
                  <a:lnTo>
                    <a:pt x="100698" y="5080"/>
                  </a:lnTo>
                  <a:lnTo>
                    <a:pt x="0" y="5080"/>
                  </a:lnTo>
                  <a:lnTo>
                    <a:pt x="0" y="11430"/>
                  </a:lnTo>
                  <a:lnTo>
                    <a:pt x="0" y="16510"/>
                  </a:lnTo>
                  <a:lnTo>
                    <a:pt x="100698" y="16510"/>
                  </a:lnTo>
                  <a:lnTo>
                    <a:pt x="100698" y="22860"/>
                  </a:lnTo>
                  <a:lnTo>
                    <a:pt x="103606" y="22860"/>
                  </a:lnTo>
                  <a:lnTo>
                    <a:pt x="103606" y="16510"/>
                  </a:lnTo>
                  <a:lnTo>
                    <a:pt x="109321" y="16510"/>
                  </a:lnTo>
                  <a:lnTo>
                    <a:pt x="109321" y="11430"/>
                  </a:lnTo>
                  <a:close/>
                </a:path>
              </a:pathLst>
            </a:custGeom>
            <a:solidFill>
              <a:srgbClr val="797A7D"/>
            </a:solidFill>
          </p:spPr>
          <p:txBody>
            <a:bodyPr wrap="square" lIns="0" tIns="0" rIns="0" bIns="0" rtlCol="0"/>
            <a:lstStyle/>
            <a:p>
              <a:endParaRPr/>
            </a:p>
          </p:txBody>
        </p:sp>
        <p:sp>
          <p:nvSpPr>
            <p:cNvPr id="15" name="object 15"/>
            <p:cNvSpPr/>
            <p:nvPr/>
          </p:nvSpPr>
          <p:spPr>
            <a:xfrm>
              <a:off x="6921" y="427583"/>
              <a:ext cx="112395" cy="22860"/>
            </a:xfrm>
            <a:custGeom>
              <a:avLst/>
              <a:gdLst/>
              <a:ahLst/>
              <a:cxnLst/>
              <a:rect l="l" t="t" r="r" b="b"/>
              <a:pathLst>
                <a:path w="112395" h="22859">
                  <a:moveTo>
                    <a:pt x="0" y="5714"/>
                  </a:moveTo>
                  <a:lnTo>
                    <a:pt x="100698" y="5714"/>
                  </a:lnTo>
                  <a:lnTo>
                    <a:pt x="100698" y="0"/>
                  </a:lnTo>
                  <a:lnTo>
                    <a:pt x="112128" y="11429"/>
                  </a:lnTo>
                  <a:lnTo>
                    <a:pt x="100698" y="22859"/>
                  </a:lnTo>
                  <a:lnTo>
                    <a:pt x="100698" y="17144"/>
                  </a:lnTo>
                  <a:lnTo>
                    <a:pt x="0" y="17144"/>
                  </a:lnTo>
                  <a:lnTo>
                    <a:pt x="0" y="5714"/>
                  </a:lnTo>
                  <a:close/>
                </a:path>
              </a:pathLst>
            </a:custGeom>
            <a:ln w="12699">
              <a:solidFill>
                <a:srgbClr val="56585B"/>
              </a:solidFill>
            </a:ln>
          </p:spPr>
          <p:txBody>
            <a:bodyPr wrap="square" lIns="0" tIns="0" rIns="0" bIns="0" rtlCol="0"/>
            <a:lstStyle/>
            <a:p>
              <a:endParaRPr/>
            </a:p>
          </p:txBody>
        </p:sp>
        <p:sp>
          <p:nvSpPr>
            <p:cNvPr id="16" name="object 16"/>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618744"/>
            <a:ext cx="4573270" cy="2819400"/>
            <a:chOff x="2273" y="618744"/>
            <a:chExt cx="4573270" cy="281940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3467" y="618744"/>
              <a:ext cx="4537329" cy="20737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grpSp>
      <p:sp>
        <p:nvSpPr>
          <p:cNvPr id="7" name="object 7"/>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39</a:t>
            </a:r>
            <a:endParaRPr sz="800">
              <a:latin typeface="Trebuchet MS"/>
              <a:cs typeface="Trebuchet MS"/>
            </a:endParaRPr>
          </a:p>
        </p:txBody>
      </p:sp>
      <p:grpSp>
        <p:nvGrpSpPr>
          <p:cNvPr id="10" name="object 10"/>
          <p:cNvGrpSpPr/>
          <p:nvPr/>
        </p:nvGrpSpPr>
        <p:grpSpPr>
          <a:xfrm>
            <a:off x="-8420" y="0"/>
            <a:ext cx="4596130" cy="3452495"/>
            <a:chOff x="-8420" y="0"/>
            <a:chExt cx="4596130" cy="3452495"/>
          </a:xfrm>
        </p:grpSpPr>
        <p:sp>
          <p:nvSpPr>
            <p:cNvPr id="11" name="object 11"/>
            <p:cNvSpPr/>
            <p:nvPr/>
          </p:nvSpPr>
          <p:spPr>
            <a:xfrm>
              <a:off x="3467" y="1380744"/>
              <a:ext cx="228600" cy="38100"/>
            </a:xfrm>
            <a:custGeom>
              <a:avLst/>
              <a:gdLst/>
              <a:ahLst/>
              <a:cxnLst/>
              <a:rect l="l" t="t" r="r" b="b"/>
              <a:pathLst>
                <a:path w="228600" h="38100">
                  <a:moveTo>
                    <a:pt x="209550" y="0"/>
                  </a:moveTo>
                  <a:lnTo>
                    <a:pt x="209550" y="9525"/>
                  </a:lnTo>
                  <a:lnTo>
                    <a:pt x="0" y="9525"/>
                  </a:lnTo>
                  <a:lnTo>
                    <a:pt x="0" y="28575"/>
                  </a:lnTo>
                  <a:lnTo>
                    <a:pt x="209550" y="28575"/>
                  </a:lnTo>
                  <a:lnTo>
                    <a:pt x="209550" y="38100"/>
                  </a:lnTo>
                  <a:lnTo>
                    <a:pt x="228600" y="19050"/>
                  </a:lnTo>
                  <a:lnTo>
                    <a:pt x="209550" y="0"/>
                  </a:lnTo>
                  <a:close/>
                </a:path>
              </a:pathLst>
            </a:custGeom>
            <a:solidFill>
              <a:srgbClr val="797A7D"/>
            </a:solidFill>
          </p:spPr>
          <p:txBody>
            <a:bodyPr wrap="square" lIns="0" tIns="0" rIns="0" bIns="0" rtlCol="0"/>
            <a:lstStyle/>
            <a:p>
              <a:endParaRPr/>
            </a:p>
          </p:txBody>
        </p:sp>
        <p:sp>
          <p:nvSpPr>
            <p:cNvPr id="12" name="object 12"/>
            <p:cNvSpPr/>
            <p:nvPr/>
          </p:nvSpPr>
          <p:spPr>
            <a:xfrm>
              <a:off x="3467" y="1380744"/>
              <a:ext cx="228600" cy="38100"/>
            </a:xfrm>
            <a:custGeom>
              <a:avLst/>
              <a:gdLst/>
              <a:ahLst/>
              <a:cxnLst/>
              <a:rect l="l" t="t" r="r" b="b"/>
              <a:pathLst>
                <a:path w="228600" h="38100">
                  <a:moveTo>
                    <a:pt x="0" y="9525"/>
                  </a:moveTo>
                  <a:lnTo>
                    <a:pt x="209550" y="9525"/>
                  </a:lnTo>
                  <a:lnTo>
                    <a:pt x="209550" y="0"/>
                  </a:lnTo>
                  <a:lnTo>
                    <a:pt x="228600" y="19050"/>
                  </a:lnTo>
                  <a:lnTo>
                    <a:pt x="209550" y="38100"/>
                  </a:lnTo>
                  <a:lnTo>
                    <a:pt x="209550" y="28575"/>
                  </a:lnTo>
                  <a:lnTo>
                    <a:pt x="0" y="28575"/>
                  </a:lnTo>
                  <a:lnTo>
                    <a:pt x="0" y="9525"/>
                  </a:lnTo>
                  <a:close/>
                </a:path>
              </a:pathLst>
            </a:custGeom>
            <a:ln w="12700">
              <a:solidFill>
                <a:srgbClr val="56585B"/>
              </a:solidFill>
            </a:ln>
          </p:spPr>
          <p:txBody>
            <a:bodyPr wrap="square" lIns="0" tIns="0" rIns="0" bIns="0" rtlCol="0"/>
            <a:lstStyle/>
            <a:p>
              <a:endParaRPr/>
            </a:p>
          </p:txBody>
        </p:sp>
        <p:sp>
          <p:nvSpPr>
            <p:cNvPr id="13" name="object 13"/>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3" name="object 3"/>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91012" y="3142233"/>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4</a:t>
            </a:r>
            <a:endParaRPr sz="800">
              <a:latin typeface="Trebuchet MS"/>
              <a:cs typeface="Trebuchet MS"/>
            </a:endParaRPr>
          </a:p>
        </p:txBody>
      </p:sp>
      <p:grpSp>
        <p:nvGrpSpPr>
          <p:cNvPr id="6" name="object 6"/>
          <p:cNvGrpSpPr/>
          <p:nvPr/>
        </p:nvGrpSpPr>
        <p:grpSpPr>
          <a:xfrm>
            <a:off x="-4965" y="0"/>
            <a:ext cx="4596130" cy="3452495"/>
            <a:chOff x="-4965" y="0"/>
            <a:chExt cx="4596130" cy="3452495"/>
          </a:xfrm>
        </p:grpSpPr>
        <p:sp>
          <p:nvSpPr>
            <p:cNvPr id="7" name="object 7"/>
            <p:cNvSpPr/>
            <p:nvPr/>
          </p:nvSpPr>
          <p:spPr>
            <a:xfrm>
              <a:off x="6921" y="8546"/>
              <a:ext cx="4572000" cy="314794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833" y="188667"/>
            <a:ext cx="4036994" cy="3096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8795" y="203936"/>
            <a:ext cx="2020570" cy="239395"/>
          </a:xfrm>
          <a:prstGeom prst="rect">
            <a:avLst/>
          </a:prstGeom>
        </p:spPr>
        <p:txBody>
          <a:bodyPr vert="horz" wrap="square" lIns="0" tIns="13335" rIns="0" bIns="0" rtlCol="0">
            <a:spAutoFit/>
          </a:bodyPr>
          <a:lstStyle/>
          <a:p>
            <a:pPr marL="12700">
              <a:lnSpc>
                <a:spcPct val="100000"/>
              </a:lnSpc>
              <a:spcBef>
                <a:spcPts val="105"/>
              </a:spcBef>
            </a:pPr>
            <a:r>
              <a:rPr sz="1400" b="0" spc="-40" dirty="0">
                <a:solidFill>
                  <a:srgbClr val="FFFFFF"/>
                </a:solidFill>
                <a:latin typeface="Trebuchet MS"/>
                <a:cs typeface="Trebuchet MS"/>
              </a:rPr>
              <a:t>COMPARATIVE</a:t>
            </a:r>
            <a:r>
              <a:rPr sz="1400" b="0" spc="-165" dirty="0">
                <a:solidFill>
                  <a:srgbClr val="FFFFFF"/>
                </a:solidFill>
                <a:latin typeface="Trebuchet MS"/>
                <a:cs typeface="Trebuchet MS"/>
              </a:rPr>
              <a:t> </a:t>
            </a:r>
            <a:r>
              <a:rPr sz="1400" b="0" spc="-40" dirty="0">
                <a:solidFill>
                  <a:srgbClr val="FFFFFF"/>
                </a:solidFill>
                <a:latin typeface="Trebuchet MS"/>
                <a:cs typeface="Trebuchet MS"/>
              </a:rPr>
              <a:t>STATEMENT</a:t>
            </a:r>
            <a:endParaRPr sz="1400">
              <a:latin typeface="Trebuchet MS"/>
              <a:cs typeface="Trebuchet MS"/>
            </a:endParaRPr>
          </a:p>
        </p:txBody>
      </p:sp>
      <p:grpSp>
        <p:nvGrpSpPr>
          <p:cNvPr id="4" name="object 4"/>
          <p:cNvGrpSpPr/>
          <p:nvPr/>
        </p:nvGrpSpPr>
        <p:grpSpPr>
          <a:xfrm>
            <a:off x="189801" y="633323"/>
            <a:ext cx="4119879" cy="1844039"/>
            <a:chOff x="189801" y="633323"/>
            <a:chExt cx="4119879" cy="1844039"/>
          </a:xfrm>
        </p:grpSpPr>
        <p:sp>
          <p:nvSpPr>
            <p:cNvPr id="5" name="object 5"/>
            <p:cNvSpPr/>
            <p:nvPr/>
          </p:nvSpPr>
          <p:spPr>
            <a:xfrm>
              <a:off x="218760" y="650079"/>
              <a:ext cx="4038594" cy="182728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89801" y="633323"/>
              <a:ext cx="4119372" cy="93573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5521" y="656183"/>
              <a:ext cx="4000500" cy="1789937"/>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235521" y="656183"/>
            <a:ext cx="4000500" cy="1790064"/>
          </a:xfrm>
          <a:prstGeom prst="rect">
            <a:avLst/>
          </a:prstGeom>
          <a:ln w="4762">
            <a:solidFill>
              <a:srgbClr val="76787A"/>
            </a:solidFill>
          </a:ln>
        </p:spPr>
        <p:txBody>
          <a:bodyPr vert="horz" wrap="square" lIns="0" tIns="15875" rIns="0" bIns="0" rtlCol="0">
            <a:spAutoFit/>
          </a:bodyPr>
          <a:lstStyle/>
          <a:p>
            <a:pPr marL="45720" marR="37465" algn="just">
              <a:lnSpc>
                <a:spcPct val="100000"/>
              </a:lnSpc>
              <a:spcBef>
                <a:spcPts val="125"/>
              </a:spcBef>
            </a:pPr>
            <a:r>
              <a:rPr sz="900" spc="-5" dirty="0">
                <a:latin typeface="Carlito"/>
                <a:cs typeface="Carlito"/>
              </a:rPr>
              <a:t>When </a:t>
            </a:r>
            <a:r>
              <a:rPr sz="900" dirty="0">
                <a:latin typeface="Carlito"/>
                <a:cs typeface="Carlito"/>
              </a:rPr>
              <a:t>all Bidder </a:t>
            </a:r>
            <a:r>
              <a:rPr sz="900" spc="-5" dirty="0">
                <a:latin typeface="Carlito"/>
                <a:cs typeface="Carlito"/>
              </a:rPr>
              <a:t>submitted </a:t>
            </a:r>
            <a:r>
              <a:rPr sz="900" dirty="0">
                <a:latin typeface="Carlito"/>
                <a:cs typeface="Carlito"/>
              </a:rPr>
              <a:t>the </a:t>
            </a:r>
            <a:r>
              <a:rPr sz="900" spc="-5" dirty="0">
                <a:latin typeface="Carlito"/>
                <a:cs typeface="Carlito"/>
              </a:rPr>
              <a:t>bids </a:t>
            </a:r>
            <a:r>
              <a:rPr sz="900" dirty="0">
                <a:latin typeface="Carlito"/>
                <a:cs typeface="Carlito"/>
              </a:rPr>
              <a:t>a </a:t>
            </a:r>
            <a:r>
              <a:rPr sz="900" spc="-10" dirty="0">
                <a:latin typeface="Carlito"/>
                <a:cs typeface="Carlito"/>
              </a:rPr>
              <a:t>comparative statement </a:t>
            </a:r>
            <a:r>
              <a:rPr sz="900" spc="-5" dirty="0">
                <a:latin typeface="Carlito"/>
                <a:cs typeface="Carlito"/>
              </a:rPr>
              <a:t>will be </a:t>
            </a:r>
            <a:r>
              <a:rPr sz="900" spc="-10" dirty="0">
                <a:latin typeface="Carlito"/>
                <a:cs typeface="Carlito"/>
              </a:rPr>
              <a:t>form to </a:t>
            </a:r>
            <a:r>
              <a:rPr sz="900" spc="-5" dirty="0">
                <a:latin typeface="Carlito"/>
                <a:cs typeface="Carlito"/>
              </a:rPr>
              <a:t>find  the </a:t>
            </a:r>
            <a:r>
              <a:rPr sz="900" spc="-10" dirty="0">
                <a:latin typeface="Carlito"/>
                <a:cs typeface="Carlito"/>
              </a:rPr>
              <a:t>lowest </a:t>
            </a:r>
            <a:r>
              <a:rPr sz="900" spc="-15" dirty="0">
                <a:latin typeface="Carlito"/>
                <a:cs typeface="Carlito"/>
              </a:rPr>
              <a:t>tenderer. </a:t>
            </a:r>
            <a:r>
              <a:rPr sz="900" dirty="0">
                <a:latin typeface="Carlito"/>
                <a:cs typeface="Carlito"/>
              </a:rPr>
              <a:t>In </a:t>
            </a:r>
            <a:r>
              <a:rPr sz="900" spc="-5" dirty="0">
                <a:latin typeface="Carlito"/>
                <a:cs typeface="Carlito"/>
              </a:rPr>
              <a:t>this </a:t>
            </a:r>
            <a:r>
              <a:rPr sz="900" spc="-10" dirty="0">
                <a:latin typeface="Carlito"/>
                <a:cs typeface="Carlito"/>
              </a:rPr>
              <a:t>comparative statement </a:t>
            </a:r>
            <a:r>
              <a:rPr sz="900" dirty="0">
                <a:latin typeface="Carlito"/>
                <a:cs typeface="Carlito"/>
              </a:rPr>
              <a:t>all the </a:t>
            </a:r>
            <a:r>
              <a:rPr sz="900" spc="-5" dirty="0">
                <a:latin typeface="Carlito"/>
                <a:cs typeface="Carlito"/>
              </a:rPr>
              <a:t>participated </a:t>
            </a:r>
            <a:r>
              <a:rPr sz="900" spc="-10" dirty="0">
                <a:latin typeface="Carlito"/>
                <a:cs typeface="Carlito"/>
              </a:rPr>
              <a:t>contractors  </a:t>
            </a:r>
            <a:r>
              <a:rPr sz="900" spc="-15" dirty="0">
                <a:latin typeface="Carlito"/>
                <a:cs typeface="Carlito"/>
              </a:rPr>
              <a:t>rates </a:t>
            </a:r>
            <a:r>
              <a:rPr sz="900" spc="-5" dirty="0">
                <a:latin typeface="Carlito"/>
                <a:cs typeface="Carlito"/>
              </a:rPr>
              <a:t>will be </a:t>
            </a:r>
            <a:r>
              <a:rPr sz="900" spc="-10" dirty="0">
                <a:latin typeface="Carlito"/>
                <a:cs typeface="Carlito"/>
              </a:rPr>
              <a:t>coated </a:t>
            </a:r>
            <a:r>
              <a:rPr sz="900" spc="-5" dirty="0">
                <a:latin typeface="Carlito"/>
                <a:cs typeface="Carlito"/>
              </a:rPr>
              <a:t>in the </a:t>
            </a:r>
            <a:r>
              <a:rPr sz="900" spc="-10" dirty="0">
                <a:latin typeface="Carlito"/>
                <a:cs typeface="Carlito"/>
              </a:rPr>
              <a:t>comparative </a:t>
            </a:r>
            <a:r>
              <a:rPr sz="900" spc="-15" dirty="0">
                <a:latin typeface="Carlito"/>
                <a:cs typeface="Carlito"/>
              </a:rPr>
              <a:t>statement</a:t>
            </a:r>
            <a:r>
              <a:rPr sz="900" spc="25" dirty="0">
                <a:latin typeface="Carlito"/>
                <a:cs typeface="Carlito"/>
              </a:rPr>
              <a:t> </a:t>
            </a:r>
            <a:r>
              <a:rPr sz="900" spc="-5" dirty="0">
                <a:latin typeface="Carlito"/>
                <a:cs typeface="Carlito"/>
              </a:rPr>
              <a:t>in the </a:t>
            </a:r>
            <a:r>
              <a:rPr sz="900" spc="-10" dirty="0">
                <a:latin typeface="Carlito"/>
                <a:cs typeface="Carlito"/>
              </a:rPr>
              <a:t>form </a:t>
            </a:r>
            <a:r>
              <a:rPr sz="900" dirty="0">
                <a:latin typeface="Carlito"/>
                <a:cs typeface="Carlito"/>
              </a:rPr>
              <a:t>of </a:t>
            </a:r>
            <a:r>
              <a:rPr sz="900" spc="-5" dirty="0">
                <a:latin typeface="Carlito"/>
                <a:cs typeface="Carlito"/>
              </a:rPr>
              <a:t>column.</a:t>
            </a:r>
            <a:endParaRPr sz="900">
              <a:latin typeface="Carlito"/>
              <a:cs typeface="Carlito"/>
            </a:endParaRPr>
          </a:p>
          <a:p>
            <a:pPr>
              <a:lnSpc>
                <a:spcPct val="100000"/>
              </a:lnSpc>
            </a:pPr>
            <a:endParaRPr sz="900">
              <a:latin typeface="Carlito"/>
              <a:cs typeface="Carlito"/>
            </a:endParaRPr>
          </a:p>
          <a:p>
            <a:pPr marL="45720" algn="just">
              <a:lnSpc>
                <a:spcPct val="100000"/>
              </a:lnSpc>
              <a:spcBef>
                <a:spcPts val="785"/>
              </a:spcBef>
            </a:pPr>
            <a:r>
              <a:rPr sz="900" spc="-5" dirty="0">
                <a:latin typeface="Carlito"/>
                <a:cs typeface="Carlito"/>
              </a:rPr>
              <a:t>Following are the </a:t>
            </a:r>
            <a:r>
              <a:rPr sz="900" spc="-10" dirty="0">
                <a:latin typeface="Carlito"/>
                <a:cs typeface="Carlito"/>
              </a:rPr>
              <a:t>sketch </a:t>
            </a:r>
            <a:r>
              <a:rPr sz="900" dirty="0">
                <a:latin typeface="Carlito"/>
                <a:cs typeface="Carlito"/>
              </a:rPr>
              <a:t>of </a:t>
            </a:r>
            <a:r>
              <a:rPr sz="900" spc="-10" dirty="0">
                <a:latin typeface="Carlito"/>
                <a:cs typeface="Carlito"/>
              </a:rPr>
              <a:t>comparative</a:t>
            </a:r>
            <a:r>
              <a:rPr sz="900" spc="60" dirty="0">
                <a:latin typeface="Carlito"/>
                <a:cs typeface="Carlito"/>
              </a:rPr>
              <a:t> </a:t>
            </a:r>
            <a:r>
              <a:rPr sz="900" spc="-15" dirty="0">
                <a:latin typeface="Carlito"/>
                <a:cs typeface="Carlito"/>
              </a:rPr>
              <a:t>statement</a:t>
            </a:r>
            <a:endParaRPr sz="900">
              <a:latin typeface="Carlito"/>
              <a:cs typeface="Carlito"/>
            </a:endParaRPr>
          </a:p>
        </p:txBody>
      </p:sp>
      <p:sp>
        <p:nvSpPr>
          <p:cNvPr id="9" name="object 9"/>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10" name="object 10"/>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11" name="object 11"/>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2" name="object 12"/>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40</a:t>
            </a:r>
            <a:endParaRPr sz="800">
              <a:latin typeface="Trebuchet MS"/>
              <a:cs typeface="Trebuchet MS"/>
            </a:endParaRPr>
          </a:p>
        </p:txBody>
      </p:sp>
      <p:sp>
        <p:nvSpPr>
          <p:cNvPr id="13" name="object 13"/>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9144"/>
            <a:ext cx="4573270" cy="3429000"/>
            <a:chOff x="2273" y="9144"/>
            <a:chExt cx="4573270" cy="342900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3467" y="9144"/>
              <a:ext cx="2209800" cy="34289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51367" y="9144"/>
              <a:ext cx="2324100" cy="342899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grpSp>
      <p:sp>
        <p:nvSpPr>
          <p:cNvPr id="8" name="object 8"/>
          <p:cNvSpPr txBox="1"/>
          <p:nvPr/>
        </p:nvSpPr>
        <p:spPr>
          <a:xfrm>
            <a:off x="2757716" y="3166999"/>
            <a:ext cx="258445"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80" dirty="0">
                <a:solidFill>
                  <a:srgbClr val="FFFFFF"/>
                </a:solidFill>
                <a:latin typeface="Trebuchet MS"/>
                <a:cs typeface="Trebuchet MS"/>
              </a:rPr>
              <a:t> </a:t>
            </a:r>
            <a:r>
              <a:rPr sz="500" spc="5" dirty="0">
                <a:solidFill>
                  <a:srgbClr val="FFFFFF"/>
                </a:solidFill>
                <a:latin typeface="Trebuchet MS"/>
                <a:cs typeface="Trebuchet MS"/>
              </a:rPr>
              <a:t>E</a:t>
            </a:r>
            <a:r>
              <a:rPr sz="500" spc="-75" dirty="0">
                <a:solidFill>
                  <a:srgbClr val="FFFFFF"/>
                </a:solidFill>
                <a:latin typeface="Trebuchet MS"/>
                <a:cs typeface="Trebuchet MS"/>
              </a:rPr>
              <a:t> </a:t>
            </a:r>
            <a:r>
              <a:rPr sz="500" spc="10" dirty="0">
                <a:solidFill>
                  <a:srgbClr val="FFFFFF"/>
                </a:solidFill>
                <a:latin typeface="Trebuchet MS"/>
                <a:cs typeface="Trebuchet MS"/>
              </a:rPr>
              <a:t>N</a:t>
            </a:r>
            <a:r>
              <a:rPr sz="500" spc="-70" dirty="0">
                <a:solidFill>
                  <a:srgbClr val="FFFFFF"/>
                </a:solidFill>
                <a:latin typeface="Trebuchet MS"/>
                <a:cs typeface="Trebuchet MS"/>
              </a:rPr>
              <a:t> </a:t>
            </a:r>
            <a:r>
              <a:rPr sz="500" spc="15" dirty="0">
                <a:solidFill>
                  <a:srgbClr val="FFFFFF"/>
                </a:solidFill>
                <a:latin typeface="Trebuchet MS"/>
                <a:cs typeface="Trebuchet MS"/>
              </a:rPr>
              <a:t>D</a:t>
            </a:r>
            <a:r>
              <a:rPr sz="500" spc="-75" dirty="0">
                <a:solidFill>
                  <a:srgbClr val="FFFFFF"/>
                </a:solidFill>
                <a:latin typeface="Trebuchet MS"/>
                <a:cs typeface="Trebuchet MS"/>
              </a:rPr>
              <a:t> </a:t>
            </a:r>
            <a:r>
              <a:rPr sz="500" spc="5" dirty="0">
                <a:solidFill>
                  <a:srgbClr val="FFFFFF"/>
                </a:solidFill>
                <a:latin typeface="Trebuchet MS"/>
                <a:cs typeface="Trebuchet MS"/>
              </a:rPr>
              <a:t>E</a:t>
            </a:r>
            <a:endParaRPr sz="500">
              <a:latin typeface="Trebuchet MS"/>
              <a:cs typeface="Trebuchet MS"/>
            </a:endParaRPr>
          </a:p>
        </p:txBody>
      </p:sp>
      <p:grpSp>
        <p:nvGrpSpPr>
          <p:cNvPr id="9" name="object 9"/>
          <p:cNvGrpSpPr/>
          <p:nvPr/>
        </p:nvGrpSpPr>
        <p:grpSpPr>
          <a:xfrm>
            <a:off x="-8420" y="0"/>
            <a:ext cx="4596130" cy="3452495"/>
            <a:chOff x="-8420" y="0"/>
            <a:chExt cx="4596130" cy="3452495"/>
          </a:xfrm>
        </p:grpSpPr>
        <p:sp>
          <p:nvSpPr>
            <p:cNvPr id="10" name="object 10"/>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11" name="object 11"/>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27" y="8483"/>
            <a:ext cx="4573270" cy="3429000"/>
            <a:chOff x="5727" y="8483"/>
            <a:chExt cx="4573270" cy="3429000"/>
          </a:xfrm>
        </p:grpSpPr>
        <p:sp>
          <p:nvSpPr>
            <p:cNvPr id="3" name="object 3"/>
            <p:cNvSpPr/>
            <p:nvPr/>
          </p:nvSpPr>
          <p:spPr>
            <a:xfrm>
              <a:off x="5727" y="2533751"/>
              <a:ext cx="1787525" cy="904240"/>
            </a:xfrm>
            <a:custGeom>
              <a:avLst/>
              <a:gdLst/>
              <a:ahLst/>
              <a:cxnLst/>
              <a:rect l="l" t="t" r="r" b="b"/>
              <a:pathLst>
                <a:path w="1787525" h="904239">
                  <a:moveTo>
                    <a:pt x="1022781" y="0"/>
                  </a:moveTo>
                  <a:lnTo>
                    <a:pt x="0" y="0"/>
                  </a:lnTo>
                  <a:lnTo>
                    <a:pt x="1193" y="903732"/>
                  </a:lnTo>
                  <a:lnTo>
                    <a:pt x="1787067" y="903732"/>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5727" y="2534132"/>
              <a:ext cx="4573270" cy="903605"/>
            </a:xfrm>
            <a:custGeom>
              <a:avLst/>
              <a:gdLst/>
              <a:ahLst/>
              <a:cxnLst/>
              <a:rect l="l" t="t" r="r" b="b"/>
              <a:pathLst>
                <a:path w="4573270" h="903604">
                  <a:moveTo>
                    <a:pt x="1020622" y="0"/>
                  </a:moveTo>
                  <a:lnTo>
                    <a:pt x="0" y="903351"/>
                  </a:lnTo>
                  <a:lnTo>
                    <a:pt x="4573193" y="903351"/>
                  </a:lnTo>
                  <a:lnTo>
                    <a:pt x="4573193" y="507"/>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12179" y="8483"/>
              <a:ext cx="2204593" cy="3429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54821" y="8483"/>
              <a:ext cx="2309749" cy="34290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grpSp>
      <p:sp>
        <p:nvSpPr>
          <p:cNvPr id="8" name="object 8"/>
          <p:cNvSpPr txBox="1"/>
          <p:nvPr/>
        </p:nvSpPr>
        <p:spPr>
          <a:xfrm>
            <a:off x="2803799" y="3166922"/>
            <a:ext cx="60960" cy="102235"/>
          </a:xfrm>
          <a:prstGeom prst="rect">
            <a:avLst/>
          </a:prstGeom>
        </p:spPr>
        <p:txBody>
          <a:bodyPr vert="horz" wrap="square" lIns="0" tIns="13335" rIns="0" bIns="0" rtlCol="0">
            <a:spAutoFit/>
          </a:bodyPr>
          <a:lstStyle/>
          <a:p>
            <a:pPr marL="12700">
              <a:lnSpc>
                <a:spcPct val="100000"/>
              </a:lnSpc>
              <a:spcBef>
                <a:spcPts val="105"/>
              </a:spcBef>
            </a:pPr>
            <a:r>
              <a:rPr sz="500" spc="5" dirty="0">
                <a:solidFill>
                  <a:srgbClr val="FFFFFF"/>
                </a:solidFill>
                <a:latin typeface="Trebuchet MS"/>
                <a:cs typeface="Trebuchet MS"/>
              </a:rPr>
              <a:t>E</a:t>
            </a:r>
            <a:endParaRPr sz="500">
              <a:latin typeface="Trebuchet MS"/>
              <a:cs typeface="Trebuchet MS"/>
            </a:endParaRPr>
          </a:p>
        </p:txBody>
      </p:sp>
      <p:sp>
        <p:nvSpPr>
          <p:cNvPr id="9" name="object 9"/>
          <p:cNvSpPr txBox="1"/>
          <p:nvPr/>
        </p:nvSpPr>
        <p:spPr>
          <a:xfrm>
            <a:off x="3410546" y="3166922"/>
            <a:ext cx="272415" cy="102235"/>
          </a:xfrm>
          <a:prstGeom prst="rect">
            <a:avLst/>
          </a:prstGeom>
        </p:spPr>
        <p:txBody>
          <a:bodyPr vert="horz" wrap="square" lIns="0" tIns="13335" rIns="0" bIns="0" rtlCol="0">
            <a:spAutoFit/>
          </a:bodyPr>
          <a:lstStyle/>
          <a:p>
            <a:pPr marL="12700">
              <a:lnSpc>
                <a:spcPct val="100000"/>
              </a:lnSpc>
              <a:spcBef>
                <a:spcPts val="105"/>
              </a:spcBef>
            </a:pPr>
            <a:r>
              <a:rPr sz="500" spc="15" dirty="0">
                <a:solidFill>
                  <a:srgbClr val="FFFFFF"/>
                </a:solidFill>
                <a:latin typeface="Trebuchet MS"/>
                <a:cs typeface="Trebuchet MS"/>
              </a:rPr>
              <a:t>R</a:t>
            </a:r>
            <a:r>
              <a:rPr sz="500" spc="-70" dirty="0">
                <a:solidFill>
                  <a:srgbClr val="FFFFFF"/>
                </a:solidFill>
                <a:latin typeface="Trebuchet MS"/>
                <a:cs typeface="Trebuchet MS"/>
              </a:rPr>
              <a:t> </a:t>
            </a:r>
            <a:r>
              <a:rPr sz="500" spc="-60" dirty="0">
                <a:solidFill>
                  <a:srgbClr val="FFFFFF"/>
                </a:solidFill>
                <a:latin typeface="Trebuchet MS"/>
                <a:cs typeface="Trebuchet MS"/>
              </a:rPr>
              <a:t>.</a:t>
            </a:r>
            <a:r>
              <a:rPr sz="500" spc="-45" dirty="0">
                <a:solidFill>
                  <a:srgbClr val="FFFFFF"/>
                </a:solidFill>
                <a:latin typeface="Trebuchet MS"/>
                <a:cs typeface="Trebuchet MS"/>
              </a:rPr>
              <a:t> </a:t>
            </a:r>
            <a:r>
              <a:rPr sz="500" spc="45" dirty="0">
                <a:solidFill>
                  <a:srgbClr val="FFFFFF"/>
                </a:solidFill>
                <a:latin typeface="Trebuchet MS"/>
                <a:cs typeface="Trebuchet MS"/>
              </a:rPr>
              <a:t>S</a:t>
            </a:r>
            <a:r>
              <a:rPr sz="500" spc="-65" dirty="0">
                <a:solidFill>
                  <a:srgbClr val="FFFFFF"/>
                </a:solidFill>
                <a:latin typeface="Trebuchet MS"/>
                <a:cs typeface="Trebuchet MS"/>
              </a:rPr>
              <a:t> </a:t>
            </a:r>
            <a:r>
              <a:rPr sz="500" spc="-5" dirty="0">
                <a:solidFill>
                  <a:srgbClr val="FFFFFF"/>
                </a:solidFill>
                <a:latin typeface="Trebuchet MS"/>
                <a:cs typeface="Trebuchet MS"/>
              </a:rPr>
              <a:t>H</a:t>
            </a:r>
            <a:r>
              <a:rPr sz="500" spc="-70" dirty="0">
                <a:solidFill>
                  <a:srgbClr val="FFFFFF"/>
                </a:solidFill>
                <a:latin typeface="Trebuchet MS"/>
                <a:cs typeface="Trebuchet MS"/>
              </a:rPr>
              <a:t> </a:t>
            </a:r>
            <a:r>
              <a:rPr sz="500" spc="5" dirty="0">
                <a:solidFill>
                  <a:srgbClr val="FFFFFF"/>
                </a:solidFill>
                <a:latin typeface="Trebuchet MS"/>
                <a:cs typeface="Trebuchet MS"/>
              </a:rPr>
              <a:t>E</a:t>
            </a:r>
            <a:endParaRPr sz="500">
              <a:latin typeface="Trebuchet MS"/>
              <a:cs typeface="Trebuchet MS"/>
            </a:endParaRPr>
          </a:p>
        </p:txBody>
      </p:sp>
      <p:grpSp>
        <p:nvGrpSpPr>
          <p:cNvPr id="10" name="object 10"/>
          <p:cNvGrpSpPr/>
          <p:nvPr/>
        </p:nvGrpSpPr>
        <p:grpSpPr>
          <a:xfrm>
            <a:off x="-4965" y="0"/>
            <a:ext cx="4596130" cy="3452495"/>
            <a:chOff x="-4965" y="0"/>
            <a:chExt cx="4596130" cy="3452495"/>
          </a:xfrm>
        </p:grpSpPr>
        <p:sp>
          <p:nvSpPr>
            <p:cNvPr id="11" name="object 11"/>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2" name="object 12"/>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273" y="9144"/>
            <a:ext cx="4573270" cy="3429000"/>
            <a:chOff x="2273" y="9144"/>
            <a:chExt cx="4573270" cy="3429000"/>
          </a:xfrm>
        </p:grpSpPr>
        <p:sp>
          <p:nvSpPr>
            <p:cNvPr id="3" name="object 3"/>
            <p:cNvSpPr/>
            <p:nvPr/>
          </p:nvSpPr>
          <p:spPr>
            <a:xfrm>
              <a:off x="2273" y="2534412"/>
              <a:ext cx="1787525" cy="904240"/>
            </a:xfrm>
            <a:custGeom>
              <a:avLst/>
              <a:gdLst/>
              <a:ahLst/>
              <a:cxnLst/>
              <a:rect l="l" t="t" r="r" b="b"/>
              <a:pathLst>
                <a:path w="1787525" h="904239">
                  <a:moveTo>
                    <a:pt x="1022781" y="0"/>
                  </a:moveTo>
                  <a:lnTo>
                    <a:pt x="0" y="0"/>
                  </a:lnTo>
                  <a:lnTo>
                    <a:pt x="1193" y="903731"/>
                  </a:lnTo>
                  <a:lnTo>
                    <a:pt x="1787067" y="903731"/>
                  </a:lnTo>
                  <a:lnTo>
                    <a:pt x="1022781" y="0"/>
                  </a:lnTo>
                  <a:close/>
                </a:path>
              </a:pathLst>
            </a:custGeom>
            <a:solidFill>
              <a:srgbClr val="F86A1B"/>
            </a:solidFill>
          </p:spPr>
          <p:txBody>
            <a:bodyPr wrap="square" lIns="0" tIns="0" rIns="0" bIns="0" rtlCol="0"/>
            <a:lstStyle/>
            <a:p>
              <a:endParaRPr/>
            </a:p>
          </p:txBody>
        </p:sp>
        <p:sp>
          <p:nvSpPr>
            <p:cNvPr id="4" name="object 4"/>
            <p:cNvSpPr/>
            <p:nvPr/>
          </p:nvSpPr>
          <p:spPr>
            <a:xfrm>
              <a:off x="2273" y="2534793"/>
              <a:ext cx="4573270" cy="903605"/>
            </a:xfrm>
            <a:custGeom>
              <a:avLst/>
              <a:gdLst/>
              <a:ahLst/>
              <a:cxnLst/>
              <a:rect l="l" t="t" r="r" b="b"/>
              <a:pathLst>
                <a:path w="4573270" h="903604">
                  <a:moveTo>
                    <a:pt x="1020622" y="0"/>
                  </a:moveTo>
                  <a:lnTo>
                    <a:pt x="0" y="903351"/>
                  </a:lnTo>
                  <a:lnTo>
                    <a:pt x="4573193" y="903351"/>
                  </a:lnTo>
                  <a:lnTo>
                    <a:pt x="4573193" y="508"/>
                  </a:lnTo>
                  <a:lnTo>
                    <a:pt x="1020622" y="0"/>
                  </a:lnTo>
                  <a:close/>
                </a:path>
              </a:pathLst>
            </a:custGeom>
            <a:solidFill>
              <a:srgbClr val="08A0D9">
                <a:alpha val="79998"/>
              </a:srgbClr>
            </a:solidFill>
          </p:spPr>
          <p:txBody>
            <a:bodyPr wrap="square" lIns="0" tIns="0" rIns="0" bIns="0" rtlCol="0"/>
            <a:lstStyle/>
            <a:p>
              <a:endParaRPr/>
            </a:p>
          </p:txBody>
        </p:sp>
        <p:sp>
          <p:nvSpPr>
            <p:cNvPr id="5" name="object 5"/>
            <p:cNvSpPr/>
            <p:nvPr/>
          </p:nvSpPr>
          <p:spPr>
            <a:xfrm>
              <a:off x="1108367" y="9144"/>
              <a:ext cx="2400300" cy="34289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grpSp>
      <p:sp>
        <p:nvSpPr>
          <p:cNvPr id="7" name="object 7"/>
          <p:cNvSpPr txBox="1"/>
          <p:nvPr/>
        </p:nvSpPr>
        <p:spPr>
          <a:xfrm>
            <a:off x="3299047" y="3166999"/>
            <a:ext cx="779780" cy="102235"/>
          </a:xfrm>
          <a:prstGeom prst="rect">
            <a:avLst/>
          </a:prstGeom>
        </p:spPr>
        <p:txBody>
          <a:bodyPr vert="horz" wrap="square" lIns="0" tIns="13335" rIns="0" bIns="0" rtlCol="0">
            <a:spAutoFit/>
          </a:bodyPr>
          <a:lstStyle/>
          <a:p>
            <a:pPr marL="12700">
              <a:lnSpc>
                <a:spcPct val="100000"/>
              </a:lnSpc>
              <a:spcBef>
                <a:spcPts val="105"/>
              </a:spcBef>
            </a:pPr>
            <a:r>
              <a:rPr sz="500" spc="10" dirty="0">
                <a:solidFill>
                  <a:srgbClr val="FFFFFF"/>
                </a:solidFill>
                <a:latin typeface="Trebuchet MS"/>
                <a:cs typeface="Trebuchet MS"/>
              </a:rPr>
              <a:t>N</a:t>
            </a:r>
            <a:r>
              <a:rPr sz="500" spc="-60"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2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5"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60" dirty="0">
                <a:solidFill>
                  <a:srgbClr val="FFFFFF"/>
                </a:solidFill>
                <a:latin typeface="Trebuchet MS"/>
                <a:cs typeface="Trebuchet MS"/>
              </a:rPr>
              <a:t> </a:t>
            </a:r>
            <a:r>
              <a:rPr sz="500" spc="-25" dirty="0">
                <a:solidFill>
                  <a:srgbClr val="FFFFFF"/>
                </a:solidFill>
                <a:latin typeface="Trebuchet MS"/>
                <a:cs typeface="Trebuchet MS"/>
              </a:rPr>
              <a:t>A</a:t>
            </a:r>
            <a:r>
              <a:rPr sz="500" spc="-55" dirty="0">
                <a:solidFill>
                  <a:srgbClr val="FFFFFF"/>
                </a:solidFill>
                <a:latin typeface="Trebuchet MS"/>
                <a:cs typeface="Trebuchet MS"/>
              </a:rPr>
              <a:t> </a:t>
            </a:r>
            <a:r>
              <a:rPr sz="500" spc="-10" dirty="0">
                <a:solidFill>
                  <a:srgbClr val="FFFFFF"/>
                </a:solidFill>
                <a:latin typeface="Trebuchet MS"/>
                <a:cs typeface="Trebuchet MS"/>
              </a:rPr>
              <a:t>L</a:t>
            </a:r>
            <a:r>
              <a:rPr sz="500" spc="-60"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8" name="object 8"/>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43</a:t>
            </a:r>
            <a:endParaRPr sz="800">
              <a:latin typeface="Trebuchet MS"/>
              <a:cs typeface="Trebuchet MS"/>
            </a:endParaRPr>
          </a:p>
        </p:txBody>
      </p:sp>
      <p:sp>
        <p:nvSpPr>
          <p:cNvPr id="10" name="object 10"/>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501" y="125831"/>
            <a:ext cx="4226560" cy="419100"/>
            <a:chOff x="75501" y="125831"/>
            <a:chExt cx="4226560" cy="419100"/>
          </a:xfrm>
        </p:grpSpPr>
        <p:sp>
          <p:nvSpPr>
            <p:cNvPr id="3" name="object 3"/>
            <p:cNvSpPr/>
            <p:nvPr/>
          </p:nvSpPr>
          <p:spPr>
            <a:xfrm>
              <a:off x="131889" y="147208"/>
              <a:ext cx="4169664" cy="32607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501" y="125831"/>
              <a:ext cx="1857756" cy="4191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159321" y="160883"/>
            <a:ext cx="4114800" cy="274320"/>
          </a:xfrm>
          <a:prstGeom prst="rect">
            <a:avLst/>
          </a:prstGeom>
          <a:solidFill>
            <a:srgbClr val="C2AC8D"/>
          </a:solidFill>
          <a:ln w="19050">
            <a:solidFill>
              <a:srgbClr val="FFFFFF"/>
            </a:solidFill>
          </a:ln>
        </p:spPr>
        <p:txBody>
          <a:bodyPr vert="horz" wrap="square" lIns="0" tIns="25400" rIns="0" bIns="0" rtlCol="0">
            <a:spAutoFit/>
          </a:bodyPr>
          <a:lstStyle/>
          <a:p>
            <a:pPr marL="45720">
              <a:lnSpc>
                <a:spcPct val="100000"/>
              </a:lnSpc>
              <a:spcBef>
                <a:spcPts val="200"/>
              </a:spcBef>
            </a:pPr>
            <a:r>
              <a:rPr sz="1400" spc="-20" dirty="0">
                <a:solidFill>
                  <a:srgbClr val="FFFFFF"/>
                </a:solidFill>
                <a:latin typeface="Trebuchet MS"/>
                <a:cs typeface="Trebuchet MS"/>
              </a:rPr>
              <a:t>WINING</a:t>
            </a:r>
            <a:r>
              <a:rPr sz="1400" spc="-100" dirty="0">
                <a:solidFill>
                  <a:srgbClr val="FFFFFF"/>
                </a:solidFill>
                <a:latin typeface="Trebuchet MS"/>
                <a:cs typeface="Trebuchet MS"/>
              </a:rPr>
              <a:t> </a:t>
            </a:r>
            <a:r>
              <a:rPr sz="1400" spc="-10" dirty="0">
                <a:solidFill>
                  <a:srgbClr val="FFFFFF"/>
                </a:solidFill>
                <a:latin typeface="Trebuchet MS"/>
                <a:cs typeface="Trebuchet MS"/>
              </a:rPr>
              <a:t>DOCUMENT</a:t>
            </a:r>
            <a:endParaRPr sz="1400">
              <a:latin typeface="Trebuchet MS"/>
              <a:cs typeface="Trebuchet MS"/>
            </a:endParaRPr>
          </a:p>
        </p:txBody>
      </p:sp>
      <p:sp>
        <p:nvSpPr>
          <p:cNvPr id="6" name="object 6"/>
          <p:cNvSpPr txBox="1"/>
          <p:nvPr/>
        </p:nvSpPr>
        <p:spPr>
          <a:xfrm>
            <a:off x="192595" y="645896"/>
            <a:ext cx="3923665" cy="591185"/>
          </a:xfrm>
          <a:prstGeom prst="rect">
            <a:avLst/>
          </a:prstGeom>
        </p:spPr>
        <p:txBody>
          <a:bodyPr vert="horz" wrap="square" lIns="0" tIns="13335" rIns="0" bIns="0" rtlCol="0">
            <a:spAutoFit/>
          </a:bodyPr>
          <a:lstStyle/>
          <a:p>
            <a:pPr marL="12700" marR="5080">
              <a:lnSpc>
                <a:spcPct val="137200"/>
              </a:lnSpc>
              <a:spcBef>
                <a:spcPts val="105"/>
              </a:spcBef>
            </a:pPr>
            <a:r>
              <a:rPr sz="900" spc="-5" dirty="0">
                <a:latin typeface="Carlito"/>
                <a:cs typeface="Carlito"/>
              </a:rPr>
              <a:t>The winning </a:t>
            </a:r>
            <a:r>
              <a:rPr sz="900" spc="-10" dirty="0">
                <a:latin typeface="Carlito"/>
                <a:cs typeface="Carlito"/>
              </a:rPr>
              <a:t>Contractor Received letter </a:t>
            </a:r>
            <a:r>
              <a:rPr sz="900" dirty="0">
                <a:latin typeface="Carlito"/>
                <a:cs typeface="Carlito"/>
              </a:rPr>
              <a:t>of </a:t>
            </a:r>
            <a:r>
              <a:rPr sz="900" spc="-5" dirty="0">
                <a:latin typeface="Carlito"/>
                <a:cs typeface="Carlito"/>
              </a:rPr>
              <a:t>acceptance </a:t>
            </a:r>
            <a:r>
              <a:rPr sz="900" dirty="0">
                <a:latin typeface="Carlito"/>
                <a:cs typeface="Carlito"/>
              </a:rPr>
              <a:t>of </a:t>
            </a:r>
            <a:r>
              <a:rPr sz="900" spc="-10" dirty="0">
                <a:latin typeface="Carlito"/>
                <a:cs typeface="Carlito"/>
              </a:rPr>
              <a:t>given tender Date </a:t>
            </a:r>
            <a:r>
              <a:rPr sz="900" dirty="0">
                <a:latin typeface="Carlito"/>
                <a:cs typeface="Carlito"/>
              </a:rPr>
              <a:t>of </a:t>
            </a:r>
            <a:r>
              <a:rPr sz="900" spc="-5" dirty="0">
                <a:latin typeface="Carlito"/>
                <a:cs typeface="Carlito"/>
              </a:rPr>
              <a:t>issue  Time period </a:t>
            </a:r>
            <a:r>
              <a:rPr sz="900" spc="-10" dirty="0">
                <a:latin typeface="Carlito"/>
                <a:cs typeface="Carlito"/>
              </a:rPr>
              <a:t>to pay </a:t>
            </a:r>
            <a:r>
              <a:rPr sz="900" spc="-5" dirty="0">
                <a:latin typeface="Carlito"/>
                <a:cs typeface="Carlito"/>
              </a:rPr>
              <a:t>performance security within 7-14 </a:t>
            </a:r>
            <a:r>
              <a:rPr sz="900" spc="-10" dirty="0">
                <a:latin typeface="Carlito"/>
                <a:cs typeface="Carlito"/>
              </a:rPr>
              <a:t>days </a:t>
            </a:r>
            <a:r>
              <a:rPr sz="900" spc="-5" dirty="0">
                <a:latin typeface="Carlito"/>
                <a:cs typeface="Carlito"/>
              </a:rPr>
              <a:t>from the issuance </a:t>
            </a:r>
            <a:r>
              <a:rPr sz="900" dirty="0">
                <a:latin typeface="Carlito"/>
                <a:cs typeface="Carlito"/>
              </a:rPr>
              <a:t>of </a:t>
            </a:r>
            <a:r>
              <a:rPr sz="900" spc="-10" dirty="0">
                <a:latin typeface="Carlito"/>
                <a:cs typeface="Carlito"/>
              </a:rPr>
              <a:t>later  </a:t>
            </a:r>
            <a:r>
              <a:rPr sz="900" spc="-15" dirty="0">
                <a:latin typeface="Carlito"/>
                <a:cs typeface="Carlito"/>
              </a:rPr>
              <a:t>Vary </a:t>
            </a:r>
            <a:r>
              <a:rPr sz="900" spc="-5" dirty="0">
                <a:latin typeface="Carlito"/>
                <a:cs typeface="Carlito"/>
              </a:rPr>
              <a:t>from department </a:t>
            </a:r>
            <a:r>
              <a:rPr sz="900" spc="-10" dirty="0">
                <a:latin typeface="Carlito"/>
                <a:cs typeface="Carlito"/>
              </a:rPr>
              <a:t>to</a:t>
            </a:r>
            <a:r>
              <a:rPr sz="900" spc="70" dirty="0">
                <a:latin typeface="Carlito"/>
                <a:cs typeface="Carlito"/>
              </a:rPr>
              <a:t> </a:t>
            </a:r>
            <a:r>
              <a:rPr sz="900" spc="-5" dirty="0">
                <a:latin typeface="Carlito"/>
                <a:cs typeface="Carlito"/>
              </a:rPr>
              <a:t>department.</a:t>
            </a:r>
            <a:endParaRPr sz="900">
              <a:latin typeface="Carlito"/>
              <a:cs typeface="Carlito"/>
            </a:endParaRPr>
          </a:p>
        </p:txBody>
      </p:sp>
      <p:sp>
        <p:nvSpPr>
          <p:cNvPr id="7" name="object 7"/>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8" name="object 8"/>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9" name="object 9"/>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10" name="object 10"/>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44</a:t>
            </a:r>
            <a:endParaRPr sz="800">
              <a:latin typeface="Trebuchet MS"/>
              <a:cs typeface="Trebuchet MS"/>
            </a:endParaRPr>
          </a:p>
        </p:txBody>
      </p:sp>
      <p:sp>
        <p:nvSpPr>
          <p:cNvPr id="11" name="object 11"/>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377" y="387118"/>
            <a:ext cx="4151296" cy="60499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5341" y="550545"/>
            <a:ext cx="1696085" cy="239395"/>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FFFFFF"/>
                </a:solidFill>
                <a:latin typeface="Trebuchet MS"/>
                <a:cs typeface="Trebuchet MS"/>
              </a:rPr>
              <a:t>WORK </a:t>
            </a:r>
            <a:r>
              <a:rPr sz="1400" b="0" spc="20" dirty="0">
                <a:solidFill>
                  <a:srgbClr val="FFFFFF"/>
                </a:solidFill>
                <a:latin typeface="Trebuchet MS"/>
                <a:cs typeface="Trebuchet MS"/>
              </a:rPr>
              <a:t>ORDER</a:t>
            </a:r>
            <a:r>
              <a:rPr sz="1400" b="0" spc="-235" dirty="0">
                <a:solidFill>
                  <a:srgbClr val="FFFFFF"/>
                </a:solidFill>
                <a:latin typeface="Trebuchet MS"/>
                <a:cs typeface="Trebuchet MS"/>
              </a:rPr>
              <a:t> </a:t>
            </a:r>
            <a:r>
              <a:rPr sz="1400" b="0" spc="-40" dirty="0">
                <a:solidFill>
                  <a:srgbClr val="FFFFFF"/>
                </a:solidFill>
                <a:latin typeface="Trebuchet MS"/>
                <a:cs typeface="Trebuchet MS"/>
              </a:rPr>
              <a:t>LETTER</a:t>
            </a:r>
            <a:endParaRPr sz="1400">
              <a:latin typeface="Trebuchet MS"/>
              <a:cs typeface="Trebuchet MS"/>
            </a:endParaRPr>
          </a:p>
        </p:txBody>
      </p:sp>
      <p:sp>
        <p:nvSpPr>
          <p:cNvPr id="4" name="object 4"/>
          <p:cNvSpPr txBox="1"/>
          <p:nvPr/>
        </p:nvSpPr>
        <p:spPr>
          <a:xfrm>
            <a:off x="265341" y="1178179"/>
            <a:ext cx="3736340" cy="676275"/>
          </a:xfrm>
          <a:prstGeom prst="rect">
            <a:avLst/>
          </a:prstGeom>
        </p:spPr>
        <p:txBody>
          <a:bodyPr vert="horz" wrap="square" lIns="0" tIns="12700" rIns="0" bIns="0" rtlCol="0">
            <a:spAutoFit/>
          </a:bodyPr>
          <a:lstStyle/>
          <a:p>
            <a:pPr marL="155575" marR="60325" indent="-143510">
              <a:lnSpc>
                <a:spcPct val="100000"/>
              </a:lnSpc>
              <a:spcBef>
                <a:spcPts val="100"/>
              </a:spcBef>
              <a:buFont typeface="Arial"/>
              <a:buChar char="•"/>
              <a:tabLst>
                <a:tab pos="156210" algn="l"/>
              </a:tabLst>
            </a:pPr>
            <a:r>
              <a:rPr sz="900" dirty="0">
                <a:latin typeface="Carlito"/>
                <a:cs typeface="Carlito"/>
              </a:rPr>
              <a:t>It </a:t>
            </a:r>
            <a:r>
              <a:rPr sz="900" spc="-5" dirty="0">
                <a:latin typeface="Carlito"/>
                <a:cs typeface="Carlito"/>
              </a:rPr>
              <a:t>is the Legal </a:t>
            </a:r>
            <a:r>
              <a:rPr sz="900" spc="-10" dirty="0">
                <a:latin typeface="Carlito"/>
                <a:cs typeface="Carlito"/>
              </a:rPr>
              <a:t>letter </a:t>
            </a:r>
            <a:r>
              <a:rPr sz="900" spc="-5" dirty="0">
                <a:latin typeface="Carlito"/>
                <a:cs typeface="Carlito"/>
              </a:rPr>
              <a:t>from the department </a:t>
            </a:r>
            <a:r>
              <a:rPr sz="900" spc="-10" dirty="0">
                <a:latin typeface="Carlito"/>
                <a:cs typeface="Carlito"/>
              </a:rPr>
              <a:t>to execute </a:t>
            </a:r>
            <a:r>
              <a:rPr sz="900" spc="-5" dirty="0">
                <a:latin typeface="Carlito"/>
                <a:cs typeface="Carlito"/>
              </a:rPr>
              <a:t>the work </a:t>
            </a:r>
            <a:r>
              <a:rPr sz="900" spc="-10" dirty="0">
                <a:latin typeface="Carlito"/>
                <a:cs typeface="Carlito"/>
              </a:rPr>
              <a:t>to </a:t>
            </a:r>
            <a:r>
              <a:rPr sz="900" spc="-5" dirty="0">
                <a:latin typeface="Carlito"/>
                <a:cs typeface="Carlito"/>
              </a:rPr>
              <a:t>the </a:t>
            </a:r>
            <a:r>
              <a:rPr sz="900" spc="-10" dirty="0">
                <a:latin typeface="Carlito"/>
                <a:cs typeface="Carlito"/>
              </a:rPr>
              <a:t>related  </a:t>
            </a:r>
            <a:r>
              <a:rPr sz="900" spc="-5" dirty="0">
                <a:latin typeface="Carlito"/>
                <a:cs typeface="Carlito"/>
              </a:rPr>
              <a:t>department.</a:t>
            </a:r>
            <a:endParaRPr sz="900">
              <a:latin typeface="Carlito"/>
              <a:cs typeface="Carlito"/>
            </a:endParaRPr>
          </a:p>
          <a:p>
            <a:pPr>
              <a:lnSpc>
                <a:spcPct val="100000"/>
              </a:lnSpc>
              <a:buFont typeface="Arial"/>
              <a:buChar char="•"/>
            </a:pPr>
            <a:endParaRPr sz="900">
              <a:latin typeface="Carlito"/>
              <a:cs typeface="Carlito"/>
            </a:endParaRPr>
          </a:p>
          <a:p>
            <a:pPr marL="155575" indent="-143510">
              <a:lnSpc>
                <a:spcPct val="100000"/>
              </a:lnSpc>
              <a:spcBef>
                <a:spcPts val="785"/>
              </a:spcBef>
              <a:buFont typeface="Arial"/>
              <a:buChar char="•"/>
              <a:tabLst>
                <a:tab pos="156210" algn="l"/>
              </a:tabLst>
            </a:pPr>
            <a:r>
              <a:rPr sz="900" spc="-10" dirty="0">
                <a:latin typeface="Carlito"/>
                <a:cs typeface="Carlito"/>
              </a:rPr>
              <a:t>Work </a:t>
            </a:r>
            <a:r>
              <a:rPr sz="900" spc="-5" dirty="0">
                <a:latin typeface="Carlito"/>
                <a:cs typeface="Carlito"/>
              </a:rPr>
              <a:t>order </a:t>
            </a:r>
            <a:r>
              <a:rPr sz="900" spc="-10" dirty="0">
                <a:latin typeface="Carlito"/>
                <a:cs typeface="Carlito"/>
              </a:rPr>
              <a:t>gives to </a:t>
            </a:r>
            <a:r>
              <a:rPr sz="900" spc="-5" dirty="0">
                <a:latin typeface="Carlito"/>
                <a:cs typeface="Carlito"/>
              </a:rPr>
              <a:t>the </a:t>
            </a:r>
            <a:r>
              <a:rPr sz="900" spc="-10" dirty="0">
                <a:latin typeface="Carlito"/>
                <a:cs typeface="Carlito"/>
              </a:rPr>
              <a:t>contractor </a:t>
            </a:r>
            <a:r>
              <a:rPr sz="900" spc="-5" dirty="0">
                <a:latin typeface="Carlito"/>
                <a:cs typeface="Carlito"/>
              </a:rPr>
              <a:t>after </a:t>
            </a:r>
            <a:r>
              <a:rPr sz="900" dirty="0">
                <a:latin typeface="Carlito"/>
                <a:cs typeface="Carlito"/>
              </a:rPr>
              <a:t>6 or 7 </a:t>
            </a:r>
            <a:r>
              <a:rPr sz="900" spc="-10" dirty="0">
                <a:latin typeface="Carlito"/>
                <a:cs typeface="Carlito"/>
              </a:rPr>
              <a:t>days </a:t>
            </a:r>
            <a:r>
              <a:rPr sz="900" dirty="0">
                <a:latin typeface="Carlito"/>
                <a:cs typeface="Carlito"/>
              </a:rPr>
              <a:t>of </a:t>
            </a:r>
            <a:r>
              <a:rPr sz="900" spc="-5" dirty="0">
                <a:latin typeface="Carlito"/>
                <a:cs typeface="Carlito"/>
              </a:rPr>
              <a:t>the </a:t>
            </a:r>
            <a:r>
              <a:rPr sz="900" spc="-10" dirty="0">
                <a:latin typeface="Carlito"/>
                <a:cs typeface="Carlito"/>
              </a:rPr>
              <a:t>tendering</a:t>
            </a:r>
            <a:r>
              <a:rPr sz="900" spc="155" dirty="0">
                <a:latin typeface="Carlito"/>
                <a:cs typeface="Carlito"/>
              </a:rPr>
              <a:t> </a:t>
            </a:r>
            <a:r>
              <a:rPr sz="900" spc="-5" dirty="0">
                <a:latin typeface="Carlito"/>
                <a:cs typeface="Carlito"/>
              </a:rPr>
              <a:t>process.</a:t>
            </a:r>
            <a:endParaRPr sz="900">
              <a:latin typeface="Carlito"/>
              <a:cs typeface="Carlito"/>
            </a:endParaRPr>
          </a:p>
        </p:txBody>
      </p:sp>
      <p:sp>
        <p:nvSpPr>
          <p:cNvPr id="5" name="object 5"/>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6" name="object 6"/>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7" name="object 7"/>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8" name="object 8"/>
          <p:cNvSpPr txBox="1"/>
          <p:nvPr/>
        </p:nvSpPr>
        <p:spPr>
          <a:xfrm>
            <a:off x="4257078" y="3142234"/>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45</a:t>
            </a:r>
            <a:endParaRPr sz="800">
              <a:latin typeface="Trebuchet MS"/>
              <a:cs typeface="Trebuchet MS"/>
            </a:endParaRPr>
          </a:p>
        </p:txBody>
      </p:sp>
      <p:sp>
        <p:nvSpPr>
          <p:cNvPr id="9" name="object 9"/>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3" name="object 3"/>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60532" y="3142233"/>
            <a:ext cx="147320" cy="151765"/>
          </a:xfrm>
          <a:prstGeom prst="rect">
            <a:avLst/>
          </a:prstGeom>
        </p:spPr>
        <p:txBody>
          <a:bodyPr vert="horz" wrap="square" lIns="0" tIns="15875" rIns="0" bIns="0" rtlCol="0">
            <a:spAutoFit/>
          </a:bodyPr>
          <a:lstStyle/>
          <a:p>
            <a:pPr marL="12700">
              <a:lnSpc>
                <a:spcPct val="100000"/>
              </a:lnSpc>
              <a:spcBef>
                <a:spcPts val="125"/>
              </a:spcBef>
            </a:pPr>
            <a:r>
              <a:rPr sz="800" spc="55" dirty="0">
                <a:solidFill>
                  <a:srgbClr val="FFFFFF"/>
                </a:solidFill>
                <a:latin typeface="Trebuchet MS"/>
                <a:cs typeface="Trebuchet MS"/>
              </a:rPr>
              <a:t>46</a:t>
            </a:r>
            <a:endParaRPr sz="800">
              <a:latin typeface="Trebuchet MS"/>
              <a:cs typeface="Trebuchet MS"/>
            </a:endParaRPr>
          </a:p>
        </p:txBody>
      </p:sp>
      <p:sp>
        <p:nvSpPr>
          <p:cNvPr id="6" name="object 6"/>
          <p:cNvSpPr txBox="1">
            <a:spLocks noGrp="1"/>
          </p:cNvSpPr>
          <p:nvPr>
            <p:ph type="title"/>
          </p:nvPr>
        </p:nvSpPr>
        <p:spPr>
          <a:xfrm>
            <a:off x="1767522" y="1211300"/>
            <a:ext cx="1280795" cy="391160"/>
          </a:xfrm>
          <a:prstGeom prst="rect">
            <a:avLst/>
          </a:prstGeom>
        </p:spPr>
        <p:txBody>
          <a:bodyPr vert="horz" wrap="square" lIns="0" tIns="12700" rIns="0" bIns="0" rtlCol="0">
            <a:spAutoFit/>
          </a:bodyPr>
          <a:lstStyle/>
          <a:p>
            <a:pPr marL="12700">
              <a:lnSpc>
                <a:spcPct val="100000"/>
              </a:lnSpc>
              <a:spcBef>
                <a:spcPts val="100"/>
              </a:spcBef>
            </a:pPr>
            <a:r>
              <a:rPr sz="2400" b="0" spc="50" dirty="0">
                <a:latin typeface="Georgia"/>
                <a:cs typeface="Georgia"/>
              </a:rPr>
              <a:t>THA</a:t>
            </a:r>
            <a:r>
              <a:rPr sz="2400" b="0" spc="-60" dirty="0">
                <a:latin typeface="Georgia"/>
                <a:cs typeface="Georgia"/>
              </a:rPr>
              <a:t>NKS</a:t>
            </a:r>
            <a:endParaRPr sz="2400">
              <a:latin typeface="Georgia"/>
              <a:cs typeface="Georgia"/>
            </a:endParaRPr>
          </a:p>
        </p:txBody>
      </p:sp>
      <p:sp>
        <p:nvSpPr>
          <p:cNvPr id="7" name="object 7"/>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73" y="8636"/>
            <a:ext cx="4573270" cy="3429635"/>
            <a:chOff x="2273" y="8636"/>
            <a:chExt cx="4573270" cy="3429635"/>
          </a:xfrm>
        </p:grpSpPr>
        <p:sp>
          <p:nvSpPr>
            <p:cNvPr id="3" name="object 3"/>
            <p:cNvSpPr/>
            <p:nvPr/>
          </p:nvSpPr>
          <p:spPr>
            <a:xfrm>
              <a:off x="3467" y="9144"/>
              <a:ext cx="4572000" cy="3200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grpSp>
      <p:sp>
        <p:nvSpPr>
          <p:cNvPr id="5" name="object 5"/>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6" name="object 6"/>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7" name="object 7"/>
          <p:cNvSpPr txBox="1"/>
          <p:nvPr/>
        </p:nvSpPr>
        <p:spPr>
          <a:xfrm>
            <a:off x="4287558" y="3142234"/>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5</a:t>
            </a:r>
            <a:endParaRPr sz="800">
              <a:latin typeface="Trebuchet MS"/>
              <a:cs typeface="Trebuchet MS"/>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3" name="object 3"/>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91012" y="3142233"/>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6</a:t>
            </a:r>
            <a:endParaRPr sz="800">
              <a:latin typeface="Trebuchet MS"/>
              <a:cs typeface="Trebuchet MS"/>
            </a:endParaRPr>
          </a:p>
        </p:txBody>
      </p:sp>
      <p:grpSp>
        <p:nvGrpSpPr>
          <p:cNvPr id="6" name="object 6"/>
          <p:cNvGrpSpPr/>
          <p:nvPr/>
        </p:nvGrpSpPr>
        <p:grpSpPr>
          <a:xfrm>
            <a:off x="-4965" y="0"/>
            <a:ext cx="4596130" cy="3452495"/>
            <a:chOff x="-4965" y="0"/>
            <a:chExt cx="4596130" cy="3452495"/>
          </a:xfrm>
        </p:grpSpPr>
        <p:sp>
          <p:nvSpPr>
            <p:cNvPr id="7" name="object 7"/>
            <p:cNvSpPr/>
            <p:nvPr/>
          </p:nvSpPr>
          <p:spPr>
            <a:xfrm>
              <a:off x="6921" y="8546"/>
              <a:ext cx="4572000" cy="312889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3" name="object 3"/>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87558" y="3142234"/>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7</a:t>
            </a:r>
            <a:endParaRPr sz="800">
              <a:latin typeface="Trebuchet MS"/>
              <a:cs typeface="Trebuchet MS"/>
            </a:endParaRPr>
          </a:p>
        </p:txBody>
      </p:sp>
      <p:grpSp>
        <p:nvGrpSpPr>
          <p:cNvPr id="6" name="object 6"/>
          <p:cNvGrpSpPr/>
          <p:nvPr/>
        </p:nvGrpSpPr>
        <p:grpSpPr>
          <a:xfrm>
            <a:off x="-8420" y="0"/>
            <a:ext cx="4596130" cy="3452495"/>
            <a:chOff x="-8420" y="0"/>
            <a:chExt cx="4596130" cy="3452495"/>
          </a:xfrm>
        </p:grpSpPr>
        <p:sp>
          <p:nvSpPr>
            <p:cNvPr id="7" name="object 7"/>
            <p:cNvSpPr/>
            <p:nvPr/>
          </p:nvSpPr>
          <p:spPr>
            <a:xfrm>
              <a:off x="3467" y="9144"/>
              <a:ext cx="4572000" cy="30861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4891" y="3067697"/>
            <a:ext cx="290830" cy="270510"/>
          </a:xfrm>
          <a:custGeom>
            <a:avLst/>
            <a:gdLst/>
            <a:ahLst/>
            <a:cxnLst/>
            <a:rect l="l" t="t" r="r" b="b"/>
            <a:pathLst>
              <a:path w="290830" h="270510">
                <a:moveTo>
                  <a:pt x="15802" y="228600"/>
                </a:moveTo>
                <a:lnTo>
                  <a:pt x="7493" y="228600"/>
                </a:lnTo>
                <a:lnTo>
                  <a:pt x="33274" y="257809"/>
                </a:lnTo>
                <a:lnTo>
                  <a:pt x="21717" y="267969"/>
                </a:lnTo>
                <a:lnTo>
                  <a:pt x="24892" y="270509"/>
                </a:lnTo>
                <a:lnTo>
                  <a:pt x="44245" y="254000"/>
                </a:lnTo>
                <a:lnTo>
                  <a:pt x="37846" y="254000"/>
                </a:lnTo>
                <a:lnTo>
                  <a:pt x="15802" y="228600"/>
                </a:lnTo>
                <a:close/>
              </a:path>
              <a:path w="290830" h="270510">
                <a:moveTo>
                  <a:pt x="48641" y="243840"/>
                </a:moveTo>
                <a:lnTo>
                  <a:pt x="37846" y="254000"/>
                </a:lnTo>
                <a:lnTo>
                  <a:pt x="44245" y="254000"/>
                </a:lnTo>
                <a:lnTo>
                  <a:pt x="51689" y="247650"/>
                </a:lnTo>
                <a:lnTo>
                  <a:pt x="48641" y="243840"/>
                </a:lnTo>
                <a:close/>
              </a:path>
              <a:path w="290830" h="270510">
                <a:moveTo>
                  <a:pt x="6985" y="218440"/>
                </a:moveTo>
                <a:lnTo>
                  <a:pt x="3556" y="220979"/>
                </a:lnTo>
                <a:lnTo>
                  <a:pt x="3937" y="227329"/>
                </a:lnTo>
                <a:lnTo>
                  <a:pt x="2667" y="233679"/>
                </a:lnTo>
                <a:lnTo>
                  <a:pt x="0" y="240029"/>
                </a:lnTo>
                <a:lnTo>
                  <a:pt x="4191" y="245109"/>
                </a:lnTo>
                <a:lnTo>
                  <a:pt x="6096" y="240029"/>
                </a:lnTo>
                <a:lnTo>
                  <a:pt x="7239" y="234950"/>
                </a:lnTo>
                <a:lnTo>
                  <a:pt x="7493" y="228600"/>
                </a:lnTo>
                <a:lnTo>
                  <a:pt x="15802" y="228600"/>
                </a:lnTo>
                <a:lnTo>
                  <a:pt x="6985" y="218440"/>
                </a:lnTo>
                <a:close/>
              </a:path>
              <a:path w="290830" h="270510">
                <a:moveTo>
                  <a:pt x="43561" y="189229"/>
                </a:moveTo>
                <a:lnTo>
                  <a:pt x="38227" y="190500"/>
                </a:lnTo>
                <a:lnTo>
                  <a:pt x="33401" y="195579"/>
                </a:lnTo>
                <a:lnTo>
                  <a:pt x="28829" y="199390"/>
                </a:lnTo>
                <a:lnTo>
                  <a:pt x="26924" y="204469"/>
                </a:lnTo>
                <a:lnTo>
                  <a:pt x="27813" y="209550"/>
                </a:lnTo>
                <a:lnTo>
                  <a:pt x="28575" y="215900"/>
                </a:lnTo>
                <a:lnTo>
                  <a:pt x="31368" y="222250"/>
                </a:lnTo>
                <a:lnTo>
                  <a:pt x="36321" y="227329"/>
                </a:lnTo>
                <a:lnTo>
                  <a:pt x="41148" y="233679"/>
                </a:lnTo>
                <a:lnTo>
                  <a:pt x="46609" y="236219"/>
                </a:lnTo>
                <a:lnTo>
                  <a:pt x="58546" y="240029"/>
                </a:lnTo>
                <a:lnTo>
                  <a:pt x="63754" y="238759"/>
                </a:lnTo>
                <a:lnTo>
                  <a:pt x="68199" y="234950"/>
                </a:lnTo>
                <a:lnTo>
                  <a:pt x="58039" y="234950"/>
                </a:lnTo>
                <a:lnTo>
                  <a:pt x="49657" y="231140"/>
                </a:lnTo>
                <a:lnTo>
                  <a:pt x="32258" y="205740"/>
                </a:lnTo>
                <a:lnTo>
                  <a:pt x="33401" y="201929"/>
                </a:lnTo>
                <a:lnTo>
                  <a:pt x="39878" y="195579"/>
                </a:lnTo>
                <a:lnTo>
                  <a:pt x="59054" y="195579"/>
                </a:lnTo>
                <a:lnTo>
                  <a:pt x="55499" y="193040"/>
                </a:lnTo>
                <a:lnTo>
                  <a:pt x="43561" y="189229"/>
                </a:lnTo>
                <a:close/>
              </a:path>
              <a:path w="290830" h="270510">
                <a:moveTo>
                  <a:pt x="59054" y="195579"/>
                </a:moveTo>
                <a:lnTo>
                  <a:pt x="43688" y="195579"/>
                </a:lnTo>
                <a:lnTo>
                  <a:pt x="52578" y="199390"/>
                </a:lnTo>
                <a:lnTo>
                  <a:pt x="56768" y="201929"/>
                </a:lnTo>
                <a:lnTo>
                  <a:pt x="61087" y="207009"/>
                </a:lnTo>
                <a:lnTo>
                  <a:pt x="64896" y="212090"/>
                </a:lnTo>
                <a:lnTo>
                  <a:pt x="67310" y="215900"/>
                </a:lnTo>
                <a:lnTo>
                  <a:pt x="69342" y="224790"/>
                </a:lnTo>
                <a:lnTo>
                  <a:pt x="68199" y="228600"/>
                </a:lnTo>
                <a:lnTo>
                  <a:pt x="64896" y="231140"/>
                </a:lnTo>
                <a:lnTo>
                  <a:pt x="61721" y="233679"/>
                </a:lnTo>
                <a:lnTo>
                  <a:pt x="58039" y="234950"/>
                </a:lnTo>
                <a:lnTo>
                  <a:pt x="68199" y="234950"/>
                </a:lnTo>
                <a:lnTo>
                  <a:pt x="72771" y="231140"/>
                </a:lnTo>
                <a:lnTo>
                  <a:pt x="74676" y="226059"/>
                </a:lnTo>
                <a:lnTo>
                  <a:pt x="72898" y="213359"/>
                </a:lnTo>
                <a:lnTo>
                  <a:pt x="70104" y="208279"/>
                </a:lnTo>
                <a:lnTo>
                  <a:pt x="60833" y="196850"/>
                </a:lnTo>
                <a:lnTo>
                  <a:pt x="59054" y="195579"/>
                </a:lnTo>
                <a:close/>
              </a:path>
              <a:path w="290830" h="270510">
                <a:moveTo>
                  <a:pt x="74930" y="160019"/>
                </a:moveTo>
                <a:lnTo>
                  <a:pt x="71120" y="163829"/>
                </a:lnTo>
                <a:lnTo>
                  <a:pt x="89662" y="231140"/>
                </a:lnTo>
                <a:lnTo>
                  <a:pt x="93345" y="228600"/>
                </a:lnTo>
                <a:lnTo>
                  <a:pt x="74930" y="160019"/>
                </a:lnTo>
                <a:close/>
              </a:path>
              <a:path w="290830" h="270510">
                <a:moveTo>
                  <a:pt x="107696" y="135890"/>
                </a:moveTo>
                <a:lnTo>
                  <a:pt x="101092" y="135890"/>
                </a:lnTo>
                <a:lnTo>
                  <a:pt x="94996" y="140969"/>
                </a:lnTo>
                <a:lnTo>
                  <a:pt x="89662" y="146050"/>
                </a:lnTo>
                <a:lnTo>
                  <a:pt x="87503" y="151129"/>
                </a:lnTo>
                <a:lnTo>
                  <a:pt x="88518" y="157479"/>
                </a:lnTo>
                <a:lnTo>
                  <a:pt x="89408" y="163829"/>
                </a:lnTo>
                <a:lnTo>
                  <a:pt x="119253" y="187959"/>
                </a:lnTo>
                <a:lnTo>
                  <a:pt x="124333" y="185419"/>
                </a:lnTo>
                <a:lnTo>
                  <a:pt x="128905" y="181609"/>
                </a:lnTo>
                <a:lnTo>
                  <a:pt x="113157" y="181609"/>
                </a:lnTo>
                <a:lnTo>
                  <a:pt x="110490" y="180340"/>
                </a:lnTo>
                <a:lnTo>
                  <a:pt x="108585" y="177800"/>
                </a:lnTo>
                <a:lnTo>
                  <a:pt x="106299" y="175259"/>
                </a:lnTo>
                <a:lnTo>
                  <a:pt x="105706" y="172719"/>
                </a:lnTo>
                <a:lnTo>
                  <a:pt x="102743" y="172719"/>
                </a:lnTo>
                <a:lnTo>
                  <a:pt x="96744" y="165100"/>
                </a:lnTo>
                <a:lnTo>
                  <a:pt x="93995" y="157479"/>
                </a:lnTo>
                <a:lnTo>
                  <a:pt x="94509" y="151129"/>
                </a:lnTo>
                <a:lnTo>
                  <a:pt x="98298" y="146050"/>
                </a:lnTo>
                <a:lnTo>
                  <a:pt x="102235" y="142240"/>
                </a:lnTo>
                <a:lnTo>
                  <a:pt x="113030" y="142240"/>
                </a:lnTo>
                <a:lnTo>
                  <a:pt x="114681" y="139700"/>
                </a:lnTo>
                <a:lnTo>
                  <a:pt x="107696" y="135890"/>
                </a:lnTo>
                <a:close/>
              </a:path>
              <a:path w="290830" h="270510">
                <a:moveTo>
                  <a:pt x="130048" y="156209"/>
                </a:moveTo>
                <a:lnTo>
                  <a:pt x="115443" y="156209"/>
                </a:lnTo>
                <a:lnTo>
                  <a:pt x="121920" y="157479"/>
                </a:lnTo>
                <a:lnTo>
                  <a:pt x="124587" y="158750"/>
                </a:lnTo>
                <a:lnTo>
                  <a:pt x="126746" y="161290"/>
                </a:lnTo>
                <a:lnTo>
                  <a:pt x="129032" y="163829"/>
                </a:lnTo>
                <a:lnTo>
                  <a:pt x="129921" y="166369"/>
                </a:lnTo>
                <a:lnTo>
                  <a:pt x="129667" y="172719"/>
                </a:lnTo>
                <a:lnTo>
                  <a:pt x="128143" y="176529"/>
                </a:lnTo>
                <a:lnTo>
                  <a:pt x="125476" y="177800"/>
                </a:lnTo>
                <a:lnTo>
                  <a:pt x="122809" y="180340"/>
                </a:lnTo>
                <a:lnTo>
                  <a:pt x="119761" y="181609"/>
                </a:lnTo>
                <a:lnTo>
                  <a:pt x="128905" y="181609"/>
                </a:lnTo>
                <a:lnTo>
                  <a:pt x="132842" y="179069"/>
                </a:lnTo>
                <a:lnTo>
                  <a:pt x="135001" y="173990"/>
                </a:lnTo>
                <a:lnTo>
                  <a:pt x="135636" y="165100"/>
                </a:lnTo>
                <a:lnTo>
                  <a:pt x="134112" y="160019"/>
                </a:lnTo>
                <a:lnTo>
                  <a:pt x="131064" y="157479"/>
                </a:lnTo>
                <a:lnTo>
                  <a:pt x="130048" y="156209"/>
                </a:lnTo>
                <a:close/>
              </a:path>
              <a:path w="290830" h="270510">
                <a:moveTo>
                  <a:pt x="134747" y="107950"/>
                </a:moveTo>
                <a:lnTo>
                  <a:pt x="130937" y="111759"/>
                </a:lnTo>
                <a:lnTo>
                  <a:pt x="149352" y="179069"/>
                </a:lnTo>
                <a:lnTo>
                  <a:pt x="153162" y="176529"/>
                </a:lnTo>
                <a:lnTo>
                  <a:pt x="134747" y="107950"/>
                </a:lnTo>
                <a:close/>
              </a:path>
              <a:path w="290830" h="270510">
                <a:moveTo>
                  <a:pt x="124206" y="151129"/>
                </a:moveTo>
                <a:lnTo>
                  <a:pt x="115062" y="151129"/>
                </a:lnTo>
                <a:lnTo>
                  <a:pt x="110998" y="152400"/>
                </a:lnTo>
                <a:lnTo>
                  <a:pt x="107442" y="154940"/>
                </a:lnTo>
                <a:lnTo>
                  <a:pt x="105156" y="157479"/>
                </a:lnTo>
                <a:lnTo>
                  <a:pt x="103505" y="160019"/>
                </a:lnTo>
                <a:lnTo>
                  <a:pt x="101473" y="166369"/>
                </a:lnTo>
                <a:lnTo>
                  <a:pt x="101600" y="168909"/>
                </a:lnTo>
                <a:lnTo>
                  <a:pt x="102743" y="172719"/>
                </a:lnTo>
                <a:lnTo>
                  <a:pt x="105706" y="172719"/>
                </a:lnTo>
                <a:lnTo>
                  <a:pt x="105410" y="171450"/>
                </a:lnTo>
                <a:lnTo>
                  <a:pt x="105791" y="168909"/>
                </a:lnTo>
                <a:lnTo>
                  <a:pt x="106045" y="165100"/>
                </a:lnTo>
                <a:lnTo>
                  <a:pt x="107568" y="162559"/>
                </a:lnTo>
                <a:lnTo>
                  <a:pt x="112649" y="157479"/>
                </a:lnTo>
                <a:lnTo>
                  <a:pt x="115443" y="156209"/>
                </a:lnTo>
                <a:lnTo>
                  <a:pt x="130048" y="156209"/>
                </a:lnTo>
                <a:lnTo>
                  <a:pt x="128016" y="153669"/>
                </a:lnTo>
                <a:lnTo>
                  <a:pt x="124206" y="151129"/>
                </a:lnTo>
                <a:close/>
              </a:path>
              <a:path w="290830" h="270510">
                <a:moveTo>
                  <a:pt x="113030" y="142240"/>
                </a:moveTo>
                <a:lnTo>
                  <a:pt x="106553" y="142240"/>
                </a:lnTo>
                <a:lnTo>
                  <a:pt x="111379" y="144779"/>
                </a:lnTo>
                <a:lnTo>
                  <a:pt x="113030" y="142240"/>
                </a:lnTo>
                <a:close/>
              </a:path>
              <a:path w="290830" h="270510">
                <a:moveTo>
                  <a:pt x="177133" y="91440"/>
                </a:moveTo>
                <a:lnTo>
                  <a:pt x="167132" y="91440"/>
                </a:lnTo>
                <a:lnTo>
                  <a:pt x="169672" y="92709"/>
                </a:lnTo>
                <a:lnTo>
                  <a:pt x="173863" y="97790"/>
                </a:lnTo>
                <a:lnTo>
                  <a:pt x="175006" y="101600"/>
                </a:lnTo>
                <a:lnTo>
                  <a:pt x="175067" y="106679"/>
                </a:lnTo>
                <a:lnTo>
                  <a:pt x="174871" y="110490"/>
                </a:lnTo>
                <a:lnTo>
                  <a:pt x="173894" y="116840"/>
                </a:lnTo>
                <a:lnTo>
                  <a:pt x="169799" y="138429"/>
                </a:lnTo>
                <a:lnTo>
                  <a:pt x="173228" y="142240"/>
                </a:lnTo>
                <a:lnTo>
                  <a:pt x="183240" y="133350"/>
                </a:lnTo>
                <a:lnTo>
                  <a:pt x="175768" y="133350"/>
                </a:lnTo>
                <a:lnTo>
                  <a:pt x="177800" y="124459"/>
                </a:lnTo>
                <a:lnTo>
                  <a:pt x="179197" y="118109"/>
                </a:lnTo>
                <a:lnTo>
                  <a:pt x="180721" y="106679"/>
                </a:lnTo>
                <a:lnTo>
                  <a:pt x="180848" y="101600"/>
                </a:lnTo>
                <a:lnTo>
                  <a:pt x="179578" y="96519"/>
                </a:lnTo>
                <a:lnTo>
                  <a:pt x="178308" y="92709"/>
                </a:lnTo>
                <a:lnTo>
                  <a:pt x="177133" y="91440"/>
                </a:lnTo>
                <a:close/>
              </a:path>
              <a:path w="290830" h="270510">
                <a:moveTo>
                  <a:pt x="196977" y="114300"/>
                </a:moveTo>
                <a:lnTo>
                  <a:pt x="175768" y="133350"/>
                </a:lnTo>
                <a:lnTo>
                  <a:pt x="183240" y="133350"/>
                </a:lnTo>
                <a:lnTo>
                  <a:pt x="200406" y="118109"/>
                </a:lnTo>
                <a:lnTo>
                  <a:pt x="196977" y="114300"/>
                </a:lnTo>
                <a:close/>
              </a:path>
              <a:path w="290830" h="270510">
                <a:moveTo>
                  <a:pt x="169926" y="86359"/>
                </a:moveTo>
                <a:lnTo>
                  <a:pt x="161163" y="86359"/>
                </a:lnTo>
                <a:lnTo>
                  <a:pt x="156972" y="87629"/>
                </a:lnTo>
                <a:lnTo>
                  <a:pt x="153035" y="91440"/>
                </a:lnTo>
                <a:lnTo>
                  <a:pt x="148649" y="96519"/>
                </a:lnTo>
                <a:lnTo>
                  <a:pt x="146526" y="101600"/>
                </a:lnTo>
                <a:lnTo>
                  <a:pt x="146641" y="107950"/>
                </a:lnTo>
                <a:lnTo>
                  <a:pt x="148971" y="114300"/>
                </a:lnTo>
                <a:lnTo>
                  <a:pt x="154686" y="111759"/>
                </a:lnTo>
                <a:lnTo>
                  <a:pt x="152527" y="109219"/>
                </a:lnTo>
                <a:lnTo>
                  <a:pt x="151638" y="105409"/>
                </a:lnTo>
                <a:lnTo>
                  <a:pt x="152019" y="102869"/>
                </a:lnTo>
                <a:lnTo>
                  <a:pt x="152527" y="99059"/>
                </a:lnTo>
                <a:lnTo>
                  <a:pt x="153924" y="96519"/>
                </a:lnTo>
                <a:lnTo>
                  <a:pt x="156210" y="95250"/>
                </a:lnTo>
                <a:lnTo>
                  <a:pt x="158496" y="92709"/>
                </a:lnTo>
                <a:lnTo>
                  <a:pt x="161163" y="91440"/>
                </a:lnTo>
                <a:lnTo>
                  <a:pt x="177133" y="91440"/>
                </a:lnTo>
                <a:lnTo>
                  <a:pt x="173609" y="87629"/>
                </a:lnTo>
                <a:lnTo>
                  <a:pt x="169926" y="86359"/>
                </a:lnTo>
                <a:close/>
              </a:path>
              <a:path w="290830" h="270510">
                <a:moveTo>
                  <a:pt x="196469" y="57150"/>
                </a:moveTo>
                <a:lnTo>
                  <a:pt x="191135" y="58419"/>
                </a:lnTo>
                <a:lnTo>
                  <a:pt x="186309" y="62230"/>
                </a:lnTo>
                <a:lnTo>
                  <a:pt x="181737" y="66039"/>
                </a:lnTo>
                <a:lnTo>
                  <a:pt x="179832" y="71119"/>
                </a:lnTo>
                <a:lnTo>
                  <a:pt x="181610" y="82550"/>
                </a:lnTo>
                <a:lnTo>
                  <a:pt x="184404" y="88900"/>
                </a:lnTo>
                <a:lnTo>
                  <a:pt x="189230" y="93979"/>
                </a:lnTo>
                <a:lnTo>
                  <a:pt x="194183" y="100329"/>
                </a:lnTo>
                <a:lnTo>
                  <a:pt x="199644" y="104140"/>
                </a:lnTo>
                <a:lnTo>
                  <a:pt x="211582" y="106679"/>
                </a:lnTo>
                <a:lnTo>
                  <a:pt x="216788" y="105409"/>
                </a:lnTo>
                <a:lnTo>
                  <a:pt x="221234" y="101600"/>
                </a:lnTo>
                <a:lnTo>
                  <a:pt x="211074" y="101600"/>
                </a:lnTo>
                <a:lnTo>
                  <a:pt x="206756" y="100329"/>
                </a:lnTo>
                <a:lnTo>
                  <a:pt x="202565" y="97790"/>
                </a:lnTo>
                <a:lnTo>
                  <a:pt x="198247" y="95250"/>
                </a:lnTo>
                <a:lnTo>
                  <a:pt x="193929" y="90169"/>
                </a:lnTo>
                <a:lnTo>
                  <a:pt x="189865" y="85090"/>
                </a:lnTo>
                <a:lnTo>
                  <a:pt x="187198" y="81279"/>
                </a:lnTo>
                <a:lnTo>
                  <a:pt x="186182" y="76200"/>
                </a:lnTo>
                <a:lnTo>
                  <a:pt x="185293" y="72390"/>
                </a:lnTo>
                <a:lnTo>
                  <a:pt x="186309" y="68579"/>
                </a:lnTo>
                <a:lnTo>
                  <a:pt x="192913" y="63500"/>
                </a:lnTo>
                <a:lnTo>
                  <a:pt x="196723" y="62230"/>
                </a:lnTo>
                <a:lnTo>
                  <a:pt x="211074" y="62230"/>
                </a:lnTo>
                <a:lnTo>
                  <a:pt x="208407" y="60959"/>
                </a:lnTo>
                <a:lnTo>
                  <a:pt x="196469" y="57150"/>
                </a:lnTo>
                <a:close/>
              </a:path>
              <a:path w="290830" h="270510">
                <a:moveTo>
                  <a:pt x="211074" y="62230"/>
                </a:moveTo>
                <a:lnTo>
                  <a:pt x="196723" y="62230"/>
                </a:lnTo>
                <a:lnTo>
                  <a:pt x="201168" y="64769"/>
                </a:lnTo>
                <a:lnTo>
                  <a:pt x="205486" y="66039"/>
                </a:lnTo>
                <a:lnTo>
                  <a:pt x="209804" y="69850"/>
                </a:lnTo>
                <a:lnTo>
                  <a:pt x="213995" y="74929"/>
                </a:lnTo>
                <a:lnTo>
                  <a:pt x="217931" y="78740"/>
                </a:lnTo>
                <a:lnTo>
                  <a:pt x="220344" y="82550"/>
                </a:lnTo>
                <a:lnTo>
                  <a:pt x="221234" y="87629"/>
                </a:lnTo>
                <a:lnTo>
                  <a:pt x="222250" y="91440"/>
                </a:lnTo>
                <a:lnTo>
                  <a:pt x="221106" y="95250"/>
                </a:lnTo>
                <a:lnTo>
                  <a:pt x="214756" y="100329"/>
                </a:lnTo>
                <a:lnTo>
                  <a:pt x="211074" y="101600"/>
                </a:lnTo>
                <a:lnTo>
                  <a:pt x="221234" y="101600"/>
                </a:lnTo>
                <a:lnTo>
                  <a:pt x="225806" y="97790"/>
                </a:lnTo>
                <a:lnTo>
                  <a:pt x="227584" y="92709"/>
                </a:lnTo>
                <a:lnTo>
                  <a:pt x="225806" y="80009"/>
                </a:lnTo>
                <a:lnTo>
                  <a:pt x="223012" y="74929"/>
                </a:lnTo>
                <a:lnTo>
                  <a:pt x="213741" y="63500"/>
                </a:lnTo>
                <a:lnTo>
                  <a:pt x="211074" y="62230"/>
                </a:lnTo>
                <a:close/>
              </a:path>
              <a:path w="290830" h="270510">
                <a:moveTo>
                  <a:pt x="230849" y="40639"/>
                </a:moveTo>
                <a:lnTo>
                  <a:pt x="222631" y="40639"/>
                </a:lnTo>
                <a:lnTo>
                  <a:pt x="248285" y="71119"/>
                </a:lnTo>
                <a:lnTo>
                  <a:pt x="236855" y="80009"/>
                </a:lnTo>
                <a:lnTo>
                  <a:pt x="239903" y="83819"/>
                </a:lnTo>
                <a:lnTo>
                  <a:pt x="260843" y="66039"/>
                </a:lnTo>
                <a:lnTo>
                  <a:pt x="252984" y="66039"/>
                </a:lnTo>
                <a:lnTo>
                  <a:pt x="230849" y="40639"/>
                </a:lnTo>
                <a:close/>
              </a:path>
              <a:path w="290830" h="270510">
                <a:moveTo>
                  <a:pt x="263652" y="57150"/>
                </a:moveTo>
                <a:lnTo>
                  <a:pt x="252984" y="66039"/>
                </a:lnTo>
                <a:lnTo>
                  <a:pt x="260843" y="66039"/>
                </a:lnTo>
                <a:lnTo>
                  <a:pt x="266827" y="60959"/>
                </a:lnTo>
                <a:lnTo>
                  <a:pt x="263652" y="57150"/>
                </a:lnTo>
                <a:close/>
              </a:path>
              <a:path w="290830" h="270510">
                <a:moveTo>
                  <a:pt x="221996" y="30480"/>
                </a:moveTo>
                <a:lnTo>
                  <a:pt x="218567" y="34289"/>
                </a:lnTo>
                <a:lnTo>
                  <a:pt x="218948" y="40639"/>
                </a:lnTo>
                <a:lnTo>
                  <a:pt x="217805" y="46989"/>
                </a:lnTo>
                <a:lnTo>
                  <a:pt x="215011" y="53339"/>
                </a:lnTo>
                <a:lnTo>
                  <a:pt x="219202" y="58419"/>
                </a:lnTo>
                <a:lnTo>
                  <a:pt x="221234" y="53339"/>
                </a:lnTo>
                <a:lnTo>
                  <a:pt x="222250" y="46989"/>
                </a:lnTo>
                <a:lnTo>
                  <a:pt x="222631" y="40639"/>
                </a:lnTo>
                <a:lnTo>
                  <a:pt x="230849" y="40639"/>
                </a:lnTo>
                <a:lnTo>
                  <a:pt x="221996" y="30480"/>
                </a:lnTo>
                <a:close/>
              </a:path>
              <a:path w="290830" h="270510">
                <a:moveTo>
                  <a:pt x="262890" y="0"/>
                </a:moveTo>
                <a:lnTo>
                  <a:pt x="256286" y="1269"/>
                </a:lnTo>
                <a:lnTo>
                  <a:pt x="250190" y="6350"/>
                </a:lnTo>
                <a:lnTo>
                  <a:pt x="244856" y="11430"/>
                </a:lnTo>
                <a:lnTo>
                  <a:pt x="242697" y="16509"/>
                </a:lnTo>
                <a:lnTo>
                  <a:pt x="244729" y="29209"/>
                </a:lnTo>
                <a:lnTo>
                  <a:pt x="247777" y="35559"/>
                </a:lnTo>
                <a:lnTo>
                  <a:pt x="257810" y="46989"/>
                </a:lnTo>
                <a:lnTo>
                  <a:pt x="263271" y="50800"/>
                </a:lnTo>
                <a:lnTo>
                  <a:pt x="274574" y="52069"/>
                </a:lnTo>
                <a:lnTo>
                  <a:pt x="279654" y="50800"/>
                </a:lnTo>
                <a:lnTo>
                  <a:pt x="284225" y="46989"/>
                </a:lnTo>
                <a:lnTo>
                  <a:pt x="275081" y="46989"/>
                </a:lnTo>
                <a:lnTo>
                  <a:pt x="268478" y="45719"/>
                </a:lnTo>
                <a:lnTo>
                  <a:pt x="265811" y="44450"/>
                </a:lnTo>
                <a:lnTo>
                  <a:pt x="263779" y="41909"/>
                </a:lnTo>
                <a:lnTo>
                  <a:pt x="261619" y="39369"/>
                </a:lnTo>
                <a:lnTo>
                  <a:pt x="261175" y="38100"/>
                </a:lnTo>
                <a:lnTo>
                  <a:pt x="258063" y="38100"/>
                </a:lnTo>
                <a:lnTo>
                  <a:pt x="252009" y="29209"/>
                </a:lnTo>
                <a:lnTo>
                  <a:pt x="249253" y="21589"/>
                </a:lnTo>
                <a:lnTo>
                  <a:pt x="249759" y="15239"/>
                </a:lnTo>
                <a:lnTo>
                  <a:pt x="253492" y="10159"/>
                </a:lnTo>
                <a:lnTo>
                  <a:pt x="257429" y="7619"/>
                </a:lnTo>
                <a:lnTo>
                  <a:pt x="261874" y="6350"/>
                </a:lnTo>
                <a:lnTo>
                  <a:pt x="268901" y="6350"/>
                </a:lnTo>
                <a:lnTo>
                  <a:pt x="270002" y="5080"/>
                </a:lnTo>
                <a:lnTo>
                  <a:pt x="262890" y="0"/>
                </a:lnTo>
                <a:close/>
              </a:path>
              <a:path w="290830" h="270510">
                <a:moveTo>
                  <a:pt x="286257" y="21589"/>
                </a:moveTo>
                <a:lnTo>
                  <a:pt x="270763" y="21589"/>
                </a:lnTo>
                <a:lnTo>
                  <a:pt x="277241" y="22859"/>
                </a:lnTo>
                <a:lnTo>
                  <a:pt x="279907" y="24130"/>
                </a:lnTo>
                <a:lnTo>
                  <a:pt x="284225" y="29209"/>
                </a:lnTo>
                <a:lnTo>
                  <a:pt x="285242" y="31750"/>
                </a:lnTo>
                <a:lnTo>
                  <a:pt x="285115" y="34289"/>
                </a:lnTo>
                <a:lnTo>
                  <a:pt x="275081" y="46989"/>
                </a:lnTo>
                <a:lnTo>
                  <a:pt x="284225" y="46989"/>
                </a:lnTo>
                <a:lnTo>
                  <a:pt x="288163" y="43180"/>
                </a:lnTo>
                <a:lnTo>
                  <a:pt x="290322" y="39369"/>
                </a:lnTo>
                <a:lnTo>
                  <a:pt x="290830" y="29209"/>
                </a:lnTo>
                <a:lnTo>
                  <a:pt x="289432" y="25400"/>
                </a:lnTo>
                <a:lnTo>
                  <a:pt x="286257" y="21589"/>
                </a:lnTo>
                <a:close/>
              </a:path>
              <a:path w="290830" h="270510">
                <a:moveTo>
                  <a:pt x="270382" y="15239"/>
                </a:moveTo>
                <a:lnTo>
                  <a:pt x="257810" y="27939"/>
                </a:lnTo>
                <a:lnTo>
                  <a:pt x="256794" y="30480"/>
                </a:lnTo>
                <a:lnTo>
                  <a:pt x="256794" y="34289"/>
                </a:lnTo>
                <a:lnTo>
                  <a:pt x="258063" y="38100"/>
                </a:lnTo>
                <a:lnTo>
                  <a:pt x="261175" y="38100"/>
                </a:lnTo>
                <a:lnTo>
                  <a:pt x="260731" y="36830"/>
                </a:lnTo>
                <a:lnTo>
                  <a:pt x="260985" y="33019"/>
                </a:lnTo>
                <a:lnTo>
                  <a:pt x="261366" y="30480"/>
                </a:lnTo>
                <a:lnTo>
                  <a:pt x="262763" y="26669"/>
                </a:lnTo>
                <a:lnTo>
                  <a:pt x="265430" y="25400"/>
                </a:lnTo>
                <a:lnTo>
                  <a:pt x="267843" y="22859"/>
                </a:lnTo>
                <a:lnTo>
                  <a:pt x="270763" y="21589"/>
                </a:lnTo>
                <a:lnTo>
                  <a:pt x="286257" y="21589"/>
                </a:lnTo>
                <a:lnTo>
                  <a:pt x="283337" y="19050"/>
                </a:lnTo>
                <a:lnTo>
                  <a:pt x="279527" y="16509"/>
                </a:lnTo>
                <a:lnTo>
                  <a:pt x="270382" y="15239"/>
                </a:lnTo>
                <a:close/>
              </a:path>
              <a:path w="290830" h="270510">
                <a:moveTo>
                  <a:pt x="268901" y="6350"/>
                </a:moveTo>
                <a:lnTo>
                  <a:pt x="261874" y="6350"/>
                </a:lnTo>
                <a:lnTo>
                  <a:pt x="266700" y="8889"/>
                </a:lnTo>
                <a:lnTo>
                  <a:pt x="268901" y="6350"/>
                </a:lnTo>
                <a:close/>
              </a:path>
            </a:pathLst>
          </a:custGeom>
          <a:solidFill>
            <a:srgbClr val="FFFFFF"/>
          </a:solidFill>
        </p:spPr>
        <p:txBody>
          <a:bodyPr wrap="square" lIns="0" tIns="0" rIns="0" bIns="0" rtlCol="0"/>
          <a:lstStyle/>
          <a:p>
            <a:endParaRPr/>
          </a:p>
        </p:txBody>
      </p:sp>
      <p:sp>
        <p:nvSpPr>
          <p:cNvPr id="3" name="object 3"/>
          <p:cNvSpPr txBox="1"/>
          <p:nvPr/>
        </p:nvSpPr>
        <p:spPr>
          <a:xfrm>
            <a:off x="2761170" y="3166922"/>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7446" y="3093897"/>
            <a:ext cx="251460" cy="251460"/>
          </a:xfrm>
          <a:custGeom>
            <a:avLst/>
            <a:gdLst/>
            <a:ahLst/>
            <a:cxnLst/>
            <a:rect l="l" t="t" r="r" b="b"/>
            <a:pathLst>
              <a:path w="251460" h="251460">
                <a:moveTo>
                  <a:pt x="0" y="125730"/>
                </a:moveTo>
                <a:lnTo>
                  <a:pt x="9876" y="76788"/>
                </a:lnTo>
                <a:lnTo>
                  <a:pt x="36814" y="36823"/>
                </a:lnTo>
                <a:lnTo>
                  <a:pt x="76777" y="9879"/>
                </a:lnTo>
                <a:lnTo>
                  <a:pt x="125729" y="0"/>
                </a:lnTo>
                <a:lnTo>
                  <a:pt x="174682" y="9879"/>
                </a:lnTo>
                <a:lnTo>
                  <a:pt x="214645" y="36823"/>
                </a:lnTo>
                <a:lnTo>
                  <a:pt x="241583" y="76788"/>
                </a:lnTo>
                <a:lnTo>
                  <a:pt x="251460" y="125730"/>
                </a:lnTo>
                <a:lnTo>
                  <a:pt x="241583" y="174666"/>
                </a:lnTo>
                <a:lnTo>
                  <a:pt x="214645" y="214631"/>
                </a:lnTo>
                <a:lnTo>
                  <a:pt x="174682" y="241578"/>
                </a:lnTo>
                <a:lnTo>
                  <a:pt x="125729" y="251460"/>
                </a:lnTo>
                <a:lnTo>
                  <a:pt x="76777" y="241578"/>
                </a:lnTo>
                <a:lnTo>
                  <a:pt x="36814" y="214631"/>
                </a:lnTo>
                <a:lnTo>
                  <a:pt x="9876" y="174666"/>
                </a:lnTo>
                <a:lnTo>
                  <a:pt x="0" y="125730"/>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91012" y="3142233"/>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8</a:t>
            </a:r>
            <a:endParaRPr sz="800">
              <a:latin typeface="Trebuchet MS"/>
              <a:cs typeface="Trebuchet MS"/>
            </a:endParaRPr>
          </a:p>
        </p:txBody>
      </p:sp>
      <p:grpSp>
        <p:nvGrpSpPr>
          <p:cNvPr id="6" name="object 6"/>
          <p:cNvGrpSpPr/>
          <p:nvPr/>
        </p:nvGrpSpPr>
        <p:grpSpPr>
          <a:xfrm>
            <a:off x="-4965" y="0"/>
            <a:ext cx="4596130" cy="3452495"/>
            <a:chOff x="-4965" y="0"/>
            <a:chExt cx="4596130" cy="3452495"/>
          </a:xfrm>
        </p:grpSpPr>
        <p:sp>
          <p:nvSpPr>
            <p:cNvPr id="7" name="object 7"/>
            <p:cNvSpPr/>
            <p:nvPr/>
          </p:nvSpPr>
          <p:spPr>
            <a:xfrm>
              <a:off x="6921" y="8483"/>
              <a:ext cx="4572000" cy="31051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226" y="9067"/>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37" y="3068320"/>
            <a:ext cx="290830" cy="270510"/>
          </a:xfrm>
          <a:custGeom>
            <a:avLst/>
            <a:gdLst/>
            <a:ahLst/>
            <a:cxnLst/>
            <a:rect l="l" t="t" r="r" b="b"/>
            <a:pathLst>
              <a:path w="290830" h="270510">
                <a:moveTo>
                  <a:pt x="15802" y="228600"/>
                </a:moveTo>
                <a:lnTo>
                  <a:pt x="7493" y="228600"/>
                </a:lnTo>
                <a:lnTo>
                  <a:pt x="33274" y="257810"/>
                </a:lnTo>
                <a:lnTo>
                  <a:pt x="21717" y="267970"/>
                </a:lnTo>
                <a:lnTo>
                  <a:pt x="24892" y="270510"/>
                </a:lnTo>
                <a:lnTo>
                  <a:pt x="44245" y="254000"/>
                </a:lnTo>
                <a:lnTo>
                  <a:pt x="37846" y="254000"/>
                </a:lnTo>
                <a:lnTo>
                  <a:pt x="15802" y="228600"/>
                </a:lnTo>
                <a:close/>
              </a:path>
              <a:path w="290830" h="270510">
                <a:moveTo>
                  <a:pt x="48641" y="243839"/>
                </a:moveTo>
                <a:lnTo>
                  <a:pt x="37846" y="254000"/>
                </a:lnTo>
                <a:lnTo>
                  <a:pt x="44245" y="254000"/>
                </a:lnTo>
                <a:lnTo>
                  <a:pt x="51689" y="247650"/>
                </a:lnTo>
                <a:lnTo>
                  <a:pt x="48641" y="243839"/>
                </a:lnTo>
                <a:close/>
              </a:path>
              <a:path w="290830" h="270510">
                <a:moveTo>
                  <a:pt x="6985" y="218439"/>
                </a:moveTo>
                <a:lnTo>
                  <a:pt x="3556" y="220980"/>
                </a:lnTo>
                <a:lnTo>
                  <a:pt x="3937" y="227330"/>
                </a:lnTo>
                <a:lnTo>
                  <a:pt x="2667" y="233680"/>
                </a:lnTo>
                <a:lnTo>
                  <a:pt x="0" y="241300"/>
                </a:lnTo>
                <a:lnTo>
                  <a:pt x="4191" y="245110"/>
                </a:lnTo>
                <a:lnTo>
                  <a:pt x="6096" y="240030"/>
                </a:lnTo>
                <a:lnTo>
                  <a:pt x="7239" y="234950"/>
                </a:lnTo>
                <a:lnTo>
                  <a:pt x="7493" y="228600"/>
                </a:lnTo>
                <a:lnTo>
                  <a:pt x="15802" y="228600"/>
                </a:lnTo>
                <a:lnTo>
                  <a:pt x="6985" y="218439"/>
                </a:lnTo>
                <a:close/>
              </a:path>
              <a:path w="290830" h="270510">
                <a:moveTo>
                  <a:pt x="43561" y="189230"/>
                </a:moveTo>
                <a:lnTo>
                  <a:pt x="38227" y="190500"/>
                </a:lnTo>
                <a:lnTo>
                  <a:pt x="33401" y="195580"/>
                </a:lnTo>
                <a:lnTo>
                  <a:pt x="28829" y="199389"/>
                </a:lnTo>
                <a:lnTo>
                  <a:pt x="26924" y="204470"/>
                </a:lnTo>
                <a:lnTo>
                  <a:pt x="27813" y="209550"/>
                </a:lnTo>
                <a:lnTo>
                  <a:pt x="28575" y="215900"/>
                </a:lnTo>
                <a:lnTo>
                  <a:pt x="31368" y="222250"/>
                </a:lnTo>
                <a:lnTo>
                  <a:pt x="36321" y="227330"/>
                </a:lnTo>
                <a:lnTo>
                  <a:pt x="41148" y="233680"/>
                </a:lnTo>
                <a:lnTo>
                  <a:pt x="46609" y="236220"/>
                </a:lnTo>
                <a:lnTo>
                  <a:pt x="52578" y="238760"/>
                </a:lnTo>
                <a:lnTo>
                  <a:pt x="58546" y="240030"/>
                </a:lnTo>
                <a:lnTo>
                  <a:pt x="63754" y="238760"/>
                </a:lnTo>
                <a:lnTo>
                  <a:pt x="68199" y="234950"/>
                </a:lnTo>
                <a:lnTo>
                  <a:pt x="58039" y="234950"/>
                </a:lnTo>
                <a:lnTo>
                  <a:pt x="49657" y="231139"/>
                </a:lnTo>
                <a:lnTo>
                  <a:pt x="45339" y="228600"/>
                </a:lnTo>
                <a:lnTo>
                  <a:pt x="36830" y="218439"/>
                </a:lnTo>
                <a:lnTo>
                  <a:pt x="34290" y="213360"/>
                </a:lnTo>
                <a:lnTo>
                  <a:pt x="32258" y="205739"/>
                </a:lnTo>
                <a:lnTo>
                  <a:pt x="33401" y="201930"/>
                </a:lnTo>
                <a:lnTo>
                  <a:pt x="39878" y="195580"/>
                </a:lnTo>
                <a:lnTo>
                  <a:pt x="59055" y="195580"/>
                </a:lnTo>
                <a:lnTo>
                  <a:pt x="55499" y="193039"/>
                </a:lnTo>
                <a:lnTo>
                  <a:pt x="49530" y="191770"/>
                </a:lnTo>
                <a:lnTo>
                  <a:pt x="43561" y="189230"/>
                </a:lnTo>
                <a:close/>
              </a:path>
              <a:path w="290830" h="270510">
                <a:moveTo>
                  <a:pt x="59055" y="195580"/>
                </a:moveTo>
                <a:lnTo>
                  <a:pt x="43688" y="195580"/>
                </a:lnTo>
                <a:lnTo>
                  <a:pt x="48133" y="196850"/>
                </a:lnTo>
                <a:lnTo>
                  <a:pt x="52578" y="199389"/>
                </a:lnTo>
                <a:lnTo>
                  <a:pt x="68326" y="220980"/>
                </a:lnTo>
                <a:lnTo>
                  <a:pt x="69342" y="224789"/>
                </a:lnTo>
                <a:lnTo>
                  <a:pt x="68199" y="228600"/>
                </a:lnTo>
                <a:lnTo>
                  <a:pt x="64896" y="231139"/>
                </a:lnTo>
                <a:lnTo>
                  <a:pt x="61721" y="233680"/>
                </a:lnTo>
                <a:lnTo>
                  <a:pt x="58039" y="234950"/>
                </a:lnTo>
                <a:lnTo>
                  <a:pt x="68199" y="234950"/>
                </a:lnTo>
                <a:lnTo>
                  <a:pt x="72771" y="231139"/>
                </a:lnTo>
                <a:lnTo>
                  <a:pt x="74676" y="226060"/>
                </a:lnTo>
                <a:lnTo>
                  <a:pt x="72898" y="213360"/>
                </a:lnTo>
                <a:lnTo>
                  <a:pt x="70104" y="208280"/>
                </a:lnTo>
                <a:lnTo>
                  <a:pt x="65532" y="201930"/>
                </a:lnTo>
                <a:lnTo>
                  <a:pt x="60833" y="196850"/>
                </a:lnTo>
                <a:lnTo>
                  <a:pt x="59055" y="195580"/>
                </a:lnTo>
                <a:close/>
              </a:path>
              <a:path w="290830" h="270510">
                <a:moveTo>
                  <a:pt x="74930" y="160020"/>
                </a:moveTo>
                <a:lnTo>
                  <a:pt x="71120" y="163830"/>
                </a:lnTo>
                <a:lnTo>
                  <a:pt x="89662" y="231139"/>
                </a:lnTo>
                <a:lnTo>
                  <a:pt x="93345" y="228600"/>
                </a:lnTo>
                <a:lnTo>
                  <a:pt x="74930" y="160020"/>
                </a:lnTo>
                <a:close/>
              </a:path>
              <a:path w="290830" h="270510">
                <a:moveTo>
                  <a:pt x="107696" y="135889"/>
                </a:moveTo>
                <a:lnTo>
                  <a:pt x="101092" y="135889"/>
                </a:lnTo>
                <a:lnTo>
                  <a:pt x="94996" y="142239"/>
                </a:lnTo>
                <a:lnTo>
                  <a:pt x="89662" y="146050"/>
                </a:lnTo>
                <a:lnTo>
                  <a:pt x="87503" y="151130"/>
                </a:lnTo>
                <a:lnTo>
                  <a:pt x="88518" y="157480"/>
                </a:lnTo>
                <a:lnTo>
                  <a:pt x="89408" y="163830"/>
                </a:lnTo>
                <a:lnTo>
                  <a:pt x="92456" y="170180"/>
                </a:lnTo>
                <a:lnTo>
                  <a:pt x="102616" y="181610"/>
                </a:lnTo>
                <a:lnTo>
                  <a:pt x="107950" y="185420"/>
                </a:lnTo>
                <a:lnTo>
                  <a:pt x="119253" y="187960"/>
                </a:lnTo>
                <a:lnTo>
                  <a:pt x="124333" y="186689"/>
                </a:lnTo>
                <a:lnTo>
                  <a:pt x="128905" y="181610"/>
                </a:lnTo>
                <a:lnTo>
                  <a:pt x="113157" y="181610"/>
                </a:lnTo>
                <a:lnTo>
                  <a:pt x="110490" y="180339"/>
                </a:lnTo>
                <a:lnTo>
                  <a:pt x="108585" y="177800"/>
                </a:lnTo>
                <a:lnTo>
                  <a:pt x="106299" y="175260"/>
                </a:lnTo>
                <a:lnTo>
                  <a:pt x="105706" y="172720"/>
                </a:lnTo>
                <a:lnTo>
                  <a:pt x="102743" y="172720"/>
                </a:lnTo>
                <a:lnTo>
                  <a:pt x="96744" y="165100"/>
                </a:lnTo>
                <a:lnTo>
                  <a:pt x="93995" y="157480"/>
                </a:lnTo>
                <a:lnTo>
                  <a:pt x="94509" y="151130"/>
                </a:lnTo>
                <a:lnTo>
                  <a:pt x="98298" y="146050"/>
                </a:lnTo>
                <a:lnTo>
                  <a:pt x="102235" y="142239"/>
                </a:lnTo>
                <a:lnTo>
                  <a:pt x="113030" y="142239"/>
                </a:lnTo>
                <a:lnTo>
                  <a:pt x="114681" y="139700"/>
                </a:lnTo>
                <a:lnTo>
                  <a:pt x="107696" y="135889"/>
                </a:lnTo>
                <a:close/>
              </a:path>
              <a:path w="290830" h="270510">
                <a:moveTo>
                  <a:pt x="130048" y="156210"/>
                </a:moveTo>
                <a:lnTo>
                  <a:pt x="115443" y="156210"/>
                </a:lnTo>
                <a:lnTo>
                  <a:pt x="118745" y="157480"/>
                </a:lnTo>
                <a:lnTo>
                  <a:pt x="121920" y="157480"/>
                </a:lnTo>
                <a:lnTo>
                  <a:pt x="124587" y="158750"/>
                </a:lnTo>
                <a:lnTo>
                  <a:pt x="126746" y="161289"/>
                </a:lnTo>
                <a:lnTo>
                  <a:pt x="129032" y="163830"/>
                </a:lnTo>
                <a:lnTo>
                  <a:pt x="129921" y="166370"/>
                </a:lnTo>
                <a:lnTo>
                  <a:pt x="129667" y="172720"/>
                </a:lnTo>
                <a:lnTo>
                  <a:pt x="128143" y="176530"/>
                </a:lnTo>
                <a:lnTo>
                  <a:pt x="125476" y="177800"/>
                </a:lnTo>
                <a:lnTo>
                  <a:pt x="122809" y="180339"/>
                </a:lnTo>
                <a:lnTo>
                  <a:pt x="119761" y="181610"/>
                </a:lnTo>
                <a:lnTo>
                  <a:pt x="128905" y="181610"/>
                </a:lnTo>
                <a:lnTo>
                  <a:pt x="132842" y="179070"/>
                </a:lnTo>
                <a:lnTo>
                  <a:pt x="135001" y="173989"/>
                </a:lnTo>
                <a:lnTo>
                  <a:pt x="135636" y="165100"/>
                </a:lnTo>
                <a:lnTo>
                  <a:pt x="134112" y="161289"/>
                </a:lnTo>
                <a:lnTo>
                  <a:pt x="130048" y="156210"/>
                </a:lnTo>
                <a:close/>
              </a:path>
              <a:path w="290830" h="270510">
                <a:moveTo>
                  <a:pt x="134747" y="107950"/>
                </a:moveTo>
                <a:lnTo>
                  <a:pt x="130937" y="111760"/>
                </a:lnTo>
                <a:lnTo>
                  <a:pt x="149352" y="180339"/>
                </a:lnTo>
                <a:lnTo>
                  <a:pt x="153162" y="176530"/>
                </a:lnTo>
                <a:lnTo>
                  <a:pt x="134747" y="107950"/>
                </a:lnTo>
                <a:close/>
              </a:path>
              <a:path w="290830" h="270510">
                <a:moveTo>
                  <a:pt x="124206" y="151130"/>
                </a:moveTo>
                <a:lnTo>
                  <a:pt x="115062" y="151130"/>
                </a:lnTo>
                <a:lnTo>
                  <a:pt x="110998" y="152400"/>
                </a:lnTo>
                <a:lnTo>
                  <a:pt x="105156" y="157480"/>
                </a:lnTo>
                <a:lnTo>
                  <a:pt x="103505" y="160020"/>
                </a:lnTo>
                <a:lnTo>
                  <a:pt x="102489" y="162560"/>
                </a:lnTo>
                <a:lnTo>
                  <a:pt x="101473" y="166370"/>
                </a:lnTo>
                <a:lnTo>
                  <a:pt x="101600" y="168910"/>
                </a:lnTo>
                <a:lnTo>
                  <a:pt x="102743" y="172720"/>
                </a:lnTo>
                <a:lnTo>
                  <a:pt x="105706" y="172720"/>
                </a:lnTo>
                <a:lnTo>
                  <a:pt x="105410" y="171450"/>
                </a:lnTo>
                <a:lnTo>
                  <a:pt x="105791" y="168910"/>
                </a:lnTo>
                <a:lnTo>
                  <a:pt x="106045" y="165100"/>
                </a:lnTo>
                <a:lnTo>
                  <a:pt x="107568" y="162560"/>
                </a:lnTo>
                <a:lnTo>
                  <a:pt x="112649" y="157480"/>
                </a:lnTo>
                <a:lnTo>
                  <a:pt x="115443" y="156210"/>
                </a:lnTo>
                <a:lnTo>
                  <a:pt x="130048" y="156210"/>
                </a:lnTo>
                <a:lnTo>
                  <a:pt x="128016" y="153670"/>
                </a:lnTo>
                <a:lnTo>
                  <a:pt x="124206" y="151130"/>
                </a:lnTo>
                <a:close/>
              </a:path>
              <a:path w="290830" h="270510">
                <a:moveTo>
                  <a:pt x="113030" y="142239"/>
                </a:moveTo>
                <a:lnTo>
                  <a:pt x="106553" y="142239"/>
                </a:lnTo>
                <a:lnTo>
                  <a:pt x="111379" y="144780"/>
                </a:lnTo>
                <a:lnTo>
                  <a:pt x="113030" y="142239"/>
                </a:lnTo>
                <a:close/>
              </a:path>
              <a:path w="290830" h="270510">
                <a:moveTo>
                  <a:pt x="176403" y="91439"/>
                </a:moveTo>
                <a:lnTo>
                  <a:pt x="167132" y="91439"/>
                </a:lnTo>
                <a:lnTo>
                  <a:pt x="169672" y="92710"/>
                </a:lnTo>
                <a:lnTo>
                  <a:pt x="171704" y="95250"/>
                </a:lnTo>
                <a:lnTo>
                  <a:pt x="173863" y="97789"/>
                </a:lnTo>
                <a:lnTo>
                  <a:pt x="175006" y="101600"/>
                </a:lnTo>
                <a:lnTo>
                  <a:pt x="175067" y="106680"/>
                </a:lnTo>
                <a:lnTo>
                  <a:pt x="174871" y="110489"/>
                </a:lnTo>
                <a:lnTo>
                  <a:pt x="173894" y="116839"/>
                </a:lnTo>
                <a:lnTo>
                  <a:pt x="169799" y="138430"/>
                </a:lnTo>
                <a:lnTo>
                  <a:pt x="173228" y="142239"/>
                </a:lnTo>
                <a:lnTo>
                  <a:pt x="183240" y="133350"/>
                </a:lnTo>
                <a:lnTo>
                  <a:pt x="175768" y="133350"/>
                </a:lnTo>
                <a:lnTo>
                  <a:pt x="177800" y="124460"/>
                </a:lnTo>
                <a:lnTo>
                  <a:pt x="179197" y="118110"/>
                </a:lnTo>
                <a:lnTo>
                  <a:pt x="180721" y="106680"/>
                </a:lnTo>
                <a:lnTo>
                  <a:pt x="180848" y="101600"/>
                </a:lnTo>
                <a:lnTo>
                  <a:pt x="179578" y="96520"/>
                </a:lnTo>
                <a:lnTo>
                  <a:pt x="178308" y="92710"/>
                </a:lnTo>
                <a:lnTo>
                  <a:pt x="176403" y="91439"/>
                </a:lnTo>
                <a:close/>
              </a:path>
              <a:path w="290830" h="270510">
                <a:moveTo>
                  <a:pt x="196977" y="114300"/>
                </a:moveTo>
                <a:lnTo>
                  <a:pt x="175768" y="133350"/>
                </a:lnTo>
                <a:lnTo>
                  <a:pt x="183240" y="133350"/>
                </a:lnTo>
                <a:lnTo>
                  <a:pt x="200406" y="118110"/>
                </a:lnTo>
                <a:lnTo>
                  <a:pt x="196977" y="114300"/>
                </a:lnTo>
                <a:close/>
              </a:path>
              <a:path w="290830" h="270510">
                <a:moveTo>
                  <a:pt x="169926" y="86360"/>
                </a:moveTo>
                <a:lnTo>
                  <a:pt x="161163" y="86360"/>
                </a:lnTo>
                <a:lnTo>
                  <a:pt x="156972" y="87630"/>
                </a:lnTo>
                <a:lnTo>
                  <a:pt x="153035" y="91439"/>
                </a:lnTo>
                <a:lnTo>
                  <a:pt x="148649" y="96520"/>
                </a:lnTo>
                <a:lnTo>
                  <a:pt x="146526" y="101600"/>
                </a:lnTo>
                <a:lnTo>
                  <a:pt x="146641" y="107950"/>
                </a:lnTo>
                <a:lnTo>
                  <a:pt x="148971" y="114300"/>
                </a:lnTo>
                <a:lnTo>
                  <a:pt x="154686" y="111760"/>
                </a:lnTo>
                <a:lnTo>
                  <a:pt x="152527" y="109220"/>
                </a:lnTo>
                <a:lnTo>
                  <a:pt x="151638" y="105410"/>
                </a:lnTo>
                <a:lnTo>
                  <a:pt x="152019" y="102870"/>
                </a:lnTo>
                <a:lnTo>
                  <a:pt x="152527" y="99060"/>
                </a:lnTo>
                <a:lnTo>
                  <a:pt x="153924" y="96520"/>
                </a:lnTo>
                <a:lnTo>
                  <a:pt x="158496" y="92710"/>
                </a:lnTo>
                <a:lnTo>
                  <a:pt x="161163" y="91439"/>
                </a:lnTo>
                <a:lnTo>
                  <a:pt x="176403" y="91439"/>
                </a:lnTo>
                <a:lnTo>
                  <a:pt x="173609" y="87630"/>
                </a:lnTo>
                <a:lnTo>
                  <a:pt x="169926" y="86360"/>
                </a:lnTo>
                <a:close/>
              </a:path>
              <a:path w="290830" h="270510">
                <a:moveTo>
                  <a:pt x="196469" y="57150"/>
                </a:moveTo>
                <a:lnTo>
                  <a:pt x="191135" y="58420"/>
                </a:lnTo>
                <a:lnTo>
                  <a:pt x="186309" y="62230"/>
                </a:lnTo>
                <a:lnTo>
                  <a:pt x="181737" y="66039"/>
                </a:lnTo>
                <a:lnTo>
                  <a:pt x="179832" y="71120"/>
                </a:lnTo>
                <a:lnTo>
                  <a:pt x="181610" y="82550"/>
                </a:lnTo>
                <a:lnTo>
                  <a:pt x="184404" y="88900"/>
                </a:lnTo>
                <a:lnTo>
                  <a:pt x="194183" y="100330"/>
                </a:lnTo>
                <a:lnTo>
                  <a:pt x="199644" y="104139"/>
                </a:lnTo>
                <a:lnTo>
                  <a:pt x="211582" y="106680"/>
                </a:lnTo>
                <a:lnTo>
                  <a:pt x="216788" y="105410"/>
                </a:lnTo>
                <a:lnTo>
                  <a:pt x="221234" y="101600"/>
                </a:lnTo>
                <a:lnTo>
                  <a:pt x="211074" y="101600"/>
                </a:lnTo>
                <a:lnTo>
                  <a:pt x="202565" y="99060"/>
                </a:lnTo>
                <a:lnTo>
                  <a:pt x="186182" y="76200"/>
                </a:lnTo>
                <a:lnTo>
                  <a:pt x="185293" y="72389"/>
                </a:lnTo>
                <a:lnTo>
                  <a:pt x="186309" y="68580"/>
                </a:lnTo>
                <a:lnTo>
                  <a:pt x="192913" y="63500"/>
                </a:lnTo>
                <a:lnTo>
                  <a:pt x="196723" y="62230"/>
                </a:lnTo>
                <a:lnTo>
                  <a:pt x="211074" y="62230"/>
                </a:lnTo>
                <a:lnTo>
                  <a:pt x="208407" y="60960"/>
                </a:lnTo>
                <a:lnTo>
                  <a:pt x="202438" y="58420"/>
                </a:lnTo>
                <a:lnTo>
                  <a:pt x="196469" y="57150"/>
                </a:lnTo>
                <a:close/>
              </a:path>
              <a:path w="290830" h="270510">
                <a:moveTo>
                  <a:pt x="211074" y="62230"/>
                </a:moveTo>
                <a:lnTo>
                  <a:pt x="196723" y="62230"/>
                </a:lnTo>
                <a:lnTo>
                  <a:pt x="201168" y="64770"/>
                </a:lnTo>
                <a:lnTo>
                  <a:pt x="205486" y="66039"/>
                </a:lnTo>
                <a:lnTo>
                  <a:pt x="209804" y="69850"/>
                </a:lnTo>
                <a:lnTo>
                  <a:pt x="213995" y="73660"/>
                </a:lnTo>
                <a:lnTo>
                  <a:pt x="217931" y="78739"/>
                </a:lnTo>
                <a:lnTo>
                  <a:pt x="220344" y="82550"/>
                </a:lnTo>
                <a:lnTo>
                  <a:pt x="221234" y="87630"/>
                </a:lnTo>
                <a:lnTo>
                  <a:pt x="222250" y="91439"/>
                </a:lnTo>
                <a:lnTo>
                  <a:pt x="221106" y="95250"/>
                </a:lnTo>
                <a:lnTo>
                  <a:pt x="214756" y="100330"/>
                </a:lnTo>
                <a:lnTo>
                  <a:pt x="211074" y="101600"/>
                </a:lnTo>
                <a:lnTo>
                  <a:pt x="221234" y="101600"/>
                </a:lnTo>
                <a:lnTo>
                  <a:pt x="225806" y="97789"/>
                </a:lnTo>
                <a:lnTo>
                  <a:pt x="227584" y="92710"/>
                </a:lnTo>
                <a:lnTo>
                  <a:pt x="225806" y="80010"/>
                </a:lnTo>
                <a:lnTo>
                  <a:pt x="223012" y="74930"/>
                </a:lnTo>
                <a:lnTo>
                  <a:pt x="218440" y="69850"/>
                </a:lnTo>
                <a:lnTo>
                  <a:pt x="213741" y="63500"/>
                </a:lnTo>
                <a:lnTo>
                  <a:pt x="211074" y="62230"/>
                </a:lnTo>
                <a:close/>
              </a:path>
              <a:path w="290830" h="270510">
                <a:moveTo>
                  <a:pt x="229743" y="40639"/>
                </a:moveTo>
                <a:lnTo>
                  <a:pt x="222631" y="40639"/>
                </a:lnTo>
                <a:lnTo>
                  <a:pt x="248285" y="71120"/>
                </a:lnTo>
                <a:lnTo>
                  <a:pt x="236855" y="80010"/>
                </a:lnTo>
                <a:lnTo>
                  <a:pt x="239903" y="83820"/>
                </a:lnTo>
                <a:lnTo>
                  <a:pt x="259348" y="67310"/>
                </a:lnTo>
                <a:lnTo>
                  <a:pt x="252984" y="67310"/>
                </a:lnTo>
                <a:lnTo>
                  <a:pt x="229743" y="40639"/>
                </a:lnTo>
                <a:close/>
              </a:path>
              <a:path w="290830" h="270510">
                <a:moveTo>
                  <a:pt x="263652" y="57150"/>
                </a:moveTo>
                <a:lnTo>
                  <a:pt x="252984" y="67310"/>
                </a:lnTo>
                <a:lnTo>
                  <a:pt x="259348" y="67310"/>
                </a:lnTo>
                <a:lnTo>
                  <a:pt x="266827" y="60960"/>
                </a:lnTo>
                <a:lnTo>
                  <a:pt x="263652" y="57150"/>
                </a:lnTo>
                <a:close/>
              </a:path>
              <a:path w="290830" h="270510">
                <a:moveTo>
                  <a:pt x="221996" y="31750"/>
                </a:moveTo>
                <a:lnTo>
                  <a:pt x="218567" y="34289"/>
                </a:lnTo>
                <a:lnTo>
                  <a:pt x="218948" y="40639"/>
                </a:lnTo>
                <a:lnTo>
                  <a:pt x="217805" y="46989"/>
                </a:lnTo>
                <a:lnTo>
                  <a:pt x="215011" y="53339"/>
                </a:lnTo>
                <a:lnTo>
                  <a:pt x="219202" y="58420"/>
                </a:lnTo>
                <a:lnTo>
                  <a:pt x="221234" y="53339"/>
                </a:lnTo>
                <a:lnTo>
                  <a:pt x="222250" y="46989"/>
                </a:lnTo>
                <a:lnTo>
                  <a:pt x="222631" y="40639"/>
                </a:lnTo>
                <a:lnTo>
                  <a:pt x="229743" y="40639"/>
                </a:lnTo>
                <a:lnTo>
                  <a:pt x="221996" y="31750"/>
                </a:lnTo>
                <a:close/>
              </a:path>
              <a:path w="290830" h="270510">
                <a:moveTo>
                  <a:pt x="262890" y="0"/>
                </a:moveTo>
                <a:lnTo>
                  <a:pt x="256286" y="1270"/>
                </a:lnTo>
                <a:lnTo>
                  <a:pt x="250190" y="6350"/>
                </a:lnTo>
                <a:lnTo>
                  <a:pt x="244856" y="11430"/>
                </a:lnTo>
                <a:lnTo>
                  <a:pt x="242697" y="16510"/>
                </a:lnTo>
                <a:lnTo>
                  <a:pt x="244729" y="29210"/>
                </a:lnTo>
                <a:lnTo>
                  <a:pt x="247777" y="35560"/>
                </a:lnTo>
                <a:lnTo>
                  <a:pt x="252730" y="40639"/>
                </a:lnTo>
                <a:lnTo>
                  <a:pt x="257810" y="46989"/>
                </a:lnTo>
                <a:lnTo>
                  <a:pt x="263271" y="50800"/>
                </a:lnTo>
                <a:lnTo>
                  <a:pt x="268859" y="50800"/>
                </a:lnTo>
                <a:lnTo>
                  <a:pt x="274574" y="52070"/>
                </a:lnTo>
                <a:lnTo>
                  <a:pt x="279654" y="50800"/>
                </a:lnTo>
                <a:lnTo>
                  <a:pt x="284225" y="46989"/>
                </a:lnTo>
                <a:lnTo>
                  <a:pt x="271780" y="46989"/>
                </a:lnTo>
                <a:lnTo>
                  <a:pt x="268478" y="45720"/>
                </a:lnTo>
                <a:lnTo>
                  <a:pt x="265811" y="44450"/>
                </a:lnTo>
                <a:lnTo>
                  <a:pt x="263779" y="41910"/>
                </a:lnTo>
                <a:lnTo>
                  <a:pt x="261619" y="40639"/>
                </a:lnTo>
                <a:lnTo>
                  <a:pt x="261027" y="38100"/>
                </a:lnTo>
                <a:lnTo>
                  <a:pt x="258063" y="38100"/>
                </a:lnTo>
                <a:lnTo>
                  <a:pt x="252009" y="29210"/>
                </a:lnTo>
                <a:lnTo>
                  <a:pt x="249253" y="21589"/>
                </a:lnTo>
                <a:lnTo>
                  <a:pt x="249759" y="16510"/>
                </a:lnTo>
                <a:lnTo>
                  <a:pt x="253492" y="10160"/>
                </a:lnTo>
                <a:lnTo>
                  <a:pt x="257429" y="7620"/>
                </a:lnTo>
                <a:lnTo>
                  <a:pt x="261874" y="6350"/>
                </a:lnTo>
                <a:lnTo>
                  <a:pt x="269176" y="6350"/>
                </a:lnTo>
                <a:lnTo>
                  <a:pt x="270002" y="5080"/>
                </a:lnTo>
                <a:lnTo>
                  <a:pt x="262890" y="0"/>
                </a:lnTo>
                <a:close/>
              </a:path>
              <a:path w="290830" h="270510">
                <a:moveTo>
                  <a:pt x="286257" y="21589"/>
                </a:moveTo>
                <a:lnTo>
                  <a:pt x="273938" y="21589"/>
                </a:lnTo>
                <a:lnTo>
                  <a:pt x="277241" y="22860"/>
                </a:lnTo>
                <a:lnTo>
                  <a:pt x="279907" y="24130"/>
                </a:lnTo>
                <a:lnTo>
                  <a:pt x="284225" y="29210"/>
                </a:lnTo>
                <a:lnTo>
                  <a:pt x="285242" y="31750"/>
                </a:lnTo>
                <a:lnTo>
                  <a:pt x="285115" y="35560"/>
                </a:lnTo>
                <a:lnTo>
                  <a:pt x="275081" y="46989"/>
                </a:lnTo>
                <a:lnTo>
                  <a:pt x="284225" y="46989"/>
                </a:lnTo>
                <a:lnTo>
                  <a:pt x="288163" y="43180"/>
                </a:lnTo>
                <a:lnTo>
                  <a:pt x="290322" y="39370"/>
                </a:lnTo>
                <a:lnTo>
                  <a:pt x="290830" y="29210"/>
                </a:lnTo>
                <a:lnTo>
                  <a:pt x="289432" y="25400"/>
                </a:lnTo>
                <a:lnTo>
                  <a:pt x="286257" y="21589"/>
                </a:lnTo>
                <a:close/>
              </a:path>
              <a:path w="290830" h="270510">
                <a:moveTo>
                  <a:pt x="279527" y="16510"/>
                </a:moveTo>
                <a:lnTo>
                  <a:pt x="270382" y="16510"/>
                </a:lnTo>
                <a:lnTo>
                  <a:pt x="266319" y="17780"/>
                </a:lnTo>
                <a:lnTo>
                  <a:pt x="256794" y="31750"/>
                </a:lnTo>
                <a:lnTo>
                  <a:pt x="256794" y="34289"/>
                </a:lnTo>
                <a:lnTo>
                  <a:pt x="258063" y="38100"/>
                </a:lnTo>
                <a:lnTo>
                  <a:pt x="261027" y="38100"/>
                </a:lnTo>
                <a:lnTo>
                  <a:pt x="260731" y="36830"/>
                </a:lnTo>
                <a:lnTo>
                  <a:pt x="260985" y="33020"/>
                </a:lnTo>
                <a:lnTo>
                  <a:pt x="261366" y="30480"/>
                </a:lnTo>
                <a:lnTo>
                  <a:pt x="262763" y="26670"/>
                </a:lnTo>
                <a:lnTo>
                  <a:pt x="265430" y="25400"/>
                </a:lnTo>
                <a:lnTo>
                  <a:pt x="267843" y="22860"/>
                </a:lnTo>
                <a:lnTo>
                  <a:pt x="270763" y="21589"/>
                </a:lnTo>
                <a:lnTo>
                  <a:pt x="286257" y="21589"/>
                </a:lnTo>
                <a:lnTo>
                  <a:pt x="283337" y="19050"/>
                </a:lnTo>
                <a:lnTo>
                  <a:pt x="279527" y="16510"/>
                </a:lnTo>
                <a:close/>
              </a:path>
              <a:path w="290830" h="270510">
                <a:moveTo>
                  <a:pt x="269176" y="6350"/>
                </a:moveTo>
                <a:lnTo>
                  <a:pt x="261874" y="6350"/>
                </a:lnTo>
                <a:lnTo>
                  <a:pt x="266700" y="10160"/>
                </a:lnTo>
                <a:lnTo>
                  <a:pt x="269176" y="6350"/>
                </a:lnTo>
                <a:close/>
              </a:path>
            </a:pathLst>
          </a:custGeom>
          <a:solidFill>
            <a:srgbClr val="FFFFFF"/>
          </a:solidFill>
        </p:spPr>
        <p:txBody>
          <a:bodyPr wrap="square" lIns="0" tIns="0" rIns="0" bIns="0" rtlCol="0"/>
          <a:lstStyle/>
          <a:p>
            <a:endParaRPr/>
          </a:p>
        </p:txBody>
      </p:sp>
      <p:sp>
        <p:nvSpPr>
          <p:cNvPr id="3" name="object 3"/>
          <p:cNvSpPr txBox="1"/>
          <p:nvPr/>
        </p:nvSpPr>
        <p:spPr>
          <a:xfrm>
            <a:off x="2757716" y="3166999"/>
            <a:ext cx="1320800" cy="102235"/>
          </a:xfrm>
          <a:prstGeom prst="rect">
            <a:avLst/>
          </a:prstGeom>
        </p:spPr>
        <p:txBody>
          <a:bodyPr vert="horz" wrap="square" lIns="0" tIns="13335" rIns="0" bIns="0" rtlCol="0">
            <a:spAutoFit/>
          </a:bodyPr>
          <a:lstStyle/>
          <a:p>
            <a:pPr marL="12700">
              <a:lnSpc>
                <a:spcPct val="100000"/>
              </a:lnSpc>
              <a:spcBef>
                <a:spcPts val="105"/>
              </a:spcBef>
            </a:pPr>
            <a:r>
              <a:rPr sz="500" spc="-50" dirty="0">
                <a:solidFill>
                  <a:srgbClr val="FFFFFF"/>
                </a:solidFill>
                <a:latin typeface="Trebuchet MS"/>
                <a:cs typeface="Trebuchet MS"/>
              </a:rPr>
              <a:t>T</a:t>
            </a:r>
            <a:r>
              <a:rPr sz="500" spc="-65"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D</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15" dirty="0">
                <a:solidFill>
                  <a:srgbClr val="FFFFFF"/>
                </a:solidFill>
                <a:latin typeface="Trebuchet MS"/>
                <a:cs typeface="Trebuchet MS"/>
              </a:rPr>
              <a:t>I</a:t>
            </a:r>
            <a:r>
              <a:rPr sz="500" spc="-5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50" dirty="0">
                <a:solidFill>
                  <a:srgbClr val="FFFFFF"/>
                </a:solidFill>
                <a:latin typeface="Trebuchet MS"/>
                <a:cs typeface="Trebuchet MS"/>
              </a:rPr>
              <a:t> </a:t>
            </a:r>
            <a:r>
              <a:rPr sz="500" spc="-60" dirty="0">
                <a:solidFill>
                  <a:srgbClr val="FFFFFF"/>
                </a:solidFill>
                <a:latin typeface="Trebuchet MS"/>
                <a:cs typeface="Trebuchet MS"/>
              </a:rPr>
              <a:t>-</a:t>
            </a:r>
            <a:r>
              <a:rPr sz="500" spc="5" dirty="0">
                <a:solidFill>
                  <a:srgbClr val="FFFFFF"/>
                </a:solidFill>
                <a:latin typeface="Trebuchet MS"/>
                <a:cs typeface="Trebuchet MS"/>
              </a:rPr>
              <a:t> E</a:t>
            </a:r>
            <a:r>
              <a:rPr sz="500" spc="-60" dirty="0">
                <a:solidFill>
                  <a:srgbClr val="FFFFFF"/>
                </a:solidFill>
                <a:latin typeface="Trebuchet MS"/>
                <a:cs typeface="Trebuchet MS"/>
              </a:rPr>
              <a:t> </a:t>
            </a:r>
            <a:r>
              <a:rPr sz="500" spc="10" dirty="0">
                <a:solidFill>
                  <a:srgbClr val="FFFFFF"/>
                </a:solidFill>
                <a:latin typeface="Trebuchet MS"/>
                <a:cs typeface="Trebuchet MS"/>
              </a:rPr>
              <a:t>N</a:t>
            </a:r>
            <a:r>
              <a:rPr sz="500" spc="-55" dirty="0">
                <a:solidFill>
                  <a:srgbClr val="FFFFFF"/>
                </a:solidFill>
                <a:latin typeface="Trebuchet MS"/>
                <a:cs typeface="Trebuchet MS"/>
              </a:rPr>
              <a:t> </a:t>
            </a:r>
            <a:r>
              <a:rPr sz="500" spc="-15" dirty="0">
                <a:solidFill>
                  <a:srgbClr val="FFFFFF"/>
                </a:solidFill>
                <a:latin typeface="Trebuchet MS"/>
                <a:cs typeface="Trebuchet MS"/>
              </a:rPr>
              <a:t>G</a:t>
            </a:r>
            <a:r>
              <a:rPr sz="500" spc="-65" dirty="0">
                <a:solidFill>
                  <a:srgbClr val="FFFFFF"/>
                </a:solidFill>
                <a:latin typeface="Trebuchet MS"/>
                <a:cs typeface="Trebuchet MS"/>
              </a:rPr>
              <a:t> </a:t>
            </a:r>
            <a:r>
              <a:rPr sz="500" spc="15" dirty="0">
                <a:solidFill>
                  <a:srgbClr val="FFFFFF"/>
                </a:solidFill>
                <a:latin typeface="Trebuchet MS"/>
                <a:cs typeface="Trebuchet MS"/>
              </a:rPr>
              <a:t>R</a:t>
            </a:r>
            <a:r>
              <a:rPr sz="500" spc="-55" dirty="0">
                <a:solidFill>
                  <a:srgbClr val="FFFFFF"/>
                </a:solidFill>
                <a:latin typeface="Trebuchet MS"/>
                <a:cs typeface="Trebuchet MS"/>
              </a:rPr>
              <a:t> </a:t>
            </a:r>
            <a:r>
              <a:rPr sz="500" spc="-60" dirty="0">
                <a:solidFill>
                  <a:srgbClr val="FFFFFF"/>
                </a:solidFill>
                <a:latin typeface="Trebuchet MS"/>
                <a:cs typeface="Trebuchet MS"/>
              </a:rPr>
              <a:t>.</a:t>
            </a:r>
            <a:r>
              <a:rPr sz="500" spc="-10" dirty="0">
                <a:solidFill>
                  <a:srgbClr val="FFFFFF"/>
                </a:solidFill>
                <a:latin typeface="Trebuchet MS"/>
                <a:cs typeface="Trebuchet MS"/>
              </a:rPr>
              <a:t> </a:t>
            </a:r>
            <a:r>
              <a:rPr sz="500" spc="45" dirty="0">
                <a:solidFill>
                  <a:srgbClr val="FFFFFF"/>
                </a:solidFill>
                <a:latin typeface="Trebuchet MS"/>
                <a:cs typeface="Trebuchet MS"/>
              </a:rPr>
              <a:t>S</a:t>
            </a:r>
            <a:r>
              <a:rPr sz="500" spc="-55"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5" dirty="0">
                <a:solidFill>
                  <a:srgbClr val="FFFFFF"/>
                </a:solidFill>
                <a:latin typeface="Trebuchet MS"/>
                <a:cs typeface="Trebuchet MS"/>
              </a:rPr>
              <a:t>E</a:t>
            </a:r>
            <a:r>
              <a:rPr sz="500" spc="-60" dirty="0">
                <a:solidFill>
                  <a:srgbClr val="FFFFFF"/>
                </a:solidFill>
                <a:latin typeface="Trebuchet MS"/>
                <a:cs typeface="Trebuchet MS"/>
              </a:rPr>
              <a:t> </a:t>
            </a:r>
            <a:r>
              <a:rPr sz="500" spc="-5" dirty="0">
                <a:solidFill>
                  <a:srgbClr val="FFFFFF"/>
                </a:solidFill>
                <a:latin typeface="Trebuchet MS"/>
                <a:cs typeface="Trebuchet MS"/>
              </a:rPr>
              <a:t>H</a:t>
            </a:r>
            <a:r>
              <a:rPr sz="500" spc="-60" dirty="0">
                <a:solidFill>
                  <a:srgbClr val="FFFFFF"/>
                </a:solidFill>
                <a:latin typeface="Trebuchet MS"/>
                <a:cs typeface="Trebuchet MS"/>
              </a:rPr>
              <a:t> </a:t>
            </a:r>
            <a:r>
              <a:rPr sz="500" spc="15" dirty="0">
                <a:solidFill>
                  <a:srgbClr val="FFFFFF"/>
                </a:solidFill>
                <a:latin typeface="Trebuchet MS"/>
                <a:cs typeface="Trebuchet MS"/>
              </a:rPr>
              <a:t>R</a:t>
            </a:r>
            <a:r>
              <a:rPr sz="500" spc="-60" dirty="0">
                <a:solidFill>
                  <a:srgbClr val="FFFFFF"/>
                </a:solidFill>
                <a:latin typeface="Trebuchet MS"/>
                <a:cs typeface="Trebuchet MS"/>
              </a:rPr>
              <a:t> </a:t>
            </a:r>
            <a:r>
              <a:rPr sz="500" spc="-20" dirty="0">
                <a:solidFill>
                  <a:srgbClr val="FFFFFF"/>
                </a:solidFill>
                <a:latin typeface="Trebuchet MS"/>
                <a:cs typeface="Trebuchet MS"/>
              </a:rPr>
              <a:t>O</a:t>
            </a:r>
            <a:r>
              <a:rPr sz="500" spc="-50" dirty="0">
                <a:solidFill>
                  <a:srgbClr val="FFFFFF"/>
                </a:solidFill>
                <a:latin typeface="Trebuchet MS"/>
                <a:cs typeface="Trebuchet MS"/>
              </a:rPr>
              <a:t> </a:t>
            </a:r>
            <a:r>
              <a:rPr sz="500" spc="-15" dirty="0">
                <a:solidFill>
                  <a:srgbClr val="FFFFFF"/>
                </a:solidFill>
                <a:latin typeface="Trebuchet MS"/>
                <a:cs typeface="Trebuchet MS"/>
              </a:rPr>
              <a:t>Z</a:t>
            </a:r>
            <a:r>
              <a:rPr sz="500" spc="-55" dirty="0">
                <a:solidFill>
                  <a:srgbClr val="FFFFFF"/>
                </a:solidFill>
                <a:latin typeface="Trebuchet MS"/>
                <a:cs typeface="Trebuchet MS"/>
              </a:rPr>
              <a:t> </a:t>
            </a:r>
            <a:r>
              <a:rPr sz="500" spc="5" dirty="0">
                <a:solidFill>
                  <a:srgbClr val="FFFFFF"/>
                </a:solidFill>
                <a:latin typeface="Trebuchet MS"/>
                <a:cs typeface="Trebuchet MS"/>
              </a:rPr>
              <a:t>E</a:t>
            </a:r>
            <a:r>
              <a:rPr sz="500" spc="10" dirty="0">
                <a:solidFill>
                  <a:srgbClr val="FFFFFF"/>
                </a:solidFill>
                <a:latin typeface="Trebuchet MS"/>
                <a:cs typeface="Trebuchet MS"/>
              </a:rPr>
              <a:t> </a:t>
            </a:r>
            <a:r>
              <a:rPr sz="500" spc="-25" dirty="0">
                <a:solidFill>
                  <a:srgbClr val="FFFFFF"/>
                </a:solidFill>
                <a:latin typeface="Trebuchet MS"/>
                <a:cs typeface="Trebuchet MS"/>
              </a:rPr>
              <a:t>A</a:t>
            </a:r>
            <a:r>
              <a:rPr sz="500" spc="-50" dirty="0">
                <a:solidFill>
                  <a:srgbClr val="FFFFFF"/>
                </a:solidFill>
                <a:latin typeface="Trebuchet MS"/>
                <a:cs typeface="Trebuchet MS"/>
              </a:rPr>
              <a:t> </a:t>
            </a:r>
            <a:r>
              <a:rPr sz="500" spc="-10" dirty="0">
                <a:solidFill>
                  <a:srgbClr val="FFFFFF"/>
                </a:solidFill>
                <a:latin typeface="Trebuchet MS"/>
                <a:cs typeface="Trebuchet MS"/>
              </a:rPr>
              <a:t>L</a:t>
            </a:r>
            <a:r>
              <a:rPr sz="500" spc="-55" dirty="0">
                <a:solidFill>
                  <a:srgbClr val="FFFFFF"/>
                </a:solidFill>
                <a:latin typeface="Trebuchet MS"/>
                <a:cs typeface="Trebuchet MS"/>
              </a:rPr>
              <a:t> </a:t>
            </a:r>
            <a:r>
              <a:rPr sz="500" spc="-15" dirty="0">
                <a:solidFill>
                  <a:srgbClr val="FFFFFF"/>
                </a:solidFill>
                <a:latin typeface="Trebuchet MS"/>
                <a:cs typeface="Trebuchet MS"/>
              </a:rPr>
              <a:t>I</a:t>
            </a:r>
            <a:endParaRPr sz="500">
              <a:latin typeface="Trebuchet MS"/>
              <a:cs typeface="Trebuchet MS"/>
            </a:endParaRPr>
          </a:p>
        </p:txBody>
      </p:sp>
      <p:sp>
        <p:nvSpPr>
          <p:cNvPr id="4" name="object 4"/>
          <p:cNvSpPr/>
          <p:nvPr/>
        </p:nvSpPr>
        <p:spPr>
          <a:xfrm>
            <a:off x="4203992" y="3094609"/>
            <a:ext cx="251460" cy="251460"/>
          </a:xfrm>
          <a:custGeom>
            <a:avLst/>
            <a:gdLst/>
            <a:ahLst/>
            <a:cxnLst/>
            <a:rect l="l" t="t" r="r" b="b"/>
            <a:pathLst>
              <a:path w="251460" h="251460">
                <a:moveTo>
                  <a:pt x="0" y="125729"/>
                </a:moveTo>
                <a:lnTo>
                  <a:pt x="9876" y="76777"/>
                </a:lnTo>
                <a:lnTo>
                  <a:pt x="36814" y="36814"/>
                </a:lnTo>
                <a:lnTo>
                  <a:pt x="76777" y="9876"/>
                </a:lnTo>
                <a:lnTo>
                  <a:pt x="125729" y="0"/>
                </a:lnTo>
                <a:lnTo>
                  <a:pt x="174682" y="9876"/>
                </a:lnTo>
                <a:lnTo>
                  <a:pt x="214645" y="36814"/>
                </a:lnTo>
                <a:lnTo>
                  <a:pt x="241583" y="76777"/>
                </a:lnTo>
                <a:lnTo>
                  <a:pt x="251460" y="125729"/>
                </a:lnTo>
                <a:lnTo>
                  <a:pt x="241583" y="174628"/>
                </a:lnTo>
                <a:lnTo>
                  <a:pt x="214645" y="214598"/>
                </a:lnTo>
                <a:lnTo>
                  <a:pt x="174682" y="241565"/>
                </a:lnTo>
                <a:lnTo>
                  <a:pt x="125729" y="251459"/>
                </a:lnTo>
                <a:lnTo>
                  <a:pt x="76777" y="241565"/>
                </a:lnTo>
                <a:lnTo>
                  <a:pt x="36814" y="214598"/>
                </a:lnTo>
                <a:lnTo>
                  <a:pt x="9876" y="174628"/>
                </a:lnTo>
                <a:lnTo>
                  <a:pt x="0" y="125729"/>
                </a:lnTo>
                <a:close/>
              </a:path>
            </a:pathLst>
          </a:custGeom>
          <a:ln w="9525">
            <a:solidFill>
              <a:srgbClr val="FFFFFF"/>
            </a:solidFill>
          </a:ln>
        </p:spPr>
        <p:txBody>
          <a:bodyPr wrap="square" lIns="0" tIns="0" rIns="0" bIns="0" rtlCol="0"/>
          <a:lstStyle/>
          <a:p>
            <a:endParaRPr/>
          </a:p>
        </p:txBody>
      </p:sp>
      <p:sp>
        <p:nvSpPr>
          <p:cNvPr id="5" name="object 5"/>
          <p:cNvSpPr txBox="1"/>
          <p:nvPr/>
        </p:nvSpPr>
        <p:spPr>
          <a:xfrm>
            <a:off x="4287558" y="3142234"/>
            <a:ext cx="87630" cy="151765"/>
          </a:xfrm>
          <a:prstGeom prst="rect">
            <a:avLst/>
          </a:prstGeom>
        </p:spPr>
        <p:txBody>
          <a:bodyPr vert="horz" wrap="square" lIns="0" tIns="15875" rIns="0" bIns="0" rtlCol="0">
            <a:spAutoFit/>
          </a:bodyPr>
          <a:lstStyle/>
          <a:p>
            <a:pPr marL="12700">
              <a:lnSpc>
                <a:spcPct val="100000"/>
              </a:lnSpc>
              <a:spcBef>
                <a:spcPts val="125"/>
              </a:spcBef>
            </a:pPr>
            <a:r>
              <a:rPr sz="800" spc="65" dirty="0">
                <a:solidFill>
                  <a:srgbClr val="FFFFFF"/>
                </a:solidFill>
                <a:latin typeface="Trebuchet MS"/>
                <a:cs typeface="Trebuchet MS"/>
              </a:rPr>
              <a:t>9</a:t>
            </a:r>
            <a:endParaRPr sz="800">
              <a:latin typeface="Trebuchet MS"/>
              <a:cs typeface="Trebuchet MS"/>
            </a:endParaRPr>
          </a:p>
        </p:txBody>
      </p:sp>
      <p:grpSp>
        <p:nvGrpSpPr>
          <p:cNvPr id="6" name="object 6"/>
          <p:cNvGrpSpPr/>
          <p:nvPr/>
        </p:nvGrpSpPr>
        <p:grpSpPr>
          <a:xfrm>
            <a:off x="-8420" y="0"/>
            <a:ext cx="4596130" cy="3452495"/>
            <a:chOff x="-8420" y="0"/>
            <a:chExt cx="4596130" cy="3452495"/>
          </a:xfrm>
        </p:grpSpPr>
        <p:sp>
          <p:nvSpPr>
            <p:cNvPr id="7" name="object 7"/>
            <p:cNvSpPr/>
            <p:nvPr/>
          </p:nvSpPr>
          <p:spPr>
            <a:xfrm>
              <a:off x="3467" y="9144"/>
              <a:ext cx="4572000" cy="311632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771" y="9144"/>
              <a:ext cx="4572000" cy="3428365"/>
            </a:xfrm>
            <a:custGeom>
              <a:avLst/>
              <a:gdLst/>
              <a:ahLst/>
              <a:cxnLst/>
              <a:rect l="l" t="t" r="r" b="b"/>
              <a:pathLst>
                <a:path w="4572000" h="3428365">
                  <a:moveTo>
                    <a:pt x="0" y="3428111"/>
                  </a:moveTo>
                  <a:lnTo>
                    <a:pt x="4571746" y="3428111"/>
                  </a:lnTo>
                  <a:lnTo>
                    <a:pt x="4571746" y="0"/>
                  </a:lnTo>
                  <a:lnTo>
                    <a:pt x="0" y="0"/>
                  </a:lnTo>
                  <a:lnTo>
                    <a:pt x="0" y="3428111"/>
                  </a:lnTo>
                  <a:close/>
                </a:path>
              </a:pathLst>
            </a:custGeom>
            <a:ln w="24384">
              <a:solidFill>
                <a:srgbClr val="000000"/>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1779</Words>
  <Application>Microsoft Office PowerPoint</Application>
  <PresentationFormat>Custom</PresentationFormat>
  <Paragraphs>147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Carlito</vt:lpstr>
      <vt:lpstr>Georgia</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Pakistan Engineering Council is a statutory body, constituted under the PEC Act 1976 (V of  1976) amended up to 24th January 2011, to regulate the engineering profession in the country  such that it shall function as key driving force for achieving rapid and sustainable growth in all  national, economic and social fields</vt:lpstr>
      <vt:lpstr>PEC License</vt:lpstr>
      <vt:lpstr>PowerPoint Presentation</vt:lpstr>
      <vt:lpstr>WHAT IS NTN AND WHY DEPARTMENT REQUIRE NTN</vt:lpstr>
      <vt:lpstr>PowerPoint Presentation</vt:lpstr>
      <vt:lpstr>ENLISTMENT OF RELATED DEPARTMENT</vt:lpstr>
      <vt:lpstr>PowerPoint Presentation</vt:lpstr>
      <vt:lpstr>PowerPoint Presentation</vt:lpstr>
      <vt:lpstr>PRE QUALIFICATION</vt:lpstr>
      <vt:lpstr>PowerPoint Presentation</vt:lpstr>
      <vt:lpstr>PowerPoint Presentation</vt:lpstr>
      <vt:lpstr>PowerPoint Presentation</vt:lpstr>
      <vt:lpstr>PowerPoint Presentation</vt:lpstr>
      <vt:lpstr>PRE BID MEETING</vt:lpstr>
      <vt:lpstr>PowerPoint Presentation</vt:lpstr>
      <vt:lpstr>PowerPoint Presentation</vt:lpstr>
      <vt:lpstr>CDR</vt:lpstr>
      <vt:lpstr>SUBMISSION OF TENDER</vt:lpstr>
      <vt:lpstr>PowerPoint Presentation</vt:lpstr>
      <vt:lpstr>PowerPoint Presentation</vt:lpstr>
      <vt:lpstr>COMPARATIVE STATEMENT</vt:lpstr>
      <vt:lpstr>PowerPoint Presentation</vt:lpstr>
      <vt:lpstr>PowerPoint Presentation</vt:lpstr>
      <vt:lpstr>PowerPoint Presentation</vt:lpstr>
      <vt:lpstr>PowerPoint Presentation</vt:lpstr>
      <vt:lpstr>WORK ORDER LETTER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MyUserName</dc:creator>
  <cp:lastModifiedBy>Engr Owais</cp:lastModifiedBy>
  <cp:revision>1</cp:revision>
  <dcterms:created xsi:type="dcterms:W3CDTF">2020-05-03T17:21:31Z</dcterms:created>
  <dcterms:modified xsi:type="dcterms:W3CDTF">2020-05-03T17:23:12Z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2016-10-06T00:00:00Z</vt:filetime>
  </property>
  <property fmtid="{D5CDD505-2E9C-101B-9397-08002B2CF9AE}" pid="3" name="Creator">
    <vt:lpwstr>Microsoft® PowerPoint® 2010</vt:lpwstr>
  </property>
  <property fmtid="{D5CDD505-2E9C-101B-9397-08002B2CF9AE}" pid="4" name="LastSaved">
    <vt:filetime>2020-05-03T00:00:00Z</vt:filetime>
  </property>
</Properties>
</file>