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4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A298B-2BEB-4611-AAAA-B5DB31AFC62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639B3-58F1-4F75-A808-D2C387C42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06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639B3-58F1-4F75-A808-D2C387C427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7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639B3-58F1-4F75-A808-D2C387C427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79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Sex-Linked and Nontraditional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Modes of Inheritance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Waqas</a:t>
            </a:r>
            <a:r>
              <a:rPr lang="en-US" dirty="0" smtClean="0"/>
              <a:t> Ahmed Khan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Dept. of Biotechnology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1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75438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4404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609600"/>
            <a:ext cx="8686800" cy="5516563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/>
              <a:t>Occasionally, females who inherit only a single copy of </a:t>
            </a:r>
            <a:r>
              <a:rPr lang="en-US" sz="11200" dirty="0" smtClean="0"/>
              <a:t>an X-linked </a:t>
            </a:r>
            <a:r>
              <a:rPr lang="en-US" sz="11200" dirty="0"/>
              <a:t>recessive disease allele can be affected with </a:t>
            </a:r>
            <a:r>
              <a:rPr lang="en-US" sz="11200" dirty="0" smtClean="0"/>
              <a:t>the disease</a:t>
            </a:r>
          </a:p>
          <a:p>
            <a:r>
              <a:rPr lang="en-US" sz="11200" dirty="0"/>
              <a:t>About 5% of female heterozygotes exhibit hemophilia A and are termed </a:t>
            </a:r>
            <a:r>
              <a:rPr lang="en-US" sz="11200" b="1" dirty="0"/>
              <a:t>manifesting</a:t>
            </a:r>
            <a:r>
              <a:rPr lang="en-US" sz="11200" dirty="0"/>
              <a:t/>
            </a:r>
            <a:br>
              <a:rPr lang="en-US" sz="11200" dirty="0"/>
            </a:br>
            <a:r>
              <a:rPr lang="en-US" sz="11200" b="1" dirty="0" smtClean="0"/>
              <a:t>heterozygotes</a:t>
            </a:r>
          </a:p>
          <a:p>
            <a:r>
              <a:rPr lang="en-US" sz="11200" dirty="0"/>
              <a:t>Because they usually maintain at least a </a:t>
            </a:r>
            <a:r>
              <a:rPr lang="en-US" sz="11200" dirty="0" smtClean="0"/>
              <a:t>small fraction </a:t>
            </a:r>
            <a:r>
              <a:rPr lang="en-US" sz="11200" dirty="0"/>
              <a:t>of active normal X chromosomes, manifesting heterozygotes tend to be relatively mildly </a:t>
            </a:r>
            <a:r>
              <a:rPr lang="en-US" sz="11200" dirty="0" smtClean="0"/>
              <a:t>affected</a:t>
            </a:r>
          </a:p>
          <a:p>
            <a:r>
              <a:rPr lang="en-US" sz="11200" dirty="0"/>
              <a:t>A number of well-known diseases and traits are </a:t>
            </a:r>
            <a:r>
              <a:rPr lang="en-US" sz="11200" dirty="0" smtClean="0"/>
              <a:t>caused</a:t>
            </a:r>
            <a:br>
              <a:rPr lang="en-US" sz="11200" dirty="0" smtClean="0"/>
            </a:br>
            <a:r>
              <a:rPr lang="en-US" sz="11200" dirty="0" smtClean="0"/>
              <a:t>by X-linked </a:t>
            </a:r>
            <a:r>
              <a:rPr lang="en-US" sz="11200" dirty="0"/>
              <a:t>recessive genes</a:t>
            </a:r>
            <a:r>
              <a:rPr lang="en-US" sz="11200" dirty="0" smtClean="0"/>
              <a:t>.</a:t>
            </a:r>
            <a:r>
              <a:rPr lang="en-US" sz="11200" dirty="0"/>
              <a:t> These include hemophilia </a:t>
            </a:r>
            <a:r>
              <a:rPr lang="en-US" sz="11200" dirty="0" smtClean="0"/>
              <a:t>A, </a:t>
            </a:r>
            <a:r>
              <a:rPr lang="en-US" sz="11200" dirty="0" err="1"/>
              <a:t>Duchenne</a:t>
            </a:r>
            <a:r>
              <a:rPr lang="en-US" sz="11200" dirty="0"/>
              <a:t> muscular </a:t>
            </a:r>
            <a:r>
              <a:rPr lang="en-US" sz="11200" dirty="0" smtClean="0"/>
              <a:t>dystrophy and </a:t>
            </a:r>
            <a:r>
              <a:rPr lang="en-US" sz="11200" dirty="0"/>
              <a:t>red–green colorblindness</a:t>
            </a:r>
            <a:br>
              <a:rPr lang="en-US" sz="11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X-Linked </a:t>
            </a:r>
            <a:r>
              <a:rPr lang="en-US" dirty="0">
                <a:solidFill>
                  <a:srgbClr val="FF0000"/>
                </a:solidFill>
              </a:rPr>
              <a:t>Dominant Inheritance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2800" dirty="0"/>
              <a:t>X-linked dominant inheritance indicates that a gene responsible for a genetic disorder is located on the X chromosome, and only one copy of the allele is sufficient to cause the disorder when inherited from a parent who has the </a:t>
            </a:r>
            <a:r>
              <a:rPr lang="en-US" sz="12800" dirty="0" smtClean="0"/>
              <a:t>disorder</a:t>
            </a:r>
          </a:p>
          <a:p>
            <a:pPr algn="just"/>
            <a:r>
              <a:rPr lang="en-US" sz="12800" dirty="0"/>
              <a:t>An example </a:t>
            </a:r>
            <a:r>
              <a:rPr lang="en-US" sz="12800" dirty="0" smtClean="0"/>
              <a:t>is </a:t>
            </a:r>
            <a:r>
              <a:rPr lang="en-US" sz="12800" dirty="0" err="1"/>
              <a:t>hypophosphatemic</a:t>
            </a:r>
            <a:r>
              <a:rPr lang="en-US" sz="12800" dirty="0"/>
              <a:t> </a:t>
            </a:r>
            <a:r>
              <a:rPr lang="en-US" sz="12800" dirty="0" smtClean="0"/>
              <a:t>rickets and </a:t>
            </a:r>
            <a:r>
              <a:rPr lang="en-US" sz="12800" dirty="0"/>
              <a:t>results in abnormal </a:t>
            </a:r>
            <a:r>
              <a:rPr lang="en-US" sz="12800" dirty="0" smtClean="0"/>
              <a:t>ossification and rickets</a:t>
            </a:r>
          </a:p>
          <a:p>
            <a:pPr algn="just"/>
            <a:r>
              <a:rPr lang="en-US" sz="12800" dirty="0"/>
              <a:t>Another example </a:t>
            </a:r>
            <a:r>
              <a:rPr lang="en-US" sz="12800" dirty="0" smtClean="0"/>
              <a:t>is </a:t>
            </a:r>
            <a:r>
              <a:rPr lang="en-US" sz="12800" dirty="0" err="1" smtClean="0"/>
              <a:t>incontinentia</a:t>
            </a:r>
            <a:r>
              <a:rPr lang="en-US" sz="12800" dirty="0" smtClean="0"/>
              <a:t> </a:t>
            </a:r>
            <a:r>
              <a:rPr lang="en-US" sz="12800" dirty="0" err="1"/>
              <a:t>pigmenti</a:t>
            </a:r>
            <a:r>
              <a:rPr lang="en-US" sz="12800" dirty="0"/>
              <a:t> type </a:t>
            </a:r>
            <a:r>
              <a:rPr lang="en-US" sz="12800" dirty="0" smtClean="0"/>
              <a:t>1 and is seen only in females</a:t>
            </a:r>
            <a:r>
              <a:rPr lang="en-US" sz="12800" dirty="0"/>
              <a:t/>
            </a:r>
            <a:br>
              <a:rPr lang="en-US" sz="12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59737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X-linked dominant inheritance is also observed in </a:t>
            </a:r>
            <a:r>
              <a:rPr lang="en-US" dirty="0" err="1" smtClean="0"/>
              <a:t>Rett</a:t>
            </a:r>
            <a:r>
              <a:rPr lang="en-US" dirty="0"/>
              <a:t> </a:t>
            </a:r>
            <a:r>
              <a:rPr lang="en-US" dirty="0" smtClean="0"/>
              <a:t>syndrome</a:t>
            </a:r>
            <a:r>
              <a:rPr lang="en-US" dirty="0"/>
              <a:t>, </a:t>
            </a:r>
            <a:r>
              <a:rPr lang="en-US" dirty="0" smtClean="0"/>
              <a:t>a neurodevelopmental </a:t>
            </a:r>
            <a:r>
              <a:rPr lang="en-US" dirty="0"/>
              <a:t>disorder seen in 1 in </a:t>
            </a:r>
            <a:r>
              <a:rPr lang="en-US" dirty="0" smtClean="0"/>
              <a:t>10,000 females </a:t>
            </a:r>
            <a:r>
              <a:rPr lang="en-US" dirty="0"/>
              <a:t>and in a much smaller fraction of </a:t>
            </a:r>
            <a:r>
              <a:rPr lang="en-US" dirty="0" smtClean="0"/>
              <a:t>males characterized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by autistic behavior, intellectual disability, seizures, and </a:t>
            </a:r>
            <a:r>
              <a:rPr lang="en-US" dirty="0" smtClean="0"/>
              <a:t>gait ataxia</a:t>
            </a:r>
          </a:p>
          <a:p>
            <a:r>
              <a:rPr lang="en-US" dirty="0"/>
              <a:t>About 95% of classic </a:t>
            </a:r>
            <a:r>
              <a:rPr lang="en-US" dirty="0" err="1" smtClean="0"/>
              <a:t>Rett</a:t>
            </a:r>
            <a:r>
              <a:rPr lang="en-US" dirty="0"/>
              <a:t> </a:t>
            </a:r>
            <a:r>
              <a:rPr lang="en-US" dirty="0" smtClean="0"/>
              <a:t>syndrome </a:t>
            </a:r>
            <a:r>
              <a:rPr lang="en-US" dirty="0"/>
              <a:t>cases are caused by mutations in the </a:t>
            </a:r>
            <a:r>
              <a:rPr lang="en-US" i="1" dirty="0"/>
              <a:t>MECP2 </a:t>
            </a:r>
            <a:r>
              <a:rPr lang="en-US" dirty="0" smtClean="0"/>
              <a:t>gene</a:t>
            </a:r>
          </a:p>
          <a:p>
            <a:r>
              <a:rPr lang="en-US" dirty="0"/>
              <a:t>Loss-of-function mutations in </a:t>
            </a:r>
            <a:r>
              <a:rPr lang="en-US" i="1" dirty="0"/>
              <a:t>MECP2 </a:t>
            </a:r>
            <a:r>
              <a:rPr lang="en-US" dirty="0"/>
              <a:t>result in </a:t>
            </a:r>
            <a:r>
              <a:rPr lang="en-US" dirty="0" smtClean="0"/>
              <a:t>the inappropriate </a:t>
            </a:r>
            <a:r>
              <a:rPr lang="en-US" dirty="0"/>
              <a:t>expression of genes thought to be involved </a:t>
            </a:r>
            <a:r>
              <a:rPr lang="en-US" dirty="0" smtClean="0"/>
              <a:t>in brain development</a:t>
            </a:r>
            <a:endParaRPr lang="en-US" dirty="0"/>
          </a:p>
          <a:p>
            <a:r>
              <a:rPr lang="en-US" dirty="0"/>
              <a:t>Because </a:t>
            </a:r>
            <a:r>
              <a:rPr lang="en-US" dirty="0" smtClean="0"/>
              <a:t>females</a:t>
            </a:r>
            <a:r>
              <a:rPr lang="en-US" dirty="0"/>
              <a:t> </a:t>
            </a:r>
            <a:r>
              <a:rPr lang="en-US" dirty="0" smtClean="0"/>
              <a:t>have two </a:t>
            </a:r>
            <a:r>
              <a:rPr lang="en-US" dirty="0"/>
              <a:t>X chromosomes, either </a:t>
            </a:r>
            <a:r>
              <a:rPr lang="en-US" dirty="0" smtClean="0"/>
              <a:t>of which </a:t>
            </a:r>
            <a:r>
              <a:rPr lang="en-US" dirty="0"/>
              <a:t>can potentially carry </a:t>
            </a:r>
            <a:r>
              <a:rPr lang="en-US" dirty="0" smtClean="0"/>
              <a:t>the disease </a:t>
            </a:r>
            <a:r>
              <a:rPr lang="en-US" dirty="0"/>
              <a:t>gene, they are about twice as commonly affected </a:t>
            </a:r>
            <a:r>
              <a:rPr lang="en-US" dirty="0" smtClean="0"/>
              <a:t>as males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24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5492"/>
            <a:ext cx="6453649" cy="619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9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4400"/>
            <a:ext cx="9144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143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880644"/>
            <a:ext cx="6476999" cy="5157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51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MITOCHONDRIAL </a:t>
            </a:r>
            <a:r>
              <a:rPr lang="en-US" dirty="0">
                <a:solidFill>
                  <a:srgbClr val="FF0000"/>
                </a:solidFill>
              </a:rPr>
              <a:t>INHERITANCE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41020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/>
              <a:t>A</a:t>
            </a:r>
            <a:r>
              <a:rPr lang="en-US" sz="12800" dirty="0" smtClean="0"/>
              <a:t> </a:t>
            </a:r>
            <a:r>
              <a:rPr lang="en-US" sz="12800" dirty="0"/>
              <a:t>small but </a:t>
            </a:r>
            <a:r>
              <a:rPr lang="en-US" sz="12800" dirty="0" smtClean="0"/>
              <a:t>significant</a:t>
            </a:r>
            <a:r>
              <a:rPr lang="en-US" sz="12800" dirty="0"/>
              <a:t> </a:t>
            </a:r>
            <a:r>
              <a:rPr lang="en-US" sz="12800" dirty="0" smtClean="0"/>
              <a:t>number </a:t>
            </a:r>
            <a:r>
              <a:rPr lang="en-US" sz="12800" dirty="0"/>
              <a:t>of diseases can be caused by mutations in mitochondrial </a:t>
            </a:r>
            <a:r>
              <a:rPr lang="en-US" sz="12800" dirty="0" smtClean="0"/>
              <a:t>DNA</a:t>
            </a:r>
          </a:p>
          <a:p>
            <a:r>
              <a:rPr lang="en-US" sz="12800" dirty="0"/>
              <a:t>Each human cell contains several hundred or more mitochondria in its </a:t>
            </a:r>
            <a:r>
              <a:rPr lang="en-US" sz="12800" dirty="0" smtClean="0"/>
              <a:t>cytoplasm</a:t>
            </a:r>
          </a:p>
          <a:p>
            <a:r>
              <a:rPr lang="en-US" sz="12800" dirty="0"/>
              <a:t>The mitochondria have their own DNA molecules, </a:t>
            </a:r>
            <a:r>
              <a:rPr lang="en-US" sz="12800" dirty="0" smtClean="0"/>
              <a:t>which occur </a:t>
            </a:r>
            <a:r>
              <a:rPr lang="en-US" sz="12800" dirty="0"/>
              <a:t>in several copies per </a:t>
            </a:r>
            <a:r>
              <a:rPr lang="en-US" sz="12800" dirty="0" smtClean="0"/>
              <a:t>mitochondria</a:t>
            </a:r>
          </a:p>
          <a:p>
            <a:r>
              <a:rPr lang="en-US" sz="12800" dirty="0"/>
              <a:t>Because </a:t>
            </a:r>
            <a:r>
              <a:rPr lang="en-US" sz="12800" dirty="0" smtClean="0"/>
              <a:t>mitochondria </a:t>
            </a:r>
            <a:r>
              <a:rPr lang="en-US" sz="12800" dirty="0"/>
              <a:t>is </a:t>
            </a:r>
            <a:r>
              <a:rPr lang="en-US" sz="12800" dirty="0" smtClean="0"/>
              <a:t>located in </a:t>
            </a:r>
            <a:r>
              <a:rPr lang="en-US" sz="12800" dirty="0"/>
              <a:t>the </a:t>
            </a:r>
            <a:r>
              <a:rPr lang="en-US" sz="12800" dirty="0" smtClean="0"/>
              <a:t>cytoplasm, mtDNA </a:t>
            </a:r>
            <a:r>
              <a:rPr lang="en-US" sz="12800" dirty="0"/>
              <a:t>is inherited exclusively through </a:t>
            </a:r>
            <a:r>
              <a:rPr lang="en-US" sz="12800" dirty="0" smtClean="0"/>
              <a:t>the maternal line</a:t>
            </a:r>
          </a:p>
          <a:p>
            <a:r>
              <a:rPr lang="en-US" sz="12800" dirty="0"/>
              <a:t>The mutation rate of mtDNA is about 10 times </a:t>
            </a:r>
            <a:r>
              <a:rPr lang="en-US" sz="12800" dirty="0" smtClean="0"/>
              <a:t>higher than </a:t>
            </a:r>
            <a:r>
              <a:rPr lang="en-US" sz="12800" dirty="0"/>
              <a:t>that of nuclear DNA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7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1913"/>
            <a:ext cx="5867400" cy="673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82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609600"/>
            <a:ext cx="8610600" cy="56388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2800" dirty="0" smtClean="0"/>
              <a:t>The heterogeneity </a:t>
            </a:r>
            <a:r>
              <a:rPr lang="en-US" sz="12800" dirty="0"/>
              <a:t>in DNA </a:t>
            </a:r>
            <a:r>
              <a:rPr lang="en-US" sz="12800" dirty="0" smtClean="0"/>
              <a:t>composition of mitochondria, </a:t>
            </a:r>
            <a:r>
              <a:rPr lang="en-US" sz="12800" dirty="0"/>
              <a:t>termed </a:t>
            </a:r>
            <a:r>
              <a:rPr lang="en-US" sz="12800" b="1" dirty="0" err="1"/>
              <a:t>heteroplasmy</a:t>
            </a:r>
            <a:r>
              <a:rPr lang="en-US" sz="12800" b="1" dirty="0"/>
              <a:t>, </a:t>
            </a:r>
            <a:r>
              <a:rPr lang="en-US" sz="12800" dirty="0"/>
              <a:t>is </a:t>
            </a:r>
            <a:r>
              <a:rPr lang="en-US" sz="12800" dirty="0" smtClean="0"/>
              <a:t>an important </a:t>
            </a:r>
            <a:r>
              <a:rPr lang="en-US" sz="12800" dirty="0"/>
              <a:t>cause of variable expression in </a:t>
            </a:r>
            <a:r>
              <a:rPr lang="en-US" sz="12800" dirty="0" smtClean="0"/>
              <a:t>mitochondrial diseases</a:t>
            </a:r>
          </a:p>
          <a:p>
            <a:pPr algn="just"/>
            <a:r>
              <a:rPr lang="en-US" sz="12800" dirty="0"/>
              <a:t>Each tissue type requires a certain amount of ATP </a:t>
            </a:r>
            <a:r>
              <a:rPr lang="en-US" sz="12800" dirty="0" smtClean="0"/>
              <a:t>for normal function</a:t>
            </a:r>
          </a:p>
          <a:p>
            <a:pPr algn="just"/>
            <a:r>
              <a:rPr lang="en-US" sz="12800" dirty="0"/>
              <a:t>T</a:t>
            </a:r>
            <a:r>
              <a:rPr lang="en-US" sz="12800" dirty="0" smtClean="0"/>
              <a:t>he </a:t>
            </a:r>
            <a:r>
              <a:rPr lang="en-US" sz="12800" dirty="0"/>
              <a:t>central nervous system consumes about 20% </a:t>
            </a:r>
            <a:r>
              <a:rPr lang="en-US" sz="12800" dirty="0" smtClean="0"/>
              <a:t>of the </a:t>
            </a:r>
            <a:r>
              <a:rPr lang="en-US" sz="12800" dirty="0"/>
              <a:t>body’s ATP production and therefore is often affected </a:t>
            </a:r>
            <a:r>
              <a:rPr lang="en-US" sz="12800" dirty="0" smtClean="0"/>
              <a:t>by mtDNA mutations</a:t>
            </a:r>
          </a:p>
          <a:p>
            <a:pPr algn="just"/>
            <a:r>
              <a:rPr lang="en-US" sz="12800" dirty="0"/>
              <a:t>Like the globin disorders, mitochondrial disorders can </a:t>
            </a:r>
            <a:r>
              <a:rPr lang="en-US" sz="12800" dirty="0" smtClean="0"/>
              <a:t>be</a:t>
            </a:r>
            <a:r>
              <a:rPr lang="en-US" sz="12800" dirty="0"/>
              <a:t> </a:t>
            </a:r>
            <a:r>
              <a:rPr lang="en-US" sz="12800" dirty="0" smtClean="0"/>
              <a:t>classified </a:t>
            </a:r>
            <a:r>
              <a:rPr lang="en-US" sz="12800" dirty="0"/>
              <a:t>according to the type </a:t>
            </a:r>
            <a:r>
              <a:rPr lang="en-US" sz="12800" dirty="0" smtClean="0"/>
              <a:t>of mutation that causes </a:t>
            </a:r>
            <a:r>
              <a:rPr lang="en-US" sz="12800" dirty="0"/>
              <a:t>them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-76200"/>
            <a:ext cx="9144000" cy="69342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2400" dirty="0" smtClean="0"/>
              <a:t>The human X chromosome is large, containing about 5% of the nuclear genome’s DNA. More than 1200 genes have been localized to the X chromosome, and the diseases caused by these genes are said to be </a:t>
            </a:r>
            <a:r>
              <a:rPr lang="en-US" sz="12400" b="1" dirty="0" smtClean="0"/>
              <a:t>X-linked</a:t>
            </a:r>
          </a:p>
          <a:p>
            <a:pPr algn="just"/>
            <a:r>
              <a:rPr lang="en-US" sz="12400" dirty="0" smtClean="0"/>
              <a:t>The Y chromosome is quite small and contains only a few dozen genes</a:t>
            </a:r>
          </a:p>
          <a:p>
            <a:pPr algn="just"/>
            <a:r>
              <a:rPr lang="en-US" sz="12400" dirty="0" smtClean="0"/>
              <a:t>Mitochondrial diseases which is inherited only from one’s mother display unique pattern of inheritance in families</a:t>
            </a:r>
          </a:p>
          <a:p>
            <a:pPr algn="just"/>
            <a:r>
              <a:rPr lang="en-US" sz="12400" dirty="0" smtClean="0"/>
              <a:t>Anticipation refers to earlier age-of-onset of some genetic diseases in more recent generations of families</a:t>
            </a:r>
          </a:p>
          <a:p>
            <a:pPr algn="just"/>
            <a:r>
              <a:rPr lang="en-US" sz="12400" dirty="0" smtClean="0"/>
              <a:t>Imprinting refers to the fact that some genes are expressed only on paternally transmitted chromosomes and others are expressed only on maternally transmitted chromosome</a:t>
            </a:r>
            <a:br>
              <a:rPr lang="en-US" sz="12400" dirty="0" smtClean="0"/>
            </a:br>
            <a:r>
              <a:rPr lang="en-US" sz="12800" dirty="0" smtClean="0"/>
              <a:t/>
            </a:r>
            <a:br>
              <a:rPr lang="en-US" sz="12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7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7200"/>
            <a:ext cx="65532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724400"/>
            <a:ext cx="63246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2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52400"/>
            <a:ext cx="8839200" cy="66294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1200" dirty="0"/>
              <a:t>Missense mutations in protein-coding mtDNA genes </a:t>
            </a:r>
            <a:r>
              <a:rPr lang="en-US" sz="11200" dirty="0" smtClean="0"/>
              <a:t>cause one </a:t>
            </a:r>
            <a:r>
              <a:rPr lang="en-US" sz="11200" dirty="0"/>
              <a:t>of the best-known mtDNA diseases, </a:t>
            </a:r>
            <a:r>
              <a:rPr lang="en-US" sz="11200" dirty="0" err="1"/>
              <a:t>Leber</a:t>
            </a:r>
            <a:r>
              <a:rPr lang="en-US" sz="11200" dirty="0"/>
              <a:t> </a:t>
            </a:r>
            <a:r>
              <a:rPr lang="en-US" sz="11200" dirty="0" smtClean="0"/>
              <a:t>hereditary optic </a:t>
            </a:r>
            <a:r>
              <a:rPr lang="en-US" sz="11200" dirty="0"/>
              <a:t>neuropathy (LHON</a:t>
            </a:r>
            <a:r>
              <a:rPr lang="en-US" sz="11200" dirty="0" smtClean="0"/>
              <a:t>)</a:t>
            </a:r>
            <a:r>
              <a:rPr lang="nl-NL" sz="11200" dirty="0"/>
              <a:t> </a:t>
            </a:r>
            <a:r>
              <a:rPr lang="nl-NL" sz="11200" dirty="0" smtClean="0"/>
              <a:t>which shows minimal heteroplasmy</a:t>
            </a:r>
          </a:p>
          <a:p>
            <a:pPr algn="just"/>
            <a:r>
              <a:rPr lang="en-US" sz="11200" dirty="0"/>
              <a:t>Single-base mutations in a </a:t>
            </a:r>
            <a:r>
              <a:rPr lang="en-US" sz="11200" dirty="0" err="1"/>
              <a:t>tRNA</a:t>
            </a:r>
            <a:r>
              <a:rPr lang="en-US" sz="11200" dirty="0"/>
              <a:t> gene can result in myoclonic epilepsy with ragged-red </a:t>
            </a:r>
            <a:r>
              <a:rPr lang="en-US" sz="11200" dirty="0" err="1"/>
              <a:t>fier</a:t>
            </a:r>
            <a:r>
              <a:rPr lang="en-US" sz="11200" dirty="0"/>
              <a:t> syndrome (MERRF</a:t>
            </a:r>
            <a:r>
              <a:rPr lang="en-US" sz="11200" dirty="0" smtClean="0"/>
              <a:t>) and </a:t>
            </a:r>
            <a:r>
              <a:rPr lang="en-US" sz="11200" dirty="0"/>
              <a:t>mitochondrial </a:t>
            </a:r>
            <a:r>
              <a:rPr lang="en-US" sz="11200" dirty="0" err="1"/>
              <a:t>encephalomyopathy</a:t>
            </a:r>
            <a:r>
              <a:rPr lang="en-US" sz="11200" dirty="0"/>
              <a:t> and stroke-like </a:t>
            </a:r>
            <a:r>
              <a:rPr lang="en-US" sz="11200" dirty="0" smtClean="0"/>
              <a:t>episodes (MELAS). Both these diseases are </a:t>
            </a:r>
            <a:r>
              <a:rPr lang="en-US" sz="11200" dirty="0" err="1" smtClean="0"/>
              <a:t>heteroplasmic</a:t>
            </a:r>
            <a:endParaRPr lang="en-US" sz="11200" dirty="0"/>
          </a:p>
          <a:p>
            <a:pPr algn="just"/>
            <a:r>
              <a:rPr lang="en-US" sz="11200" dirty="0"/>
              <a:t>The </a:t>
            </a:r>
            <a:r>
              <a:rPr lang="en-US" sz="11200" dirty="0" smtClean="0"/>
              <a:t>final </a:t>
            </a:r>
            <a:r>
              <a:rPr lang="en-US" sz="11200" dirty="0"/>
              <a:t>class of mtDNA mutations consists </a:t>
            </a:r>
            <a:r>
              <a:rPr lang="en-US" sz="11200" dirty="0" smtClean="0"/>
              <a:t>of duplications </a:t>
            </a:r>
            <a:r>
              <a:rPr lang="en-US" sz="11200" dirty="0"/>
              <a:t>and deletions. These can produce Kearns–Sayre </a:t>
            </a:r>
            <a:r>
              <a:rPr lang="en-US" sz="11200" dirty="0" smtClean="0"/>
              <a:t>disease,</a:t>
            </a:r>
            <a:r>
              <a:rPr lang="en-US" sz="11200" dirty="0"/>
              <a:t> Pearson </a:t>
            </a:r>
            <a:r>
              <a:rPr lang="en-US" sz="11200" dirty="0" smtClean="0"/>
              <a:t>syndrome</a:t>
            </a:r>
            <a:r>
              <a:rPr lang="en-US" sz="11200" dirty="0"/>
              <a:t> and chronic progressive </a:t>
            </a:r>
            <a:r>
              <a:rPr lang="en-US" sz="11200" dirty="0" smtClean="0"/>
              <a:t>external </a:t>
            </a:r>
            <a:r>
              <a:rPr lang="en-US" sz="11200" dirty="0" err="1" smtClean="0"/>
              <a:t>ophthalmoplegia</a:t>
            </a:r>
            <a:r>
              <a:rPr lang="en-US" sz="11200" dirty="0" smtClean="0"/>
              <a:t> </a:t>
            </a:r>
            <a:r>
              <a:rPr lang="en-US" sz="11200" dirty="0"/>
              <a:t>(CPEO</a:t>
            </a:r>
            <a:r>
              <a:rPr lang="en-US" sz="11200" dirty="0" smtClean="0"/>
              <a:t>)</a:t>
            </a:r>
          </a:p>
          <a:p>
            <a:pPr algn="just"/>
            <a:r>
              <a:rPr lang="en-US" sz="11200" dirty="0"/>
              <a:t>Mitochondrial mutations are also associated with </a:t>
            </a:r>
            <a:r>
              <a:rPr lang="en-US" sz="11200" dirty="0" smtClean="0"/>
              <a:t>some common </a:t>
            </a:r>
            <a:r>
              <a:rPr lang="en-US" sz="11200" dirty="0"/>
              <a:t>human </a:t>
            </a:r>
            <a:r>
              <a:rPr lang="en-US" sz="11200" dirty="0" smtClean="0"/>
              <a:t>diseases</a:t>
            </a:r>
          </a:p>
          <a:p>
            <a:pPr algn="just"/>
            <a:r>
              <a:rPr lang="en-US" sz="11200" dirty="0" smtClean="0"/>
              <a:t>mtDNA mutations</a:t>
            </a:r>
            <a:r>
              <a:rPr lang="en-US" sz="11200" dirty="0"/>
              <a:t>, which accumulate through the life of an individual as a result of free radical formation, could contribute </a:t>
            </a:r>
            <a:r>
              <a:rPr lang="en-US" sz="11200" dirty="0" smtClean="0"/>
              <a:t>to the </a:t>
            </a:r>
            <a:r>
              <a:rPr lang="en-US" sz="11200" dirty="0"/>
              <a:t>aging </a:t>
            </a:r>
            <a:r>
              <a:rPr lang="en-US" sz="11200" dirty="0" smtClean="0"/>
              <a:t>process</a:t>
            </a:r>
            <a:r>
              <a:rPr lang="en-US" sz="11200" dirty="0"/>
              <a:t/>
            </a:r>
            <a:br>
              <a:rPr lang="en-US" sz="11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GENOMIC </a:t>
            </a:r>
            <a:r>
              <a:rPr lang="en-US" dirty="0"/>
              <a:t>IMPRINTING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525963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n-US" sz="9800" dirty="0"/>
              <a:t>A process in which genetic material is expressed differently when inherited from the mother than when inherited from </a:t>
            </a:r>
            <a:r>
              <a:rPr lang="en-US" sz="9800" dirty="0" smtClean="0"/>
              <a:t>the </a:t>
            </a:r>
            <a:r>
              <a:rPr lang="en-US" sz="9800" dirty="0"/>
              <a:t>father</a:t>
            </a:r>
          </a:p>
          <a:p>
            <a:pPr algn="just"/>
            <a:r>
              <a:rPr lang="en-US" sz="9800" dirty="0"/>
              <a:t>Imprinted alleles tend to be heavily methylated</a:t>
            </a:r>
          </a:p>
          <a:p>
            <a:pPr algn="just"/>
            <a:r>
              <a:rPr lang="en-US" sz="9800" dirty="0"/>
              <a:t>This process is similar in many ways to X inactivation</a:t>
            </a:r>
          </a:p>
          <a:p>
            <a:r>
              <a:rPr lang="en-US" sz="9800" dirty="0" smtClean="0"/>
              <a:t>At least </a:t>
            </a:r>
            <a:r>
              <a:rPr lang="en-US" sz="9800" dirty="0"/>
              <a:t>100 human genes are known to be imprinted</a:t>
            </a:r>
            <a:br>
              <a:rPr lang="en-US" sz="98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100" dirty="0"/>
              <a:t/>
            </a:r>
            <a:br>
              <a:rPr lang="en-US" sz="51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0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Prader</a:t>
            </a:r>
            <a:r>
              <a:rPr lang="en-US" dirty="0" smtClean="0"/>
              <a:t>–</a:t>
            </a:r>
            <a:r>
              <a:rPr lang="en-US" dirty="0" err="1" smtClean="0"/>
              <a:t>Willi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Angelman</a:t>
            </a:r>
            <a:r>
              <a:rPr lang="en-US" dirty="0"/>
              <a:t> Syndromes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1200" dirty="0"/>
              <a:t>A striking disease example of imprinting results from a deletion </a:t>
            </a:r>
            <a:r>
              <a:rPr lang="en-US" sz="11200" dirty="0" smtClean="0"/>
              <a:t>of about </a:t>
            </a:r>
            <a:r>
              <a:rPr lang="en-US" sz="11200" dirty="0"/>
              <a:t>4 Mb </a:t>
            </a:r>
            <a:r>
              <a:rPr lang="en-US" sz="11200" dirty="0" smtClean="0"/>
              <a:t>of the </a:t>
            </a:r>
            <a:r>
              <a:rPr lang="en-US" sz="11200" dirty="0"/>
              <a:t>long arm </a:t>
            </a:r>
            <a:r>
              <a:rPr lang="en-US" sz="11200" dirty="0" smtClean="0"/>
              <a:t>of chromosome 15</a:t>
            </a:r>
          </a:p>
          <a:p>
            <a:pPr algn="just"/>
            <a:r>
              <a:rPr lang="en-US" sz="11200" dirty="0" smtClean="0"/>
              <a:t>When this </a:t>
            </a:r>
            <a:r>
              <a:rPr lang="en-US" sz="11200" dirty="0"/>
              <a:t>deletion is inherited from the father, the child </a:t>
            </a:r>
            <a:r>
              <a:rPr lang="en-US" sz="11200" dirty="0" smtClean="0"/>
              <a:t>manifests </a:t>
            </a:r>
            <a:r>
              <a:rPr lang="en-US" sz="11200" dirty="0" err="1" smtClean="0"/>
              <a:t>Prader</a:t>
            </a:r>
            <a:r>
              <a:rPr lang="en-US" sz="11200" dirty="0" smtClean="0"/>
              <a:t>–</a:t>
            </a:r>
            <a:r>
              <a:rPr lang="en-US" sz="11200" dirty="0" err="1" smtClean="0"/>
              <a:t>Willi</a:t>
            </a:r>
            <a:r>
              <a:rPr lang="en-US" sz="11200" dirty="0" smtClean="0"/>
              <a:t> syndrome (PWS)</a:t>
            </a:r>
          </a:p>
          <a:p>
            <a:pPr algn="just"/>
            <a:r>
              <a:rPr lang="en-US" sz="11200" dirty="0"/>
              <a:t>When the </a:t>
            </a:r>
            <a:r>
              <a:rPr lang="en-US" sz="11200" dirty="0" smtClean="0"/>
              <a:t>same deletion </a:t>
            </a:r>
            <a:r>
              <a:rPr lang="en-US" sz="11200" dirty="0"/>
              <a:t>is inherited from the mother, the child </a:t>
            </a:r>
            <a:r>
              <a:rPr lang="en-US" sz="11200" dirty="0" smtClean="0"/>
              <a:t>develops </a:t>
            </a:r>
            <a:r>
              <a:rPr lang="en-US" sz="11200" dirty="0" err="1" smtClean="0"/>
              <a:t>Angelman</a:t>
            </a:r>
            <a:r>
              <a:rPr lang="en-US" sz="11200" dirty="0" smtClean="0"/>
              <a:t> </a:t>
            </a:r>
            <a:r>
              <a:rPr lang="en-US" sz="11200" dirty="0"/>
              <a:t>syndrome (AS</a:t>
            </a:r>
            <a:r>
              <a:rPr lang="en-US" sz="11200" dirty="0" smtClean="0"/>
              <a:t>)</a:t>
            </a:r>
          </a:p>
          <a:p>
            <a:pPr algn="just"/>
            <a:r>
              <a:rPr lang="en-US" sz="11200" dirty="0"/>
              <a:t>Both diseases are seen in about 1 of every </a:t>
            </a:r>
            <a:r>
              <a:rPr lang="en-US" sz="11200" dirty="0" smtClean="0"/>
              <a:t>15,000 persons and chromosome </a:t>
            </a:r>
            <a:r>
              <a:rPr lang="en-US" sz="11200" dirty="0"/>
              <a:t>deletions are responsible for </a:t>
            </a:r>
            <a:r>
              <a:rPr lang="en-US" sz="11200" dirty="0" smtClean="0"/>
              <a:t>about </a:t>
            </a:r>
            <a:r>
              <a:rPr lang="en-US" sz="11200" dirty="0" smtClean="0">
                <a:solidFill>
                  <a:prstClr val="black"/>
                </a:solidFill>
              </a:rPr>
              <a:t>70</a:t>
            </a:r>
            <a:r>
              <a:rPr lang="en-US" sz="11200" dirty="0">
                <a:solidFill>
                  <a:prstClr val="black"/>
                </a:solidFill>
              </a:rPr>
              <a:t>% of cases of both diseases</a:t>
            </a:r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6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1671638"/>
            <a:ext cx="8439150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13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457200"/>
            <a:ext cx="8686800" cy="5668963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/>
              <a:t>Several mechanisms in addition to chromosome </a:t>
            </a:r>
            <a:r>
              <a:rPr lang="en-US" sz="12800" dirty="0" smtClean="0"/>
              <a:t>deletions can </a:t>
            </a:r>
            <a:r>
              <a:rPr lang="en-US" sz="12800" dirty="0"/>
              <a:t>cause PWS and AS. One of these is </a:t>
            </a:r>
            <a:r>
              <a:rPr lang="en-US" sz="12800" dirty="0" err="1"/>
              <a:t>uniparental</a:t>
            </a:r>
            <a:r>
              <a:rPr lang="en-US" sz="12800" dirty="0"/>
              <a:t> </a:t>
            </a:r>
            <a:r>
              <a:rPr lang="en-US" sz="12800" dirty="0" err="1" smtClean="0"/>
              <a:t>disomy</a:t>
            </a:r>
            <a:endParaRPr lang="en-US" sz="12800" dirty="0" smtClean="0"/>
          </a:p>
          <a:p>
            <a:r>
              <a:rPr lang="en-US" sz="12800" dirty="0"/>
              <a:t>When two copies of the </a:t>
            </a:r>
            <a:r>
              <a:rPr lang="en-US" sz="12800" dirty="0" smtClean="0"/>
              <a:t>maternal chromosome </a:t>
            </a:r>
            <a:r>
              <a:rPr lang="en-US" sz="12800" dirty="0"/>
              <a:t>15 are inherited, PWS results because </a:t>
            </a:r>
            <a:r>
              <a:rPr lang="en-US" sz="12800" dirty="0" smtClean="0"/>
              <a:t>no active </a:t>
            </a:r>
            <a:r>
              <a:rPr lang="en-US" sz="12800" dirty="0"/>
              <a:t>paternal genes are present in the critical </a:t>
            </a:r>
            <a:r>
              <a:rPr lang="en-US" sz="12800" dirty="0" smtClean="0"/>
              <a:t>region</a:t>
            </a:r>
          </a:p>
          <a:p>
            <a:r>
              <a:rPr lang="en-US" sz="12800" dirty="0"/>
              <a:t>When two copies of the </a:t>
            </a:r>
            <a:r>
              <a:rPr lang="en-US" sz="12800" dirty="0" smtClean="0"/>
              <a:t>maternal chromosome </a:t>
            </a:r>
            <a:r>
              <a:rPr lang="en-US" sz="12800" dirty="0"/>
              <a:t>15 are inherited, PWS results because </a:t>
            </a:r>
            <a:r>
              <a:rPr lang="en-US" sz="12800" dirty="0" smtClean="0"/>
              <a:t>no active </a:t>
            </a:r>
            <a:r>
              <a:rPr lang="en-US" sz="12800" dirty="0"/>
              <a:t>paternal genes are present in the critical </a:t>
            </a:r>
            <a:r>
              <a:rPr lang="en-US" sz="12800" dirty="0" smtClean="0"/>
              <a:t>region</a:t>
            </a:r>
          </a:p>
          <a:p>
            <a:r>
              <a:rPr lang="en-US" sz="12800" dirty="0"/>
              <a:t>Finally, a small percentage of PWS and AS result </a:t>
            </a:r>
            <a:r>
              <a:rPr lang="en-US" sz="12800" dirty="0" smtClean="0"/>
              <a:t>from defects </a:t>
            </a:r>
            <a:r>
              <a:rPr lang="en-US" sz="12800" dirty="0"/>
              <a:t>in the imprinting control center </a:t>
            </a:r>
            <a:r>
              <a:rPr lang="en-US" sz="12800" dirty="0" smtClean="0"/>
              <a:t>on chromosome 1</a:t>
            </a:r>
            <a:r>
              <a:rPr lang="en-US" sz="12800" dirty="0"/>
              <a:t/>
            </a:r>
            <a:br>
              <a:rPr lang="en-US" sz="12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8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rgbClr val="FF0000"/>
                </a:solidFill>
              </a:rPr>
              <a:t>Beckwith–</a:t>
            </a:r>
            <a:r>
              <a:rPr lang="en-US" sz="4000" dirty="0" err="1" smtClean="0">
                <a:solidFill>
                  <a:srgbClr val="FF0000"/>
                </a:solidFill>
              </a:rPr>
              <a:t>Wiedemann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>
                <a:solidFill>
                  <a:srgbClr val="FF0000"/>
                </a:solidFill>
              </a:rPr>
              <a:t>Syndrome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1200" dirty="0"/>
              <a:t>A second example of imprinting in the human genome </a:t>
            </a:r>
            <a:r>
              <a:rPr lang="en-US" sz="11200" dirty="0" smtClean="0"/>
              <a:t>is given </a:t>
            </a:r>
            <a:r>
              <a:rPr lang="en-US" sz="11200" dirty="0"/>
              <a:t>by Beckwith–</a:t>
            </a:r>
            <a:r>
              <a:rPr lang="en-US" sz="11200" dirty="0" err="1"/>
              <a:t>Wiedemann</a:t>
            </a:r>
            <a:r>
              <a:rPr lang="en-US" sz="11200" dirty="0"/>
              <a:t> syndrome, an </a:t>
            </a:r>
            <a:r>
              <a:rPr lang="en-US" sz="11200" dirty="0" smtClean="0"/>
              <a:t>overgrowth condition </a:t>
            </a:r>
            <a:r>
              <a:rPr lang="en-US" sz="11200" dirty="0"/>
              <a:t>accompanied by an increased predisposition </a:t>
            </a:r>
            <a:r>
              <a:rPr lang="en-US" sz="11200" dirty="0" smtClean="0"/>
              <a:t>ton cancer</a:t>
            </a:r>
            <a:endParaRPr lang="en-US" sz="11200" dirty="0"/>
          </a:p>
          <a:p>
            <a:pPr algn="just"/>
            <a:r>
              <a:rPr lang="en-US" sz="11200" dirty="0"/>
              <a:t>Children with Beckwith–</a:t>
            </a:r>
            <a:r>
              <a:rPr lang="en-US" sz="11200" dirty="0" err="1"/>
              <a:t>Wiedemann</a:t>
            </a:r>
            <a:r>
              <a:rPr lang="en-US" sz="11200" dirty="0"/>
              <a:t> syndrome have </a:t>
            </a:r>
            <a:r>
              <a:rPr lang="en-US" sz="11200" dirty="0" smtClean="0"/>
              <a:t>an</a:t>
            </a:r>
          </a:p>
          <a:p>
            <a:pPr algn="just"/>
            <a:r>
              <a:rPr lang="en-US" sz="11200" dirty="0" smtClean="0"/>
              <a:t>increased </a:t>
            </a:r>
            <a:r>
              <a:rPr lang="en-US" sz="11200" dirty="0"/>
              <a:t>risk for developing </a:t>
            </a:r>
            <a:r>
              <a:rPr lang="en-US" sz="11200" dirty="0" err="1" smtClean="0"/>
              <a:t>Wilms</a:t>
            </a:r>
            <a:r>
              <a:rPr lang="en-US" sz="11200" dirty="0"/>
              <a:t> </a:t>
            </a:r>
            <a:r>
              <a:rPr lang="en-US" sz="11200" dirty="0" smtClean="0"/>
              <a:t>tumor and </a:t>
            </a:r>
            <a:r>
              <a:rPr lang="en-US" sz="11200" dirty="0" err="1" smtClean="0"/>
              <a:t>hepatoblastoma</a:t>
            </a:r>
            <a:endParaRPr lang="en-US" sz="11200" dirty="0" smtClean="0"/>
          </a:p>
          <a:p>
            <a:pPr algn="just"/>
            <a:r>
              <a:rPr lang="en-US" sz="11200" dirty="0"/>
              <a:t>As with </a:t>
            </a:r>
            <a:r>
              <a:rPr lang="en-US" sz="11200" dirty="0" err="1"/>
              <a:t>Angelman</a:t>
            </a:r>
            <a:r>
              <a:rPr lang="en-US" sz="11200" dirty="0"/>
              <a:t> syndrome, a minority of </a:t>
            </a:r>
            <a:r>
              <a:rPr lang="en-US" sz="11200" dirty="0" smtClean="0"/>
              <a:t>Beckwith-</a:t>
            </a:r>
            <a:r>
              <a:rPr lang="en-US" sz="11200" dirty="0" err="1" smtClean="0"/>
              <a:t>Wiedemann</a:t>
            </a:r>
            <a:r>
              <a:rPr lang="en-US" sz="11200" dirty="0" smtClean="0"/>
              <a:t> </a:t>
            </a:r>
            <a:r>
              <a:rPr lang="en-US" sz="11200" dirty="0"/>
              <a:t>syndrome cases (about 20-30%) are caused </a:t>
            </a:r>
            <a:r>
              <a:rPr lang="en-US" sz="11200" dirty="0" smtClean="0"/>
              <a:t>by </a:t>
            </a:r>
            <a:r>
              <a:rPr lang="en-US" sz="11200" dirty="0" err="1" smtClean="0"/>
              <a:t>uniparental</a:t>
            </a:r>
            <a:r>
              <a:rPr lang="en-US" sz="11200" dirty="0" smtClean="0"/>
              <a:t> </a:t>
            </a:r>
            <a:r>
              <a:rPr lang="en-US" sz="11200" dirty="0" err="1" smtClean="0"/>
              <a:t>disomy</a:t>
            </a:r>
            <a:endParaRPr lang="en-US" sz="11200" dirty="0" smtClean="0"/>
          </a:p>
          <a:p>
            <a:pPr algn="just"/>
            <a:r>
              <a:rPr lang="en-US" sz="11200" dirty="0"/>
              <a:t>In 50% to 60% of cases, Beckwith–</a:t>
            </a:r>
            <a:r>
              <a:rPr lang="en-US" sz="11200" dirty="0" err="1"/>
              <a:t>Wiedemann</a:t>
            </a:r>
            <a:r>
              <a:rPr lang="en-US" sz="11200" dirty="0"/>
              <a:t> </a:t>
            </a:r>
            <a:r>
              <a:rPr lang="en-US" sz="11200" dirty="0" smtClean="0"/>
              <a:t>syndrome is </a:t>
            </a:r>
            <a:r>
              <a:rPr lang="en-US" sz="11200" dirty="0"/>
              <a:t>caused by a loss of methylation or other </a:t>
            </a:r>
            <a:r>
              <a:rPr lang="en-US" sz="11200" dirty="0" smtClean="0"/>
              <a:t>alterations </a:t>
            </a:r>
            <a:r>
              <a:rPr lang="en-US" sz="11200" dirty="0"/>
              <a:t>of </a:t>
            </a:r>
            <a:r>
              <a:rPr lang="en-US" sz="11200" dirty="0" smtClean="0"/>
              <a:t>DMR2</a:t>
            </a:r>
          </a:p>
          <a:p>
            <a:pPr algn="just"/>
            <a:r>
              <a:rPr lang="en-US" sz="11200" dirty="0"/>
              <a:t>whereas up-regulation </a:t>
            </a:r>
            <a:r>
              <a:rPr lang="en-US" sz="11200" dirty="0" smtClean="0"/>
              <a:t>or extra </a:t>
            </a:r>
            <a:r>
              <a:rPr lang="en-US" sz="11200" dirty="0"/>
              <a:t>copies of active IGF2 cause overgrowth in </a:t>
            </a:r>
            <a:r>
              <a:rPr lang="en-US" sz="11200" dirty="0" smtClean="0"/>
              <a:t>Beckwith–</a:t>
            </a:r>
            <a:r>
              <a:rPr lang="en-US" sz="11200" dirty="0" err="1" smtClean="0"/>
              <a:t>Wiedemann</a:t>
            </a:r>
            <a:r>
              <a:rPr lang="en-US" sz="11200" dirty="0" smtClean="0"/>
              <a:t> </a:t>
            </a:r>
            <a:r>
              <a:rPr lang="en-US" sz="11200" dirty="0"/>
              <a:t>syndrome, down-regulation of IGF2 </a:t>
            </a:r>
            <a:r>
              <a:rPr lang="en-US" sz="11200" dirty="0" smtClean="0"/>
              <a:t>causes diminished </a:t>
            </a:r>
            <a:r>
              <a:rPr lang="en-US" sz="11200" dirty="0"/>
              <a:t>growth in </a:t>
            </a:r>
            <a:r>
              <a:rPr lang="en-US" sz="11200" b="1" dirty="0"/>
              <a:t>Silver–Russell </a:t>
            </a:r>
            <a:r>
              <a:rPr lang="en-US" sz="11200" b="1" dirty="0" smtClean="0"/>
              <a:t>syndrome</a:t>
            </a:r>
            <a:r>
              <a:rPr lang="en-US" sz="9600" dirty="0"/>
              <a:t/>
            </a:r>
            <a:br>
              <a:rPr lang="en-US" sz="9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4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71499"/>
            <a:ext cx="5920740" cy="2209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200400"/>
            <a:ext cx="6553199" cy="3469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301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X </a:t>
            </a:r>
            <a:r>
              <a:rPr lang="en-US" dirty="0"/>
              <a:t>INACTIVATION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smtClean="0"/>
              <a:t>The females have two X-chromosomes while males have only one so females have two copies of X-linked genes while males have one copy.</a:t>
            </a:r>
            <a:r>
              <a:rPr lang="en-US" sz="12800" dirty="0"/>
              <a:t> Yet males and females do not differ in terms of </a:t>
            </a:r>
            <a:r>
              <a:rPr lang="en-US" sz="12800" dirty="0" smtClean="0"/>
              <a:t>the amounts of protein products encoded by most </a:t>
            </a:r>
            <a:r>
              <a:rPr lang="en-US" sz="12800" dirty="0"/>
              <a:t>of these genes. What could account for this</a:t>
            </a:r>
            <a:r>
              <a:rPr lang="en-US" sz="12800" dirty="0" smtClean="0"/>
              <a:t>?</a:t>
            </a:r>
          </a:p>
          <a:p>
            <a:r>
              <a:rPr lang="en-US" sz="12800" dirty="0" smtClean="0"/>
              <a:t>In </a:t>
            </a:r>
            <a:r>
              <a:rPr lang="en-US" sz="12800" dirty="0"/>
              <a:t>1960s Mary Lyon hypothesized that one </a:t>
            </a:r>
            <a:r>
              <a:rPr lang="en-US" sz="12800" dirty="0" smtClean="0"/>
              <a:t>X chromosome </a:t>
            </a:r>
            <a:r>
              <a:rPr lang="en-US" sz="12800" dirty="0"/>
              <a:t>in each somatic cell </a:t>
            </a:r>
            <a:r>
              <a:rPr lang="en-US" sz="12800" dirty="0" smtClean="0"/>
              <a:t>of the </a:t>
            </a:r>
            <a:r>
              <a:rPr lang="en-US" sz="12800" dirty="0"/>
              <a:t>female is </a:t>
            </a:r>
            <a:r>
              <a:rPr lang="en-US" sz="12800" dirty="0" smtClean="0"/>
              <a:t>inactivated. This </a:t>
            </a:r>
            <a:r>
              <a:rPr lang="en-US" sz="12800" dirty="0"/>
              <a:t>would result in </a:t>
            </a:r>
            <a:r>
              <a:rPr lang="en-US" sz="12800" b="1" dirty="0"/>
              <a:t>dosage compensation</a:t>
            </a:r>
            <a:r>
              <a:rPr lang="en-US" sz="12800" dirty="0"/>
              <a:t>, an </a:t>
            </a:r>
            <a:r>
              <a:rPr lang="en-US" sz="12800" dirty="0" smtClean="0"/>
              <a:t>equalization of </a:t>
            </a:r>
            <a:r>
              <a:rPr lang="en-US" sz="12800" dirty="0"/>
              <a:t>the amount of X-linked gene products in males </a:t>
            </a:r>
            <a:r>
              <a:rPr lang="en-US" sz="12800" dirty="0" smtClean="0"/>
              <a:t>and females</a:t>
            </a:r>
            <a:r>
              <a:rPr lang="en-US" sz="12800" dirty="0"/>
              <a:t>. </a:t>
            </a:r>
            <a:endParaRPr lang="en-US" sz="12800" dirty="0" smtClean="0"/>
          </a:p>
          <a:p>
            <a:r>
              <a:rPr lang="en-US" sz="12800" dirty="0" smtClean="0"/>
              <a:t>X-inactivation is </a:t>
            </a:r>
            <a:r>
              <a:rPr lang="en-US" sz="12800" dirty="0"/>
              <a:t>a </a:t>
            </a:r>
            <a:r>
              <a:rPr lang="en-US" sz="12800" dirty="0" smtClean="0"/>
              <a:t>randomly determined</a:t>
            </a:r>
            <a:r>
              <a:rPr lang="en-US" sz="12800" dirty="0"/>
              <a:t>, but </a:t>
            </a:r>
            <a:r>
              <a:rPr lang="en-US" sz="12800" dirty="0" smtClean="0"/>
              <a:t>fixed process</a:t>
            </a:r>
            <a:r>
              <a:rPr lang="en-US" sz="12800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56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"/>
            <a:ext cx="7010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4800600"/>
            <a:ext cx="71628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10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228600"/>
            <a:ext cx="8763000" cy="64770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/>
              <a:t>F</a:t>
            </a:r>
            <a:r>
              <a:rPr lang="en-US" sz="9600" dirty="0" smtClean="0"/>
              <a:t>emales </a:t>
            </a:r>
            <a:r>
              <a:rPr lang="en-US" sz="9600" dirty="0"/>
              <a:t>are typically mosaics for some </a:t>
            </a:r>
            <a:r>
              <a:rPr lang="en-US" sz="9600" dirty="0" smtClean="0"/>
              <a:t>X-linked traits </a:t>
            </a:r>
            <a:r>
              <a:rPr lang="en-US" sz="9600" dirty="0"/>
              <a:t>and males are </a:t>
            </a:r>
            <a:r>
              <a:rPr lang="en-US" sz="9600" dirty="0" smtClean="0"/>
              <a:t>not. </a:t>
            </a:r>
            <a:r>
              <a:rPr lang="en-US" sz="9600" dirty="0"/>
              <a:t>For example, female “calico” </a:t>
            </a:r>
            <a:r>
              <a:rPr lang="en-US" sz="9600" dirty="0" smtClean="0"/>
              <a:t>cats have </a:t>
            </a:r>
            <a:r>
              <a:rPr lang="en-US" sz="9600" dirty="0"/>
              <a:t>alternating black and orange patches of fur that correspond to </a:t>
            </a:r>
            <a:r>
              <a:rPr lang="en-US" sz="9600" dirty="0" smtClean="0"/>
              <a:t>two populations </a:t>
            </a:r>
            <a:r>
              <a:rPr lang="en-US" sz="9600" dirty="0"/>
              <a:t>of </a:t>
            </a:r>
            <a:r>
              <a:rPr lang="en-US" sz="9600" dirty="0" smtClean="0"/>
              <a:t>cells</a:t>
            </a:r>
          </a:p>
          <a:p>
            <a:r>
              <a:rPr lang="en-US" sz="9600" dirty="0"/>
              <a:t>Another </a:t>
            </a:r>
            <a:r>
              <a:rPr lang="en-US" sz="9600" dirty="0" smtClean="0"/>
              <a:t>example, seen </a:t>
            </a:r>
            <a:r>
              <a:rPr lang="en-US" sz="9600" dirty="0"/>
              <a:t>in humans, is X-linked </a:t>
            </a:r>
            <a:r>
              <a:rPr lang="en-US" sz="9600" dirty="0" smtClean="0"/>
              <a:t>ocular albinism</a:t>
            </a:r>
            <a:r>
              <a:rPr lang="en-US" sz="9600" dirty="0"/>
              <a:t>. The Lyon hypothesis was also supported by </a:t>
            </a:r>
            <a:r>
              <a:rPr lang="en-US" sz="9600" dirty="0" smtClean="0"/>
              <a:t>biochemical evidence.</a:t>
            </a:r>
          </a:p>
          <a:p>
            <a:r>
              <a:rPr lang="en-US" sz="9600" dirty="0"/>
              <a:t>Inactivation is initiated in a single 1-Mb region on the X chromosome long arm, the X inactivation center, and then spreads along the chromosome</a:t>
            </a:r>
            <a:r>
              <a:rPr lang="en-US" sz="9600" dirty="0" smtClean="0"/>
              <a:t>.</a:t>
            </a:r>
          </a:p>
          <a:p>
            <a:r>
              <a:rPr lang="en-US" sz="9600" dirty="0"/>
              <a:t>An important implication of the Lyon hypothesis is </a:t>
            </a:r>
            <a:r>
              <a:rPr lang="en-US" sz="9600" dirty="0" smtClean="0"/>
              <a:t>that the </a:t>
            </a:r>
            <a:r>
              <a:rPr lang="en-US" sz="9600" dirty="0"/>
              <a:t>number of Barr bodies in somatic cells is always one </a:t>
            </a:r>
            <a:r>
              <a:rPr lang="en-US" sz="9600" dirty="0" smtClean="0"/>
              <a:t>less than </a:t>
            </a:r>
            <a:r>
              <a:rPr lang="en-US" sz="9600" dirty="0"/>
              <a:t>the number of X chromosomes</a:t>
            </a:r>
            <a:r>
              <a:rPr lang="en-US" sz="9600" dirty="0" smtClean="0"/>
              <a:t>. </a:t>
            </a:r>
            <a:r>
              <a:rPr lang="en-US" sz="9600" dirty="0"/>
              <a:t>Females with Turner </a:t>
            </a:r>
            <a:r>
              <a:rPr lang="en-US" sz="9600" dirty="0" smtClean="0"/>
              <a:t>syndrome having only </a:t>
            </a:r>
            <a:r>
              <a:rPr lang="en-US" sz="9600" dirty="0"/>
              <a:t>one X chromosome, have no Barr bodies. Males </a:t>
            </a:r>
            <a:r>
              <a:rPr lang="en-US" sz="9600" dirty="0" smtClean="0"/>
              <a:t>with </a:t>
            </a:r>
            <a:r>
              <a:rPr lang="en-US" sz="9600" dirty="0" err="1" smtClean="0"/>
              <a:t>Klinefelter</a:t>
            </a:r>
            <a:r>
              <a:rPr lang="en-US" sz="9600" dirty="0" smtClean="0"/>
              <a:t> </a:t>
            </a:r>
            <a:r>
              <a:rPr lang="en-US" sz="9600" dirty="0"/>
              <a:t>syndrome have one Barr body in their somatic cells, and </a:t>
            </a:r>
            <a:r>
              <a:rPr lang="en-US" sz="9600" dirty="0" smtClean="0"/>
              <a:t>females who </a:t>
            </a:r>
            <a:r>
              <a:rPr lang="en-US" sz="9600" dirty="0"/>
              <a:t>have three X chromosomes per cell have two Barr </a:t>
            </a:r>
            <a:r>
              <a:rPr lang="en-US" sz="9600" dirty="0" smtClean="0"/>
              <a:t>bodies in </a:t>
            </a:r>
            <a:r>
              <a:rPr lang="en-US" sz="9600" dirty="0"/>
              <a:t>each somatic cell. </a:t>
            </a:r>
            <a:endParaRPr lang="en-US" sz="9600" dirty="0" smtClean="0"/>
          </a:p>
          <a:p>
            <a:r>
              <a:rPr lang="en-US" sz="9600" dirty="0"/>
              <a:t>The X inactivation center contains a gene, XIST, that </a:t>
            </a:r>
            <a:r>
              <a:rPr lang="en-US" sz="9600" dirty="0" smtClean="0"/>
              <a:t>is transcribed </a:t>
            </a:r>
            <a:r>
              <a:rPr lang="en-US" sz="9600" dirty="0"/>
              <a:t>only on the inactive X chromosome; its </a:t>
            </a:r>
            <a:r>
              <a:rPr lang="en-US" sz="9600" dirty="0" smtClean="0"/>
              <a:t>17-kb mRNA </a:t>
            </a:r>
            <a:r>
              <a:rPr lang="en-US" sz="9600" dirty="0"/>
              <a:t>transcripts are detected in normal females but not </a:t>
            </a:r>
            <a:r>
              <a:rPr lang="en-US" sz="9600" dirty="0" smtClean="0"/>
              <a:t>in normal </a:t>
            </a:r>
            <a:r>
              <a:rPr lang="en-US" sz="9600" dirty="0"/>
              <a:t>males</a:t>
            </a:r>
            <a:r>
              <a:rPr lang="en-US" sz="9600" dirty="0" smtClean="0"/>
              <a:t>.</a:t>
            </a:r>
          </a:p>
          <a:p>
            <a:r>
              <a:rPr lang="en-US" sz="9600" dirty="0"/>
              <a:t>Methylation and histone </a:t>
            </a:r>
            <a:r>
              <a:rPr lang="en-US" sz="9600" dirty="0" err="1"/>
              <a:t>deacetylation</a:t>
            </a:r>
            <a:r>
              <a:rPr lang="en-US" sz="9600" dirty="0"/>
              <a:t> are additional features of the inactive X chromosome.</a:t>
            </a:r>
            <a:br>
              <a:rPr lang="en-US" sz="9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2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X-Linked </a:t>
            </a:r>
            <a:r>
              <a:rPr lang="en-US" dirty="0">
                <a:solidFill>
                  <a:srgbClr val="FF0000"/>
                </a:solidFill>
              </a:rPr>
              <a:t>Recessive Inheritance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5626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1200" b="1" dirty="0"/>
              <a:t>X-linked recessive inheritance</a:t>
            </a:r>
            <a:r>
              <a:rPr lang="en-US" sz="11200" dirty="0"/>
              <a:t> is a </a:t>
            </a:r>
            <a:r>
              <a:rPr lang="en-US" sz="11200" dirty="0" smtClean="0"/>
              <a:t>mode of  inheritance</a:t>
            </a:r>
            <a:r>
              <a:rPr lang="en-US" sz="11200" dirty="0"/>
              <a:t> in which a mutation in a gene on the X chromosome causes the phenotype to be always expressed in males and in females who are homozygous for the gene </a:t>
            </a:r>
            <a:r>
              <a:rPr lang="en-US" sz="11200" dirty="0" smtClean="0"/>
              <a:t>mutation</a:t>
            </a:r>
          </a:p>
          <a:p>
            <a:pPr algn="just"/>
            <a:r>
              <a:rPr lang="en-US" sz="11200" dirty="0"/>
              <a:t>Females with one copy of the mutated gene are </a:t>
            </a:r>
            <a:r>
              <a:rPr lang="en-US" sz="11200" dirty="0" smtClean="0"/>
              <a:t>carriers</a:t>
            </a:r>
          </a:p>
          <a:p>
            <a:pPr algn="just"/>
            <a:r>
              <a:rPr lang="en-US" sz="11200" dirty="0"/>
              <a:t>An X-linked recessive disease with </a:t>
            </a:r>
            <a:r>
              <a:rPr lang="en-US" sz="11200" dirty="0" smtClean="0"/>
              <a:t>gene frequency </a:t>
            </a:r>
            <a:r>
              <a:rPr lang="en-US" sz="11200" i="1" dirty="0"/>
              <a:t>q </a:t>
            </a:r>
            <a:r>
              <a:rPr lang="en-US" sz="11200" dirty="0" smtClean="0"/>
              <a:t>will be </a:t>
            </a:r>
            <a:r>
              <a:rPr lang="en-US" sz="11200" dirty="0"/>
              <a:t>seen in a fraction </a:t>
            </a:r>
            <a:r>
              <a:rPr lang="en-US" sz="11200" i="1" dirty="0"/>
              <a:t>q </a:t>
            </a:r>
            <a:r>
              <a:rPr lang="en-US" sz="11200" dirty="0" smtClean="0"/>
              <a:t>of males</a:t>
            </a:r>
          </a:p>
          <a:p>
            <a:pPr algn="just"/>
            <a:r>
              <a:rPr lang="en-US" sz="11200" dirty="0" smtClean="0"/>
              <a:t>Females, needing </a:t>
            </a:r>
            <a:r>
              <a:rPr lang="en-US" sz="11200" dirty="0"/>
              <a:t>two copies </a:t>
            </a:r>
            <a:r>
              <a:rPr lang="en-US" sz="11200" dirty="0" smtClean="0"/>
              <a:t>of the </a:t>
            </a:r>
            <a:r>
              <a:rPr lang="en-US" sz="11200" dirty="0"/>
              <a:t>mutant allele </a:t>
            </a:r>
            <a:r>
              <a:rPr lang="en-US" sz="11200" dirty="0" smtClean="0"/>
              <a:t>to express </a:t>
            </a:r>
            <a:r>
              <a:rPr lang="en-US" sz="11200" dirty="0"/>
              <a:t>the </a:t>
            </a:r>
            <a:r>
              <a:rPr lang="en-US" sz="11200" dirty="0" smtClean="0"/>
              <a:t>disease, will </a:t>
            </a:r>
            <a:r>
              <a:rPr lang="en-US" sz="11200" dirty="0"/>
              <a:t>have a disease frequency </a:t>
            </a:r>
            <a:r>
              <a:rPr lang="en-US" sz="11200" dirty="0" smtClean="0"/>
              <a:t>of only </a:t>
            </a:r>
            <a:r>
              <a:rPr lang="en-US" sz="11200" i="1" dirty="0" smtClean="0"/>
              <a:t>q</a:t>
            </a:r>
            <a:r>
              <a:rPr lang="en-US" sz="11200" dirty="0" smtClean="0"/>
              <a:t>2</a:t>
            </a:r>
          </a:p>
          <a:p>
            <a:pPr algn="just"/>
            <a:r>
              <a:rPr lang="en-US" sz="11200" dirty="0" smtClean="0"/>
              <a:t>An X-linked </a:t>
            </a:r>
            <a:r>
              <a:rPr lang="en-US" sz="11200" dirty="0"/>
              <a:t>disease allele can be transmitted through a series </a:t>
            </a:r>
            <a:r>
              <a:rPr lang="en-US" sz="11200" dirty="0" smtClean="0"/>
              <a:t>of phenotypically </a:t>
            </a:r>
            <a:r>
              <a:rPr lang="en-US" sz="11200" dirty="0"/>
              <a:t>normal heterozygous females, causing </a:t>
            </a:r>
            <a:r>
              <a:rPr lang="en-US" sz="11200" dirty="0" smtClean="0"/>
              <a:t>the appearance </a:t>
            </a:r>
            <a:r>
              <a:rPr lang="en-US" sz="11200" dirty="0"/>
              <a:t>of skipped generations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34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1000"/>
            <a:ext cx="6838950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724400"/>
            <a:ext cx="6324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105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1066800"/>
            <a:ext cx="540067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12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104900"/>
            <a:ext cx="542925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012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1095</Words>
  <Application>Microsoft Office PowerPoint</Application>
  <PresentationFormat>On-screen Show (4:3)</PresentationFormat>
  <Paragraphs>75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Sex-Linked and Nontraditional Modes of Inheritance</vt:lpstr>
      <vt:lpstr>PowerPoint Presentation</vt:lpstr>
      <vt:lpstr>  X INACTIVATION  </vt:lpstr>
      <vt:lpstr>PowerPoint Presentation</vt:lpstr>
      <vt:lpstr>PowerPoint Presentation</vt:lpstr>
      <vt:lpstr>  X-Linked Recessive Inheritance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X-Linked Dominant Inheritance  </vt:lpstr>
      <vt:lpstr>PowerPoint Presentation</vt:lpstr>
      <vt:lpstr>PowerPoint Presentation</vt:lpstr>
      <vt:lpstr>PowerPoint Presentation</vt:lpstr>
      <vt:lpstr>PowerPoint Presentation</vt:lpstr>
      <vt:lpstr>  MITOCHONDRIAL INHERITANCE  </vt:lpstr>
      <vt:lpstr>PowerPoint Presentation</vt:lpstr>
      <vt:lpstr>PowerPoint Presentation</vt:lpstr>
      <vt:lpstr>PowerPoint Presentation</vt:lpstr>
      <vt:lpstr>PowerPoint Presentation</vt:lpstr>
      <vt:lpstr>  GENOMIC IMPRINTING  </vt:lpstr>
      <vt:lpstr>  Prader–Willi and Angelman Syndromes  </vt:lpstr>
      <vt:lpstr>PowerPoint Presentation</vt:lpstr>
      <vt:lpstr>PowerPoint Presentation</vt:lpstr>
      <vt:lpstr>  Beckwith–Wiedemann Syndrome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Sex-Linked and Nontraditional Modes of Inheritance</dc:title>
  <dc:creator>Dr_Waqas</dc:creator>
  <cp:lastModifiedBy>MyUserName</cp:lastModifiedBy>
  <cp:revision>59</cp:revision>
  <dcterms:created xsi:type="dcterms:W3CDTF">2006-08-16T00:00:00Z</dcterms:created>
  <dcterms:modified xsi:type="dcterms:W3CDTF">2020-01-31T05:04:44Z</dcterms:modified>
</cp:coreProperties>
</file>