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7D6F2B7-A89A-4A82-AA96-E270E30441D3}" type="datetimeFigureOut">
              <a:rPr lang="en-US" smtClean="0"/>
              <a:pPr/>
              <a:t>10/24/2015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0ACD24-5C30-4EF9-B984-264398709A8C}" type="slidenum">
              <a:rPr lang="en-US" smtClean="0"/>
              <a:pPr/>
              <a:t>‹#›</a:t>
            </a:fld>
            <a:endParaRPr lang="en-US"/>
          </a:p>
        </p:txBody>
      </p:sp>
    </p:spTree>
    <p:extLst>
      <p:ext uri="{BB962C8B-B14F-4D97-AF65-F5344CB8AC3E}">
        <p14:creationId xmlns="" xmlns:p14="http://schemas.microsoft.com/office/powerpoint/2010/main" val="23424620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D6F2B7-A89A-4A82-AA96-E270E30441D3}" type="datetimeFigureOut">
              <a:rPr lang="en-US" smtClean="0"/>
              <a:pPr/>
              <a:t>10/24/2015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0ACD24-5C30-4EF9-B984-264398709A8C}" type="slidenum">
              <a:rPr lang="en-US" smtClean="0"/>
              <a:pPr/>
              <a:t>‹#›</a:t>
            </a:fld>
            <a:endParaRPr lang="en-US"/>
          </a:p>
        </p:txBody>
      </p:sp>
    </p:spTree>
    <p:extLst>
      <p:ext uri="{BB962C8B-B14F-4D97-AF65-F5344CB8AC3E}">
        <p14:creationId xmlns="" xmlns:p14="http://schemas.microsoft.com/office/powerpoint/2010/main" val="24133382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D6F2B7-A89A-4A82-AA96-E270E30441D3}" type="datetimeFigureOut">
              <a:rPr lang="en-US" smtClean="0"/>
              <a:pPr/>
              <a:t>10/24/2015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0ACD24-5C30-4EF9-B984-264398709A8C}" type="slidenum">
              <a:rPr lang="en-US" smtClean="0"/>
              <a:pPr/>
              <a:t>‹#›</a:t>
            </a:fld>
            <a:endParaRPr lang="en-US"/>
          </a:p>
        </p:txBody>
      </p:sp>
    </p:spTree>
    <p:extLst>
      <p:ext uri="{BB962C8B-B14F-4D97-AF65-F5344CB8AC3E}">
        <p14:creationId xmlns="" xmlns:p14="http://schemas.microsoft.com/office/powerpoint/2010/main" val="10993989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D6F2B7-A89A-4A82-AA96-E270E30441D3}" type="datetimeFigureOut">
              <a:rPr lang="en-US" smtClean="0"/>
              <a:pPr/>
              <a:t>10/24/2015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0ACD24-5C30-4EF9-B984-264398709A8C}" type="slidenum">
              <a:rPr lang="en-US" smtClean="0"/>
              <a:pPr/>
              <a:t>‹#›</a:t>
            </a:fld>
            <a:endParaRPr lang="en-US"/>
          </a:p>
        </p:txBody>
      </p:sp>
    </p:spTree>
    <p:extLst>
      <p:ext uri="{BB962C8B-B14F-4D97-AF65-F5344CB8AC3E}">
        <p14:creationId xmlns="" xmlns:p14="http://schemas.microsoft.com/office/powerpoint/2010/main" val="6230014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D6F2B7-A89A-4A82-AA96-E270E30441D3}" type="datetimeFigureOut">
              <a:rPr lang="en-US" smtClean="0"/>
              <a:pPr/>
              <a:t>10/24/2015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0ACD24-5C30-4EF9-B984-264398709A8C}" type="slidenum">
              <a:rPr lang="en-US" smtClean="0"/>
              <a:pPr/>
              <a:t>‹#›</a:t>
            </a:fld>
            <a:endParaRPr lang="en-US"/>
          </a:p>
        </p:txBody>
      </p:sp>
    </p:spTree>
    <p:extLst>
      <p:ext uri="{BB962C8B-B14F-4D97-AF65-F5344CB8AC3E}">
        <p14:creationId xmlns="" xmlns:p14="http://schemas.microsoft.com/office/powerpoint/2010/main" val="14576997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7D6F2B7-A89A-4A82-AA96-E270E30441D3}" type="datetimeFigureOut">
              <a:rPr lang="en-US" smtClean="0"/>
              <a:pPr/>
              <a:t>10/24/2015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0ACD24-5C30-4EF9-B984-264398709A8C}" type="slidenum">
              <a:rPr lang="en-US" smtClean="0"/>
              <a:pPr/>
              <a:t>‹#›</a:t>
            </a:fld>
            <a:endParaRPr lang="en-US"/>
          </a:p>
        </p:txBody>
      </p:sp>
    </p:spTree>
    <p:extLst>
      <p:ext uri="{BB962C8B-B14F-4D97-AF65-F5344CB8AC3E}">
        <p14:creationId xmlns="" xmlns:p14="http://schemas.microsoft.com/office/powerpoint/2010/main" val="13341712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7D6F2B7-A89A-4A82-AA96-E270E30441D3}" type="datetimeFigureOut">
              <a:rPr lang="en-US" smtClean="0"/>
              <a:pPr/>
              <a:t>10/24/2015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D0ACD24-5C30-4EF9-B984-264398709A8C}" type="slidenum">
              <a:rPr lang="en-US" smtClean="0"/>
              <a:pPr/>
              <a:t>‹#›</a:t>
            </a:fld>
            <a:endParaRPr lang="en-US"/>
          </a:p>
        </p:txBody>
      </p:sp>
    </p:spTree>
    <p:extLst>
      <p:ext uri="{BB962C8B-B14F-4D97-AF65-F5344CB8AC3E}">
        <p14:creationId xmlns="" xmlns:p14="http://schemas.microsoft.com/office/powerpoint/2010/main" val="4904035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7D6F2B7-A89A-4A82-AA96-E270E30441D3}" type="datetimeFigureOut">
              <a:rPr lang="en-US" smtClean="0"/>
              <a:pPr/>
              <a:t>10/24/2015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D0ACD24-5C30-4EF9-B984-264398709A8C}" type="slidenum">
              <a:rPr lang="en-US" smtClean="0"/>
              <a:pPr/>
              <a:t>‹#›</a:t>
            </a:fld>
            <a:endParaRPr lang="en-US"/>
          </a:p>
        </p:txBody>
      </p:sp>
    </p:spTree>
    <p:extLst>
      <p:ext uri="{BB962C8B-B14F-4D97-AF65-F5344CB8AC3E}">
        <p14:creationId xmlns="" xmlns:p14="http://schemas.microsoft.com/office/powerpoint/2010/main" val="1499925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D6F2B7-A89A-4A82-AA96-E270E30441D3}" type="datetimeFigureOut">
              <a:rPr lang="en-US" smtClean="0"/>
              <a:pPr/>
              <a:t>10/24/2015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D0ACD24-5C30-4EF9-B984-264398709A8C}" type="slidenum">
              <a:rPr lang="en-US" smtClean="0"/>
              <a:pPr/>
              <a:t>‹#›</a:t>
            </a:fld>
            <a:endParaRPr lang="en-US"/>
          </a:p>
        </p:txBody>
      </p:sp>
    </p:spTree>
    <p:extLst>
      <p:ext uri="{BB962C8B-B14F-4D97-AF65-F5344CB8AC3E}">
        <p14:creationId xmlns="" xmlns:p14="http://schemas.microsoft.com/office/powerpoint/2010/main" val="6011315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D6F2B7-A89A-4A82-AA96-E270E30441D3}" type="datetimeFigureOut">
              <a:rPr lang="en-US" smtClean="0"/>
              <a:pPr/>
              <a:t>10/24/2015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0ACD24-5C30-4EF9-B984-264398709A8C}" type="slidenum">
              <a:rPr lang="en-US" smtClean="0"/>
              <a:pPr/>
              <a:t>‹#›</a:t>
            </a:fld>
            <a:endParaRPr lang="en-US"/>
          </a:p>
        </p:txBody>
      </p:sp>
    </p:spTree>
    <p:extLst>
      <p:ext uri="{BB962C8B-B14F-4D97-AF65-F5344CB8AC3E}">
        <p14:creationId xmlns="" xmlns:p14="http://schemas.microsoft.com/office/powerpoint/2010/main" val="22249800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D6F2B7-A89A-4A82-AA96-E270E30441D3}" type="datetimeFigureOut">
              <a:rPr lang="en-US" smtClean="0"/>
              <a:pPr/>
              <a:t>10/24/2015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0ACD24-5C30-4EF9-B984-264398709A8C}" type="slidenum">
              <a:rPr lang="en-US" smtClean="0"/>
              <a:pPr/>
              <a:t>‹#›</a:t>
            </a:fld>
            <a:endParaRPr lang="en-US"/>
          </a:p>
        </p:txBody>
      </p:sp>
    </p:spTree>
    <p:extLst>
      <p:ext uri="{BB962C8B-B14F-4D97-AF65-F5344CB8AC3E}">
        <p14:creationId xmlns="" xmlns:p14="http://schemas.microsoft.com/office/powerpoint/2010/main" val="39030793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D6F2B7-A89A-4A82-AA96-E270E30441D3}" type="datetimeFigureOut">
              <a:rPr lang="en-US" smtClean="0"/>
              <a:pPr/>
              <a:t>10/24/2015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0ACD24-5C30-4EF9-B984-264398709A8C}" type="slidenum">
              <a:rPr lang="en-US" smtClean="0"/>
              <a:pPr/>
              <a:t>‹#›</a:t>
            </a:fld>
            <a:endParaRPr lang="en-US"/>
          </a:p>
        </p:txBody>
      </p:sp>
    </p:spTree>
    <p:extLst>
      <p:ext uri="{BB962C8B-B14F-4D97-AF65-F5344CB8AC3E}">
        <p14:creationId xmlns="" xmlns:p14="http://schemas.microsoft.com/office/powerpoint/2010/main" val="13554176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Employee Selection</a:t>
            </a:r>
            <a:endParaRPr lang="en-US" dirty="0"/>
          </a:p>
        </p:txBody>
      </p:sp>
      <p:sp>
        <p:nvSpPr>
          <p:cNvPr id="3" name="Subtitle 2"/>
          <p:cNvSpPr>
            <a:spLocks noGrp="1"/>
          </p:cNvSpPr>
          <p:nvPr>
            <p:ph type="subTitle" idx="1"/>
          </p:nvPr>
        </p:nvSpPr>
        <p:spPr/>
        <p:txBody>
          <a:bodyPr>
            <a:normAutofit fontScale="92500" lnSpcReduction="10000"/>
          </a:bodyPr>
          <a:lstStyle/>
          <a:p>
            <a:r>
              <a:rPr lang="en-US" dirty="0" smtClean="0"/>
              <a:t>Selection is a process of inducting people in the organization with the purpose of predicting future performance  of the employee</a:t>
            </a:r>
            <a:endParaRPr lang="en-US" dirty="0"/>
          </a:p>
        </p:txBody>
      </p:sp>
    </p:spTree>
    <p:extLst>
      <p:ext uri="{BB962C8B-B14F-4D97-AF65-F5344CB8AC3E}">
        <p14:creationId xmlns="" xmlns:p14="http://schemas.microsoft.com/office/powerpoint/2010/main" val="22662864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 Background Investigation</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a:t>	</a:t>
            </a:r>
            <a:r>
              <a:rPr lang="en-US" dirty="0" smtClean="0"/>
              <a:t>The process of verifying information job candidates provide.</a:t>
            </a:r>
          </a:p>
          <a:p>
            <a:pPr marL="514350" indent="-514350">
              <a:buAutoNum type="alphaLcPeriod"/>
            </a:pPr>
            <a:r>
              <a:rPr lang="en-US" dirty="0" smtClean="0"/>
              <a:t>Previous organizations worked</a:t>
            </a:r>
          </a:p>
          <a:p>
            <a:pPr marL="514350" indent="-514350">
              <a:buAutoNum type="alphaLcPeriod"/>
            </a:pPr>
            <a:r>
              <a:rPr lang="en-US" dirty="0" smtClean="0"/>
              <a:t>References checking provided by job candidate</a:t>
            </a:r>
          </a:p>
          <a:p>
            <a:pPr marL="514350" indent="-514350">
              <a:buAutoNum type="alphaLcPeriod"/>
            </a:pPr>
            <a:r>
              <a:rPr lang="en-US" dirty="0" smtClean="0"/>
              <a:t>Educational accomplishments</a:t>
            </a:r>
          </a:p>
          <a:p>
            <a:pPr marL="514350" indent="-514350">
              <a:buAutoNum type="alphaLcPeriod"/>
            </a:pPr>
            <a:r>
              <a:rPr lang="en-US" dirty="0" smtClean="0"/>
              <a:t>Legal status to work in that country</a:t>
            </a:r>
          </a:p>
          <a:p>
            <a:pPr marL="514350" indent="-514350">
              <a:buAutoNum type="alphaLcPeriod"/>
            </a:pPr>
            <a:r>
              <a:rPr lang="en-US" dirty="0" smtClean="0"/>
              <a:t>Credit references</a:t>
            </a:r>
          </a:p>
          <a:p>
            <a:pPr marL="514350" indent="-514350">
              <a:buAutoNum type="alphaLcPeriod"/>
            </a:pPr>
            <a:r>
              <a:rPr lang="en-US" dirty="0" smtClean="0"/>
              <a:t>Criminal records</a:t>
            </a:r>
          </a:p>
          <a:p>
            <a:pPr marL="514350" indent="-514350">
              <a:buAutoNum type="alphaLcPeriod"/>
            </a:pPr>
            <a:r>
              <a:rPr lang="en-US" dirty="0" smtClean="0"/>
              <a:t>Qualified Privilege- the ability for organizations to speak candidly to one another about employees or potential hires. </a:t>
            </a:r>
          </a:p>
          <a:p>
            <a:pPr marL="514350" indent="-514350">
              <a:buAutoNum type="alphaLcPeriod"/>
            </a:pPr>
            <a:endParaRPr lang="en-US" dirty="0" smtClean="0"/>
          </a:p>
          <a:p>
            <a:pPr marL="514350" indent="-514350">
              <a:buAutoNum type="alphaLcPeriod"/>
            </a:pPr>
            <a:endParaRPr lang="en-US" dirty="0"/>
          </a:p>
        </p:txBody>
      </p:sp>
    </p:spTree>
    <p:extLst>
      <p:ext uri="{BB962C8B-B14F-4D97-AF65-F5344CB8AC3E}">
        <p14:creationId xmlns="" xmlns:p14="http://schemas.microsoft.com/office/powerpoint/2010/main" val="40722926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 Medical/Physical Examination</a:t>
            </a:r>
            <a:endParaRPr lang="en-US" dirty="0"/>
          </a:p>
        </p:txBody>
      </p:sp>
      <p:sp>
        <p:nvSpPr>
          <p:cNvPr id="3" name="Content Placeholder 2"/>
          <p:cNvSpPr>
            <a:spLocks noGrp="1"/>
          </p:cNvSpPr>
          <p:nvPr>
            <p:ph idx="1"/>
          </p:nvPr>
        </p:nvSpPr>
        <p:spPr/>
        <p:txBody>
          <a:bodyPr/>
          <a:lstStyle/>
          <a:p>
            <a:pPr marL="0" indent="0">
              <a:buNone/>
            </a:pPr>
            <a:r>
              <a:rPr lang="en-US" dirty="0" smtClean="0"/>
              <a:t>	An examination to determine an applicant’s physical fitness for essential job performance.</a:t>
            </a:r>
          </a:p>
          <a:p>
            <a:pPr marL="514350" indent="-514350">
              <a:buAutoNum type="arabicPeriod"/>
            </a:pPr>
            <a:r>
              <a:rPr lang="en-US" dirty="0" smtClean="0"/>
              <a:t>Checking the fingers of typists.</a:t>
            </a:r>
          </a:p>
          <a:p>
            <a:pPr marL="514350" indent="-514350">
              <a:buAutoNum type="arabicPeriod"/>
            </a:pPr>
            <a:r>
              <a:rPr lang="en-US" dirty="0" smtClean="0"/>
              <a:t>Legs and arms of manual workers</a:t>
            </a:r>
          </a:p>
          <a:p>
            <a:pPr marL="514350" indent="-514350">
              <a:buAutoNum type="arabicPeriod"/>
            </a:pPr>
            <a:r>
              <a:rPr lang="en-US" dirty="0" smtClean="0"/>
              <a:t>Eye sight of the watchmen</a:t>
            </a:r>
          </a:p>
          <a:p>
            <a:pPr marL="514350" indent="-514350">
              <a:buAutoNum type="arabicPeriod"/>
            </a:pPr>
            <a:r>
              <a:rPr lang="en-US" dirty="0" smtClean="0"/>
              <a:t>Hearing impairments of candidates</a:t>
            </a:r>
          </a:p>
          <a:p>
            <a:pPr marL="514350" indent="-514350">
              <a:buAutoNum type="arabicPeriod"/>
            </a:pPr>
            <a:r>
              <a:rPr lang="en-US" dirty="0" smtClean="0"/>
              <a:t>Speaking power for communicators.</a:t>
            </a:r>
            <a:endParaRPr lang="en-US" dirty="0"/>
          </a:p>
        </p:txBody>
      </p:sp>
    </p:spTree>
    <p:extLst>
      <p:ext uri="{BB962C8B-B14F-4D97-AF65-F5344CB8AC3E}">
        <p14:creationId xmlns="" xmlns:p14="http://schemas.microsoft.com/office/powerpoint/2010/main" val="41418618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 Permanent Job Offer</a:t>
            </a:r>
            <a:endParaRPr lang="en-US" dirty="0"/>
          </a:p>
        </p:txBody>
      </p:sp>
      <p:sp>
        <p:nvSpPr>
          <p:cNvPr id="3" name="Content Placeholder 2"/>
          <p:cNvSpPr>
            <a:spLocks noGrp="1"/>
          </p:cNvSpPr>
          <p:nvPr>
            <p:ph idx="1"/>
          </p:nvPr>
        </p:nvSpPr>
        <p:spPr/>
        <p:txBody>
          <a:bodyPr/>
          <a:lstStyle/>
          <a:p>
            <a:pPr marL="0" indent="0">
              <a:buNone/>
            </a:pPr>
            <a:r>
              <a:rPr lang="en-US" dirty="0" smtClean="0"/>
              <a:t>	individuals who perform successfully in the preceding steps are now considered eligible to receive  the employment offer. The final offer is typically made by the HRM representative.</a:t>
            </a:r>
            <a:endParaRPr lang="en-US" dirty="0"/>
          </a:p>
        </p:txBody>
      </p:sp>
    </p:spTree>
    <p:extLst>
      <p:ext uri="{BB962C8B-B14F-4D97-AF65-F5344CB8AC3E}">
        <p14:creationId xmlns="" xmlns:p14="http://schemas.microsoft.com/office/powerpoint/2010/main" val="9937733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Key Elements for Successful Predictors</a:t>
            </a:r>
            <a:endParaRPr lang="en-US" dirty="0"/>
          </a:p>
        </p:txBody>
      </p:sp>
      <p:sp>
        <p:nvSpPr>
          <p:cNvPr id="3" name="Content Placeholder 2"/>
          <p:cNvSpPr>
            <a:spLocks noGrp="1"/>
          </p:cNvSpPr>
          <p:nvPr>
            <p:ph idx="1"/>
          </p:nvPr>
        </p:nvSpPr>
        <p:spPr/>
        <p:txBody>
          <a:bodyPr/>
          <a:lstStyle/>
          <a:p>
            <a:pPr marL="0" indent="0">
              <a:buNone/>
            </a:pPr>
            <a:r>
              <a:rPr lang="en-US" dirty="0" smtClean="0"/>
              <a:t>	HR is concerned with selection activities that can help predict which applicants will perform satisfactorily on the job. How the selection device is working, that depends upon </a:t>
            </a:r>
            <a:r>
              <a:rPr lang="en-US" dirty="0" smtClean="0">
                <a:solidFill>
                  <a:srgbClr val="FF0000"/>
                </a:solidFill>
              </a:rPr>
              <a:t>reliability,</a:t>
            </a:r>
            <a:r>
              <a:rPr lang="en-US" dirty="0" smtClean="0"/>
              <a:t> </a:t>
            </a:r>
            <a:r>
              <a:rPr lang="en-US" dirty="0" smtClean="0">
                <a:solidFill>
                  <a:srgbClr val="7030A0"/>
                </a:solidFill>
              </a:rPr>
              <a:t>validity,</a:t>
            </a:r>
            <a:r>
              <a:rPr lang="en-US" dirty="0" smtClean="0"/>
              <a:t> and </a:t>
            </a:r>
            <a:r>
              <a:rPr lang="en-US" dirty="0" smtClean="0">
                <a:solidFill>
                  <a:srgbClr val="C00000"/>
                </a:solidFill>
              </a:rPr>
              <a:t>cut scores</a:t>
            </a:r>
            <a:r>
              <a:rPr lang="en-US" dirty="0" smtClean="0"/>
              <a:t> measured by the selectors.</a:t>
            </a:r>
            <a:endParaRPr lang="en-US" dirty="0"/>
          </a:p>
        </p:txBody>
      </p:sp>
    </p:spTree>
    <p:extLst>
      <p:ext uri="{BB962C8B-B14F-4D97-AF65-F5344CB8AC3E}">
        <p14:creationId xmlns="" xmlns:p14="http://schemas.microsoft.com/office/powerpoint/2010/main" val="2136047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Reliability </a:t>
            </a:r>
            <a:endParaRPr lang="en-US" dirty="0"/>
          </a:p>
        </p:txBody>
      </p:sp>
      <p:sp>
        <p:nvSpPr>
          <p:cNvPr id="3" name="Content Placeholder 2"/>
          <p:cNvSpPr>
            <a:spLocks noGrp="1"/>
          </p:cNvSpPr>
          <p:nvPr>
            <p:ph idx="1"/>
          </p:nvPr>
        </p:nvSpPr>
        <p:spPr/>
        <p:txBody>
          <a:bodyPr/>
          <a:lstStyle/>
          <a:p>
            <a:pPr marL="0" indent="0">
              <a:buNone/>
            </a:pPr>
            <a:r>
              <a:rPr lang="en-US" dirty="0" smtClean="0"/>
              <a:t>	A selection device’s consistency of measurement. In using different situations what the results are coming out from use of that device, if results are consistent to the previous ones it means instrument has good level of reliability or is reliable.</a:t>
            </a:r>
            <a:endParaRPr lang="en-US" dirty="0"/>
          </a:p>
        </p:txBody>
      </p:sp>
    </p:spTree>
    <p:extLst>
      <p:ext uri="{BB962C8B-B14F-4D97-AF65-F5344CB8AC3E}">
        <p14:creationId xmlns="" xmlns:p14="http://schemas.microsoft.com/office/powerpoint/2010/main" val="15137610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Validity </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	The proven relationship of a selection device to relevant criterion. High reliability may be meaningless if device is not measuring the behavior related to the job performance.</a:t>
            </a:r>
          </a:p>
          <a:p>
            <a:pPr marL="0" indent="0">
              <a:buNone/>
            </a:pPr>
            <a:r>
              <a:rPr lang="en-US" b="1" dirty="0" smtClean="0"/>
              <a:t>3 types of validity: </a:t>
            </a:r>
            <a:endParaRPr lang="en-US" dirty="0" smtClean="0"/>
          </a:p>
          <a:p>
            <a:pPr marL="514350" indent="-514350">
              <a:buAutoNum type="arabicPeriod"/>
            </a:pPr>
            <a:r>
              <a:rPr lang="en-US" b="1" dirty="0" smtClean="0"/>
              <a:t>Content validity- </a:t>
            </a:r>
            <a:r>
              <a:rPr lang="en-US" dirty="0" smtClean="0"/>
              <a:t>the degree to which test content, as a sample, represents all situations that could have been included, such as a typing test for clerk typist.</a:t>
            </a:r>
          </a:p>
        </p:txBody>
      </p:sp>
    </p:spTree>
    <p:extLst>
      <p:ext uri="{BB962C8B-B14F-4D97-AF65-F5344CB8AC3E}">
        <p14:creationId xmlns="" xmlns:p14="http://schemas.microsoft.com/office/powerpoint/2010/main" val="2666727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Validity (cont.)</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b="1" dirty="0" smtClean="0"/>
              <a:t>2. Construct validity- </a:t>
            </a:r>
            <a:r>
              <a:rPr lang="en-US" dirty="0" smtClean="0"/>
              <a:t>the degree to which a 	particular trait relates to successful job 	performance, as in IQ tests.</a:t>
            </a:r>
          </a:p>
          <a:p>
            <a:pPr marL="0" indent="0">
              <a:buNone/>
            </a:pPr>
            <a:endParaRPr lang="en-US" dirty="0"/>
          </a:p>
          <a:p>
            <a:pPr marL="0" indent="0">
              <a:buNone/>
            </a:pPr>
            <a:r>
              <a:rPr lang="en-US" b="1" dirty="0" smtClean="0"/>
              <a:t>3. Criterion-related validity- </a:t>
            </a:r>
            <a:r>
              <a:rPr lang="en-US" dirty="0" smtClean="0"/>
              <a:t>the degree to which a   	particular selection device accurately predicts 	the important elements of work behavior, as 	in the relationship between a test score and 	job performance.</a:t>
            </a:r>
            <a:endParaRPr lang="en-US" dirty="0"/>
          </a:p>
          <a:p>
            <a:pPr marL="0" indent="0">
              <a:buNone/>
            </a:pPr>
            <a:r>
              <a:rPr lang="en-US" b="1" dirty="0" smtClean="0"/>
              <a:t>4. Predictive validity- </a:t>
            </a:r>
            <a:r>
              <a:rPr lang="en-US" dirty="0" smtClean="0"/>
              <a:t>validating tests by using 	prospective applicants as the study group.</a:t>
            </a:r>
            <a:endParaRPr lang="en-US" dirty="0"/>
          </a:p>
        </p:txBody>
      </p:sp>
    </p:spTree>
    <p:extLst>
      <p:ext uri="{BB962C8B-B14F-4D97-AF65-F5344CB8AC3E}">
        <p14:creationId xmlns="" xmlns:p14="http://schemas.microsoft.com/office/powerpoint/2010/main" val="14289057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Cut Scores</a:t>
            </a:r>
            <a:endParaRPr lang="en-US" dirty="0"/>
          </a:p>
        </p:txBody>
      </p:sp>
      <p:sp>
        <p:nvSpPr>
          <p:cNvPr id="3" name="Content Placeholder 2"/>
          <p:cNvSpPr>
            <a:spLocks noGrp="1"/>
          </p:cNvSpPr>
          <p:nvPr>
            <p:ph idx="1"/>
          </p:nvPr>
        </p:nvSpPr>
        <p:spPr/>
        <p:txBody>
          <a:bodyPr/>
          <a:lstStyle/>
          <a:p>
            <a:pPr marL="0" indent="0">
              <a:buNone/>
            </a:pPr>
            <a:r>
              <a:rPr lang="en-US" dirty="0" smtClean="0"/>
              <a:t>	A scoring point below which applicants are rejected.</a:t>
            </a:r>
          </a:p>
          <a:p>
            <a:pPr marL="0" indent="0">
              <a:buNone/>
            </a:pPr>
            <a:endParaRPr lang="en-US" dirty="0"/>
          </a:p>
          <a:p>
            <a:pPr marL="0" indent="0">
              <a:buNone/>
            </a:pPr>
            <a:r>
              <a:rPr lang="en-US" b="1" dirty="0" smtClean="0"/>
              <a:t>Concurrent Validity</a:t>
            </a:r>
            <a:r>
              <a:rPr lang="en-US" dirty="0" smtClean="0"/>
              <a:t>- validating tests by using current employees as the study group.</a:t>
            </a:r>
            <a:endParaRPr lang="en-US" dirty="0"/>
          </a:p>
        </p:txBody>
      </p:sp>
    </p:spTree>
    <p:extLst>
      <p:ext uri="{BB962C8B-B14F-4D97-AF65-F5344CB8AC3E}">
        <p14:creationId xmlns="" xmlns:p14="http://schemas.microsoft.com/office/powerpoint/2010/main" val="16061259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 of Selection</a:t>
            </a:r>
            <a:endParaRPr lang="en-US" dirty="0"/>
          </a:p>
        </p:txBody>
      </p:sp>
      <p:sp>
        <p:nvSpPr>
          <p:cNvPr id="3" name="Content Placeholder 2"/>
          <p:cNvSpPr>
            <a:spLocks noGrp="1"/>
          </p:cNvSpPr>
          <p:nvPr>
            <p:ph idx="1"/>
          </p:nvPr>
        </p:nvSpPr>
        <p:spPr/>
        <p:txBody>
          <a:bodyPr>
            <a:normAutofit lnSpcReduction="10000"/>
          </a:bodyPr>
          <a:lstStyle/>
          <a:p>
            <a:pPr marL="514350" indent="-514350">
              <a:buAutoNum type="arabicPeriod"/>
            </a:pPr>
            <a:r>
              <a:rPr lang="en-US" dirty="0" smtClean="0"/>
              <a:t>Initial Screening</a:t>
            </a:r>
          </a:p>
          <a:p>
            <a:pPr marL="514350" indent="-514350">
              <a:buAutoNum type="arabicPeriod"/>
            </a:pPr>
            <a:r>
              <a:rPr lang="en-US" dirty="0" smtClean="0"/>
              <a:t>Completed Applications</a:t>
            </a:r>
          </a:p>
          <a:p>
            <a:pPr marL="514350" indent="-514350">
              <a:buAutoNum type="arabicPeriod"/>
            </a:pPr>
            <a:r>
              <a:rPr lang="en-US" dirty="0" smtClean="0"/>
              <a:t>Employment Test</a:t>
            </a:r>
          </a:p>
          <a:p>
            <a:pPr marL="514350" indent="-514350">
              <a:buAutoNum type="arabicPeriod"/>
            </a:pPr>
            <a:r>
              <a:rPr lang="en-US" dirty="0" smtClean="0"/>
              <a:t>Comprehensive Interview</a:t>
            </a:r>
          </a:p>
          <a:p>
            <a:pPr marL="514350" indent="-514350">
              <a:buAutoNum type="arabicPeriod"/>
            </a:pPr>
            <a:r>
              <a:rPr lang="en-US" dirty="0" smtClean="0"/>
              <a:t>Conditional job offer</a:t>
            </a:r>
          </a:p>
          <a:p>
            <a:pPr marL="514350" indent="-514350">
              <a:buAutoNum type="arabicPeriod"/>
            </a:pPr>
            <a:r>
              <a:rPr lang="en-US" dirty="0" smtClean="0"/>
              <a:t>Background examination if required</a:t>
            </a:r>
          </a:p>
          <a:p>
            <a:pPr marL="514350" indent="-514350">
              <a:buAutoNum type="arabicPeriod"/>
            </a:pPr>
            <a:r>
              <a:rPr lang="en-US" dirty="0" smtClean="0"/>
              <a:t>Medical/physical examination if required</a:t>
            </a:r>
          </a:p>
          <a:p>
            <a:pPr marL="514350" indent="-514350">
              <a:buAutoNum type="arabicPeriod"/>
            </a:pPr>
            <a:r>
              <a:rPr lang="en-US" dirty="0" smtClean="0"/>
              <a:t>Permanent job offer</a:t>
            </a:r>
            <a:endParaRPr lang="en-US" dirty="0"/>
          </a:p>
        </p:txBody>
      </p:sp>
    </p:spTree>
    <p:extLst>
      <p:ext uri="{BB962C8B-B14F-4D97-AF65-F5344CB8AC3E}">
        <p14:creationId xmlns="" xmlns:p14="http://schemas.microsoft.com/office/powerpoint/2010/main" val="20673607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Initial Screening</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a:t>	</a:t>
            </a:r>
            <a:r>
              <a:rPr lang="en-US" dirty="0" smtClean="0"/>
              <a:t>The first step in the selection process whereby job inquiries are sorted.</a:t>
            </a:r>
          </a:p>
          <a:p>
            <a:pPr marL="514350" indent="-514350">
              <a:buAutoNum type="alphaLcPeriod"/>
            </a:pPr>
            <a:r>
              <a:rPr lang="en-US" dirty="0" smtClean="0"/>
              <a:t>Screening Inquiries- job description and job specification- candidate may be deficient </a:t>
            </a:r>
            <a:r>
              <a:rPr lang="en-US" smtClean="0"/>
              <a:t>(low) </a:t>
            </a:r>
            <a:r>
              <a:rPr lang="en-US" dirty="0" smtClean="0"/>
              <a:t>in qualifications and experience. Gaps in jobs- job history, short period jobs, and seminars or courses attended instead of appropriate education in the job related area.</a:t>
            </a:r>
          </a:p>
          <a:p>
            <a:pPr marL="514350" indent="-514350">
              <a:buAutoNum type="alphaLcPeriod"/>
            </a:pPr>
            <a:r>
              <a:rPr lang="en-US" dirty="0" smtClean="0"/>
              <a:t>Screening Interviews- give enough detail of the job to check seriousness, encourage the candidate to withdraw if not qualified, discuss the salary range etc.</a:t>
            </a:r>
            <a:endParaRPr lang="en-US" dirty="0"/>
          </a:p>
        </p:txBody>
      </p:sp>
    </p:spTree>
    <p:extLst>
      <p:ext uri="{BB962C8B-B14F-4D97-AF65-F5344CB8AC3E}">
        <p14:creationId xmlns="" xmlns:p14="http://schemas.microsoft.com/office/powerpoint/2010/main" val="19422869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Completed Applications</a:t>
            </a:r>
            <a:endParaRPr lang="en-US" dirty="0"/>
          </a:p>
        </p:txBody>
      </p:sp>
      <p:sp>
        <p:nvSpPr>
          <p:cNvPr id="3" name="Content Placeholder 2"/>
          <p:cNvSpPr>
            <a:spLocks noGrp="1"/>
          </p:cNvSpPr>
          <p:nvPr>
            <p:ph idx="1"/>
          </p:nvPr>
        </p:nvSpPr>
        <p:spPr/>
        <p:txBody>
          <a:bodyPr/>
          <a:lstStyle/>
          <a:p>
            <a:r>
              <a:rPr lang="en-US" dirty="0" smtClean="0"/>
              <a:t>Company-specific employment form used to generate specific information the company wants.</a:t>
            </a:r>
          </a:p>
          <a:p>
            <a:pPr marL="514350" indent="-514350">
              <a:buAutoNum type="alphaLcPeriod"/>
            </a:pPr>
            <a:r>
              <a:rPr lang="en-US" dirty="0" smtClean="0"/>
              <a:t>Required information for company HR inventory or data bank</a:t>
            </a:r>
          </a:p>
          <a:p>
            <a:pPr marL="514350" indent="-514350">
              <a:buAutoNum type="alphaLcPeriod"/>
            </a:pPr>
            <a:r>
              <a:rPr lang="en-US" dirty="0" smtClean="0"/>
              <a:t>Authenticated information- candidate is responsible for the proof of that info.</a:t>
            </a:r>
          </a:p>
          <a:p>
            <a:pPr marL="514350" indent="-514350">
              <a:buAutoNum type="alphaLcPeriod"/>
            </a:pPr>
            <a:r>
              <a:rPr lang="en-US" dirty="0" smtClean="0"/>
              <a:t>Signatures to attest the truthfulness of info. </a:t>
            </a:r>
            <a:endParaRPr lang="en-US" dirty="0"/>
          </a:p>
        </p:txBody>
      </p:sp>
    </p:spTree>
    <p:extLst>
      <p:ext uri="{BB962C8B-B14F-4D97-AF65-F5344CB8AC3E}">
        <p14:creationId xmlns="" xmlns:p14="http://schemas.microsoft.com/office/powerpoint/2010/main" val="23981614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Completed Applications (</a:t>
            </a:r>
            <a:r>
              <a:rPr lang="en-US" dirty="0" err="1" smtClean="0"/>
              <a:t>cont</a:t>
            </a:r>
            <a:r>
              <a:rPr lang="en-US" dirty="0" smtClean="0"/>
              <a:t>)</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b="1" i="1" u="sng" dirty="0" smtClean="0"/>
              <a:t>Key Issues</a:t>
            </a:r>
            <a:r>
              <a:rPr lang="en-US" dirty="0" smtClean="0"/>
              <a:t>- legal aspects: insolvent, criminal, aliens, from enemy country, illegal immigrants, and the statement to allow employer to dismiss on provision of false information.</a:t>
            </a:r>
          </a:p>
          <a:p>
            <a:pPr marL="0" indent="0">
              <a:buNone/>
            </a:pPr>
            <a:r>
              <a:rPr lang="en-US" b="1" i="1" u="sng" dirty="0" smtClean="0"/>
              <a:t>Weighted Application Forms</a:t>
            </a:r>
            <a:r>
              <a:rPr lang="en-US" dirty="0" smtClean="0"/>
              <a:t>-A special type of application form that uses relevant applicant information to determine the likelihood of job success.</a:t>
            </a:r>
          </a:p>
          <a:p>
            <a:pPr marL="0" indent="0">
              <a:buNone/>
            </a:pPr>
            <a:r>
              <a:rPr lang="en-US" b="1" i="1" u="sng" dirty="0" smtClean="0"/>
              <a:t>Successful Applications- </a:t>
            </a:r>
            <a:r>
              <a:rPr lang="en-US" dirty="0" smtClean="0"/>
              <a:t>analysis of information from application form is useful to predict future job success and performance of employees</a:t>
            </a:r>
            <a:endParaRPr lang="en-US" dirty="0"/>
          </a:p>
        </p:txBody>
      </p:sp>
    </p:spTree>
    <p:extLst>
      <p:ext uri="{BB962C8B-B14F-4D97-AF65-F5344CB8AC3E}">
        <p14:creationId xmlns="" xmlns:p14="http://schemas.microsoft.com/office/powerpoint/2010/main" val="37507919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Employment Testing</a:t>
            </a:r>
            <a:endParaRPr lang="en-US" dirty="0"/>
          </a:p>
        </p:txBody>
      </p:sp>
      <p:sp>
        <p:nvSpPr>
          <p:cNvPr id="3" name="Content Placeholder 2"/>
          <p:cNvSpPr>
            <a:spLocks noGrp="1"/>
          </p:cNvSpPr>
          <p:nvPr>
            <p:ph idx="1"/>
          </p:nvPr>
        </p:nvSpPr>
        <p:spPr/>
        <p:txBody>
          <a:bodyPr>
            <a:normAutofit fontScale="92500" lnSpcReduction="20000"/>
          </a:bodyPr>
          <a:lstStyle/>
          <a:p>
            <a:pPr marL="514350" indent="-514350">
              <a:buAutoNum type="arabicPeriod"/>
            </a:pPr>
            <a:r>
              <a:rPr lang="en-US" dirty="0" smtClean="0"/>
              <a:t>Performance Simulation Tests- work sampling and assessment centers evaluation abilities in actual job activities.</a:t>
            </a:r>
          </a:p>
          <a:p>
            <a:pPr marL="514350" indent="-514350">
              <a:buAutoNum type="arabicPeriod"/>
            </a:pPr>
            <a:r>
              <a:rPr lang="en-US" dirty="0" smtClean="0"/>
              <a:t>Work Sampling- A selection device requiring the job applicant to perform a small sampling of actual job activities.</a:t>
            </a:r>
          </a:p>
          <a:p>
            <a:pPr marL="514350" indent="-514350">
              <a:buAutoNum type="arabicPeriod"/>
            </a:pPr>
            <a:r>
              <a:rPr lang="en-US" dirty="0" smtClean="0"/>
              <a:t>Assessment Center- A facility where performance simulation tests are administered. These include a series of exercises used for selection, development, and performance appraisals.</a:t>
            </a:r>
            <a:endParaRPr lang="en-US" dirty="0"/>
          </a:p>
        </p:txBody>
      </p:sp>
    </p:spTree>
    <p:extLst>
      <p:ext uri="{BB962C8B-B14F-4D97-AF65-F5344CB8AC3E}">
        <p14:creationId xmlns="" xmlns:p14="http://schemas.microsoft.com/office/powerpoint/2010/main" val="27968228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Comprehensive Interviews</a:t>
            </a:r>
            <a:endParaRPr lang="en-US" dirty="0"/>
          </a:p>
        </p:txBody>
      </p:sp>
      <p:sp>
        <p:nvSpPr>
          <p:cNvPr id="3" name="Content Placeholder 2"/>
          <p:cNvSpPr>
            <a:spLocks noGrp="1"/>
          </p:cNvSpPr>
          <p:nvPr>
            <p:ph idx="1"/>
          </p:nvPr>
        </p:nvSpPr>
        <p:spPr>
          <a:xfrm>
            <a:off x="533400" y="1600200"/>
            <a:ext cx="8229600" cy="4525963"/>
          </a:xfrm>
        </p:spPr>
        <p:txBody>
          <a:bodyPr>
            <a:normAutofit fontScale="92500" lnSpcReduction="10000"/>
          </a:bodyPr>
          <a:lstStyle/>
          <a:p>
            <a:pPr marL="0" indent="0">
              <a:buNone/>
            </a:pPr>
            <a:r>
              <a:rPr lang="en-US" dirty="0" smtClean="0"/>
              <a:t>	A selection device used to obtain in-depth information about a candidate.</a:t>
            </a:r>
          </a:p>
          <a:p>
            <a:pPr marL="514350" indent="-514350">
              <a:buAutoNum type="alphaLcPeriod"/>
            </a:pPr>
            <a:r>
              <a:rPr lang="en-US" dirty="0" smtClean="0"/>
              <a:t>To assess area which can not be explored in application form or tests, such as motivation, values, ability to work under pressure and ability to fit in organizational culture.</a:t>
            </a:r>
          </a:p>
          <a:p>
            <a:pPr marL="514350" indent="-514350">
              <a:buAutoNum type="alphaLcPeriod"/>
            </a:pPr>
            <a:r>
              <a:rPr lang="en-US" dirty="0"/>
              <a:t> </a:t>
            </a:r>
            <a:r>
              <a:rPr lang="en-US" dirty="0" smtClean="0"/>
              <a:t>to assess the change acceptance in the candidate and ability to familiarize himself with the existing conditions of the workplace.</a:t>
            </a:r>
          </a:p>
          <a:p>
            <a:pPr marL="0" indent="0">
              <a:buNone/>
            </a:pPr>
            <a:r>
              <a:rPr lang="en-US" dirty="0"/>
              <a:t> </a:t>
            </a:r>
            <a:r>
              <a:rPr lang="en-US" b="1" i="1" u="sng" dirty="0" smtClean="0"/>
              <a:t>Problems in interviews</a:t>
            </a:r>
          </a:p>
          <a:p>
            <a:pPr marL="514350" indent="-514350">
              <a:buAutoNum type="alphaLcPeriod"/>
            </a:pPr>
            <a:endParaRPr lang="en-US" b="1" i="1" u="sng" dirty="0"/>
          </a:p>
        </p:txBody>
      </p:sp>
    </p:spTree>
    <p:extLst>
      <p:ext uri="{BB962C8B-B14F-4D97-AF65-F5344CB8AC3E}">
        <p14:creationId xmlns="" xmlns:p14="http://schemas.microsoft.com/office/powerpoint/2010/main" val="40818157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4. Comprehensive Interviews (cont.)</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b="1" i="1" u="sng" dirty="0" smtClean="0"/>
              <a:t>Problems in interviews-</a:t>
            </a:r>
          </a:p>
          <a:p>
            <a:pPr marL="514350" indent="-514350">
              <a:buAutoNum type="arabicPeriod"/>
            </a:pPr>
            <a:r>
              <a:rPr lang="en-US" dirty="0" smtClean="0"/>
              <a:t>Interviewer Bias- image created by reviewing materials such as the </a:t>
            </a:r>
            <a:r>
              <a:rPr lang="en-US" dirty="0" err="1" smtClean="0"/>
              <a:t>re’sume</a:t>
            </a:r>
            <a:r>
              <a:rPr lang="en-US" dirty="0" smtClean="0"/>
              <a:t>’, application, or test scores prior to the actual interview.</a:t>
            </a:r>
          </a:p>
          <a:p>
            <a:pPr marL="514350" indent="-514350">
              <a:buAutoNum type="arabicPeriod"/>
            </a:pPr>
            <a:r>
              <a:rPr lang="en-US" dirty="0" smtClean="0"/>
              <a:t>Impression Management- influencing performance evaluations by portraying an image desired by the appraiser</a:t>
            </a:r>
            <a:r>
              <a:rPr lang="en-US" dirty="0" smtClean="0"/>
              <a:t>.</a:t>
            </a:r>
            <a:r>
              <a:rPr lang="en-US" dirty="0" smtClean="0"/>
              <a:t> </a:t>
            </a:r>
            <a:br>
              <a:rPr lang="en-US" dirty="0" smtClean="0"/>
            </a:br>
            <a:r>
              <a:rPr lang="en-US" smtClean="0"/>
              <a:t>When a person is trying to mould his natural behavior just to manage a particular situation or to look good in front of others then he is following the art of Impression Management</a:t>
            </a:r>
            <a:endParaRPr lang="en-US" dirty="0" smtClean="0"/>
          </a:p>
          <a:p>
            <a:pPr marL="514350" indent="-514350">
              <a:buAutoNum type="arabicPeriod"/>
            </a:pPr>
            <a:r>
              <a:rPr lang="en-US" dirty="0" smtClean="0"/>
              <a:t>Behavioral Interviews- observing job candidates not only what they say but for how they behave.</a:t>
            </a:r>
            <a:endParaRPr lang="en-US" dirty="0"/>
          </a:p>
        </p:txBody>
      </p:sp>
    </p:spTree>
    <p:extLst>
      <p:ext uri="{BB962C8B-B14F-4D97-AF65-F5344CB8AC3E}">
        <p14:creationId xmlns="" xmlns:p14="http://schemas.microsoft.com/office/powerpoint/2010/main" val="13863321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 Conditional Job Offer</a:t>
            </a:r>
            <a:endParaRPr lang="en-US" dirty="0"/>
          </a:p>
        </p:txBody>
      </p:sp>
      <p:sp>
        <p:nvSpPr>
          <p:cNvPr id="3" name="Content Placeholder 2"/>
          <p:cNvSpPr>
            <a:spLocks noGrp="1"/>
          </p:cNvSpPr>
          <p:nvPr>
            <p:ph idx="1"/>
          </p:nvPr>
        </p:nvSpPr>
        <p:spPr/>
        <p:txBody>
          <a:bodyPr/>
          <a:lstStyle/>
          <a:p>
            <a:pPr marL="0" indent="0">
              <a:buNone/>
            </a:pPr>
            <a:r>
              <a:rPr lang="en-US" dirty="0" smtClean="0"/>
              <a:t>	A tentative job offer that becomes permanent after certain conditions are met.</a:t>
            </a:r>
          </a:p>
          <a:p>
            <a:pPr marL="0" indent="0">
              <a:buNone/>
            </a:pPr>
            <a:r>
              <a:rPr lang="en-US" dirty="0" smtClean="0"/>
              <a:t>---passing a certain medical, physical, or substance abuse test.</a:t>
            </a:r>
            <a:endParaRPr lang="en-US" dirty="0"/>
          </a:p>
        </p:txBody>
      </p:sp>
    </p:spTree>
    <p:extLst>
      <p:ext uri="{BB962C8B-B14F-4D97-AF65-F5344CB8AC3E}">
        <p14:creationId xmlns="" xmlns:p14="http://schemas.microsoft.com/office/powerpoint/2010/main" val="298213289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280</TotalTime>
  <Words>331</Words>
  <Application>Microsoft Office PowerPoint</Application>
  <PresentationFormat>On-screen Show (4:3)</PresentationFormat>
  <Paragraphs>76</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Employee Selection</vt:lpstr>
      <vt:lpstr>Process of Selection</vt:lpstr>
      <vt:lpstr>1. Initial Screening</vt:lpstr>
      <vt:lpstr>2. Completed Applications</vt:lpstr>
      <vt:lpstr>2. Completed Applications (cont)</vt:lpstr>
      <vt:lpstr>3. Employment Testing</vt:lpstr>
      <vt:lpstr>4. Comprehensive Interviews</vt:lpstr>
      <vt:lpstr>4. Comprehensive Interviews (cont.)</vt:lpstr>
      <vt:lpstr>5. Conditional Job Offer</vt:lpstr>
      <vt:lpstr>6. Background Investigation</vt:lpstr>
      <vt:lpstr>7. Medical/Physical Examination</vt:lpstr>
      <vt:lpstr>8. Permanent Job Offer</vt:lpstr>
      <vt:lpstr>Key Elements for Successful Predictors</vt:lpstr>
      <vt:lpstr>Reliability </vt:lpstr>
      <vt:lpstr>Validity </vt:lpstr>
      <vt:lpstr>Validity (cont.)</vt:lpstr>
      <vt:lpstr>Cut Scores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Employee Selection</dc:title>
  <dc:creator>itcpu</dc:creator>
  <cp:lastModifiedBy>AmirSohail</cp:lastModifiedBy>
  <cp:revision>22</cp:revision>
  <dcterms:created xsi:type="dcterms:W3CDTF">2012-10-03T16:00:43Z</dcterms:created>
  <dcterms:modified xsi:type="dcterms:W3CDTF">2015-10-24T11:43:02Z</dcterms:modified>
</cp:coreProperties>
</file>