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4" r:id="rId6"/>
    <p:sldId id="275" r:id="rId7"/>
    <p:sldId id="284" r:id="rId8"/>
    <p:sldId id="280" r:id="rId9"/>
    <p:sldId id="271" r:id="rId10"/>
    <p:sldId id="260" r:id="rId11"/>
    <p:sldId id="270" r:id="rId12"/>
    <p:sldId id="261" r:id="rId13"/>
    <p:sldId id="262" r:id="rId14"/>
    <p:sldId id="276" r:id="rId15"/>
    <p:sldId id="277" r:id="rId16"/>
    <p:sldId id="278" r:id="rId17"/>
    <p:sldId id="279" r:id="rId18"/>
    <p:sldId id="263" r:id="rId19"/>
    <p:sldId id="264" r:id="rId20"/>
    <p:sldId id="265" r:id="rId21"/>
    <p:sldId id="266" r:id="rId22"/>
    <p:sldId id="267" r:id="rId23"/>
    <p:sldId id="268" r:id="rId24"/>
    <p:sldId id="269" r:id="rId25"/>
    <p:sldId id="281" r:id="rId26"/>
    <p:sldId id="282" r:id="rId27"/>
    <p:sldId id="283" r:id="rId28"/>
    <p:sldId id="272" r:id="rId29"/>
    <p:sldId id="27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39058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7692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9300" y="274638"/>
            <a:ext cx="17907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5219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316835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1600200"/>
            <a:ext cx="7162800" cy="4525963"/>
          </a:xfrm>
        </p:spPr>
        <p:txBody>
          <a:bodyPr/>
          <a:lstStyle/>
          <a:p>
            <a:r>
              <a:rPr lang="en-US" smtClean="0"/>
              <a:t>Click icon to add table</a:t>
            </a:r>
            <a:endParaRPr lang="en-AU"/>
          </a:p>
        </p:txBody>
      </p:sp>
    </p:spTree>
    <p:extLst>
      <p:ext uri="{BB962C8B-B14F-4D97-AF65-F5344CB8AC3E}">
        <p14:creationId xmlns:p14="http://schemas.microsoft.com/office/powerpoint/2010/main" val="323452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14085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026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1148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9854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2685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77618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91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079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25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716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1" name="Group 7"/>
          <p:cNvGrpSpPr>
            <a:grpSpLocks/>
          </p:cNvGrpSpPr>
          <p:nvPr/>
        </p:nvGrpSpPr>
        <p:grpSpPr bwMode="auto">
          <a:xfrm>
            <a:off x="7785100" y="0"/>
            <a:ext cx="1435100" cy="6862763"/>
            <a:chOff x="4904" y="-3"/>
            <a:chExt cx="904" cy="4323"/>
          </a:xfrm>
        </p:grpSpPr>
        <p:sp>
          <p:nvSpPr>
            <p:cNvPr id="1032" name="Rectangle 8"/>
            <p:cNvSpPr>
              <a:spLocks noChangeArrowheads="1"/>
            </p:cNvSpPr>
            <p:nvPr userDrawn="1"/>
          </p:nvSpPr>
          <p:spPr bwMode="auto">
            <a:xfrm rot="5400000">
              <a:off x="3216" y="1776"/>
              <a:ext cx="4320" cy="768"/>
            </a:xfrm>
            <a:prstGeom prst="rect">
              <a:avLst/>
            </a:prstGeom>
            <a:solidFill>
              <a:srgbClr val="D89F00"/>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aphicFrame>
          <p:nvGraphicFramePr>
            <p:cNvPr id="1033" name="Object 9"/>
            <p:cNvGraphicFramePr>
              <a:graphicFrameLocks noChangeAspect="1"/>
            </p:cNvGraphicFramePr>
            <p:nvPr userDrawn="1"/>
          </p:nvGraphicFramePr>
          <p:xfrm>
            <a:off x="5064" y="3552"/>
            <a:ext cx="624" cy="665"/>
          </p:xfrm>
          <a:graphic>
            <a:graphicData uri="http://schemas.openxmlformats.org/presentationml/2006/ole">
              <mc:AlternateContent xmlns:mc="http://schemas.openxmlformats.org/markup-compatibility/2006">
                <mc:Choice xmlns:v="urn:schemas-microsoft-com:vml" Requires="v">
                  <p:oleObj spid="_x0000_s1042" name="CorelDRAW" r:id="rId15" imgW="2877480" imgH="2906280" progId="CorelDRAW.Graphic.9">
                    <p:embed/>
                  </p:oleObj>
                </mc:Choice>
                <mc:Fallback>
                  <p:oleObj name="CorelDRAW" r:id="rId15" imgW="2877480" imgH="2906280" progId="CorelDRAW.Graphic.9">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64" y="3552"/>
                          <a:ext cx="624" cy="66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 name="Text Box 10"/>
            <p:cNvSpPr txBox="1">
              <a:spLocks noChangeArrowheads="1"/>
            </p:cNvSpPr>
            <p:nvPr userDrawn="1"/>
          </p:nvSpPr>
          <p:spPr bwMode="auto">
            <a:xfrm>
              <a:off x="5040" y="1152"/>
              <a:ext cx="768" cy="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000" b="1">
                  <a:solidFill>
                    <a:srgbClr val="000066"/>
                  </a:solidFill>
                  <a:latin typeface="Times New Roman" charset="0"/>
                </a:rPr>
                <a:t>U</a:t>
              </a:r>
            </a:p>
            <a:p>
              <a:r>
                <a:rPr lang="en-US" sz="8000" b="1">
                  <a:solidFill>
                    <a:srgbClr val="000066"/>
                  </a:solidFill>
                  <a:latin typeface="Times New Roman" charset="0"/>
                </a:rPr>
                <a:t>O</a:t>
              </a:r>
            </a:p>
            <a:p>
              <a:r>
                <a:rPr lang="en-US" sz="800" b="1">
                  <a:solidFill>
                    <a:srgbClr val="000066"/>
                  </a:solidFill>
                  <a:latin typeface="Times New Roman" charset="0"/>
                </a:rPr>
                <a:t>     </a:t>
              </a:r>
              <a:r>
                <a:rPr lang="en-US" sz="8800" b="1">
                  <a:solidFill>
                    <a:srgbClr val="000066"/>
                  </a:solidFill>
                  <a:latin typeface="Times New Roman" charset="0"/>
                </a:rPr>
                <a:t>S</a:t>
              </a:r>
            </a:p>
          </p:txBody>
        </p:sp>
        <p:pic>
          <p:nvPicPr>
            <p:cNvPr id="1035" name="Picture 11" descr="123"/>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992" y="144"/>
              <a:ext cx="768" cy="1007"/>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2"/>
            <p:cNvSpPr>
              <a:spLocks noChangeArrowheads="1"/>
            </p:cNvSpPr>
            <p:nvPr userDrawn="1"/>
          </p:nvSpPr>
          <p:spPr bwMode="auto">
            <a:xfrm rot="5400000">
              <a:off x="2792" y="2109"/>
              <a:ext cx="4320" cy="96"/>
            </a:xfrm>
            <a:prstGeom prst="rect">
              <a:avLst/>
            </a:prstGeom>
            <a:solidFill>
              <a:srgbClr val="000066"/>
            </a:solidFill>
            <a:ln>
              <a:noFill/>
            </a:ln>
            <a:effectLst/>
            <a:extLst>
              <a:ext uri="{91240B29-F687-4F45-9708-019B960494DF}">
                <a14:hiddenLine xmlns:a14="http://schemas.microsoft.com/office/drawing/2010/main" w="9525">
                  <a:solidFill>
                    <a:srgbClr val="CE9D3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a:solidFill>
            <a:srgbClr val="000066"/>
          </a:solidFill>
          <a:latin typeface="+mj-lt"/>
          <a:ea typeface="+mj-ea"/>
          <a:cs typeface="+mj-cs"/>
        </a:defRPr>
      </a:lvl1pPr>
      <a:lvl2pPr algn="ctr" rtl="0" eaLnBrk="1" fontAlgn="base" hangingPunct="1">
        <a:spcBef>
          <a:spcPct val="0"/>
        </a:spcBef>
        <a:spcAft>
          <a:spcPct val="0"/>
        </a:spcAft>
        <a:defRPr sz="4400">
          <a:solidFill>
            <a:srgbClr val="000066"/>
          </a:solidFill>
          <a:latin typeface="Arial" charset="0"/>
        </a:defRPr>
      </a:lvl2pPr>
      <a:lvl3pPr algn="ctr" rtl="0" eaLnBrk="1" fontAlgn="base" hangingPunct="1">
        <a:spcBef>
          <a:spcPct val="0"/>
        </a:spcBef>
        <a:spcAft>
          <a:spcPct val="0"/>
        </a:spcAft>
        <a:defRPr sz="4400">
          <a:solidFill>
            <a:srgbClr val="000066"/>
          </a:solidFill>
          <a:latin typeface="Arial" charset="0"/>
        </a:defRPr>
      </a:lvl3pPr>
      <a:lvl4pPr algn="ctr" rtl="0" eaLnBrk="1" fontAlgn="base" hangingPunct="1">
        <a:spcBef>
          <a:spcPct val="0"/>
        </a:spcBef>
        <a:spcAft>
          <a:spcPct val="0"/>
        </a:spcAft>
        <a:defRPr sz="4400">
          <a:solidFill>
            <a:srgbClr val="000066"/>
          </a:solidFill>
          <a:latin typeface="Arial" charset="0"/>
        </a:defRPr>
      </a:lvl4pPr>
      <a:lvl5pPr algn="ctr" rtl="0" eaLnBrk="1" fontAlgn="base" hangingPunct="1">
        <a:spcBef>
          <a:spcPct val="0"/>
        </a:spcBef>
        <a:spcAft>
          <a:spcPct val="0"/>
        </a:spcAft>
        <a:defRPr sz="4400">
          <a:solidFill>
            <a:srgbClr val="000066"/>
          </a:solidFill>
          <a:latin typeface="Arial" charset="0"/>
        </a:defRPr>
      </a:lvl5pPr>
      <a:lvl6pPr marL="457200" algn="ctr" rtl="0" eaLnBrk="1" fontAlgn="base" hangingPunct="1">
        <a:spcBef>
          <a:spcPct val="0"/>
        </a:spcBef>
        <a:spcAft>
          <a:spcPct val="0"/>
        </a:spcAft>
        <a:defRPr sz="4400">
          <a:solidFill>
            <a:srgbClr val="000066"/>
          </a:solidFill>
          <a:latin typeface="Arial" charset="0"/>
        </a:defRPr>
      </a:lvl6pPr>
      <a:lvl7pPr marL="914400" algn="ctr" rtl="0" eaLnBrk="1" fontAlgn="base" hangingPunct="1">
        <a:spcBef>
          <a:spcPct val="0"/>
        </a:spcBef>
        <a:spcAft>
          <a:spcPct val="0"/>
        </a:spcAft>
        <a:defRPr sz="4400">
          <a:solidFill>
            <a:srgbClr val="000066"/>
          </a:solidFill>
          <a:latin typeface="Arial" charset="0"/>
        </a:defRPr>
      </a:lvl7pPr>
      <a:lvl8pPr marL="1371600" algn="ctr" rtl="0" eaLnBrk="1" fontAlgn="base" hangingPunct="1">
        <a:spcBef>
          <a:spcPct val="0"/>
        </a:spcBef>
        <a:spcAft>
          <a:spcPct val="0"/>
        </a:spcAft>
        <a:defRPr sz="4400">
          <a:solidFill>
            <a:srgbClr val="000066"/>
          </a:solidFill>
          <a:latin typeface="Arial" charset="0"/>
        </a:defRPr>
      </a:lvl8pPr>
      <a:lvl9pPr marL="1828800" algn="ctr" rtl="0" eaLnBrk="1" fontAlgn="base" hangingPunct="1">
        <a:spcBef>
          <a:spcPct val="0"/>
        </a:spcBef>
        <a:spcAft>
          <a:spcPct val="0"/>
        </a:spcAft>
        <a:defRPr sz="4400">
          <a:solidFill>
            <a:srgbClr val="000066"/>
          </a:solidFill>
          <a:latin typeface="Arial" charset="0"/>
        </a:defRPr>
      </a:lvl9pPr>
    </p:titleStyle>
    <p:bodyStyle>
      <a:lvl1pPr marL="342900" indent="-342900" algn="l" rtl="0" eaLnBrk="1" fontAlgn="base" hangingPunct="1">
        <a:spcBef>
          <a:spcPct val="20000"/>
        </a:spcBef>
        <a:spcAft>
          <a:spcPct val="0"/>
        </a:spcAft>
        <a:buChar char="•"/>
        <a:defRPr sz="3200">
          <a:solidFill>
            <a:srgbClr val="000066"/>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66"/>
          </a:solidFill>
          <a:latin typeface="+mn-lt"/>
        </a:defRPr>
      </a:lvl2pPr>
      <a:lvl3pPr marL="1143000" indent="-228600" algn="l" rtl="0" eaLnBrk="1" fontAlgn="base" hangingPunct="1">
        <a:spcBef>
          <a:spcPct val="20000"/>
        </a:spcBef>
        <a:spcAft>
          <a:spcPct val="0"/>
        </a:spcAft>
        <a:buChar char="•"/>
        <a:defRPr sz="2400">
          <a:solidFill>
            <a:srgbClr val="000066"/>
          </a:solidFill>
          <a:latin typeface="+mn-lt"/>
        </a:defRPr>
      </a:lvl3pPr>
      <a:lvl4pPr marL="1600200" indent="-228600" algn="l" rtl="0" eaLnBrk="1" fontAlgn="base" hangingPunct="1">
        <a:spcBef>
          <a:spcPct val="20000"/>
        </a:spcBef>
        <a:spcAft>
          <a:spcPct val="0"/>
        </a:spcAft>
        <a:buChar char="–"/>
        <a:defRPr sz="2000">
          <a:solidFill>
            <a:srgbClr val="000066"/>
          </a:solidFill>
          <a:latin typeface="+mn-lt"/>
        </a:defRPr>
      </a:lvl4pPr>
      <a:lvl5pPr marL="2057400" indent="-228600" algn="l" rtl="0" eaLnBrk="1" fontAlgn="base" hangingPunct="1">
        <a:spcBef>
          <a:spcPct val="20000"/>
        </a:spcBef>
        <a:spcAft>
          <a:spcPct val="0"/>
        </a:spcAft>
        <a:buChar char="»"/>
        <a:defRPr sz="2000">
          <a:solidFill>
            <a:srgbClr val="000066"/>
          </a:solidFill>
          <a:latin typeface="+mn-lt"/>
        </a:defRPr>
      </a:lvl5pPr>
      <a:lvl6pPr marL="2514600" indent="-228600" algn="l" rtl="0" eaLnBrk="1" fontAlgn="base" hangingPunct="1">
        <a:spcBef>
          <a:spcPct val="20000"/>
        </a:spcBef>
        <a:spcAft>
          <a:spcPct val="0"/>
        </a:spcAft>
        <a:buChar char="»"/>
        <a:defRPr sz="2000">
          <a:solidFill>
            <a:srgbClr val="000066"/>
          </a:solidFill>
          <a:latin typeface="+mn-lt"/>
        </a:defRPr>
      </a:lvl6pPr>
      <a:lvl7pPr marL="2971800" indent="-228600" algn="l" rtl="0" eaLnBrk="1" fontAlgn="base" hangingPunct="1">
        <a:spcBef>
          <a:spcPct val="20000"/>
        </a:spcBef>
        <a:spcAft>
          <a:spcPct val="0"/>
        </a:spcAft>
        <a:buChar char="»"/>
        <a:defRPr sz="2000">
          <a:solidFill>
            <a:srgbClr val="000066"/>
          </a:solidFill>
          <a:latin typeface="+mn-lt"/>
        </a:defRPr>
      </a:lvl7pPr>
      <a:lvl8pPr marL="3429000" indent="-228600" algn="l" rtl="0" eaLnBrk="1" fontAlgn="base" hangingPunct="1">
        <a:spcBef>
          <a:spcPct val="20000"/>
        </a:spcBef>
        <a:spcAft>
          <a:spcPct val="0"/>
        </a:spcAft>
        <a:buChar char="»"/>
        <a:defRPr sz="2000">
          <a:solidFill>
            <a:srgbClr val="000066"/>
          </a:solidFill>
          <a:latin typeface="+mn-lt"/>
        </a:defRPr>
      </a:lvl8pPr>
      <a:lvl9pPr marL="3886200" indent="-228600" algn="l" rtl="0" eaLnBrk="1" fontAlgn="base" hangingPunct="1">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85336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1359" y="949038"/>
            <a:ext cx="7510646" cy="461665"/>
          </a:xfrm>
          <a:prstGeom prst="rect">
            <a:avLst/>
          </a:prstGeom>
          <a:noFill/>
        </p:spPr>
        <p:txBody>
          <a:bodyPr wrap="none" rtlCol="0">
            <a:spAutoFit/>
          </a:bodyPr>
          <a:lstStyle/>
          <a:p>
            <a:r>
              <a:rPr lang="en-AU" sz="2400" b="1" dirty="0">
                <a:solidFill>
                  <a:schemeClr val="accent6">
                    <a:lumMod val="75000"/>
                  </a:schemeClr>
                </a:solidFill>
              </a:rPr>
              <a:t>Fruit &amp; Vegetable Processing Technology-FST 303</a:t>
            </a:r>
            <a:endParaRPr lang="en-US" sz="2400" dirty="0">
              <a:solidFill>
                <a:schemeClr val="accent6">
                  <a:lumMod val="75000"/>
                </a:schemeClr>
              </a:solidFill>
            </a:endParaRPr>
          </a:p>
        </p:txBody>
      </p:sp>
      <p:sp>
        <p:nvSpPr>
          <p:cNvPr id="8" name="TextBox 7"/>
          <p:cNvSpPr txBox="1"/>
          <p:nvPr/>
        </p:nvSpPr>
        <p:spPr>
          <a:xfrm>
            <a:off x="0" y="2057400"/>
            <a:ext cx="7853364" cy="3194721"/>
          </a:xfrm>
          <a:prstGeom prst="rect">
            <a:avLst/>
          </a:prstGeom>
          <a:noFill/>
        </p:spPr>
        <p:txBody>
          <a:bodyPr wrap="square" rtlCol="0">
            <a:spAutoFit/>
          </a:bodyPr>
          <a:lstStyle/>
          <a:p>
            <a:pPr algn="ctr">
              <a:spcBef>
                <a:spcPct val="20000"/>
              </a:spcBef>
              <a:buFont typeface="Wingdings" pitchFamily="2" charset="2"/>
              <a:buNone/>
              <a:defRPr/>
            </a:pPr>
            <a:r>
              <a:rPr lang="en-US" sz="2800" b="1" dirty="0">
                <a:solidFill>
                  <a:srgbClr val="000066"/>
                </a:solidFill>
              </a:rPr>
              <a:t> </a:t>
            </a:r>
          </a:p>
          <a:p>
            <a:pPr algn="ctr">
              <a:spcBef>
                <a:spcPct val="20000"/>
              </a:spcBef>
              <a:buFont typeface="Wingdings" pitchFamily="2" charset="2"/>
              <a:buNone/>
              <a:defRPr/>
            </a:pPr>
            <a:r>
              <a:rPr lang="en-US" sz="2800" b="1" dirty="0">
                <a:solidFill>
                  <a:srgbClr val="000066"/>
                </a:solidFill>
              </a:rPr>
              <a:t>Dr. SARFRAZ HUSSAIN</a:t>
            </a:r>
          </a:p>
          <a:p>
            <a:pPr algn="ctr"/>
            <a:r>
              <a:rPr lang="en-US" sz="2800" b="1" dirty="0">
                <a:solidFill>
                  <a:srgbClr val="000066"/>
                </a:solidFill>
              </a:rPr>
              <a:t> Professor</a:t>
            </a:r>
          </a:p>
          <a:p>
            <a:pPr algn="ctr"/>
            <a:r>
              <a:rPr lang="en-US" sz="2800" b="1" dirty="0">
                <a:solidFill>
                  <a:srgbClr val="000066"/>
                </a:solidFill>
              </a:rPr>
              <a:t>Institute of Food Science &amp; Nutrition</a:t>
            </a:r>
          </a:p>
          <a:p>
            <a:pPr algn="ctr"/>
            <a:r>
              <a:rPr lang="en-US" sz="2800" dirty="0">
                <a:solidFill>
                  <a:srgbClr val="000066"/>
                </a:solidFill>
              </a:rPr>
              <a:t>             </a:t>
            </a:r>
          </a:p>
          <a:p>
            <a:endParaRPr lang="en-US" sz="2800" dirty="0">
              <a:solidFill>
                <a:srgbClr val="000066"/>
              </a:solidFill>
            </a:endParaRPr>
          </a:p>
          <a:p>
            <a:r>
              <a:rPr lang="en-US" sz="2800" dirty="0">
                <a:solidFill>
                  <a:srgbClr val="000066"/>
                </a:solidFill>
              </a:rPr>
              <a:t> </a:t>
            </a:r>
            <a:endParaRPr lang="en-US" sz="2800" dirty="0"/>
          </a:p>
        </p:txBody>
      </p:sp>
    </p:spTree>
    <p:extLst>
      <p:ext uri="{BB962C8B-B14F-4D97-AF65-F5344CB8AC3E}">
        <p14:creationId xmlns:p14="http://schemas.microsoft.com/office/powerpoint/2010/main" val="1536508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Selection of </a:t>
            </a:r>
            <a:r>
              <a:rPr lang="en-GB" sz="3200" b="1" dirty="0" smtClean="0"/>
              <a:t>fruits</a:t>
            </a:r>
            <a:endParaRPr lang="en-US" sz="3200" dirty="0"/>
          </a:p>
        </p:txBody>
      </p:sp>
      <p:sp>
        <p:nvSpPr>
          <p:cNvPr id="3" name="Content Placeholder 2"/>
          <p:cNvSpPr>
            <a:spLocks noGrp="1"/>
          </p:cNvSpPr>
          <p:nvPr>
            <p:ph idx="1"/>
          </p:nvPr>
        </p:nvSpPr>
        <p:spPr/>
        <p:txBody>
          <a:bodyPr/>
          <a:lstStyle/>
          <a:p>
            <a:r>
              <a:rPr lang="en-GB" sz="2000" dirty="0" smtClean="0"/>
              <a:t>For </a:t>
            </a:r>
            <a:r>
              <a:rPr lang="en-GB" sz="2000" dirty="0"/>
              <a:t>jam and jelly making such fruit are used which are not fully ripe but properly matured</a:t>
            </a:r>
            <a:r>
              <a:rPr lang="en-GB" sz="2000" dirty="0" smtClean="0"/>
              <a:t>, these </a:t>
            </a:r>
            <a:r>
              <a:rPr lang="en-GB" sz="2000" dirty="0"/>
              <a:t>are known as C and D grade fruits which contain high amount of </a:t>
            </a:r>
            <a:r>
              <a:rPr lang="en-GB" sz="2000" dirty="0" smtClean="0"/>
              <a:t>gelling </a:t>
            </a:r>
            <a:r>
              <a:rPr lang="en-GB" sz="2000" dirty="0"/>
              <a:t>agent known as pectin but have high acid and low sugar. Such fruits having low pectin are not suitable for jam making . The pectin is easily available in the market and only 15 to 20g is enough to make a jam to have a good set. The pectin has 3 grades </a:t>
            </a:r>
            <a:r>
              <a:rPr lang="en-GB" sz="2000" b="1" dirty="0"/>
              <a:t>100</a:t>
            </a:r>
            <a:r>
              <a:rPr lang="en-GB" sz="2000" dirty="0"/>
              <a:t>, </a:t>
            </a:r>
            <a:r>
              <a:rPr lang="en-GB" sz="2000" b="1" dirty="0"/>
              <a:t>150</a:t>
            </a:r>
            <a:r>
              <a:rPr lang="en-GB" sz="2000" dirty="0"/>
              <a:t>, </a:t>
            </a:r>
            <a:r>
              <a:rPr lang="en-GB" sz="2000" b="1" dirty="0"/>
              <a:t>200.</a:t>
            </a:r>
            <a:endParaRPr lang="en-US" sz="2000" dirty="0"/>
          </a:p>
          <a:p>
            <a:r>
              <a:rPr lang="en-GB" sz="2000" dirty="0"/>
              <a:t>Naturally the albedo of citrus and apple peel are natural sources of pectin. These </a:t>
            </a:r>
            <a:r>
              <a:rPr lang="en-GB" sz="2000" dirty="0" smtClean="0"/>
              <a:t>pectin's </a:t>
            </a:r>
            <a:r>
              <a:rPr lang="en-GB" sz="2000" dirty="0"/>
              <a:t>have certain properties, quick set, medium set and slow set. The </a:t>
            </a:r>
            <a:r>
              <a:rPr lang="en-GB" sz="2000" dirty="0" smtClean="0"/>
              <a:t>temperature </a:t>
            </a:r>
            <a:r>
              <a:rPr lang="en-GB" sz="2000" dirty="0"/>
              <a:t>of filling of jam is about 80 to 95 degree centigrade.</a:t>
            </a:r>
            <a:endParaRPr lang="en-US" sz="2000" dirty="0"/>
          </a:p>
          <a:p>
            <a:endParaRPr lang="en-US" sz="2000" dirty="0"/>
          </a:p>
        </p:txBody>
      </p:sp>
    </p:spTree>
    <p:extLst>
      <p:ext uri="{BB962C8B-B14F-4D97-AF65-F5344CB8AC3E}">
        <p14:creationId xmlns:p14="http://schemas.microsoft.com/office/powerpoint/2010/main" val="1633038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Flow line of jam manufacturing</a:t>
            </a:r>
            <a:endParaRPr lang="en-US" sz="3200" b="1" dirty="0"/>
          </a:p>
        </p:txBody>
      </p:sp>
      <p:sp>
        <p:nvSpPr>
          <p:cNvPr id="3" name="Content Placeholder 2"/>
          <p:cNvSpPr>
            <a:spLocks noGrp="1"/>
          </p:cNvSpPr>
          <p:nvPr>
            <p:ph idx="1"/>
          </p:nvPr>
        </p:nvSpPr>
        <p:spPr/>
        <p:txBody>
          <a:bodyPr/>
          <a:lstStyle/>
          <a:p>
            <a:r>
              <a:rPr lang="en-US" sz="1600" b="1" dirty="0" smtClean="0"/>
              <a:t>Receiving of Raw material</a:t>
            </a:r>
          </a:p>
          <a:p>
            <a:r>
              <a:rPr lang="en-US" sz="1600" b="1" dirty="0" smtClean="0"/>
              <a:t>Sorting and grading</a:t>
            </a:r>
          </a:p>
          <a:p>
            <a:r>
              <a:rPr lang="en-US" sz="1600" b="1" dirty="0" smtClean="0"/>
              <a:t>Washing</a:t>
            </a:r>
          </a:p>
          <a:p>
            <a:r>
              <a:rPr lang="en-US" sz="1600" b="1" dirty="0" smtClean="0"/>
              <a:t>Peeling, cutting, shredding</a:t>
            </a:r>
          </a:p>
          <a:p>
            <a:r>
              <a:rPr lang="en-US" sz="1600" b="1" dirty="0" smtClean="0"/>
              <a:t>Cooking</a:t>
            </a:r>
          </a:p>
          <a:p>
            <a:r>
              <a:rPr lang="en-US" sz="1600" b="1" dirty="0" smtClean="0"/>
              <a:t>Extraction of pulp</a:t>
            </a:r>
          </a:p>
          <a:p>
            <a:r>
              <a:rPr lang="en-US" sz="1600" b="1" dirty="0" smtClean="0"/>
              <a:t>Cooking under vacuum</a:t>
            </a:r>
          </a:p>
          <a:p>
            <a:r>
              <a:rPr lang="en-US" sz="1600" b="1" dirty="0" smtClean="0"/>
              <a:t>Addition of sugar</a:t>
            </a:r>
          </a:p>
          <a:p>
            <a:r>
              <a:rPr lang="en-US" sz="1600" b="1" dirty="0" smtClean="0"/>
              <a:t>Addition of all other ingredients</a:t>
            </a:r>
          </a:p>
          <a:p>
            <a:r>
              <a:rPr lang="en-US" sz="1600" b="1" dirty="0" smtClean="0"/>
              <a:t>Product Finishing tests</a:t>
            </a:r>
          </a:p>
          <a:p>
            <a:r>
              <a:rPr lang="en-US" sz="1600" b="1" dirty="0" smtClean="0"/>
              <a:t>Filling </a:t>
            </a:r>
          </a:p>
          <a:p>
            <a:r>
              <a:rPr lang="en-US" sz="1600" b="1" dirty="0" smtClean="0"/>
              <a:t>Capping/sealing</a:t>
            </a:r>
          </a:p>
          <a:p>
            <a:r>
              <a:rPr lang="en-US" sz="1600" b="1" dirty="0" smtClean="0"/>
              <a:t>Cooling </a:t>
            </a:r>
          </a:p>
          <a:p>
            <a:r>
              <a:rPr lang="en-US" sz="1600" b="1" dirty="0" smtClean="0"/>
              <a:t>Labeling</a:t>
            </a:r>
          </a:p>
          <a:p>
            <a:r>
              <a:rPr lang="en-US" sz="1600" b="1" dirty="0" smtClean="0"/>
              <a:t>Packing and marketing</a:t>
            </a:r>
            <a:endParaRPr lang="en-US" sz="1600" b="1" dirty="0"/>
          </a:p>
        </p:txBody>
      </p:sp>
    </p:spTree>
    <p:extLst>
      <p:ext uri="{BB962C8B-B14F-4D97-AF65-F5344CB8AC3E}">
        <p14:creationId xmlns:p14="http://schemas.microsoft.com/office/powerpoint/2010/main" val="1091753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Procedure of making </a:t>
            </a:r>
            <a:r>
              <a:rPr lang="en-GB" sz="2800" b="1" dirty="0" smtClean="0"/>
              <a:t>jam</a:t>
            </a:r>
            <a:endParaRPr lang="en-US" sz="2800" dirty="0"/>
          </a:p>
        </p:txBody>
      </p:sp>
      <p:sp>
        <p:nvSpPr>
          <p:cNvPr id="3" name="Content Placeholder 2"/>
          <p:cNvSpPr>
            <a:spLocks noGrp="1"/>
          </p:cNvSpPr>
          <p:nvPr>
            <p:ph idx="1"/>
          </p:nvPr>
        </p:nvSpPr>
        <p:spPr/>
        <p:txBody>
          <a:bodyPr/>
          <a:lstStyle/>
          <a:p>
            <a:pPr lvl="0"/>
            <a:r>
              <a:rPr lang="en-GB" sz="1400" dirty="0" smtClean="0"/>
              <a:t>Select The fresh, fully mature but unripe fruit for jam making. </a:t>
            </a:r>
            <a:endParaRPr lang="en-US" sz="1400" dirty="0" smtClean="0"/>
          </a:p>
          <a:p>
            <a:pPr lvl="0"/>
            <a:r>
              <a:rPr lang="en-GB" sz="1400" dirty="0" smtClean="0"/>
              <a:t>Wash </a:t>
            </a:r>
            <a:r>
              <a:rPr lang="en-GB" sz="1400" dirty="0"/>
              <a:t>the fruit with potable water to remove the dust, dirt, insecticide and pesticide residues.</a:t>
            </a:r>
            <a:endParaRPr lang="en-US" sz="1400" dirty="0"/>
          </a:p>
          <a:p>
            <a:pPr lvl="0"/>
            <a:r>
              <a:rPr lang="en-GB" sz="1400" dirty="0"/>
              <a:t>Trim the rotten, damaged portions and seeds from the fruit.</a:t>
            </a:r>
            <a:endParaRPr lang="en-US" sz="1400" dirty="0"/>
          </a:p>
          <a:p>
            <a:pPr lvl="0"/>
            <a:r>
              <a:rPr lang="en-GB" sz="1400" dirty="0"/>
              <a:t>Cut the fruit into desirable pieces.</a:t>
            </a:r>
            <a:endParaRPr lang="en-US" sz="1400" dirty="0"/>
          </a:p>
          <a:p>
            <a:pPr lvl="0"/>
            <a:r>
              <a:rPr lang="en-GB" sz="1400" dirty="0"/>
              <a:t>Add sufficient water to cook them until soft.</a:t>
            </a:r>
            <a:endParaRPr lang="en-US" sz="1400" dirty="0"/>
          </a:p>
          <a:p>
            <a:pPr lvl="0"/>
            <a:r>
              <a:rPr lang="en-GB" sz="1400" dirty="0"/>
              <a:t>Extract the pulp by grinding into jug shaker and passing through rice strainer.</a:t>
            </a:r>
            <a:endParaRPr lang="en-US" sz="1400" dirty="0"/>
          </a:p>
          <a:p>
            <a:pPr lvl="0"/>
            <a:r>
              <a:rPr lang="en-GB" sz="1400" dirty="0"/>
              <a:t>Add required amount of sugar and cook the pulp with </a:t>
            </a:r>
            <a:r>
              <a:rPr lang="en-GB" sz="1400" dirty="0" smtClean="0"/>
              <a:t>continuous </a:t>
            </a:r>
            <a:r>
              <a:rPr lang="en-GB" sz="1400" dirty="0"/>
              <a:t>stirring to avoid </a:t>
            </a:r>
            <a:r>
              <a:rPr lang="en-GB" sz="1400" dirty="0" err="1"/>
              <a:t>scortching</a:t>
            </a:r>
            <a:r>
              <a:rPr lang="en-GB" sz="1400" dirty="0"/>
              <a:t>.</a:t>
            </a:r>
            <a:endParaRPr lang="en-US" sz="1400" dirty="0"/>
          </a:p>
          <a:p>
            <a:pPr lvl="0"/>
            <a:r>
              <a:rPr lang="en-GB" sz="1400" dirty="0"/>
              <a:t>Add 1.5-2.5g citric acid per kg of pulp but if the fruit is tart there is no need to add citric acid.</a:t>
            </a:r>
            <a:endParaRPr lang="en-US" sz="1400" dirty="0"/>
          </a:p>
          <a:p>
            <a:pPr lvl="0"/>
            <a:r>
              <a:rPr lang="en-GB" sz="1400" dirty="0"/>
              <a:t>Add less amount of sugar in sweet fruit but in case of tart fruits add more sugar in the formula.</a:t>
            </a:r>
            <a:endParaRPr lang="en-US" sz="1400" dirty="0"/>
          </a:p>
          <a:p>
            <a:pPr lvl="0"/>
            <a:r>
              <a:rPr lang="en-GB" sz="1400" dirty="0"/>
              <a:t>Such fruits containing less pectin add 2-4 gram more pectin per kg of pulp. Normally 15-20g pectin is sufficient to give a good set to jam.</a:t>
            </a:r>
            <a:endParaRPr lang="en-US" sz="1400" dirty="0"/>
          </a:p>
          <a:p>
            <a:pPr lvl="0"/>
            <a:r>
              <a:rPr lang="en-GB" sz="1400" dirty="0"/>
              <a:t>To dissolve the pectin in water use a high speed mixer and add 1:5 sugar and dissolve in the water while grinding in the juicer. In this way the pectin will not make a lump and dissolve easily in the grinder.</a:t>
            </a:r>
            <a:endParaRPr lang="en-US" sz="1400" dirty="0"/>
          </a:p>
          <a:p>
            <a:r>
              <a:rPr lang="en-GB" sz="1400" dirty="0"/>
              <a:t>Cook the pulp and sugar until it becomes very thick to get the required consistency</a:t>
            </a:r>
            <a:endParaRPr lang="en-US" sz="1400" dirty="0"/>
          </a:p>
        </p:txBody>
      </p:sp>
    </p:spTree>
    <p:extLst>
      <p:ext uri="{BB962C8B-B14F-4D97-AF65-F5344CB8AC3E}">
        <p14:creationId xmlns:p14="http://schemas.microsoft.com/office/powerpoint/2010/main" val="3077101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Jam finishing </a:t>
            </a:r>
            <a:r>
              <a:rPr lang="en-GB" sz="3200" b="1" dirty="0" smtClean="0"/>
              <a:t>tests</a:t>
            </a:r>
            <a:endParaRPr lang="en-US" sz="3200" dirty="0"/>
          </a:p>
        </p:txBody>
      </p:sp>
      <p:sp>
        <p:nvSpPr>
          <p:cNvPr id="3" name="Content Placeholder 2"/>
          <p:cNvSpPr>
            <a:spLocks noGrp="1"/>
          </p:cNvSpPr>
          <p:nvPr>
            <p:ph idx="1"/>
          </p:nvPr>
        </p:nvSpPr>
        <p:spPr/>
        <p:txBody>
          <a:bodyPr/>
          <a:lstStyle/>
          <a:p>
            <a:pPr lvl="0"/>
            <a:r>
              <a:rPr lang="en-GB" sz="2100" b="1" dirty="0" smtClean="0"/>
              <a:t>Plate </a:t>
            </a:r>
            <a:r>
              <a:rPr lang="en-GB" sz="2100" b="1" dirty="0"/>
              <a:t>test</a:t>
            </a:r>
            <a:r>
              <a:rPr lang="en-GB" sz="2100" dirty="0"/>
              <a:t> : small quantity of cooking jam is poured in a plate and </a:t>
            </a:r>
            <a:r>
              <a:rPr lang="en-GB" sz="2100" dirty="0" smtClean="0"/>
              <a:t>allowed to cool tilt the plate to </a:t>
            </a:r>
            <a:r>
              <a:rPr lang="en-GB" sz="2100" dirty="0"/>
              <a:t>allow the jam to flow like honey. If it flows smoothly then the jam is ready</a:t>
            </a:r>
            <a:endParaRPr lang="en-US" sz="2100" dirty="0"/>
          </a:p>
          <a:p>
            <a:pPr lvl="0"/>
            <a:r>
              <a:rPr lang="en-GB" sz="2100" b="1" dirty="0" err="1"/>
              <a:t>Refractometeric</a:t>
            </a:r>
            <a:r>
              <a:rPr lang="en-GB" sz="2100" b="1" dirty="0"/>
              <a:t> test</a:t>
            </a:r>
            <a:r>
              <a:rPr lang="en-GB" sz="2100" dirty="0"/>
              <a:t>: If the hand </a:t>
            </a:r>
            <a:r>
              <a:rPr lang="en-GB" sz="2100" dirty="0" err="1"/>
              <a:t>refractometer</a:t>
            </a:r>
            <a:r>
              <a:rPr lang="en-GB" sz="2100" dirty="0"/>
              <a:t> shows 45-50 degree brix then the jam is </a:t>
            </a:r>
            <a:r>
              <a:rPr lang="en-GB" sz="2100" dirty="0" err="1"/>
              <a:t>raedy</a:t>
            </a:r>
            <a:endParaRPr lang="en-US" sz="2100" dirty="0"/>
          </a:p>
          <a:p>
            <a:pPr lvl="0"/>
            <a:r>
              <a:rPr lang="en-GB" sz="2100" b="1" dirty="0" smtClean="0"/>
              <a:t>Temperature </a:t>
            </a:r>
            <a:r>
              <a:rPr lang="en-GB" sz="2100" b="1" dirty="0"/>
              <a:t>test</a:t>
            </a:r>
            <a:r>
              <a:rPr lang="en-GB" sz="2100" dirty="0"/>
              <a:t>: if the </a:t>
            </a:r>
            <a:r>
              <a:rPr lang="en-GB" sz="2100" dirty="0" smtClean="0"/>
              <a:t>temperature </a:t>
            </a:r>
            <a:r>
              <a:rPr lang="en-GB" sz="2100" dirty="0"/>
              <a:t>raises 105-106 degree </a:t>
            </a:r>
            <a:r>
              <a:rPr lang="en-GB" sz="2100" dirty="0" smtClean="0"/>
              <a:t>centigrade,  </a:t>
            </a:r>
            <a:r>
              <a:rPr lang="en-GB" sz="2100" dirty="0"/>
              <a:t>then the jam is ready.</a:t>
            </a:r>
            <a:endParaRPr lang="en-US" sz="2100" dirty="0"/>
          </a:p>
          <a:p>
            <a:r>
              <a:rPr lang="en-GB" sz="2100" b="1" dirty="0"/>
              <a:t>Sheath test</a:t>
            </a:r>
            <a:r>
              <a:rPr lang="en-GB" sz="2100" dirty="0"/>
              <a:t>: If the cooking jam picked with wooden </a:t>
            </a:r>
            <a:r>
              <a:rPr lang="en-GB" sz="2100" dirty="0" smtClean="0"/>
              <a:t>ladle </a:t>
            </a:r>
            <a:r>
              <a:rPr lang="en-GB" sz="2100" dirty="0"/>
              <a:t>forms a sheath with spoon, the jam is </a:t>
            </a:r>
            <a:r>
              <a:rPr lang="en-GB" sz="2100" dirty="0" smtClean="0"/>
              <a:t>ready</a:t>
            </a:r>
          </a:p>
          <a:p>
            <a:r>
              <a:rPr lang="en-GB" sz="2100" b="1" dirty="0" smtClean="0"/>
              <a:t>Sensory test: </a:t>
            </a:r>
            <a:r>
              <a:rPr lang="en-GB" sz="2100" dirty="0" smtClean="0"/>
              <a:t>the prepared jam is tested after cooling by putting in mouth and judged by sensory taste buds to evaluate its palatability and taste, mouth feel.</a:t>
            </a:r>
            <a:endParaRPr lang="en-US" sz="2100" b="1" dirty="0"/>
          </a:p>
        </p:txBody>
      </p:sp>
    </p:spTree>
    <p:extLst>
      <p:ext uri="{BB962C8B-B14F-4D97-AF65-F5344CB8AC3E}">
        <p14:creationId xmlns:p14="http://schemas.microsoft.com/office/powerpoint/2010/main" val="357768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Faults </a:t>
            </a:r>
            <a:r>
              <a:rPr lang="en-US" dirty="0"/>
              <a:t>I</a:t>
            </a:r>
            <a:r>
              <a:rPr lang="en-US" dirty="0" smtClean="0"/>
              <a:t>n Jam</a:t>
            </a:r>
            <a:endParaRPr lang="en-US" dirty="0"/>
          </a:p>
        </p:txBody>
      </p:sp>
      <p:sp>
        <p:nvSpPr>
          <p:cNvPr id="3" name="Content Placeholder 2"/>
          <p:cNvSpPr>
            <a:spLocks noGrp="1"/>
          </p:cNvSpPr>
          <p:nvPr>
            <p:ph idx="1"/>
          </p:nvPr>
        </p:nvSpPr>
        <p:spPr/>
        <p:txBody>
          <a:bodyPr/>
          <a:lstStyle/>
          <a:p>
            <a:r>
              <a:rPr lang="en-US" b="1" dirty="0" smtClean="0"/>
              <a:t>Runny or weepy jam: </a:t>
            </a:r>
            <a:r>
              <a:rPr lang="en-US" dirty="0" smtClean="0"/>
              <a:t>this kind of jam remain unsettled due to use of low amount of pectin resulting in failure to set.</a:t>
            </a:r>
          </a:p>
          <a:p>
            <a:r>
              <a:rPr lang="en-US" b="1" dirty="0" smtClean="0"/>
              <a:t>Tough jam</a:t>
            </a:r>
            <a:r>
              <a:rPr lang="en-US" dirty="0" smtClean="0"/>
              <a:t>: high amount of pectin or other setting agents are used will result in though jam and difficult to spread on the toast.</a:t>
            </a:r>
          </a:p>
        </p:txBody>
      </p:sp>
    </p:spTree>
    <p:extLst>
      <p:ext uri="{BB962C8B-B14F-4D97-AF65-F5344CB8AC3E}">
        <p14:creationId xmlns:p14="http://schemas.microsoft.com/office/powerpoint/2010/main" val="3003079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Faults </a:t>
            </a:r>
            <a:r>
              <a:rPr lang="en-US" dirty="0" smtClean="0"/>
              <a:t>In Jam</a:t>
            </a:r>
            <a:endParaRPr lang="en-US" dirty="0"/>
          </a:p>
        </p:txBody>
      </p:sp>
      <p:sp>
        <p:nvSpPr>
          <p:cNvPr id="3" name="Content Placeholder 2"/>
          <p:cNvSpPr>
            <a:spLocks noGrp="1"/>
          </p:cNvSpPr>
          <p:nvPr>
            <p:ph idx="1"/>
          </p:nvPr>
        </p:nvSpPr>
        <p:spPr/>
        <p:txBody>
          <a:bodyPr/>
          <a:lstStyle/>
          <a:p>
            <a:r>
              <a:rPr lang="en-US" b="1" dirty="0"/>
              <a:t>Mold in jam: </a:t>
            </a:r>
            <a:r>
              <a:rPr lang="en-US" dirty="0"/>
              <a:t>the jar once opened will ingress the moisture and show mold growth.</a:t>
            </a:r>
          </a:p>
          <a:p>
            <a:r>
              <a:rPr lang="en-US" dirty="0"/>
              <a:t>If the jam is filled very hot and not cooled immediately will result in sweating of the jam showing water </a:t>
            </a:r>
            <a:r>
              <a:rPr lang="en-US" dirty="0" smtClean="0"/>
              <a:t>vapors </a:t>
            </a:r>
            <a:r>
              <a:rPr lang="en-US" dirty="0"/>
              <a:t>on the lower side of the lid which drops on the jam surface causing mold growth. </a:t>
            </a:r>
          </a:p>
          <a:p>
            <a:endParaRPr lang="en-US" dirty="0"/>
          </a:p>
        </p:txBody>
      </p:sp>
    </p:spTree>
    <p:extLst>
      <p:ext uri="{BB962C8B-B14F-4D97-AF65-F5344CB8AC3E}">
        <p14:creationId xmlns:p14="http://schemas.microsoft.com/office/powerpoint/2010/main" val="3227979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Faults in jam</a:t>
            </a:r>
          </a:p>
        </p:txBody>
      </p:sp>
      <p:sp>
        <p:nvSpPr>
          <p:cNvPr id="3" name="Content Placeholder 2"/>
          <p:cNvSpPr>
            <a:spLocks noGrp="1"/>
          </p:cNvSpPr>
          <p:nvPr>
            <p:ph idx="1"/>
          </p:nvPr>
        </p:nvSpPr>
        <p:spPr/>
        <p:txBody>
          <a:bodyPr/>
          <a:lstStyle/>
          <a:p>
            <a:r>
              <a:rPr lang="en-US" dirty="0"/>
              <a:t>The </a:t>
            </a:r>
            <a:r>
              <a:rPr lang="en-US" dirty="0" smtClean="0"/>
              <a:t>balance </a:t>
            </a:r>
            <a:r>
              <a:rPr lang="en-US" dirty="0"/>
              <a:t>amount of pectin, sugar and acid if not used cause </a:t>
            </a:r>
            <a:r>
              <a:rPr lang="en-US" dirty="0" smtClean="0"/>
              <a:t>blackening </a:t>
            </a:r>
            <a:r>
              <a:rPr lang="en-US" dirty="0"/>
              <a:t>of jam.</a:t>
            </a:r>
          </a:p>
          <a:p>
            <a:r>
              <a:rPr lang="en-US" dirty="0"/>
              <a:t>Before the addition of sugar in the cooking pulp maximum amount of water should be evaporated and then add sugar to prevent darkening or browning</a:t>
            </a:r>
          </a:p>
          <a:p>
            <a:endParaRPr lang="en-US" dirty="0"/>
          </a:p>
        </p:txBody>
      </p:sp>
    </p:spTree>
    <p:extLst>
      <p:ext uri="{BB962C8B-B14F-4D97-AF65-F5344CB8AC3E}">
        <p14:creationId xmlns:p14="http://schemas.microsoft.com/office/powerpoint/2010/main" val="3460308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Faults </a:t>
            </a:r>
            <a:r>
              <a:rPr lang="en-US" dirty="0" smtClean="0"/>
              <a:t>In Jam</a:t>
            </a:r>
            <a:endParaRPr lang="en-US" dirty="0"/>
          </a:p>
        </p:txBody>
      </p:sp>
      <p:sp>
        <p:nvSpPr>
          <p:cNvPr id="3" name="Content Placeholder 2"/>
          <p:cNvSpPr>
            <a:spLocks noGrp="1"/>
          </p:cNvSpPr>
          <p:nvPr>
            <p:ph idx="1"/>
          </p:nvPr>
        </p:nvSpPr>
        <p:spPr/>
        <p:txBody>
          <a:bodyPr/>
          <a:lstStyle/>
          <a:p>
            <a:r>
              <a:rPr lang="en-US" dirty="0"/>
              <a:t>After addition of pectin jam should be finished quickly other wise pectin strands will break down in the presence of high temperature and acid to lose water holding capacity of the pectin.</a:t>
            </a:r>
          </a:p>
          <a:p>
            <a:r>
              <a:rPr lang="en-US" dirty="0"/>
              <a:t>The jam should be stored at cool and dry place away from sun light.</a:t>
            </a:r>
          </a:p>
          <a:p>
            <a:endParaRPr lang="en-US" dirty="0"/>
          </a:p>
        </p:txBody>
      </p:sp>
    </p:spTree>
    <p:extLst>
      <p:ext uri="{BB962C8B-B14F-4D97-AF65-F5344CB8AC3E}">
        <p14:creationId xmlns:p14="http://schemas.microsoft.com/office/powerpoint/2010/main" val="1654027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Precautionary </a:t>
            </a:r>
            <a:r>
              <a:rPr lang="en-GB" sz="3200" b="1" dirty="0"/>
              <a:t>measures to make a good </a:t>
            </a:r>
            <a:r>
              <a:rPr lang="en-GB" sz="3200" b="1" dirty="0" smtClean="0"/>
              <a:t>jam</a:t>
            </a:r>
            <a:endParaRPr lang="en-US" sz="3200" dirty="0"/>
          </a:p>
        </p:txBody>
      </p:sp>
      <p:sp>
        <p:nvSpPr>
          <p:cNvPr id="3" name="Content Placeholder 2"/>
          <p:cNvSpPr>
            <a:spLocks noGrp="1"/>
          </p:cNvSpPr>
          <p:nvPr>
            <p:ph idx="1"/>
          </p:nvPr>
        </p:nvSpPr>
        <p:spPr/>
        <p:txBody>
          <a:bodyPr/>
          <a:lstStyle/>
          <a:p>
            <a:pPr lvl="0"/>
            <a:r>
              <a:rPr lang="en-GB" sz="1600" dirty="0" smtClean="0"/>
              <a:t>Only </a:t>
            </a:r>
            <a:r>
              <a:rPr lang="en-GB" sz="1600" dirty="0"/>
              <a:t>fully mature but unripe fresh fruit should be selected for making jam.</a:t>
            </a:r>
            <a:endParaRPr lang="en-US" sz="1600" dirty="0"/>
          </a:p>
          <a:p>
            <a:pPr lvl="0"/>
            <a:r>
              <a:rPr lang="en-GB" sz="1600" dirty="0"/>
              <a:t>The ratio of acid sugar and pectin should be very balance to have a good set of jam.</a:t>
            </a:r>
            <a:endParaRPr lang="en-US" sz="1600" dirty="0"/>
          </a:p>
          <a:p>
            <a:pPr lvl="0"/>
            <a:r>
              <a:rPr lang="en-GB" sz="1600" dirty="0"/>
              <a:t>The amount of sugar in tart fruits should be 1:1 and in sweet fruits 1:0.75 amount of sugar.</a:t>
            </a:r>
            <a:endParaRPr lang="en-US" sz="1600" dirty="0"/>
          </a:p>
          <a:p>
            <a:pPr lvl="0"/>
            <a:r>
              <a:rPr lang="en-GB" sz="1600" dirty="0"/>
              <a:t>The amount of citric acid should be adjusted according to tartness of fruit.</a:t>
            </a:r>
            <a:endParaRPr lang="en-US" sz="1600" dirty="0"/>
          </a:p>
          <a:p>
            <a:pPr lvl="0"/>
            <a:r>
              <a:rPr lang="en-GB" sz="1600" dirty="0"/>
              <a:t>To make the fruit pulp thicker add sugar and cook at high </a:t>
            </a:r>
            <a:r>
              <a:rPr lang="en-GB" sz="1600" dirty="0" smtClean="0"/>
              <a:t>temperature </a:t>
            </a:r>
            <a:r>
              <a:rPr lang="en-GB" sz="1600" dirty="0"/>
              <a:t>to finish the jam  quickly because cooking it for a longer period of time can cause browning of sugar and sticky jam will result.</a:t>
            </a:r>
            <a:endParaRPr lang="en-US" sz="1600" dirty="0"/>
          </a:p>
          <a:p>
            <a:pPr lvl="0"/>
            <a:r>
              <a:rPr lang="en-GB" sz="1600" dirty="0"/>
              <a:t>If the amount of sugar in jam is not appropriate </a:t>
            </a:r>
            <a:r>
              <a:rPr lang="en-GB" sz="1600" dirty="0" err="1"/>
              <a:t>mold</a:t>
            </a:r>
            <a:r>
              <a:rPr lang="en-GB" sz="1600" dirty="0"/>
              <a:t> growth may occur which may be seen in the form of rising gas bubbles.</a:t>
            </a:r>
            <a:endParaRPr lang="en-US" sz="1600" dirty="0"/>
          </a:p>
          <a:p>
            <a:pPr lvl="0"/>
            <a:r>
              <a:rPr lang="en-GB" sz="1600" dirty="0"/>
              <a:t>During cooking jam the foam may not be removed as during the finishing the removal of foam becomes easy</a:t>
            </a:r>
            <a:r>
              <a:rPr lang="en-GB" sz="1600" dirty="0" smtClean="0"/>
              <a:t>.</a:t>
            </a:r>
          </a:p>
          <a:p>
            <a:pPr lvl="0"/>
            <a:r>
              <a:rPr lang="en-GB" sz="1600" dirty="0" smtClean="0"/>
              <a:t>Fill the jam at appropriate recommended temperature to avoid incorporation of gas bubbles in jam.</a:t>
            </a:r>
            <a:endParaRPr lang="en-US" sz="1600" dirty="0"/>
          </a:p>
          <a:p>
            <a:endParaRPr lang="en-US" sz="1600" dirty="0"/>
          </a:p>
        </p:txBody>
      </p:sp>
    </p:spTree>
    <p:extLst>
      <p:ext uri="{BB962C8B-B14F-4D97-AF65-F5344CB8AC3E}">
        <p14:creationId xmlns:p14="http://schemas.microsoft.com/office/powerpoint/2010/main" val="1724312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600" b="1" dirty="0">
                <a:solidFill>
                  <a:schemeClr val="accent6">
                    <a:lumMod val="75000"/>
                  </a:schemeClr>
                </a:solidFill>
                <a:latin typeface="Times New Roman" pitchFamily="18" charset="0"/>
                <a:ea typeface="Times New Roman" pitchFamily="18" charset="0"/>
                <a:cs typeface="Times New Roman" pitchFamily="18" charset="0"/>
              </a:rPr>
              <a:t>Formulation of apple </a:t>
            </a:r>
            <a:r>
              <a:rPr lang="en-GB" sz="3600" b="1" dirty="0" smtClean="0">
                <a:solidFill>
                  <a:schemeClr val="accent6">
                    <a:lumMod val="75000"/>
                  </a:schemeClr>
                </a:solidFill>
                <a:latin typeface="Times New Roman" pitchFamily="18" charset="0"/>
                <a:ea typeface="Times New Roman" pitchFamily="18" charset="0"/>
                <a:cs typeface="Times New Roman" pitchFamily="18" charset="0"/>
              </a:rPr>
              <a:t>jam</a:t>
            </a:r>
            <a:endParaRPr lang="en-US" sz="3600"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2567279"/>
              </p:ext>
            </p:extLst>
          </p:nvPr>
        </p:nvGraphicFramePr>
        <p:xfrm>
          <a:off x="304800" y="1676399"/>
          <a:ext cx="7391400" cy="3886201"/>
        </p:xfrm>
        <a:graphic>
          <a:graphicData uri="http://schemas.openxmlformats.org/drawingml/2006/table">
            <a:tbl>
              <a:tblPr firstRow="1" firstCol="1" bandRow="1">
                <a:tableStyleId>{5C22544A-7EE6-4342-B048-85BDC9FD1C3A}</a:tableStyleId>
              </a:tblPr>
              <a:tblGrid>
                <a:gridCol w="3692491"/>
                <a:gridCol w="3698909"/>
              </a:tblGrid>
              <a:tr h="660400">
                <a:tc>
                  <a:txBody>
                    <a:bodyPr/>
                    <a:lstStyle/>
                    <a:p>
                      <a:pPr marL="0" marR="0" algn="ctr">
                        <a:lnSpc>
                          <a:spcPct val="115000"/>
                        </a:lnSpc>
                        <a:spcBef>
                          <a:spcPts val="0"/>
                        </a:spcBef>
                        <a:spcAft>
                          <a:spcPts val="0"/>
                        </a:spcAft>
                      </a:pPr>
                      <a:r>
                        <a:rPr lang="en-GB" sz="1200" dirty="0">
                          <a:solidFill>
                            <a:schemeClr val="accent6">
                              <a:lumMod val="75000"/>
                            </a:schemeClr>
                          </a:solidFill>
                          <a:effectLst/>
                        </a:rPr>
                        <a:t>Fruit</a:t>
                      </a:r>
                      <a:endParaRPr lang="en-US" sz="1100"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1200" dirty="0">
                          <a:solidFill>
                            <a:schemeClr val="accent6">
                              <a:lumMod val="75000"/>
                            </a:schemeClr>
                          </a:solidFill>
                          <a:effectLst/>
                        </a:rPr>
                        <a:t>2.75 kg</a:t>
                      </a:r>
                      <a:endParaRPr lang="en-US" sz="1100" dirty="0">
                        <a:solidFill>
                          <a:schemeClr val="accent6">
                            <a:lumMod val="75000"/>
                          </a:schemeClr>
                        </a:solidFill>
                        <a:effectLst/>
                        <a:latin typeface="Calibri"/>
                        <a:ea typeface="Times New Roman"/>
                        <a:cs typeface="Times New Roman"/>
                      </a:endParaRPr>
                    </a:p>
                  </a:txBody>
                  <a:tcPr marL="68580" marR="68580" marT="0" marB="0"/>
                </a:tc>
              </a:tr>
              <a:tr h="660400">
                <a:tc>
                  <a:txBody>
                    <a:bodyPr/>
                    <a:lstStyle/>
                    <a:p>
                      <a:pPr marL="0" marR="0" algn="ctr">
                        <a:lnSpc>
                          <a:spcPct val="115000"/>
                        </a:lnSpc>
                        <a:spcBef>
                          <a:spcPts val="0"/>
                        </a:spcBef>
                        <a:spcAft>
                          <a:spcPts val="0"/>
                        </a:spcAft>
                      </a:pPr>
                      <a:r>
                        <a:rPr lang="en-GB" sz="1200" dirty="0">
                          <a:solidFill>
                            <a:schemeClr val="accent6">
                              <a:lumMod val="75000"/>
                            </a:schemeClr>
                          </a:solidFill>
                          <a:effectLst/>
                        </a:rPr>
                        <a:t>Sugar</a:t>
                      </a:r>
                      <a:endParaRPr lang="en-US" sz="1100"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1200" dirty="0">
                          <a:solidFill>
                            <a:schemeClr val="accent6">
                              <a:lumMod val="75000"/>
                            </a:schemeClr>
                          </a:solidFill>
                          <a:effectLst/>
                        </a:rPr>
                        <a:t>2.75kg</a:t>
                      </a:r>
                      <a:endParaRPr lang="en-US" sz="1100" dirty="0">
                        <a:solidFill>
                          <a:schemeClr val="accent6">
                            <a:lumMod val="75000"/>
                          </a:schemeClr>
                        </a:solidFill>
                        <a:effectLst/>
                        <a:latin typeface="Calibri"/>
                        <a:ea typeface="Times New Roman"/>
                        <a:cs typeface="Times New Roman"/>
                      </a:endParaRPr>
                    </a:p>
                  </a:txBody>
                  <a:tcPr marL="68580" marR="68580" marT="0" marB="0"/>
                </a:tc>
              </a:tr>
              <a:tr h="584201">
                <a:tc>
                  <a:txBody>
                    <a:bodyPr/>
                    <a:lstStyle/>
                    <a:p>
                      <a:pPr marL="0" marR="0" algn="ctr">
                        <a:lnSpc>
                          <a:spcPct val="115000"/>
                        </a:lnSpc>
                        <a:spcBef>
                          <a:spcPts val="0"/>
                        </a:spcBef>
                        <a:spcAft>
                          <a:spcPts val="0"/>
                        </a:spcAft>
                      </a:pPr>
                      <a:r>
                        <a:rPr lang="en-GB" sz="1200" dirty="0">
                          <a:solidFill>
                            <a:schemeClr val="accent6">
                              <a:lumMod val="75000"/>
                            </a:schemeClr>
                          </a:solidFill>
                          <a:effectLst/>
                        </a:rPr>
                        <a:t>Water</a:t>
                      </a:r>
                      <a:endParaRPr lang="en-US" sz="1100"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1200" dirty="0">
                          <a:solidFill>
                            <a:schemeClr val="accent6">
                              <a:lumMod val="75000"/>
                            </a:schemeClr>
                          </a:solidFill>
                          <a:effectLst/>
                        </a:rPr>
                        <a:t>1.15Liter</a:t>
                      </a:r>
                      <a:endParaRPr lang="en-US" sz="1100" dirty="0">
                        <a:solidFill>
                          <a:schemeClr val="accent6">
                            <a:lumMod val="75000"/>
                          </a:schemeClr>
                        </a:solidFill>
                        <a:effectLst/>
                        <a:latin typeface="Calibri"/>
                        <a:ea typeface="Times New Roman"/>
                        <a:cs typeface="Times New Roman"/>
                      </a:endParaRPr>
                    </a:p>
                  </a:txBody>
                  <a:tcPr marL="68580" marR="68580" marT="0" marB="0"/>
                </a:tc>
              </a:tr>
              <a:tr h="660400">
                <a:tc>
                  <a:txBody>
                    <a:bodyPr/>
                    <a:lstStyle/>
                    <a:p>
                      <a:pPr marL="0" marR="0" algn="ctr">
                        <a:lnSpc>
                          <a:spcPct val="115000"/>
                        </a:lnSpc>
                        <a:spcBef>
                          <a:spcPts val="0"/>
                        </a:spcBef>
                        <a:spcAft>
                          <a:spcPts val="0"/>
                        </a:spcAft>
                      </a:pPr>
                      <a:r>
                        <a:rPr lang="en-GB" sz="1200" dirty="0">
                          <a:solidFill>
                            <a:schemeClr val="accent6">
                              <a:lumMod val="75000"/>
                            </a:schemeClr>
                          </a:solidFill>
                          <a:effectLst/>
                        </a:rPr>
                        <a:t>Citric acid</a:t>
                      </a:r>
                      <a:endParaRPr lang="en-US" sz="1100"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1200" dirty="0">
                          <a:solidFill>
                            <a:schemeClr val="accent6">
                              <a:lumMod val="75000"/>
                            </a:schemeClr>
                          </a:solidFill>
                          <a:effectLst/>
                        </a:rPr>
                        <a:t>10 g</a:t>
                      </a:r>
                      <a:endParaRPr lang="en-US" sz="1100" dirty="0">
                        <a:solidFill>
                          <a:schemeClr val="accent6">
                            <a:lumMod val="75000"/>
                          </a:schemeClr>
                        </a:solidFill>
                        <a:effectLst/>
                        <a:latin typeface="Calibri"/>
                        <a:ea typeface="Times New Roman"/>
                        <a:cs typeface="Times New Roman"/>
                      </a:endParaRPr>
                    </a:p>
                  </a:txBody>
                  <a:tcPr marL="68580" marR="68580" marT="0" marB="0"/>
                </a:tc>
              </a:tr>
              <a:tr h="660400">
                <a:tc>
                  <a:txBody>
                    <a:bodyPr/>
                    <a:lstStyle/>
                    <a:p>
                      <a:pPr marL="0" marR="0" algn="ctr">
                        <a:lnSpc>
                          <a:spcPct val="115000"/>
                        </a:lnSpc>
                        <a:spcBef>
                          <a:spcPts val="0"/>
                        </a:spcBef>
                        <a:spcAft>
                          <a:spcPts val="0"/>
                        </a:spcAft>
                      </a:pPr>
                      <a:r>
                        <a:rPr lang="en-GB" sz="1200" dirty="0">
                          <a:solidFill>
                            <a:schemeClr val="accent6">
                              <a:lumMod val="75000"/>
                            </a:schemeClr>
                          </a:solidFill>
                          <a:effectLst/>
                        </a:rPr>
                        <a:t>Pectin</a:t>
                      </a:r>
                      <a:endParaRPr lang="en-US" sz="1100"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1200" dirty="0">
                          <a:solidFill>
                            <a:schemeClr val="accent6">
                              <a:lumMod val="75000"/>
                            </a:schemeClr>
                          </a:solidFill>
                          <a:effectLst/>
                        </a:rPr>
                        <a:t>15-20 g</a:t>
                      </a:r>
                      <a:endParaRPr lang="en-US" sz="1100" dirty="0">
                        <a:solidFill>
                          <a:schemeClr val="accent6">
                            <a:lumMod val="75000"/>
                          </a:schemeClr>
                        </a:solidFill>
                        <a:effectLst/>
                        <a:latin typeface="Calibri"/>
                        <a:ea typeface="Times New Roman"/>
                        <a:cs typeface="Times New Roman"/>
                      </a:endParaRPr>
                    </a:p>
                  </a:txBody>
                  <a:tcPr marL="68580" marR="68580" marT="0" marB="0"/>
                </a:tc>
              </a:tr>
              <a:tr h="660400">
                <a:tc>
                  <a:txBody>
                    <a:bodyPr/>
                    <a:lstStyle/>
                    <a:p>
                      <a:pPr marL="0" marR="0" algn="ctr">
                        <a:lnSpc>
                          <a:spcPct val="115000"/>
                        </a:lnSpc>
                        <a:spcBef>
                          <a:spcPts val="0"/>
                        </a:spcBef>
                        <a:spcAft>
                          <a:spcPts val="0"/>
                        </a:spcAft>
                      </a:pPr>
                      <a:r>
                        <a:rPr lang="en-GB" sz="1200" dirty="0">
                          <a:solidFill>
                            <a:schemeClr val="accent6">
                              <a:lumMod val="75000"/>
                            </a:schemeClr>
                          </a:solidFill>
                          <a:effectLst/>
                        </a:rPr>
                        <a:t>Sodium benzoate</a:t>
                      </a:r>
                      <a:endParaRPr lang="en-US" sz="1100"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1200" dirty="0">
                          <a:solidFill>
                            <a:schemeClr val="accent6">
                              <a:lumMod val="75000"/>
                            </a:schemeClr>
                          </a:solidFill>
                          <a:effectLst/>
                        </a:rPr>
                        <a:t>4 g</a:t>
                      </a:r>
                      <a:endParaRPr lang="en-US" sz="1100" dirty="0">
                        <a:solidFill>
                          <a:schemeClr val="accent6">
                            <a:lumMod val="75000"/>
                          </a:schemeClr>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630082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Manufacturing of </a:t>
            </a:r>
            <a:r>
              <a:rPr lang="en-GB" sz="3600" b="1" dirty="0" smtClean="0"/>
              <a:t>Jam</a:t>
            </a:r>
            <a:endParaRPr lang="en-US" sz="3600" dirty="0"/>
          </a:p>
        </p:txBody>
      </p:sp>
      <p:sp>
        <p:nvSpPr>
          <p:cNvPr id="3" name="Content Placeholder 2"/>
          <p:cNvSpPr>
            <a:spLocks noGrp="1"/>
          </p:cNvSpPr>
          <p:nvPr>
            <p:ph idx="1"/>
          </p:nvPr>
        </p:nvSpPr>
        <p:spPr/>
        <p:txBody>
          <a:bodyPr/>
          <a:lstStyle/>
          <a:p>
            <a:r>
              <a:rPr lang="en-GB" sz="2000" b="1" dirty="0" smtClean="0"/>
              <a:t>Principal of food preservation by high sugar contents</a:t>
            </a:r>
          </a:p>
          <a:p>
            <a:r>
              <a:rPr lang="en-GB" sz="2000" b="1" dirty="0" smtClean="0"/>
              <a:t>Definition</a:t>
            </a:r>
            <a:r>
              <a:rPr lang="en-GB" sz="2000" b="1" dirty="0"/>
              <a:t>:</a:t>
            </a:r>
            <a:r>
              <a:rPr lang="en-GB" sz="2000" dirty="0"/>
              <a:t> any fruit product made with crushing fruit in to pulp and cooking with 45 % fruit and 55% sugar in to a thick enough consistency in addition with acid, </a:t>
            </a:r>
            <a:r>
              <a:rPr lang="en-GB" sz="2000" dirty="0" err="1"/>
              <a:t>color</a:t>
            </a:r>
            <a:r>
              <a:rPr lang="en-GB" sz="2000" dirty="0"/>
              <a:t>, </a:t>
            </a:r>
            <a:r>
              <a:rPr lang="en-GB" sz="2000" dirty="0" err="1"/>
              <a:t>flavor</a:t>
            </a:r>
            <a:r>
              <a:rPr lang="en-GB" sz="2000" dirty="0"/>
              <a:t> and food preservative and thickening agent pectin is known as jam.</a:t>
            </a:r>
            <a:endParaRPr lang="en-US" sz="2000" dirty="0"/>
          </a:p>
          <a:p>
            <a:r>
              <a:rPr lang="en-GB" sz="2000" b="1" dirty="0"/>
              <a:t>Jelly:</a:t>
            </a:r>
            <a:r>
              <a:rPr lang="en-GB" sz="2000" dirty="0"/>
              <a:t> only soluble contents of fruit like juice is used with the addition of all other ingredients in jam as above.</a:t>
            </a:r>
            <a:endParaRPr lang="en-US" sz="2000" dirty="0"/>
          </a:p>
          <a:p>
            <a:r>
              <a:rPr lang="en-GB" sz="2000" b="1" dirty="0"/>
              <a:t>Marmalade:</a:t>
            </a:r>
            <a:r>
              <a:rPr lang="en-GB" sz="2000" dirty="0"/>
              <a:t> it is just a jelly in which the only soluble </a:t>
            </a:r>
            <a:r>
              <a:rPr lang="en-GB" sz="2000" dirty="0" smtClean="0"/>
              <a:t>contents of fruits </a:t>
            </a:r>
            <a:r>
              <a:rPr lang="en-GB" sz="2000" dirty="0"/>
              <a:t>are used with the addition of some glazed orange peel shreds in suspended form is known as marmalade. The orange peel contain oil which give good flavour and appearance to the product.</a:t>
            </a:r>
            <a:endParaRPr lang="en-US" sz="2000" dirty="0"/>
          </a:p>
          <a:p>
            <a:endParaRPr lang="en-US" sz="2000" dirty="0"/>
          </a:p>
        </p:txBody>
      </p:sp>
    </p:spTree>
    <p:extLst>
      <p:ext uri="{BB962C8B-B14F-4D97-AF65-F5344CB8AC3E}">
        <p14:creationId xmlns:p14="http://schemas.microsoft.com/office/powerpoint/2010/main" val="2027792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Formulation of mango jam</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239415"/>
              </p:ext>
            </p:extLst>
          </p:nvPr>
        </p:nvGraphicFramePr>
        <p:xfrm>
          <a:off x="685800" y="1752593"/>
          <a:ext cx="6705600" cy="3886206"/>
        </p:xfrm>
        <a:graphic>
          <a:graphicData uri="http://schemas.openxmlformats.org/drawingml/2006/table">
            <a:tbl>
              <a:tblPr firstRow="1" firstCol="1" bandRow="1">
                <a:tableStyleId>{5C22544A-7EE6-4342-B048-85BDC9FD1C3A}</a:tableStyleId>
              </a:tblPr>
              <a:tblGrid>
                <a:gridCol w="3352800"/>
                <a:gridCol w="3352800"/>
              </a:tblGrid>
              <a:tr h="647701">
                <a:tc>
                  <a:txBody>
                    <a:bodyPr/>
                    <a:lstStyle/>
                    <a:p>
                      <a:pPr marL="0" marR="0" algn="ctr">
                        <a:lnSpc>
                          <a:spcPct val="115000"/>
                        </a:lnSpc>
                        <a:spcBef>
                          <a:spcPts val="0"/>
                        </a:spcBef>
                        <a:spcAft>
                          <a:spcPts val="0"/>
                        </a:spcAft>
                      </a:pPr>
                      <a:r>
                        <a:rPr lang="en-GB" sz="1200" dirty="0">
                          <a:solidFill>
                            <a:schemeClr val="accent6">
                              <a:lumMod val="75000"/>
                            </a:schemeClr>
                          </a:solidFill>
                          <a:effectLst/>
                        </a:rPr>
                        <a:t>Fruit pulp</a:t>
                      </a:r>
                      <a:endParaRPr lang="en-US" sz="1100"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1200" dirty="0">
                          <a:solidFill>
                            <a:schemeClr val="accent6">
                              <a:lumMod val="75000"/>
                            </a:schemeClr>
                          </a:solidFill>
                          <a:effectLst/>
                        </a:rPr>
                        <a:t>1Kg</a:t>
                      </a:r>
                      <a:endParaRPr lang="en-US" sz="1100" dirty="0">
                        <a:solidFill>
                          <a:schemeClr val="accent6">
                            <a:lumMod val="75000"/>
                          </a:schemeClr>
                        </a:solidFill>
                        <a:effectLst/>
                        <a:latin typeface="Calibri"/>
                        <a:ea typeface="Times New Roman"/>
                        <a:cs typeface="Times New Roman"/>
                      </a:endParaRPr>
                    </a:p>
                  </a:txBody>
                  <a:tcPr marL="68580" marR="68580" marT="0" marB="0"/>
                </a:tc>
              </a:tr>
              <a:tr h="647701">
                <a:tc>
                  <a:txBody>
                    <a:bodyPr/>
                    <a:lstStyle/>
                    <a:p>
                      <a:pPr marL="0" marR="0" algn="ctr">
                        <a:lnSpc>
                          <a:spcPct val="115000"/>
                        </a:lnSpc>
                        <a:spcBef>
                          <a:spcPts val="0"/>
                        </a:spcBef>
                        <a:spcAft>
                          <a:spcPts val="0"/>
                        </a:spcAft>
                      </a:pPr>
                      <a:r>
                        <a:rPr lang="en-GB" sz="1200" dirty="0">
                          <a:solidFill>
                            <a:schemeClr val="accent6">
                              <a:lumMod val="75000"/>
                            </a:schemeClr>
                          </a:solidFill>
                          <a:effectLst/>
                        </a:rPr>
                        <a:t>Sugar</a:t>
                      </a:r>
                      <a:endParaRPr lang="en-US" sz="1100"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1200" dirty="0">
                          <a:solidFill>
                            <a:schemeClr val="accent6">
                              <a:lumMod val="75000"/>
                            </a:schemeClr>
                          </a:solidFill>
                          <a:effectLst/>
                        </a:rPr>
                        <a:t>1kg</a:t>
                      </a:r>
                      <a:endParaRPr lang="en-US" sz="1100" dirty="0">
                        <a:solidFill>
                          <a:schemeClr val="accent6">
                            <a:lumMod val="75000"/>
                          </a:schemeClr>
                        </a:solidFill>
                        <a:effectLst/>
                        <a:latin typeface="Calibri"/>
                        <a:ea typeface="Times New Roman"/>
                        <a:cs typeface="Times New Roman"/>
                      </a:endParaRPr>
                    </a:p>
                  </a:txBody>
                  <a:tcPr marL="68580" marR="68580" marT="0" marB="0"/>
                </a:tc>
              </a:tr>
              <a:tr h="647701">
                <a:tc>
                  <a:txBody>
                    <a:bodyPr/>
                    <a:lstStyle/>
                    <a:p>
                      <a:pPr marL="0" marR="0" algn="ctr">
                        <a:lnSpc>
                          <a:spcPct val="115000"/>
                        </a:lnSpc>
                        <a:spcBef>
                          <a:spcPts val="0"/>
                        </a:spcBef>
                        <a:spcAft>
                          <a:spcPts val="0"/>
                        </a:spcAft>
                      </a:pPr>
                      <a:r>
                        <a:rPr lang="en-GB" sz="1200" dirty="0">
                          <a:solidFill>
                            <a:schemeClr val="accent6">
                              <a:lumMod val="75000"/>
                            </a:schemeClr>
                          </a:solidFill>
                          <a:effectLst/>
                        </a:rPr>
                        <a:t>Pectin</a:t>
                      </a:r>
                      <a:endParaRPr lang="en-US" sz="1100"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1200" dirty="0">
                          <a:solidFill>
                            <a:schemeClr val="accent6">
                              <a:lumMod val="75000"/>
                            </a:schemeClr>
                          </a:solidFill>
                          <a:effectLst/>
                        </a:rPr>
                        <a:t>10g</a:t>
                      </a:r>
                      <a:endParaRPr lang="en-US" sz="1100" dirty="0">
                        <a:solidFill>
                          <a:schemeClr val="accent6">
                            <a:lumMod val="75000"/>
                          </a:schemeClr>
                        </a:solidFill>
                        <a:effectLst/>
                        <a:latin typeface="Calibri"/>
                        <a:ea typeface="Times New Roman"/>
                        <a:cs typeface="Times New Roman"/>
                      </a:endParaRPr>
                    </a:p>
                  </a:txBody>
                  <a:tcPr marL="68580" marR="68580" marT="0" marB="0"/>
                </a:tc>
              </a:tr>
              <a:tr h="647701">
                <a:tc>
                  <a:txBody>
                    <a:bodyPr/>
                    <a:lstStyle/>
                    <a:p>
                      <a:pPr marL="0" marR="0" algn="ctr">
                        <a:lnSpc>
                          <a:spcPct val="115000"/>
                        </a:lnSpc>
                        <a:spcBef>
                          <a:spcPts val="0"/>
                        </a:spcBef>
                        <a:spcAft>
                          <a:spcPts val="0"/>
                        </a:spcAft>
                      </a:pPr>
                      <a:r>
                        <a:rPr lang="en-GB" sz="1200" dirty="0">
                          <a:solidFill>
                            <a:schemeClr val="accent6">
                              <a:lumMod val="75000"/>
                            </a:schemeClr>
                          </a:solidFill>
                          <a:effectLst/>
                        </a:rPr>
                        <a:t>Water</a:t>
                      </a:r>
                      <a:endParaRPr lang="en-US" sz="1100"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1200" dirty="0">
                          <a:solidFill>
                            <a:schemeClr val="accent6">
                              <a:lumMod val="75000"/>
                            </a:schemeClr>
                          </a:solidFill>
                          <a:effectLst/>
                        </a:rPr>
                        <a:t>150mL</a:t>
                      </a:r>
                      <a:endParaRPr lang="en-US" sz="1100" dirty="0">
                        <a:solidFill>
                          <a:schemeClr val="accent6">
                            <a:lumMod val="75000"/>
                          </a:schemeClr>
                        </a:solidFill>
                        <a:effectLst/>
                        <a:latin typeface="Calibri"/>
                        <a:ea typeface="Times New Roman"/>
                        <a:cs typeface="Times New Roman"/>
                      </a:endParaRPr>
                    </a:p>
                  </a:txBody>
                  <a:tcPr marL="68580" marR="68580" marT="0" marB="0"/>
                </a:tc>
              </a:tr>
              <a:tr h="647701">
                <a:tc>
                  <a:txBody>
                    <a:bodyPr/>
                    <a:lstStyle/>
                    <a:p>
                      <a:pPr marL="0" marR="0" algn="ctr">
                        <a:lnSpc>
                          <a:spcPct val="115000"/>
                        </a:lnSpc>
                        <a:spcBef>
                          <a:spcPts val="0"/>
                        </a:spcBef>
                        <a:spcAft>
                          <a:spcPts val="0"/>
                        </a:spcAft>
                      </a:pPr>
                      <a:r>
                        <a:rPr lang="en-GB" sz="1200" dirty="0">
                          <a:solidFill>
                            <a:schemeClr val="accent6">
                              <a:lumMod val="75000"/>
                            </a:schemeClr>
                          </a:solidFill>
                          <a:effectLst/>
                        </a:rPr>
                        <a:t>Citric acid</a:t>
                      </a:r>
                      <a:endParaRPr lang="en-US" sz="1100"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1200" dirty="0">
                          <a:solidFill>
                            <a:schemeClr val="accent6">
                              <a:lumMod val="75000"/>
                            </a:schemeClr>
                          </a:solidFill>
                          <a:effectLst/>
                        </a:rPr>
                        <a:t>2g</a:t>
                      </a:r>
                      <a:endParaRPr lang="en-US" sz="1100" dirty="0">
                        <a:solidFill>
                          <a:schemeClr val="accent6">
                            <a:lumMod val="75000"/>
                          </a:schemeClr>
                        </a:solidFill>
                        <a:effectLst/>
                        <a:latin typeface="Calibri"/>
                        <a:ea typeface="Times New Roman"/>
                        <a:cs typeface="Times New Roman"/>
                      </a:endParaRPr>
                    </a:p>
                  </a:txBody>
                  <a:tcPr marL="68580" marR="68580" marT="0" marB="0"/>
                </a:tc>
              </a:tr>
              <a:tr h="647701">
                <a:tc>
                  <a:txBody>
                    <a:bodyPr/>
                    <a:lstStyle/>
                    <a:p>
                      <a:pPr marL="0" marR="0" algn="ctr">
                        <a:lnSpc>
                          <a:spcPct val="115000"/>
                        </a:lnSpc>
                        <a:spcBef>
                          <a:spcPts val="0"/>
                        </a:spcBef>
                        <a:spcAft>
                          <a:spcPts val="0"/>
                        </a:spcAft>
                      </a:pPr>
                      <a:r>
                        <a:rPr lang="en-GB" sz="1200" dirty="0">
                          <a:solidFill>
                            <a:schemeClr val="accent6">
                              <a:lumMod val="75000"/>
                            </a:schemeClr>
                          </a:solidFill>
                          <a:effectLst/>
                        </a:rPr>
                        <a:t>Sodium benzoate</a:t>
                      </a:r>
                      <a:endParaRPr lang="en-US" sz="1100"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1200" dirty="0">
                          <a:solidFill>
                            <a:schemeClr val="accent6">
                              <a:lumMod val="75000"/>
                            </a:schemeClr>
                          </a:solidFill>
                          <a:effectLst/>
                        </a:rPr>
                        <a:t>2g</a:t>
                      </a:r>
                      <a:endParaRPr lang="en-US" sz="1100" dirty="0">
                        <a:solidFill>
                          <a:schemeClr val="accent6">
                            <a:lumMod val="75000"/>
                          </a:schemeClr>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476441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Formulation of plum </a:t>
            </a:r>
            <a:r>
              <a:rPr lang="en-GB" sz="2800" b="1" dirty="0" smtClean="0"/>
              <a:t>jam</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3972965"/>
              </p:ext>
            </p:extLst>
          </p:nvPr>
        </p:nvGraphicFramePr>
        <p:xfrm>
          <a:off x="685800" y="2133599"/>
          <a:ext cx="6629400" cy="4114800"/>
        </p:xfrm>
        <a:graphic>
          <a:graphicData uri="http://schemas.openxmlformats.org/drawingml/2006/table">
            <a:tbl>
              <a:tblPr firstRow="1" firstCol="1" bandRow="1">
                <a:tableStyleId>{5C22544A-7EE6-4342-B048-85BDC9FD1C3A}</a:tableStyleId>
              </a:tblPr>
              <a:tblGrid>
                <a:gridCol w="3313981"/>
                <a:gridCol w="3315419"/>
              </a:tblGrid>
              <a:tr h="685800">
                <a:tc>
                  <a:txBody>
                    <a:bodyPr/>
                    <a:lstStyle/>
                    <a:p>
                      <a:pPr marL="0" marR="0" algn="ctr">
                        <a:lnSpc>
                          <a:spcPct val="115000"/>
                        </a:lnSpc>
                        <a:spcBef>
                          <a:spcPts val="0"/>
                        </a:spcBef>
                        <a:spcAft>
                          <a:spcPts val="0"/>
                        </a:spcAft>
                      </a:pPr>
                      <a:r>
                        <a:rPr lang="en-GB" sz="1200" dirty="0">
                          <a:solidFill>
                            <a:schemeClr val="accent6">
                              <a:lumMod val="75000"/>
                            </a:schemeClr>
                          </a:solidFill>
                          <a:effectLst/>
                        </a:rPr>
                        <a:t>Fruit pulp</a:t>
                      </a:r>
                      <a:endParaRPr lang="en-US" sz="1100"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1200" dirty="0">
                          <a:solidFill>
                            <a:schemeClr val="accent6">
                              <a:lumMod val="75000"/>
                            </a:schemeClr>
                          </a:solidFill>
                          <a:effectLst/>
                        </a:rPr>
                        <a:t>2.75kg</a:t>
                      </a:r>
                      <a:endParaRPr lang="en-US" sz="1100" dirty="0">
                        <a:solidFill>
                          <a:schemeClr val="accent6">
                            <a:lumMod val="75000"/>
                          </a:schemeClr>
                        </a:solidFill>
                        <a:effectLst/>
                        <a:latin typeface="Calibri"/>
                        <a:ea typeface="Times New Roman"/>
                        <a:cs typeface="Times New Roman"/>
                      </a:endParaRPr>
                    </a:p>
                  </a:txBody>
                  <a:tcPr marL="68580" marR="68580" marT="0" marB="0"/>
                </a:tc>
              </a:tr>
              <a:tr h="685800">
                <a:tc>
                  <a:txBody>
                    <a:bodyPr/>
                    <a:lstStyle/>
                    <a:p>
                      <a:pPr marL="0" marR="0" algn="ctr">
                        <a:lnSpc>
                          <a:spcPct val="115000"/>
                        </a:lnSpc>
                        <a:spcBef>
                          <a:spcPts val="0"/>
                        </a:spcBef>
                        <a:spcAft>
                          <a:spcPts val="0"/>
                        </a:spcAft>
                      </a:pPr>
                      <a:r>
                        <a:rPr lang="en-GB" sz="1200" dirty="0">
                          <a:solidFill>
                            <a:schemeClr val="accent6">
                              <a:lumMod val="75000"/>
                            </a:schemeClr>
                          </a:solidFill>
                          <a:effectLst/>
                        </a:rPr>
                        <a:t>Sugar</a:t>
                      </a:r>
                      <a:endParaRPr lang="en-US" sz="1100"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1200" dirty="0">
                          <a:solidFill>
                            <a:schemeClr val="accent6">
                              <a:lumMod val="75000"/>
                            </a:schemeClr>
                          </a:solidFill>
                          <a:effectLst/>
                        </a:rPr>
                        <a:t>2.75kg</a:t>
                      </a:r>
                      <a:endParaRPr lang="en-US" sz="1100" dirty="0">
                        <a:solidFill>
                          <a:schemeClr val="accent6">
                            <a:lumMod val="75000"/>
                          </a:schemeClr>
                        </a:solidFill>
                        <a:effectLst/>
                        <a:latin typeface="Calibri"/>
                        <a:ea typeface="Times New Roman"/>
                        <a:cs typeface="Times New Roman"/>
                      </a:endParaRPr>
                    </a:p>
                  </a:txBody>
                  <a:tcPr marL="68580" marR="68580" marT="0" marB="0"/>
                </a:tc>
              </a:tr>
              <a:tr h="685800">
                <a:tc>
                  <a:txBody>
                    <a:bodyPr/>
                    <a:lstStyle/>
                    <a:p>
                      <a:pPr marL="0" marR="0" algn="ctr">
                        <a:lnSpc>
                          <a:spcPct val="115000"/>
                        </a:lnSpc>
                        <a:spcBef>
                          <a:spcPts val="0"/>
                        </a:spcBef>
                        <a:spcAft>
                          <a:spcPts val="0"/>
                        </a:spcAft>
                      </a:pPr>
                      <a:r>
                        <a:rPr lang="en-GB" sz="1200" dirty="0">
                          <a:solidFill>
                            <a:schemeClr val="accent6">
                              <a:lumMod val="75000"/>
                            </a:schemeClr>
                          </a:solidFill>
                          <a:effectLst/>
                        </a:rPr>
                        <a:t>Water</a:t>
                      </a:r>
                      <a:endParaRPr lang="en-US" sz="1100"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1200" dirty="0">
                          <a:solidFill>
                            <a:schemeClr val="accent6">
                              <a:lumMod val="75000"/>
                            </a:schemeClr>
                          </a:solidFill>
                          <a:effectLst/>
                        </a:rPr>
                        <a:t>150mL</a:t>
                      </a:r>
                      <a:endParaRPr lang="en-US" sz="1100" dirty="0">
                        <a:solidFill>
                          <a:schemeClr val="accent6">
                            <a:lumMod val="75000"/>
                          </a:schemeClr>
                        </a:solidFill>
                        <a:effectLst/>
                        <a:latin typeface="Calibri"/>
                        <a:ea typeface="Times New Roman"/>
                        <a:cs typeface="Times New Roman"/>
                      </a:endParaRPr>
                    </a:p>
                  </a:txBody>
                  <a:tcPr marL="68580" marR="68580" marT="0" marB="0"/>
                </a:tc>
              </a:tr>
              <a:tr h="685800">
                <a:tc>
                  <a:txBody>
                    <a:bodyPr/>
                    <a:lstStyle/>
                    <a:p>
                      <a:pPr marL="0" marR="0" algn="ctr">
                        <a:lnSpc>
                          <a:spcPct val="115000"/>
                        </a:lnSpc>
                        <a:spcBef>
                          <a:spcPts val="0"/>
                        </a:spcBef>
                        <a:spcAft>
                          <a:spcPts val="0"/>
                        </a:spcAft>
                      </a:pPr>
                      <a:r>
                        <a:rPr lang="en-GB" sz="1200" dirty="0">
                          <a:solidFill>
                            <a:schemeClr val="accent6">
                              <a:lumMod val="75000"/>
                            </a:schemeClr>
                          </a:solidFill>
                          <a:effectLst/>
                        </a:rPr>
                        <a:t>Citric acid</a:t>
                      </a:r>
                      <a:endParaRPr lang="en-US" sz="1100"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1200" dirty="0">
                          <a:solidFill>
                            <a:schemeClr val="accent6">
                              <a:lumMod val="75000"/>
                            </a:schemeClr>
                          </a:solidFill>
                          <a:effectLst/>
                        </a:rPr>
                        <a:t>2g</a:t>
                      </a:r>
                      <a:endParaRPr lang="en-US" sz="1100" dirty="0">
                        <a:solidFill>
                          <a:schemeClr val="accent6">
                            <a:lumMod val="75000"/>
                          </a:schemeClr>
                        </a:solidFill>
                        <a:effectLst/>
                        <a:latin typeface="Calibri"/>
                        <a:ea typeface="Times New Roman"/>
                        <a:cs typeface="Times New Roman"/>
                      </a:endParaRPr>
                    </a:p>
                  </a:txBody>
                  <a:tcPr marL="68580" marR="68580" marT="0" marB="0"/>
                </a:tc>
              </a:tr>
              <a:tr h="685800">
                <a:tc>
                  <a:txBody>
                    <a:bodyPr/>
                    <a:lstStyle/>
                    <a:p>
                      <a:pPr marL="0" marR="0" algn="ctr">
                        <a:lnSpc>
                          <a:spcPct val="115000"/>
                        </a:lnSpc>
                        <a:spcBef>
                          <a:spcPts val="0"/>
                        </a:spcBef>
                        <a:spcAft>
                          <a:spcPts val="0"/>
                        </a:spcAft>
                      </a:pPr>
                      <a:r>
                        <a:rPr lang="en-GB" sz="1200" dirty="0">
                          <a:solidFill>
                            <a:schemeClr val="accent6">
                              <a:lumMod val="75000"/>
                            </a:schemeClr>
                          </a:solidFill>
                          <a:effectLst/>
                        </a:rPr>
                        <a:t>Pectin</a:t>
                      </a:r>
                      <a:endParaRPr lang="en-US" sz="1100"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1200" dirty="0">
                          <a:solidFill>
                            <a:schemeClr val="accent6">
                              <a:lumMod val="75000"/>
                            </a:schemeClr>
                          </a:solidFill>
                          <a:effectLst/>
                        </a:rPr>
                        <a:t>10g</a:t>
                      </a:r>
                      <a:endParaRPr lang="en-US" sz="1100" dirty="0">
                        <a:solidFill>
                          <a:schemeClr val="accent6">
                            <a:lumMod val="75000"/>
                          </a:schemeClr>
                        </a:solidFill>
                        <a:effectLst/>
                        <a:latin typeface="Calibri"/>
                        <a:ea typeface="Times New Roman"/>
                        <a:cs typeface="Times New Roman"/>
                      </a:endParaRPr>
                    </a:p>
                  </a:txBody>
                  <a:tcPr marL="68580" marR="68580" marT="0" marB="0"/>
                </a:tc>
              </a:tr>
              <a:tr h="685800">
                <a:tc>
                  <a:txBody>
                    <a:bodyPr/>
                    <a:lstStyle/>
                    <a:p>
                      <a:pPr marL="0" marR="0" algn="ctr">
                        <a:lnSpc>
                          <a:spcPct val="115000"/>
                        </a:lnSpc>
                        <a:spcBef>
                          <a:spcPts val="0"/>
                        </a:spcBef>
                        <a:spcAft>
                          <a:spcPts val="0"/>
                        </a:spcAft>
                      </a:pPr>
                      <a:r>
                        <a:rPr lang="en-GB" sz="1200" dirty="0">
                          <a:solidFill>
                            <a:schemeClr val="accent6">
                              <a:lumMod val="75000"/>
                            </a:schemeClr>
                          </a:solidFill>
                          <a:effectLst/>
                        </a:rPr>
                        <a:t>Sodium benzoate</a:t>
                      </a:r>
                      <a:endParaRPr lang="en-US" sz="1100"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1200" dirty="0">
                          <a:solidFill>
                            <a:schemeClr val="accent6">
                              <a:lumMod val="75000"/>
                            </a:schemeClr>
                          </a:solidFill>
                          <a:effectLst/>
                        </a:rPr>
                        <a:t>4g</a:t>
                      </a:r>
                      <a:endParaRPr lang="en-US" sz="1100" dirty="0">
                        <a:solidFill>
                          <a:schemeClr val="accent6">
                            <a:lumMod val="75000"/>
                          </a:schemeClr>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81911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Formulation of dry apricot </a:t>
            </a:r>
            <a:r>
              <a:rPr lang="en-GB" sz="3200" b="1" dirty="0" smtClean="0"/>
              <a:t>jam</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4962643"/>
              </p:ext>
            </p:extLst>
          </p:nvPr>
        </p:nvGraphicFramePr>
        <p:xfrm>
          <a:off x="533400" y="1524000"/>
          <a:ext cx="6629400" cy="4648200"/>
        </p:xfrm>
        <a:graphic>
          <a:graphicData uri="http://schemas.openxmlformats.org/drawingml/2006/table">
            <a:tbl>
              <a:tblPr firstRow="1" firstCol="1" bandRow="1">
                <a:tableStyleId>{5C22544A-7EE6-4342-B048-85BDC9FD1C3A}</a:tableStyleId>
              </a:tblPr>
              <a:tblGrid>
                <a:gridCol w="3313980"/>
                <a:gridCol w="3315420"/>
              </a:tblGrid>
              <a:tr h="929640">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Fruit </a:t>
                      </a:r>
                      <a:r>
                        <a:rPr lang="en-GB" sz="1200" b="1" dirty="0">
                          <a:solidFill>
                            <a:schemeClr val="accent6">
                              <a:lumMod val="75000"/>
                            </a:schemeClr>
                          </a:solidFill>
                          <a:effectLst/>
                        </a:rPr>
                        <a:t>pulp</a:t>
                      </a:r>
                      <a:endParaRPr lang="en-US" sz="1100" b="1"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1kg</a:t>
                      </a:r>
                      <a:endParaRPr lang="en-US" sz="1100" b="1" dirty="0">
                        <a:solidFill>
                          <a:schemeClr val="accent6">
                            <a:lumMod val="75000"/>
                          </a:schemeClr>
                        </a:solidFill>
                        <a:effectLst/>
                        <a:latin typeface="Calibri"/>
                        <a:ea typeface="Times New Roman"/>
                        <a:cs typeface="Times New Roman"/>
                      </a:endParaRPr>
                    </a:p>
                  </a:txBody>
                  <a:tcPr marL="68580" marR="68580" marT="0" marB="0"/>
                </a:tc>
              </a:tr>
              <a:tr h="929640">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Sugar</a:t>
                      </a:r>
                      <a:endParaRPr lang="en-US" sz="1100" b="1"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2.75kg</a:t>
                      </a:r>
                      <a:endParaRPr lang="en-US" sz="1100" b="1" dirty="0">
                        <a:solidFill>
                          <a:schemeClr val="accent6">
                            <a:lumMod val="75000"/>
                          </a:schemeClr>
                        </a:solidFill>
                        <a:effectLst/>
                        <a:latin typeface="Calibri"/>
                        <a:ea typeface="Times New Roman"/>
                        <a:cs typeface="Times New Roman"/>
                      </a:endParaRPr>
                    </a:p>
                  </a:txBody>
                  <a:tcPr marL="68580" marR="68580" marT="0" marB="0"/>
                </a:tc>
              </a:tr>
              <a:tr h="929640">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Water</a:t>
                      </a:r>
                      <a:endParaRPr lang="en-US" sz="1100" b="1"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3.5 Litter</a:t>
                      </a:r>
                      <a:endParaRPr lang="en-US" sz="1100" b="1" dirty="0">
                        <a:solidFill>
                          <a:schemeClr val="accent6">
                            <a:lumMod val="75000"/>
                          </a:schemeClr>
                        </a:solidFill>
                        <a:effectLst/>
                        <a:latin typeface="Calibri"/>
                        <a:ea typeface="Times New Roman"/>
                        <a:cs typeface="Times New Roman"/>
                      </a:endParaRPr>
                    </a:p>
                  </a:txBody>
                  <a:tcPr marL="68580" marR="68580" marT="0" marB="0"/>
                </a:tc>
              </a:tr>
              <a:tr h="929640">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Citric </a:t>
                      </a:r>
                      <a:r>
                        <a:rPr lang="en-GB" sz="1200" b="1" dirty="0">
                          <a:solidFill>
                            <a:schemeClr val="accent6">
                              <a:lumMod val="75000"/>
                            </a:schemeClr>
                          </a:solidFill>
                          <a:effectLst/>
                        </a:rPr>
                        <a:t>acid</a:t>
                      </a:r>
                      <a:endParaRPr lang="en-US" sz="1100" b="1"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2g</a:t>
                      </a:r>
                      <a:endParaRPr lang="en-US" sz="1100" b="1" dirty="0">
                        <a:solidFill>
                          <a:schemeClr val="accent6">
                            <a:lumMod val="75000"/>
                          </a:schemeClr>
                        </a:solidFill>
                        <a:effectLst/>
                        <a:latin typeface="Calibri"/>
                        <a:ea typeface="Times New Roman"/>
                        <a:cs typeface="Times New Roman"/>
                      </a:endParaRPr>
                    </a:p>
                  </a:txBody>
                  <a:tcPr marL="68580" marR="68580" marT="0" marB="0"/>
                </a:tc>
              </a:tr>
              <a:tr h="929640">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Sodium </a:t>
                      </a:r>
                      <a:r>
                        <a:rPr lang="en-GB" sz="1200" b="1" dirty="0">
                          <a:solidFill>
                            <a:schemeClr val="accent6">
                              <a:lumMod val="75000"/>
                            </a:schemeClr>
                          </a:solidFill>
                          <a:effectLst/>
                        </a:rPr>
                        <a:t>benzoate</a:t>
                      </a:r>
                      <a:endParaRPr lang="en-US" sz="1100" b="1"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2g</a:t>
                      </a:r>
                      <a:endParaRPr lang="en-US" sz="1100" b="1" dirty="0">
                        <a:solidFill>
                          <a:schemeClr val="accent6">
                            <a:lumMod val="75000"/>
                          </a:schemeClr>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307941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Formulation of </a:t>
            </a:r>
            <a:r>
              <a:rPr lang="en-GB" sz="3200" b="1" dirty="0" smtClean="0"/>
              <a:t>Guava </a:t>
            </a:r>
            <a:r>
              <a:rPr lang="en-GB" sz="3200" b="1" dirty="0"/>
              <a:t>jam</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9318324"/>
              </p:ext>
            </p:extLst>
          </p:nvPr>
        </p:nvGraphicFramePr>
        <p:xfrm>
          <a:off x="457200" y="1676402"/>
          <a:ext cx="7010400" cy="4648200"/>
        </p:xfrm>
        <a:graphic>
          <a:graphicData uri="http://schemas.openxmlformats.org/drawingml/2006/table">
            <a:tbl>
              <a:tblPr firstRow="1" firstCol="1" bandRow="1">
                <a:tableStyleId>{5C22544A-7EE6-4342-B048-85BDC9FD1C3A}</a:tableStyleId>
              </a:tblPr>
              <a:tblGrid>
                <a:gridCol w="3505200"/>
                <a:gridCol w="3505200"/>
              </a:tblGrid>
              <a:tr h="929640">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Fruit</a:t>
                      </a:r>
                      <a:endParaRPr lang="en-US" sz="1100" b="1"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1kg</a:t>
                      </a:r>
                      <a:endParaRPr lang="en-US" sz="1100" b="1" dirty="0">
                        <a:solidFill>
                          <a:schemeClr val="accent6">
                            <a:lumMod val="75000"/>
                          </a:schemeClr>
                        </a:solidFill>
                        <a:effectLst/>
                        <a:latin typeface="Calibri"/>
                        <a:ea typeface="Times New Roman"/>
                        <a:cs typeface="Times New Roman"/>
                      </a:endParaRPr>
                    </a:p>
                  </a:txBody>
                  <a:tcPr marL="68580" marR="68580" marT="0" marB="0"/>
                </a:tc>
              </a:tr>
              <a:tr h="929640">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Sugar</a:t>
                      </a:r>
                      <a:endParaRPr lang="en-US" sz="1100" b="1"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1kg</a:t>
                      </a:r>
                      <a:endParaRPr lang="en-US" sz="1100" b="1" dirty="0">
                        <a:solidFill>
                          <a:schemeClr val="accent6">
                            <a:lumMod val="75000"/>
                          </a:schemeClr>
                        </a:solidFill>
                        <a:effectLst/>
                        <a:latin typeface="Calibri"/>
                        <a:ea typeface="Times New Roman"/>
                        <a:cs typeface="Times New Roman"/>
                      </a:endParaRPr>
                    </a:p>
                  </a:txBody>
                  <a:tcPr marL="68580" marR="68580" marT="0" marB="0"/>
                </a:tc>
              </a:tr>
              <a:tr h="929640">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Water</a:t>
                      </a:r>
                      <a:endParaRPr lang="en-US" sz="1100" b="1"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150mL</a:t>
                      </a:r>
                      <a:endParaRPr lang="en-US" sz="1100" b="1" dirty="0">
                        <a:solidFill>
                          <a:schemeClr val="accent6">
                            <a:lumMod val="75000"/>
                          </a:schemeClr>
                        </a:solidFill>
                        <a:effectLst/>
                        <a:latin typeface="Calibri"/>
                        <a:ea typeface="Times New Roman"/>
                        <a:cs typeface="Times New Roman"/>
                      </a:endParaRPr>
                    </a:p>
                  </a:txBody>
                  <a:tcPr marL="68580" marR="68580" marT="0" marB="0"/>
                </a:tc>
              </a:tr>
              <a:tr h="929640">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Citric </a:t>
                      </a:r>
                      <a:r>
                        <a:rPr lang="en-GB" sz="1200" b="1" dirty="0">
                          <a:solidFill>
                            <a:schemeClr val="accent6">
                              <a:lumMod val="75000"/>
                            </a:schemeClr>
                          </a:solidFill>
                          <a:effectLst/>
                        </a:rPr>
                        <a:t>acid</a:t>
                      </a:r>
                      <a:endParaRPr lang="en-US" sz="1100" b="1"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2g</a:t>
                      </a:r>
                      <a:endParaRPr lang="en-US" sz="1100" b="1" dirty="0">
                        <a:solidFill>
                          <a:schemeClr val="accent6">
                            <a:lumMod val="75000"/>
                          </a:schemeClr>
                        </a:solidFill>
                        <a:effectLst/>
                        <a:latin typeface="Calibri"/>
                        <a:ea typeface="Times New Roman"/>
                        <a:cs typeface="Times New Roman"/>
                      </a:endParaRPr>
                    </a:p>
                  </a:txBody>
                  <a:tcPr marL="68580" marR="68580" marT="0" marB="0"/>
                </a:tc>
              </a:tr>
              <a:tr h="929640">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Sodium </a:t>
                      </a:r>
                      <a:r>
                        <a:rPr lang="en-GB" sz="1200" b="1" dirty="0">
                          <a:solidFill>
                            <a:schemeClr val="accent6">
                              <a:lumMod val="75000"/>
                            </a:schemeClr>
                          </a:solidFill>
                          <a:effectLst/>
                        </a:rPr>
                        <a:t>benzoate</a:t>
                      </a:r>
                      <a:endParaRPr lang="en-US" sz="1100" b="1"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2g</a:t>
                      </a:r>
                      <a:endParaRPr lang="en-US" sz="1100" b="1" dirty="0">
                        <a:solidFill>
                          <a:schemeClr val="accent6">
                            <a:lumMod val="75000"/>
                          </a:schemeClr>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817792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Formulation of peach jam</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6199928"/>
              </p:ext>
            </p:extLst>
          </p:nvPr>
        </p:nvGraphicFramePr>
        <p:xfrm>
          <a:off x="457200" y="1828793"/>
          <a:ext cx="6621780" cy="4495806"/>
        </p:xfrm>
        <a:graphic>
          <a:graphicData uri="http://schemas.openxmlformats.org/drawingml/2006/table">
            <a:tbl>
              <a:tblPr firstRow="1" firstCol="1" bandRow="1">
                <a:tableStyleId>{5C22544A-7EE6-4342-B048-85BDC9FD1C3A}</a:tableStyleId>
              </a:tblPr>
              <a:tblGrid>
                <a:gridCol w="3310890"/>
                <a:gridCol w="3310890"/>
              </a:tblGrid>
              <a:tr h="749301">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Fruit</a:t>
                      </a:r>
                      <a:endParaRPr lang="en-US" sz="1100" b="1"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1kg</a:t>
                      </a:r>
                      <a:endParaRPr lang="en-US" sz="1100" b="1" dirty="0">
                        <a:solidFill>
                          <a:schemeClr val="accent6">
                            <a:lumMod val="75000"/>
                          </a:schemeClr>
                        </a:solidFill>
                        <a:effectLst/>
                        <a:latin typeface="Calibri"/>
                        <a:ea typeface="Times New Roman"/>
                        <a:cs typeface="Times New Roman"/>
                      </a:endParaRPr>
                    </a:p>
                  </a:txBody>
                  <a:tcPr marL="68580" marR="68580" marT="0" marB="0"/>
                </a:tc>
              </a:tr>
              <a:tr h="749301">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Sugar</a:t>
                      </a:r>
                      <a:endParaRPr lang="en-US" sz="1100" b="1"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1kg</a:t>
                      </a:r>
                      <a:endParaRPr lang="en-US" sz="1100" b="1" dirty="0">
                        <a:solidFill>
                          <a:schemeClr val="accent6">
                            <a:lumMod val="75000"/>
                          </a:schemeClr>
                        </a:solidFill>
                        <a:effectLst/>
                        <a:latin typeface="Calibri"/>
                        <a:ea typeface="Times New Roman"/>
                        <a:cs typeface="Times New Roman"/>
                      </a:endParaRPr>
                    </a:p>
                  </a:txBody>
                  <a:tcPr marL="68580" marR="68580" marT="0" marB="0"/>
                </a:tc>
              </a:tr>
              <a:tr h="749301">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Water</a:t>
                      </a:r>
                      <a:endParaRPr lang="en-US" sz="1100" b="1"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250mL</a:t>
                      </a:r>
                      <a:endParaRPr lang="en-US" sz="1100" b="1" dirty="0">
                        <a:solidFill>
                          <a:schemeClr val="accent6">
                            <a:lumMod val="75000"/>
                          </a:schemeClr>
                        </a:solidFill>
                        <a:effectLst/>
                        <a:latin typeface="Calibri"/>
                        <a:ea typeface="Times New Roman"/>
                        <a:cs typeface="Times New Roman"/>
                      </a:endParaRPr>
                    </a:p>
                  </a:txBody>
                  <a:tcPr marL="68580" marR="68580" marT="0" marB="0"/>
                </a:tc>
              </a:tr>
              <a:tr h="749301">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Citric </a:t>
                      </a:r>
                      <a:r>
                        <a:rPr lang="en-GB" sz="1200" b="1" dirty="0">
                          <a:solidFill>
                            <a:schemeClr val="accent6">
                              <a:lumMod val="75000"/>
                            </a:schemeClr>
                          </a:solidFill>
                          <a:effectLst/>
                        </a:rPr>
                        <a:t>acid</a:t>
                      </a:r>
                      <a:endParaRPr lang="en-US" sz="1100" b="1"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2g</a:t>
                      </a:r>
                      <a:endParaRPr lang="en-US" sz="1100" b="1" dirty="0">
                        <a:solidFill>
                          <a:schemeClr val="accent6">
                            <a:lumMod val="75000"/>
                          </a:schemeClr>
                        </a:solidFill>
                        <a:effectLst/>
                        <a:latin typeface="Calibri"/>
                        <a:ea typeface="Times New Roman"/>
                        <a:cs typeface="Times New Roman"/>
                      </a:endParaRPr>
                    </a:p>
                  </a:txBody>
                  <a:tcPr marL="68580" marR="68580" marT="0" marB="0"/>
                </a:tc>
              </a:tr>
              <a:tr h="749301">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Pectin</a:t>
                      </a:r>
                      <a:endParaRPr lang="en-US" sz="1100" b="1"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5g</a:t>
                      </a:r>
                      <a:endParaRPr lang="en-US" sz="1100" b="1" dirty="0">
                        <a:solidFill>
                          <a:schemeClr val="accent6">
                            <a:lumMod val="75000"/>
                          </a:schemeClr>
                        </a:solidFill>
                        <a:effectLst/>
                        <a:latin typeface="Calibri"/>
                        <a:ea typeface="Times New Roman"/>
                        <a:cs typeface="Times New Roman"/>
                      </a:endParaRPr>
                    </a:p>
                  </a:txBody>
                  <a:tcPr marL="68580" marR="68580" marT="0" marB="0"/>
                </a:tc>
              </a:tr>
              <a:tr h="749301">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Sodium </a:t>
                      </a:r>
                      <a:r>
                        <a:rPr lang="en-GB" sz="1200" b="1" dirty="0">
                          <a:solidFill>
                            <a:schemeClr val="accent6">
                              <a:lumMod val="75000"/>
                            </a:schemeClr>
                          </a:solidFill>
                          <a:effectLst/>
                        </a:rPr>
                        <a:t>benzoate</a:t>
                      </a:r>
                      <a:endParaRPr lang="en-US" sz="1100" b="1"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2g</a:t>
                      </a:r>
                      <a:endParaRPr lang="en-US" sz="1100" b="1" dirty="0">
                        <a:solidFill>
                          <a:schemeClr val="accent6">
                            <a:lumMod val="75000"/>
                          </a:schemeClr>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716076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Fruits for </a:t>
            </a:r>
            <a:r>
              <a:rPr lang="en-US" sz="2800" b="1" dirty="0" smtClean="0"/>
              <a:t>Jelly</a:t>
            </a:r>
            <a:endParaRPr lang="en-US" sz="2800" dirty="0"/>
          </a:p>
        </p:txBody>
      </p:sp>
      <p:sp>
        <p:nvSpPr>
          <p:cNvPr id="3" name="Content Placeholder 2"/>
          <p:cNvSpPr>
            <a:spLocks noGrp="1"/>
          </p:cNvSpPr>
          <p:nvPr>
            <p:ph idx="1"/>
          </p:nvPr>
        </p:nvSpPr>
        <p:spPr>
          <a:xfrm>
            <a:off x="457200" y="1600200"/>
            <a:ext cx="7162800" cy="5105400"/>
          </a:xfrm>
        </p:spPr>
        <p:txBody>
          <a:bodyPr/>
          <a:lstStyle/>
          <a:p>
            <a:pPr algn="just"/>
            <a:r>
              <a:rPr lang="en-US" sz="2000" b="1" dirty="0" smtClean="0"/>
              <a:t>Fruits</a:t>
            </a:r>
            <a:r>
              <a:rPr lang="en-US" sz="2000" dirty="0" smtClean="0"/>
              <a:t> </a:t>
            </a:r>
            <a:r>
              <a:rPr lang="en-US" sz="2000" dirty="0"/>
              <a:t>required for jelly making should contain sufficient</a:t>
            </a:r>
          </a:p>
          <a:p>
            <a:pPr marL="0" indent="0" algn="just">
              <a:buNone/>
            </a:pPr>
            <a:r>
              <a:rPr lang="en-US" sz="2000" dirty="0"/>
              <a:t>acid and pectin to yield good jelly without the</a:t>
            </a:r>
          </a:p>
          <a:p>
            <a:pPr marL="0" indent="0" algn="just">
              <a:buNone/>
            </a:pPr>
            <a:r>
              <a:rPr lang="en-US" sz="2000" dirty="0"/>
              <a:t>addition of these substances, although often in commercial</a:t>
            </a:r>
          </a:p>
          <a:p>
            <a:pPr marL="0" indent="0" algn="just">
              <a:buNone/>
            </a:pPr>
            <a:r>
              <a:rPr lang="en-US" sz="2000" dirty="0"/>
              <a:t>practice, this ideal condition is not attained.</a:t>
            </a:r>
          </a:p>
          <a:p>
            <a:pPr algn="just"/>
            <a:r>
              <a:rPr lang="en-US" sz="2000" dirty="0"/>
              <a:t>Some fruits contain enough of both pectin and acid</a:t>
            </a:r>
          </a:p>
          <a:p>
            <a:pPr marL="0" indent="0" algn="just">
              <a:buNone/>
            </a:pPr>
            <a:r>
              <a:rPr lang="en-US" sz="2000" dirty="0"/>
              <a:t>for the purpose, while others are deficient in either</a:t>
            </a:r>
          </a:p>
          <a:p>
            <a:pPr marL="0" indent="0" algn="just">
              <a:buNone/>
            </a:pPr>
            <a:r>
              <a:rPr lang="en-US" sz="2000" dirty="0"/>
              <a:t>one or both the substances (Smith, 1972).</a:t>
            </a:r>
          </a:p>
          <a:p>
            <a:pPr algn="just"/>
            <a:r>
              <a:rPr lang="en-US" sz="2000" dirty="0"/>
              <a:t>In the case of fruits deficient in pectin but rich in</a:t>
            </a:r>
          </a:p>
          <a:p>
            <a:pPr marL="0" indent="0" algn="just">
              <a:buNone/>
            </a:pPr>
            <a:r>
              <a:rPr lang="en-US" sz="2000" dirty="0"/>
              <a:t>acid, fruits rich in either pectin or commercial pectin</a:t>
            </a:r>
          </a:p>
          <a:p>
            <a:pPr marL="0" indent="0" algn="just">
              <a:buNone/>
            </a:pPr>
            <a:r>
              <a:rPr lang="en-US" sz="2000" dirty="0"/>
              <a:t>should be added. Both these methods have their own</a:t>
            </a:r>
          </a:p>
          <a:p>
            <a:pPr marL="0" indent="0" algn="just">
              <a:buNone/>
            </a:pPr>
            <a:r>
              <a:rPr lang="en-US" sz="2000" dirty="0"/>
              <a:t>merits</a:t>
            </a:r>
            <a:r>
              <a:rPr lang="en-US" sz="2000" dirty="0" smtClean="0"/>
              <a:t>.</a:t>
            </a:r>
          </a:p>
          <a:p>
            <a:pPr algn="just"/>
            <a:r>
              <a:rPr lang="en-US" sz="2000" dirty="0" smtClean="0"/>
              <a:t> </a:t>
            </a:r>
            <a:r>
              <a:rPr lang="en-US" sz="2000" dirty="0"/>
              <a:t>Combining of fruits rich in acids with those</a:t>
            </a:r>
          </a:p>
          <a:p>
            <a:pPr marL="0" indent="0" algn="just">
              <a:buNone/>
            </a:pPr>
            <a:r>
              <a:rPr lang="en-US" sz="2000" dirty="0"/>
              <a:t>rich in pectin is expensive than using acid or </a:t>
            </a:r>
            <a:r>
              <a:rPr lang="en-US" sz="2000" dirty="0" smtClean="0"/>
              <a:t>commercial</a:t>
            </a:r>
            <a:endParaRPr lang="en-US" sz="2000" dirty="0"/>
          </a:p>
        </p:txBody>
      </p:sp>
    </p:spTree>
    <p:extLst>
      <p:ext uri="{BB962C8B-B14F-4D97-AF65-F5344CB8AC3E}">
        <p14:creationId xmlns:p14="http://schemas.microsoft.com/office/powerpoint/2010/main" val="2129993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Fruits for Jelly</a:t>
            </a:r>
            <a:endParaRPr lang="en-US" sz="3600" dirty="0"/>
          </a:p>
        </p:txBody>
      </p:sp>
      <p:sp>
        <p:nvSpPr>
          <p:cNvPr id="3" name="Content Placeholder 2"/>
          <p:cNvSpPr>
            <a:spLocks noGrp="1"/>
          </p:cNvSpPr>
          <p:nvPr>
            <p:ph idx="1"/>
          </p:nvPr>
        </p:nvSpPr>
        <p:spPr/>
        <p:txBody>
          <a:bodyPr/>
          <a:lstStyle/>
          <a:p>
            <a:pPr marL="0" indent="0" algn="just">
              <a:buNone/>
            </a:pPr>
            <a:r>
              <a:rPr lang="en-US" sz="2000" dirty="0"/>
              <a:t>pectin to supplement the deficiency, but the</a:t>
            </a:r>
          </a:p>
          <a:p>
            <a:pPr marL="0" indent="0" algn="just">
              <a:buNone/>
            </a:pPr>
            <a:r>
              <a:rPr lang="en-US" sz="2000" dirty="0"/>
              <a:t>drawback is that the flavor of the jelly is affected.</a:t>
            </a:r>
          </a:p>
          <a:p>
            <a:pPr marL="0" indent="0" algn="just">
              <a:buNone/>
            </a:pPr>
            <a:r>
              <a:rPr lang="en-US" sz="2000" dirty="0"/>
              <a:t>Special care is, therefore, necessary to ensure that</a:t>
            </a:r>
          </a:p>
          <a:p>
            <a:pPr marL="0" indent="0" algn="just">
              <a:buNone/>
            </a:pPr>
            <a:r>
              <a:rPr lang="en-US" sz="2000" dirty="0"/>
              <a:t>the fruits are mixed in proper and judicious proportions;</a:t>
            </a:r>
          </a:p>
          <a:p>
            <a:pPr marL="0" indent="0" algn="just">
              <a:buNone/>
            </a:pPr>
            <a:r>
              <a:rPr lang="en-US" sz="2000" dirty="0"/>
              <a:t>on the other hand, commercial pectin does not</a:t>
            </a:r>
          </a:p>
          <a:p>
            <a:pPr marL="0" indent="0" algn="just">
              <a:buNone/>
            </a:pPr>
            <a:r>
              <a:rPr lang="en-US" sz="2000" dirty="0"/>
              <a:t>have any deleterious effect on the final flavor of the</a:t>
            </a:r>
          </a:p>
          <a:p>
            <a:pPr marL="0" indent="0" algn="just">
              <a:buNone/>
            </a:pPr>
            <a:r>
              <a:rPr lang="en-US" sz="2000" dirty="0"/>
              <a:t>jelly made from any particular fruit.</a:t>
            </a:r>
          </a:p>
          <a:p>
            <a:pPr algn="just"/>
            <a:r>
              <a:rPr lang="en-US" sz="2000" dirty="0"/>
              <a:t>Of the fruits rich in pectin and acid, table varieties</a:t>
            </a:r>
          </a:p>
          <a:p>
            <a:pPr marL="0" indent="0" algn="just">
              <a:buNone/>
            </a:pPr>
            <a:r>
              <a:rPr lang="en-US" sz="2000" dirty="0"/>
              <a:t>of apples, sour blackberries, currants, lemons, limes,</a:t>
            </a:r>
          </a:p>
          <a:p>
            <a:pPr marL="0" indent="0" algn="just">
              <a:buNone/>
            </a:pPr>
            <a:r>
              <a:rPr lang="en-US" sz="2000" dirty="0"/>
              <a:t>grapefruits, sour oranges, sour guavas, and sour</a:t>
            </a:r>
          </a:p>
          <a:p>
            <a:pPr marL="0" indent="0" algn="just">
              <a:buNone/>
            </a:pPr>
            <a:endParaRPr lang="en-US" sz="2000" dirty="0"/>
          </a:p>
          <a:p>
            <a:endParaRPr lang="en-US" sz="2000" dirty="0"/>
          </a:p>
        </p:txBody>
      </p:sp>
    </p:spTree>
    <p:extLst>
      <p:ext uri="{BB962C8B-B14F-4D97-AF65-F5344CB8AC3E}">
        <p14:creationId xmlns:p14="http://schemas.microsoft.com/office/powerpoint/2010/main" val="1139100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Fruits for Jelly</a:t>
            </a:r>
            <a:endParaRPr lang="en-US" sz="3600" dirty="0"/>
          </a:p>
        </p:txBody>
      </p:sp>
      <p:sp>
        <p:nvSpPr>
          <p:cNvPr id="3" name="Content Placeholder 2"/>
          <p:cNvSpPr>
            <a:spLocks noGrp="1"/>
          </p:cNvSpPr>
          <p:nvPr>
            <p:ph idx="1"/>
          </p:nvPr>
        </p:nvSpPr>
        <p:spPr/>
        <p:txBody>
          <a:bodyPr/>
          <a:lstStyle/>
          <a:p>
            <a:pPr marL="0" indent="0">
              <a:buNone/>
            </a:pPr>
            <a:r>
              <a:rPr lang="en-US" sz="1600" dirty="0"/>
              <a:t>varieties of grapes, plums, and cherries are good examples.</a:t>
            </a:r>
          </a:p>
          <a:p>
            <a:pPr marL="0" indent="0">
              <a:buNone/>
            </a:pPr>
            <a:r>
              <a:rPr lang="en-US" sz="1600" dirty="0"/>
              <a:t>Of the fruits low in acid but rich in pectin are</a:t>
            </a:r>
          </a:p>
          <a:p>
            <a:pPr marL="0" indent="0">
              <a:buNone/>
            </a:pPr>
            <a:r>
              <a:rPr lang="en-US" sz="1600" dirty="0"/>
              <a:t>sweet varieties of cherries, unripe figs, ripe melon,</a:t>
            </a:r>
          </a:p>
          <a:p>
            <a:pPr marL="0" indent="0">
              <a:buNone/>
            </a:pPr>
            <a:r>
              <a:rPr lang="en-US" sz="1600" dirty="0"/>
              <a:t>and unripe bananas. Fruits that are rich in acid but</a:t>
            </a:r>
          </a:p>
          <a:p>
            <a:pPr marL="0" indent="0">
              <a:buNone/>
            </a:pPr>
            <a:r>
              <a:rPr lang="en-US" sz="1600" dirty="0"/>
              <a:t>low in pectin are apricots and most varieties of strawberries.</a:t>
            </a:r>
          </a:p>
          <a:p>
            <a:r>
              <a:rPr lang="en-US" sz="1600" dirty="0"/>
              <a:t>Fruits that may be classified as containing a</a:t>
            </a:r>
          </a:p>
          <a:p>
            <a:pPr marL="0" indent="0">
              <a:buNone/>
            </a:pPr>
            <a:r>
              <a:rPr lang="en-US" sz="1600" dirty="0"/>
              <a:t>moderate concentration of both acid and pectin are</a:t>
            </a:r>
          </a:p>
          <a:p>
            <a:pPr marL="0" indent="0">
              <a:buNone/>
            </a:pPr>
            <a:r>
              <a:rPr lang="en-US" sz="1600" dirty="0"/>
              <a:t>ripe varieties of grapes, ripe blackberries, ripe apples,</a:t>
            </a:r>
          </a:p>
          <a:p>
            <a:pPr marL="0" indent="0">
              <a:buNone/>
            </a:pPr>
            <a:r>
              <a:rPr lang="en-US" sz="1600" dirty="0"/>
              <a:t>and loquats. Fruits low in both acid and pectin</a:t>
            </a:r>
          </a:p>
          <a:p>
            <a:pPr marL="0" indent="0">
              <a:buNone/>
            </a:pPr>
            <a:r>
              <a:rPr lang="en-US" sz="1600" dirty="0"/>
              <a:t>are represented by pomegranates, ripe peaches, ripe</a:t>
            </a:r>
          </a:p>
          <a:p>
            <a:pPr marL="0" indent="0">
              <a:buNone/>
            </a:pPr>
            <a:r>
              <a:rPr lang="en-US" sz="1600" dirty="0"/>
              <a:t>figs, and ripe pears (</a:t>
            </a:r>
            <a:r>
              <a:rPr lang="en-US" sz="1600" dirty="0" err="1"/>
              <a:t>Cruess</a:t>
            </a:r>
            <a:r>
              <a:rPr lang="en-US" sz="1600" dirty="0"/>
              <a:t>, 1948).</a:t>
            </a:r>
          </a:p>
          <a:p>
            <a:r>
              <a:rPr lang="en-US" sz="1600" dirty="0"/>
              <a:t>It is customary to blend fruits deficient in acid or</a:t>
            </a:r>
          </a:p>
          <a:p>
            <a:pPr marL="0" indent="0">
              <a:buNone/>
            </a:pPr>
            <a:r>
              <a:rPr lang="en-US" sz="1600" dirty="0"/>
              <a:t>pectin, or both, with fruits that have an abundance of</a:t>
            </a:r>
          </a:p>
          <a:p>
            <a:pPr marL="0" indent="0">
              <a:buNone/>
            </a:pPr>
            <a:r>
              <a:rPr lang="en-US" sz="1600" dirty="0"/>
              <a:t>the required constituents.</a:t>
            </a:r>
          </a:p>
          <a:p>
            <a:pPr marL="0" indent="0">
              <a:buNone/>
            </a:pPr>
            <a:endParaRPr lang="en-US" sz="1600" dirty="0"/>
          </a:p>
        </p:txBody>
      </p:sp>
    </p:spTree>
    <p:extLst>
      <p:ext uri="{BB962C8B-B14F-4D97-AF65-F5344CB8AC3E}">
        <p14:creationId xmlns:p14="http://schemas.microsoft.com/office/powerpoint/2010/main" val="1959504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Manufacturing of </a:t>
            </a:r>
            <a:r>
              <a:rPr lang="en-GB" sz="3600" b="1" dirty="0" smtClean="0"/>
              <a:t>jelly</a:t>
            </a:r>
            <a:endParaRPr lang="en-US" sz="3600" dirty="0"/>
          </a:p>
        </p:txBody>
      </p:sp>
      <p:sp>
        <p:nvSpPr>
          <p:cNvPr id="3" name="Content Placeholder 2"/>
          <p:cNvSpPr>
            <a:spLocks noGrp="1"/>
          </p:cNvSpPr>
          <p:nvPr>
            <p:ph idx="1"/>
          </p:nvPr>
        </p:nvSpPr>
        <p:spPr/>
        <p:txBody>
          <a:bodyPr/>
          <a:lstStyle/>
          <a:p>
            <a:pPr lvl="0"/>
            <a:r>
              <a:rPr lang="en-GB" sz="1800" dirty="0" smtClean="0"/>
              <a:t>For </a:t>
            </a:r>
            <a:r>
              <a:rPr lang="en-GB" sz="1800" dirty="0"/>
              <a:t>jelly highly flavoured fruits as guava and apple are used mostly. </a:t>
            </a:r>
            <a:endParaRPr lang="en-US" sz="1800" dirty="0"/>
          </a:p>
          <a:p>
            <a:pPr lvl="0"/>
            <a:r>
              <a:rPr lang="en-GB" sz="1800" dirty="0"/>
              <a:t>Wash the fruit thoroughly with portable water.</a:t>
            </a:r>
            <a:endParaRPr lang="en-US" sz="1800" dirty="0"/>
          </a:p>
          <a:p>
            <a:pPr lvl="0"/>
            <a:r>
              <a:rPr lang="en-GB" sz="1800" dirty="0"/>
              <a:t>Cut the fruit into small pieces and cook them in water to soften them.</a:t>
            </a:r>
            <a:endParaRPr lang="en-US" sz="1800" dirty="0"/>
          </a:p>
          <a:p>
            <a:pPr lvl="0"/>
            <a:r>
              <a:rPr lang="en-GB" sz="1800" dirty="0"/>
              <a:t>Pass these fruit pieces through muslin cloth and strain the juice.</a:t>
            </a:r>
            <a:endParaRPr lang="en-US" sz="1800" dirty="0"/>
          </a:p>
          <a:p>
            <a:pPr lvl="0"/>
            <a:r>
              <a:rPr lang="en-GB" sz="1800" dirty="0"/>
              <a:t>Add little more water and cook again, strain to obtain more juice.</a:t>
            </a:r>
            <a:endParaRPr lang="en-US" sz="1800" dirty="0"/>
          </a:p>
          <a:p>
            <a:pPr lvl="0"/>
            <a:r>
              <a:rPr lang="en-GB" sz="1800" dirty="0"/>
              <a:t>Before addition of sugar strain juice completely and then add sugar and cook to make a thick consistency.</a:t>
            </a:r>
            <a:endParaRPr lang="en-US" sz="1800" dirty="0"/>
          </a:p>
          <a:p>
            <a:pPr lvl="0"/>
            <a:r>
              <a:rPr lang="en-GB" sz="1800" dirty="0"/>
              <a:t>Add pectin in the juice according to the as mentioned above.</a:t>
            </a:r>
            <a:endParaRPr lang="en-US" sz="1800" dirty="0"/>
          </a:p>
          <a:p>
            <a:pPr lvl="0"/>
            <a:r>
              <a:rPr lang="en-GB" sz="1800" dirty="0"/>
              <a:t>Add citric acid at near to the finishing point.</a:t>
            </a:r>
            <a:endParaRPr lang="en-US" sz="1800" dirty="0"/>
          </a:p>
          <a:p>
            <a:pPr lvl="0"/>
            <a:r>
              <a:rPr lang="en-GB" sz="1800" dirty="0"/>
              <a:t>Remove the foam time to time during cooking.</a:t>
            </a:r>
            <a:endParaRPr lang="en-US" sz="1800" dirty="0"/>
          </a:p>
          <a:p>
            <a:pPr lvl="0"/>
            <a:r>
              <a:rPr lang="en-GB" sz="1800" dirty="0"/>
              <a:t>Add colour flavour and preservative and fill hot into glass bottles and allow it to cool down and then cap it airtight.</a:t>
            </a:r>
            <a:endParaRPr lang="en-US" sz="1800" dirty="0"/>
          </a:p>
          <a:p>
            <a:endParaRPr lang="en-US" sz="1600" dirty="0"/>
          </a:p>
        </p:txBody>
      </p:sp>
    </p:spTree>
    <p:extLst>
      <p:ext uri="{BB962C8B-B14F-4D97-AF65-F5344CB8AC3E}">
        <p14:creationId xmlns:p14="http://schemas.microsoft.com/office/powerpoint/2010/main" val="1307982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Manufacturing </a:t>
            </a:r>
            <a:r>
              <a:rPr lang="en-GB" sz="2800" b="1" dirty="0"/>
              <a:t>of guava </a:t>
            </a:r>
            <a:r>
              <a:rPr lang="en-GB" sz="2800" b="1" dirty="0" smtClean="0"/>
              <a:t>jelly</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9465782"/>
              </p:ext>
            </p:extLst>
          </p:nvPr>
        </p:nvGraphicFramePr>
        <p:xfrm>
          <a:off x="914400" y="1524002"/>
          <a:ext cx="6477000" cy="4267200"/>
        </p:xfrm>
        <a:graphic>
          <a:graphicData uri="http://schemas.openxmlformats.org/drawingml/2006/table">
            <a:tbl>
              <a:tblPr firstRow="1" firstCol="1" bandRow="1">
                <a:tableStyleId>{5C22544A-7EE6-4342-B048-85BDC9FD1C3A}</a:tableStyleId>
              </a:tblPr>
              <a:tblGrid>
                <a:gridCol w="3238500"/>
                <a:gridCol w="3238500"/>
              </a:tblGrid>
              <a:tr h="853440">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Juice </a:t>
                      </a:r>
                      <a:r>
                        <a:rPr lang="en-GB" sz="1200" b="1" dirty="0">
                          <a:solidFill>
                            <a:schemeClr val="accent6">
                              <a:lumMod val="75000"/>
                            </a:schemeClr>
                          </a:solidFill>
                          <a:effectLst/>
                        </a:rPr>
                        <a:t>guava</a:t>
                      </a:r>
                      <a:endParaRPr lang="en-US" sz="1100" b="1"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1 Litter</a:t>
                      </a:r>
                      <a:endParaRPr lang="en-US" sz="1100" b="1" dirty="0">
                        <a:solidFill>
                          <a:schemeClr val="accent6">
                            <a:lumMod val="75000"/>
                          </a:schemeClr>
                        </a:solidFill>
                        <a:effectLst/>
                        <a:latin typeface="Calibri"/>
                        <a:ea typeface="Times New Roman"/>
                        <a:cs typeface="Times New Roman"/>
                      </a:endParaRPr>
                    </a:p>
                  </a:txBody>
                  <a:tcPr marL="68580" marR="68580" marT="0" marB="0"/>
                </a:tc>
              </a:tr>
              <a:tr h="853440">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Pectin</a:t>
                      </a:r>
                      <a:endParaRPr lang="en-US" sz="1100" b="1"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10g</a:t>
                      </a:r>
                      <a:endParaRPr lang="en-US" sz="1100" b="1" dirty="0">
                        <a:solidFill>
                          <a:schemeClr val="accent6">
                            <a:lumMod val="75000"/>
                          </a:schemeClr>
                        </a:solidFill>
                        <a:effectLst/>
                        <a:latin typeface="Calibri"/>
                        <a:ea typeface="Times New Roman"/>
                        <a:cs typeface="Times New Roman"/>
                      </a:endParaRPr>
                    </a:p>
                  </a:txBody>
                  <a:tcPr marL="68580" marR="68580" marT="0" marB="0"/>
                </a:tc>
              </a:tr>
              <a:tr h="853440">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Sugar</a:t>
                      </a:r>
                      <a:endParaRPr lang="en-US" sz="1100" b="1"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1kg</a:t>
                      </a:r>
                      <a:endParaRPr lang="en-US" sz="1100" b="1" dirty="0">
                        <a:solidFill>
                          <a:schemeClr val="accent6">
                            <a:lumMod val="75000"/>
                          </a:schemeClr>
                        </a:solidFill>
                        <a:effectLst/>
                        <a:latin typeface="Calibri"/>
                        <a:ea typeface="Times New Roman"/>
                        <a:cs typeface="Times New Roman"/>
                      </a:endParaRPr>
                    </a:p>
                  </a:txBody>
                  <a:tcPr marL="68580" marR="68580" marT="0" marB="0"/>
                </a:tc>
              </a:tr>
              <a:tr h="853440">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Citric </a:t>
                      </a:r>
                      <a:r>
                        <a:rPr lang="en-GB" sz="1200" b="1" dirty="0">
                          <a:solidFill>
                            <a:schemeClr val="accent6">
                              <a:lumMod val="75000"/>
                            </a:schemeClr>
                          </a:solidFill>
                          <a:effectLst/>
                        </a:rPr>
                        <a:t>acid</a:t>
                      </a:r>
                      <a:endParaRPr lang="en-US" sz="1100" b="1"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2g</a:t>
                      </a:r>
                      <a:endParaRPr lang="en-US" sz="1100" b="1" dirty="0">
                        <a:solidFill>
                          <a:schemeClr val="accent6">
                            <a:lumMod val="75000"/>
                          </a:schemeClr>
                        </a:solidFill>
                        <a:effectLst/>
                        <a:latin typeface="Calibri"/>
                        <a:ea typeface="Times New Roman"/>
                        <a:cs typeface="Times New Roman"/>
                      </a:endParaRPr>
                    </a:p>
                  </a:txBody>
                  <a:tcPr marL="68580" marR="68580" marT="0" marB="0"/>
                </a:tc>
              </a:tr>
              <a:tr h="853440">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Sodium </a:t>
                      </a:r>
                      <a:r>
                        <a:rPr lang="en-GB" sz="1200" b="1" dirty="0">
                          <a:solidFill>
                            <a:schemeClr val="accent6">
                              <a:lumMod val="75000"/>
                            </a:schemeClr>
                          </a:solidFill>
                          <a:effectLst/>
                        </a:rPr>
                        <a:t>benzoate</a:t>
                      </a:r>
                      <a:endParaRPr lang="en-US" sz="1100" b="1"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GB" sz="1200" b="1" dirty="0" smtClean="0">
                        <a:solidFill>
                          <a:schemeClr val="accent6">
                            <a:lumMod val="75000"/>
                          </a:schemeClr>
                        </a:solidFill>
                        <a:effectLst/>
                      </a:endParaRPr>
                    </a:p>
                    <a:p>
                      <a:pPr marL="0" marR="0" algn="ctr">
                        <a:lnSpc>
                          <a:spcPct val="115000"/>
                        </a:lnSpc>
                        <a:spcBef>
                          <a:spcPts val="0"/>
                        </a:spcBef>
                        <a:spcAft>
                          <a:spcPts val="0"/>
                        </a:spcAft>
                      </a:pPr>
                      <a:r>
                        <a:rPr lang="en-GB" sz="1200" b="1" dirty="0" smtClean="0">
                          <a:solidFill>
                            <a:schemeClr val="accent6">
                              <a:lumMod val="75000"/>
                            </a:schemeClr>
                          </a:solidFill>
                          <a:effectLst/>
                        </a:rPr>
                        <a:t>2g</a:t>
                      </a:r>
                      <a:endParaRPr lang="en-US" sz="1100" b="1" dirty="0">
                        <a:solidFill>
                          <a:schemeClr val="accent6">
                            <a:lumMod val="75000"/>
                          </a:schemeClr>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047729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a:t>Requirement of Equipment for jam </a:t>
            </a:r>
            <a:r>
              <a:rPr lang="en-GB" sz="2400" b="1" dirty="0" smtClean="0"/>
              <a:t>making </a:t>
            </a:r>
            <a:r>
              <a:rPr lang="en-GB" sz="2400" b="1" dirty="0"/>
              <a:t>At experimental level</a:t>
            </a:r>
            <a:endParaRPr lang="en-US" sz="2400" b="1" dirty="0"/>
          </a:p>
        </p:txBody>
      </p:sp>
      <p:sp>
        <p:nvSpPr>
          <p:cNvPr id="3" name="Content Placeholder 2"/>
          <p:cNvSpPr>
            <a:spLocks noGrp="1"/>
          </p:cNvSpPr>
          <p:nvPr>
            <p:ph idx="1"/>
          </p:nvPr>
        </p:nvSpPr>
        <p:spPr/>
        <p:txBody>
          <a:bodyPr/>
          <a:lstStyle/>
          <a:p>
            <a:pPr marL="0" lvl="0" indent="0">
              <a:buNone/>
            </a:pPr>
            <a:r>
              <a:rPr lang="en-GB" dirty="0"/>
              <a:t> </a:t>
            </a:r>
            <a:r>
              <a:rPr lang="en-GB" dirty="0" smtClean="0"/>
              <a:t>  Wooden </a:t>
            </a:r>
            <a:r>
              <a:rPr lang="en-GB" dirty="0"/>
              <a:t>ladle</a:t>
            </a:r>
            <a:endParaRPr lang="en-US" dirty="0"/>
          </a:p>
          <a:p>
            <a:pPr lvl="0"/>
            <a:r>
              <a:rPr lang="en-GB" dirty="0"/>
              <a:t>Stove</a:t>
            </a:r>
            <a:endParaRPr lang="en-US" dirty="0"/>
          </a:p>
          <a:p>
            <a:pPr lvl="0"/>
            <a:r>
              <a:rPr lang="en-GB" dirty="0"/>
              <a:t>Weighing balance</a:t>
            </a:r>
            <a:endParaRPr lang="en-US" dirty="0"/>
          </a:p>
          <a:p>
            <a:pPr lvl="0"/>
            <a:r>
              <a:rPr lang="en-GB" dirty="0"/>
              <a:t>Muslin cloth</a:t>
            </a:r>
            <a:endParaRPr lang="en-US" dirty="0"/>
          </a:p>
          <a:p>
            <a:pPr lvl="0"/>
            <a:r>
              <a:rPr lang="en-GB" dirty="0"/>
              <a:t>Glass jars</a:t>
            </a:r>
            <a:endParaRPr lang="en-US" dirty="0"/>
          </a:p>
          <a:p>
            <a:r>
              <a:rPr lang="en-GB" dirty="0"/>
              <a:t>Silver steel pan</a:t>
            </a:r>
            <a:endParaRPr lang="en-US" dirty="0"/>
          </a:p>
        </p:txBody>
      </p:sp>
    </p:spTree>
    <p:extLst>
      <p:ext uri="{BB962C8B-B14F-4D97-AF65-F5344CB8AC3E}">
        <p14:creationId xmlns:p14="http://schemas.microsoft.com/office/powerpoint/2010/main" val="261787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Chemicals, preservatives </a:t>
            </a:r>
            <a:r>
              <a:rPr lang="en-GB" sz="2800" b="1" dirty="0"/>
              <a:t>and </a:t>
            </a:r>
            <a:r>
              <a:rPr lang="en-GB" sz="2800" b="1" dirty="0" smtClean="0"/>
              <a:t>fruit pulp</a:t>
            </a:r>
            <a:endParaRPr lang="en-US" sz="2800" dirty="0"/>
          </a:p>
        </p:txBody>
      </p:sp>
      <p:sp>
        <p:nvSpPr>
          <p:cNvPr id="3" name="Content Placeholder 2"/>
          <p:cNvSpPr>
            <a:spLocks noGrp="1"/>
          </p:cNvSpPr>
          <p:nvPr>
            <p:ph idx="1"/>
          </p:nvPr>
        </p:nvSpPr>
        <p:spPr/>
        <p:txBody>
          <a:bodyPr/>
          <a:lstStyle/>
          <a:p>
            <a:pPr lvl="0"/>
            <a:r>
              <a:rPr lang="en-GB" dirty="0" smtClean="0"/>
              <a:t>Fruit </a:t>
            </a:r>
            <a:r>
              <a:rPr lang="en-GB" dirty="0"/>
              <a:t>pulp</a:t>
            </a:r>
            <a:endParaRPr lang="en-US" dirty="0"/>
          </a:p>
          <a:p>
            <a:pPr lvl="0"/>
            <a:r>
              <a:rPr lang="en-GB" dirty="0"/>
              <a:t>Citric acid</a:t>
            </a:r>
            <a:endParaRPr lang="en-US" dirty="0"/>
          </a:p>
          <a:p>
            <a:pPr lvl="0"/>
            <a:r>
              <a:rPr lang="en-GB" dirty="0"/>
              <a:t>Pectin</a:t>
            </a:r>
            <a:endParaRPr lang="en-US" dirty="0"/>
          </a:p>
          <a:p>
            <a:pPr lvl="0"/>
            <a:r>
              <a:rPr lang="en-GB" dirty="0"/>
              <a:t>Sodium benzoate </a:t>
            </a:r>
            <a:endParaRPr lang="en-US" dirty="0"/>
          </a:p>
          <a:p>
            <a:pPr lvl="0"/>
            <a:r>
              <a:rPr lang="en-GB" dirty="0"/>
              <a:t>Food colour </a:t>
            </a:r>
            <a:endParaRPr lang="en-US" dirty="0"/>
          </a:p>
          <a:p>
            <a:pPr lvl="0"/>
            <a:r>
              <a:rPr lang="en-GB" dirty="0"/>
              <a:t>Flavour</a:t>
            </a:r>
            <a:endParaRPr lang="en-US" dirty="0"/>
          </a:p>
          <a:p>
            <a:endParaRPr lang="en-US" dirty="0"/>
          </a:p>
        </p:txBody>
      </p:sp>
    </p:spTree>
    <p:extLst>
      <p:ext uri="{BB962C8B-B14F-4D97-AF65-F5344CB8AC3E}">
        <p14:creationId xmlns:p14="http://schemas.microsoft.com/office/powerpoint/2010/main" val="1497472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Properties of pectin</a:t>
            </a:r>
            <a:endParaRPr lang="en-US" b="1" dirty="0"/>
          </a:p>
        </p:txBody>
      </p:sp>
      <p:sp>
        <p:nvSpPr>
          <p:cNvPr id="3" name="Content Placeholder 2"/>
          <p:cNvSpPr>
            <a:spLocks noGrp="1"/>
          </p:cNvSpPr>
          <p:nvPr>
            <p:ph idx="1"/>
          </p:nvPr>
        </p:nvSpPr>
        <p:spPr/>
        <p:txBody>
          <a:bodyPr/>
          <a:lstStyle/>
          <a:p>
            <a:r>
              <a:rPr lang="en-US" sz="2400" b="1" dirty="0" smtClean="0"/>
              <a:t>Quick set: </a:t>
            </a:r>
            <a:r>
              <a:rPr lang="en-US" sz="2400" dirty="0" smtClean="0"/>
              <a:t>the jam should be filled in the jars quickly before cooling because using this kind of pectin the jam set quickly.</a:t>
            </a:r>
          </a:p>
          <a:p>
            <a:r>
              <a:rPr lang="en-US" sz="2400" b="1" dirty="0" smtClean="0"/>
              <a:t>Medium set: </a:t>
            </a:r>
            <a:r>
              <a:rPr lang="en-US" sz="2400" dirty="0" smtClean="0"/>
              <a:t>this kind of pectin takes some time to form a gel.</a:t>
            </a:r>
            <a:endParaRPr lang="en-US" sz="2400" b="1" dirty="0" smtClean="0"/>
          </a:p>
          <a:p>
            <a:r>
              <a:rPr lang="en-US" sz="2400" b="1" dirty="0" smtClean="0"/>
              <a:t>Slow set: </a:t>
            </a:r>
            <a:r>
              <a:rPr lang="en-US" sz="2400" dirty="0" smtClean="0"/>
              <a:t> this kind of pectin sets after a long time to form a gel.</a:t>
            </a:r>
            <a:endParaRPr lang="en-US" sz="2400" b="1" dirty="0" smtClean="0"/>
          </a:p>
        </p:txBody>
      </p:sp>
    </p:spTree>
    <p:extLst>
      <p:ext uri="{BB962C8B-B14F-4D97-AF65-F5344CB8AC3E}">
        <p14:creationId xmlns:p14="http://schemas.microsoft.com/office/powerpoint/2010/main" val="334416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Strengths of pectin</a:t>
            </a:r>
            <a:endParaRPr lang="en-US" b="1" dirty="0"/>
          </a:p>
        </p:txBody>
      </p:sp>
      <p:sp>
        <p:nvSpPr>
          <p:cNvPr id="3" name="Content Placeholder 2"/>
          <p:cNvSpPr>
            <a:spLocks noGrp="1"/>
          </p:cNvSpPr>
          <p:nvPr>
            <p:ph idx="1"/>
          </p:nvPr>
        </p:nvSpPr>
        <p:spPr/>
        <p:txBody>
          <a:bodyPr/>
          <a:lstStyle/>
          <a:p>
            <a:r>
              <a:rPr lang="en-US" dirty="0" smtClean="0"/>
              <a:t>1 kg of100 grade pectin can form a gel of 100 liters water</a:t>
            </a:r>
          </a:p>
          <a:p>
            <a:r>
              <a:rPr lang="en-US" dirty="0" smtClean="0"/>
              <a:t>1 kg of 150 grade pectin can form gel of 150 litters water</a:t>
            </a:r>
          </a:p>
          <a:p>
            <a:r>
              <a:rPr lang="en-US" dirty="0" smtClean="0"/>
              <a:t>1 kg of 200 </a:t>
            </a:r>
            <a:r>
              <a:rPr lang="en-US" dirty="0"/>
              <a:t>grade pectin can form gel of </a:t>
            </a:r>
            <a:r>
              <a:rPr lang="en-US" dirty="0" smtClean="0"/>
              <a:t>200 </a:t>
            </a:r>
            <a:r>
              <a:rPr lang="en-US" dirty="0"/>
              <a:t>litters water</a:t>
            </a:r>
          </a:p>
        </p:txBody>
      </p:sp>
    </p:spTree>
    <p:extLst>
      <p:ext uri="{BB962C8B-B14F-4D97-AF65-F5344CB8AC3E}">
        <p14:creationId xmlns:p14="http://schemas.microsoft.com/office/powerpoint/2010/main" val="1084549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Pectin test</a:t>
            </a:r>
            <a:endParaRPr lang="en-US" sz="4000" b="1" dirty="0"/>
          </a:p>
        </p:txBody>
      </p:sp>
      <p:sp>
        <p:nvSpPr>
          <p:cNvPr id="3" name="Content Placeholder 2"/>
          <p:cNvSpPr>
            <a:spLocks noGrp="1"/>
          </p:cNvSpPr>
          <p:nvPr>
            <p:ph idx="1"/>
          </p:nvPr>
        </p:nvSpPr>
        <p:spPr/>
        <p:txBody>
          <a:bodyPr/>
          <a:lstStyle/>
          <a:p>
            <a:r>
              <a:rPr lang="en-US" sz="2000" dirty="0" smtClean="0"/>
              <a:t>Take the required fruit wash, cut in slices with peel add small amount of water and cook until the peel become soft</a:t>
            </a:r>
          </a:p>
          <a:p>
            <a:r>
              <a:rPr lang="en-US" sz="2000" dirty="0" smtClean="0"/>
              <a:t>Take one table spoon of pulp/juice and let it cool down.</a:t>
            </a:r>
          </a:p>
          <a:p>
            <a:r>
              <a:rPr lang="en-US" sz="2000" dirty="0" smtClean="0"/>
              <a:t>Add 3 table spoons of methylated spirit in the juice and mix gently and observe the following:</a:t>
            </a:r>
          </a:p>
          <a:p>
            <a:r>
              <a:rPr lang="en-US" sz="2000" dirty="0" smtClean="0"/>
              <a:t>1. If a large single lump is formed which means the fruit contain the good amount of pectin and suitable for jelly making</a:t>
            </a:r>
          </a:p>
          <a:p>
            <a:r>
              <a:rPr lang="en-US" sz="2000" dirty="0" smtClean="0"/>
              <a:t>2. if the small lumps are formed which means that fruit contain medium quantity of pectin</a:t>
            </a:r>
          </a:p>
          <a:p>
            <a:r>
              <a:rPr lang="en-US" sz="2000" dirty="0" smtClean="0"/>
              <a:t>3. If many small lumps are formed which means the fruit is poor in pectin so the additional pectin must be added to make good set jelly</a:t>
            </a:r>
          </a:p>
        </p:txBody>
      </p:sp>
    </p:spTree>
    <p:extLst>
      <p:ext uri="{BB962C8B-B14F-4D97-AF65-F5344CB8AC3E}">
        <p14:creationId xmlns:p14="http://schemas.microsoft.com/office/powerpoint/2010/main" val="1603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TYPES AND VARIETIES</a:t>
            </a:r>
            <a:r>
              <a:rPr lang="en-US" sz="2800" dirty="0"/>
              <a:t/>
            </a:r>
            <a:br>
              <a:rPr lang="en-US" sz="2800" dirty="0"/>
            </a:br>
            <a:r>
              <a:rPr lang="en-US" sz="2800" b="1" dirty="0"/>
              <a:t>OF </a:t>
            </a:r>
            <a:r>
              <a:rPr lang="en-US" sz="2800" b="1" dirty="0" smtClean="0"/>
              <a:t>FRUITS</a:t>
            </a:r>
            <a:endParaRPr lang="en-US" sz="2800" dirty="0"/>
          </a:p>
        </p:txBody>
      </p:sp>
      <p:sp>
        <p:nvSpPr>
          <p:cNvPr id="3" name="Content Placeholder 2"/>
          <p:cNvSpPr>
            <a:spLocks noGrp="1"/>
          </p:cNvSpPr>
          <p:nvPr>
            <p:ph idx="1"/>
          </p:nvPr>
        </p:nvSpPr>
        <p:spPr/>
        <p:txBody>
          <a:bodyPr/>
          <a:lstStyle/>
          <a:p>
            <a:pPr marL="0" indent="0">
              <a:buNone/>
            </a:pPr>
            <a:r>
              <a:rPr lang="en-US" sz="2000" dirty="0" smtClean="0"/>
              <a:t>A </a:t>
            </a:r>
            <a:r>
              <a:rPr lang="en-US" sz="2000" dirty="0"/>
              <a:t>jam manufacturer can choose a fruit from among</a:t>
            </a:r>
          </a:p>
          <a:p>
            <a:pPr marL="0" indent="0">
              <a:buNone/>
            </a:pPr>
            <a:r>
              <a:rPr lang="en-US" sz="2000" dirty="0"/>
              <a:t>the following five categories:</a:t>
            </a:r>
          </a:p>
          <a:p>
            <a:r>
              <a:rPr lang="en-US" sz="2000" dirty="0"/>
              <a:t>1. Fresh fruit</a:t>
            </a:r>
          </a:p>
          <a:p>
            <a:r>
              <a:rPr lang="en-US" sz="2000" dirty="0"/>
              <a:t>2. Frozen, chilled, or cold stored fruit</a:t>
            </a:r>
          </a:p>
          <a:p>
            <a:r>
              <a:rPr lang="en-US" sz="2000" dirty="0"/>
              <a:t>3. Fruit or fruit pulp preserved by heat</a:t>
            </a:r>
          </a:p>
          <a:p>
            <a:r>
              <a:rPr lang="en-US" sz="2000" dirty="0"/>
              <a:t>4. </a:t>
            </a:r>
            <a:r>
              <a:rPr lang="en-US" sz="2000" dirty="0" err="1"/>
              <a:t>Sulfited</a:t>
            </a:r>
            <a:r>
              <a:rPr lang="en-US" sz="2000" dirty="0"/>
              <a:t> fruit or fruit pulp, i.e., fruit preserved with</a:t>
            </a:r>
          </a:p>
          <a:p>
            <a:pPr marL="0" indent="0">
              <a:buNone/>
            </a:pPr>
            <a:r>
              <a:rPr lang="en-US" sz="2000" dirty="0" smtClean="0"/>
              <a:t>          sulfur </a:t>
            </a:r>
            <a:r>
              <a:rPr lang="en-US" sz="2000" dirty="0"/>
              <a:t>dioxide</a:t>
            </a:r>
          </a:p>
          <a:p>
            <a:r>
              <a:rPr lang="en-US" sz="2000" dirty="0"/>
              <a:t>5. Dried dehydrated fruits</a:t>
            </a:r>
          </a:p>
          <a:p>
            <a:endParaRPr lang="en-US" sz="2000" dirty="0"/>
          </a:p>
        </p:txBody>
      </p:sp>
    </p:spTree>
    <p:extLst>
      <p:ext uri="{BB962C8B-B14F-4D97-AF65-F5344CB8AC3E}">
        <p14:creationId xmlns:p14="http://schemas.microsoft.com/office/powerpoint/2010/main" val="3023803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Fruits used for jam making</a:t>
            </a:r>
            <a:endParaRPr lang="en-US" sz="2800" b="1" dirty="0"/>
          </a:p>
        </p:txBody>
      </p:sp>
      <p:sp>
        <p:nvSpPr>
          <p:cNvPr id="3" name="Content Placeholder 2"/>
          <p:cNvSpPr>
            <a:spLocks noGrp="1"/>
          </p:cNvSpPr>
          <p:nvPr>
            <p:ph idx="1"/>
          </p:nvPr>
        </p:nvSpPr>
        <p:spPr/>
        <p:txBody>
          <a:bodyPr/>
          <a:lstStyle/>
          <a:p>
            <a:r>
              <a:rPr lang="en-US" sz="2200" b="1" dirty="0" smtClean="0"/>
              <a:t>Apple</a:t>
            </a:r>
          </a:p>
          <a:p>
            <a:r>
              <a:rPr lang="en-US" sz="2200" b="1" dirty="0" smtClean="0"/>
              <a:t>Strawberry</a:t>
            </a:r>
          </a:p>
          <a:p>
            <a:r>
              <a:rPr lang="en-US" sz="2200" b="1" dirty="0" smtClean="0"/>
              <a:t>Orange</a:t>
            </a:r>
          </a:p>
          <a:p>
            <a:r>
              <a:rPr lang="en-US" sz="2200" b="1" dirty="0" smtClean="0"/>
              <a:t>Mango </a:t>
            </a:r>
          </a:p>
          <a:p>
            <a:r>
              <a:rPr lang="en-US" sz="2200" b="1" dirty="0" smtClean="0"/>
              <a:t>Guava</a:t>
            </a:r>
          </a:p>
          <a:p>
            <a:r>
              <a:rPr lang="en-US" sz="2200" b="1" dirty="0" smtClean="0"/>
              <a:t>Pineapple</a:t>
            </a:r>
          </a:p>
          <a:p>
            <a:r>
              <a:rPr lang="en-US" sz="2200" b="1" dirty="0" smtClean="0"/>
              <a:t>Quince</a:t>
            </a:r>
          </a:p>
          <a:p>
            <a:r>
              <a:rPr lang="en-US" sz="2200" b="1" dirty="0" smtClean="0"/>
              <a:t>Peach</a:t>
            </a:r>
          </a:p>
          <a:p>
            <a:r>
              <a:rPr lang="en-US" sz="2200" b="1" dirty="0" smtClean="0"/>
              <a:t>Apricot</a:t>
            </a:r>
          </a:p>
          <a:p>
            <a:r>
              <a:rPr lang="en-US" sz="2200" b="1" dirty="0" smtClean="0"/>
              <a:t>Plum</a:t>
            </a:r>
          </a:p>
          <a:p>
            <a:r>
              <a:rPr lang="en-US" sz="2200" b="1" dirty="0" smtClean="0"/>
              <a:t>papaya</a:t>
            </a:r>
            <a:endParaRPr lang="en-US" sz="2200" b="1" dirty="0"/>
          </a:p>
        </p:txBody>
      </p:sp>
    </p:spTree>
    <p:extLst>
      <p:ext uri="{BB962C8B-B14F-4D97-AF65-F5344CB8AC3E}">
        <p14:creationId xmlns:p14="http://schemas.microsoft.com/office/powerpoint/2010/main" val="1779720413"/>
      </p:ext>
    </p:extLst>
  </p:cSld>
  <p:clrMapOvr>
    <a:masterClrMapping/>
  </p:clrMapOvr>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154</TotalTime>
  <Words>2034</Words>
  <Application>Microsoft Office PowerPoint</Application>
  <PresentationFormat>On-screen Show (4:3)</PresentationFormat>
  <Paragraphs>300</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Theme1</vt:lpstr>
      <vt:lpstr>CorelDRAW</vt:lpstr>
      <vt:lpstr>PowerPoint Presentation</vt:lpstr>
      <vt:lpstr>Manufacturing of Jam</vt:lpstr>
      <vt:lpstr>Requirement of Equipment for jam making At experimental level</vt:lpstr>
      <vt:lpstr>Chemicals, preservatives and fruit pulp</vt:lpstr>
      <vt:lpstr>Properties of pectin</vt:lpstr>
      <vt:lpstr>Strengths of pectin</vt:lpstr>
      <vt:lpstr>Pectin test</vt:lpstr>
      <vt:lpstr>TYPES AND VARIETIES OF FRUITS</vt:lpstr>
      <vt:lpstr>Fruits used for jam making</vt:lpstr>
      <vt:lpstr>Selection of fruits</vt:lpstr>
      <vt:lpstr>Flow line of jam manufacturing</vt:lpstr>
      <vt:lpstr>Procedure of making jam</vt:lpstr>
      <vt:lpstr>Jam finishing tests</vt:lpstr>
      <vt:lpstr>Faults In Jam</vt:lpstr>
      <vt:lpstr>Faults In Jam</vt:lpstr>
      <vt:lpstr>Faults in jam</vt:lpstr>
      <vt:lpstr>Faults In Jam</vt:lpstr>
      <vt:lpstr>Precautionary measures to make a good jam</vt:lpstr>
      <vt:lpstr>Formulation of apple jam</vt:lpstr>
      <vt:lpstr>Formulation of mango jam</vt:lpstr>
      <vt:lpstr>Formulation of plum jam</vt:lpstr>
      <vt:lpstr>Formulation of dry apricot jam</vt:lpstr>
      <vt:lpstr>Formulation of Guava jam</vt:lpstr>
      <vt:lpstr>Formulation of peach jam</vt:lpstr>
      <vt:lpstr>Fruits for Jelly</vt:lpstr>
      <vt:lpstr>Fruits for Jelly</vt:lpstr>
      <vt:lpstr>Fruits for Jelly</vt:lpstr>
      <vt:lpstr>Manufacturing of jelly</vt:lpstr>
      <vt:lpstr>Manufacturing of guava jelly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Sarfaraz Hussain</dc:creator>
  <cp:lastModifiedBy>Dr Sarfaraz Hussain</cp:lastModifiedBy>
  <cp:revision>23</cp:revision>
  <dcterms:created xsi:type="dcterms:W3CDTF">2006-08-16T00:00:00Z</dcterms:created>
  <dcterms:modified xsi:type="dcterms:W3CDTF">2020-11-11T07:36:52Z</dcterms:modified>
</cp:coreProperties>
</file>