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7" r:id="rId12"/>
    <p:sldId id="272" r:id="rId13"/>
    <p:sldId id="274" r:id="rId14"/>
    <p:sldId id="275" r:id="rId15"/>
    <p:sldId id="267" r:id="rId16"/>
    <p:sldId id="268" r:id="rId17"/>
    <p:sldId id="269" r:id="rId18"/>
    <p:sldId id="270" r:id="rId19"/>
    <p:sldId id="27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exploringyourmind.com/superstition-chances-of-surviva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exploringyourmind.com/seven-ways-child-behavior-problem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verywellmind.com/the-incentive-theory-of-motivation-2795382"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verywellmind.com/what-is-attention-279500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 to sports psychology </a:t>
            </a:r>
            <a:endParaRPr lang="en-US" dirty="0"/>
          </a:p>
        </p:txBody>
      </p:sp>
      <p:sp>
        <p:nvSpPr>
          <p:cNvPr id="3" name="Subtitle 2"/>
          <p:cNvSpPr>
            <a:spLocks noGrp="1"/>
          </p:cNvSpPr>
          <p:nvPr>
            <p:ph type="subTitle" idx="1"/>
          </p:nvPr>
        </p:nvSpPr>
        <p:spPr/>
        <p:txBody>
          <a:bodyPr/>
          <a:lstStyle/>
          <a:p>
            <a:r>
              <a:rPr lang="en-US" dirty="0" err="1" smtClean="0"/>
              <a:t>Anam</a:t>
            </a:r>
            <a:r>
              <a:rPr lang="en-US" dirty="0" smtClean="0"/>
              <a:t> </a:t>
            </a:r>
            <a:r>
              <a:rPr lang="en-US" dirty="0" err="1" smtClean="0"/>
              <a:t>Yousaf</a:t>
            </a:r>
            <a:r>
              <a:rPr lang="en-US" dirty="0" smtClean="0"/>
              <a:t> </a:t>
            </a:r>
            <a:endParaRPr lang="en-US" dirty="0"/>
          </a:p>
        </p:txBody>
      </p:sp>
    </p:spTree>
    <p:extLst>
      <p:ext uri="{BB962C8B-B14F-4D97-AF65-F5344CB8AC3E}">
        <p14:creationId xmlns:p14="http://schemas.microsoft.com/office/powerpoint/2010/main" val="386949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Imagery </a:t>
            </a:r>
            <a:endParaRPr lang="en-US" dirty="0"/>
          </a:p>
        </p:txBody>
      </p:sp>
      <p:sp>
        <p:nvSpPr>
          <p:cNvPr id="3" name="Content Placeholder 2"/>
          <p:cNvSpPr>
            <a:spLocks noGrp="1"/>
          </p:cNvSpPr>
          <p:nvPr>
            <p:ph idx="1"/>
          </p:nvPr>
        </p:nvSpPr>
        <p:spPr/>
        <p:txBody>
          <a:bodyPr/>
          <a:lstStyle/>
          <a:p>
            <a:r>
              <a:rPr lang="en-US" dirty="0" smtClean="0"/>
              <a:t>i</a:t>
            </a:r>
            <a:r>
              <a:rPr lang="en-US" dirty="0"/>
              <a:t>nvolves visualizing performing a task, such as participating in an athletic event or successfully performing a particular skill.</a:t>
            </a:r>
          </a:p>
        </p:txBody>
      </p:sp>
    </p:spTree>
    <p:extLst>
      <p:ext uri="{BB962C8B-B14F-4D97-AF65-F5344CB8AC3E}">
        <p14:creationId xmlns:p14="http://schemas.microsoft.com/office/powerpoint/2010/main" val="2341552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Motive </a:t>
            </a:r>
            <a:r>
              <a:rPr lang="en-US" b="1" dirty="0" err="1" smtClean="0"/>
              <a:t>vs</a:t>
            </a:r>
            <a:r>
              <a:rPr lang="en-US" b="1" dirty="0" smtClean="0"/>
              <a:t> </a:t>
            </a:r>
            <a:r>
              <a:rPr lang="en-US" b="1" dirty="0" err="1" smtClean="0"/>
              <a:t>moivation</a:t>
            </a:r>
            <a:r>
              <a:rPr lang="en-US" b="1" dirty="0" smtClean="0"/>
              <a:t> </a:t>
            </a:r>
            <a:r>
              <a:rPr lang="en-US" b="1" dirty="0"/>
              <a:t/>
            </a:r>
            <a:br>
              <a:rPr lang="en-US" b="1" dirty="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Motive is the </a:t>
            </a:r>
            <a:r>
              <a:rPr lang="en-US" dirty="0"/>
              <a:t>psychological feature that arouses an organism to action toward a desired goal; the reason for the action; that which gives purpose and direction to </a:t>
            </a:r>
            <a:r>
              <a:rPr lang="en-US" dirty="0" smtClean="0"/>
              <a:t>behavior</a:t>
            </a:r>
          </a:p>
          <a:p>
            <a:r>
              <a:rPr lang="en-US" dirty="0" smtClean="0"/>
              <a:t>E.g. </a:t>
            </a:r>
            <a:r>
              <a:rPr lang="en-US" dirty="0"/>
              <a:t>Your </a:t>
            </a:r>
            <a:r>
              <a:rPr lang="en-US" i="1" dirty="0"/>
              <a:t>motive</a:t>
            </a:r>
            <a:r>
              <a:rPr lang="en-US" dirty="0"/>
              <a:t> to go to school every day is to learn. Or maybe the thought of your parents' anger </a:t>
            </a:r>
            <a:endParaRPr lang="en-US" dirty="0" smtClean="0"/>
          </a:p>
          <a:p>
            <a:endParaRPr lang="en-US" dirty="0"/>
          </a:p>
          <a:p>
            <a:endParaRPr lang="en-US" dirty="0" smtClean="0"/>
          </a:p>
          <a:p>
            <a:r>
              <a:rPr lang="en-US" dirty="0" smtClean="0"/>
              <a:t>Primary </a:t>
            </a:r>
            <a:r>
              <a:rPr lang="en-US" dirty="0"/>
              <a:t>motives (innate or biological).</a:t>
            </a:r>
          </a:p>
          <a:p>
            <a:r>
              <a:rPr lang="en-US" dirty="0"/>
              <a:t>Secondary motives (acquired or social).</a:t>
            </a:r>
          </a:p>
          <a:p>
            <a:endParaRPr lang="en-US" dirty="0"/>
          </a:p>
        </p:txBody>
      </p:sp>
    </p:spTree>
    <p:extLst>
      <p:ext uri="{BB962C8B-B14F-4D97-AF65-F5344CB8AC3E}">
        <p14:creationId xmlns:p14="http://schemas.microsoft.com/office/powerpoint/2010/main" val="1429529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Motive </a:t>
            </a:r>
            <a:r>
              <a:rPr lang="en-US" dirty="0" err="1" smtClean="0"/>
              <a:t>vs</a:t>
            </a:r>
            <a:r>
              <a:rPr lang="en-US" dirty="0" smtClean="0"/>
              <a:t> motivation </a:t>
            </a:r>
            <a:endParaRPr lang="en-US" dirty="0"/>
          </a:p>
        </p:txBody>
      </p:sp>
      <p:sp>
        <p:nvSpPr>
          <p:cNvPr id="3" name="Content Placeholder 2"/>
          <p:cNvSpPr>
            <a:spLocks noGrp="1"/>
          </p:cNvSpPr>
          <p:nvPr>
            <p:ph idx="1"/>
          </p:nvPr>
        </p:nvSpPr>
        <p:spPr/>
        <p:txBody>
          <a:bodyPr>
            <a:normAutofit fontScale="92500"/>
          </a:bodyPr>
          <a:lstStyle/>
          <a:p>
            <a:r>
              <a:rPr lang="en-US" b="1" dirty="0" smtClean="0"/>
              <a:t>motivation </a:t>
            </a:r>
            <a:r>
              <a:rPr lang="en-US" b="1" dirty="0"/>
              <a:t>is the psychological process that </a:t>
            </a:r>
            <a:r>
              <a:rPr lang="en-US" b="1" dirty="0" smtClean="0"/>
              <a:t>initiates, guides and maintains goal directed behavior. Motivation is different from behavior </a:t>
            </a:r>
          </a:p>
          <a:p>
            <a:r>
              <a:rPr lang="en-US" b="1" dirty="0" smtClean="0"/>
              <a:t>Motivation is a psychological process and behavior is the outcome or result of that motivation. Motive</a:t>
            </a:r>
            <a:r>
              <a:rPr lang="en-US" b="1" dirty="0"/>
              <a:t>, on the other hand, is the concrete cause of said behavior. </a:t>
            </a:r>
            <a:r>
              <a:rPr lang="en-US" dirty="0"/>
              <a:t>Thus, motivation is the process itself and the motive is the concrete reason for taking action.</a:t>
            </a:r>
            <a:endParaRPr lang="en-US" u="sng" dirty="0" smtClean="0"/>
          </a:p>
          <a:p>
            <a:endParaRPr lang="en-US" u="sng" dirty="0"/>
          </a:p>
        </p:txBody>
      </p:sp>
    </p:spTree>
    <p:extLst>
      <p:ext uri="{BB962C8B-B14F-4D97-AF65-F5344CB8AC3E}">
        <p14:creationId xmlns:p14="http://schemas.microsoft.com/office/powerpoint/2010/main" val="301937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motives </a:t>
            </a:r>
            <a:endParaRPr lang="en-US" dirty="0"/>
          </a:p>
        </p:txBody>
      </p:sp>
      <p:sp>
        <p:nvSpPr>
          <p:cNvPr id="3" name="Content Placeholder 2"/>
          <p:cNvSpPr>
            <a:spLocks noGrp="1"/>
          </p:cNvSpPr>
          <p:nvPr>
            <p:ph idx="1"/>
          </p:nvPr>
        </p:nvSpPr>
        <p:spPr/>
        <p:txBody>
          <a:bodyPr/>
          <a:lstStyle/>
          <a:p>
            <a:r>
              <a:rPr lang="en-US" dirty="0"/>
              <a:t>Primary motives are related to survival. Hunger, thirst, sleep, and sex are some of the primary motives. These are essential processes that ensure an individual’s </a:t>
            </a:r>
            <a:r>
              <a:rPr lang="en-US" b="1" dirty="0">
                <a:hlinkClick r:id="rId2"/>
              </a:rPr>
              <a:t>survival</a:t>
            </a:r>
            <a:r>
              <a:rPr lang="en-US" dirty="0"/>
              <a:t> and the survival of the species as a whole. Other primary motives are fleeing from danger, looking for protective shelter, and fighting to defend yourself.</a:t>
            </a:r>
          </a:p>
        </p:txBody>
      </p:sp>
    </p:spTree>
    <p:extLst>
      <p:ext uri="{BB962C8B-B14F-4D97-AF65-F5344CB8AC3E}">
        <p14:creationId xmlns:p14="http://schemas.microsoft.com/office/powerpoint/2010/main" val="660440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Secondary motives </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Secondary motives are related to people’s general growth after a learning experience. </a:t>
            </a:r>
            <a:r>
              <a:rPr lang="en-US" dirty="0"/>
              <a:t>They develop through the interaction between individuals. Just like primary motives, they activate and direct </a:t>
            </a:r>
            <a:r>
              <a:rPr lang="en-US" b="1" dirty="0">
                <a:hlinkClick r:id="rId2"/>
              </a:rPr>
              <a:t>behavior</a:t>
            </a:r>
            <a:r>
              <a:rPr lang="en-US" dirty="0"/>
              <a:t>. They aren’t necessary for human survival, but they play an important role in emotional development and are unique to human beings. Achievement, belonging, and power are examples of secondary motives.</a:t>
            </a:r>
          </a:p>
        </p:txBody>
      </p:sp>
    </p:spTree>
    <p:extLst>
      <p:ext uri="{BB962C8B-B14F-4D97-AF65-F5344CB8AC3E}">
        <p14:creationId xmlns:p14="http://schemas.microsoft.com/office/powerpoint/2010/main" val="3944722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990600"/>
            <a:ext cx="73152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9257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Extrinsic motivation </a:t>
            </a:r>
            <a:endParaRPr lang="en-US" dirty="0"/>
          </a:p>
        </p:txBody>
      </p:sp>
      <p:sp>
        <p:nvSpPr>
          <p:cNvPr id="3" name="Content Placeholder 2"/>
          <p:cNvSpPr>
            <a:spLocks noGrp="1"/>
          </p:cNvSpPr>
          <p:nvPr>
            <p:ph idx="1"/>
          </p:nvPr>
        </p:nvSpPr>
        <p:spPr/>
        <p:txBody>
          <a:bodyPr>
            <a:normAutofit fontScale="85000" lnSpcReduction="10000"/>
          </a:bodyPr>
          <a:lstStyle/>
          <a:p>
            <a:r>
              <a:rPr lang="en-US" dirty="0"/>
              <a:t>Extrinsic motivation is </a:t>
            </a:r>
            <a:r>
              <a:rPr lang="en-US" dirty="0" smtClean="0"/>
              <a:t>when </a:t>
            </a:r>
            <a:r>
              <a:rPr lang="en-US" dirty="0"/>
              <a:t>external stimuli determine your behavior. In other words, it refers to environmental factors that lead you to give a particular response, repeat it, and finally acquire it</a:t>
            </a:r>
            <a:r>
              <a:rPr lang="en-US" dirty="0" smtClean="0"/>
              <a:t>. </a:t>
            </a:r>
          </a:p>
          <a:p>
            <a:r>
              <a:rPr lang="en-US" dirty="0" smtClean="0"/>
              <a:t>You perform </a:t>
            </a:r>
            <a:r>
              <a:rPr lang="en-US" dirty="0"/>
              <a:t>a behavior or engage in an activity because </a:t>
            </a:r>
            <a:r>
              <a:rPr lang="en-US" dirty="0" smtClean="0"/>
              <a:t>you want </a:t>
            </a:r>
            <a:r>
              <a:rPr lang="en-US" dirty="0"/>
              <a:t>to </a:t>
            </a:r>
            <a:r>
              <a:rPr lang="en-US" u="sng" dirty="0">
                <a:hlinkClick r:id="rId2"/>
              </a:rPr>
              <a:t>earn a reward</a:t>
            </a:r>
            <a:r>
              <a:rPr lang="en-US" dirty="0"/>
              <a:t> or avoid punishment</a:t>
            </a:r>
            <a:r>
              <a:rPr lang="en-US" dirty="0" smtClean="0"/>
              <a:t>.</a:t>
            </a:r>
            <a:r>
              <a:rPr lang="en-US" dirty="0"/>
              <a:t>﻿ You will engage in behavior not because you enjoy it or because you find it satisfying, but </a:t>
            </a:r>
            <a:r>
              <a:rPr lang="en-US" dirty="0" err="1" smtClean="0"/>
              <a:t>belcause</a:t>
            </a:r>
            <a:r>
              <a:rPr lang="en-US" dirty="0" smtClean="0"/>
              <a:t> </a:t>
            </a:r>
            <a:r>
              <a:rPr lang="en-US" dirty="0"/>
              <a:t>you expect to get something in return or avoid something unpleasant.</a:t>
            </a:r>
          </a:p>
        </p:txBody>
      </p:sp>
    </p:spTree>
    <p:extLst>
      <p:ext uri="{BB962C8B-B14F-4D97-AF65-F5344CB8AC3E}">
        <p14:creationId xmlns:p14="http://schemas.microsoft.com/office/powerpoint/2010/main" val="1958073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Intrinsic motivation </a:t>
            </a:r>
            <a:endParaRPr lang="en-US" dirty="0"/>
          </a:p>
        </p:txBody>
      </p:sp>
      <p:sp>
        <p:nvSpPr>
          <p:cNvPr id="3" name="Content Placeholder 2"/>
          <p:cNvSpPr>
            <a:spLocks noGrp="1"/>
          </p:cNvSpPr>
          <p:nvPr>
            <p:ph idx="1"/>
          </p:nvPr>
        </p:nvSpPr>
        <p:spPr/>
        <p:txBody>
          <a:bodyPr/>
          <a:lstStyle/>
          <a:p>
            <a:r>
              <a:rPr lang="en-US" dirty="0"/>
              <a:t>Intrinsic motivation is when you engage in a behavior because you find it rewarding. You are performing an activity for its own sake rather than from the desire for some external reward. The behavior itself is its own reward.</a:t>
            </a:r>
          </a:p>
        </p:txBody>
      </p:sp>
    </p:spTree>
    <p:extLst>
      <p:ext uri="{BB962C8B-B14F-4D97-AF65-F5344CB8AC3E}">
        <p14:creationId xmlns:p14="http://schemas.microsoft.com/office/powerpoint/2010/main" val="3982793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Extrinsic </a:t>
            </a:r>
            <a:endParaRPr lang="en-US" dirty="0"/>
          </a:p>
        </p:txBody>
      </p:sp>
      <p:sp>
        <p:nvSpPr>
          <p:cNvPr id="3" name="Content Placeholder 2"/>
          <p:cNvSpPr>
            <a:spLocks noGrp="1"/>
          </p:cNvSpPr>
          <p:nvPr>
            <p:ph idx="1"/>
          </p:nvPr>
        </p:nvSpPr>
        <p:spPr/>
        <p:txBody>
          <a:bodyPr/>
          <a:lstStyle/>
          <a:p>
            <a:pPr marL="0" indent="0" fontAlgn="base">
              <a:buNone/>
            </a:pPr>
            <a:r>
              <a:rPr lang="en-US" dirty="0" smtClean="0"/>
              <a:t>1. Participating </a:t>
            </a:r>
            <a:r>
              <a:rPr lang="en-US" dirty="0"/>
              <a:t>in a sport to win awards</a:t>
            </a:r>
          </a:p>
          <a:p>
            <a:pPr fontAlgn="base"/>
            <a:r>
              <a:rPr lang="en-US" dirty="0"/>
              <a:t>Cleaning your room to avoid being reprimanded by your parents</a:t>
            </a:r>
          </a:p>
          <a:p>
            <a:pPr fontAlgn="base"/>
            <a:r>
              <a:rPr lang="en-US" dirty="0"/>
              <a:t>Competing in a contest to win a scholarship</a:t>
            </a:r>
          </a:p>
          <a:p>
            <a:pPr fontAlgn="base"/>
            <a:r>
              <a:rPr lang="en-US" dirty="0"/>
              <a:t>Studying because you want to get a good grade</a:t>
            </a:r>
          </a:p>
          <a:p>
            <a:endParaRPr lang="en-US" dirty="0"/>
          </a:p>
        </p:txBody>
      </p:sp>
    </p:spTree>
    <p:extLst>
      <p:ext uri="{BB962C8B-B14F-4D97-AF65-F5344CB8AC3E}">
        <p14:creationId xmlns:p14="http://schemas.microsoft.com/office/powerpoint/2010/main" val="4087110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intrinsic</a:t>
            </a:r>
            <a:endParaRPr lang="en-US" dirty="0"/>
          </a:p>
        </p:txBody>
      </p:sp>
      <p:sp>
        <p:nvSpPr>
          <p:cNvPr id="3" name="Content Placeholder 2"/>
          <p:cNvSpPr>
            <a:spLocks noGrp="1"/>
          </p:cNvSpPr>
          <p:nvPr>
            <p:ph idx="1"/>
          </p:nvPr>
        </p:nvSpPr>
        <p:spPr/>
        <p:txBody>
          <a:bodyPr/>
          <a:lstStyle/>
          <a:p>
            <a:pPr fontAlgn="base"/>
            <a:r>
              <a:rPr lang="en-US" dirty="0"/>
              <a:t>Participating in a sport because you find the activity enjoyable</a:t>
            </a:r>
          </a:p>
          <a:p>
            <a:pPr fontAlgn="base"/>
            <a:r>
              <a:rPr lang="en-US" dirty="0"/>
              <a:t>Cleaning your room because you like tidying up</a:t>
            </a:r>
          </a:p>
          <a:p>
            <a:pPr fontAlgn="base"/>
            <a:r>
              <a:rPr lang="en-US" dirty="0"/>
              <a:t>Solving a word puzzle because you find the challenge fun and exciting</a:t>
            </a:r>
          </a:p>
          <a:p>
            <a:pPr fontAlgn="base"/>
            <a:r>
              <a:rPr lang="en-US" dirty="0"/>
              <a:t>Studying a subject you find fascinating</a:t>
            </a:r>
          </a:p>
          <a:p>
            <a:endParaRPr lang="en-US" dirty="0"/>
          </a:p>
        </p:txBody>
      </p:sp>
    </p:spTree>
    <p:extLst>
      <p:ext uri="{BB962C8B-B14F-4D97-AF65-F5344CB8AC3E}">
        <p14:creationId xmlns:p14="http://schemas.microsoft.com/office/powerpoint/2010/main" val="981630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Define </a:t>
            </a:r>
            <a:endParaRPr lang="en-US" dirty="0"/>
          </a:p>
        </p:txBody>
      </p:sp>
      <p:sp>
        <p:nvSpPr>
          <p:cNvPr id="3" name="Content Placeholder 2"/>
          <p:cNvSpPr>
            <a:spLocks noGrp="1"/>
          </p:cNvSpPr>
          <p:nvPr>
            <p:ph idx="1"/>
          </p:nvPr>
        </p:nvSpPr>
        <p:spPr/>
        <p:txBody>
          <a:bodyPr/>
          <a:lstStyle/>
          <a:p>
            <a:r>
              <a:rPr lang="en-US" dirty="0"/>
              <a:t>Sport psychology is a </a:t>
            </a:r>
            <a:r>
              <a:rPr lang="en-US" u="sng" dirty="0"/>
              <a:t>proficiency</a:t>
            </a:r>
            <a:r>
              <a:rPr lang="en-US" dirty="0"/>
              <a:t> that uses </a:t>
            </a:r>
            <a:r>
              <a:rPr lang="en-US" u="sng" dirty="0"/>
              <a:t>psychological knowledge </a:t>
            </a:r>
            <a:r>
              <a:rPr lang="en-US" dirty="0"/>
              <a:t>and </a:t>
            </a:r>
            <a:r>
              <a:rPr lang="en-US" u="sng" dirty="0"/>
              <a:t>skills</a:t>
            </a:r>
            <a:r>
              <a:rPr lang="en-US" dirty="0"/>
              <a:t> to address optimal performance and well-being of athletes, developmental and social aspects of sports participation, and systemic issues associated with sports settings and organizations.</a:t>
            </a:r>
          </a:p>
        </p:txBody>
      </p:sp>
    </p:spTree>
    <p:extLst>
      <p:ext uri="{BB962C8B-B14F-4D97-AF65-F5344CB8AC3E}">
        <p14:creationId xmlns:p14="http://schemas.microsoft.com/office/powerpoint/2010/main" val="2867644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APA recognizes sport psychology as a proficiency acquired after a doctoral degree in one of the primary areas of psychology and licensure as a psychologist. This proficiency does not include those who have earned a doctoral degree in sport psychology but are not licensed psychologists</a:t>
            </a:r>
          </a:p>
        </p:txBody>
      </p:sp>
    </p:spTree>
    <p:extLst>
      <p:ext uri="{BB962C8B-B14F-4D97-AF65-F5344CB8AC3E}">
        <p14:creationId xmlns:p14="http://schemas.microsoft.com/office/powerpoint/2010/main" val="3016016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History of Sports Psychology</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In 1920, Carl Diem founded the world’s first sports psychology laboratory at the Deutsche </a:t>
            </a:r>
            <a:r>
              <a:rPr lang="en-US" dirty="0" err="1"/>
              <a:t>Sporthochschule</a:t>
            </a:r>
            <a:r>
              <a:rPr lang="en-US" dirty="0"/>
              <a:t> in Berlin, Germany</a:t>
            </a:r>
            <a:r>
              <a:rPr lang="en-US" dirty="0" smtClean="0"/>
              <a:t>.</a:t>
            </a:r>
          </a:p>
          <a:p>
            <a:endParaRPr lang="en-US" dirty="0"/>
          </a:p>
          <a:p>
            <a:r>
              <a:rPr lang="en-US" dirty="0"/>
              <a:t>n 1925, two more sports psychology labs were established—one by A.Z. </a:t>
            </a:r>
            <a:r>
              <a:rPr lang="en-US" dirty="0" err="1"/>
              <a:t>Puni</a:t>
            </a:r>
            <a:r>
              <a:rPr lang="en-US" dirty="0"/>
              <a:t> at the Institute of Physical Culture in Leningrad and the other by Coleman Griffith at the University of Illinois.</a:t>
            </a:r>
          </a:p>
        </p:txBody>
      </p:sp>
    </p:spTree>
    <p:extLst>
      <p:ext uri="{BB962C8B-B14F-4D97-AF65-F5344CB8AC3E}">
        <p14:creationId xmlns:p14="http://schemas.microsoft.com/office/powerpoint/2010/main" val="2274214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Griffith began offering the first course in sports psychology in 1923 and later published the first book on the subject titled </a:t>
            </a:r>
            <a:r>
              <a:rPr lang="en-US" i="1" dirty="0"/>
              <a:t>The Psychology of Coaching</a:t>
            </a:r>
            <a:r>
              <a:rPr lang="en-US" dirty="0"/>
              <a:t> (1926). Unfortunately, Griffith’s lab was closed in 1932 due to a lack of funds. After the lab was shut down, there was very little research on sports psychology until the subject experienced a revival of interest during the 1960s.</a:t>
            </a:r>
          </a:p>
        </p:txBody>
      </p:sp>
    </p:spTree>
    <p:extLst>
      <p:ext uri="{BB962C8B-B14F-4D97-AF65-F5344CB8AC3E}">
        <p14:creationId xmlns:p14="http://schemas.microsoft.com/office/powerpoint/2010/main" val="1233586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err="1"/>
              <a:t>Ferruccio</a:t>
            </a:r>
            <a:r>
              <a:rPr lang="en-US" dirty="0"/>
              <a:t> </a:t>
            </a:r>
            <a:r>
              <a:rPr lang="en-US" dirty="0" err="1"/>
              <a:t>Antonelli</a:t>
            </a:r>
            <a:r>
              <a:rPr lang="en-US" dirty="0"/>
              <a:t> established the International Society of Sport Psychology (ISSP) in 1965 and by the 1970s sports psychology had been introduced to university course offerings throughout North America. The first academic journal, the </a:t>
            </a:r>
            <a:r>
              <a:rPr lang="en-US" i="1" dirty="0"/>
              <a:t>International Journal of Sport Psychology</a:t>
            </a:r>
            <a:r>
              <a:rPr lang="en-US" dirty="0"/>
              <a:t>, was introduced in 1970, which was then followed by the establishment of the </a:t>
            </a:r>
            <a:r>
              <a:rPr lang="en-US" i="1" dirty="0"/>
              <a:t>Journal of Sport Psychology</a:t>
            </a:r>
            <a:r>
              <a:rPr lang="en-US" dirty="0"/>
              <a:t> in 1979.</a:t>
            </a:r>
          </a:p>
        </p:txBody>
      </p:sp>
    </p:spTree>
    <p:extLst>
      <p:ext uri="{BB962C8B-B14F-4D97-AF65-F5344CB8AC3E}">
        <p14:creationId xmlns:p14="http://schemas.microsoft.com/office/powerpoint/2010/main" val="617180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By the 1980s, sports psychology became the subject of a more rigorous scientific focus as researchers began to explore how psychology could be used to improve athletic performance, as well as how exercise could be utilized to improve mental well-being and lower stress levels.</a:t>
            </a:r>
          </a:p>
        </p:txBody>
      </p:sp>
    </p:spTree>
    <p:extLst>
      <p:ext uri="{BB962C8B-B14F-4D97-AF65-F5344CB8AC3E}">
        <p14:creationId xmlns:p14="http://schemas.microsoft.com/office/powerpoint/2010/main" val="3491337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Major Topics of Sports Psychology</a:t>
            </a:r>
            <a:br>
              <a:rPr lang="en-US" dirty="0"/>
            </a:br>
            <a:endParaRPr lang="en-US" dirty="0"/>
          </a:p>
        </p:txBody>
      </p:sp>
      <p:sp>
        <p:nvSpPr>
          <p:cNvPr id="3" name="Content Placeholder 2"/>
          <p:cNvSpPr>
            <a:spLocks noGrp="1"/>
          </p:cNvSpPr>
          <p:nvPr>
            <p:ph idx="1"/>
          </p:nvPr>
        </p:nvSpPr>
        <p:spPr/>
        <p:txBody>
          <a:bodyPr/>
          <a:lstStyle/>
          <a:p>
            <a:r>
              <a:rPr lang="en-US" dirty="0"/>
              <a:t>There are a number of different topics that are of special interest to sports psychologists. Some professionals focus on a specific area, while others study a wide range of techniques</a:t>
            </a:r>
            <a:r>
              <a:rPr lang="en-US" dirty="0" smtClean="0"/>
              <a:t>.</a:t>
            </a:r>
          </a:p>
          <a:p>
            <a:r>
              <a:rPr lang="en-US" b="1" dirty="0" err="1"/>
              <a:t>Attentional</a:t>
            </a:r>
            <a:r>
              <a:rPr lang="en-US" b="1" dirty="0"/>
              <a:t> </a:t>
            </a:r>
            <a:r>
              <a:rPr lang="en-US" b="1" dirty="0" smtClean="0"/>
              <a:t>focus</a:t>
            </a:r>
          </a:p>
          <a:p>
            <a:r>
              <a:rPr lang="en-US" b="1" dirty="0"/>
              <a:t>Imagery</a:t>
            </a:r>
            <a:r>
              <a:rPr lang="en-US" dirty="0" smtClean="0"/>
              <a:t>:</a:t>
            </a:r>
          </a:p>
          <a:p>
            <a:r>
              <a:rPr lang="en-US" b="1" dirty="0"/>
              <a:t>Motivation</a:t>
            </a:r>
            <a:endParaRPr lang="en-US" dirty="0"/>
          </a:p>
        </p:txBody>
      </p:sp>
    </p:spTree>
    <p:extLst>
      <p:ext uri="{BB962C8B-B14F-4D97-AF65-F5344CB8AC3E}">
        <p14:creationId xmlns:p14="http://schemas.microsoft.com/office/powerpoint/2010/main" val="4119654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Attentional</a:t>
            </a:r>
            <a:r>
              <a:rPr lang="en-US" dirty="0" smtClean="0"/>
              <a:t> focus </a:t>
            </a:r>
            <a:endParaRPr lang="en-US" dirty="0"/>
          </a:p>
        </p:txBody>
      </p:sp>
      <p:sp>
        <p:nvSpPr>
          <p:cNvPr id="3" name="Content Placeholder 2"/>
          <p:cNvSpPr>
            <a:spLocks noGrp="1"/>
          </p:cNvSpPr>
          <p:nvPr>
            <p:ph idx="1"/>
          </p:nvPr>
        </p:nvSpPr>
        <p:spPr/>
        <p:txBody>
          <a:bodyPr/>
          <a:lstStyle/>
          <a:p>
            <a:r>
              <a:rPr lang="en-US" dirty="0"/>
              <a:t>Involves the ability to tune out distractions, such as a crowd of screaming fans, and focus </a:t>
            </a:r>
            <a:r>
              <a:rPr lang="en-US" u="sng" dirty="0">
                <a:hlinkClick r:id="rId2"/>
              </a:rPr>
              <a:t>attention</a:t>
            </a:r>
            <a:r>
              <a:rPr lang="en-US" dirty="0"/>
              <a:t> on the task at hand.</a:t>
            </a:r>
          </a:p>
        </p:txBody>
      </p:sp>
    </p:spTree>
    <p:extLst>
      <p:ext uri="{BB962C8B-B14F-4D97-AF65-F5344CB8AC3E}">
        <p14:creationId xmlns:p14="http://schemas.microsoft.com/office/powerpoint/2010/main" val="3086234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585</Words>
  <Application>Microsoft Office PowerPoint</Application>
  <PresentationFormat>On-screen Show (4:3)</PresentationFormat>
  <Paragraphs>50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Intro to sports psychology </vt:lpstr>
      <vt:lpstr>Define </vt:lpstr>
      <vt:lpstr>PowerPoint Presentation</vt:lpstr>
      <vt:lpstr>History of Sports Psychology </vt:lpstr>
      <vt:lpstr>PowerPoint Presentation</vt:lpstr>
      <vt:lpstr>PowerPoint Presentation</vt:lpstr>
      <vt:lpstr>PowerPoint Presentation</vt:lpstr>
      <vt:lpstr>Major Topics of Sports Psychology </vt:lpstr>
      <vt:lpstr>Attentional focus </vt:lpstr>
      <vt:lpstr>Imagery </vt:lpstr>
      <vt:lpstr>Motive vs moivation  </vt:lpstr>
      <vt:lpstr>Motive vs motivation </vt:lpstr>
      <vt:lpstr>Primary motives </vt:lpstr>
      <vt:lpstr>Secondary motives </vt:lpstr>
      <vt:lpstr>PowerPoint Presentation</vt:lpstr>
      <vt:lpstr>Extrinsic motivation </vt:lpstr>
      <vt:lpstr>Intrinsic motivation </vt:lpstr>
      <vt:lpstr>Extrinsic </vt:lpstr>
      <vt:lpstr>intrinsic</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sports psychology </dc:title>
  <dc:creator>ANUM YOUSAF</dc:creator>
  <cp:lastModifiedBy>ANUM YOUSAF</cp:lastModifiedBy>
  <cp:revision>37</cp:revision>
  <dcterms:created xsi:type="dcterms:W3CDTF">2006-08-16T00:00:00Z</dcterms:created>
  <dcterms:modified xsi:type="dcterms:W3CDTF">2020-11-02T04:57:41Z</dcterms:modified>
</cp:coreProperties>
</file>