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66" r:id="rId5"/>
    <p:sldId id="259" r:id="rId6"/>
    <p:sldId id="260" r:id="rId7"/>
    <p:sldId id="261" r:id="rId8"/>
    <p:sldId id="262" r:id="rId9"/>
    <p:sldId id="263" r:id="rId10"/>
    <p:sldId id="264" r:id="rId11"/>
    <p:sldId id="267" r:id="rId12"/>
    <p:sldId id="265"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 id="285" r:id="rId31"/>
    <p:sldId id="297" r:id="rId32"/>
    <p:sldId id="298" r:id="rId33"/>
    <p:sldId id="299" r:id="rId34"/>
    <p:sldId id="300" r:id="rId35"/>
    <p:sldId id="301" r:id="rId36"/>
    <p:sldId id="286" r:id="rId37"/>
    <p:sldId id="302" r:id="rId38"/>
    <p:sldId id="303" r:id="rId39"/>
    <p:sldId id="287" r:id="rId40"/>
    <p:sldId id="304" r:id="rId41"/>
    <p:sldId id="305" r:id="rId42"/>
    <p:sldId id="306" r:id="rId43"/>
    <p:sldId id="307" r:id="rId44"/>
    <p:sldId id="288" r:id="rId45"/>
    <p:sldId id="308" r:id="rId46"/>
    <p:sldId id="309" r:id="rId47"/>
    <p:sldId id="289" r:id="rId48"/>
    <p:sldId id="290" r:id="rId49"/>
    <p:sldId id="310" r:id="rId50"/>
    <p:sldId id="291" r:id="rId51"/>
    <p:sldId id="292" r:id="rId52"/>
    <p:sldId id="311" r:id="rId53"/>
    <p:sldId id="313" r:id="rId54"/>
    <p:sldId id="312" r:id="rId55"/>
    <p:sldId id="293" r:id="rId56"/>
    <p:sldId id="314" r:id="rId57"/>
    <p:sldId id="294" r:id="rId58"/>
    <p:sldId id="295" r:id="rId59"/>
    <p:sldId id="296"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6" autoAdjust="0"/>
    <p:restoredTop sz="94660"/>
  </p:normalViewPr>
  <p:slideViewPr>
    <p:cSldViewPr snapToGrid="0">
      <p:cViewPr>
        <p:scale>
          <a:sx n="70" d="100"/>
          <a:sy n="70"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F0C68E4-993F-40D4-8033-22E1CA172993}" type="datetimeFigureOut">
              <a:rPr lang="en-US" smtClean="0"/>
              <a:t>11/11/2020</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4128903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199312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182146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22270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98249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F0C68E4-993F-40D4-8033-22E1CA172993}"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2088460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F0C68E4-993F-40D4-8033-22E1CA172993}"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288655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0C68E4-993F-40D4-8033-22E1CA172993}"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357237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0C68E4-993F-40D4-8033-22E1CA172993}"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206417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0C68E4-993F-40D4-8033-22E1CA172993}"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3779058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0C68E4-993F-40D4-8033-22E1CA172993}"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161456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23247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0C68E4-993F-40D4-8033-22E1CA172993}"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4155445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0C68E4-993F-40D4-8033-22E1CA172993}"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197373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C68E4-993F-40D4-8033-22E1CA172993}"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2740999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90407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C68E4-993F-40D4-8033-22E1CA172993}"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7BC88-783D-4056-BA2D-53C215862E4F}" type="slidenum">
              <a:rPr lang="en-US" smtClean="0"/>
              <a:t>‹#›</a:t>
            </a:fld>
            <a:endParaRPr lang="en-US"/>
          </a:p>
        </p:txBody>
      </p:sp>
    </p:spTree>
    <p:extLst>
      <p:ext uri="{BB962C8B-B14F-4D97-AF65-F5344CB8AC3E}">
        <p14:creationId xmlns:p14="http://schemas.microsoft.com/office/powerpoint/2010/main" val="3709048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F0C68E4-993F-40D4-8033-22E1CA172993}" type="datetimeFigureOut">
              <a:rPr lang="en-US" smtClean="0"/>
              <a:t>11/11/2020</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4E7BC88-783D-4056-BA2D-53C215862E4F}" type="slidenum">
              <a:rPr lang="en-US" smtClean="0"/>
              <a:t>‹#›</a:t>
            </a:fld>
            <a:endParaRPr lang="en-US"/>
          </a:p>
        </p:txBody>
      </p:sp>
    </p:spTree>
    <p:extLst>
      <p:ext uri="{BB962C8B-B14F-4D97-AF65-F5344CB8AC3E}">
        <p14:creationId xmlns:p14="http://schemas.microsoft.com/office/powerpoint/2010/main" val="2864815212"/>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US" b="1" dirty="0" smtClean="0">
                <a:latin typeface="Times New Roman" panose="02020603050405020304" pitchFamily="18" charset="0"/>
                <a:cs typeface="Times New Roman" panose="02020603050405020304" pitchFamily="18" charset="0"/>
              </a:rPr>
              <a:t>SEX-RELATED</a:t>
            </a:r>
            <a:r>
              <a:rPr lang="en-US" b="1" dirty="0" smtClean="0"/>
              <a:t> </a:t>
            </a:r>
            <a:r>
              <a:rPr lang="en-US" b="1" dirty="0" smtClean="0">
                <a:latin typeface="Times New Roman" panose="02020603050405020304" pitchFamily="18" charset="0"/>
                <a:cs typeface="Times New Roman" panose="02020603050405020304" pitchFamily="18" charset="0"/>
              </a:rPr>
              <a:t>COMPARISONS: THEORY</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pPr algn="r"/>
            <a:r>
              <a:rPr lang="en-US" sz="4000" b="1" i="1" dirty="0" smtClean="0">
                <a:latin typeface="Times New Roman" panose="02020603050405020304" pitchFamily="18" charset="0"/>
                <a:cs typeface="Times New Roman" panose="02020603050405020304" pitchFamily="18" charset="0"/>
              </a:rPr>
              <a:t>CHAPTER 5</a:t>
            </a:r>
            <a:endParaRPr lang="en-US" sz="4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83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72858"/>
            <a:ext cx="9905998" cy="1478570"/>
          </a:xfrm>
        </p:spPr>
        <p:txBody>
          <a:bodyPr/>
          <a:lstStyle/>
          <a:p>
            <a:r>
              <a:rPr lang="en-US" b="1" u="sng" dirty="0" smtClean="0">
                <a:latin typeface="Times New Roman" panose="02020603050405020304" pitchFamily="18" charset="0"/>
                <a:cs typeface="Times New Roman" panose="02020603050405020304" pitchFamily="18" charset="0"/>
              </a:rPr>
              <a:t>XYY PATTERN LINKAGE TO AGGRESSION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851429"/>
            <a:ext cx="9905999" cy="4208177"/>
          </a:xfrm>
        </p:spPr>
        <p:txBody>
          <a:bodyPr>
            <a:normAutofit/>
          </a:bodyPr>
          <a:lstStyle/>
          <a:p>
            <a:r>
              <a:rPr lang="en-US" sz="2800" dirty="0">
                <a:latin typeface="Times New Roman" panose="02020603050405020304" pitchFamily="18" charset="0"/>
                <a:cs typeface="Times New Roman" panose="02020603050405020304" pitchFamily="18" charset="0"/>
              </a:rPr>
              <a:t>Even if the XYY pattern is linked to aggression, the vast majority of the criminal population does not have this extra Y chromosome, and a vast majority of people with the extra Y chromosome are not prisoners</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Studies </a:t>
            </a:r>
            <a:r>
              <a:rPr lang="en-US" sz="2800" dirty="0">
                <a:latin typeface="Times New Roman" panose="02020603050405020304" pitchFamily="18" charset="0"/>
                <a:cs typeface="Times New Roman" panose="02020603050405020304" pitchFamily="18" charset="0"/>
              </a:rPr>
              <a:t>have shown that boys with the XYY pattern are more irritable and have more temper tantrums than boys without that configuration</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100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842448"/>
            <a:ext cx="9449251" cy="3330053"/>
          </a:xfrm>
        </p:spPr>
        <p:txBody>
          <a:bodyPr>
            <a:normAutofit/>
          </a:bodyPr>
          <a:lstStyle/>
          <a:p>
            <a:r>
              <a:rPr lang="en-US" sz="2800" dirty="0">
                <a:latin typeface="Times New Roman" panose="02020603050405020304" pitchFamily="18" charset="0"/>
                <a:cs typeface="Times New Roman" panose="02020603050405020304" pitchFamily="18" charset="0"/>
              </a:rPr>
              <a:t>However, it also is the case that parents of these children are aware of the extra Y chromosome and the potential link to aggression. These parents may respond to their child’s behavior differently, which may further encourage aggressive behavior.</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428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anose="02020603050405020304" pitchFamily="18" charset="0"/>
                <a:cs typeface="Times New Roman" panose="02020603050405020304" pitchFamily="18" charset="0"/>
              </a:rPr>
              <a:t>HORMONES</a:t>
            </a:r>
            <a:endParaRPr lang="en-US"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Hormones are chemicals produced by the </a:t>
            </a:r>
            <a:r>
              <a:rPr lang="en-US" sz="2800" dirty="0" smtClean="0">
                <a:latin typeface="Times New Roman" panose="02020603050405020304" pitchFamily="18" charset="0"/>
                <a:cs typeface="Times New Roman" panose="02020603050405020304" pitchFamily="18" charset="0"/>
              </a:rPr>
              <a:t>endocrine system that circulate throughout the body. </a:t>
            </a:r>
          </a:p>
          <a:p>
            <a:r>
              <a:rPr lang="en-US" sz="2800" dirty="0" smtClean="0">
                <a:latin typeface="Times New Roman" panose="02020603050405020304" pitchFamily="18" charset="0"/>
                <a:cs typeface="Times New Roman" panose="02020603050405020304" pitchFamily="18" charset="0"/>
              </a:rPr>
              <a:t>There are two classes of sex-related </a:t>
            </a:r>
            <a:r>
              <a:rPr lang="en-US" sz="2800" dirty="0">
                <a:latin typeface="Times New Roman" panose="02020603050405020304" pitchFamily="18" charset="0"/>
                <a:cs typeface="Times New Roman" panose="02020603050405020304" pitchFamily="18" charset="0"/>
              </a:rPr>
              <a:t>hormones: </a:t>
            </a:r>
            <a:endParaRPr lang="en-US" sz="2800" dirty="0" smtClean="0">
              <a:latin typeface="Times New Roman" panose="02020603050405020304" pitchFamily="18" charset="0"/>
              <a:cs typeface="Times New Roman" panose="02020603050405020304" pitchFamily="18" charset="0"/>
            </a:endParaRPr>
          </a:p>
          <a:p>
            <a:pPr marL="514350" indent="-514350">
              <a:buFont typeface="+mj-lt"/>
              <a:buAutoNum type="romanLcPeriod"/>
            </a:pPr>
            <a:r>
              <a:rPr lang="en-US" sz="2800" dirty="0" smtClean="0">
                <a:latin typeface="Times New Roman" panose="02020603050405020304" pitchFamily="18" charset="0"/>
                <a:cs typeface="Times New Roman" panose="02020603050405020304" pitchFamily="18" charset="0"/>
              </a:rPr>
              <a:t>Estrogens </a:t>
            </a:r>
          </a:p>
          <a:p>
            <a:pPr marL="514350" indent="-514350">
              <a:buFont typeface="+mj-lt"/>
              <a:buAutoNum type="romanLcPeriod"/>
            </a:pPr>
            <a:r>
              <a:rPr lang="en-US" sz="2800" dirty="0" smtClean="0">
                <a:latin typeface="Times New Roman" panose="02020603050405020304" pitchFamily="18" charset="0"/>
                <a:cs typeface="Times New Roman" panose="02020603050405020304" pitchFamily="18" charset="0"/>
              </a:rPr>
              <a:t>Androgens</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2427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117" y="1078173"/>
            <a:ext cx="9905999" cy="5240740"/>
          </a:xfrm>
        </p:spPr>
        <p:txBody>
          <a:bodyPr>
            <a:noAutofit/>
          </a:bodyPr>
          <a:lstStyle/>
          <a:p>
            <a:r>
              <a:rPr lang="en-US" sz="2800" dirty="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female sex hormones are ESTROGENS. </a:t>
            </a:r>
            <a:endParaRPr lang="en-US" sz="2800" dirty="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male sex hormones are ANDROGENS (e.g., testosterone</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does not mean</a:t>
            </a:r>
            <a:r>
              <a:rPr lang="en-US" sz="2800" dirty="0" smtClean="0">
                <a:latin typeface="Times New Roman" panose="02020603050405020304" pitchFamily="18" charset="0"/>
                <a:cs typeface="Times New Roman" panose="02020603050405020304" pitchFamily="18" charset="0"/>
              </a:rPr>
              <a:t>, that females have only estrogens and males have only androgens; women and men have </a:t>
            </a:r>
            <a:r>
              <a:rPr lang="en-US" sz="2800" dirty="0">
                <a:latin typeface="Times New Roman" panose="02020603050405020304" pitchFamily="18" charset="0"/>
                <a:cs typeface="Times New Roman" panose="02020603050405020304" pitchFamily="18" charset="0"/>
              </a:rPr>
              <a:t>both classes of hormones, but in different amounts</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Sex hormones affect the brain, the immune system, and overall health.</a:t>
            </a:r>
          </a:p>
          <a:p>
            <a:r>
              <a:rPr lang="en-US" sz="2800" dirty="0" smtClean="0">
                <a:latin typeface="Times New Roman" panose="02020603050405020304" pitchFamily="18" charset="0"/>
                <a:cs typeface="Times New Roman" panose="02020603050405020304" pitchFamily="18" charset="0"/>
              </a:rPr>
              <a:t>Undoubtedly, hormones also influence behavior.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3330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82137"/>
            <a:ext cx="9905998" cy="1419367"/>
          </a:xfrm>
        </p:spPr>
        <p:txBody>
          <a:bodyPr/>
          <a:lstStyle/>
          <a:p>
            <a:r>
              <a:rPr lang="en-US" b="1" u="sng" dirty="0" smtClean="0">
                <a:latin typeface="Times New Roman" panose="02020603050405020304" pitchFamily="18" charset="0"/>
                <a:cs typeface="Times New Roman" panose="02020603050405020304" pitchFamily="18" charset="0"/>
              </a:rPr>
              <a:t>INTERSEX CONDITIONS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801504"/>
            <a:ext cx="9905999" cy="4531057"/>
          </a:xfrm>
        </p:spPr>
        <p:txBody>
          <a:bodyPr>
            <a:noAutofit/>
          </a:bodyPr>
          <a:lstStyle/>
          <a:p>
            <a:r>
              <a:rPr lang="en-US" sz="2800" dirty="0" smtClean="0">
                <a:latin typeface="Times New Roman" panose="02020603050405020304" pitchFamily="18" charset="0"/>
                <a:cs typeface="Times New Roman" panose="02020603050405020304" pitchFamily="18" charset="0"/>
              </a:rPr>
              <a:t>It is not easy to manipulate people’s hormone levels. One avenue of research that has enabled us to study the influence of hormones on behavior </a:t>
            </a:r>
            <a:r>
              <a:rPr lang="en-US" sz="2800" dirty="0">
                <a:latin typeface="Times New Roman" panose="02020603050405020304" pitchFamily="18" charset="0"/>
                <a:cs typeface="Times New Roman" panose="02020603050405020304" pitchFamily="18" charset="0"/>
              </a:rPr>
              <a:t>is the study of </a:t>
            </a:r>
            <a:r>
              <a:rPr lang="en-US" sz="2800" b="1" dirty="0" smtClean="0">
                <a:latin typeface="Times New Roman" panose="02020603050405020304" pitchFamily="18" charset="0"/>
                <a:cs typeface="Times New Roman" panose="02020603050405020304" pitchFamily="18" charset="0"/>
              </a:rPr>
              <a:t>intersex </a:t>
            </a:r>
            <a:r>
              <a:rPr lang="en-US" sz="2800" b="1" dirty="0">
                <a:latin typeface="Times New Roman" panose="02020603050405020304" pitchFamily="18" charset="0"/>
                <a:cs typeface="Times New Roman" panose="02020603050405020304" pitchFamily="18" charset="0"/>
              </a:rPr>
              <a:t>conditions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Intersex conditions are ones in which there is some inconsistency between the individual’s </a:t>
            </a:r>
            <a:r>
              <a:rPr lang="en-US" sz="2800" dirty="0">
                <a:latin typeface="Times New Roman" panose="02020603050405020304" pitchFamily="18" charset="0"/>
                <a:cs typeface="Times New Roman" panose="02020603050405020304" pitchFamily="18" charset="0"/>
              </a:rPr>
              <a:t>chromosomal sex and phenotypical sex.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Either </a:t>
            </a:r>
            <a:r>
              <a:rPr lang="en-US" sz="2800" dirty="0">
                <a:latin typeface="Times New Roman" panose="02020603050405020304" pitchFamily="18" charset="0"/>
                <a:cs typeface="Times New Roman" panose="02020603050405020304" pitchFamily="18" charset="0"/>
              </a:rPr>
              <a:t>the person’s physical appearance with </a:t>
            </a:r>
            <a:r>
              <a:rPr lang="en-US" sz="2800" dirty="0" smtClean="0">
                <a:latin typeface="Times New Roman" panose="02020603050405020304" pitchFamily="18" charset="0"/>
                <a:cs typeface="Times New Roman" panose="02020603050405020304" pitchFamily="18" charset="0"/>
              </a:rPr>
              <a:t>respect to sex organs is inconsistent with the chromosomal sex or the person’s physical appearance </a:t>
            </a:r>
            <a:r>
              <a:rPr lang="en-US" sz="2800" dirty="0">
                <a:latin typeface="Times New Roman" panose="02020603050405020304" pitchFamily="18" charset="0"/>
                <a:cs typeface="Times New Roman" panose="02020603050405020304" pitchFamily="18" charset="0"/>
              </a:rPr>
              <a:t>is ambiguous. </a:t>
            </a:r>
          </a:p>
        </p:txBody>
      </p:sp>
    </p:spTree>
    <p:extLst>
      <p:ext uri="{BB962C8B-B14F-4D97-AF65-F5344CB8AC3E}">
        <p14:creationId xmlns:p14="http://schemas.microsoft.com/office/powerpoint/2010/main" val="4010835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anose="02020603050405020304" pitchFamily="18" charset="0"/>
                <a:cs typeface="Times New Roman" panose="02020603050405020304" pitchFamily="18" charset="0"/>
              </a:rPr>
              <a:t>Congenital adrenal</a:t>
            </a:r>
            <a:br>
              <a:rPr lang="en-US" b="1" u="sng"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 hyperplasia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CAH)</a:t>
            </a:r>
          </a:p>
        </p:txBody>
      </p:sp>
      <p:sp>
        <p:nvSpPr>
          <p:cNvPr id="3" name="Content Placeholder 2"/>
          <p:cNvSpPr>
            <a:spLocks noGrp="1"/>
          </p:cNvSpPr>
          <p:nvPr>
            <p:ph idx="1"/>
          </p:nvPr>
        </p:nvSpPr>
        <p:spPr>
          <a:xfrm>
            <a:off x="1141412" y="2279175"/>
            <a:ext cx="9905999" cy="3512025"/>
          </a:xfrm>
        </p:spPr>
        <p:txBody>
          <a:bodyPr>
            <a:normAutofit fontScale="47500" lnSpcReduction="20000"/>
          </a:bodyPr>
          <a:lstStyle/>
          <a:p>
            <a:r>
              <a:rPr lang="en-US" sz="5900" dirty="0">
                <a:latin typeface="Times New Roman" panose="02020603050405020304" pitchFamily="18" charset="0"/>
                <a:cs typeface="Times New Roman" panose="02020603050405020304" pitchFamily="18" charset="0"/>
              </a:rPr>
              <a:t> One of the most </a:t>
            </a:r>
            <a:r>
              <a:rPr lang="en-US" sz="5900" dirty="0" smtClean="0">
                <a:latin typeface="Times New Roman" panose="02020603050405020304" pitchFamily="18" charset="0"/>
                <a:cs typeface="Times New Roman" panose="02020603050405020304" pitchFamily="18" charset="0"/>
              </a:rPr>
              <a:t>common intersex conditions is congenital adrenal hyperplasia (</a:t>
            </a:r>
            <a:r>
              <a:rPr lang="en-US" sz="5900" dirty="0">
                <a:latin typeface="Times New Roman" panose="02020603050405020304" pitchFamily="18" charset="0"/>
                <a:cs typeface="Times New Roman" panose="02020603050405020304" pitchFamily="18" charset="0"/>
              </a:rPr>
              <a:t>CAH</a:t>
            </a:r>
            <a:r>
              <a:rPr lang="en-US" sz="5900" dirty="0" smtClean="0">
                <a:latin typeface="Times New Roman" panose="02020603050405020304" pitchFamily="18" charset="0"/>
                <a:cs typeface="Times New Roman" panose="02020603050405020304" pitchFamily="18" charset="0"/>
              </a:rPr>
              <a:t>), a genetic disorder resulting from a malfunction in the adrenal gland that results in prenatal exposure to high levels of male hormones and a lack of cortisol. </a:t>
            </a:r>
          </a:p>
          <a:p>
            <a:pPr marL="0" indent="0">
              <a:buNone/>
            </a:pPr>
            <a:endParaRPr lang="en-US" sz="5900" dirty="0" smtClean="0">
              <a:latin typeface="Times New Roman" panose="02020603050405020304" pitchFamily="18" charset="0"/>
              <a:cs typeface="Times New Roman" panose="02020603050405020304" pitchFamily="18" charset="0"/>
            </a:endParaRPr>
          </a:p>
          <a:p>
            <a:r>
              <a:rPr lang="en-US" sz="5900" dirty="0" smtClean="0">
                <a:latin typeface="Times New Roman" panose="02020603050405020304" pitchFamily="18" charset="0"/>
                <a:cs typeface="Times New Roman" panose="02020603050405020304" pitchFamily="18" charset="0"/>
              </a:rPr>
              <a:t>Girls with CAH may be mistaken for boys because </a:t>
            </a:r>
            <a:r>
              <a:rPr lang="en-US" sz="5900" dirty="0">
                <a:latin typeface="Times New Roman" panose="02020603050405020304" pitchFamily="18" charset="0"/>
                <a:cs typeface="Times New Roman" panose="02020603050405020304" pitchFamily="18" charset="0"/>
              </a:rPr>
              <a:t>their genitals are somewhat masculinized(e.g., </a:t>
            </a:r>
            <a:r>
              <a:rPr lang="en-US" sz="5900" dirty="0" smtClean="0">
                <a:latin typeface="Times New Roman" panose="02020603050405020304" pitchFamily="18" charset="0"/>
                <a:cs typeface="Times New Roman" panose="02020603050405020304" pitchFamily="18" charset="0"/>
              </a:rPr>
              <a:t>enlarged clitoris). </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995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09934"/>
            <a:ext cx="9905999" cy="4781267"/>
          </a:xfrm>
        </p:spPr>
        <p:txBody>
          <a:bodyPr>
            <a:normAutofit/>
          </a:bodyPr>
          <a:lstStyle/>
          <a:p>
            <a:r>
              <a:rPr lang="en-US" sz="2800" dirty="0">
                <a:latin typeface="Times New Roman" panose="02020603050405020304" pitchFamily="18" charset="0"/>
                <a:cs typeface="Times New Roman" panose="02020603050405020304" pitchFamily="18" charset="0"/>
              </a:rPr>
              <a:t>Boys do not have any adverse effects on their genitals but  </a:t>
            </a:r>
            <a:r>
              <a:rPr lang="en-US" sz="2800" dirty="0" smtClean="0">
                <a:latin typeface="Times New Roman" panose="02020603050405020304" pitchFamily="18" charset="0"/>
                <a:cs typeface="Times New Roman" panose="02020603050405020304" pitchFamily="18" charset="0"/>
              </a:rPr>
              <a:t>may suffer </a:t>
            </a:r>
            <a:r>
              <a:rPr lang="en-US" sz="2800" dirty="0">
                <a:latin typeface="Times New Roman" panose="02020603050405020304" pitchFamily="18" charset="0"/>
                <a:cs typeface="Times New Roman" panose="02020603050405020304" pitchFamily="18" charset="0"/>
              </a:rPr>
              <a:t>other ill effects from an excess of androgen</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In terms of </a:t>
            </a:r>
            <a:r>
              <a:rPr lang="en-US" sz="2800" dirty="0">
                <a:latin typeface="Times New Roman" panose="02020603050405020304" pitchFamily="18" charset="0"/>
                <a:cs typeface="Times New Roman" panose="02020603050405020304" pitchFamily="18" charset="0"/>
              </a:rPr>
              <a:t>cognition, a meta-analytic review of the </a:t>
            </a:r>
            <a:r>
              <a:rPr lang="en-US" sz="2800" dirty="0" smtClean="0">
                <a:latin typeface="Times New Roman" panose="02020603050405020304" pitchFamily="18" charset="0"/>
                <a:cs typeface="Times New Roman" panose="02020603050405020304" pitchFamily="18" charset="0"/>
              </a:rPr>
              <a:t>literature showed that girls with CAH have superior spatial skills compared to girls with out CAH </a:t>
            </a:r>
            <a:r>
              <a:rPr lang="en-US" sz="2800" dirty="0">
                <a:latin typeface="Times New Roman" panose="02020603050405020304" pitchFamily="18" charset="0"/>
                <a:cs typeface="Times New Roman" panose="02020603050405020304" pitchFamily="18" charset="0"/>
              </a:rPr>
              <a:t>(Puts et al., 2008).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link of testosterone </a:t>
            </a:r>
            <a:r>
              <a:rPr lang="en-US" sz="2800" dirty="0" smtClean="0">
                <a:latin typeface="Times New Roman" panose="02020603050405020304" pitchFamily="18" charset="0"/>
                <a:cs typeface="Times New Roman" panose="02020603050405020304" pitchFamily="18" charset="0"/>
              </a:rPr>
              <a:t>to spatial skills is not a simple one, however</a:t>
            </a:r>
            <a:r>
              <a:rPr lang="en-US" sz="2800" dirty="0">
                <a:latin typeface="Times New Roman" panose="02020603050405020304" pitchFamily="18" charset="0"/>
                <a:cs typeface="Times New Roman" panose="02020603050405020304" pitchFamily="18" charset="0"/>
              </a:rPr>
              <a:t>, because boys with CAH had inferior spatial skills compared to boys without CAH (Puts </a:t>
            </a:r>
            <a:r>
              <a:rPr lang="en-US" sz="2800" dirty="0" smtClean="0">
                <a:latin typeface="Times New Roman" panose="02020603050405020304" pitchFamily="18" charset="0"/>
                <a:cs typeface="Times New Roman" panose="02020603050405020304" pitchFamily="18" charset="0"/>
              </a:rPr>
              <a:t>et al</a:t>
            </a:r>
            <a:r>
              <a:rPr lang="en-US" sz="2800" dirty="0">
                <a:latin typeface="Times New Roman" panose="02020603050405020304" pitchFamily="18" charset="0"/>
                <a:cs typeface="Times New Roman" panose="02020603050405020304" pitchFamily="18" charset="0"/>
              </a:rPr>
              <a:t>.,2008).</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775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p:cNvPicPr>
            <a:picLocks noGrp="1" noChangeAspect="1"/>
          </p:cNvPicPr>
          <p:nvPr>
            <p:ph idx="1"/>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595944" y="1435550"/>
            <a:ext cx="4838700" cy="3133725"/>
          </a:xfrm>
          <a:ln>
            <a:solidFill>
              <a:schemeClr val="bg1">
                <a:lumMod val="95000"/>
                <a:lumOff val="5000"/>
              </a:schemeClr>
            </a:solidFill>
          </a:ln>
        </p:spPr>
      </p:pic>
      <p:sp>
        <p:nvSpPr>
          <p:cNvPr id="21" name="TextBox 20"/>
          <p:cNvSpPr txBox="1"/>
          <p:nvPr/>
        </p:nvSpPr>
        <p:spPr>
          <a:xfrm>
            <a:off x="859809" y="354842"/>
            <a:ext cx="5540991" cy="5632311"/>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FIGURE 5.1: </a:t>
            </a:r>
            <a:r>
              <a:rPr lang="en-US" sz="2400" dirty="0" smtClean="0">
                <a:latin typeface="Times New Roman" panose="02020603050405020304" pitchFamily="18" charset="0"/>
                <a:cs typeface="Times New Roman" panose="02020603050405020304" pitchFamily="18" charset="0"/>
              </a:rPr>
              <a:t>Hypothetical relation of androgen exposure to the development of spatial skills. Both low and high levels of exposure to androgens are related to lower levels of spatial skills. Because girls have lower levels of androgens than boys, increased exposure to androgens in utero (CAH) increases their spatial ability. By contrast, additional exposure to androgens among boys leads to decreased spatial ability. Thus, very low levels of androgens (non-CAH girls) and very high levels of androgens (CAH-boys) are associated with lower levels of spatial ability.</a:t>
            </a:r>
          </a:p>
          <a:p>
            <a:r>
              <a:rPr lang="en-US" sz="2400" b="1" dirty="0" smtClean="0">
                <a:latin typeface="Times New Roman" panose="02020603050405020304" pitchFamily="18" charset="0"/>
                <a:cs typeface="Times New Roman" panose="02020603050405020304" pitchFamily="18" charset="0"/>
              </a:rPr>
              <a:t>Source: Adapted from Puts et al. (2008).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510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64024"/>
            <a:ext cx="9905999" cy="5327177"/>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In a study that </a:t>
            </a:r>
            <a:r>
              <a:rPr lang="en-US" sz="2800" dirty="0">
                <a:latin typeface="Times New Roman" panose="02020603050405020304" pitchFamily="18" charset="0"/>
                <a:cs typeface="Times New Roman" panose="02020603050405020304" pitchFamily="18" charset="0"/>
              </a:rPr>
              <a:t>compared 3- to 11-year-old CAH girls and </a:t>
            </a:r>
            <a:r>
              <a:rPr lang="en-US" sz="2800" dirty="0" smtClean="0">
                <a:latin typeface="Times New Roman" panose="02020603050405020304" pitchFamily="18" charset="0"/>
                <a:cs typeface="Times New Roman" panose="02020603050405020304" pitchFamily="18" charset="0"/>
              </a:rPr>
              <a:t>boys to their unaffected siblings, CAH girls </a:t>
            </a:r>
            <a:r>
              <a:rPr lang="en-US" sz="2800" dirty="0">
                <a:latin typeface="Times New Roman" panose="02020603050405020304" pitchFamily="18" charset="0"/>
                <a:cs typeface="Times New Roman" panose="02020603050405020304" pitchFamily="18" charset="0"/>
              </a:rPr>
              <a:t>were more active and aggressive than </a:t>
            </a:r>
            <a:r>
              <a:rPr lang="en-US" sz="2800" dirty="0" smtClean="0">
                <a:latin typeface="Times New Roman" panose="02020603050405020304" pitchFamily="18" charset="0"/>
                <a:cs typeface="Times New Roman" panose="02020603050405020304" pitchFamily="18" charset="0"/>
              </a:rPr>
              <a:t>non-CAH girls, similar to levels of non-CAH boys </a:t>
            </a:r>
            <a:r>
              <a:rPr lang="en-US" sz="2800" dirty="0">
                <a:latin typeface="Times New Roman" panose="02020603050405020304" pitchFamily="18" charset="0"/>
                <a:cs typeface="Times New Roman" panose="02020603050405020304" pitchFamily="18" charset="0"/>
              </a:rPr>
              <a:t>(Pasterskietal.,2007</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There were no differences in activity or aggression between CAH </a:t>
            </a:r>
            <a:r>
              <a:rPr lang="en-US" sz="2800" dirty="0">
                <a:latin typeface="Times New Roman" panose="02020603050405020304" pitchFamily="18" charset="0"/>
                <a:cs typeface="Times New Roman" panose="02020603050405020304" pitchFamily="18" charset="0"/>
              </a:rPr>
              <a:t>and non-CAH boys. Similar findings have been shown with respect to play behavior. </a:t>
            </a:r>
            <a:r>
              <a:rPr lang="en-US" sz="2800" dirty="0" smtClean="0">
                <a:latin typeface="Times New Roman" panose="02020603050405020304" pitchFamily="18" charset="0"/>
                <a:cs typeface="Times New Roman" panose="02020603050405020304" pitchFamily="18" charset="0"/>
              </a:rPr>
              <a:t>CAH girls are less likely to play with female toys and more likely to play with male toys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where as play behavior in boys is unaffected </a:t>
            </a:r>
            <a:r>
              <a:rPr lang="en-US" sz="2800" dirty="0">
                <a:latin typeface="Times New Roman" panose="02020603050405020304" pitchFamily="18" charset="0"/>
                <a:cs typeface="Times New Roman" panose="02020603050405020304" pitchFamily="18" charset="0"/>
              </a:rPr>
              <a:t>by CAH (Hines, Brook, &amp; Conway, 2004).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153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41194"/>
            <a:ext cx="9905999" cy="6005015"/>
          </a:xfrm>
        </p:spPr>
        <p:txBody>
          <a:bodyPr>
            <a:normAutofit/>
          </a:bodyPr>
          <a:lstStyle/>
          <a:p>
            <a:r>
              <a:rPr lang="en-US" sz="2800" dirty="0">
                <a:latin typeface="Times New Roman" panose="02020603050405020304" pitchFamily="18" charset="0"/>
                <a:cs typeface="Times New Roman" panose="02020603050405020304" pitchFamily="18" charset="0"/>
              </a:rPr>
              <a:t>Researchers also have investigated whether exposure to prenatal androgens is linked to sexual orientation or gender identity problems. There may be a link between CAH and homosexuality or bisexuality in women (Hines et al., 2004)</a:t>
            </a:r>
          </a:p>
          <a:p>
            <a:r>
              <a:rPr lang="en-US" sz="2800" dirty="0">
                <a:latin typeface="Times New Roman" panose="02020603050405020304" pitchFamily="18" charset="0"/>
                <a:cs typeface="Times New Roman" panose="02020603050405020304" pitchFamily="18" charset="0"/>
              </a:rPr>
              <a:t>However, the </a:t>
            </a:r>
            <a:r>
              <a:rPr lang="en-US" sz="2800" dirty="0" smtClean="0">
                <a:latin typeface="Times New Roman" panose="02020603050405020304" pitchFamily="18" charset="0"/>
                <a:cs typeface="Times New Roman" panose="02020603050405020304" pitchFamily="18" charset="0"/>
              </a:rPr>
              <a:t>size of this effect is small, meaning a majority of CAH women are heterosexual. In addition</a:t>
            </a:r>
            <a:r>
              <a:rPr lang="en-US" sz="2800" dirty="0">
                <a:latin typeface="Times New Roman" panose="02020603050405020304" pitchFamily="18" charset="0"/>
                <a:cs typeface="Times New Roman" panose="02020603050405020304" pitchFamily="18" charset="0"/>
              </a:rPr>
              <a:t>, it is the degree of prenatal exposure to androgens that seems to be related to a greater likelihood of homosexuality or </a:t>
            </a:r>
            <a:r>
              <a:rPr lang="en-US" sz="2800" dirty="0" smtClean="0">
                <a:latin typeface="Times New Roman" panose="02020603050405020304" pitchFamily="18" charset="0"/>
                <a:cs typeface="Times New Roman" panose="02020603050405020304" pitchFamily="18" charset="0"/>
              </a:rPr>
              <a:t>bisexuality in CAH women (Meyer-</a:t>
            </a:r>
            <a:r>
              <a:rPr lang="en-US" sz="2800" dirty="0" err="1" smtClean="0">
                <a:latin typeface="Times New Roman" panose="02020603050405020304" pitchFamily="18" charset="0"/>
                <a:cs typeface="Times New Roman" panose="02020603050405020304" pitchFamily="18" charset="0"/>
              </a:rPr>
              <a:t>Bahlburg</a:t>
            </a:r>
            <a:r>
              <a:rPr lang="en-US" sz="2800" dirty="0" smtClean="0">
                <a:latin typeface="Times New Roman" panose="02020603050405020304" pitchFamily="18" charset="0"/>
                <a:cs typeface="Times New Roman" panose="02020603050405020304" pitchFamily="18" charset="0"/>
              </a:rPr>
              <a:t> et al</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2008)</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872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latin typeface="Times New Roman" panose="02020603050405020304" pitchFamily="18" charset="0"/>
                <a:cs typeface="Times New Roman" panose="02020603050405020304" pitchFamily="18" charset="0"/>
              </a:rPr>
              <a:t>BIOLOGY</a:t>
            </a:r>
            <a:endParaRPr lang="en-US"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Biological theories of sex differences identify genes and hormones, as well as the structure </a:t>
            </a:r>
            <a:r>
              <a:rPr lang="en-US" sz="2800" dirty="0">
                <a:latin typeface="Times New Roman" panose="02020603050405020304" pitchFamily="18" charset="0"/>
                <a:cs typeface="Times New Roman" panose="02020603050405020304" pitchFamily="18" charset="0"/>
              </a:rPr>
              <a:t>and function of the brain, as the causes of </a:t>
            </a:r>
            <a:r>
              <a:rPr lang="en-US" sz="2800" dirty="0" smtClean="0">
                <a:latin typeface="Times New Roman" panose="02020603050405020304" pitchFamily="18" charset="0"/>
                <a:cs typeface="Times New Roman" panose="02020603050405020304" pitchFamily="18" charset="0"/>
              </a:rPr>
              <a:t>observed differences in cognition, behavior</a:t>
            </a:r>
            <a:r>
              <a:rPr lang="en-US" sz="2800" dirty="0">
                <a:latin typeface="Times New Roman" panose="02020603050405020304" pitchFamily="18" charset="0"/>
                <a:cs typeface="Times New Roman" panose="02020603050405020304" pitchFamily="18" charset="0"/>
              </a:rPr>
              <a:t>, and even gender roles. </a:t>
            </a:r>
          </a:p>
        </p:txBody>
      </p:sp>
    </p:spTree>
    <p:extLst>
      <p:ext uri="{BB962C8B-B14F-4D97-AF65-F5344CB8AC3E}">
        <p14:creationId xmlns:p14="http://schemas.microsoft.com/office/powerpoint/2010/main" val="2895352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77324"/>
            <a:ext cx="9905998" cy="1478570"/>
          </a:xfrm>
        </p:spPr>
        <p:txBody>
          <a:bodyPr>
            <a:normAutofit/>
          </a:bodyPr>
          <a:lstStyle/>
          <a:p>
            <a:r>
              <a:rPr lang="en-US" b="1" u="sng" dirty="0" smtClean="0">
                <a:latin typeface="Times New Roman" panose="02020603050405020304" pitchFamily="18" charset="0"/>
                <a:cs typeface="Times New Roman" panose="02020603050405020304" pitchFamily="18" charset="0"/>
              </a:rPr>
              <a:t>3 Explanations for link of CAH to spatial skills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596788"/>
            <a:ext cx="9905998" cy="4804012"/>
          </a:xfrm>
        </p:spPr>
        <p:txBody>
          <a:bodyPr>
            <a:normAutofit fontScale="92500" lnSpcReduction="10000"/>
          </a:bodyPr>
          <a:lstStyle/>
          <a:p>
            <a:r>
              <a:rPr lang="en-US" sz="3000" dirty="0">
                <a:latin typeface="Times New Roman" panose="02020603050405020304" pitchFamily="18" charset="0"/>
                <a:cs typeface="Times New Roman" panose="02020603050405020304" pitchFamily="18" charset="0"/>
              </a:rPr>
              <a:t>There are </a:t>
            </a:r>
            <a:r>
              <a:rPr lang="en-US" sz="3000" dirty="0" smtClean="0">
                <a:latin typeface="Times New Roman" panose="02020603050405020304" pitchFamily="18" charset="0"/>
                <a:cs typeface="Times New Roman" panose="02020603050405020304" pitchFamily="18" charset="0"/>
              </a:rPr>
              <a:t>3 </a:t>
            </a:r>
            <a:r>
              <a:rPr lang="en-US" sz="3000" dirty="0">
                <a:latin typeface="Times New Roman" panose="02020603050405020304" pitchFamily="18" charset="0"/>
                <a:cs typeface="Times New Roman" panose="02020603050405020304" pitchFamily="18" charset="0"/>
              </a:rPr>
              <a:t>potential explanations for the link of CAH to spatial skills, masculine social behavior, and homosexuality (Puts et al., 2008). </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First</a:t>
            </a:r>
            <a:r>
              <a:rPr lang="en-US" sz="3000" dirty="0">
                <a:latin typeface="Times New Roman" panose="02020603050405020304" pitchFamily="18" charset="0"/>
                <a:cs typeface="Times New Roman" panose="02020603050405020304" pitchFamily="18" charset="0"/>
              </a:rPr>
              <a:t>, androgens </a:t>
            </a:r>
            <a:r>
              <a:rPr lang="en-US" sz="3000" dirty="0" smtClean="0">
                <a:latin typeface="Times New Roman" panose="02020603050405020304" pitchFamily="18" charset="0"/>
                <a:cs typeface="Times New Roman" panose="02020603050405020304" pitchFamily="18" charset="0"/>
              </a:rPr>
              <a:t>could affect areas of the brain that are linked </a:t>
            </a:r>
            <a:r>
              <a:rPr lang="en-US" sz="3000" dirty="0">
                <a:latin typeface="Times New Roman" panose="02020603050405020304" pitchFamily="18" charset="0"/>
                <a:cs typeface="Times New Roman" panose="02020603050405020304" pitchFamily="18" charset="0"/>
              </a:rPr>
              <a:t>to spatial skills, masculine social behavior, and sexual orientation. </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Second</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androgens could affect the tendency to engage in </a:t>
            </a:r>
            <a:r>
              <a:rPr lang="en-US" sz="3000" dirty="0">
                <a:latin typeface="Times New Roman" panose="02020603050405020304" pitchFamily="18" charset="0"/>
                <a:cs typeface="Times New Roman" panose="02020603050405020304" pitchFamily="18" charset="0"/>
              </a:rPr>
              <a:t>activities that affect cognition and behavior</a:t>
            </a:r>
            <a:r>
              <a:rPr lang="en-US" sz="3000" dirty="0" smtClean="0">
                <a:latin typeface="Times New Roman" panose="02020603050405020304" pitchFamily="18" charset="0"/>
                <a:cs typeface="Times New Roman" panose="02020603050405020304" pitchFamily="18" charset="0"/>
              </a:rPr>
              <a:t>.</a:t>
            </a:r>
          </a:p>
          <a:p>
            <a:r>
              <a:rPr lang="en-US" sz="3000" dirty="0" smtClean="0">
                <a:latin typeface="Times New Roman" panose="02020603050405020304" pitchFamily="18" charset="0"/>
                <a:cs typeface="Times New Roman" panose="02020603050405020304" pitchFamily="18" charset="0"/>
              </a:rPr>
              <a:t>Third, the masculinization </a:t>
            </a:r>
            <a:r>
              <a:rPr lang="en-US" sz="3000" dirty="0">
                <a:latin typeface="Times New Roman" panose="02020603050405020304" pitchFamily="18" charset="0"/>
                <a:cs typeface="Times New Roman" panose="02020603050405020304" pitchFamily="18" charset="0"/>
              </a:rPr>
              <a:t>of appearance could </a:t>
            </a:r>
            <a:r>
              <a:rPr lang="en-US" sz="3000" dirty="0" smtClean="0">
                <a:latin typeface="Times New Roman" panose="02020603050405020304" pitchFamily="18" charset="0"/>
                <a:cs typeface="Times New Roman" panose="02020603050405020304" pitchFamily="18" charset="0"/>
              </a:rPr>
              <a:t>somehow influence behavior.</a:t>
            </a:r>
            <a:endParaRPr lang="en-US" sz="30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8511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anose="02020603050405020304" pitchFamily="18" charset="0"/>
                <a:cs typeface="Times New Roman" panose="02020603050405020304" pitchFamily="18" charset="0"/>
              </a:rPr>
              <a:t>Testosterone effect on women ; imbalance effects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A way </a:t>
            </a:r>
            <a:r>
              <a:rPr lang="en-US" sz="2800" dirty="0">
                <a:latin typeface="Times New Roman" panose="02020603050405020304" pitchFamily="18" charset="0"/>
                <a:cs typeface="Times New Roman" panose="02020603050405020304" pitchFamily="18" charset="0"/>
              </a:rPr>
              <a:t>to examine the effect of hormones on cognition and behavior is to examine the relation of different levels of hormones across women and men to a behavior.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kind of correlational design has been used by researchers who sample the amniotic fluid of pregnant women to measure prenatal exposure to testosterone</a:t>
            </a:r>
            <a:r>
              <a:rPr lang="en-US" sz="2800"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190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0594" y="1514901"/>
            <a:ext cx="9905999" cy="3907810"/>
          </a:xfrm>
        </p:spPr>
        <p:txBody>
          <a:bodyPr>
            <a:normAutofit/>
          </a:bodyPr>
          <a:lstStyle/>
          <a:p>
            <a:r>
              <a:rPr lang="en-US" sz="2800" dirty="0">
                <a:latin typeface="Times New Roman" panose="02020603050405020304" pitchFamily="18" charset="0"/>
                <a:cs typeface="Times New Roman" panose="02020603050405020304" pitchFamily="18" charset="0"/>
              </a:rPr>
              <a:t>Higher levels of testosterone have been associated with more male-typical play behavior in 6- to 10-year-old girls and boys(Auyeung et al., 2009), greater </a:t>
            </a:r>
            <a:r>
              <a:rPr lang="en-US" sz="2800" b="1" i="1" dirty="0">
                <a:latin typeface="Times New Roman" panose="02020603050405020304" pitchFamily="18" charset="0"/>
                <a:cs typeface="Times New Roman" panose="02020603050405020304" pitchFamily="18" charset="0"/>
              </a:rPr>
              <a:t>lateralization </a:t>
            </a:r>
            <a:r>
              <a:rPr lang="en-US" sz="2800" dirty="0">
                <a:latin typeface="Times New Roman" panose="02020603050405020304" pitchFamily="18" charset="0"/>
                <a:cs typeface="Times New Roman" panose="02020603050405020304" pitchFamily="18" charset="0"/>
              </a:rPr>
              <a:t>of language at age 6 in girls and boys (</a:t>
            </a:r>
            <a:r>
              <a:rPr lang="en-US" sz="2800" dirty="0" err="1">
                <a:latin typeface="Times New Roman" panose="02020603050405020304" pitchFamily="18" charset="0"/>
                <a:cs typeface="Times New Roman" panose="02020603050405020304" pitchFamily="18" charset="0"/>
              </a:rPr>
              <a:t>Lustetal</a:t>
            </a:r>
            <a:r>
              <a:rPr lang="en-US" sz="2800" dirty="0">
                <a:latin typeface="Times New Roman" panose="02020603050405020304" pitchFamily="18" charset="0"/>
                <a:cs typeface="Times New Roman" panose="02020603050405020304" pitchFamily="18" charset="0"/>
              </a:rPr>
              <a:t>., 2010), and less empathy in 4-year-old girls and boys (</a:t>
            </a:r>
            <a:r>
              <a:rPr lang="en-US" sz="2800" dirty="0" err="1">
                <a:latin typeface="Times New Roman" panose="02020603050405020304" pitchFamily="18" charset="0"/>
                <a:cs typeface="Times New Roman" panose="02020603050405020304" pitchFamily="18" charset="0"/>
              </a:rPr>
              <a:t>Knickmeyer</a:t>
            </a:r>
            <a:r>
              <a:rPr lang="en-US" sz="2800" dirty="0">
                <a:latin typeface="Times New Roman" panose="02020603050405020304" pitchFamily="18" charset="0"/>
                <a:cs typeface="Times New Roman" panose="02020603050405020304" pitchFamily="18" charset="0"/>
              </a:rPr>
              <a:t> et al., 2006).</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284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832513"/>
            <a:ext cx="9905999" cy="4958688"/>
          </a:xfrm>
        </p:spPr>
        <p:txBody>
          <a:bodyPr>
            <a:normAutofit lnSpcReduction="10000"/>
          </a:bodyPr>
          <a:lstStyle/>
          <a:p>
            <a:endParaRPr lang="en-US" sz="2800" dirty="0" smtClean="0">
              <a:latin typeface="Times New Roman" panose="02020603050405020304" pitchFamily="18" charset="0"/>
              <a:cs typeface="Times New Roman" panose="02020603050405020304" pitchFamily="18" charset="0"/>
            </a:endParaRPr>
          </a:p>
          <a:p>
            <a:pPr marL="0" indent="0">
              <a:buNone/>
            </a:pPr>
            <a:r>
              <a:rPr lang="en-US" sz="3200" b="1" u="sng" dirty="0">
                <a:latin typeface="Times New Roman" panose="02020603050405020304" pitchFamily="18" charset="0"/>
                <a:cs typeface="Times New Roman" panose="02020603050405020304" pitchFamily="18" charset="0"/>
              </a:rPr>
              <a:t>Some studies have begun to </a:t>
            </a:r>
            <a:r>
              <a:rPr lang="en-US" sz="3200" b="1" u="sng" dirty="0" smtClean="0">
                <a:latin typeface="Times New Roman" panose="02020603050405020304" pitchFamily="18" charset="0"/>
                <a:cs typeface="Times New Roman" panose="02020603050405020304" pitchFamily="18" charset="0"/>
              </a:rPr>
              <a:t>manipulate hormones to examine their effects on behavior:</a:t>
            </a:r>
          </a:p>
          <a:p>
            <a:r>
              <a:rPr lang="en-US" sz="2800" dirty="0" smtClean="0">
                <a:latin typeface="Times New Roman" panose="02020603050405020304" pitchFamily="18" charset="0"/>
                <a:cs typeface="Times New Roman" panose="02020603050405020304" pitchFamily="18" charset="0"/>
              </a:rPr>
              <a:t> In one such experiment, testosterone was administered to healthy women and was found to improve their performance on the mental rotation task(Alemanetal</a:t>
            </a:r>
            <a:r>
              <a:rPr lang="en-US" sz="2800" dirty="0">
                <a:latin typeface="Times New Roman" panose="02020603050405020304" pitchFamily="18" charset="0"/>
                <a:cs typeface="Times New Roman" panose="02020603050405020304" pitchFamily="18" charset="0"/>
              </a:rPr>
              <a:t>.,2004</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In a study of male college students, testosterone </a:t>
            </a:r>
            <a:r>
              <a:rPr lang="en-US" sz="2800" dirty="0">
                <a:latin typeface="Times New Roman" panose="02020603050405020304" pitchFamily="18" charset="0"/>
                <a:cs typeface="Times New Roman" panose="02020603050405020304" pitchFamily="18" charset="0"/>
              </a:rPr>
              <a:t>versus a </a:t>
            </a:r>
            <a:r>
              <a:rPr lang="en-US" sz="2800" dirty="0" smtClean="0">
                <a:latin typeface="Times New Roman" panose="02020603050405020304" pitchFamily="18" charset="0"/>
                <a:cs typeface="Times New Roman" panose="02020603050405020304" pitchFamily="18" charset="0"/>
              </a:rPr>
              <a:t>placebo </a:t>
            </a:r>
            <a:r>
              <a:rPr lang="en-US" sz="2800" dirty="0">
                <a:latin typeface="Times New Roman" panose="02020603050405020304" pitchFamily="18" charset="0"/>
                <a:cs typeface="Times New Roman" panose="02020603050405020304" pitchFamily="18" charset="0"/>
              </a:rPr>
              <a:t>was administered prior to </a:t>
            </a:r>
            <a:r>
              <a:rPr lang="en-US" sz="2800" dirty="0" smtClean="0">
                <a:latin typeface="Times New Roman" panose="02020603050405020304" pitchFamily="18" charset="0"/>
                <a:cs typeface="Times New Roman" panose="02020603050405020304" pitchFamily="18" charset="0"/>
              </a:rPr>
              <a:t>playing an economics game(Zaketal</a:t>
            </a:r>
            <a:r>
              <a:rPr lang="en-US" sz="2800" dirty="0">
                <a:latin typeface="Times New Roman" panose="02020603050405020304" pitchFamily="18" charset="0"/>
                <a:cs typeface="Times New Roman" panose="02020603050405020304" pitchFamily="18" charset="0"/>
              </a:rPr>
              <a:t>.,2009).</a:t>
            </a:r>
          </a:p>
        </p:txBody>
      </p:sp>
    </p:spTree>
    <p:extLst>
      <p:ext uri="{BB962C8B-B14F-4D97-AF65-F5344CB8AC3E}">
        <p14:creationId xmlns:p14="http://schemas.microsoft.com/office/powerpoint/2010/main" val="3318613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4149"/>
            <a:ext cx="9905998" cy="1482939"/>
          </a:xfrm>
        </p:spPr>
        <p:txBody>
          <a:bodyPr/>
          <a:lstStyle/>
          <a:p>
            <a:r>
              <a:rPr lang="en-US" b="1" u="sng" dirty="0">
                <a:latin typeface="Times New Roman" panose="02020603050405020304" pitchFamily="18" charset="0"/>
                <a:cs typeface="Times New Roman" panose="02020603050405020304" pitchFamily="18" charset="0"/>
              </a:rPr>
              <a:t>complete </a:t>
            </a:r>
            <a:r>
              <a:rPr lang="en-US" b="1" u="sng" dirty="0" smtClean="0">
                <a:latin typeface="Times New Roman" panose="02020603050405020304" pitchFamily="18" charset="0"/>
                <a:cs typeface="Times New Roman" panose="02020603050405020304" pitchFamily="18" charset="0"/>
              </a:rPr>
              <a:t>androgen</a:t>
            </a:r>
            <a:br>
              <a:rPr lang="en-US" b="1" u="sng"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 insensitivity syndrome </a:t>
            </a:r>
            <a:r>
              <a:rPr lang="en-US" dirty="0" smtClean="0">
                <a:latin typeface="Times New Roman" panose="02020603050405020304" pitchFamily="18" charset="0"/>
                <a:cs typeface="Times New Roman" panose="02020603050405020304" pitchFamily="18" charset="0"/>
              </a:rPr>
              <a:t>(CAIS)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306472"/>
            <a:ext cx="9905999" cy="3712191"/>
          </a:xfrm>
        </p:spPr>
        <p:txBody>
          <a:bodyPr>
            <a:noAutofit/>
          </a:bodyPr>
          <a:lstStyle/>
          <a:p>
            <a:r>
              <a:rPr lang="en-US" sz="2800" dirty="0">
                <a:latin typeface="Times New Roman" panose="02020603050405020304" pitchFamily="18" charset="0"/>
                <a:cs typeface="Times New Roman" panose="02020603050405020304" pitchFamily="18" charset="0"/>
              </a:rPr>
              <a:t>The relation of male hormones to gender-related behavior also has been studied among people who are genetically male (</a:t>
            </a:r>
            <a:r>
              <a:rPr lang="en-US" sz="2800" dirty="0" smtClean="0">
                <a:latin typeface="Times New Roman" panose="02020603050405020304" pitchFamily="18" charset="0"/>
                <a:cs typeface="Times New Roman" panose="02020603050405020304" pitchFamily="18" charset="0"/>
              </a:rPr>
              <a:t>XY chromosome) but have an insensitivity </a:t>
            </a:r>
            <a:r>
              <a:rPr lang="en-US" sz="2800" dirty="0">
                <a:latin typeface="Times New Roman" panose="02020603050405020304" pitchFamily="18" charset="0"/>
                <a:cs typeface="Times New Roman" panose="02020603050405020304" pitchFamily="18" charset="0"/>
              </a:rPr>
              <a:t>to androgens. These individuals have what is known </a:t>
            </a:r>
            <a:r>
              <a:rPr lang="en-US" sz="2800" b="1" dirty="0">
                <a:latin typeface="Times New Roman" panose="02020603050405020304" pitchFamily="18" charset="0"/>
                <a:cs typeface="Times New Roman" panose="02020603050405020304" pitchFamily="18" charset="0"/>
              </a:rPr>
              <a:t>as complete androgen </a:t>
            </a:r>
            <a:r>
              <a:rPr lang="en-US" sz="2800" b="1" dirty="0" smtClean="0">
                <a:latin typeface="Times New Roman" panose="02020603050405020304" pitchFamily="18" charset="0"/>
                <a:cs typeface="Times New Roman" panose="02020603050405020304" pitchFamily="18" charset="0"/>
              </a:rPr>
              <a:t>insensitivity syndrome (CAIS) </a:t>
            </a:r>
            <a:r>
              <a:rPr lang="en-US" sz="2800" dirty="0" smtClean="0">
                <a:latin typeface="Times New Roman" panose="02020603050405020304" pitchFamily="18" charset="0"/>
                <a:cs typeface="Times New Roman" panose="02020603050405020304" pitchFamily="18" charset="0"/>
              </a:rPr>
              <a:t>and are born with testes instead of a uterus but have female genitalia</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494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28047"/>
            <a:ext cx="9905999" cy="4863153"/>
          </a:xfrm>
        </p:spPr>
        <p:txBody>
          <a:bodyPr>
            <a:normAutofit/>
          </a:bodyPr>
          <a:lstStyle/>
          <a:p>
            <a:r>
              <a:rPr lang="en-US" sz="2800" dirty="0">
                <a:latin typeface="Times New Roman" panose="02020603050405020304" pitchFamily="18" charset="0"/>
                <a:cs typeface="Times New Roman" panose="02020603050405020304" pitchFamily="18" charset="0"/>
              </a:rPr>
              <a:t>All </a:t>
            </a:r>
            <a:r>
              <a:rPr lang="en-US" sz="2800" dirty="0" smtClean="0">
                <a:latin typeface="Times New Roman" panose="02020603050405020304" pitchFamily="18" charset="0"/>
                <a:cs typeface="Times New Roman" panose="02020603050405020304" pitchFamily="18" charset="0"/>
              </a:rPr>
              <a:t>fetuses </a:t>
            </a:r>
            <a:r>
              <a:rPr lang="en-US" sz="2800" dirty="0">
                <a:latin typeface="Times New Roman" panose="02020603050405020304" pitchFamily="18" charset="0"/>
                <a:cs typeface="Times New Roman" panose="02020603050405020304" pitchFamily="18" charset="0"/>
              </a:rPr>
              <a:t>begin with female genitalia but masculinizing hormones alter the genitals to become male; this does not occur in CAIS</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testes are typically surgically removed</a:t>
            </a:r>
            <a:r>
              <a:rPr lang="en-US" sz="2800" dirty="0" smtClean="0">
                <a:latin typeface="Times New Roman" panose="02020603050405020304" pitchFamily="18" charset="0"/>
                <a:cs typeface="Times New Roman" panose="02020603050405020304" pitchFamily="18" charset="0"/>
              </a:rPr>
              <a:t>, and children are reared as females</a:t>
            </a:r>
            <a:r>
              <a:rPr lang="en-US" sz="2800" dirty="0">
                <a:latin typeface="Times New Roman" panose="02020603050405020304" pitchFamily="18" charset="0"/>
                <a:cs typeface="Times New Roman" panose="02020603050405020304" pitchFamily="18" charset="0"/>
              </a:rPr>
              <a:t>. One study compared 22 girls with CAIS to healthy girls and found no differences in </a:t>
            </a:r>
            <a:r>
              <a:rPr lang="en-US" sz="2800" dirty="0" smtClean="0">
                <a:latin typeface="Times New Roman" panose="02020603050405020304" pitchFamily="18" charset="0"/>
                <a:cs typeface="Times New Roman" panose="02020603050405020304" pitchFamily="18" charset="0"/>
              </a:rPr>
              <a:t>gender-related behavior or personality traits </a:t>
            </a:r>
            <a:r>
              <a:rPr lang="en-US" sz="2800" dirty="0">
                <a:latin typeface="Times New Roman" panose="02020603050405020304" pitchFamily="18" charset="0"/>
                <a:cs typeface="Times New Roman" panose="02020603050405020304" pitchFamily="18" charset="0"/>
              </a:rPr>
              <a:t>(Hines, Ahmed, &amp; Hughes, 2003</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5357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anose="02020603050405020304" pitchFamily="18" charset="0"/>
                <a:cs typeface="Times New Roman" panose="02020603050405020304" pitchFamily="18" charset="0"/>
              </a:rPr>
              <a:t>prenatal exposure to hormones</a:t>
            </a:r>
          </a:p>
        </p:txBody>
      </p:sp>
      <p:sp>
        <p:nvSpPr>
          <p:cNvPr id="3" name="Content Placeholder 2"/>
          <p:cNvSpPr>
            <a:spLocks noGrp="1"/>
          </p:cNvSpPr>
          <p:nvPr>
            <p:ph idx="1"/>
          </p:nvPr>
        </p:nvSpPr>
        <p:spPr/>
        <p:txBody>
          <a:bodyPr>
            <a:normAutofit fontScale="92500" lnSpcReduction="20000"/>
          </a:bodyPr>
          <a:lstStyle/>
          <a:p>
            <a:r>
              <a:rPr lang="en-US" sz="2800" dirty="0" smtClean="0">
                <a:latin typeface="Times New Roman" panose="02020603050405020304" pitchFamily="18" charset="0"/>
                <a:cs typeface="Times New Roman" panose="02020603050405020304" pitchFamily="18" charset="0"/>
              </a:rPr>
              <a:t>A complicating factor in all of these studies </a:t>
            </a:r>
            <a:r>
              <a:rPr lang="en-US" sz="2800" dirty="0">
                <a:latin typeface="Times New Roman" panose="02020603050405020304" pitchFamily="18" charset="0"/>
                <a:cs typeface="Times New Roman" panose="02020603050405020304" pitchFamily="18" charset="0"/>
              </a:rPr>
              <a:t>is that </a:t>
            </a:r>
            <a:r>
              <a:rPr lang="en-US" sz="2800" dirty="0" smtClean="0">
                <a:latin typeface="Times New Roman" panose="02020603050405020304" pitchFamily="18" charset="0"/>
                <a:cs typeface="Times New Roman" panose="02020603050405020304" pitchFamily="18" charset="0"/>
              </a:rPr>
              <a:t>prenatal exposure to hormones is not an all or none process. Within each of the conditions described earlier, there are different levels of exposure. The largest effects seem to appear at maximum levels of exposure. There </a:t>
            </a:r>
            <a:r>
              <a:rPr lang="en-US" sz="2800" dirty="0">
                <a:latin typeface="Times New Roman" panose="02020603050405020304" pitchFamily="18" charset="0"/>
                <a:cs typeface="Times New Roman" panose="02020603050405020304" pitchFamily="18" charset="0"/>
              </a:rPr>
              <a:t>also may be critical periods </a:t>
            </a: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exposure, and these critical periods may differ across domains of cognition and behavior (Hines et al., 2003). The evidence presented here </a:t>
            </a:r>
            <a:r>
              <a:rPr lang="en-US" sz="2800" dirty="0" smtClean="0">
                <a:latin typeface="Times New Roman" panose="02020603050405020304" pitchFamily="18" charset="0"/>
                <a:cs typeface="Times New Roman" panose="02020603050405020304" pitchFamily="18" charset="0"/>
              </a:rPr>
              <a:t>suggests that the effects of prenatal hormones on </a:t>
            </a:r>
            <a:r>
              <a:rPr lang="en-US" sz="2800" dirty="0">
                <a:latin typeface="Times New Roman" panose="02020603050405020304" pitchFamily="18" charset="0"/>
                <a:cs typeface="Times New Roman" panose="02020603050405020304" pitchFamily="18" charset="0"/>
              </a:rPr>
              <a:t>gender-role behavior are stronger among girls </a:t>
            </a:r>
            <a:r>
              <a:rPr lang="en-US" sz="2800" dirty="0" smtClean="0">
                <a:latin typeface="Times New Roman" panose="02020603050405020304" pitchFamily="18" charset="0"/>
                <a:cs typeface="Times New Roman" panose="02020603050405020304" pitchFamily="18" charset="0"/>
              </a:rPr>
              <a:t>than boys.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838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anose="02020603050405020304" pitchFamily="18" charset="0"/>
                <a:cs typeface="Times New Roman" panose="02020603050405020304" pitchFamily="18" charset="0"/>
              </a:rPr>
              <a:t>THE BRAIN</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951630"/>
            <a:ext cx="9905999" cy="4244454"/>
          </a:xfrm>
        </p:spPr>
        <p:txBody>
          <a:bodyPr>
            <a:noAutofit/>
          </a:bodyPr>
          <a:lstStyle/>
          <a:p>
            <a:r>
              <a:rPr lang="en-US" sz="2800" dirty="0" smtClean="0">
                <a:latin typeface="Times New Roman" panose="02020603050405020304" pitchFamily="18" charset="0"/>
                <a:cs typeface="Times New Roman" panose="02020603050405020304" pitchFamily="18" charset="0"/>
              </a:rPr>
              <a:t>Perhaps the brain can explain sex differences in cognition by simply showing that women </a:t>
            </a:r>
            <a:r>
              <a:rPr lang="en-US" sz="2800" dirty="0">
                <a:latin typeface="Times New Roman" panose="02020603050405020304" pitchFamily="18" charset="0"/>
                <a:cs typeface="Times New Roman" panose="02020603050405020304" pitchFamily="18" charset="0"/>
              </a:rPr>
              <a:t>are “right-brained” and men are “</a:t>
            </a:r>
            <a:r>
              <a:rPr lang="en-US" sz="2800" dirty="0" smtClean="0">
                <a:latin typeface="Times New Roman" panose="02020603050405020304" pitchFamily="18" charset="0"/>
                <a:cs typeface="Times New Roman" panose="02020603050405020304" pitchFamily="18" charset="0"/>
              </a:rPr>
              <a:t>left-brained”— or, is it the reverse? </a:t>
            </a:r>
          </a:p>
          <a:p>
            <a:r>
              <a:rPr lang="en-US" sz="2800" dirty="0" smtClean="0">
                <a:latin typeface="Times New Roman" panose="02020603050405020304" pitchFamily="18" charset="0"/>
                <a:cs typeface="Times New Roman" panose="02020603050405020304" pitchFamily="18" charset="0"/>
              </a:rPr>
              <a:t>Spatial abilities are located in the right hemisphere, and </a:t>
            </a:r>
            <a:r>
              <a:rPr lang="en-US" sz="2800" dirty="0">
                <a:latin typeface="Times New Roman" panose="02020603050405020304" pitchFamily="18" charset="0"/>
                <a:cs typeface="Times New Roman" panose="02020603050405020304" pitchFamily="18" charset="0"/>
              </a:rPr>
              <a:t>verbal abilities are located in the left hemisphere. Aha! So it must be that males are right-hemisphere-dominant</a:t>
            </a:r>
            <a:r>
              <a:rPr lang="en-US" sz="2800" dirty="0" smtClean="0">
                <a:latin typeface="Times New Roman" panose="02020603050405020304" pitchFamily="18" charset="0"/>
                <a:cs typeface="Times New Roman" panose="02020603050405020304" pitchFamily="18" charset="0"/>
              </a:rPr>
              <a:t>, and females are </a:t>
            </a:r>
            <a:r>
              <a:rPr lang="en-US" sz="2800" dirty="0">
                <a:latin typeface="Times New Roman" panose="02020603050405020304" pitchFamily="18" charset="0"/>
                <a:cs typeface="Times New Roman" panose="02020603050405020304" pitchFamily="18" charset="0"/>
              </a:rPr>
              <a:t>left-hemisphere-dominant. Unfortunately, this theory does not hold up for long.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745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504966"/>
            <a:ext cx="9905999" cy="5663821"/>
          </a:xfrm>
        </p:spPr>
        <p:txBody>
          <a:bodyPr>
            <a:normAutofit/>
          </a:bodyPr>
          <a:lstStyle/>
          <a:p>
            <a:r>
              <a:rPr lang="en-US" sz="2800" dirty="0">
                <a:latin typeface="Times New Roman" panose="02020603050405020304" pitchFamily="18" charset="0"/>
                <a:cs typeface="Times New Roman" panose="02020603050405020304" pitchFamily="18" charset="0"/>
              </a:rPr>
              <a:t>The left hemisphere is also responsible for analytical skills, those required in math; thus, if females are left-hemisphere-dominant, they should be better than males at math. </a:t>
            </a:r>
          </a:p>
          <a:p>
            <a:r>
              <a:rPr lang="en-US" sz="2800" dirty="0">
                <a:latin typeface="Times New Roman" panose="02020603050405020304" pitchFamily="18" charset="0"/>
                <a:cs typeface="Times New Roman" panose="02020603050405020304" pitchFamily="18" charset="0"/>
              </a:rPr>
              <a:t>One possibility that researchers have entertained for decades is that women’s </a:t>
            </a:r>
            <a:r>
              <a:rPr lang="en-US" sz="2800" dirty="0" smtClean="0">
                <a:latin typeface="Times New Roman" panose="02020603050405020304" pitchFamily="18" charset="0"/>
                <a:cs typeface="Times New Roman" panose="02020603050405020304" pitchFamily="18" charset="0"/>
              </a:rPr>
              <a:t>brains are more bilateral than those of men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that is, women are more likely than men to use either hemisphere of their brain for a specific function. Men, by contrast, are said to be more lateralized, meaning the two hemispheres of the brain have more distinct functions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501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41195"/>
            <a:ext cx="9905998" cy="1228299"/>
          </a:xfrm>
        </p:spPr>
        <p:txBody>
          <a:bodyPr>
            <a:normAutofit/>
          </a:bodyPr>
          <a:lstStyle/>
          <a:p>
            <a:r>
              <a:rPr lang="en-US" sz="4000" b="1" u="sng" dirty="0" smtClean="0">
                <a:latin typeface="Times New Roman" panose="02020603050405020304" pitchFamily="18" charset="0"/>
                <a:cs typeface="Times New Roman" panose="02020603050405020304" pitchFamily="18" charset="0"/>
              </a:rPr>
              <a:t>Corpus callosum thickness</a:t>
            </a:r>
            <a:endParaRPr lang="en-US"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569494"/>
            <a:ext cx="9905999" cy="4667534"/>
          </a:xfrm>
        </p:spPr>
        <p:txBody>
          <a:bodyPr>
            <a:noAutofit/>
          </a:bodyPr>
          <a:lstStyle/>
          <a:p>
            <a:r>
              <a:rPr lang="en-US" sz="2800" dirty="0">
                <a:latin typeface="Times New Roman" panose="02020603050405020304" pitchFamily="18" charset="0"/>
                <a:cs typeface="Times New Roman" panose="02020603050405020304" pitchFamily="18" charset="0"/>
              </a:rPr>
              <a:t>R</a:t>
            </a:r>
            <a:r>
              <a:rPr lang="en-US" sz="2800" dirty="0" smtClean="0">
                <a:latin typeface="Times New Roman" panose="02020603050405020304" pitchFamily="18" charset="0"/>
                <a:cs typeface="Times New Roman" panose="02020603050405020304" pitchFamily="18" charset="0"/>
              </a:rPr>
              <a:t>esearchers have tried to argue that women have a larger corpus callosum than men — the corpus callosum </a:t>
            </a:r>
            <a:r>
              <a:rPr lang="en-US" sz="2800" dirty="0">
                <a:latin typeface="Times New Roman" panose="02020603050405020304" pitchFamily="18" charset="0"/>
                <a:cs typeface="Times New Roman" panose="02020603050405020304" pitchFamily="18" charset="0"/>
              </a:rPr>
              <a:t>being the structure that connects the right and left hemispheres allowing for greater communication.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However</a:t>
            </a:r>
            <a:r>
              <a:rPr lang="en-US" sz="2800" dirty="0">
                <a:latin typeface="Times New Roman" panose="02020603050405020304" pitchFamily="18" charset="0"/>
                <a:cs typeface="Times New Roman" panose="02020603050405020304" pitchFamily="18" charset="0"/>
              </a:rPr>
              <a:t>, there is </a:t>
            </a:r>
            <a:r>
              <a:rPr lang="en-US" sz="2800" dirty="0" smtClean="0">
                <a:latin typeface="Times New Roman" panose="02020603050405020304" pitchFamily="18" charset="0"/>
                <a:cs typeface="Times New Roman" panose="02020603050405020304" pitchFamily="18" charset="0"/>
              </a:rPr>
              <a:t>controversy over whether there are sex differences </a:t>
            </a:r>
            <a:r>
              <a:rPr lang="en-US" sz="2800" dirty="0">
                <a:latin typeface="Times New Roman" panose="02020603050405020304" pitchFamily="18" charset="0"/>
                <a:cs typeface="Times New Roman" panose="02020603050405020304" pitchFamily="18" charset="0"/>
              </a:rPr>
              <a:t>in the size of the corpus callosum. To many people’s surprise, a meta-analytic </a:t>
            </a:r>
            <a:r>
              <a:rPr lang="en-US" sz="2800" dirty="0" smtClean="0">
                <a:latin typeface="Times New Roman" panose="02020603050405020304" pitchFamily="18" charset="0"/>
                <a:cs typeface="Times New Roman" panose="02020603050405020304" pitchFamily="18" charset="0"/>
              </a:rPr>
              <a:t>review of the literature showed no sex differences in the shape or size of the corpus callosum </a:t>
            </a:r>
            <a:r>
              <a:rPr lang="en-US" sz="2800" dirty="0">
                <a:latin typeface="Times New Roman" panose="02020603050405020304" pitchFamily="18" charset="0"/>
                <a:cs typeface="Times New Roman" panose="02020603050405020304" pitchFamily="18" charset="0"/>
              </a:rPr>
              <a:t>(Bishop &amp; </a:t>
            </a:r>
            <a:r>
              <a:rPr lang="en-US" sz="2800" dirty="0" err="1">
                <a:latin typeface="Times New Roman" panose="02020603050405020304" pitchFamily="18" charset="0"/>
                <a:cs typeface="Times New Roman" panose="02020603050405020304" pitchFamily="18" charset="0"/>
              </a:rPr>
              <a:t>Wahlsten</a:t>
            </a:r>
            <a:r>
              <a:rPr lang="en-US" sz="2800" dirty="0">
                <a:latin typeface="Times New Roman" panose="02020603050405020304" pitchFamily="18" charset="0"/>
                <a:cs typeface="Times New Roman" panose="02020603050405020304" pitchFamily="18" charset="0"/>
              </a:rPr>
              <a:t>, 1997).</a:t>
            </a:r>
          </a:p>
        </p:txBody>
      </p:sp>
    </p:spTree>
    <p:extLst>
      <p:ext uri="{BB962C8B-B14F-4D97-AF65-F5344CB8AC3E}">
        <p14:creationId xmlns:p14="http://schemas.microsoft.com/office/powerpoint/2010/main" val="417336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54842"/>
            <a:ext cx="9905998" cy="1419367"/>
          </a:xfrm>
        </p:spPr>
        <p:txBody>
          <a:bodyPr/>
          <a:lstStyle/>
          <a:p>
            <a:r>
              <a:rPr lang="en-US" b="1" u="sng" dirty="0" smtClean="0">
                <a:latin typeface="Times New Roman" panose="02020603050405020304" pitchFamily="18" charset="0"/>
                <a:cs typeface="Times New Roman" panose="02020603050405020304" pitchFamily="18" charset="0"/>
              </a:rPr>
              <a:t>GENES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485211"/>
            <a:ext cx="9905999" cy="4628985"/>
          </a:xfrm>
        </p:spPr>
        <p:txBody>
          <a:bodyPr>
            <a:noAutofit/>
          </a:bodyPr>
          <a:lstStyle/>
          <a:p>
            <a:r>
              <a:rPr lang="en-US" sz="2800" dirty="0" smtClean="0">
                <a:latin typeface="Times New Roman" panose="02020603050405020304" pitchFamily="18" charset="0"/>
                <a:cs typeface="Times New Roman" panose="02020603050405020304" pitchFamily="18" charset="0"/>
              </a:rPr>
              <a:t>The contribution of genes to femininity </a:t>
            </a:r>
            <a:r>
              <a:rPr lang="en-US" sz="2800" dirty="0">
                <a:latin typeface="Times New Roman" panose="02020603050405020304" pitchFamily="18" charset="0"/>
                <a:cs typeface="Times New Roman" panose="02020603050405020304" pitchFamily="18" charset="0"/>
              </a:rPr>
              <a:t>and masculinity has been examined by comparing monozygotic twins (also known as identical twins) who share 100% of </a:t>
            </a:r>
            <a:r>
              <a:rPr lang="en-US" sz="2800" dirty="0" smtClean="0">
                <a:latin typeface="Times New Roman" panose="02020603050405020304" pitchFamily="18" charset="0"/>
                <a:cs typeface="Times New Roman" panose="02020603050405020304" pitchFamily="18" charset="0"/>
              </a:rPr>
              <a:t>their genes  to dizygotic twins (fraternal twins) who share 50% of their genes. </a:t>
            </a:r>
          </a:p>
          <a:p>
            <a:r>
              <a:rPr lang="en-US" sz="2800" dirty="0" smtClean="0">
                <a:latin typeface="Times New Roman" panose="02020603050405020304" pitchFamily="18" charset="0"/>
                <a:cs typeface="Times New Roman" panose="02020603050405020304" pitchFamily="18" charset="0"/>
              </a:rPr>
              <a:t>The theory behind </a:t>
            </a:r>
            <a:r>
              <a:rPr lang="en-US" sz="2800" dirty="0">
                <a:latin typeface="Times New Roman" panose="02020603050405020304" pitchFamily="18" charset="0"/>
                <a:cs typeface="Times New Roman" panose="02020603050405020304" pitchFamily="18" charset="0"/>
              </a:rPr>
              <a:t>these twin studies is that genes explain the </a:t>
            </a:r>
            <a:r>
              <a:rPr lang="en-US" sz="2800" dirty="0" smtClean="0">
                <a:latin typeface="Times New Roman" panose="02020603050405020304" pitchFamily="18" charset="0"/>
                <a:cs typeface="Times New Roman" panose="02020603050405020304" pitchFamily="18" charset="0"/>
              </a:rPr>
              <a:t>greater similarity in behavior between identical twins compared to fraternal twins because the environment for both sets of twins is the </a:t>
            </a:r>
            <a:r>
              <a:rPr lang="en-US" sz="2800" dirty="0">
                <a:latin typeface="Times New Roman" panose="02020603050405020304" pitchFamily="18" charset="0"/>
                <a:cs typeface="Times New Roman" panose="02020603050405020304" pitchFamily="18" charset="0"/>
              </a:rPr>
              <a:t>same</a:t>
            </a:r>
            <a:r>
              <a:rPr lang="en-US" sz="2800" dirty="0" smtClean="0">
                <a:latin typeface="Times New Roman" panose="02020603050405020304" pitchFamily="18" charset="0"/>
                <a:cs typeface="Times New Roman" panose="02020603050405020304" pitchFamily="18" charset="0"/>
              </a:rPr>
              <a:t>, but the genes differ.</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4110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54744"/>
            <a:ext cx="9905998" cy="1128395"/>
          </a:xfrm>
        </p:spPr>
        <p:txBody>
          <a:bodyPr/>
          <a:lstStyle/>
          <a:p>
            <a:r>
              <a:rPr lang="en-US" b="1" u="sng" dirty="0" smtClean="0">
                <a:latin typeface="Times New Roman" panose="02020603050405020304" pitchFamily="18" charset="0"/>
                <a:cs typeface="Times New Roman" panose="02020603050405020304" pitchFamily="18" charset="0"/>
              </a:rPr>
              <a:t>Theories on brain lateralization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3" y="1965278"/>
            <a:ext cx="9905999" cy="4230806"/>
          </a:xfrm>
        </p:spPr>
        <p:txBody>
          <a:bodyPr>
            <a:normAutofit/>
          </a:bodyPr>
          <a:lstStyle/>
          <a:p>
            <a:r>
              <a:rPr lang="en-US" sz="2800" dirty="0" smtClean="0">
                <a:latin typeface="Times New Roman" panose="02020603050405020304" pitchFamily="18" charset="0"/>
                <a:cs typeface="Times New Roman" panose="02020603050405020304" pitchFamily="18" charset="0"/>
              </a:rPr>
              <a:t>In a meta-analytic review of sex comparisons of the lateralization of language, the overall effect size was not significant (Sommer et al</a:t>
            </a:r>
            <a:r>
              <a:rPr lang="en-US" sz="2800" dirty="0">
                <a:latin typeface="Times New Roman" panose="02020603050405020304" pitchFamily="18" charset="0"/>
                <a:cs typeface="Times New Roman" panose="02020603050405020304" pitchFamily="18" charset="0"/>
              </a:rPr>
              <a:t>., 2004</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In a narrative review of the literature </a:t>
            </a:r>
            <a:r>
              <a:rPr lang="en-US" sz="2800" dirty="0">
                <a:latin typeface="Times New Roman" panose="02020603050405020304" pitchFamily="18" charset="0"/>
                <a:cs typeface="Times New Roman" panose="02020603050405020304" pitchFamily="18" charset="0"/>
              </a:rPr>
              <a:t>on sex comparisons of brain lateralization </a:t>
            </a:r>
            <a:r>
              <a:rPr lang="en-US" sz="2800" dirty="0" smtClean="0">
                <a:latin typeface="Times New Roman" panose="02020603050405020304" pitchFamily="18" charset="0"/>
                <a:cs typeface="Times New Roman" panose="02020603050405020304" pitchFamily="18" charset="0"/>
              </a:rPr>
              <a:t>for a variety of cognitive tasks, sex seemed to account for between 1% and 2% of the variability in brain lateralization (Hiscock et al</a:t>
            </a:r>
            <a:r>
              <a:rPr lang="en-US" sz="2800" dirty="0">
                <a:latin typeface="Times New Roman" panose="02020603050405020304" pitchFamily="18" charset="0"/>
                <a:cs typeface="Times New Roman" panose="02020603050405020304" pitchFamily="18" charset="0"/>
              </a:rPr>
              <a:t>., 1995</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58387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6" y="1473958"/>
            <a:ext cx="9580729" cy="3575714"/>
          </a:xfrm>
        </p:spPr>
        <p:txBody>
          <a:bodyPr>
            <a:normAutofit/>
          </a:bodyPr>
          <a:lstStyle/>
          <a:p>
            <a:r>
              <a:rPr lang="en-US" sz="2800" dirty="0">
                <a:latin typeface="Times New Roman" panose="02020603050405020304" pitchFamily="18" charset="0"/>
                <a:cs typeface="Times New Roman" panose="02020603050405020304" pitchFamily="18" charset="0"/>
              </a:rPr>
              <a:t> In a meta-analytic review of sex differences in lateralization of spatial skills, men had a right hemisphere advantage and women were bilateral (Vogel, Bowers,&amp; Vogel,2003).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Thus</a:t>
            </a:r>
            <a:r>
              <a:rPr lang="en-US" sz="2800" dirty="0">
                <a:latin typeface="Times New Roman" panose="02020603050405020304" pitchFamily="18" charset="0"/>
                <a:cs typeface="Times New Roman" panose="02020603050405020304" pitchFamily="18" charset="0"/>
              </a:rPr>
              <a:t>, most studies do not find a sex difference in brain lateralization, but among the ones that do, men appear to be more lateralized than women.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939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36980"/>
            <a:ext cx="9905999" cy="5445456"/>
          </a:xfrm>
        </p:spPr>
        <p:txBody>
          <a:bodyPr>
            <a:normAutofit/>
          </a:bodyPr>
          <a:lstStyle/>
          <a:p>
            <a:r>
              <a:rPr lang="en-US" sz="2800" dirty="0" smtClean="0">
                <a:latin typeface="Times New Roman" panose="02020603050405020304" pitchFamily="18" charset="0"/>
                <a:cs typeface="Times New Roman" panose="02020603050405020304" pitchFamily="18" charset="0"/>
              </a:rPr>
              <a:t>Research on the brain has proliferated in recent years, perhaps as a result of the 1990s </a:t>
            </a:r>
            <a:r>
              <a:rPr lang="en-US" sz="2800" dirty="0">
                <a:latin typeface="Times New Roman" panose="02020603050405020304" pitchFamily="18" charset="0"/>
                <a:cs typeface="Times New Roman" panose="02020603050405020304" pitchFamily="18" charset="0"/>
              </a:rPr>
              <a:t>being the “decade of the </a:t>
            </a:r>
            <a:r>
              <a:rPr lang="en-US" sz="2800" dirty="0" smtClean="0">
                <a:latin typeface="Times New Roman" panose="02020603050405020304" pitchFamily="18" charset="0"/>
                <a:cs typeface="Times New Roman" panose="02020603050405020304" pitchFamily="18" charset="0"/>
              </a:rPr>
              <a:t>brain”. </a:t>
            </a:r>
          </a:p>
          <a:p>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the area of gender, research has examined whether </a:t>
            </a:r>
            <a:r>
              <a:rPr lang="en-US" sz="2800" dirty="0" smtClean="0">
                <a:latin typeface="Times New Roman" panose="02020603050405020304" pitchFamily="18" charset="0"/>
                <a:cs typeface="Times New Roman" panose="02020603050405020304" pitchFamily="18" charset="0"/>
              </a:rPr>
              <a:t>there are sex differences in the way the brain </a:t>
            </a:r>
            <a:r>
              <a:rPr lang="en-US" sz="2800" dirty="0">
                <a:latin typeface="Times New Roman" panose="02020603050405020304" pitchFamily="18" charset="0"/>
                <a:cs typeface="Times New Roman" panose="02020603050405020304" pitchFamily="18" charset="0"/>
              </a:rPr>
              <a:t>is structured and functions.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One </a:t>
            </a:r>
            <a:r>
              <a:rPr lang="en-US" sz="2800" dirty="0">
                <a:latin typeface="Times New Roman" panose="02020603050405020304" pitchFamily="18" charset="0"/>
                <a:cs typeface="Times New Roman" panose="02020603050405020304" pitchFamily="18" charset="0"/>
              </a:rPr>
              <a:t>approach </a:t>
            </a:r>
            <a:r>
              <a:rPr lang="en-US" sz="2800" dirty="0" smtClean="0">
                <a:latin typeface="Times New Roman" panose="02020603050405020304" pitchFamily="18" charset="0"/>
                <a:cs typeface="Times New Roman" panose="02020603050405020304" pitchFamily="18" charset="0"/>
              </a:rPr>
              <a:t>that researchers have taken is to see if different areas of the brain are activated for women and men when performing cognitive tasks. If </a:t>
            </a:r>
            <a:r>
              <a:rPr lang="en-US" sz="2800" dirty="0">
                <a:latin typeface="Times New Roman" panose="02020603050405020304" pitchFamily="18" charset="0"/>
                <a:cs typeface="Times New Roman" panose="02020603050405020304" pitchFamily="18" charset="0"/>
              </a:rPr>
              <a:t>true</a:t>
            </a:r>
            <a:r>
              <a:rPr lang="en-US" sz="2800" dirty="0" smtClean="0">
                <a:latin typeface="Times New Roman" panose="02020603050405020304" pitchFamily="18" charset="0"/>
                <a:cs typeface="Times New Roman" panose="02020603050405020304" pitchFamily="18" charset="0"/>
              </a:rPr>
              <a:t>, this could explain sex differences in cognitive abilities. However, among adolescents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it appears that different areas of the brain are activated even when performance is the same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Lenroot</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Giedd</a:t>
            </a:r>
            <a:r>
              <a:rPr lang="en-US" sz="2800" dirty="0">
                <a:latin typeface="Times New Roman" panose="02020603050405020304" pitchFamily="18" charset="0"/>
                <a:cs typeface="Times New Roman" panose="02020603050405020304" pitchFamily="18" charset="0"/>
              </a:rPr>
              <a:t>, 2010). </a:t>
            </a:r>
          </a:p>
        </p:txBody>
      </p:sp>
    </p:spTree>
    <p:extLst>
      <p:ext uri="{BB962C8B-B14F-4D97-AF65-F5344CB8AC3E}">
        <p14:creationId xmlns:p14="http://schemas.microsoft.com/office/powerpoint/2010/main" val="2771885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82388"/>
            <a:ext cx="9905999" cy="5295331"/>
          </a:xfrm>
        </p:spPr>
        <p:txBody>
          <a:bodyPr>
            <a:noAutofit/>
          </a:bodyPr>
          <a:lstStyle/>
          <a:p>
            <a:r>
              <a:rPr lang="en-US" sz="2800" dirty="0">
                <a:latin typeface="Times New Roman" panose="02020603050405020304" pitchFamily="18" charset="0"/>
                <a:cs typeface="Times New Roman" panose="02020603050405020304" pitchFamily="18" charset="0"/>
              </a:rPr>
              <a:t>Thus, differential </a:t>
            </a:r>
            <a:r>
              <a:rPr lang="en-US" sz="2800" dirty="0" smtClean="0">
                <a:latin typeface="Times New Roman" panose="02020603050405020304" pitchFamily="18" charset="0"/>
                <a:cs typeface="Times New Roman" panose="02020603050405020304" pitchFamily="18" charset="0"/>
              </a:rPr>
              <a:t>activation does not always translate into differential performance. </a:t>
            </a:r>
          </a:p>
          <a:p>
            <a:r>
              <a:rPr lang="en-US" sz="2800" dirty="0" smtClean="0">
                <a:latin typeface="Times New Roman" panose="02020603050405020304" pitchFamily="18" charset="0"/>
                <a:cs typeface="Times New Roman" panose="02020603050405020304" pitchFamily="18" charset="0"/>
              </a:rPr>
              <a:t>Females and males may use different strategies — which activate different parts of the brain—to achieve the same outcome. </a:t>
            </a:r>
          </a:p>
          <a:p>
            <a:r>
              <a:rPr lang="en-US" sz="2800" dirty="0" smtClean="0">
                <a:latin typeface="Times New Roman" panose="02020603050405020304" pitchFamily="18" charset="0"/>
                <a:cs typeface="Times New Roman" panose="02020603050405020304" pitchFamily="18" charset="0"/>
              </a:rPr>
              <a:t>A study of adults showed that there was the same amount of brain activation among </a:t>
            </a:r>
            <a:r>
              <a:rPr lang="en-US" sz="2800" dirty="0">
                <a:latin typeface="Times New Roman" panose="02020603050405020304" pitchFamily="18" charset="0"/>
                <a:cs typeface="Times New Roman" panose="02020603050405020304" pitchFamily="18" charset="0"/>
              </a:rPr>
              <a:t>women and men during an object-naming task, but that different objects activated </a:t>
            </a:r>
            <a:r>
              <a:rPr lang="en-US" sz="2800" dirty="0" smtClean="0">
                <a:latin typeface="Times New Roman" panose="02020603050405020304" pitchFamily="18" charset="0"/>
                <a:cs typeface="Times New Roman" panose="02020603050405020304" pitchFamily="18" charset="0"/>
              </a:rPr>
              <a:t>different regions in men and women, suggesting </a:t>
            </a:r>
            <a:r>
              <a:rPr lang="en-US" sz="2800" dirty="0">
                <a:latin typeface="Times New Roman" panose="02020603050405020304" pitchFamily="18" charset="0"/>
                <a:cs typeface="Times New Roman" panose="02020603050405020304" pitchFamily="18" charset="0"/>
              </a:rPr>
              <a:t>that the brain activation mechanism is very </a:t>
            </a:r>
            <a:r>
              <a:rPr lang="en-US" sz="2800" dirty="0" smtClean="0">
                <a:latin typeface="Times New Roman" panose="02020603050405020304" pitchFamily="18" charset="0"/>
                <a:cs typeface="Times New Roman" panose="02020603050405020304" pitchFamily="18" charset="0"/>
              </a:rPr>
              <a:t>complicated (Garn, Allen, &amp; Larsen, 2009</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78187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78173"/>
            <a:ext cx="9905999" cy="4713028"/>
          </a:xfrm>
        </p:spPr>
        <p:txBody>
          <a:bodyPr>
            <a:normAutofit fontScale="92500" lnSpcReduction="10000"/>
          </a:bodyPr>
          <a:lstStyle/>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sex </a:t>
            </a:r>
            <a:r>
              <a:rPr lang="en-US" sz="2800" dirty="0">
                <a:latin typeface="Times New Roman" panose="02020603050405020304" pitchFamily="18" charset="0"/>
                <a:cs typeface="Times New Roman" panose="02020603050405020304" pitchFamily="18" charset="0"/>
              </a:rPr>
              <a:t>difference in a </a:t>
            </a:r>
            <a:r>
              <a:rPr lang="en-US" sz="2800" dirty="0" smtClean="0">
                <a:latin typeface="Times New Roman" panose="02020603050405020304" pitchFamily="18" charset="0"/>
                <a:cs typeface="Times New Roman" panose="02020603050405020304" pitchFamily="18" charset="0"/>
              </a:rPr>
              <a:t>brain structure does not translate into a sex </a:t>
            </a:r>
            <a:r>
              <a:rPr lang="en-US" sz="2800" dirty="0">
                <a:latin typeface="Times New Roman" panose="02020603050405020304" pitchFamily="18" charset="0"/>
                <a:cs typeface="Times New Roman" panose="02020603050405020304" pitchFamily="18" charset="0"/>
              </a:rPr>
              <a:t>difference in a </a:t>
            </a:r>
            <a:r>
              <a:rPr lang="en-US" sz="2800" dirty="0" smtClean="0">
                <a:latin typeface="Times New Roman" panose="02020603050405020304" pitchFamily="18" charset="0"/>
                <a:cs typeface="Times New Roman" panose="02020603050405020304" pitchFamily="18" charset="0"/>
              </a:rPr>
              <a:t>brain </a:t>
            </a:r>
            <a:r>
              <a:rPr lang="en-US" sz="2800" dirty="0">
                <a:latin typeface="Times New Roman" panose="02020603050405020304" pitchFamily="18" charset="0"/>
                <a:cs typeface="Times New Roman" panose="02020603050405020304" pitchFamily="18" charset="0"/>
              </a:rPr>
              <a:t>function (de </a:t>
            </a:r>
            <a:r>
              <a:rPr lang="en-US" sz="2800" dirty="0" err="1">
                <a:latin typeface="Times New Roman" panose="02020603050405020304" pitchFamily="18" charset="0"/>
                <a:cs typeface="Times New Roman" panose="02020603050405020304" pitchFamily="18" charset="0"/>
              </a:rPr>
              <a:t>Vries</a:t>
            </a:r>
            <a:r>
              <a:rPr lang="en-US" sz="2800" dirty="0">
                <a:latin typeface="Times New Roman" panose="02020603050405020304" pitchFamily="18" charset="0"/>
                <a:cs typeface="Times New Roman" panose="02020603050405020304" pitchFamily="18" charset="0"/>
              </a:rPr>
              <a:t> &amp; Sodersten,2009</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Different structures or differential brain activation </a:t>
            </a:r>
            <a:r>
              <a:rPr lang="en-US" sz="2800" dirty="0">
                <a:latin typeface="Times New Roman" panose="02020603050405020304" pitchFamily="18" charset="0"/>
                <a:cs typeface="Times New Roman" panose="02020603050405020304" pitchFamily="18" charset="0"/>
              </a:rPr>
              <a:t>can lead to the same behavior. In addition</a:t>
            </a:r>
            <a:r>
              <a:rPr lang="en-US" sz="2800" dirty="0" smtClean="0">
                <a:latin typeface="Times New Roman" panose="02020603050405020304" pitchFamily="18" charset="0"/>
                <a:cs typeface="Times New Roman" panose="02020603050405020304" pitchFamily="18" charset="0"/>
              </a:rPr>
              <a:t>, the brain is not constant, as behavior </a:t>
            </a:r>
            <a:r>
              <a:rPr lang="en-US" sz="2800" dirty="0">
                <a:latin typeface="Times New Roman" panose="02020603050405020304" pitchFamily="18" charset="0"/>
                <a:cs typeface="Times New Roman" panose="02020603050405020304" pitchFamily="18" charset="0"/>
              </a:rPr>
              <a:t>can alter the brain, as indicated by the following study of juggling. One group of </a:t>
            </a:r>
            <a:r>
              <a:rPr lang="en-US" sz="2800" dirty="0" smtClean="0">
                <a:latin typeface="Times New Roman" panose="02020603050405020304" pitchFamily="18" charset="0"/>
                <a:cs typeface="Times New Roman" panose="02020603050405020304" pitchFamily="18" charset="0"/>
              </a:rPr>
              <a:t>young adults was taught how to juggle over </a:t>
            </a:r>
            <a:r>
              <a:rPr lang="en-US" sz="2800" dirty="0">
                <a:latin typeface="Times New Roman" panose="02020603050405020304" pitchFamily="18" charset="0"/>
                <a:cs typeface="Times New Roman" panose="02020603050405020304" pitchFamily="18" charset="0"/>
              </a:rPr>
              <a:t>a three-month period, and one group was not</a:t>
            </a:r>
            <a:r>
              <a:rPr lang="en-US" sz="2800" dirty="0" smtClean="0">
                <a:latin typeface="Times New Roman" panose="02020603050405020304" pitchFamily="18" charset="0"/>
                <a:cs typeface="Times New Roman" panose="02020603050405020304" pitchFamily="18" charset="0"/>
              </a:rPr>
              <a:t>. Despite the fact that brain scans showed no differences between the two groups prior to the study, differences in brain structure related </a:t>
            </a:r>
            <a:r>
              <a:rPr lang="en-US" sz="2800" dirty="0">
                <a:latin typeface="Times New Roman" panose="02020603050405020304" pitchFamily="18" charset="0"/>
                <a:cs typeface="Times New Roman" panose="02020603050405020304" pitchFamily="18" charset="0"/>
              </a:rPr>
              <a:t>to motion processing emerged after three months for the juggling group (</a:t>
            </a:r>
            <a:r>
              <a:rPr lang="en-US" sz="2800" dirty="0" err="1">
                <a:latin typeface="Times New Roman" panose="02020603050405020304" pitchFamily="18" charset="0"/>
                <a:cs typeface="Times New Roman" panose="02020603050405020304" pitchFamily="18" charset="0"/>
              </a:rPr>
              <a:t>Draganski</a:t>
            </a:r>
            <a:r>
              <a:rPr lang="en-US" sz="2800" dirty="0">
                <a:latin typeface="Times New Roman" panose="02020603050405020304" pitchFamily="18" charset="0"/>
                <a:cs typeface="Times New Roman" panose="02020603050405020304" pitchFamily="18" charset="0"/>
              </a:rPr>
              <a:t> et al.,2004)</a:t>
            </a:r>
          </a:p>
        </p:txBody>
      </p:sp>
    </p:spTree>
    <p:extLst>
      <p:ext uri="{BB962C8B-B14F-4D97-AF65-F5344CB8AC3E}">
        <p14:creationId xmlns:p14="http://schemas.microsoft.com/office/powerpoint/2010/main" val="1731602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116" y="709684"/>
            <a:ext cx="9905999" cy="5390865"/>
          </a:xfrm>
        </p:spPr>
        <p:txBody>
          <a:bodyPr>
            <a:normAutofit/>
          </a:bodyPr>
          <a:lstStyle/>
          <a:p>
            <a:r>
              <a:rPr lang="en-US" sz="2800" dirty="0">
                <a:latin typeface="Times New Roman" panose="02020603050405020304" pitchFamily="18" charset="0"/>
                <a:cs typeface="Times New Roman" panose="02020603050405020304" pitchFamily="18" charset="0"/>
              </a:rPr>
              <a:t>However</a:t>
            </a:r>
            <a:r>
              <a:rPr lang="en-US" sz="2800" dirty="0" smtClean="0">
                <a:latin typeface="Times New Roman" panose="02020603050405020304" pitchFamily="18" charset="0"/>
                <a:cs typeface="Times New Roman" panose="02020603050405020304" pitchFamily="18" charset="0"/>
              </a:rPr>
              <a:t>, the brain structure difference </a:t>
            </a:r>
            <a:r>
              <a:rPr lang="en-US" sz="2800" dirty="0">
                <a:latin typeface="Times New Roman" panose="02020603050405020304" pitchFamily="18" charset="0"/>
                <a:cs typeface="Times New Roman" panose="02020603050405020304" pitchFamily="18" charset="0"/>
              </a:rPr>
              <a:t>disappeared when juggling ceased. Thus</a:t>
            </a:r>
            <a:r>
              <a:rPr lang="en-US" sz="2800" dirty="0" smtClean="0">
                <a:latin typeface="Times New Roman" panose="02020603050405020304" pitchFamily="18" charset="0"/>
                <a:cs typeface="Times New Roman" panose="02020603050405020304" pitchFamily="18" charset="0"/>
              </a:rPr>
              <a:t>, the meaning of sex differences in brain structure is not yet fully understood.</a:t>
            </a:r>
          </a:p>
          <a:p>
            <a:r>
              <a:rPr lang="en-US" sz="2800" dirty="0" smtClean="0">
                <a:latin typeface="Times New Roman" panose="02020603050405020304" pitchFamily="18" charset="0"/>
                <a:cs typeface="Times New Roman" panose="02020603050405020304" pitchFamily="18" charset="0"/>
              </a:rPr>
              <a:t>Researchers also have </a:t>
            </a:r>
            <a:r>
              <a:rPr lang="en-US" sz="2800" dirty="0">
                <a:latin typeface="Times New Roman" panose="02020603050405020304" pitchFamily="18" charset="0"/>
                <a:cs typeface="Times New Roman" panose="02020603050405020304" pitchFamily="18" charset="0"/>
              </a:rPr>
              <a:t>examined whether different areas of the brain can be linked to gender identity. A </a:t>
            </a:r>
            <a:r>
              <a:rPr lang="en-US" sz="2800" dirty="0" smtClean="0">
                <a:latin typeface="Times New Roman" panose="02020603050405020304" pitchFamily="18" charset="0"/>
                <a:cs typeface="Times New Roman" panose="02020603050405020304" pitchFamily="18" charset="0"/>
              </a:rPr>
              <a:t>study of male to female transsexuals on autopsy showed that one area of the brain—the </a:t>
            </a:r>
            <a:r>
              <a:rPr lang="en-US" sz="2800" dirty="0">
                <a:latin typeface="Times New Roman" panose="02020603050405020304" pitchFamily="18" charset="0"/>
                <a:cs typeface="Times New Roman" panose="02020603050405020304" pitchFamily="18" charset="0"/>
              </a:rPr>
              <a:t>hypothalamic </a:t>
            </a:r>
            <a:r>
              <a:rPr lang="en-US" sz="2800" dirty="0" err="1">
                <a:latin typeface="Times New Roman" panose="02020603050405020304" pitchFamily="18" charset="0"/>
                <a:cs typeface="Times New Roman" panose="02020603050405020304" pitchFamily="18" charset="0"/>
              </a:rPr>
              <a:t>uncinate</a:t>
            </a:r>
            <a:r>
              <a:rPr lang="en-US" sz="2800" dirty="0">
                <a:latin typeface="Times New Roman" panose="02020603050405020304" pitchFamily="18" charset="0"/>
                <a:cs typeface="Times New Roman" panose="02020603050405020304" pitchFamily="18" charset="0"/>
              </a:rPr>
              <a:t> nucleus—appeared more similar to that area of the brain in women than men (Garcia-</a:t>
            </a:r>
            <a:r>
              <a:rPr lang="en-US" sz="2800" dirty="0" err="1">
                <a:latin typeface="Times New Roman" panose="02020603050405020304" pitchFamily="18" charset="0"/>
                <a:cs typeface="Times New Roman" panose="02020603050405020304" pitchFamily="18" charset="0"/>
              </a:rPr>
              <a:t>Falgueras</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Swaab</a:t>
            </a:r>
            <a:r>
              <a:rPr lang="en-US" sz="2800" dirty="0">
                <a:latin typeface="Times New Roman" panose="02020603050405020304" pitchFamily="18" charset="0"/>
                <a:cs typeface="Times New Roman" panose="02020603050405020304" pitchFamily="18" charset="0"/>
              </a:rPr>
              <a:t>, 2008), suggesting a biological basis for gender identity</a:t>
            </a:r>
          </a:p>
        </p:txBody>
      </p:sp>
    </p:spTree>
    <p:extLst>
      <p:ext uri="{BB962C8B-B14F-4D97-AF65-F5344CB8AC3E}">
        <p14:creationId xmlns:p14="http://schemas.microsoft.com/office/powerpoint/2010/main" val="917238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23082"/>
            <a:ext cx="9905998" cy="1446662"/>
          </a:xfrm>
        </p:spPr>
        <p:txBody>
          <a:bodyPr/>
          <a:lstStyle/>
          <a:p>
            <a:r>
              <a:rPr lang="en-US" b="1" u="sng" dirty="0">
                <a:latin typeface="Times New Roman" panose="02020603050405020304" pitchFamily="18" charset="0"/>
                <a:cs typeface="Times New Roman" panose="02020603050405020304" pitchFamily="18" charset="0"/>
              </a:rPr>
              <a:t>The Hunter-Gatherer Society</a:t>
            </a:r>
          </a:p>
        </p:txBody>
      </p:sp>
      <p:sp>
        <p:nvSpPr>
          <p:cNvPr id="3" name="Content Placeholder 2"/>
          <p:cNvSpPr>
            <a:spLocks noGrp="1"/>
          </p:cNvSpPr>
          <p:nvPr>
            <p:ph idx="1"/>
          </p:nvPr>
        </p:nvSpPr>
        <p:spPr>
          <a:xfrm>
            <a:off x="1141412" y="2047164"/>
            <a:ext cx="9905999" cy="3875964"/>
          </a:xfrm>
        </p:spPr>
        <p:txBody>
          <a:bodyPr>
            <a:normAutofit/>
          </a:bodyPr>
          <a:lstStyle/>
          <a:p>
            <a:r>
              <a:rPr lang="en-US" sz="2800" dirty="0" smtClean="0">
                <a:latin typeface="Times New Roman" panose="02020603050405020304" pitchFamily="18" charset="0"/>
                <a:cs typeface="Times New Roman" panose="02020603050405020304" pitchFamily="18" charset="0"/>
              </a:rPr>
              <a:t>Evolutionary theory suggests that the hunter-gatherer </a:t>
            </a:r>
            <a:r>
              <a:rPr lang="en-US" sz="2800" dirty="0">
                <a:latin typeface="Times New Roman" panose="02020603050405020304" pitchFamily="18" charset="0"/>
                <a:cs typeface="Times New Roman" panose="02020603050405020304" pitchFamily="18" charset="0"/>
              </a:rPr>
              <a:t>society developed from women’s </a:t>
            </a:r>
            <a:r>
              <a:rPr lang="en-US" sz="2800" dirty="0" smtClean="0">
                <a:latin typeface="Times New Roman" panose="02020603050405020304" pitchFamily="18" charset="0"/>
                <a:cs typeface="Times New Roman" panose="02020603050405020304" pitchFamily="18" charset="0"/>
              </a:rPr>
              <a:t>stronger investment in children compared to </a:t>
            </a:r>
            <a:r>
              <a:rPr lang="en-US" sz="2800" dirty="0">
                <a:latin typeface="Times New Roman" panose="02020603050405020304" pitchFamily="18" charset="0"/>
                <a:cs typeface="Times New Roman" panose="02020603050405020304" pitchFamily="18" charset="0"/>
              </a:rPr>
              <a:t>men</a:t>
            </a:r>
            <a:r>
              <a:rPr lang="en-US" sz="2800" dirty="0" smtClean="0">
                <a:latin typeface="Times New Roman" panose="02020603050405020304" pitchFamily="18" charset="0"/>
                <a:cs typeface="Times New Roman" panose="02020603050405020304" pitchFamily="18" charset="0"/>
              </a:rPr>
              <a:t>. With women caring for children, men were left to hunt. The hunter-gatherer society has been linked to sex differences in both social behavior and cognition(</a:t>
            </a:r>
            <a:r>
              <a:rPr lang="en-US" sz="2800" dirty="0" err="1" smtClean="0">
                <a:latin typeface="Times New Roman" panose="02020603050405020304" pitchFamily="18" charset="0"/>
                <a:cs typeface="Times New Roman" panose="02020603050405020304" pitchFamily="18" charset="0"/>
              </a:rPr>
              <a:t>Ecuyer</a:t>
            </a:r>
            <a:r>
              <a:rPr lang="en-US" sz="2800" dirty="0" smtClean="0">
                <a:latin typeface="Times New Roman" panose="02020603050405020304" pitchFamily="18" charset="0"/>
                <a:cs typeface="Times New Roman" panose="02020603050405020304" pitchFamily="18" charset="0"/>
              </a:rPr>
              <a:t>-Dab</a:t>
            </a:r>
            <a:r>
              <a:rPr lang="en-US" sz="2800" dirty="0">
                <a:latin typeface="Times New Roman" panose="02020603050405020304" pitchFamily="18" charset="0"/>
                <a:cs typeface="Times New Roman" panose="02020603050405020304" pitchFamily="18" charset="0"/>
              </a:rPr>
              <a:t> &amp; Robert, 2004).</a:t>
            </a:r>
          </a:p>
        </p:txBody>
      </p:sp>
    </p:spTree>
    <p:extLst>
      <p:ext uri="{BB962C8B-B14F-4D97-AF65-F5344CB8AC3E}">
        <p14:creationId xmlns:p14="http://schemas.microsoft.com/office/powerpoint/2010/main" val="39882540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68991"/>
            <a:ext cx="9905999" cy="4899546"/>
          </a:xfrm>
        </p:spPr>
        <p:txBody>
          <a:bodyPr>
            <a:normAutofit/>
          </a:bodyPr>
          <a:lstStyle/>
          <a:p>
            <a:r>
              <a:rPr lang="en-US" sz="2800" dirty="0">
                <a:latin typeface="Times New Roman" panose="02020603050405020304" pitchFamily="18" charset="0"/>
                <a:cs typeface="Times New Roman" panose="02020603050405020304" pitchFamily="18" charset="0"/>
              </a:rPr>
              <a:t>In terms of social behavior, </a:t>
            </a:r>
            <a:r>
              <a:rPr lang="en-US" sz="2800" dirty="0" smtClean="0">
                <a:latin typeface="Times New Roman" panose="02020603050405020304" pitchFamily="18" charset="0"/>
                <a:cs typeface="Times New Roman" panose="02020603050405020304" pitchFamily="18" charset="0"/>
              </a:rPr>
              <a:t>men behave aggressively because aggression </a:t>
            </a:r>
            <a:r>
              <a:rPr lang="en-US" sz="2800" dirty="0">
                <a:latin typeface="Times New Roman" panose="02020603050405020304" pitchFamily="18" charset="0"/>
                <a:cs typeface="Times New Roman" panose="02020603050405020304" pitchFamily="18" charset="0"/>
              </a:rPr>
              <a:t>was required to hunt and feed the family; </a:t>
            </a:r>
            <a:r>
              <a:rPr lang="en-US" sz="2800" dirty="0" smtClean="0">
                <a:latin typeface="Times New Roman" panose="02020603050405020304" pitchFamily="18" charset="0"/>
                <a:cs typeface="Times New Roman" panose="02020603050405020304" pitchFamily="18" charset="0"/>
              </a:rPr>
              <a:t>women evidence nurturance because nurturance </a:t>
            </a:r>
            <a:r>
              <a:rPr lang="en-US" sz="2800" dirty="0">
                <a:latin typeface="Times New Roman" panose="02020603050405020304" pitchFamily="18" charset="0"/>
                <a:cs typeface="Times New Roman" panose="02020603050405020304" pitchFamily="18" charset="0"/>
              </a:rPr>
              <a:t>was required to take care of children. </a:t>
            </a:r>
            <a:r>
              <a:rPr lang="en-US" sz="2800" dirty="0" smtClean="0">
                <a:latin typeface="Times New Roman" panose="02020603050405020304" pitchFamily="18" charset="0"/>
                <a:cs typeface="Times New Roman" panose="02020603050405020304" pitchFamily="18" charset="0"/>
              </a:rPr>
              <a:t>Women became emotionally expressive and </a:t>
            </a:r>
            <a:r>
              <a:rPr lang="en-US" sz="2800" dirty="0">
                <a:latin typeface="Times New Roman" panose="02020603050405020304" pitchFamily="18" charset="0"/>
                <a:cs typeface="Times New Roman" panose="02020603050405020304" pitchFamily="18" charset="0"/>
              </a:rPr>
              <a:t>sensitive to the emotions in others because they were the primary caretakers of children</a:t>
            </a:r>
            <a:r>
              <a:rPr lang="en-US" sz="2800" dirty="0" smtClean="0">
                <a:latin typeface="Times New Roman" panose="02020603050405020304" pitchFamily="18" charset="0"/>
                <a:cs typeface="Times New Roman" panose="02020603050405020304" pitchFamily="18" charset="0"/>
              </a:rPr>
              <a:t>. Men learned to conceal their emotions </a:t>
            </a:r>
            <a:r>
              <a:rPr lang="en-US" sz="2800" dirty="0">
                <a:latin typeface="Times New Roman" panose="02020603050405020304" pitchFamily="18" charset="0"/>
                <a:cs typeface="Times New Roman" panose="02020603050405020304" pitchFamily="18" charset="0"/>
              </a:rPr>
              <a:t>because a successful hunter needed to be </a:t>
            </a:r>
            <a:r>
              <a:rPr lang="en-US" sz="2800" dirty="0" smtClean="0">
                <a:latin typeface="Times New Roman" panose="02020603050405020304" pitchFamily="18" charset="0"/>
                <a:cs typeface="Times New Roman" panose="02020603050405020304" pitchFamily="18" charset="0"/>
              </a:rPr>
              <a:t>quiet and maintain a stoic demeanor to avoid being detected by prey</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5743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6947" y="1637731"/>
            <a:ext cx="9905999" cy="3766782"/>
          </a:xfrm>
        </p:spPr>
        <p:txBody>
          <a:bodyPr>
            <a:normAutofit/>
          </a:bodyPr>
          <a:lstStyle/>
          <a:p>
            <a:r>
              <a:rPr lang="en-US" sz="2800" dirty="0" smtClean="0">
                <a:latin typeface="Times New Roman" panose="02020603050405020304" pitchFamily="18" charset="0"/>
                <a:cs typeface="Times New Roman" panose="02020603050405020304" pitchFamily="18" charset="0"/>
              </a:rPr>
              <a:t>In terms of cognition</a:t>
            </a:r>
            <a:r>
              <a:rPr lang="en-US" sz="2800" dirty="0">
                <a:latin typeface="Times New Roman" panose="02020603050405020304" pitchFamily="18" charset="0"/>
                <a:cs typeface="Times New Roman" panose="02020603050405020304" pitchFamily="18" charset="0"/>
              </a:rPr>
              <a:t>, men’s greater spatial skills and geographic knowledge could have stemmed from their venturing farther from the home than women when hunting. Women’s greater ability to locate objects could be linked to their having to keep track of objects close to home; </a:t>
            </a:r>
            <a:r>
              <a:rPr lang="en-US" sz="2800" dirty="0" smtClean="0">
                <a:latin typeface="Times New Roman" panose="02020603050405020304" pitchFamily="18" charset="0"/>
                <a:cs typeface="Times New Roman" panose="02020603050405020304" pitchFamily="18" charset="0"/>
              </a:rPr>
              <a:t>for aging </a:t>
            </a:r>
            <a:r>
              <a:rPr lang="en-US" sz="2800" dirty="0">
                <a:latin typeface="Times New Roman" panose="02020603050405020304" pitchFamily="18" charset="0"/>
                <a:cs typeface="Times New Roman" panose="02020603050405020304" pitchFamily="18" charset="0"/>
              </a:rPr>
              <a:t>for food, in particular, required women to remember the location of objects. </a:t>
            </a:r>
          </a:p>
        </p:txBody>
      </p:sp>
    </p:spTree>
    <p:extLst>
      <p:ext uri="{BB962C8B-B14F-4D97-AF65-F5344CB8AC3E}">
        <p14:creationId xmlns:p14="http://schemas.microsoft.com/office/powerpoint/2010/main" val="35137908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68393"/>
            <a:ext cx="9905998" cy="1237578"/>
          </a:xfrm>
        </p:spPr>
        <p:txBody>
          <a:bodyPr/>
          <a:lstStyle/>
          <a:p>
            <a:r>
              <a:rPr lang="en-US" b="1" u="sng" dirty="0">
                <a:latin typeface="Times New Roman" panose="02020603050405020304" pitchFamily="18" charset="0"/>
                <a:cs typeface="Times New Roman" panose="02020603050405020304" pitchFamily="18" charset="0"/>
              </a:rPr>
              <a:t>PSYCHOANALYTIC THEORY</a:t>
            </a:r>
          </a:p>
        </p:txBody>
      </p:sp>
      <p:sp>
        <p:nvSpPr>
          <p:cNvPr id="3" name="Content Placeholder 2"/>
          <p:cNvSpPr>
            <a:spLocks noGrp="1"/>
          </p:cNvSpPr>
          <p:nvPr>
            <p:ph idx="1"/>
          </p:nvPr>
        </p:nvSpPr>
        <p:spPr>
          <a:xfrm>
            <a:off x="1141412" y="1856096"/>
            <a:ext cx="9905999" cy="4121623"/>
          </a:xfrm>
        </p:spPr>
        <p:txBody>
          <a:bodyPr>
            <a:normAutofit/>
          </a:bodyPr>
          <a:lstStyle/>
          <a:p>
            <a:r>
              <a:rPr lang="en-US" sz="2800" dirty="0">
                <a:latin typeface="Times New Roman" panose="02020603050405020304" pitchFamily="18" charset="0"/>
                <a:cs typeface="Times New Roman" panose="02020603050405020304" pitchFamily="18" charset="0"/>
              </a:rPr>
              <a:t>The first name that comes to mind in </a:t>
            </a:r>
            <a:r>
              <a:rPr lang="en-US" sz="2800" dirty="0" smtClean="0">
                <a:latin typeface="Times New Roman" panose="02020603050405020304" pitchFamily="18" charset="0"/>
                <a:cs typeface="Times New Roman" panose="02020603050405020304" pitchFamily="18" charset="0"/>
              </a:rPr>
              <a:t>response to psychoanalytic theory is Sigmund Freud. Freud (1924-1925) was </a:t>
            </a:r>
            <a:r>
              <a:rPr lang="en-US" sz="2800" dirty="0">
                <a:latin typeface="Times New Roman" panose="02020603050405020304" pitchFamily="18" charset="0"/>
                <a:cs typeface="Times New Roman" panose="02020603050405020304" pitchFamily="18" charset="0"/>
              </a:rPr>
              <a:t>a physician and a psychoanalyst who </a:t>
            </a:r>
            <a:r>
              <a:rPr lang="en-US" sz="2800" dirty="0" smtClean="0">
                <a:latin typeface="Times New Roman" panose="02020603050405020304" pitchFamily="18" charset="0"/>
                <a:cs typeface="Times New Roman" panose="02020603050405020304" pitchFamily="18" charset="0"/>
              </a:rPr>
              <a:t>developed a theory of personality, most notable for </a:t>
            </a:r>
            <a:r>
              <a:rPr lang="en-US" sz="2800" dirty="0">
                <a:latin typeface="Times New Roman" panose="02020603050405020304" pitchFamily="18" charset="0"/>
                <a:cs typeface="Times New Roman" panose="02020603050405020304" pitchFamily="18" charset="0"/>
              </a:rPr>
              <a:t>its emphasis on the unconscious. Although </a:t>
            </a:r>
            <a:r>
              <a:rPr lang="en-US" sz="2800" dirty="0" smtClean="0">
                <a:latin typeface="Times New Roman" panose="02020603050405020304" pitchFamily="18" charset="0"/>
                <a:cs typeface="Times New Roman" panose="02020603050405020304" pitchFamily="18" charset="0"/>
              </a:rPr>
              <a:t>his emphasis on the effects of the unconscious on behavior is one of the most noteworthy tenets of his theory, his reliance on unconscious processes also makes his theory very difficult to test</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36019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832513"/>
            <a:ext cx="9905999" cy="5404514"/>
          </a:xfrm>
        </p:spPr>
        <p:txBody>
          <a:bodyPr>
            <a:normAutofit/>
          </a:bodyPr>
          <a:lstStyle/>
          <a:p>
            <a:r>
              <a:rPr lang="en-US" sz="2800" dirty="0">
                <a:latin typeface="Times New Roman" panose="02020603050405020304" pitchFamily="18" charset="0"/>
                <a:cs typeface="Times New Roman" panose="02020603050405020304" pitchFamily="18" charset="0"/>
              </a:rPr>
              <a:t>One such study of 3 and 4 year old twins examined the genetic and environmental contribution to sex-typed behavior (</a:t>
            </a:r>
            <a:r>
              <a:rPr lang="en-US" sz="2800" dirty="0" err="1">
                <a:latin typeface="Times New Roman" panose="02020603050405020304" pitchFamily="18" charset="0"/>
                <a:cs typeface="Times New Roman" panose="02020603050405020304" pitchFamily="18" charset="0"/>
              </a:rPr>
              <a:t>Iervolino</a:t>
            </a:r>
            <a:r>
              <a:rPr lang="en-US" sz="2800" dirty="0">
                <a:latin typeface="Times New Roman" panose="02020603050405020304" pitchFamily="18" charset="0"/>
                <a:cs typeface="Times New Roman" panose="02020603050405020304" pitchFamily="18" charset="0"/>
              </a:rPr>
              <a:t> et al., 2005</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There was greater correspondence in behavior among monozygotic than dizygotic twins, and greater correspondence between dizygotic twins than siblings.</a:t>
            </a:r>
          </a:p>
          <a:p>
            <a:r>
              <a:rPr lang="en-US" sz="2800" dirty="0">
                <a:latin typeface="Times New Roman" panose="02020603050405020304" pitchFamily="18" charset="0"/>
                <a:cs typeface="Times New Roman" panose="02020603050405020304" pitchFamily="18" charset="0"/>
              </a:rPr>
              <a:t> In the end, the authors concluded that both genetics and environment made significant contributions to sex-typed behavior, but that the genetic contribution was stronger for girls than boys.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345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68740"/>
            <a:ext cx="9905999" cy="5581935"/>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Freud articulated a series of psychosexual stages of development, the third of which focused on the development of gender roles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According to Freud, stage 3, the phallic stage</a:t>
            </a:r>
            <a:r>
              <a:rPr lang="en-US" sz="2800" dirty="0">
                <a:latin typeface="Times New Roman" panose="02020603050405020304" pitchFamily="18" charset="0"/>
                <a:cs typeface="Times New Roman" panose="02020603050405020304" pitchFamily="18" charset="0"/>
              </a:rPr>
              <a:t>, develops between 3 and 6 years of age. It is during this stage of development that boys </a:t>
            </a:r>
            <a:r>
              <a:rPr lang="en-US" sz="2800" dirty="0" smtClean="0">
                <a:latin typeface="Times New Roman" panose="02020603050405020304" pitchFamily="18" charset="0"/>
                <a:cs typeface="Times New Roman" panose="02020603050405020304" pitchFamily="18" charset="0"/>
              </a:rPr>
              <a:t>and girls discover their </a:t>
            </a:r>
            <a:r>
              <a:rPr lang="en-US" sz="2800" dirty="0">
                <a:latin typeface="Times New Roman" panose="02020603050405020304" pitchFamily="18" charset="0"/>
                <a:cs typeface="Times New Roman" panose="02020603050405020304" pitchFamily="18" charset="0"/>
              </a:rPr>
              <a:t>genitals and </a:t>
            </a:r>
            <a:r>
              <a:rPr lang="en-US" sz="2800" dirty="0" smtClean="0">
                <a:latin typeface="Times New Roman" panose="02020603050405020304" pitchFamily="18" charset="0"/>
                <a:cs typeface="Times New Roman" panose="02020603050405020304" pitchFamily="18" charset="0"/>
              </a:rPr>
              <a:t>become aware </a:t>
            </a:r>
            <a:r>
              <a:rPr lang="en-US" sz="2800" dirty="0">
                <a:latin typeface="Times New Roman" panose="02020603050405020304" pitchFamily="18" charset="0"/>
                <a:cs typeface="Times New Roman" panose="02020603050405020304" pitchFamily="18" charset="0"/>
              </a:rPr>
              <a:t>that only boys have a penis. This </a:t>
            </a:r>
            <a:r>
              <a:rPr lang="en-US" sz="2800" dirty="0" smtClean="0">
                <a:latin typeface="Times New Roman" panose="02020603050405020304" pitchFamily="18" charset="0"/>
                <a:cs typeface="Times New Roman" panose="02020603050405020304" pitchFamily="18" charset="0"/>
              </a:rPr>
              <a:t>realization leads girls and boys </a:t>
            </a:r>
            <a:r>
              <a:rPr lang="en-US" sz="2800" dirty="0">
                <a:latin typeface="Times New Roman" panose="02020603050405020304" pitchFamily="18" charset="0"/>
                <a:cs typeface="Times New Roman" panose="02020603050405020304" pitchFamily="18" charset="0"/>
              </a:rPr>
              <a:t>to view girls as inferior.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is also during this time that boys are sexually attracted to their mothers, view </a:t>
            </a:r>
            <a:r>
              <a:rPr lang="en-US" sz="2800" dirty="0">
                <a:latin typeface="Times New Roman" panose="02020603050405020304" pitchFamily="18" charset="0"/>
                <a:cs typeface="Times New Roman" panose="02020603050405020304" pitchFamily="18" charset="0"/>
              </a:rPr>
              <a:t>their fathers as rivals for their mothers’ affections</a:t>
            </a:r>
            <a:r>
              <a:rPr lang="en-US" sz="2800" dirty="0" smtClean="0">
                <a:latin typeface="Times New Roman" panose="02020603050405020304" pitchFamily="18" charset="0"/>
                <a:cs typeface="Times New Roman" panose="02020603050405020304" pitchFamily="18" charset="0"/>
              </a:rPr>
              <a:t>, and fear castration by their fathers because of their attraction to their mothers.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3339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7"/>
            <a:ext cx="9905999" cy="5459104"/>
          </a:xfrm>
        </p:spPr>
        <p:txBody>
          <a:bodyPr>
            <a:normAutofit/>
          </a:bodyPr>
          <a:lstStyle/>
          <a:p>
            <a:r>
              <a:rPr lang="en-US" sz="2800" dirty="0" smtClean="0">
                <a:latin typeface="Times New Roman" panose="02020603050405020304" pitchFamily="18" charset="0"/>
                <a:cs typeface="Times New Roman" panose="02020603050405020304" pitchFamily="18" charset="0"/>
              </a:rPr>
              <a:t>Boys resolve this castration anxiety, and thus </a:t>
            </a:r>
            <a:r>
              <a:rPr lang="en-US" sz="2800" dirty="0">
                <a:latin typeface="Times New Roman" panose="02020603050405020304" pitchFamily="18" charset="0"/>
                <a:cs typeface="Times New Roman" panose="02020603050405020304" pitchFamily="18" charset="0"/>
              </a:rPr>
              <a:t>the </a:t>
            </a:r>
            <a:r>
              <a:rPr lang="en-US" sz="2800" b="1" u="sng" dirty="0" smtClean="0">
                <a:latin typeface="Times New Roman" panose="02020603050405020304" pitchFamily="18" charset="0"/>
                <a:cs typeface="Times New Roman" panose="02020603050405020304" pitchFamily="18" charset="0"/>
              </a:rPr>
              <a:t>OEDIPAL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repressing their </a:t>
            </a:r>
            <a:r>
              <a:rPr lang="en-US" sz="2800" dirty="0" smtClean="0">
                <a:latin typeface="Times New Roman" panose="02020603050405020304" pitchFamily="18" charset="0"/>
                <a:cs typeface="Times New Roman" panose="02020603050405020304" pitchFamily="18" charset="0"/>
              </a:rPr>
              <a:t>feelings toward their mothers, shifting their identification to their fathers, and perceiving </a:t>
            </a:r>
            <a:r>
              <a:rPr lang="en-US" sz="2800" dirty="0">
                <a:latin typeface="Times New Roman" panose="02020603050405020304" pitchFamily="18" charset="0"/>
                <a:cs typeface="Times New Roman" panose="02020603050405020304" pitchFamily="18" charset="0"/>
              </a:rPr>
              <a:t>women as inferior. This is the basis for the formation of masculine identity.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Girls experience penis envy and thus feel </a:t>
            </a:r>
            <a:r>
              <a:rPr lang="en-US" sz="2800" dirty="0">
                <a:latin typeface="Times New Roman" panose="02020603050405020304" pitchFamily="18" charset="0"/>
                <a:cs typeface="Times New Roman" panose="02020603050405020304" pitchFamily="18" charset="0"/>
              </a:rPr>
              <a:t>inferior to boys. Girls are sexually attracted </a:t>
            </a:r>
            <a:r>
              <a:rPr lang="en-US" sz="2800" dirty="0" smtClean="0">
                <a:latin typeface="Times New Roman" panose="02020603050405020304" pitchFamily="18" charset="0"/>
                <a:cs typeface="Times New Roman" panose="02020603050405020304" pitchFamily="18" charset="0"/>
              </a:rPr>
              <a:t>to their fathers, jealous of their mothers, and </a:t>
            </a:r>
            <a:r>
              <a:rPr lang="en-US" sz="2800" dirty="0">
                <a:latin typeface="Times New Roman" panose="02020603050405020304" pitchFamily="18" charset="0"/>
                <a:cs typeface="Times New Roman" panose="02020603050405020304" pitchFamily="18" charset="0"/>
              </a:rPr>
              <a:t>blame their mothers for their lack of a </a:t>
            </a:r>
            <a:r>
              <a:rPr lang="en-US" sz="2800" dirty="0" smtClean="0">
                <a:latin typeface="Times New Roman" panose="02020603050405020304" pitchFamily="18" charset="0"/>
                <a:cs typeface="Times New Roman" panose="02020603050405020304" pitchFamily="18" charset="0"/>
              </a:rPr>
              <a:t>penis. Girls 'eventual awareness that they cannot have their fathers leads to a link between pain and pleasure in women, or masochism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541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8"/>
            <a:ext cx="9905999" cy="5404512"/>
          </a:xfrm>
        </p:spPr>
        <p:txBody>
          <a:bodyPr>
            <a:noAutofit/>
          </a:bodyPr>
          <a:lstStyle/>
          <a:p>
            <a:r>
              <a:rPr lang="en-US" sz="2800" dirty="0">
                <a:latin typeface="Times New Roman" panose="02020603050405020304" pitchFamily="18" charset="0"/>
                <a:cs typeface="Times New Roman" panose="02020603050405020304" pitchFamily="18" charset="0"/>
              </a:rPr>
              <a:t>Females handle their conflict, known as the </a:t>
            </a:r>
            <a:r>
              <a:rPr lang="en-US" sz="2800" b="1" u="sng" dirty="0" smtClean="0">
                <a:latin typeface="Times New Roman" panose="02020603050405020304" pitchFamily="18" charset="0"/>
                <a:cs typeface="Times New Roman" panose="02020603050405020304" pitchFamily="18" charset="0"/>
              </a:rPr>
              <a:t>ELECTRA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identifying with their </a:t>
            </a:r>
            <a:r>
              <a:rPr lang="en-US" sz="2800" dirty="0" smtClean="0">
                <a:latin typeface="Times New Roman" panose="02020603050405020304" pitchFamily="18" charset="0"/>
                <a:cs typeface="Times New Roman" panose="02020603050405020304" pitchFamily="18" charset="0"/>
              </a:rPr>
              <a:t>mothers and focusing their energies on making </a:t>
            </a:r>
            <a:r>
              <a:rPr lang="en-US" sz="2800" dirty="0">
                <a:latin typeface="Times New Roman" panose="02020603050405020304" pitchFamily="18" charset="0"/>
                <a:cs typeface="Times New Roman" panose="02020603050405020304" pitchFamily="18" charset="0"/>
              </a:rPr>
              <a:t>themselves sexually attractive to men. </a:t>
            </a:r>
            <a:r>
              <a:rPr lang="en-US" sz="2800" dirty="0" smtClean="0">
                <a:latin typeface="Times New Roman" panose="02020603050405020304" pitchFamily="18" charset="0"/>
                <a:cs typeface="Times New Roman" panose="02020603050405020304" pitchFamily="18" charset="0"/>
              </a:rPr>
              <a:t>Thus self-esteem in women becomes tied to their physical appearance and sexual attractiveness. </a:t>
            </a:r>
          </a:p>
          <a:p>
            <a:r>
              <a:rPr lang="en-US" sz="2800" dirty="0" smtClean="0">
                <a:latin typeface="Times New Roman" panose="02020603050405020304" pitchFamily="18" charset="0"/>
                <a:cs typeface="Times New Roman" panose="02020603050405020304" pitchFamily="18" charset="0"/>
              </a:rPr>
              <a:t>According to Freud, the Electra complex </a:t>
            </a:r>
            <a:r>
              <a:rPr lang="en-US" sz="2800" dirty="0">
                <a:latin typeface="Times New Roman" panose="02020603050405020304" pitchFamily="18" charset="0"/>
                <a:cs typeface="Times New Roman" panose="02020603050405020304" pitchFamily="18" charset="0"/>
              </a:rPr>
              <a:t>is not completely resolved in the same way that the Oedipal complex is resolved— </a:t>
            </a:r>
            <a:r>
              <a:rPr lang="en-US" sz="2800" dirty="0" smtClean="0">
                <a:latin typeface="Times New Roman" panose="02020603050405020304" pitchFamily="18" charset="0"/>
                <a:cs typeface="Times New Roman" panose="02020603050405020304" pitchFamily="18" charset="0"/>
              </a:rPr>
              <a:t>partly due to the clearer threat for boys than girls (fear of castration) and partly due to girls having to face a lasting inferior status.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136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0"/>
            <a:ext cx="9905999" cy="5145206"/>
          </a:xfrm>
        </p:spPr>
        <p:txBody>
          <a:bodyPr>
            <a:normAutofit/>
          </a:bodyPr>
          <a:lstStyle/>
          <a:p>
            <a:r>
              <a:rPr lang="en-US" sz="2800" dirty="0">
                <a:latin typeface="Times New Roman" panose="02020603050405020304" pitchFamily="18" charset="0"/>
                <a:cs typeface="Times New Roman" panose="02020603050405020304" pitchFamily="18" charset="0"/>
              </a:rPr>
              <a:t>According to Freud, how boys and girls resolve all of these issues has implications for their sexuality and future interpersonal </a:t>
            </a:r>
            <a:r>
              <a:rPr lang="en-US" sz="2800" dirty="0" smtClean="0">
                <a:latin typeface="Times New Roman" panose="02020603050405020304" pitchFamily="18" charset="0"/>
                <a:cs typeface="Times New Roman" panose="02020603050405020304" pitchFamily="18" charset="0"/>
              </a:rPr>
              <a:t>relationships.</a:t>
            </a:r>
          </a:p>
          <a:p>
            <a:r>
              <a:rPr lang="en-US" sz="2800" dirty="0" smtClean="0">
                <a:latin typeface="Times New Roman" panose="02020603050405020304" pitchFamily="18" charset="0"/>
                <a:cs typeface="Times New Roman" panose="02020603050405020304" pitchFamily="18" charset="0"/>
              </a:rPr>
              <a:t>Several difficulties are inherent in this theory of gender-role acquisition. Most important, there is no way for it to be evaluated from a scientific standpoint because the ideas behind it are unconscious. We must be even more cautious in taking this theory seriously when we realize Freud developed it by studying </a:t>
            </a:r>
            <a:r>
              <a:rPr lang="en-US" sz="2800" dirty="0">
                <a:latin typeface="Times New Roman" panose="02020603050405020304" pitchFamily="18" charset="0"/>
                <a:cs typeface="Times New Roman" panose="02020603050405020304" pitchFamily="18" charset="0"/>
              </a:rPr>
              <a:t>people who sought him out for therapy.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606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877825"/>
            <a:ext cx="9905998" cy="1210282"/>
          </a:xfrm>
        </p:spPr>
        <p:txBody>
          <a:bodyPr/>
          <a:lstStyle/>
          <a:p>
            <a:r>
              <a:rPr lang="en-US" b="1" u="sng" dirty="0" smtClean="0">
                <a:latin typeface="Times New Roman" panose="02020603050405020304" pitchFamily="18" charset="0"/>
                <a:cs typeface="Times New Roman" panose="02020603050405020304" pitchFamily="18" charset="0"/>
              </a:rPr>
              <a:t>Social learning theory</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470245"/>
            <a:ext cx="9905999" cy="3320956"/>
          </a:xfrm>
        </p:spPr>
        <p:txBody>
          <a:bodyPr>
            <a:normAutofit/>
          </a:bodyPr>
          <a:lstStyle/>
          <a:p>
            <a:r>
              <a:rPr lang="en-US" sz="2800" dirty="0" smtClean="0">
                <a:latin typeface="Times New Roman" panose="02020603050405020304" pitchFamily="18" charset="0"/>
                <a:cs typeface="Times New Roman" panose="02020603050405020304" pitchFamily="18" charset="0"/>
              </a:rPr>
              <a:t>Most people recognize that the social environment plays a role in women’s and men’s behavior but could the social environment contribute to sex differences in cognition? There are several reasons to believe that social factors play a role here, too (</a:t>
            </a:r>
            <a:r>
              <a:rPr lang="en-US" sz="2800" dirty="0" err="1" smtClean="0">
                <a:latin typeface="Times New Roman" panose="02020603050405020304" pitchFamily="18" charset="0"/>
                <a:cs typeface="Times New Roman" panose="02020603050405020304" pitchFamily="18" charset="0"/>
              </a:rPr>
              <a:t>Spelke</a:t>
            </a:r>
            <a:r>
              <a:rPr lang="en-US" sz="2800" dirty="0" smtClean="0">
                <a:latin typeface="Times New Roman" panose="02020603050405020304" pitchFamily="18" charset="0"/>
                <a:cs typeface="Times New Roman" panose="02020603050405020304" pitchFamily="18" charset="0"/>
              </a:rPr>
              <a:t>, 2005).</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296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2355" y="941695"/>
            <a:ext cx="9905999" cy="5013279"/>
          </a:xfrm>
        </p:spPr>
        <p:txBody>
          <a:bodyPr>
            <a:normAutofit/>
          </a:bodyPr>
          <a:lstStyle/>
          <a:p>
            <a:r>
              <a:rPr lang="en-US" sz="2800" dirty="0">
                <a:latin typeface="Times New Roman" panose="02020603050405020304" pitchFamily="18" charset="0"/>
                <a:cs typeface="Times New Roman" panose="02020603050405020304" pitchFamily="18" charset="0"/>
              </a:rPr>
              <a:t>First</a:t>
            </a:r>
            <a:r>
              <a:rPr lang="en-US" sz="2800" dirty="0" smtClean="0">
                <a:latin typeface="Times New Roman" panose="02020603050405020304" pitchFamily="18" charset="0"/>
                <a:cs typeface="Times New Roman" panose="02020603050405020304" pitchFamily="18" charset="0"/>
              </a:rPr>
              <a:t>, sex differences in math and science achievement vary across cultures. </a:t>
            </a:r>
          </a:p>
          <a:p>
            <a:r>
              <a:rPr lang="en-US" sz="2800" dirty="0" smtClean="0">
                <a:latin typeface="Times New Roman" panose="02020603050405020304" pitchFamily="18" charset="0"/>
                <a:cs typeface="Times New Roman" panose="02020603050405020304" pitchFamily="18" charset="0"/>
              </a:rPr>
              <a:t>Second, some domains of sex </a:t>
            </a:r>
            <a:r>
              <a:rPr lang="en-US" sz="2800" dirty="0">
                <a:latin typeface="Times New Roman" panose="02020603050405020304" pitchFamily="18" charset="0"/>
                <a:cs typeface="Times New Roman" panose="02020603050405020304" pitchFamily="18" charset="0"/>
              </a:rPr>
              <a:t>differences</a:t>
            </a:r>
            <a:r>
              <a:rPr lang="en-US" sz="2800" dirty="0" smtClean="0">
                <a:latin typeface="Times New Roman" panose="02020603050405020304" pitchFamily="18" charset="0"/>
                <a:cs typeface="Times New Roman" panose="02020603050405020304" pitchFamily="18" charset="0"/>
              </a:rPr>
              <a:t>, such as math, have decreased over </a:t>
            </a:r>
            <a:r>
              <a:rPr lang="en-US" sz="2800" dirty="0">
                <a:latin typeface="Times New Roman" panose="02020603050405020304" pitchFamily="18" charset="0"/>
                <a:cs typeface="Times New Roman" panose="02020603050405020304" pitchFamily="18" charset="0"/>
              </a:rPr>
              <a:t>time</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Thus, biology alone can not account for </a:t>
            </a:r>
            <a:r>
              <a:rPr lang="en-US" sz="2800" dirty="0">
                <a:latin typeface="Times New Roman" panose="02020603050405020304" pitchFamily="18" charset="0"/>
                <a:cs typeface="Times New Roman" panose="02020603050405020304" pitchFamily="18" charset="0"/>
              </a:rPr>
              <a:t>observed differences between females and </a:t>
            </a:r>
            <a:r>
              <a:rPr lang="en-US" sz="2800" dirty="0" smtClean="0">
                <a:latin typeface="Times New Roman" panose="02020603050405020304" pitchFamily="18" charset="0"/>
                <a:cs typeface="Times New Roman" panose="02020603050405020304" pitchFamily="18" charset="0"/>
              </a:rPr>
              <a:t>males in cognition. The remaining theories in this chapter are variants on the idea that the social environment plays a role in how women and men think and behave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88603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765" y="955344"/>
            <a:ext cx="9905999" cy="4776716"/>
          </a:xfrm>
        </p:spPr>
        <p:txBody>
          <a:bodyPr>
            <a:normAutofit/>
          </a:bodyPr>
          <a:lstStyle/>
          <a:p>
            <a:r>
              <a:rPr lang="en-US" sz="2800" dirty="0" smtClean="0">
                <a:latin typeface="Times New Roman" panose="02020603050405020304" pitchFamily="18" charset="0"/>
                <a:cs typeface="Times New Roman" panose="02020603050405020304" pitchFamily="18" charset="0"/>
              </a:rPr>
              <a:t>The most basic social factors theory is </a:t>
            </a:r>
            <a:r>
              <a:rPr lang="en-US" sz="2800" dirty="0">
                <a:latin typeface="Times New Roman" panose="02020603050405020304" pitchFamily="18" charset="0"/>
                <a:cs typeface="Times New Roman" panose="02020603050405020304" pitchFamily="18" charset="0"/>
              </a:rPr>
              <a:t>social learning theory (Bandura &amp; Walters, 1963;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which states that we learn behavior in two </a:t>
            </a:r>
            <a:r>
              <a:rPr lang="en-US" sz="2800" dirty="0" smtClean="0">
                <a:latin typeface="Times New Roman" panose="02020603050405020304" pitchFamily="18" charset="0"/>
                <a:cs typeface="Times New Roman" panose="02020603050405020304" pitchFamily="18" charset="0"/>
              </a:rPr>
              <a:t>ways.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First</a:t>
            </a:r>
            <a:r>
              <a:rPr lang="en-US" sz="2800" dirty="0">
                <a:latin typeface="Times New Roman" panose="02020603050405020304" pitchFamily="18" charset="0"/>
                <a:cs typeface="Times New Roman" panose="02020603050405020304" pitchFamily="18" charset="0"/>
              </a:rPr>
              <a:t>, we learn behavior that is </a:t>
            </a:r>
            <a:r>
              <a:rPr lang="en-US" sz="2800" dirty="0" smtClean="0">
                <a:latin typeface="Times New Roman" panose="02020603050405020304" pitchFamily="18" charset="0"/>
                <a:cs typeface="Times New Roman" panose="02020603050405020304" pitchFamily="18" charset="0"/>
              </a:rPr>
              <a:t>modeled.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Second</a:t>
            </a:r>
            <a:r>
              <a:rPr lang="en-US" sz="2800" dirty="0">
                <a:latin typeface="Times New Roman" panose="02020603050405020304" pitchFamily="18" charset="0"/>
                <a:cs typeface="Times New Roman" panose="02020603050405020304" pitchFamily="18" charset="0"/>
              </a:rPr>
              <a:t>, we learn behavior that is reinforced.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are the </a:t>
            </a:r>
            <a:r>
              <a:rPr lang="en-US" sz="2800" dirty="0" smtClean="0">
                <a:latin typeface="Times New Roman" panose="02020603050405020304" pitchFamily="18" charset="0"/>
                <a:cs typeface="Times New Roman" panose="02020603050405020304" pitchFamily="18" charset="0"/>
              </a:rPr>
              <a:t>primary principles of social learning theory</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they apply to the acquisition of gender role behavior as they do to any other domain </a:t>
            </a:r>
            <a:r>
              <a:rPr lang="en-US" sz="2800" dirty="0">
                <a:latin typeface="Times New Roman" panose="02020603050405020304" pitchFamily="18" charset="0"/>
                <a:cs typeface="Times New Roman" panose="02020603050405020304" pitchFamily="18" charset="0"/>
              </a:rPr>
              <a:t>of behavior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a:t>
            </a:r>
          </a:p>
        </p:txBody>
      </p:sp>
    </p:spTree>
    <p:extLst>
      <p:ext uri="{BB962C8B-B14F-4D97-AF65-F5344CB8AC3E}">
        <p14:creationId xmlns:p14="http://schemas.microsoft.com/office/powerpoint/2010/main" val="33892186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anose="02020603050405020304" pitchFamily="18" charset="0"/>
                <a:cs typeface="Times New Roman" panose="02020603050405020304" pitchFamily="18" charset="0"/>
              </a:rPr>
              <a:t>Observational Learning or Modeling</a:t>
            </a:r>
          </a:p>
        </p:txBody>
      </p:sp>
      <p:sp>
        <p:nvSpPr>
          <p:cNvPr id="3" name="Content Placeholder 2"/>
          <p:cNvSpPr>
            <a:spLocks noGrp="1"/>
          </p:cNvSpPr>
          <p:nvPr>
            <p:ph idx="1"/>
          </p:nvPr>
        </p:nvSpPr>
        <p:spPr>
          <a:xfrm>
            <a:off x="1141412" y="2097088"/>
            <a:ext cx="9905999" cy="3976165"/>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Children develop gender roles by patterning their behavior after models in the social environment. Modeling, or observational learning</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“the tendency for a person to reproduce the </a:t>
            </a:r>
            <a:r>
              <a:rPr lang="en-US" sz="2800" dirty="0">
                <a:latin typeface="Times New Roman" panose="02020603050405020304" pitchFamily="18" charset="0"/>
                <a:cs typeface="Times New Roman" panose="02020603050405020304" pitchFamily="18" charset="0"/>
              </a:rPr>
              <a:t>actions, attitudes, and emotional responses exhibited by real-life or symbolic models” (Mischel,1966,p.57).</a:t>
            </a:r>
            <a:r>
              <a:rPr lang="en-US" sz="2800" dirty="0" smtClean="0">
                <a:latin typeface="Times New Roman" panose="02020603050405020304" pitchFamily="18" charset="0"/>
                <a:cs typeface="Times New Roman" panose="02020603050405020304" pitchFamily="18" charset="0"/>
              </a:rPr>
              <a:t>Observational learning </a:t>
            </a:r>
            <a:r>
              <a:rPr lang="en-US" sz="2800" dirty="0">
                <a:latin typeface="Times New Roman" panose="02020603050405020304" pitchFamily="18" charset="0"/>
                <a:cs typeface="Times New Roman" panose="02020603050405020304" pitchFamily="18" charset="0"/>
              </a:rPr>
              <a:t>may occur from exposure to television, books, or people. </a:t>
            </a:r>
            <a:r>
              <a:rPr lang="en-US" sz="2800" dirty="0" smtClean="0">
                <a:latin typeface="Times New Roman" panose="02020603050405020304" pitchFamily="18" charset="0"/>
                <a:cs typeface="Times New Roman" panose="02020603050405020304" pitchFamily="18" charset="0"/>
              </a:rPr>
              <a:t>Gender roles are constructed and altered by exposure to new and different models</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16369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573206"/>
            <a:ext cx="9905999" cy="5527343"/>
          </a:xfrm>
        </p:spPr>
        <p:txBody>
          <a:bodyPr>
            <a:normAutofit lnSpcReduction="10000"/>
          </a:bodyPr>
          <a:lstStyle/>
          <a:p>
            <a:r>
              <a:rPr lang="en-US" sz="2800" dirty="0">
                <a:latin typeface="Times New Roman" panose="02020603050405020304" pitchFamily="18" charset="0"/>
                <a:cs typeface="Times New Roman" panose="02020603050405020304" pitchFamily="18" charset="0"/>
              </a:rPr>
              <a:t> At first, </a:t>
            </a:r>
            <a:r>
              <a:rPr lang="en-US" sz="2800" dirty="0" smtClean="0">
                <a:latin typeface="Times New Roman" panose="02020603050405020304" pitchFamily="18" charset="0"/>
                <a:cs typeface="Times New Roman" panose="02020603050405020304" pitchFamily="18" charset="0"/>
              </a:rPr>
              <a:t>children may not be very discriminating and </a:t>
            </a:r>
            <a:r>
              <a:rPr lang="en-US" sz="2800" dirty="0">
                <a:latin typeface="Times New Roman" panose="02020603050405020304" pitchFamily="18" charset="0"/>
                <a:cs typeface="Times New Roman" panose="02020603050405020304" pitchFamily="18" charset="0"/>
              </a:rPr>
              <a:t>may model anyone’s behavior</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Eventually, </a:t>
            </a:r>
            <a:r>
              <a:rPr lang="en-US" sz="2800" dirty="0" smtClean="0">
                <a:latin typeface="Times New Roman" panose="02020603050405020304" pitchFamily="18" charset="0"/>
                <a:cs typeface="Times New Roman" panose="02020603050405020304" pitchFamily="18" charset="0"/>
              </a:rPr>
              <a:t>they pay attention to the </a:t>
            </a:r>
            <a:r>
              <a:rPr lang="en-US" sz="2800" dirty="0">
                <a:latin typeface="Times New Roman" panose="02020603050405020304" pitchFamily="18" charset="0"/>
                <a:cs typeface="Times New Roman" panose="02020603050405020304" pitchFamily="18" charset="0"/>
              </a:rPr>
              <a:t>way others </a:t>
            </a:r>
            <a:r>
              <a:rPr lang="en-US" sz="2800" dirty="0" smtClean="0">
                <a:latin typeface="Times New Roman" panose="02020603050405020304" pitchFamily="18" charset="0"/>
                <a:cs typeface="Times New Roman" panose="02020603050405020304" pitchFamily="18" charset="0"/>
              </a:rPr>
              <a:t>respond to their imitative behavior. If others reward the behavior, it is likely to be repeated. Thus </a:t>
            </a:r>
            <a:r>
              <a:rPr lang="en-US" sz="2800" dirty="0">
                <a:latin typeface="Times New Roman" panose="02020603050405020304" pitchFamily="18" charset="0"/>
                <a:cs typeface="Times New Roman" panose="02020603050405020304" pitchFamily="18" charset="0"/>
              </a:rPr>
              <a:t>modeling and reinforcement interact with each other to influence behavior. If a little boy sees someone on television punching </a:t>
            </a:r>
            <a:r>
              <a:rPr lang="en-US" sz="2800" dirty="0" smtClean="0">
                <a:latin typeface="Times New Roman" panose="02020603050405020304" pitchFamily="18" charset="0"/>
                <a:cs typeface="Times New Roman" panose="02020603050405020304" pitchFamily="18" charset="0"/>
              </a:rPr>
              <a:t>another person, he may try out this behavior </a:t>
            </a:r>
            <a:r>
              <a:rPr lang="en-US" sz="2800" dirty="0">
                <a:latin typeface="Times New Roman" panose="02020603050405020304" pitchFamily="18" charset="0"/>
                <a:cs typeface="Times New Roman" panose="02020603050405020304" pitchFamily="18" charset="0"/>
              </a:rPr>
              <a:t>by punching his sibling or a toy.</a:t>
            </a:r>
          </a:p>
          <a:p>
            <a:r>
              <a:rPr lang="en-US" sz="2800" dirty="0">
                <a:latin typeface="Times New Roman" panose="02020603050405020304" pitchFamily="18" charset="0"/>
                <a:cs typeface="Times New Roman" panose="02020603050405020304" pitchFamily="18" charset="0"/>
              </a:rPr>
              <a:t>Although the parent may show disapproval when the </a:t>
            </a:r>
            <a:r>
              <a:rPr lang="en-US" sz="2800" dirty="0" smtClean="0">
                <a:latin typeface="Times New Roman" panose="02020603050405020304" pitchFamily="18" charset="0"/>
                <a:cs typeface="Times New Roman" panose="02020603050405020304" pitchFamily="18" charset="0"/>
              </a:rPr>
              <a:t>boy punches his sibling, the parent may respond to punching the toy with mixed reactions.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211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77922"/>
            <a:ext cx="9905999" cy="5254388"/>
          </a:xfrm>
        </p:spPr>
        <p:txBody>
          <a:bodyPr>
            <a:normAutofit/>
          </a:bodyPr>
          <a:lstStyle/>
          <a:p>
            <a:r>
              <a:rPr lang="en-US" sz="2800" dirty="0" smtClean="0">
                <a:latin typeface="Times New Roman" panose="02020603050405020304" pitchFamily="18" charset="0"/>
                <a:cs typeface="Times New Roman" panose="02020603050405020304" pitchFamily="18" charset="0"/>
              </a:rPr>
              <a:t>If everyone in the room laughs because </a:t>
            </a:r>
            <a:r>
              <a:rPr lang="en-US" sz="2800" dirty="0">
                <a:latin typeface="Times New Roman" panose="02020603050405020304" pitchFamily="18" charset="0"/>
                <a:cs typeface="Times New Roman" panose="02020603050405020304" pitchFamily="18" charset="0"/>
              </a:rPr>
              <a:t>they think the boy’s imitation of the television figure is cute, the boy will respond to this reinforcement by repeating the behavior.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Observational </a:t>
            </a:r>
            <a:r>
              <a:rPr lang="en-US" sz="2800" dirty="0">
                <a:latin typeface="Times New Roman" panose="02020603050405020304" pitchFamily="18" charset="0"/>
                <a:cs typeface="Times New Roman" panose="02020603050405020304" pitchFamily="18" charset="0"/>
              </a:rPr>
              <a:t>learning is more likely </a:t>
            </a:r>
            <a:r>
              <a:rPr lang="en-US" sz="2800" dirty="0" smtClean="0">
                <a:latin typeface="Times New Roman" panose="02020603050405020304" pitchFamily="18" charset="0"/>
                <a:cs typeface="Times New Roman" panose="02020603050405020304" pitchFamily="18" charset="0"/>
              </a:rPr>
              <a:t>to occur if the consequences of the model’s </a:t>
            </a:r>
            <a:r>
              <a:rPr lang="en-US" sz="2800" dirty="0">
                <a:latin typeface="Times New Roman" panose="02020603050405020304" pitchFamily="18" charset="0"/>
                <a:cs typeface="Times New Roman" panose="02020603050405020304" pitchFamily="18" charset="0"/>
              </a:rPr>
              <a:t>behavior are positive rather than negative.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Children </a:t>
            </a:r>
            <a:r>
              <a:rPr lang="en-US" sz="2800" dirty="0">
                <a:latin typeface="Times New Roman" panose="02020603050405020304" pitchFamily="18" charset="0"/>
                <a:cs typeface="Times New Roman" panose="02020603050405020304" pitchFamily="18" charset="0"/>
              </a:rPr>
              <a:t>should be more likely to imitate an aggressor on television who is glorified rather than punished. And many television </a:t>
            </a:r>
            <a:r>
              <a:rPr lang="en-US" sz="2800" dirty="0" smtClean="0">
                <a:latin typeface="Times New Roman" panose="02020603050405020304" pitchFamily="18" charset="0"/>
                <a:cs typeface="Times New Roman" panose="02020603050405020304" pitchFamily="18" charset="0"/>
              </a:rPr>
              <a:t>aggressors are glorified, in cartoons such as The Simpsons and Family </a:t>
            </a:r>
            <a:r>
              <a:rPr lang="en-US" sz="2800" dirty="0">
                <a:latin typeface="Times New Roman" panose="02020603050405020304" pitchFamily="18" charset="0"/>
                <a:cs typeface="Times New Roman" panose="02020603050405020304" pitchFamily="18" charset="0"/>
              </a:rPr>
              <a:t>Guy</a:t>
            </a:r>
            <a:r>
              <a:rPr lang="en-US" sz="2800" dirty="0" smtClean="0">
                <a:latin typeface="Times New Roman" panose="02020603050405020304" pitchFamily="18" charset="0"/>
                <a:cs typeface="Times New Roman" panose="02020603050405020304" pitchFamily="18" charset="0"/>
              </a:rPr>
              <a:t>, for example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779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8582" y="982638"/>
            <a:ext cx="9899627" cy="4872252"/>
          </a:xfrm>
        </p:spPr>
        <p:txBody>
          <a:bodyPr>
            <a:normAutofit/>
          </a:bodyPr>
          <a:lstStyle/>
          <a:p>
            <a:r>
              <a:rPr lang="en-US" sz="2800" dirty="0" smtClean="0">
                <a:latin typeface="Times New Roman" panose="02020603050405020304" pitchFamily="18" charset="0"/>
                <a:cs typeface="Times New Roman" panose="02020603050405020304" pitchFamily="18" charset="0"/>
              </a:rPr>
              <a:t>The same twins were </a:t>
            </a:r>
            <a:r>
              <a:rPr lang="en-US" sz="2800" dirty="0">
                <a:latin typeface="Times New Roman" panose="02020603050405020304" pitchFamily="18" charset="0"/>
                <a:cs typeface="Times New Roman" panose="02020603050405020304" pitchFamily="18" charset="0"/>
              </a:rPr>
              <a:t>examined to determine the genetic and </a:t>
            </a:r>
            <a:r>
              <a:rPr lang="en-US" sz="2800" dirty="0" smtClean="0">
                <a:latin typeface="Times New Roman" panose="02020603050405020304" pitchFamily="18" charset="0"/>
                <a:cs typeface="Times New Roman" panose="02020603050405020304" pitchFamily="18" charset="0"/>
              </a:rPr>
              <a:t>environmental contribution to gender atypical behavior (</a:t>
            </a:r>
            <a:r>
              <a:rPr lang="en-US" sz="2800" dirty="0" err="1">
                <a:latin typeface="Times New Roman" panose="02020603050405020304" pitchFamily="18" charset="0"/>
                <a:cs typeface="Times New Roman" panose="02020603050405020304" pitchFamily="18" charset="0"/>
              </a:rPr>
              <a:t>Knafo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Iervolino</a:t>
            </a:r>
            <a:r>
              <a:rPr lang="en-US" sz="2800" dirty="0" smtClean="0">
                <a:latin typeface="Times New Roman" panose="02020603050405020304" pitchFamily="18" charset="0"/>
                <a:cs typeface="Times New Roman" panose="02020603050405020304" pitchFamily="18" charset="0"/>
              </a:rPr>
              <a:t>, &amp; </a:t>
            </a:r>
            <a:r>
              <a:rPr lang="en-US" sz="2800" dirty="0" err="1" smtClean="0">
                <a:latin typeface="Times New Roman" panose="02020603050405020304" pitchFamily="18" charset="0"/>
                <a:cs typeface="Times New Roman" panose="02020603050405020304" pitchFamily="18" charset="0"/>
              </a:rPr>
              <a:t>Plomin</a:t>
            </a:r>
            <a:r>
              <a:rPr lang="en-US" sz="2800" dirty="0" smtClean="0">
                <a:latin typeface="Times New Roman" panose="02020603050405020304" pitchFamily="18" charset="0"/>
                <a:cs typeface="Times New Roman" panose="02020603050405020304" pitchFamily="18" charset="0"/>
              </a:rPr>
              <a:t>, 2005).</a:t>
            </a:r>
          </a:p>
          <a:p>
            <a:r>
              <a:rPr lang="en-US" sz="2800" dirty="0">
                <a:latin typeface="Times New Roman" panose="02020603050405020304" pitchFamily="18" charset="0"/>
                <a:cs typeface="Times New Roman" panose="02020603050405020304" pitchFamily="18" charset="0"/>
              </a:rPr>
              <a:t>Genes were said to account for a moderate amount of the variability, but environment was said to account for a substantial portion of variability. Again, the genetic component was stronger for girls than boys. </a:t>
            </a:r>
          </a:p>
        </p:txBody>
      </p:sp>
    </p:spTree>
    <p:extLst>
      <p:ext uri="{BB962C8B-B14F-4D97-AF65-F5344CB8AC3E}">
        <p14:creationId xmlns:p14="http://schemas.microsoft.com/office/powerpoint/2010/main" val="25719885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55567809"/>
              </p:ext>
            </p:extLst>
          </p:nvPr>
        </p:nvGraphicFramePr>
        <p:xfrm>
          <a:off x="3343701" y="2688587"/>
          <a:ext cx="6127845" cy="3302781"/>
        </p:xfrm>
        <a:graphic>
          <a:graphicData uri="http://schemas.openxmlformats.org/drawingml/2006/table">
            <a:tbl>
              <a:tblPr firstRow="1" bandRow="1">
                <a:tableStyleId>{5C22544A-7EE6-4342-B048-85BDC9FD1C3A}</a:tableStyleId>
              </a:tblPr>
              <a:tblGrid>
                <a:gridCol w="6127845"/>
              </a:tblGrid>
              <a:tr h="370840">
                <a:tc>
                  <a:txBody>
                    <a:bodyPr/>
                    <a:lstStyle/>
                    <a:p>
                      <a:r>
                        <a:rPr lang="en-US" dirty="0" smtClean="0">
                          <a:latin typeface="Times New Roman" panose="02020603050405020304" pitchFamily="18" charset="0"/>
                          <a:cs typeface="Times New Roman" panose="02020603050405020304" pitchFamily="18" charset="0"/>
                        </a:rPr>
                        <a:t>TABLE5.1 CONDITIONS THAT INFLUENCE OBSERVATIONAL LEARNING </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Observational learning increases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there is a positive relationship between the observer and the model.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consequences of model’s behavior are positive rather than negative.</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in a position of power.</a:t>
                      </a:r>
                      <a:endParaRPr lang="en-US" dirty="0">
                        <a:latin typeface="Times New Roman" panose="02020603050405020304" pitchFamily="18" charset="0"/>
                        <a:cs typeface="Times New Roman" panose="02020603050405020304" pitchFamily="18" charset="0"/>
                      </a:endParaRPr>
                    </a:p>
                  </a:txBody>
                  <a:tcPr/>
                </a:tc>
              </a:tr>
              <a:tr h="640861">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of the same sex and behaves in a gender-role congruent way.</a:t>
                      </a:r>
                      <a:endParaRPr lang="en-US" dirty="0">
                        <a:latin typeface="Times New Roman" panose="02020603050405020304" pitchFamily="18" charset="0"/>
                        <a:cs typeface="Times New Roman" panose="02020603050405020304" pitchFamily="18" charset="0"/>
                      </a:endParaRPr>
                    </a:p>
                  </a:txBody>
                  <a:tcPr/>
                </a:tc>
              </a:tr>
            </a:tbl>
          </a:graphicData>
        </a:graphic>
      </p:graphicFrame>
      <p:sp>
        <p:nvSpPr>
          <p:cNvPr id="6" name="TextBox 5"/>
          <p:cNvSpPr txBox="1"/>
          <p:nvPr/>
        </p:nvSpPr>
        <p:spPr>
          <a:xfrm>
            <a:off x="1603611" y="818866"/>
            <a:ext cx="9055290" cy="1077218"/>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Some of the conditions that influence observational learning are shown in Table 5.1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032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13550"/>
            <a:ext cx="9905998" cy="1087453"/>
          </a:xfrm>
        </p:spPr>
        <p:txBody>
          <a:bodyPr>
            <a:normAutofit fontScale="90000"/>
          </a:bodyPr>
          <a:lstStyle/>
          <a:p>
            <a:r>
              <a:rPr lang="en-US" b="1" u="sng" dirty="0">
                <a:latin typeface="Times New Roman" panose="02020603050405020304" pitchFamily="18" charset="0"/>
                <a:cs typeface="Times New Roman" panose="02020603050405020304" pitchFamily="18" charset="0"/>
              </a:rPr>
              <a:t/>
            </a:r>
            <a:br>
              <a:rPr lang="en-US" b="1" u="sng" dirty="0">
                <a:latin typeface="Times New Roman" panose="02020603050405020304" pitchFamily="18" charset="0"/>
                <a:cs typeface="Times New Roman" panose="02020603050405020304" pitchFamily="18" charset="0"/>
              </a:rPr>
            </a:br>
            <a:r>
              <a:rPr lang="en-US" b="1" u="sng" dirty="0">
                <a:latin typeface="Times New Roman" panose="02020603050405020304" pitchFamily="18" charset="0"/>
                <a:cs typeface="Times New Roman" panose="02020603050405020304" pitchFamily="18" charset="0"/>
              </a:rPr>
              <a:t>GENDER-ROLE SOCIALIZATION</a:t>
            </a:r>
            <a:br>
              <a:rPr lang="en-US" b="1" u="sng" dirty="0">
                <a:latin typeface="Times New Roman" panose="02020603050405020304" pitchFamily="18" charset="0"/>
                <a:cs typeface="Times New Roman" panose="02020603050405020304" pitchFamily="18" charset="0"/>
              </a:rPr>
            </a:b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1625" y="1201003"/>
            <a:ext cx="9905999" cy="5254387"/>
          </a:xfrm>
        </p:spPr>
        <p:txBody>
          <a:bodyPr>
            <a:normAutofit fontScale="92500" lnSpcReduction="20000"/>
          </a:bodyPr>
          <a:lstStyle/>
          <a:p>
            <a:r>
              <a:rPr lang="en-US" sz="2800" dirty="0" smtClean="0">
                <a:latin typeface="Times New Roman" panose="02020603050405020304" pitchFamily="18" charset="0"/>
                <a:cs typeface="Times New Roman" panose="02020603050405020304" pitchFamily="18" charset="0"/>
              </a:rPr>
              <a:t>Social learning theory is believed to be the basis for gender-role socialization theory. According </a:t>
            </a:r>
            <a:r>
              <a:rPr lang="en-US" sz="2800" dirty="0">
                <a:latin typeface="Times New Roman" panose="02020603050405020304" pitchFamily="18" charset="0"/>
                <a:cs typeface="Times New Roman" panose="02020603050405020304" pitchFamily="18" charset="0"/>
              </a:rPr>
              <a:t>to social learning theory, behavior is a function of rewards and observational learning.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According to gender-role socialization, different people and objects in a child’s environment provide rewards and models that shape behavior to fit gender-role norms. </a:t>
            </a:r>
          </a:p>
          <a:p>
            <a:r>
              <a:rPr lang="en-US" sz="2800" dirty="0" smtClean="0">
                <a:latin typeface="Times New Roman" panose="02020603050405020304" pitchFamily="18" charset="0"/>
                <a:cs typeface="Times New Roman" panose="02020603050405020304" pitchFamily="18" charset="0"/>
              </a:rPr>
              <a:t>A gents in the environment encourage women to be communal and men to be agentic, to take on the female and </a:t>
            </a:r>
            <a:r>
              <a:rPr lang="en-US" sz="2800" dirty="0">
                <a:latin typeface="Times New Roman" panose="02020603050405020304" pitchFamily="18" charset="0"/>
                <a:cs typeface="Times New Roman" panose="02020603050405020304" pitchFamily="18" charset="0"/>
              </a:rPr>
              <a:t>male gender roles. Boys are taught to be </a:t>
            </a:r>
            <a:r>
              <a:rPr lang="en-US" sz="2800" dirty="0" smtClean="0">
                <a:latin typeface="Times New Roman" panose="02020603050405020304" pitchFamily="18" charset="0"/>
                <a:cs typeface="Times New Roman" panose="02020603050405020304" pitchFamily="18" charset="0"/>
              </a:rPr>
              <a:t>assertive and to control their expression of feelings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where as girls are taught to express concern for others and to control their assertiveness. This encouragement may take the direct form of reinforcement or the indirect form of modeling</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201031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1"/>
            <a:ext cx="9905999" cy="5063320"/>
          </a:xfrm>
        </p:spPr>
        <p:txBody>
          <a:bodyPr>
            <a:normAutofit/>
          </a:bodyPr>
          <a:lstStyle/>
          <a:p>
            <a:r>
              <a:rPr lang="en-US" sz="2800" dirty="0" smtClean="0">
                <a:latin typeface="Times New Roman" panose="02020603050405020304" pitchFamily="18" charset="0"/>
                <a:cs typeface="Times New Roman" panose="02020603050405020304" pitchFamily="18" charset="0"/>
              </a:rPr>
              <a:t>Gender-role socialization may not only contribute to actual sex differences in behavior but could also contribute to the appearance </a:t>
            </a:r>
            <a:r>
              <a:rPr lang="en-US" sz="2800" dirty="0">
                <a:latin typeface="Times New Roman" panose="02020603050405020304" pitchFamily="18" charset="0"/>
                <a:cs typeface="Times New Roman" panose="02020603050405020304" pitchFamily="18" charset="0"/>
              </a:rPr>
              <a:t>of sex differences.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issue is one of response bias.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Women </a:t>
            </a:r>
            <a:r>
              <a:rPr lang="en-US" sz="2800" dirty="0">
                <a:latin typeface="Times New Roman" panose="02020603050405020304" pitchFamily="18" charset="0"/>
                <a:cs typeface="Times New Roman" panose="02020603050405020304" pitchFamily="18" charset="0"/>
              </a:rPr>
              <a:t>and men may distort their behavior in ways to make them appear more </a:t>
            </a:r>
            <a:r>
              <a:rPr lang="en-US" sz="2800" dirty="0" smtClean="0">
                <a:latin typeface="Times New Roman" panose="02020603050405020304" pitchFamily="18" charset="0"/>
                <a:cs typeface="Times New Roman" panose="02020603050405020304" pitchFamily="18" charset="0"/>
              </a:rPr>
              <a:t>consistent with traditional gender roles. This may explain why sex differences in empathy are larger for self-report measures than more objective measures. However, evidence also exists for a response bias in spatial ability. </a:t>
            </a:r>
          </a:p>
        </p:txBody>
      </p:sp>
    </p:spTree>
    <p:extLst>
      <p:ext uri="{BB962C8B-B14F-4D97-AF65-F5344CB8AC3E}">
        <p14:creationId xmlns:p14="http://schemas.microsoft.com/office/powerpoint/2010/main" val="4028647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50626"/>
            <a:ext cx="9905999" cy="5404513"/>
          </a:xfrm>
        </p:spPr>
        <p:txBody>
          <a:bodyPr>
            <a:normAutofit/>
          </a:bodyPr>
          <a:lstStyle/>
          <a:p>
            <a:r>
              <a:rPr lang="en-US" sz="2800" dirty="0">
                <a:latin typeface="Times New Roman" panose="02020603050405020304" pitchFamily="18" charset="0"/>
                <a:cs typeface="Times New Roman" panose="02020603050405020304" pitchFamily="18" charset="0"/>
              </a:rPr>
              <a:t>When the embedded figures test (a measure of spatial ability) was described as measuring empathy, feminine females performed better than masculine females, as shown in Figure 5.2 (Massa, Mayer, &amp; </a:t>
            </a:r>
            <a:r>
              <a:rPr lang="en-US" sz="2800" dirty="0" err="1">
                <a:latin typeface="Times New Roman" panose="02020603050405020304" pitchFamily="18" charset="0"/>
                <a:cs typeface="Times New Roman" panose="02020603050405020304" pitchFamily="18" charset="0"/>
              </a:rPr>
              <a:t>Bohon</a:t>
            </a:r>
            <a:r>
              <a:rPr lang="en-US" sz="2800" dirty="0">
                <a:latin typeface="Times New Roman" panose="02020603050405020304" pitchFamily="18" charset="0"/>
                <a:cs typeface="Times New Roman" panose="02020603050405020304" pitchFamily="18" charset="0"/>
              </a:rPr>
              <a:t>, 2005</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However, when the task was described as a measure of spatial skills</a:t>
            </a:r>
            <a:r>
              <a:rPr lang="en-US" sz="2800" dirty="0" smtClean="0">
                <a:latin typeface="Times New Roman" panose="02020603050405020304" pitchFamily="18" charset="0"/>
                <a:cs typeface="Times New Roman" panose="02020603050405020304" pitchFamily="18" charset="0"/>
              </a:rPr>
              <a:t>, masculine females performed better than feminine females. Neither gender role </a:t>
            </a:r>
            <a:r>
              <a:rPr lang="en-US" sz="2800" dirty="0">
                <a:latin typeface="Times New Roman" panose="02020603050405020304" pitchFamily="18" charset="0"/>
                <a:cs typeface="Times New Roman" panose="02020603050405020304" pitchFamily="18" charset="0"/>
              </a:rPr>
              <a:t>nor </a:t>
            </a:r>
            <a:r>
              <a:rPr lang="en-US" sz="2800" dirty="0" smtClean="0">
                <a:latin typeface="Times New Roman" panose="02020603050405020304" pitchFamily="18" charset="0"/>
                <a:cs typeface="Times New Roman" panose="02020603050405020304" pitchFamily="18" charset="0"/>
              </a:rPr>
              <a:t>task instructions influenced men’s performance. To the extent that women and men view a task as one in which they are expected to excel, they may respond in  a way to confirm this expectation.</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43690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91318"/>
            <a:ext cx="9905999" cy="5459105"/>
          </a:xfrm>
        </p:spPr>
        <p:txBody>
          <a:bodyPr>
            <a:normAutofit/>
          </a:bodyPr>
          <a:lstStyle/>
          <a:p>
            <a:pPr marL="0" indent="0">
              <a:buNone/>
            </a:pPr>
            <a:r>
              <a:rPr lang="en-US" sz="2200" b="1" dirty="0">
                <a:latin typeface="Times New Roman" panose="02020603050405020304" pitchFamily="18" charset="0"/>
                <a:cs typeface="Times New Roman" panose="02020603050405020304" pitchFamily="18" charset="0"/>
              </a:rPr>
              <a:t>FIGURE </a:t>
            </a:r>
            <a:r>
              <a:rPr lang="en-US" sz="2200" b="1" dirty="0" smtClean="0">
                <a:latin typeface="Times New Roman" panose="02020603050405020304" pitchFamily="18" charset="0"/>
                <a:cs typeface="Times New Roman" panose="02020603050405020304" pitchFamily="18" charset="0"/>
              </a:rPr>
              <a:t>5.2: </a:t>
            </a:r>
            <a:r>
              <a:rPr lang="en-US" sz="2200" b="1" dirty="0">
                <a:latin typeface="Times New Roman" panose="02020603050405020304" pitchFamily="18" charset="0"/>
                <a:cs typeface="Times New Roman" panose="02020603050405020304" pitchFamily="18" charset="0"/>
              </a:rPr>
              <a:t>Score on the embedded figures test. Feminine women performed better than masculine </a:t>
            </a:r>
            <a:r>
              <a:rPr lang="en-US" sz="2200" b="1" dirty="0" smtClean="0">
                <a:latin typeface="Times New Roman" panose="02020603050405020304" pitchFamily="18" charset="0"/>
                <a:cs typeface="Times New Roman" panose="02020603050405020304" pitchFamily="18" charset="0"/>
              </a:rPr>
              <a:t>women when the test was presented as a measure of empathy, where as masculine women performed better than feminine women when the test was presented as a measure of spatial ability. Gender role and </a:t>
            </a:r>
            <a:r>
              <a:rPr lang="en-US" sz="2200" b="1" dirty="0">
                <a:latin typeface="Times New Roman" panose="02020603050405020304" pitchFamily="18" charset="0"/>
                <a:cs typeface="Times New Roman" panose="02020603050405020304" pitchFamily="18" charset="0"/>
              </a:rPr>
              <a:t>test instructions did not affect men’s scores</a:t>
            </a:r>
            <a:r>
              <a:rPr lang="en-US" sz="2200" b="1" dirty="0" smtClean="0">
                <a:latin typeface="Times New Roman" panose="02020603050405020304" pitchFamily="18" charset="0"/>
                <a:cs typeface="Times New Roman" panose="02020603050405020304" pitchFamily="18" charset="0"/>
              </a:rPr>
              <a:t>. </a:t>
            </a:r>
          </a:p>
          <a:p>
            <a:pPr marL="0" indent="0">
              <a:buNone/>
            </a:pPr>
            <a:r>
              <a:rPr lang="en-US" sz="2200" b="1" dirty="0" smtClean="0">
                <a:latin typeface="Times New Roman" panose="02020603050405020304" pitchFamily="18" charset="0"/>
                <a:cs typeface="Times New Roman" panose="02020603050405020304" pitchFamily="18" charset="0"/>
              </a:rPr>
              <a:t>Source</a:t>
            </a:r>
            <a:r>
              <a:rPr lang="en-US" sz="2200" b="1" dirty="0">
                <a:latin typeface="Times New Roman" panose="02020603050405020304" pitchFamily="18" charset="0"/>
                <a:cs typeface="Times New Roman" panose="02020603050405020304" pitchFamily="18" charset="0"/>
              </a:rPr>
              <a:t>: Adapted from Massa, Mayer, and </a:t>
            </a:r>
            <a:r>
              <a:rPr lang="en-US" sz="2200" b="1" dirty="0" err="1">
                <a:latin typeface="Times New Roman" panose="02020603050405020304" pitchFamily="18" charset="0"/>
                <a:cs typeface="Times New Roman" panose="02020603050405020304" pitchFamily="18" charset="0"/>
              </a:rPr>
              <a:t>Bohon</a:t>
            </a:r>
            <a:r>
              <a:rPr lang="en-US" sz="2200" b="1" dirty="0">
                <a:latin typeface="Times New Roman" panose="02020603050405020304" pitchFamily="18" charset="0"/>
                <a:cs typeface="Times New Roman" panose="02020603050405020304" pitchFamily="18" charset="0"/>
              </a:rPr>
              <a:t> (2005).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957" y="3220870"/>
            <a:ext cx="8488907" cy="2702897"/>
          </a:xfrm>
          <a:prstGeom prst="rect">
            <a:avLst/>
          </a:prstGeom>
        </p:spPr>
      </p:pic>
    </p:spTree>
    <p:extLst>
      <p:ext uri="{BB962C8B-B14F-4D97-AF65-F5344CB8AC3E}">
        <p14:creationId xmlns:p14="http://schemas.microsoft.com/office/powerpoint/2010/main" val="27239764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atin typeface="Times New Roman" panose="02020603050405020304" pitchFamily="18" charset="0"/>
                <a:cs typeface="Times New Roman" panose="02020603050405020304" pitchFamily="18" charset="0"/>
              </a:rPr>
              <a:t>The Influence of Parents</a:t>
            </a:r>
            <a:r>
              <a:rPr lang="en-US" b="1" u="sng" dirty="0" smtClean="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Differential </a:t>
            </a:r>
            <a:r>
              <a:rPr lang="en-US" sz="3100" dirty="0">
                <a:latin typeface="Times New Roman" panose="02020603050405020304" pitchFamily="18" charset="0"/>
                <a:cs typeface="Times New Roman" panose="02020603050405020304" pitchFamily="18" charset="0"/>
              </a:rPr>
              <a:t>Treatment of Boys and Girls.</a:t>
            </a:r>
          </a:p>
        </p:txBody>
      </p:sp>
      <p:sp>
        <p:nvSpPr>
          <p:cNvPr id="3" name="Content Placeholder 2"/>
          <p:cNvSpPr>
            <a:spLocks noGrp="1"/>
          </p:cNvSpPr>
          <p:nvPr>
            <p:ph idx="1"/>
          </p:nvPr>
        </p:nvSpPr>
        <p:spPr/>
        <p:txBody>
          <a:bodyPr>
            <a:normAutofit lnSpcReduction="10000"/>
          </a:bodyPr>
          <a:lstStyle/>
          <a:p>
            <a:r>
              <a:rPr lang="en-US" sz="2800" dirty="0">
                <a:latin typeface="Times New Roman" panose="02020603050405020304" pitchFamily="18" charset="0"/>
                <a:cs typeface="Times New Roman" panose="02020603050405020304" pitchFamily="18" charset="0"/>
              </a:rPr>
              <a:t> Parents are prime candidates for contributing to gender-role socialization. </a:t>
            </a:r>
            <a:r>
              <a:rPr lang="en-US" sz="2800" dirty="0" smtClean="0">
                <a:latin typeface="Times New Roman" panose="02020603050405020304" pitchFamily="18" charset="0"/>
                <a:cs typeface="Times New Roman" panose="02020603050405020304" pitchFamily="18" charset="0"/>
              </a:rPr>
              <a:t>Lytton and Romney (1991) conducted a meta-analytic review of 172 studies that evaluated </a:t>
            </a:r>
            <a:r>
              <a:rPr lang="en-US" sz="2800" dirty="0">
                <a:latin typeface="Times New Roman" panose="02020603050405020304" pitchFamily="18" charset="0"/>
                <a:cs typeface="Times New Roman" panose="02020603050405020304" pitchFamily="18" charset="0"/>
              </a:rPr>
              <a:t>parents</a:t>
            </a:r>
            <a:r>
              <a:rPr lang="en-US" sz="2800" dirty="0" smtClean="0">
                <a:latin typeface="Times New Roman" panose="02020603050405020304" pitchFamily="18" charset="0"/>
                <a:cs typeface="Times New Roman" panose="02020603050405020304" pitchFamily="18" charset="0"/>
              </a:rPr>
              <a:t>’ socialization practices with children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concluded that parents’ overall treatment of girls and boys was similar. In only one way were parents found to treat girls and boys differently</a:t>
            </a:r>
            <a:r>
              <a:rPr lang="en-US" sz="2800" dirty="0">
                <a:latin typeface="Times New Roman" panose="02020603050405020304" pitchFamily="18" charset="0"/>
                <a:cs typeface="Times New Roman" panose="02020603050405020304" pitchFamily="18" charset="0"/>
              </a:rPr>
              <a:t>: Parents encouraged sex-typed toys (d = +.34). </a:t>
            </a:r>
          </a:p>
        </p:txBody>
      </p:sp>
    </p:spTree>
    <p:extLst>
      <p:ext uri="{BB962C8B-B14F-4D97-AF65-F5344CB8AC3E}">
        <p14:creationId xmlns:p14="http://schemas.microsoft.com/office/powerpoint/2010/main" val="28574722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119116"/>
            <a:ext cx="9905999" cy="4672085"/>
          </a:xfrm>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20998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3764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340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9010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96287"/>
            <a:ext cx="9905999" cy="4844955"/>
          </a:xfrm>
        </p:spPr>
        <p:txBody>
          <a:bodyPr>
            <a:normAutofit/>
          </a:bodyPr>
          <a:lstStyle/>
          <a:p>
            <a:r>
              <a:rPr lang="en-US" sz="2800" dirty="0" smtClean="0">
                <a:latin typeface="Times New Roman" panose="02020603050405020304" pitchFamily="18" charset="0"/>
                <a:cs typeface="Times New Roman" panose="02020603050405020304" pitchFamily="18" charset="0"/>
              </a:rPr>
              <a:t>Twin studies also have been used to examine the heritability of homosexuality. </a:t>
            </a: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concordance of homosexuality is </a:t>
            </a:r>
            <a:r>
              <a:rPr lang="en-US" sz="2800" dirty="0" smtClean="0">
                <a:latin typeface="Times New Roman" panose="02020603050405020304" pitchFamily="18" charset="0"/>
                <a:cs typeface="Times New Roman" panose="02020603050405020304" pitchFamily="18" charset="0"/>
              </a:rPr>
              <a:t>considerably higher among monozygotic twins than </a:t>
            </a:r>
            <a:r>
              <a:rPr lang="en-US" sz="2800" dirty="0">
                <a:latin typeface="Times New Roman" panose="02020603050405020304" pitchFamily="18" charset="0"/>
                <a:cs typeface="Times New Roman" panose="02020603050405020304" pitchFamily="18" charset="0"/>
              </a:rPr>
              <a:t>dizygotic twins—20% to 24% compared to 10% or less (Hyde, 2005b). This difference </a:t>
            </a:r>
            <a:r>
              <a:rPr lang="en-US" sz="2800" dirty="0" smtClean="0">
                <a:latin typeface="Times New Roman" panose="02020603050405020304" pitchFamily="18" charset="0"/>
                <a:cs typeface="Times New Roman" panose="02020603050405020304" pitchFamily="18" charset="0"/>
              </a:rPr>
              <a:t>applies to both gay men and lesbians.</a:t>
            </a:r>
          </a:p>
          <a:p>
            <a:r>
              <a:rPr lang="en-US" sz="2800" dirty="0" smtClean="0">
                <a:latin typeface="Times New Roman" panose="02020603050405020304" pitchFamily="18" charset="0"/>
                <a:cs typeface="Times New Roman" panose="02020603050405020304" pitchFamily="18" charset="0"/>
              </a:rPr>
              <a:t> However</a:t>
            </a:r>
            <a:r>
              <a:rPr lang="en-US" sz="2800" dirty="0">
                <a:latin typeface="Times New Roman" panose="02020603050405020304" pitchFamily="18" charset="0"/>
                <a:cs typeface="Times New Roman" panose="02020603050405020304" pitchFamily="18" charset="0"/>
              </a:rPr>
              <a:t>, if one identical twin is homosexual, the chance that the other identical twin is homosexual is far from 100%. </a:t>
            </a:r>
          </a:p>
        </p:txBody>
      </p:sp>
    </p:spTree>
    <p:extLst>
      <p:ext uri="{BB962C8B-B14F-4D97-AF65-F5344CB8AC3E}">
        <p14:creationId xmlns:p14="http://schemas.microsoft.com/office/powerpoint/2010/main" val="37343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450377"/>
            <a:ext cx="9905998" cy="1214651"/>
          </a:xfrm>
        </p:spPr>
        <p:txBody>
          <a:bodyPr/>
          <a:lstStyle/>
          <a:p>
            <a:r>
              <a:rPr lang="en-US" b="1" u="sng" dirty="0" smtClean="0">
                <a:latin typeface="Times New Roman" panose="02020603050405020304" pitchFamily="18" charset="0"/>
                <a:cs typeface="Times New Roman" panose="02020603050405020304" pitchFamily="18" charset="0"/>
              </a:rPr>
              <a:t>AGGRESION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405719"/>
            <a:ext cx="9905999" cy="4872251"/>
          </a:xfrm>
        </p:spPr>
        <p:txBody>
          <a:bodyPr>
            <a:noAutofit/>
          </a:bodyPr>
          <a:lstStyle/>
          <a:p>
            <a:r>
              <a:rPr lang="en-US" sz="2800" dirty="0">
                <a:latin typeface="Times New Roman" panose="02020603050405020304" pitchFamily="18" charset="0"/>
                <a:cs typeface="Times New Roman" panose="02020603050405020304" pitchFamily="18" charset="0"/>
              </a:rPr>
              <a:t>Aggression is one social behavior for </a:t>
            </a:r>
            <a:r>
              <a:rPr lang="en-US" sz="2800" dirty="0" smtClean="0">
                <a:latin typeface="Times New Roman" panose="02020603050405020304" pitchFamily="18" charset="0"/>
                <a:cs typeface="Times New Roman" panose="02020603050405020304" pitchFamily="18" charset="0"/>
              </a:rPr>
              <a:t>which there are clear-cut sex differences, and </a:t>
            </a:r>
            <a:r>
              <a:rPr lang="en-US" sz="2800" dirty="0">
                <a:latin typeface="Times New Roman" panose="02020603050405020304" pitchFamily="18" charset="0"/>
                <a:cs typeface="Times New Roman" panose="02020603050405020304" pitchFamily="18" charset="0"/>
              </a:rPr>
              <a:t>some of this difference has been attributed </a:t>
            </a:r>
            <a:r>
              <a:rPr lang="en-US" sz="2800" dirty="0" smtClean="0">
                <a:latin typeface="Times New Roman" panose="02020603050405020304" pitchFamily="18" charset="0"/>
                <a:cs typeface="Times New Roman" panose="02020603050405020304" pitchFamily="18" charset="0"/>
              </a:rPr>
              <a:t>to biology. </a:t>
            </a:r>
          </a:p>
          <a:p>
            <a:r>
              <a:rPr lang="en-US" sz="2800" dirty="0" smtClean="0">
                <a:latin typeface="Times New Roman" panose="02020603050405020304" pitchFamily="18" charset="0"/>
                <a:cs typeface="Times New Roman" panose="02020603050405020304" pitchFamily="18" charset="0"/>
              </a:rPr>
              <a:t>Twin studies find a much stronger </a:t>
            </a:r>
            <a:r>
              <a:rPr lang="en-US" sz="2800" dirty="0">
                <a:latin typeface="Times New Roman" panose="02020603050405020304" pitchFamily="18" charset="0"/>
                <a:cs typeface="Times New Roman" panose="02020603050405020304" pitchFamily="18" charset="0"/>
              </a:rPr>
              <a:t>correlation of aggressive behavior between monozygotic than dizygotic twins.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 meta-analysis of 51 twin and adoption studies showed that genetics accounted for about </a:t>
            </a:r>
            <a:r>
              <a:rPr lang="en-US" sz="2800" dirty="0">
                <a:latin typeface="Times New Roman" panose="02020603050405020304" pitchFamily="18" charset="0"/>
                <a:cs typeface="Times New Roman" panose="02020603050405020304" pitchFamily="18" charset="0"/>
              </a:rPr>
              <a:t>40</a:t>
            </a:r>
            <a:r>
              <a:rPr lang="en-US" sz="2800" dirty="0" smtClean="0">
                <a:latin typeface="Times New Roman" panose="02020603050405020304" pitchFamily="18" charset="0"/>
                <a:cs typeface="Times New Roman" panose="02020603050405020304" pitchFamily="18" charset="0"/>
              </a:rPr>
              <a:t>% of anti social behavior, including criminal behavior, delinquency, and behavioral aggression (Rhee &amp; Waldman, 2002). </a:t>
            </a:r>
          </a:p>
        </p:txBody>
      </p:sp>
    </p:spTree>
    <p:extLst>
      <p:ext uri="{BB962C8B-B14F-4D97-AF65-F5344CB8AC3E}">
        <p14:creationId xmlns:p14="http://schemas.microsoft.com/office/powerpoint/2010/main" val="1283410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116" y="1062132"/>
            <a:ext cx="9905999" cy="4205904"/>
          </a:xfrm>
        </p:spPr>
        <p:txBody>
          <a:bodyPr>
            <a:normAutofit lnSpcReduction="10000"/>
          </a:bodyPr>
          <a:lstStyle/>
          <a:p>
            <a:r>
              <a:rPr lang="en-US" sz="2800" dirty="0">
                <a:latin typeface="Times New Roman" panose="02020603050405020304" pitchFamily="18" charset="0"/>
                <a:cs typeface="Times New Roman" panose="02020603050405020304" pitchFamily="18" charset="0"/>
              </a:rPr>
              <a:t>Adoption studies are used to establish the contribution of genes to behavior by comparing the similarity in behavior between adopted siblings to the similarity in behavior between biological siblings who have been reared apart. </a:t>
            </a:r>
          </a:p>
          <a:p>
            <a:r>
              <a:rPr lang="en-US" sz="2800" dirty="0">
                <a:latin typeface="Times New Roman" panose="02020603050405020304" pitchFamily="18" charset="0"/>
                <a:cs typeface="Times New Roman" panose="02020603050405020304" pitchFamily="18" charset="0"/>
              </a:rPr>
              <a:t>One such study showed that there was a greater correspondence between parents’ reports of family functioning and the rate of anti social behavior in biological than in adopted children (Sharma, </a:t>
            </a:r>
            <a:r>
              <a:rPr lang="en-US" sz="2800" dirty="0" err="1">
                <a:latin typeface="Times New Roman" panose="02020603050405020304" pitchFamily="18" charset="0"/>
                <a:cs typeface="Times New Roman" panose="02020603050405020304" pitchFamily="18" charset="0"/>
              </a:rPr>
              <a:t>McGue</a:t>
            </a:r>
            <a:r>
              <a:rPr lang="en-US" sz="2800" dirty="0">
                <a:latin typeface="Times New Roman" panose="02020603050405020304" pitchFamily="18" charset="0"/>
                <a:cs typeface="Times New Roman" panose="02020603050405020304" pitchFamily="18" charset="0"/>
              </a:rPr>
              <a:t>, &amp; Benson, 1996).</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5137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495688"/>
            <a:ext cx="9905998" cy="1478570"/>
          </a:xfrm>
        </p:spPr>
        <p:txBody>
          <a:bodyPr/>
          <a:lstStyle/>
          <a:p>
            <a:r>
              <a:rPr lang="en-US" b="1" u="sng" dirty="0" smtClean="0">
                <a:latin typeface="Times New Roman" panose="02020603050405020304" pitchFamily="18" charset="0"/>
                <a:cs typeface="Times New Roman" panose="02020603050405020304" pitchFamily="18" charset="0"/>
              </a:rPr>
              <a:t>Sex-related chromosomal abnormalities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113009"/>
            <a:ext cx="9905999" cy="3878358"/>
          </a:xfrm>
        </p:spPr>
        <p:txBody>
          <a:bodyPr>
            <a:noAutofit/>
          </a:bodyPr>
          <a:lstStyle/>
          <a:p>
            <a:r>
              <a:rPr lang="en-US" sz="2800" dirty="0" smtClean="0">
                <a:latin typeface="Times New Roman" panose="02020603050405020304" pitchFamily="18" charset="0"/>
                <a:cs typeface="Times New Roman" panose="02020603050405020304" pitchFamily="18" charset="0"/>
              </a:rPr>
              <a:t>Sex-related chromosomal abnormalities also have been linked to aggression. A nearly </a:t>
            </a:r>
            <a:r>
              <a:rPr lang="en-US" sz="2800" dirty="0">
                <a:latin typeface="Times New Roman" panose="02020603050405020304" pitchFamily="18" charset="0"/>
                <a:cs typeface="Times New Roman" panose="02020603050405020304" pitchFamily="18" charset="0"/>
              </a:rPr>
              <a:t>genetic theory of aggression focused on the </a:t>
            </a:r>
            <a:r>
              <a:rPr lang="en-US" sz="2800" dirty="0" smtClean="0">
                <a:latin typeface="Times New Roman" panose="02020603050405020304" pitchFamily="18" charset="0"/>
                <a:cs typeface="Times New Roman" panose="02020603050405020304" pitchFamily="18" charset="0"/>
              </a:rPr>
              <a:t>role of an extra Y chromosome in men (Manning</a:t>
            </a:r>
            <a:r>
              <a:rPr lang="en-US" sz="2800" dirty="0">
                <a:latin typeface="Times New Roman" panose="02020603050405020304" pitchFamily="18" charset="0"/>
                <a:cs typeface="Times New Roman" panose="02020603050405020304" pitchFamily="18" charset="0"/>
              </a:rPr>
              <a:t>, 1989).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Some </a:t>
            </a:r>
            <a:r>
              <a:rPr lang="en-US" sz="2800" dirty="0">
                <a:latin typeface="Times New Roman" panose="02020603050405020304" pitchFamily="18" charset="0"/>
                <a:cs typeface="Times New Roman" panose="02020603050405020304" pitchFamily="18" charset="0"/>
              </a:rPr>
              <a:t>studies found a higher than </a:t>
            </a:r>
            <a:r>
              <a:rPr lang="en-US" sz="2800" dirty="0" smtClean="0">
                <a:latin typeface="Times New Roman" panose="02020603050405020304" pitchFamily="18" charset="0"/>
                <a:cs typeface="Times New Roman" panose="02020603050405020304" pitchFamily="18" charset="0"/>
              </a:rPr>
              <a:t>average proportion of men with the XYY configuration in prison than in the normal population. However, more recent studies have called this finding into question.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196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347</TotalTime>
  <Words>4260</Words>
  <Application>Microsoft Office PowerPoint</Application>
  <PresentationFormat>Widescreen</PresentationFormat>
  <Paragraphs>147</Paragraphs>
  <Slides>59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Times New Roman</vt:lpstr>
      <vt:lpstr>Trebuchet MS</vt:lpstr>
      <vt:lpstr>Tw Cen MT</vt:lpstr>
      <vt:lpstr>Wingdings</vt:lpstr>
      <vt:lpstr>Circuit</vt:lpstr>
      <vt:lpstr>SEX-RELATED COMPARISONS: THEORY</vt:lpstr>
      <vt:lpstr>BIOLOGY</vt:lpstr>
      <vt:lpstr>GENES</vt:lpstr>
      <vt:lpstr>PowerPoint Presentation</vt:lpstr>
      <vt:lpstr>PowerPoint Presentation</vt:lpstr>
      <vt:lpstr>PowerPoint Presentation</vt:lpstr>
      <vt:lpstr>AGGRESION</vt:lpstr>
      <vt:lpstr>PowerPoint Presentation</vt:lpstr>
      <vt:lpstr>Sex-related chromosomal abnormalities</vt:lpstr>
      <vt:lpstr>XYY PATTERN LINKAGE TO AGGRESSION</vt:lpstr>
      <vt:lpstr>PowerPoint Presentation</vt:lpstr>
      <vt:lpstr>HORMONES</vt:lpstr>
      <vt:lpstr>PowerPoint Presentation</vt:lpstr>
      <vt:lpstr>INTERSEX CONDITIONS</vt:lpstr>
      <vt:lpstr>Congenital adrenal  hyperplasia (CAH)</vt:lpstr>
      <vt:lpstr>PowerPoint Presentation</vt:lpstr>
      <vt:lpstr>PowerPoint Presentation</vt:lpstr>
      <vt:lpstr>PowerPoint Presentation</vt:lpstr>
      <vt:lpstr>PowerPoint Presentation</vt:lpstr>
      <vt:lpstr>3 Explanations for link of CAH to spatial skills</vt:lpstr>
      <vt:lpstr>Testosterone effect on women ; imbalance effects</vt:lpstr>
      <vt:lpstr>PowerPoint Presentation</vt:lpstr>
      <vt:lpstr>PowerPoint Presentation</vt:lpstr>
      <vt:lpstr>complete androgen  insensitivity syndrome (CAIS)</vt:lpstr>
      <vt:lpstr>PowerPoint Presentation</vt:lpstr>
      <vt:lpstr>prenatal exposure to hormones</vt:lpstr>
      <vt:lpstr>THE BRAIN</vt:lpstr>
      <vt:lpstr>PowerPoint Presentation</vt:lpstr>
      <vt:lpstr>Corpus callosum thickness</vt:lpstr>
      <vt:lpstr>Theories on brain lateralization</vt:lpstr>
      <vt:lpstr>PowerPoint Presentation</vt:lpstr>
      <vt:lpstr>PowerPoint Presentation</vt:lpstr>
      <vt:lpstr>PowerPoint Presentation</vt:lpstr>
      <vt:lpstr>PowerPoint Presentation</vt:lpstr>
      <vt:lpstr>PowerPoint Presentation</vt:lpstr>
      <vt:lpstr>The Hunter-Gatherer Society</vt:lpstr>
      <vt:lpstr>PowerPoint Presentation</vt:lpstr>
      <vt:lpstr>PowerPoint Presentation</vt:lpstr>
      <vt:lpstr>PSYCHOANALYTIC THEORY</vt:lpstr>
      <vt:lpstr>PowerPoint Presentation</vt:lpstr>
      <vt:lpstr>PowerPoint Presentation</vt:lpstr>
      <vt:lpstr>PowerPoint Presentation</vt:lpstr>
      <vt:lpstr>PowerPoint Presentation</vt:lpstr>
      <vt:lpstr>Social learning theory</vt:lpstr>
      <vt:lpstr>PowerPoint Presentation</vt:lpstr>
      <vt:lpstr>PowerPoint Presentation</vt:lpstr>
      <vt:lpstr>Observational Learning or Modeling</vt:lpstr>
      <vt:lpstr>PowerPoint Presentation</vt:lpstr>
      <vt:lpstr>PowerPoint Presentation</vt:lpstr>
      <vt:lpstr>PowerPoint Presentation</vt:lpstr>
      <vt:lpstr> GENDER-ROLE SOCIALIZATION </vt:lpstr>
      <vt:lpstr>PowerPoint Presentation</vt:lpstr>
      <vt:lpstr>PowerPoint Presentation</vt:lpstr>
      <vt:lpstr>PowerPoint Presentation</vt:lpstr>
      <vt:lpstr>The Influence of Parents: Differential Treatment of Boys and Girls.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SEX-RELATED COMPARISONS: THEORY</dc:title>
  <dc:creator>Saad Rehman</dc:creator>
  <cp:lastModifiedBy>Saad Rehman</cp:lastModifiedBy>
  <cp:revision>32</cp:revision>
  <dcterms:created xsi:type="dcterms:W3CDTF">2020-11-11T18:22:28Z</dcterms:created>
  <dcterms:modified xsi:type="dcterms:W3CDTF">2020-11-12T00:09:40Z</dcterms:modified>
</cp:coreProperties>
</file>