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05" r:id="rId15"/>
    <p:sldId id="306" r:id="rId16"/>
    <p:sldId id="307" r:id="rId17"/>
    <p:sldId id="308" r:id="rId18"/>
    <p:sldId id="269" r:id="rId19"/>
    <p:sldId id="270" r:id="rId20"/>
    <p:sldId id="271" r:id="rId21"/>
    <p:sldId id="303" r:id="rId22"/>
    <p:sldId id="304" r:id="rId23"/>
    <p:sldId id="272" r:id="rId24"/>
    <p:sldId id="274" r:id="rId25"/>
    <p:sldId id="275" r:id="rId26"/>
    <p:sldId id="273"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9" r:id="rId40"/>
    <p:sldId id="290" r:id="rId41"/>
    <p:sldId id="291" r:id="rId42"/>
    <p:sldId id="292" r:id="rId43"/>
    <p:sldId id="293" r:id="rId44"/>
    <p:sldId id="294" r:id="rId45"/>
    <p:sldId id="295" r:id="rId46"/>
    <p:sldId id="296" r:id="rId47"/>
    <p:sldId id="297" r:id="rId48"/>
    <p:sldId id="298" r:id="rId49"/>
    <p:sldId id="300" r:id="rId50"/>
    <p:sldId id="30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AFFA62-8F69-4714-A895-F5C681163F8F}">
          <p14:sldIdLst>
            <p14:sldId id="256"/>
            <p14:sldId id="257"/>
            <p14:sldId id="258"/>
            <p14:sldId id="259"/>
            <p14:sldId id="260"/>
            <p14:sldId id="261"/>
            <p14:sldId id="262"/>
            <p14:sldId id="263"/>
            <p14:sldId id="264"/>
            <p14:sldId id="265"/>
            <p14:sldId id="266"/>
            <p14:sldId id="267"/>
            <p14:sldId id="268"/>
            <p14:sldId id="305"/>
            <p14:sldId id="306"/>
            <p14:sldId id="307"/>
            <p14:sldId id="308"/>
            <p14:sldId id="269"/>
            <p14:sldId id="270"/>
            <p14:sldId id="271"/>
            <p14:sldId id="303"/>
            <p14:sldId id="304"/>
            <p14:sldId id="272"/>
            <p14:sldId id="274"/>
            <p14:sldId id="275"/>
            <p14:sldId id="273"/>
            <p14:sldId id="276"/>
            <p14:sldId id="277"/>
            <p14:sldId id="278"/>
            <p14:sldId id="279"/>
            <p14:sldId id="280"/>
            <p14:sldId id="281"/>
            <p14:sldId id="282"/>
          </p14:sldIdLst>
        </p14:section>
        <p14:section name="Untitled Section" id="{259E87C9-0F6A-49EF-89A0-DC3F775B44FE}">
          <p14:sldIdLst>
            <p14:sldId id="283"/>
            <p14:sldId id="284"/>
            <p14:sldId id="285"/>
            <p14:sldId id="286"/>
            <p14:sldId id="287"/>
            <p14:sldId id="289"/>
            <p14:sldId id="290"/>
            <p14:sldId id="291"/>
            <p14:sldId id="292"/>
            <p14:sldId id="293"/>
            <p14:sldId id="294"/>
            <p14:sldId id="295"/>
            <p14:sldId id="296"/>
            <p14:sldId id="297"/>
            <p14:sldId id="298"/>
            <p14:sldId id="300"/>
            <p14:sldId id="30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88" d="100"/>
          <a:sy n="88" d="100"/>
        </p:scale>
        <p:origin x="-2002" y="-77"/>
      </p:cViewPr>
      <p:guideLst>
        <p:guide orient="horz" pos="2160"/>
        <p:guide pos="2880"/>
      </p:guideLst>
    </p:cSldViewPr>
  </p:slideViewPr>
  <p:notesTextViewPr>
    <p:cViewPr>
      <p:scale>
        <a:sx n="1" d="1"/>
        <a:sy n="1" d="1"/>
      </p:scale>
      <p:origin x="0" y="0"/>
    </p:cViewPr>
  </p:notesTextViewPr>
  <p:sorterViewPr>
    <p:cViewPr>
      <p:scale>
        <a:sx n="100" d="100"/>
        <a:sy n="100" d="100"/>
      </p:scale>
      <p:origin x="0" y="1085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2FC825-7328-4A90-BE2D-970ADFFB7F3F}"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4048039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FC825-7328-4A90-BE2D-970ADFFB7F3F}"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224604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FC825-7328-4A90-BE2D-970ADFFB7F3F}"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93125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FC825-7328-4A90-BE2D-970ADFFB7F3F}"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405006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2FC825-7328-4A90-BE2D-970ADFFB7F3F}"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206311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2FC825-7328-4A90-BE2D-970ADFFB7F3F}"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192582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2FC825-7328-4A90-BE2D-970ADFFB7F3F}" type="datetimeFigureOut">
              <a:rPr lang="en-US" smtClean="0"/>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68447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2FC825-7328-4A90-BE2D-970ADFFB7F3F}" type="datetimeFigureOut">
              <a:rPr lang="en-US" smtClean="0"/>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346363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FC825-7328-4A90-BE2D-970ADFFB7F3F}" type="datetimeFigureOut">
              <a:rPr lang="en-US" smtClean="0"/>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435036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FC825-7328-4A90-BE2D-970ADFFB7F3F}"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293269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FC825-7328-4A90-BE2D-970ADFFB7F3F}"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598BB4-8FD0-46EB-94EB-22831C391A07}" type="slidenum">
              <a:rPr lang="en-US" smtClean="0"/>
              <a:t>‹#›</a:t>
            </a:fld>
            <a:endParaRPr lang="en-US"/>
          </a:p>
        </p:txBody>
      </p:sp>
    </p:spTree>
    <p:extLst>
      <p:ext uri="{BB962C8B-B14F-4D97-AF65-F5344CB8AC3E}">
        <p14:creationId xmlns:p14="http://schemas.microsoft.com/office/powerpoint/2010/main" val="218318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FC825-7328-4A90-BE2D-970ADFFB7F3F}" type="datetimeFigureOut">
              <a:rPr lang="en-US" smtClean="0"/>
              <a:t>5/2/2018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598BB4-8FD0-46EB-94EB-22831C391A07}" type="slidenum">
              <a:rPr lang="en-US" smtClean="0"/>
              <a:t>‹#›</a:t>
            </a:fld>
            <a:endParaRPr lang="en-US"/>
          </a:p>
        </p:txBody>
      </p:sp>
    </p:spTree>
    <p:extLst>
      <p:ext uri="{BB962C8B-B14F-4D97-AF65-F5344CB8AC3E}">
        <p14:creationId xmlns:p14="http://schemas.microsoft.com/office/powerpoint/2010/main" val="2254159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Sexual </a:t>
            </a:r>
            <a:r>
              <a:rPr lang="en-US" dirty="0" err="1" smtClean="0"/>
              <a:t>D,Somatoform</a:t>
            </a:r>
            <a:r>
              <a:rPr lang="en-US" dirty="0" smtClean="0"/>
              <a:t> </a:t>
            </a:r>
            <a:r>
              <a:rPr lang="en-US" dirty="0" err="1" smtClean="0"/>
              <a:t>D.,Cognitive</a:t>
            </a:r>
            <a:r>
              <a:rPr lang="en-US" dirty="0" smtClean="0"/>
              <a:t> </a:t>
            </a:r>
            <a:r>
              <a:rPr lang="en-US" dirty="0" err="1" smtClean="0"/>
              <a:t>D.,Stress</a:t>
            </a:r>
            <a:r>
              <a:rPr lang="en-US" smtClean="0"/>
              <a:t> D.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48402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frotteuristic</a:t>
            </a:r>
            <a:r>
              <a:rPr lang="en-US" dirty="0" smtClean="0"/>
              <a:t> disorder</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person with </a:t>
            </a:r>
            <a:r>
              <a:rPr lang="en-US" dirty="0" err="1" smtClean="0"/>
              <a:t>frotteuristic</a:t>
            </a:r>
            <a:r>
              <a:rPr lang="en-US" dirty="0" smtClean="0"/>
              <a:t> disorder experiences repeated and intense sexual arousal from touching or rubbing against a non consenting person. The arousal may, like with the other </a:t>
            </a:r>
            <a:r>
              <a:rPr lang="en-US" dirty="0" err="1" smtClean="0"/>
              <a:t>paraphilic</a:t>
            </a:r>
            <a:r>
              <a:rPr lang="en-US" dirty="0" smtClean="0"/>
              <a:t> disorders, take the form of fantasies, urges, or behaviors.</a:t>
            </a:r>
          </a:p>
          <a:p>
            <a:pPr algn="just"/>
            <a:r>
              <a:rPr lang="en-US" dirty="0" smtClean="0"/>
              <a:t>Frottage (from French </a:t>
            </a:r>
            <a:r>
              <a:rPr lang="en-US" dirty="0" err="1" smtClean="0"/>
              <a:t>frotter</a:t>
            </a:r>
            <a:r>
              <a:rPr lang="en-US" dirty="0" smtClean="0"/>
              <a:t>, “to rub”) is usually committed in a crowded place, such as a subway or a busy sidewalk .</a:t>
            </a:r>
            <a:endParaRPr lang="en-US" dirty="0"/>
          </a:p>
        </p:txBody>
      </p:sp>
    </p:spTree>
    <p:extLst>
      <p:ext uri="{BB962C8B-B14F-4D97-AF65-F5344CB8AC3E}">
        <p14:creationId xmlns:p14="http://schemas.microsoft.com/office/powerpoint/2010/main" val="1025667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masochism disorder</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 person with sexual masochism disorder is repeatedly and intensely sexually aroused by the act of being humiliated, beaten, bound, or otherwise made to suffer (APA, 2013). Again, this arousal may take such forms as fantasies, urges, or behaviors. Many people have fantasies of being forced into sexual acts against their will, but only those who are very distressed or impaired by the fantasies receive this diagnosis. Some people with the disorder act on the masochistic urges by themselves, perhaps tying, sticking pins into, or even cutting themselves. Others have their sexual partners restrain, tie up, blindfold, spank, paddle, whip, beat, electrically shock, “pin and pierce,” or humiliate </a:t>
            </a:r>
            <a:r>
              <a:rPr lang="en-US" dirty="0" err="1" smtClean="0"/>
              <a:t>theM</a:t>
            </a:r>
            <a:r>
              <a:rPr lang="en-US" dirty="0" smtClean="0"/>
              <a:t>.</a:t>
            </a:r>
            <a:endParaRPr lang="en-US" dirty="0"/>
          </a:p>
        </p:txBody>
      </p:sp>
    </p:spTree>
    <p:extLst>
      <p:ext uri="{BB962C8B-B14F-4D97-AF65-F5344CB8AC3E}">
        <p14:creationId xmlns:p14="http://schemas.microsoft.com/office/powerpoint/2010/main" val="319246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sadism disorder,</a:t>
            </a:r>
            <a:endParaRPr lang="en-US" dirty="0"/>
          </a:p>
        </p:txBody>
      </p:sp>
      <p:sp>
        <p:nvSpPr>
          <p:cNvPr id="3" name="Content Placeholder 2"/>
          <p:cNvSpPr>
            <a:spLocks noGrp="1"/>
          </p:cNvSpPr>
          <p:nvPr>
            <p:ph idx="1"/>
          </p:nvPr>
        </p:nvSpPr>
        <p:spPr/>
        <p:txBody>
          <a:bodyPr/>
          <a:lstStyle/>
          <a:p>
            <a:r>
              <a:rPr lang="en-US" dirty="0" smtClean="0"/>
              <a:t>A person with sexual sadism disorder, usually male, is repeatedly and intensely sexually aroused by the physical or psychological suffering of another individual (APA, 2013). This arousal may be expressed through fantasies, urges, or behaviors, including acts such as dominating, restraining, blindfolding, cutting, strangling.</a:t>
            </a:r>
            <a:endParaRPr lang="en-US" dirty="0"/>
          </a:p>
        </p:txBody>
      </p:sp>
    </p:spTree>
    <p:extLst>
      <p:ext uri="{BB962C8B-B14F-4D97-AF65-F5344CB8AC3E}">
        <p14:creationId xmlns:p14="http://schemas.microsoft.com/office/powerpoint/2010/main" val="1108831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cognition(old age disorders)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Delirium </a:t>
            </a:r>
            <a:r>
              <a:rPr lang="en-US" dirty="0" smtClean="0"/>
              <a:t>is a major disturbance in attention and orientation to the </a:t>
            </a:r>
            <a:r>
              <a:rPr lang="en-US" dirty="0" err="1" smtClean="0"/>
              <a:t>environment.As</a:t>
            </a:r>
            <a:r>
              <a:rPr lang="en-US" dirty="0" smtClean="0"/>
              <a:t> the person’s focus becomes less clear, he or she has great difficulty concentrating and thinking in an organized way, leading to misinterpretations, illusions, and on occasion, hallucinations .Sufferers may believe that it is morning in the middle of the night or that they are home when actually they are in a hospital room.</a:t>
            </a:r>
          </a:p>
          <a:p>
            <a:pPr algn="just"/>
            <a:r>
              <a:rPr lang="en-US" dirty="0" smtClean="0"/>
              <a:t>This state of massive confusion typically develops over a short period of time, usually hours or </a:t>
            </a:r>
            <a:r>
              <a:rPr lang="en-US" dirty="0" err="1" smtClean="0"/>
              <a:t>days.Delirium</a:t>
            </a:r>
            <a:r>
              <a:rPr lang="en-US" dirty="0" smtClean="0"/>
              <a:t> may occur in any age group, including children, but is most common in elderly people.</a:t>
            </a:r>
            <a:endParaRPr lang="en-US" dirty="0"/>
          </a:p>
        </p:txBody>
      </p:sp>
    </p:spTree>
    <p:extLst>
      <p:ext uri="{BB962C8B-B14F-4D97-AF65-F5344CB8AC3E}">
        <p14:creationId xmlns:p14="http://schemas.microsoft.com/office/powerpoint/2010/main" val="943578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defRPr/>
            </a:pPr>
            <a:r>
              <a:rPr lang="en-US" b="1" dirty="0"/>
              <a:t>Causes of delirium:</a:t>
            </a:r>
          </a:p>
          <a:p>
            <a:pPr>
              <a:defRPr/>
            </a:pPr>
            <a:r>
              <a:rPr lang="en-US" dirty="0"/>
              <a:t>Drugs &amp; alcohol intoxication, opiates, prescribed drugs, </a:t>
            </a:r>
            <a:r>
              <a:rPr lang="en-US" dirty="0" err="1"/>
              <a:t>Antiochinergics</a:t>
            </a:r>
            <a:r>
              <a:rPr lang="en-US" dirty="0"/>
              <a:t>, sedatives, digoxin, diuretics, lithium, and steroids.</a:t>
            </a:r>
          </a:p>
          <a:p>
            <a:pPr>
              <a:defRPr/>
            </a:pPr>
            <a:r>
              <a:rPr lang="en-US" dirty="0"/>
              <a:t>Medical conditions,  febrile illnesses (fever), septicemia (blood poisoning), organ failure( cardiac, renal, hepatic), hyper or hypoglycemia (level of glucose), postoperative hypoxia (lack of Oxygen to tissues), Thiamine deficiency</a:t>
            </a:r>
          </a:p>
          <a:p>
            <a:pPr>
              <a:defRPr/>
            </a:pPr>
            <a:r>
              <a:rPr lang="en-US" dirty="0"/>
              <a:t>Neurological conditions, epileptic seizures or head injury, space occupying lesions, encephalitis (inflammation of the brain), cerebral hemorrhage (a diseased blood vessel within the brain bursts, allowing blood to leak inside the brain).</a:t>
            </a:r>
          </a:p>
          <a:p>
            <a:pPr>
              <a:defRPr/>
            </a:pPr>
            <a:r>
              <a:rPr lang="en-US" dirty="0"/>
              <a:t>Constipation, dehydration, pain and sensory deprivation.</a:t>
            </a:r>
          </a:p>
          <a:p>
            <a:endParaRPr lang="en-US" dirty="0"/>
          </a:p>
        </p:txBody>
      </p:sp>
    </p:spTree>
    <p:extLst>
      <p:ext uri="{BB962C8B-B14F-4D97-AF65-F5344CB8AC3E}">
        <p14:creationId xmlns:p14="http://schemas.microsoft.com/office/powerpoint/2010/main" val="1601423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Dementia</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dirty="0"/>
              <a:t>Is an acquired global impairment of intellect, memory, and personality without impairment of consciousness. The main complaint is poor memory. Disturbance of behavior, language, personality, mood or perception.</a:t>
            </a:r>
          </a:p>
          <a:p>
            <a:pPr>
              <a:buFont typeface="Wingdings" panose="05000000000000000000" pitchFamily="2" charset="2"/>
              <a:buChar char="§"/>
            </a:pPr>
            <a:r>
              <a:rPr lang="en-US" dirty="0"/>
              <a:t>Loss of flexibility and adaptability and if you press the patient who lost this flexibility, there will be sudden explosions of anger or grief(catastrophic reaction).</a:t>
            </a:r>
          </a:p>
          <a:p>
            <a:pPr>
              <a:buFont typeface="Wingdings" panose="05000000000000000000" pitchFamily="2" charset="2"/>
              <a:buChar char="§"/>
            </a:pPr>
            <a:r>
              <a:rPr lang="en-US" dirty="0"/>
              <a:t>Self neglect and avoids social engagements.</a:t>
            </a:r>
          </a:p>
          <a:p>
            <a:pPr>
              <a:buFont typeface="Wingdings" panose="05000000000000000000" pitchFamily="2" charset="2"/>
              <a:buChar char="§"/>
            </a:pPr>
            <a:r>
              <a:rPr lang="en-US" dirty="0"/>
              <a:t>Disorientation for time and then for place and person</a:t>
            </a:r>
          </a:p>
          <a:p>
            <a:endParaRPr lang="en-US" dirty="0"/>
          </a:p>
        </p:txBody>
      </p:sp>
    </p:spTree>
    <p:extLst>
      <p:ext uri="{BB962C8B-B14F-4D97-AF65-F5344CB8AC3E}">
        <p14:creationId xmlns:p14="http://schemas.microsoft.com/office/powerpoint/2010/main" val="133294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nSpc>
                <a:spcPct val="100000"/>
              </a:lnSpc>
              <a:buFont typeface="Wingdings" panose="05000000000000000000" pitchFamily="2" charset="2"/>
              <a:buChar char="§"/>
            </a:pPr>
            <a:r>
              <a:rPr lang="en-US" dirty="0"/>
              <a:t>Aimless behavior, slow thinking, Speech becomes incoherent or mute.</a:t>
            </a:r>
          </a:p>
          <a:p>
            <a:pPr>
              <a:buFont typeface="Wingdings" panose="05000000000000000000" pitchFamily="2" charset="2"/>
              <a:buChar char="§"/>
            </a:pPr>
            <a:r>
              <a:rPr lang="en-US" dirty="0"/>
              <a:t>Behavioral, affective, and psychotic features accompany the cognitive deficits.</a:t>
            </a:r>
          </a:p>
          <a:p>
            <a:pPr>
              <a:buFont typeface="Wingdings" panose="05000000000000000000" pitchFamily="2" charset="2"/>
              <a:buChar char="§"/>
            </a:pPr>
            <a:r>
              <a:rPr lang="en-US" dirty="0"/>
              <a:t>Insight is retained at first but gradually lost.</a:t>
            </a:r>
          </a:p>
          <a:p>
            <a:pPr>
              <a:buFont typeface="Wingdings" panose="05000000000000000000" pitchFamily="2" charset="2"/>
              <a:buChar char="§"/>
            </a:pPr>
            <a:r>
              <a:rPr lang="en-US" dirty="0"/>
              <a:t>Depression, anxiety, distress, irritability and aggression occurs.</a:t>
            </a:r>
          </a:p>
          <a:p>
            <a:pPr>
              <a:buFont typeface="Wingdings" panose="05000000000000000000" pitchFamily="2" charset="2"/>
              <a:buChar char="§"/>
            </a:pPr>
            <a:r>
              <a:rPr lang="en-US" dirty="0"/>
              <a:t>Later affect becomes blunted.</a:t>
            </a:r>
          </a:p>
          <a:p>
            <a:pPr>
              <a:buFont typeface="Wingdings" panose="05000000000000000000" pitchFamily="2" charset="2"/>
              <a:buChar char="§"/>
            </a:pPr>
            <a:r>
              <a:rPr lang="en-US" dirty="0"/>
              <a:t>Hallucinations and delusions could appear too</a:t>
            </a:r>
            <a:r>
              <a:rPr lang="en-US" dirty="0">
                <a:solidFill>
                  <a:srgbClr val="002060"/>
                </a:solidFill>
              </a:rPr>
              <a:t>.</a:t>
            </a:r>
          </a:p>
          <a:p>
            <a:endParaRPr lang="en-US" dirty="0"/>
          </a:p>
        </p:txBody>
      </p:sp>
    </p:spTree>
    <p:extLst>
      <p:ext uri="{BB962C8B-B14F-4D97-AF65-F5344CB8AC3E}">
        <p14:creationId xmlns:p14="http://schemas.microsoft.com/office/powerpoint/2010/main" val="3209192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5-02"/>
          <p:cNvPicPr>
            <a:picLocks noChangeAspect="1" noChangeArrowheads="1"/>
          </p:cNvPicPr>
          <p:nvPr/>
        </p:nvPicPr>
        <p:blipFill>
          <a:blip r:embed="rId2" cstate="print"/>
          <a:stretch>
            <a:fillRect/>
          </a:stretch>
        </p:blipFill>
        <p:spPr bwMode="auto">
          <a:xfrm>
            <a:off x="463297" y="457200"/>
            <a:ext cx="8375904" cy="6053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5351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smtClean="0"/>
              <a:t>Fever, certain diseases and infections, poor nutrition, head injuries, strokes, and stress (including the trauma of surgery) may all cause </a:t>
            </a:r>
            <a:r>
              <a:rPr lang="en-US" dirty="0" err="1" smtClean="0"/>
              <a:t>delirium.So</a:t>
            </a:r>
            <a:r>
              <a:rPr lang="en-US" dirty="0" smtClean="0"/>
              <a:t> may intoxication by certain substances, such as prescription drugs.</a:t>
            </a:r>
          </a:p>
          <a:p>
            <a:r>
              <a:rPr lang="en-US" dirty="0" smtClean="0"/>
              <a:t>Incorrect diagnoses of this kind may contribute to a high death rate for older people with delirium.</a:t>
            </a:r>
            <a:endParaRPr lang="en-US" dirty="0"/>
          </a:p>
        </p:txBody>
      </p:sp>
    </p:spTree>
    <p:extLst>
      <p:ext uri="{BB962C8B-B14F-4D97-AF65-F5344CB8AC3E}">
        <p14:creationId xmlns:p14="http://schemas.microsoft.com/office/powerpoint/2010/main" val="2592539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Neurocognitive disorder</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People with a neurocognitive disorder experience a significant decline in at least one (often more than one) area of cognitive functioning, such as </a:t>
            </a:r>
            <a:r>
              <a:rPr lang="en-US" b="1" dirty="0" smtClean="0"/>
              <a:t>memory and learning, attention, visual perception, planning and decision making, language ability, or social awareness.</a:t>
            </a:r>
          </a:p>
          <a:p>
            <a:pPr algn="just"/>
            <a:r>
              <a:rPr lang="en-US" dirty="0" smtClean="0"/>
              <a:t>Those who have certain types of neurocognitive disorders may also undergo personality changes—they may behave inappropriately, for example—and their symptoms may worsen steadily.</a:t>
            </a:r>
            <a:endParaRPr lang="en-US" dirty="0"/>
          </a:p>
        </p:txBody>
      </p:sp>
    </p:spTree>
    <p:extLst>
      <p:ext uri="{BB962C8B-B14F-4D97-AF65-F5344CB8AC3E}">
        <p14:creationId xmlns:p14="http://schemas.microsoft.com/office/powerpoint/2010/main" val="2825240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Sexual behavior is a major focus of both our private thoughts and public discussions. Sexual feelings are a crucial part of our development and daily functioning, sexual activity is tied to the satisfaction of our basic needs, and sexual performance is linked to our self-esteem. Most people are fascinated by the abnormal sexual behavior of others and worry about the normality of their own sexuality.</a:t>
            </a:r>
            <a:endParaRPr lang="en-US" dirty="0"/>
          </a:p>
        </p:txBody>
      </p:sp>
    </p:spTree>
    <p:extLst>
      <p:ext uri="{BB962C8B-B14F-4D97-AF65-F5344CB8AC3E}">
        <p14:creationId xmlns:p14="http://schemas.microsoft.com/office/powerpoint/2010/main" val="16185077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endParaRPr lang="en-US" dirty="0"/>
          </a:p>
        </p:txBody>
      </p:sp>
      <p:sp>
        <p:nvSpPr>
          <p:cNvPr id="3" name="Content Placeholder 2"/>
          <p:cNvSpPr>
            <a:spLocks noGrp="1"/>
          </p:cNvSpPr>
          <p:nvPr>
            <p:ph idx="1"/>
          </p:nvPr>
        </p:nvSpPr>
        <p:spPr/>
        <p:txBody>
          <a:bodyPr/>
          <a:lstStyle/>
          <a:p>
            <a:pPr algn="just"/>
            <a:r>
              <a:rPr lang="en-US" dirty="0" smtClean="0"/>
              <a:t>If the person’s cognitive decline is substantial and interferes significantly with his or her ability to be independent, a diagnosis of </a:t>
            </a:r>
            <a:r>
              <a:rPr lang="en-US" b="1" dirty="0" smtClean="0"/>
              <a:t>major neurocognitive disorder is in order.</a:t>
            </a:r>
          </a:p>
          <a:p>
            <a:pPr algn="just"/>
            <a:r>
              <a:rPr lang="en-US" dirty="0" smtClean="0"/>
              <a:t>If the decline is modest and does not interfere with independent functioning, the appropriate diagnosis is </a:t>
            </a:r>
            <a:r>
              <a:rPr lang="en-US" b="1" dirty="0" smtClean="0"/>
              <a:t>mild neurocognitive disorder</a:t>
            </a:r>
            <a:endParaRPr lang="en-US" b="1" dirty="0"/>
          </a:p>
        </p:txBody>
      </p:sp>
    </p:spTree>
    <p:extLst>
      <p:ext uri="{BB962C8B-B14F-4D97-AF65-F5344CB8AC3E}">
        <p14:creationId xmlns:p14="http://schemas.microsoft.com/office/powerpoint/2010/main" val="722571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nSpc>
                <a:spcPct val="80000"/>
              </a:lnSpc>
            </a:pPr>
            <a:r>
              <a:rPr lang="en-US" b="1" dirty="0"/>
              <a:t>NCD due to Alzheimer’s disease,</a:t>
            </a:r>
          </a:p>
          <a:p>
            <a:pPr>
              <a:lnSpc>
                <a:spcPct val="80000"/>
              </a:lnSpc>
            </a:pPr>
            <a:r>
              <a:rPr lang="en-US" b="1" dirty="0" err="1"/>
              <a:t>Vasculsar</a:t>
            </a:r>
            <a:r>
              <a:rPr lang="en-US" b="1" dirty="0"/>
              <a:t> NCD</a:t>
            </a:r>
          </a:p>
          <a:p>
            <a:pPr>
              <a:lnSpc>
                <a:spcPct val="80000"/>
              </a:lnSpc>
            </a:pPr>
            <a:r>
              <a:rPr lang="en-US" b="1" dirty="0"/>
              <a:t>NCD with </a:t>
            </a:r>
            <a:r>
              <a:rPr lang="en-US" b="1" dirty="0" err="1"/>
              <a:t>Lewy</a:t>
            </a:r>
            <a:r>
              <a:rPr lang="en-US" b="1" dirty="0"/>
              <a:t> bodies</a:t>
            </a:r>
          </a:p>
          <a:p>
            <a:pPr>
              <a:lnSpc>
                <a:spcPct val="80000"/>
              </a:lnSpc>
            </a:pPr>
            <a:r>
              <a:rPr lang="en-US" b="1" dirty="0"/>
              <a:t>NCD due to </a:t>
            </a:r>
            <a:r>
              <a:rPr lang="en-US" b="1" dirty="0" err="1"/>
              <a:t>parkinson’s</a:t>
            </a:r>
            <a:r>
              <a:rPr lang="en-US" b="1" dirty="0"/>
              <a:t> disease</a:t>
            </a:r>
          </a:p>
          <a:p>
            <a:pPr>
              <a:lnSpc>
                <a:spcPct val="80000"/>
              </a:lnSpc>
            </a:pPr>
            <a:r>
              <a:rPr lang="en-US" b="1" dirty="0" err="1"/>
              <a:t>Frontotemporal</a:t>
            </a:r>
            <a:r>
              <a:rPr lang="en-US" b="1" dirty="0"/>
              <a:t> NCD</a:t>
            </a:r>
          </a:p>
          <a:p>
            <a:pPr>
              <a:lnSpc>
                <a:spcPct val="80000"/>
              </a:lnSpc>
            </a:pPr>
            <a:r>
              <a:rPr lang="en-US" b="1" dirty="0"/>
              <a:t>NCD due to traumatic brain injury</a:t>
            </a:r>
          </a:p>
          <a:p>
            <a:pPr>
              <a:lnSpc>
                <a:spcPct val="80000"/>
              </a:lnSpc>
            </a:pPr>
            <a:r>
              <a:rPr lang="en-US" b="1" dirty="0"/>
              <a:t>NCD due to HIV infection</a:t>
            </a:r>
          </a:p>
          <a:p>
            <a:pPr>
              <a:lnSpc>
                <a:spcPct val="80000"/>
              </a:lnSpc>
            </a:pPr>
            <a:r>
              <a:rPr lang="en-US" b="1" dirty="0"/>
              <a:t>Substance/medication induced NCD</a:t>
            </a:r>
          </a:p>
          <a:p>
            <a:pPr>
              <a:lnSpc>
                <a:spcPct val="80000"/>
              </a:lnSpc>
            </a:pPr>
            <a:r>
              <a:rPr lang="en-US" b="1" dirty="0"/>
              <a:t>NCD due to Huntington’s Disease</a:t>
            </a:r>
          </a:p>
          <a:p>
            <a:pPr>
              <a:lnSpc>
                <a:spcPct val="80000"/>
              </a:lnSpc>
            </a:pPr>
            <a:r>
              <a:rPr lang="en-US" b="1" dirty="0"/>
              <a:t>NCD due to Prion’s disease</a:t>
            </a:r>
          </a:p>
          <a:p>
            <a:pPr>
              <a:lnSpc>
                <a:spcPct val="80000"/>
              </a:lnSpc>
            </a:pPr>
            <a:r>
              <a:rPr lang="en-US" b="1" dirty="0"/>
              <a:t>NCD due to another medical condition</a:t>
            </a:r>
          </a:p>
          <a:p>
            <a:pPr>
              <a:lnSpc>
                <a:spcPct val="80000"/>
              </a:lnSpc>
            </a:pPr>
            <a:r>
              <a:rPr lang="en-US" b="1" dirty="0"/>
              <a:t>NCD due to multiple etiologies</a:t>
            </a:r>
          </a:p>
          <a:p>
            <a:pPr>
              <a:lnSpc>
                <a:spcPct val="80000"/>
              </a:lnSpc>
            </a:pPr>
            <a:r>
              <a:rPr lang="en-US" b="1" dirty="0"/>
              <a:t>Unspecified NCD</a:t>
            </a:r>
            <a:endParaRPr lang="ar-IQ" b="1" dirty="0"/>
          </a:p>
          <a:p>
            <a:endParaRPr lang="en-US" dirty="0"/>
          </a:p>
        </p:txBody>
      </p:sp>
    </p:spTree>
    <p:extLst>
      <p:ext uri="{BB962C8B-B14F-4D97-AF65-F5344CB8AC3E}">
        <p14:creationId xmlns:p14="http://schemas.microsoft.com/office/powerpoint/2010/main" val="484630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9"/>
          <p:cNvPicPr>
            <a:picLocks noChangeAspect="1"/>
          </p:cNvPicPr>
          <p:nvPr/>
        </p:nvPicPr>
        <p:blipFill>
          <a:blip r:embed="rId2"/>
          <a:stretch>
            <a:fillRect/>
          </a:stretch>
        </p:blipFill>
        <p:spPr>
          <a:xfrm>
            <a:off x="76200" y="260230"/>
            <a:ext cx="8991600" cy="6597770"/>
          </a:xfrm>
          <a:prstGeom prst="rect">
            <a:avLst/>
          </a:prstGeom>
        </p:spPr>
      </p:pic>
    </p:spTree>
    <p:extLst>
      <p:ext uri="{BB962C8B-B14F-4D97-AF65-F5344CB8AC3E}">
        <p14:creationId xmlns:p14="http://schemas.microsoft.com/office/powerpoint/2010/main" val="3869745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featuring somatic symptoms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DSM-5 lists a number of psychological disorders in which bodily symptoms or concerns are the primary features of the disorders.</a:t>
            </a:r>
          </a:p>
          <a:p>
            <a:pPr algn="just"/>
            <a:r>
              <a:rPr lang="en-US" b="1" dirty="0" smtClean="0"/>
              <a:t>The idea that psychological factors may contribute to somatic illnesses has ancient roots, yet it had few proponents before the twentieth century. It was particularly unpopular during the Renaissance, when medicine began to be a physical science and scientists became committed to the pursuit of objective “fact” .At that time, the mind was considered the territory of priests and philosophers, not of physicians and scientists. By the seventeenth century, the French philosopher René Descartes went so far as to claim that the mind, or soul, is totally separate from the body—a position called mind-body dualism. Over the course of the twentieth century, however, numerous studies convinced medical and clinical researchers that psychological factors such as stress, worry, and perhaps even unconscious needs can contribute in major ways to bodily illness.</a:t>
            </a:r>
            <a:endParaRPr lang="en-US" b="1" dirty="0"/>
          </a:p>
        </p:txBody>
      </p:sp>
    </p:spTree>
    <p:extLst>
      <p:ext uri="{BB962C8B-B14F-4D97-AF65-F5344CB8AC3E}">
        <p14:creationId xmlns:p14="http://schemas.microsoft.com/office/powerpoint/2010/main" val="2946715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Malingering disorders</a:t>
            </a:r>
            <a:endParaRPr lang="en-US" dirty="0"/>
          </a:p>
        </p:txBody>
      </p:sp>
      <p:sp>
        <p:nvSpPr>
          <p:cNvPr id="3" name="Content Placeholder 2"/>
          <p:cNvSpPr>
            <a:spLocks noGrp="1"/>
          </p:cNvSpPr>
          <p:nvPr>
            <p:ph idx="1"/>
          </p:nvPr>
        </p:nvSpPr>
        <p:spPr/>
        <p:txBody>
          <a:bodyPr/>
          <a:lstStyle/>
          <a:p>
            <a:pPr algn="just"/>
            <a:r>
              <a:rPr lang="en-US" dirty="0" smtClean="0"/>
              <a:t>people who become physically sick usually go to a physician. Sometimes, however, the physician cannot find a medical cause for the problem and may suspect that other factors are involved. Perhaps the patient is malingering—intentionally feigning illness to achieve some external gain, such as financial compensation or deferment from military service.</a:t>
            </a:r>
            <a:endParaRPr lang="en-US" dirty="0"/>
          </a:p>
        </p:txBody>
      </p:sp>
    </p:spTree>
    <p:extLst>
      <p:ext uri="{BB962C8B-B14F-4D97-AF65-F5344CB8AC3E}">
        <p14:creationId xmlns:p14="http://schemas.microsoft.com/office/powerpoint/2010/main" val="1625982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factitious disorder</a:t>
            </a:r>
            <a:endParaRPr lang="en-US" dirty="0"/>
          </a:p>
        </p:txBody>
      </p:sp>
      <p:sp>
        <p:nvSpPr>
          <p:cNvPr id="3" name="Content Placeholder 2"/>
          <p:cNvSpPr>
            <a:spLocks noGrp="1"/>
          </p:cNvSpPr>
          <p:nvPr>
            <p:ph idx="1"/>
          </p:nvPr>
        </p:nvSpPr>
        <p:spPr/>
        <p:txBody>
          <a:bodyPr/>
          <a:lstStyle/>
          <a:p>
            <a:pPr algn="just"/>
            <a:r>
              <a:rPr lang="en-US" dirty="0" smtClean="0"/>
              <a:t>Alternatively, a patient may intentionally produce or feign physical symptoms from a wish to be a patient; that is, the motivation for assuming the sick role may be the role itself .Physicians would then decide that the patient is manifesting factitious disorder.</a:t>
            </a:r>
          </a:p>
          <a:p>
            <a:pPr algn="just"/>
            <a:r>
              <a:rPr lang="en-US" dirty="0" smtClean="0"/>
              <a:t>Factitious disorder is known popularly as Munchausen syndrome.</a:t>
            </a:r>
            <a:endParaRPr lang="en-US" dirty="0"/>
          </a:p>
        </p:txBody>
      </p:sp>
    </p:spTree>
    <p:extLst>
      <p:ext uri="{BB962C8B-B14F-4D97-AF65-F5344CB8AC3E}">
        <p14:creationId xmlns:p14="http://schemas.microsoft.com/office/powerpoint/2010/main" val="2012041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 People with factitious disorder often go to extremes to create the appearance of illness. Many give themselves medications secretly. Some, like the woman just described, inject drugs to cause bleeding.</a:t>
            </a:r>
          </a:p>
          <a:p>
            <a:pPr algn="just"/>
            <a:r>
              <a:rPr lang="en-US" dirty="0" smtClean="0"/>
              <a:t>Still others use laxatives to produce chronic diarrhea. High fevers are especially easy to create. In a classic study of patients with prolonged mysterious fever, more than 9 percent were eventually diagnosed with factitious disorder.</a:t>
            </a:r>
          </a:p>
          <a:p>
            <a:pPr marL="0" indent="0">
              <a:buNone/>
            </a:pPr>
            <a:endParaRPr lang="en-US" dirty="0"/>
          </a:p>
        </p:txBody>
      </p:sp>
    </p:spTree>
    <p:extLst>
      <p:ext uri="{BB962C8B-B14F-4D97-AF65-F5344CB8AC3E}">
        <p14:creationId xmlns:p14="http://schemas.microsoft.com/office/powerpoint/2010/main" val="1610012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People with factitious disorder often research their supposed ailments and are impressively knowledgeable about </a:t>
            </a:r>
            <a:r>
              <a:rPr lang="en-US" dirty="0" err="1" smtClean="0"/>
              <a:t>medicine.Many</a:t>
            </a:r>
            <a:r>
              <a:rPr lang="en-US" dirty="0" smtClean="0"/>
              <a:t> eagerly undergo painful testing or treatment, even surgery When confronted with evidence that their symptoms are factitious, they typically deny the charges and leave the hospital; they may enter another hospital the same day.</a:t>
            </a:r>
          </a:p>
          <a:p>
            <a:pPr algn="just"/>
            <a:r>
              <a:rPr lang="en-US" dirty="0" smtClean="0"/>
              <a:t>Overall, the pattern appears to be more common in women than men. Men, however, may more often have severe cases. The disorder usually begins during early adulthood. </a:t>
            </a:r>
            <a:endParaRPr lang="en-US" dirty="0"/>
          </a:p>
        </p:txBody>
      </p:sp>
    </p:spTree>
    <p:extLst>
      <p:ext uri="{BB962C8B-B14F-4D97-AF65-F5344CB8AC3E}">
        <p14:creationId xmlns:p14="http://schemas.microsoft.com/office/powerpoint/2010/main" val="3926439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Factitious disorder seems to be particularly common among people who</a:t>
            </a:r>
          </a:p>
          <a:p>
            <a:pPr algn="just"/>
            <a:r>
              <a:rPr lang="en-US" dirty="0" smtClean="0"/>
              <a:t> (1) received extensive treatment for a medical problem as children, </a:t>
            </a:r>
          </a:p>
          <a:p>
            <a:pPr algn="just"/>
            <a:r>
              <a:rPr lang="en-US" dirty="0" smtClean="0"/>
              <a:t>(2) carry a grudge against the medical profession, or </a:t>
            </a:r>
          </a:p>
          <a:p>
            <a:pPr algn="just"/>
            <a:r>
              <a:rPr lang="en-US" dirty="0" smtClean="0"/>
              <a:t>(3) have worked as a nurse, laboratory technician, or medical aide. A number have poor social support, few enduring social relationships, and little family </a:t>
            </a:r>
            <a:r>
              <a:rPr lang="en-US" dirty="0" err="1" smtClean="0"/>
              <a:t>lif</a:t>
            </a:r>
            <a:endParaRPr lang="en-US" dirty="0"/>
          </a:p>
        </p:txBody>
      </p:sp>
    </p:spTree>
    <p:extLst>
      <p:ext uri="{BB962C8B-B14F-4D97-AF65-F5344CB8AC3E}">
        <p14:creationId xmlns:p14="http://schemas.microsoft.com/office/powerpoint/2010/main" val="332694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In a related pattern, </a:t>
            </a:r>
            <a:r>
              <a:rPr lang="en-US" b="1" dirty="0" smtClean="0"/>
              <a:t>factitious disorder imposed on another, </a:t>
            </a:r>
            <a:r>
              <a:rPr lang="en-US" dirty="0" smtClean="0"/>
              <a:t>known popularly as Munchausen syndrome by proxy, parents or caretakers make up or produce physical illnesses in their children, leading in some cases to repeated painful diagnostic tests, medication, and surgery If the children are removed from their parents and placed in the care of others, their symptoms disappear.</a:t>
            </a:r>
            <a:endParaRPr lang="en-US" dirty="0"/>
          </a:p>
        </p:txBody>
      </p:sp>
    </p:spTree>
    <p:extLst>
      <p:ext uri="{BB962C8B-B14F-4D97-AF65-F5344CB8AC3E}">
        <p14:creationId xmlns:p14="http://schemas.microsoft.com/office/powerpoint/2010/main" val="4742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orders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Experts recognize two general categories of sexual disorders.</a:t>
            </a:r>
          </a:p>
          <a:p>
            <a:r>
              <a:rPr lang="en-US" dirty="0" smtClean="0"/>
              <a:t> Sexual dysfunctions (People with sexual dysfunctions have problems with their sexual responses)</a:t>
            </a:r>
          </a:p>
          <a:p>
            <a:r>
              <a:rPr lang="en-US" dirty="0" smtClean="0"/>
              <a:t> </a:t>
            </a:r>
            <a:r>
              <a:rPr lang="en-US" dirty="0" err="1"/>
              <a:t>P</a:t>
            </a:r>
            <a:r>
              <a:rPr lang="en-US" dirty="0" err="1" smtClean="0"/>
              <a:t>araphilic</a:t>
            </a:r>
            <a:r>
              <a:rPr lang="en-US" dirty="0" smtClean="0"/>
              <a:t> disorders (People with </a:t>
            </a:r>
            <a:r>
              <a:rPr lang="en-US" dirty="0" err="1" smtClean="0"/>
              <a:t>paraphilic</a:t>
            </a:r>
            <a:r>
              <a:rPr lang="en-US" dirty="0" smtClean="0"/>
              <a:t> disorders have repeated and intense sexual urges or fantasies in response to objects or situations that society deems inappropriate, and they may behave inappropriately as well)</a:t>
            </a:r>
            <a:endParaRPr lang="en-US" dirty="0"/>
          </a:p>
        </p:txBody>
      </p:sp>
    </p:spTree>
    <p:extLst>
      <p:ext uri="{BB962C8B-B14F-4D97-AF65-F5344CB8AC3E}">
        <p14:creationId xmlns:p14="http://schemas.microsoft.com/office/powerpoint/2010/main" val="35314545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Conversion and somatic symptom disorder</a:t>
            </a:r>
            <a:endParaRPr lang="en-US" dirty="0"/>
          </a:p>
        </p:txBody>
      </p:sp>
      <p:sp>
        <p:nvSpPr>
          <p:cNvPr id="3" name="Content Placeholder 2"/>
          <p:cNvSpPr>
            <a:spLocks noGrp="1"/>
          </p:cNvSpPr>
          <p:nvPr>
            <p:ph idx="1"/>
          </p:nvPr>
        </p:nvSpPr>
        <p:spPr/>
        <p:txBody>
          <a:bodyPr/>
          <a:lstStyle/>
          <a:p>
            <a:pPr algn="just"/>
            <a:r>
              <a:rPr lang="en-US" dirty="0" smtClean="0"/>
              <a:t>When a bodily ailment has an excessive and disproportionate impact on the person, has no apparent medical cause, or is inconsistent with known medical diseases, physicians may suspect a conversion disorder or a somatic symptom disorder.</a:t>
            </a:r>
          </a:p>
          <a:p>
            <a:pPr algn="just"/>
            <a:endParaRPr lang="en-US" dirty="0"/>
          </a:p>
        </p:txBody>
      </p:sp>
    </p:spTree>
    <p:extLst>
      <p:ext uri="{BB962C8B-B14F-4D97-AF65-F5344CB8AC3E}">
        <p14:creationId xmlns:p14="http://schemas.microsoft.com/office/powerpoint/2010/main" val="1272383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disorder</a:t>
            </a:r>
            <a:endParaRPr lang="en-US" dirty="0"/>
          </a:p>
        </p:txBody>
      </p:sp>
      <p:sp>
        <p:nvSpPr>
          <p:cNvPr id="3" name="Content Placeholder 2"/>
          <p:cNvSpPr>
            <a:spLocks noGrp="1"/>
          </p:cNvSpPr>
          <p:nvPr>
            <p:ph idx="1"/>
          </p:nvPr>
        </p:nvSpPr>
        <p:spPr/>
        <p:txBody>
          <a:bodyPr/>
          <a:lstStyle/>
          <a:p>
            <a:r>
              <a:rPr lang="en-US" dirty="0" smtClean="0"/>
              <a:t>People with this disorder display physical symptoms that affect voluntary motor or sensory functioning, but the symptoms are inconsistent with known medical diseases. In short, they have neurological-like  symptoms— for example, paralysis, blindness, or loss of feeling—that have no neurological basis. </a:t>
            </a:r>
            <a:endParaRPr lang="en-US" dirty="0"/>
          </a:p>
        </p:txBody>
      </p:sp>
    </p:spTree>
    <p:extLst>
      <p:ext uri="{BB962C8B-B14F-4D97-AF65-F5344CB8AC3E}">
        <p14:creationId xmlns:p14="http://schemas.microsoft.com/office/powerpoint/2010/main" val="147027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Conversion disorder often is hard, even for physicians, to distinguish from a genuine medical </a:t>
            </a:r>
            <a:r>
              <a:rPr lang="en-US" dirty="0" err="1" smtClean="0"/>
              <a:t>problem.In</a:t>
            </a:r>
            <a:r>
              <a:rPr lang="en-US" dirty="0" smtClean="0"/>
              <a:t> fact, it is always possible that a diagnosis of conversion disorder is a mistake and that the patient’s problem has an undetected neurological or other medical </a:t>
            </a:r>
            <a:r>
              <a:rPr lang="en-US" dirty="0" err="1" smtClean="0"/>
              <a:t>cause.Because</a:t>
            </a:r>
            <a:r>
              <a:rPr lang="en-US" dirty="0" smtClean="0"/>
              <a:t> conversion disorders are so similar to  “genuine” medical ailments, physicians sometimes rely on oddities in the patient’s medical picture to help distinguish the two.</a:t>
            </a:r>
          </a:p>
          <a:p>
            <a:pPr algn="just"/>
            <a:r>
              <a:rPr lang="en-US" dirty="0" smtClean="0"/>
              <a:t>The symptoms of a conversion disorder may, for example, be at odds with the way the nervous system is known to work. In a conversion symptom called glove anesthesia, numbness begins sharply at the wrist and extends evenly right to the fingertips.</a:t>
            </a:r>
            <a:endParaRPr lang="en-US" dirty="0"/>
          </a:p>
        </p:txBody>
      </p:sp>
    </p:spTree>
    <p:extLst>
      <p:ext uri="{BB962C8B-B14F-4D97-AF65-F5344CB8AC3E}">
        <p14:creationId xmlns:p14="http://schemas.microsoft.com/office/powerpoint/2010/main" val="3833160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Somatization Pattern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People with a somatization pattern of somatic symptom disorder experience many long-lasting physical ailments—ailments that typically have little or no physical basis.</a:t>
            </a:r>
          </a:p>
          <a:p>
            <a:pPr algn="just"/>
            <a:r>
              <a:rPr lang="en-US" dirty="0" smtClean="0"/>
              <a:t>A sufferer’s ailments often include pain symptoms (such as headaches or chest pain), gastrointestinal symptoms (such as nausea or diarrhea), sexual symptoms (such as erectile or menstrual difficulties), and neurological-type symptoms (such as double vision or paralysis).</a:t>
            </a:r>
            <a:endParaRPr lang="en-US" dirty="0"/>
          </a:p>
        </p:txBody>
      </p:sp>
    </p:spTree>
    <p:extLst>
      <p:ext uri="{BB962C8B-B14F-4D97-AF65-F5344CB8AC3E}">
        <p14:creationId xmlns:p14="http://schemas.microsoft.com/office/powerpoint/2010/main" val="3482670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People with a somatization pattern usually go from doctor to doctor in search of relief. They often describe their many symptoms in dramatic and exaggerated terms. Most also feel anxious and depressed. The pattern typically lasts for many years, fluctuating over time but rarely disappearing completely without therapy.</a:t>
            </a:r>
            <a:endParaRPr lang="en-US" dirty="0"/>
          </a:p>
        </p:txBody>
      </p:sp>
    </p:spTree>
    <p:extLst>
      <p:ext uri="{BB962C8B-B14F-4D97-AF65-F5344CB8AC3E}">
        <p14:creationId xmlns:p14="http://schemas.microsoft.com/office/powerpoint/2010/main" val="3449375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Predominant Pain Pattern</a:t>
            </a:r>
          </a:p>
        </p:txBody>
      </p:sp>
      <p:sp>
        <p:nvSpPr>
          <p:cNvPr id="3" name="Content Placeholder 2"/>
          <p:cNvSpPr>
            <a:spLocks noGrp="1"/>
          </p:cNvSpPr>
          <p:nvPr>
            <p:ph idx="1"/>
          </p:nvPr>
        </p:nvSpPr>
        <p:spPr/>
        <p:txBody>
          <a:bodyPr>
            <a:normAutofit fontScale="92500" lnSpcReduction="10000"/>
          </a:bodyPr>
          <a:lstStyle/>
          <a:p>
            <a:pPr algn="just"/>
            <a:r>
              <a:rPr lang="en-US" dirty="0" smtClean="0"/>
              <a:t>If </a:t>
            </a:r>
            <a:r>
              <a:rPr lang="en-US" dirty="0"/>
              <a:t>the primary feature of somatic symptom disorder is pain, the person is said to have a predominant pain pattern. Patients with conversion disorder or another pattern of somatic symptom disorder may also experience pain, but it is the key symptom in this pattern. The source of the pain may be known or unknown. Either way, the concerns and disruption produced by the pain are disproportionate to its severity and seriousness.</a:t>
            </a:r>
          </a:p>
        </p:txBody>
      </p:sp>
    </p:spTree>
    <p:extLst>
      <p:ext uri="{BB962C8B-B14F-4D97-AF65-F5344CB8AC3E}">
        <p14:creationId xmlns:p14="http://schemas.microsoft.com/office/powerpoint/2010/main" val="168437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Although the precise prevalence has not been determined, this pattern appears to be fairly common </a:t>
            </a:r>
            <a:r>
              <a:rPr lang="en-US" dirty="0" smtClean="0"/>
              <a:t>.It </a:t>
            </a:r>
            <a:r>
              <a:rPr lang="en-US" dirty="0"/>
              <a:t>may begin at any age, and women seem more likely than men to experience it </a:t>
            </a:r>
            <a:r>
              <a:rPr lang="en-US" dirty="0" smtClean="0"/>
              <a:t>.Often </a:t>
            </a:r>
            <a:r>
              <a:rPr lang="en-US" dirty="0"/>
              <a:t>it develops after an accident or during an illness that has caused genuine pain, which then takes on a life of its own. </a:t>
            </a:r>
          </a:p>
        </p:txBody>
      </p:sp>
    </p:spTree>
    <p:extLst>
      <p:ext uri="{BB962C8B-B14F-4D97-AF65-F5344CB8AC3E}">
        <p14:creationId xmlns:p14="http://schemas.microsoft.com/office/powerpoint/2010/main" val="694170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illness anxiety disorder</a:t>
            </a:r>
          </a:p>
        </p:txBody>
      </p:sp>
      <p:sp>
        <p:nvSpPr>
          <p:cNvPr id="3" name="Content Placeholder 2"/>
          <p:cNvSpPr>
            <a:spLocks noGrp="1"/>
          </p:cNvSpPr>
          <p:nvPr>
            <p:ph idx="1"/>
          </p:nvPr>
        </p:nvSpPr>
        <p:spPr/>
        <p:txBody>
          <a:bodyPr>
            <a:normAutofit fontScale="77500" lnSpcReduction="20000"/>
          </a:bodyPr>
          <a:lstStyle/>
          <a:p>
            <a:pPr algn="just"/>
            <a:r>
              <a:rPr lang="en-US" dirty="0"/>
              <a:t>People with illness anxiety disorder, previously known as </a:t>
            </a:r>
            <a:r>
              <a:rPr lang="en-US" b="1" dirty="0"/>
              <a:t>hypochondriasis, </a:t>
            </a:r>
            <a:r>
              <a:rPr lang="en-US" dirty="0"/>
              <a:t>are chronically anxious about their health and are convinced that they have or are developing a serious medical illness, despite the absence of somatic symptoms </a:t>
            </a:r>
            <a:r>
              <a:rPr lang="en-US" dirty="0" smtClean="0"/>
              <a:t>.</a:t>
            </a:r>
          </a:p>
          <a:p>
            <a:pPr algn="just"/>
            <a:r>
              <a:rPr lang="en-US" dirty="0" smtClean="0"/>
              <a:t>They </a:t>
            </a:r>
            <a:r>
              <a:rPr lang="en-US" dirty="0"/>
              <a:t>repeatedly check their body for signs of illness and misinterpret various bodily events as signs of serious medical problems. Typically the events are merely normal bodily changes, such as occasional coughing, sores, or sweating. Those with illness anxiety disorder persist in such misinterpretations no matter what friends, relatives, and physicians say. Some such people recognize that their concerns are excessive, but many do not.</a:t>
            </a:r>
          </a:p>
        </p:txBody>
      </p:sp>
    </p:spTree>
    <p:extLst>
      <p:ext uri="{BB962C8B-B14F-4D97-AF65-F5344CB8AC3E}">
        <p14:creationId xmlns:p14="http://schemas.microsoft.com/office/powerpoint/2010/main" val="26010988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 of trauma and stress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a:t>
            </a:r>
            <a:r>
              <a:rPr lang="en-US" dirty="0"/>
              <a:t>symptoms of anxiety and depression, as well as other kinds of symptoms, persist well after the upsetting situation is over. These people may be suffering from acute stress disorder or posttraumatic stress disorder, patterns that arise in reaction to a psychologically traumatic event. A traumatic event is one in which a person is exposed to actual or threatened death, serious injury, or sexual violation. </a:t>
            </a:r>
            <a:endParaRPr lang="en-US" dirty="0" smtClean="0"/>
          </a:p>
          <a:p>
            <a:pPr algn="just"/>
            <a:r>
              <a:rPr lang="en-US" dirty="0" smtClean="0"/>
              <a:t>If </a:t>
            </a:r>
            <a:r>
              <a:rPr lang="en-US" dirty="0"/>
              <a:t>the symptoms begin within 4 weeks of the traumatic event and last for less than a month, DSM-5 assigns a diagnosis of acute stress disorder </a:t>
            </a:r>
            <a:r>
              <a:rPr lang="en-US" dirty="0" smtClean="0"/>
              <a:t>.If </a:t>
            </a:r>
            <a:r>
              <a:rPr lang="en-US" dirty="0"/>
              <a:t>the symptoms continue longer than a month, a diagnosis of posttraumatic stress disorder (PTSD) is given. The symptoms of PTSD may begin either shortly after the traumatic event or months or years afterward</a:t>
            </a:r>
          </a:p>
        </p:txBody>
      </p:sp>
    </p:spTree>
    <p:extLst>
      <p:ext uri="{BB962C8B-B14F-4D97-AF65-F5344CB8AC3E}">
        <p14:creationId xmlns:p14="http://schemas.microsoft.com/office/powerpoint/2010/main" val="3578017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a:t>
            </a:r>
            <a:endParaRPr lang="en-US" dirty="0"/>
          </a:p>
        </p:txBody>
      </p:sp>
      <p:sp>
        <p:nvSpPr>
          <p:cNvPr id="3" name="Content Placeholder 2"/>
          <p:cNvSpPr>
            <a:spLocks noGrp="1"/>
          </p:cNvSpPr>
          <p:nvPr>
            <p:ph idx="1"/>
          </p:nvPr>
        </p:nvSpPr>
        <p:spPr/>
        <p:txBody>
          <a:bodyPr>
            <a:normAutofit fontScale="62500" lnSpcReduction="20000"/>
          </a:bodyPr>
          <a:lstStyle/>
          <a:p>
            <a:r>
              <a:rPr lang="en-US" dirty="0"/>
              <a:t>Person is exposed to a traumatic event—death or threatened death, severe injury, or sexual violation.</a:t>
            </a:r>
          </a:p>
          <a:p>
            <a:r>
              <a:rPr lang="en-US" dirty="0"/>
              <a:t> 2. Person experiences at least one of the following intrusive symptoms: • Repeated, uncontrolled, and distressing memories • Repeated and upsetting trauma-linked dreams • Dissociative experiences such as flashbacks • Significant upset when exposed to trauma-linked cues • Pronounced physical reactions when reminded of the event(s).</a:t>
            </a:r>
          </a:p>
          <a:p>
            <a:r>
              <a:rPr lang="en-US" dirty="0"/>
              <a:t> 3. Person continually avoids trauma-linked stimuli.</a:t>
            </a:r>
          </a:p>
          <a:p>
            <a:r>
              <a:rPr lang="en-US" dirty="0"/>
              <a:t> 4. Person experiences negative changes in trauma-linked cognitions and moods, such as being unable to remember key features of the event(s) or experiencing repeated negative emotions.</a:t>
            </a:r>
          </a:p>
          <a:p>
            <a:r>
              <a:rPr lang="en-US" dirty="0"/>
              <a:t> 5. Person displays conspicuous changes in arousal and reactivity, such as excessive alertness, extreme startle responses, or sleep disturbances.</a:t>
            </a:r>
          </a:p>
          <a:p>
            <a:r>
              <a:rPr lang="en-US" dirty="0"/>
              <a:t> 6. Person experiences significant distress or impairment, with symptoms lasting more than a </a:t>
            </a:r>
            <a:r>
              <a:rPr lang="en-US" dirty="0" smtClean="0"/>
              <a:t>month.</a:t>
            </a:r>
            <a:endParaRPr lang="en-US" dirty="0"/>
          </a:p>
        </p:txBody>
      </p:sp>
    </p:spTree>
    <p:extLst>
      <p:ext uri="{BB962C8B-B14F-4D97-AF65-F5344CB8AC3E}">
        <p14:creationId xmlns:p14="http://schemas.microsoft.com/office/powerpoint/2010/main" val="2702106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Paraphilic</a:t>
            </a:r>
            <a:r>
              <a:rPr lang="en-US" dirty="0" smtClean="0"/>
              <a:t> disorders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err="1" smtClean="0"/>
              <a:t>Paraphilias</a:t>
            </a:r>
            <a:r>
              <a:rPr lang="en-US" dirty="0" smtClean="0"/>
              <a:t> are patterns in which people repeatedly have intense sexual urges or fantasies or display sexual behaviors that involve objects or situations outside the usual sexual norms. The sexual focus may, for example, involve nonhuman objects or the experience of suffering or humiliation.</a:t>
            </a:r>
          </a:p>
          <a:p>
            <a:r>
              <a:rPr lang="en-US" dirty="0" smtClean="0"/>
              <a:t> Many people with a paraphilia can become aroused only when a </a:t>
            </a:r>
            <a:r>
              <a:rPr lang="en-US" dirty="0" err="1" smtClean="0"/>
              <a:t>paraphilic</a:t>
            </a:r>
            <a:r>
              <a:rPr lang="en-US" dirty="0" smtClean="0"/>
              <a:t> stimulus is present, fantasized about, or acted </a:t>
            </a:r>
            <a:r>
              <a:rPr lang="en-US" dirty="0" err="1" smtClean="0"/>
              <a:t>out.It</a:t>
            </a:r>
            <a:r>
              <a:rPr lang="en-US" dirty="0" smtClean="0"/>
              <a:t> create significant distress and impairment.</a:t>
            </a:r>
            <a:endParaRPr lang="en-US" dirty="0"/>
          </a:p>
        </p:txBody>
      </p:sp>
    </p:spTree>
    <p:extLst>
      <p:ext uri="{BB962C8B-B14F-4D97-AF65-F5344CB8AC3E}">
        <p14:creationId xmlns:p14="http://schemas.microsoft.com/office/powerpoint/2010/main" val="1703391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a:t>dissociative disorders</a:t>
            </a:r>
          </a:p>
        </p:txBody>
      </p:sp>
      <p:sp>
        <p:nvSpPr>
          <p:cNvPr id="3" name="Content Placeholder 2"/>
          <p:cNvSpPr>
            <a:spLocks noGrp="1"/>
          </p:cNvSpPr>
          <p:nvPr>
            <p:ph idx="1"/>
          </p:nvPr>
        </p:nvSpPr>
        <p:spPr/>
        <p:txBody>
          <a:bodyPr/>
          <a:lstStyle/>
          <a:p>
            <a:pPr algn="just"/>
            <a:r>
              <a:rPr lang="en-US" dirty="0"/>
              <a:t>people with acute and posttraumatic stress disorders may have symptoms of dissociation along with their other symptoms. They may, for example, feel dazed, have trouble remembering things, or have a sense of </a:t>
            </a:r>
            <a:r>
              <a:rPr lang="en-US" dirty="0" err="1"/>
              <a:t>derealization</a:t>
            </a:r>
            <a:r>
              <a:rPr lang="en-US" dirty="0"/>
              <a:t>. Symptoms of this kind are also on display in dissociative disorders, another group of disorders triggered by traumatic </a:t>
            </a:r>
            <a:r>
              <a:rPr lang="en-US" dirty="0" smtClean="0"/>
              <a:t>event.</a:t>
            </a:r>
            <a:endParaRPr lang="en-US" dirty="0"/>
          </a:p>
        </p:txBody>
      </p:sp>
    </p:spTree>
    <p:extLst>
      <p:ext uri="{BB962C8B-B14F-4D97-AF65-F5344CB8AC3E}">
        <p14:creationId xmlns:p14="http://schemas.microsoft.com/office/powerpoint/2010/main" val="29779715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a:t>In fact, the memory difficulties and other dissociative symptoms found in these disorders are particularly intense, extensive, and disruptive. Moreover, in such disorders, dissociative reactions are the main or only symptoms. People with dissociative disorders do not typically have the significant arousal, negative emotions, sleep difficulties, and other problems that characterize acute and posttraumatic stress disorders. Nor are there clear physical factors at work in dissociative disorders.</a:t>
            </a:r>
          </a:p>
        </p:txBody>
      </p:sp>
    </p:spTree>
    <p:extLst>
      <p:ext uri="{BB962C8B-B14F-4D97-AF65-F5344CB8AC3E}">
        <p14:creationId xmlns:p14="http://schemas.microsoft.com/office/powerpoint/2010/main" val="4328983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a:t>Most of us experience a sense of wholeness and continuity as we interact with the world. We perceive ourselves as being more than a collection of isolated sensory experiences, feelings, and behaviors. In other words, we have an identity, a sense of who we are and where we fit in our environment. Memory is a key to this sense of identity, the link between our past, present, and future. Without a memory, we would always be starting over; with it, our life and our identity move forward. In dissociative disorders, one part of a person’s memory or identity becomes dissociated, or separated, from other parts of his or her memory or identity.</a:t>
            </a:r>
          </a:p>
        </p:txBody>
      </p:sp>
    </p:spTree>
    <p:extLst>
      <p:ext uri="{BB962C8B-B14F-4D97-AF65-F5344CB8AC3E}">
        <p14:creationId xmlns:p14="http://schemas.microsoft.com/office/powerpoint/2010/main" val="41891017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There are several kinds of dissociative disorders</a:t>
            </a:r>
          </a:p>
        </p:txBody>
      </p:sp>
      <p:sp>
        <p:nvSpPr>
          <p:cNvPr id="3" name="Content Placeholder 2"/>
          <p:cNvSpPr>
            <a:spLocks noGrp="1"/>
          </p:cNvSpPr>
          <p:nvPr>
            <p:ph idx="1"/>
          </p:nvPr>
        </p:nvSpPr>
        <p:spPr/>
        <p:txBody>
          <a:bodyPr>
            <a:normAutofit fontScale="92500" lnSpcReduction="20000"/>
          </a:bodyPr>
          <a:lstStyle/>
          <a:p>
            <a:r>
              <a:rPr lang="en-US" dirty="0"/>
              <a:t>People with </a:t>
            </a:r>
            <a:r>
              <a:rPr lang="en-US" b="1" dirty="0"/>
              <a:t>dissociative amnesia </a:t>
            </a:r>
            <a:r>
              <a:rPr lang="en-US" dirty="0"/>
              <a:t>are unable to recall important personal events and information. People with </a:t>
            </a:r>
            <a:r>
              <a:rPr lang="en-US" b="1" dirty="0"/>
              <a:t>dissociative identity disorder, </a:t>
            </a:r>
            <a:r>
              <a:rPr lang="en-US" dirty="0"/>
              <a:t>once known as multiple personality disorder, have two or more separate identities that may not always be aware of each other’s memories, thoughts, feelings, and behavior. </a:t>
            </a:r>
            <a:r>
              <a:rPr lang="en-US" b="1" dirty="0"/>
              <a:t>And people with depersonalization-</a:t>
            </a:r>
            <a:r>
              <a:rPr lang="en-US" b="1" dirty="0" err="1"/>
              <a:t>derealization</a:t>
            </a:r>
            <a:r>
              <a:rPr lang="en-US" b="1" dirty="0"/>
              <a:t> </a:t>
            </a:r>
            <a:r>
              <a:rPr lang="en-US" dirty="0"/>
              <a:t>disorder feel as though they have become detached from their own mental processes or bodies or are observing themselves from the outside.</a:t>
            </a:r>
          </a:p>
        </p:txBody>
      </p:sp>
    </p:spTree>
    <p:extLst>
      <p:ext uri="{BB962C8B-B14F-4D97-AF65-F5344CB8AC3E}">
        <p14:creationId xmlns:p14="http://schemas.microsoft.com/office/powerpoint/2010/main" val="41848234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dissociative amnesia</a:t>
            </a:r>
          </a:p>
        </p:txBody>
      </p:sp>
      <p:sp>
        <p:nvSpPr>
          <p:cNvPr id="3" name="Content Placeholder 2"/>
          <p:cNvSpPr>
            <a:spLocks noGrp="1"/>
          </p:cNvSpPr>
          <p:nvPr>
            <p:ph idx="1"/>
          </p:nvPr>
        </p:nvSpPr>
        <p:spPr/>
        <p:txBody>
          <a:bodyPr/>
          <a:lstStyle/>
          <a:p>
            <a:r>
              <a:rPr lang="en-US" dirty="0"/>
              <a:t>People with dissociative amnesia are unable to recall important information, usually of a stressful nature, about their lives (APA, 2013). The loss of memory is much more extensive than normal forgetting and is not caused by physical factors such as a blow to the head (see Table 6-3). Typically, an episode of amnesia is directly triggered by a traumatic or upsetting event</a:t>
            </a:r>
          </a:p>
        </p:txBody>
      </p:sp>
    </p:spTree>
    <p:extLst>
      <p:ext uri="{BB962C8B-B14F-4D97-AF65-F5344CB8AC3E}">
        <p14:creationId xmlns:p14="http://schemas.microsoft.com/office/powerpoint/2010/main" val="8591439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Dissociative amnesia may be localized, selective, generalized, or continuous. </a:t>
            </a:r>
            <a:endParaRPr lang="en-US" dirty="0" smtClean="0"/>
          </a:p>
          <a:p>
            <a:r>
              <a:rPr lang="en-US" dirty="0" smtClean="0"/>
              <a:t>In </a:t>
            </a:r>
            <a:r>
              <a:rPr lang="en-US" b="1" dirty="0"/>
              <a:t>localized amnesia, </a:t>
            </a:r>
            <a:endParaRPr lang="en-US" b="1" dirty="0" smtClean="0"/>
          </a:p>
          <a:p>
            <a:pPr algn="just"/>
            <a:r>
              <a:rPr lang="en-US" dirty="0" smtClean="0"/>
              <a:t>the </a:t>
            </a:r>
            <a:r>
              <a:rPr lang="en-US" dirty="0"/>
              <a:t>most common type of dissociative amnesia, a person loses all memory of events that took place within a limited period of time, almost always beginning with some very disturbing occurrence. </a:t>
            </a:r>
            <a:endParaRPr lang="en-US" dirty="0" smtClean="0"/>
          </a:p>
          <a:p>
            <a:pPr algn="just"/>
            <a:r>
              <a:rPr lang="en-US" dirty="0" smtClean="0"/>
              <a:t>A </a:t>
            </a:r>
            <a:r>
              <a:rPr lang="en-US" dirty="0"/>
              <a:t>soldier, for example, may awaken a week after a horrific combat battle and be unable to recall the battle or any of the events surrounding it. She may remember everything that happened up to the battle, and may recall everything that has occurred over the past several days, but the events in between remain a total blank. The forgotten period is called the </a:t>
            </a:r>
            <a:r>
              <a:rPr lang="en-US" b="1" dirty="0"/>
              <a:t>amnestic episode</a:t>
            </a:r>
            <a:r>
              <a:rPr lang="en-US" dirty="0"/>
              <a:t>. During an amnestic episode, people may appear confused; in some cases they wander about aimlessly. They are already experiencing memory difficulties but seem unaware of </a:t>
            </a:r>
            <a:r>
              <a:rPr lang="en-US" dirty="0" smtClean="0"/>
              <a:t>them.</a:t>
            </a:r>
            <a:endParaRPr lang="en-US" dirty="0"/>
          </a:p>
        </p:txBody>
      </p:sp>
    </p:spTree>
    <p:extLst>
      <p:ext uri="{BB962C8B-B14F-4D97-AF65-F5344CB8AC3E}">
        <p14:creationId xmlns:p14="http://schemas.microsoft.com/office/powerpoint/2010/main" val="196056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selective amnesia,</a:t>
            </a:r>
          </a:p>
        </p:txBody>
      </p:sp>
      <p:sp>
        <p:nvSpPr>
          <p:cNvPr id="3" name="Content Placeholder 2"/>
          <p:cNvSpPr>
            <a:spLocks noGrp="1"/>
          </p:cNvSpPr>
          <p:nvPr>
            <p:ph idx="1"/>
          </p:nvPr>
        </p:nvSpPr>
        <p:spPr/>
        <p:txBody>
          <a:bodyPr>
            <a:noAutofit/>
          </a:bodyPr>
          <a:lstStyle/>
          <a:p>
            <a:r>
              <a:rPr lang="en-US" sz="2400" dirty="0"/>
              <a:t>People with </a:t>
            </a:r>
            <a:r>
              <a:rPr lang="en-US" sz="2400" b="1" dirty="0"/>
              <a:t>selective amnesia, </a:t>
            </a:r>
            <a:r>
              <a:rPr lang="en-US" sz="2400" dirty="0"/>
              <a:t>the second most common form of dissociative amnesia, remember some, but not all, events that took place during a period of time. If the combat soldier mentioned in the previous paragraph had selective amnesia, she might remember certain interactions or conversations that occurred during the battle, but not more disturbing events such as the death of a friend or the screams of enemy soldiers. In some cases the loss of memory extends back to times long before the upsetting period. </a:t>
            </a:r>
            <a:endParaRPr lang="en-US" sz="2400" dirty="0" smtClean="0"/>
          </a:p>
          <a:p>
            <a:r>
              <a:rPr lang="en-US" sz="2400" dirty="0" smtClean="0"/>
              <a:t>In </a:t>
            </a:r>
            <a:r>
              <a:rPr lang="en-US" sz="2400" dirty="0"/>
              <a:t>addition to forgetting battle-linked events, the soldier may not remember events that occurred earlier in her life. In this case, she would have what is called </a:t>
            </a:r>
            <a:r>
              <a:rPr lang="en-US" sz="2400" b="1" dirty="0"/>
              <a:t>generalized amnesia. </a:t>
            </a:r>
            <a:r>
              <a:rPr lang="en-US" sz="2400" dirty="0"/>
              <a:t>In extreme cases, she might not even recognize relatives and friends.</a:t>
            </a:r>
          </a:p>
        </p:txBody>
      </p:sp>
    </p:spTree>
    <p:extLst>
      <p:ext uri="{BB962C8B-B14F-4D97-AF65-F5344CB8AC3E}">
        <p14:creationId xmlns:p14="http://schemas.microsoft.com/office/powerpoint/2010/main" val="31667682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C</a:t>
            </a:r>
            <a:r>
              <a:rPr lang="en-US" b="1" dirty="0" smtClean="0"/>
              <a:t>ontinuous </a:t>
            </a:r>
            <a:r>
              <a:rPr lang="en-US" b="1" dirty="0"/>
              <a:t>amnesia</a:t>
            </a:r>
            <a:r>
              <a:rPr lang="en-US" dirty="0"/>
              <a:t>, however, forgetting continues into the present. The soldier might forget new and ongoing experiences as well as what happened before and during the battle</a:t>
            </a:r>
            <a:r>
              <a:rPr lang="en-US" dirty="0" smtClean="0"/>
              <a:t>.</a:t>
            </a:r>
          </a:p>
          <a:p>
            <a:pPr algn="just"/>
            <a:r>
              <a:rPr lang="en-US" sz="3400" dirty="0"/>
              <a:t>An extreme version of dissociative amnesia is called </a:t>
            </a:r>
            <a:r>
              <a:rPr lang="en-US" sz="3400" b="1" dirty="0"/>
              <a:t>dissociative fugue.</a:t>
            </a:r>
            <a:r>
              <a:rPr lang="en-US" sz="3400" dirty="0"/>
              <a:t> Here persons not only forget their personal identities and details of their past lives but also flee to an entirely different location. Some people travel a short distance and make few social contacts in the new setting </a:t>
            </a:r>
            <a:r>
              <a:rPr lang="en-US" sz="3400" dirty="0" smtClean="0"/>
              <a:t>.Their </a:t>
            </a:r>
            <a:r>
              <a:rPr lang="en-US" sz="3400" dirty="0"/>
              <a:t>fugue may be brief—a matter of hours or days—and end suddenly. In other cases, however, the person may travel far from home, take a new name, and establish a new identity, new relationships, and even a new line of work. Such people may also display new personality characteristics; often they are more outgoing.</a:t>
            </a:r>
          </a:p>
        </p:txBody>
      </p:sp>
    </p:spTree>
    <p:extLst>
      <p:ext uri="{BB962C8B-B14F-4D97-AF65-F5344CB8AC3E}">
        <p14:creationId xmlns:p14="http://schemas.microsoft.com/office/powerpoint/2010/main" val="31498792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A person with dissociative identity disorder, known in the past as multiple personality disorder, develops two or more distinct personalities, often called </a:t>
            </a:r>
            <a:r>
              <a:rPr lang="en-US" dirty="0" smtClean="0"/>
              <a:t>sub personalities</a:t>
            </a:r>
            <a:r>
              <a:rPr lang="en-US" dirty="0"/>
              <a:t>, or alternate personalities, each with a unique set of memories, behaviors, thoughts, and emotions </a:t>
            </a:r>
            <a:r>
              <a:rPr lang="en-US" dirty="0" smtClean="0"/>
              <a:t>.</a:t>
            </a:r>
          </a:p>
          <a:p>
            <a:r>
              <a:rPr lang="en-US" dirty="0" smtClean="0"/>
              <a:t>At </a:t>
            </a:r>
            <a:r>
              <a:rPr lang="en-US" dirty="0"/>
              <a:t>any given time, one of the </a:t>
            </a:r>
            <a:r>
              <a:rPr lang="en-US" dirty="0" smtClean="0"/>
              <a:t>sub personalities </a:t>
            </a:r>
            <a:r>
              <a:rPr lang="en-US" dirty="0"/>
              <a:t>takes center stage and dominates the person’s functioning. Usually one </a:t>
            </a:r>
            <a:r>
              <a:rPr lang="en-US" dirty="0" smtClean="0"/>
              <a:t>sub personality</a:t>
            </a:r>
            <a:r>
              <a:rPr lang="en-US" dirty="0"/>
              <a:t>, called the primary, or host, personality, appears more often than the others.</a:t>
            </a:r>
          </a:p>
          <a:p>
            <a:r>
              <a:rPr lang="en-US" dirty="0"/>
              <a:t>The transition from one </a:t>
            </a:r>
            <a:r>
              <a:rPr lang="en-US" dirty="0" err="1"/>
              <a:t>subpersonality</a:t>
            </a:r>
            <a:r>
              <a:rPr lang="en-US" dirty="0"/>
              <a:t> to another, called switching, is usually sudden and may be dramatic</a:t>
            </a:r>
          </a:p>
        </p:txBody>
      </p:sp>
    </p:spTree>
    <p:extLst>
      <p:ext uri="{BB962C8B-B14F-4D97-AF65-F5344CB8AC3E}">
        <p14:creationId xmlns:p14="http://schemas.microsoft.com/office/powerpoint/2010/main" val="6404523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a:t>
            </a:r>
            <a:r>
              <a:rPr lang="en-US" dirty="0" smtClean="0"/>
              <a:t>Sub personalities </a:t>
            </a:r>
            <a:r>
              <a:rPr lang="en-US" dirty="0"/>
              <a:t>Interact?</a:t>
            </a:r>
          </a:p>
        </p:txBody>
      </p:sp>
      <p:sp>
        <p:nvSpPr>
          <p:cNvPr id="3" name="Content Placeholder 2"/>
          <p:cNvSpPr>
            <a:spLocks noGrp="1"/>
          </p:cNvSpPr>
          <p:nvPr>
            <p:ph idx="1"/>
          </p:nvPr>
        </p:nvSpPr>
        <p:spPr/>
        <p:txBody>
          <a:bodyPr>
            <a:normAutofit fontScale="92500" lnSpcReduction="10000"/>
          </a:bodyPr>
          <a:lstStyle/>
          <a:p>
            <a:r>
              <a:rPr lang="en-US" dirty="0" smtClean="0"/>
              <a:t>How sub personalities </a:t>
            </a:r>
            <a:r>
              <a:rPr lang="en-US" dirty="0"/>
              <a:t>relate to or recall one another varies from case to </a:t>
            </a:r>
            <a:r>
              <a:rPr lang="en-US" dirty="0" smtClean="0"/>
              <a:t>case. </a:t>
            </a:r>
            <a:r>
              <a:rPr lang="en-US" dirty="0"/>
              <a:t>Generally, however, there are three kinds of relationships. In </a:t>
            </a:r>
            <a:r>
              <a:rPr lang="en-US" b="1" dirty="0"/>
              <a:t>mutually amnesic relationships</a:t>
            </a:r>
            <a:r>
              <a:rPr lang="en-US" dirty="0"/>
              <a:t>, the </a:t>
            </a:r>
            <a:r>
              <a:rPr lang="en-US" dirty="0" smtClean="0"/>
              <a:t>sub personalities </a:t>
            </a:r>
            <a:r>
              <a:rPr lang="en-US" dirty="0"/>
              <a:t>have no awareness of one another </a:t>
            </a:r>
            <a:r>
              <a:rPr lang="en-US" dirty="0" smtClean="0"/>
              <a:t>.</a:t>
            </a:r>
          </a:p>
          <a:p>
            <a:pPr marL="0" indent="0">
              <a:buNone/>
            </a:pPr>
            <a:r>
              <a:rPr lang="en-US" dirty="0"/>
              <a:t> </a:t>
            </a:r>
            <a:r>
              <a:rPr lang="en-US" dirty="0" smtClean="0"/>
              <a:t>Conversely</a:t>
            </a:r>
            <a:r>
              <a:rPr lang="en-US" dirty="0"/>
              <a:t>, in mutually </a:t>
            </a:r>
            <a:r>
              <a:rPr lang="en-US" b="1" dirty="0"/>
              <a:t>cognizant patterns</a:t>
            </a:r>
            <a:r>
              <a:rPr lang="en-US" dirty="0"/>
              <a:t>, each </a:t>
            </a:r>
            <a:r>
              <a:rPr lang="en-US" dirty="0" smtClean="0"/>
              <a:t>sub personality </a:t>
            </a:r>
            <a:r>
              <a:rPr lang="en-US" dirty="0"/>
              <a:t>is well aware of the rest. They may hear one another’s voices and even talk among themselves. Some are on good terms, while others do not get along at all.</a:t>
            </a:r>
          </a:p>
        </p:txBody>
      </p:sp>
    </p:spTree>
    <p:extLst>
      <p:ext uri="{BB962C8B-B14F-4D97-AF65-F5344CB8AC3E}">
        <p14:creationId xmlns:p14="http://schemas.microsoft.com/office/powerpoint/2010/main" val="212791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pedophilic disorder</a:t>
            </a:r>
            <a:endParaRPr lang="en-US" dirty="0"/>
          </a:p>
        </p:txBody>
      </p:sp>
      <p:sp>
        <p:nvSpPr>
          <p:cNvPr id="3" name="Content Placeholder 2"/>
          <p:cNvSpPr>
            <a:spLocks noGrp="1"/>
          </p:cNvSpPr>
          <p:nvPr>
            <p:ph idx="1"/>
          </p:nvPr>
        </p:nvSpPr>
        <p:spPr/>
        <p:txBody>
          <a:bodyPr/>
          <a:lstStyle/>
          <a:p>
            <a:pPr algn="just"/>
            <a:r>
              <a:rPr lang="en-US" dirty="0" smtClean="0"/>
              <a:t>People who initiate sexual contact with children, for example, warrant a diagnosis of pedophilic disorder regardless of how troubled the individuals may or may not be over their behavior. People whose </a:t>
            </a:r>
            <a:r>
              <a:rPr lang="en-US" dirty="0" err="1" smtClean="0"/>
              <a:t>paraphilic</a:t>
            </a:r>
            <a:r>
              <a:rPr lang="en-US" dirty="0" smtClean="0"/>
              <a:t> disorder involves children or </a:t>
            </a:r>
            <a:r>
              <a:rPr lang="en-US" dirty="0" err="1" smtClean="0"/>
              <a:t>nonconsenting</a:t>
            </a:r>
            <a:r>
              <a:rPr lang="en-US" dirty="0" smtClean="0"/>
              <a:t> adults often come to the attention of clinicians as a result of legal issues generated by their inappropriate actions. </a:t>
            </a:r>
            <a:endParaRPr lang="en-US" dirty="0"/>
          </a:p>
        </p:txBody>
      </p:sp>
    </p:spTree>
    <p:extLst>
      <p:ext uri="{BB962C8B-B14F-4D97-AF65-F5344CB8AC3E}">
        <p14:creationId xmlns:p14="http://schemas.microsoft.com/office/powerpoint/2010/main" val="2995548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In </a:t>
            </a:r>
            <a:r>
              <a:rPr lang="en-US" b="1" dirty="0"/>
              <a:t>one-way amnesic relationships</a:t>
            </a:r>
            <a:r>
              <a:rPr lang="en-US" dirty="0"/>
              <a:t>, the most common relationship pattern, some </a:t>
            </a:r>
            <a:r>
              <a:rPr lang="en-US" dirty="0" smtClean="0"/>
              <a:t>sub personalities </a:t>
            </a:r>
            <a:r>
              <a:rPr lang="en-US" dirty="0"/>
              <a:t>are aware of others, but the awareness is not </a:t>
            </a:r>
            <a:r>
              <a:rPr lang="en-US" dirty="0" smtClean="0"/>
              <a:t>mutual.</a:t>
            </a:r>
          </a:p>
          <a:p>
            <a:pPr algn="just"/>
            <a:r>
              <a:rPr lang="en-US" dirty="0"/>
              <a:t>Those who are aware, called </a:t>
            </a:r>
            <a:r>
              <a:rPr lang="en-US" b="1" dirty="0"/>
              <a:t>coconscious </a:t>
            </a:r>
            <a:r>
              <a:rPr lang="en-US" b="1" dirty="0" smtClean="0"/>
              <a:t>sub personalities</a:t>
            </a:r>
            <a:r>
              <a:rPr lang="en-US" b="1" dirty="0"/>
              <a:t>, </a:t>
            </a:r>
            <a:r>
              <a:rPr lang="en-US" dirty="0"/>
              <a:t>are “quiet observers” who watch the actions and thoughts of the other </a:t>
            </a:r>
            <a:r>
              <a:rPr lang="en-US" dirty="0" smtClean="0"/>
              <a:t>sub personalities </a:t>
            </a:r>
            <a:r>
              <a:rPr lang="en-US" dirty="0"/>
              <a:t>but do not interact with them. Sometimes while another </a:t>
            </a:r>
            <a:r>
              <a:rPr lang="en-US" dirty="0" smtClean="0"/>
              <a:t>sub personality </a:t>
            </a:r>
            <a:r>
              <a:rPr lang="en-US" dirty="0"/>
              <a:t>is present, the coconscious personality makes itself known through indirect means, such as auditory hallucinations (perhaps a voice giving commands) or “automatic writing” (the current personality may find itself writing down words over which it has no </a:t>
            </a:r>
            <a:r>
              <a:rPr lang="en-US" dirty="0" smtClean="0"/>
              <a:t>control.</a:t>
            </a:r>
            <a:endParaRPr lang="en-US" dirty="0"/>
          </a:p>
        </p:txBody>
      </p:sp>
    </p:spTree>
    <p:extLst>
      <p:ext uri="{BB962C8B-B14F-4D97-AF65-F5344CB8AC3E}">
        <p14:creationId xmlns:p14="http://schemas.microsoft.com/office/powerpoint/2010/main" val="1456267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Fetishistic Disorder</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 </a:t>
            </a:r>
            <a:r>
              <a:rPr lang="en-US" dirty="0" err="1" smtClean="0"/>
              <a:t>paraphilic</a:t>
            </a:r>
            <a:r>
              <a:rPr lang="en-US" dirty="0" smtClean="0"/>
              <a:t> disorder consisting of recurrent and intense sexual urges, fantasies, or behaviors that involve the use of a nonliving object or </a:t>
            </a:r>
            <a:r>
              <a:rPr lang="en-US" dirty="0" err="1" smtClean="0"/>
              <a:t>nongenital</a:t>
            </a:r>
            <a:r>
              <a:rPr lang="en-US" dirty="0" smtClean="0"/>
              <a:t> part, often to the exclusion of all other stimuli, accompanied by clinically significant distress or impairment.</a:t>
            </a:r>
          </a:p>
          <a:p>
            <a:pPr algn="just"/>
            <a:r>
              <a:rPr lang="en-US" dirty="0" smtClean="0"/>
              <a:t> Usually the disorder, which is far more common in men than in women, begins in adolescence. Almost anything can be a fetish; women’s any undergarments, shoes, and boots are particularly common. Some people with this disorder steal in order to collect as many of the desired objects as possible. The objects may be touched, smelled, worn these objects.</a:t>
            </a:r>
            <a:endParaRPr lang="en-US" dirty="0"/>
          </a:p>
        </p:txBody>
      </p:sp>
    </p:spTree>
    <p:extLst>
      <p:ext uri="{BB962C8B-B14F-4D97-AF65-F5344CB8AC3E}">
        <p14:creationId xmlns:p14="http://schemas.microsoft.com/office/powerpoint/2010/main" val="239529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Transvestic</a:t>
            </a:r>
            <a:r>
              <a:rPr lang="en-US" dirty="0" smtClean="0"/>
              <a:t> D</a:t>
            </a:r>
            <a:endParaRPr lang="en-US" dirty="0"/>
          </a:p>
        </p:txBody>
      </p:sp>
      <p:sp>
        <p:nvSpPr>
          <p:cNvPr id="3" name="Content Placeholder 2"/>
          <p:cNvSpPr>
            <a:spLocks noGrp="1"/>
          </p:cNvSpPr>
          <p:nvPr>
            <p:ph idx="1"/>
          </p:nvPr>
        </p:nvSpPr>
        <p:spPr/>
        <p:txBody>
          <a:bodyPr/>
          <a:lstStyle/>
          <a:p>
            <a:pPr algn="just"/>
            <a:r>
              <a:rPr lang="en-US" dirty="0" smtClean="0"/>
              <a:t>A person with </a:t>
            </a:r>
            <a:r>
              <a:rPr lang="en-US" dirty="0" err="1" smtClean="0"/>
              <a:t>transvestic</a:t>
            </a:r>
            <a:r>
              <a:rPr lang="en-US" dirty="0" smtClean="0"/>
              <a:t> disorder, also known as </a:t>
            </a:r>
            <a:r>
              <a:rPr lang="en-US" dirty="0" err="1" smtClean="0"/>
              <a:t>transvestism</a:t>
            </a:r>
            <a:r>
              <a:rPr lang="en-US" dirty="0" smtClean="0"/>
              <a:t> or </a:t>
            </a:r>
            <a:r>
              <a:rPr lang="en-US" dirty="0" err="1" smtClean="0"/>
              <a:t>crossdressing</a:t>
            </a:r>
            <a:r>
              <a:rPr lang="en-US" dirty="0" smtClean="0"/>
              <a:t>, feels recurrent and intense sexual arousal from dressing in clothes of the opposite sex—arousal expressed through fantasies, urges, or </a:t>
            </a:r>
            <a:r>
              <a:rPr lang="en-US" dirty="0" err="1" smtClean="0"/>
              <a:t>behaviorS</a:t>
            </a:r>
            <a:r>
              <a:rPr lang="en-US" dirty="0" smtClean="0"/>
              <a:t>.</a:t>
            </a:r>
            <a:endParaRPr lang="en-US" dirty="0"/>
          </a:p>
        </p:txBody>
      </p:sp>
    </p:spTree>
    <p:extLst>
      <p:ext uri="{BB962C8B-B14F-4D97-AF65-F5344CB8AC3E}">
        <p14:creationId xmlns:p14="http://schemas.microsoft.com/office/powerpoint/2010/main" val="4119460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exhibitionistic </a:t>
            </a:r>
            <a:r>
              <a:rPr lang="en-US" dirty="0" err="1" smtClean="0"/>
              <a:t>disorde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person with exhibitionistic disorder experiences recurrent and intense sexual arousal from exposing his genitals to an unsuspecting individual—arousal reflected by fantasies, urges, or behaviors.</a:t>
            </a:r>
          </a:p>
          <a:p>
            <a:pPr algn="just"/>
            <a:r>
              <a:rPr lang="en-US" dirty="0" smtClean="0"/>
              <a:t>Most often, the person wants to provoke shock or surprise rather than initiate sexual activity with the victim. Sometimes an exhibitionist will expose himself in a particular neighborhood at particular hours.</a:t>
            </a:r>
            <a:endParaRPr lang="en-US" dirty="0"/>
          </a:p>
        </p:txBody>
      </p:sp>
    </p:spTree>
    <p:extLst>
      <p:ext uri="{BB962C8B-B14F-4D97-AF65-F5344CB8AC3E}">
        <p14:creationId xmlns:p14="http://schemas.microsoft.com/office/powerpoint/2010/main" val="960489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voyeuristic disorder</a:t>
            </a:r>
            <a:endParaRPr lang="en-US" dirty="0"/>
          </a:p>
        </p:txBody>
      </p:sp>
      <p:sp>
        <p:nvSpPr>
          <p:cNvPr id="3" name="Content Placeholder 2"/>
          <p:cNvSpPr>
            <a:spLocks noGrp="1"/>
          </p:cNvSpPr>
          <p:nvPr>
            <p:ph idx="1"/>
          </p:nvPr>
        </p:nvSpPr>
        <p:spPr/>
        <p:txBody>
          <a:bodyPr/>
          <a:lstStyle/>
          <a:p>
            <a:pPr algn="just"/>
            <a:r>
              <a:rPr lang="en-US" dirty="0" smtClean="0"/>
              <a:t>A person with voyeuristic disorder experiences recurrent and intense sexual arousal from observing an unsuspecting individual who is naked, disrobing, or engaging in sexual activity. As with other </a:t>
            </a:r>
            <a:r>
              <a:rPr lang="en-US" dirty="0" err="1" smtClean="0"/>
              <a:t>paraphilic</a:t>
            </a:r>
            <a:r>
              <a:rPr lang="en-US" dirty="0" smtClean="0"/>
              <a:t> disorders, this arousal takes the form of fantasies, urges, or behaviors (APA, 2013). The disorder usually begins before the age of 15 and tends to persist.</a:t>
            </a:r>
            <a:endParaRPr lang="en-US" dirty="0"/>
          </a:p>
        </p:txBody>
      </p:sp>
    </p:spTree>
    <p:extLst>
      <p:ext uri="{BB962C8B-B14F-4D97-AF65-F5344CB8AC3E}">
        <p14:creationId xmlns:p14="http://schemas.microsoft.com/office/powerpoint/2010/main" val="3249539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3981</Words>
  <Application>Microsoft Office PowerPoint</Application>
  <PresentationFormat>On-screen Show (4:3)</PresentationFormat>
  <Paragraphs>137</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Sexual D,Somatoform D.,Cognitive D.,Stress D. </vt:lpstr>
      <vt:lpstr>PowerPoint Presentation</vt:lpstr>
      <vt:lpstr>Types of orders</vt:lpstr>
      <vt:lpstr> Paraphilic disorders </vt:lpstr>
      <vt:lpstr>pedophilic disorder</vt:lpstr>
      <vt:lpstr>Fetishistic Disorder</vt:lpstr>
      <vt:lpstr>Transvestic D</vt:lpstr>
      <vt:lpstr>exhibitionistic disorde</vt:lpstr>
      <vt:lpstr>voyeuristic disorder</vt:lpstr>
      <vt:lpstr>frotteuristic disorder</vt:lpstr>
      <vt:lpstr>masochism disorder</vt:lpstr>
      <vt:lpstr>sexual sadism disorder,</vt:lpstr>
      <vt:lpstr>Disorders of cognition(old age disorders)</vt:lpstr>
      <vt:lpstr>PowerPoint Presentation</vt:lpstr>
      <vt:lpstr>Dementia</vt:lpstr>
      <vt:lpstr>PowerPoint Presentation</vt:lpstr>
      <vt:lpstr>PowerPoint Presentation</vt:lpstr>
      <vt:lpstr>causes</vt:lpstr>
      <vt:lpstr>Neurocognitive disorder</vt:lpstr>
      <vt:lpstr>TYPES </vt:lpstr>
      <vt:lpstr>PowerPoint Presentation</vt:lpstr>
      <vt:lpstr>PowerPoint Presentation</vt:lpstr>
      <vt:lpstr>Disorders featuring somatic symptoms</vt:lpstr>
      <vt:lpstr>Malingering disorders</vt:lpstr>
      <vt:lpstr>factitious disorder</vt:lpstr>
      <vt:lpstr>PowerPoint Presentation</vt:lpstr>
      <vt:lpstr>PowerPoint Presentation</vt:lpstr>
      <vt:lpstr>PowerPoint Presentation</vt:lpstr>
      <vt:lpstr>PowerPoint Presentation</vt:lpstr>
      <vt:lpstr>Conversion and somatic symptom disorder</vt:lpstr>
      <vt:lpstr>conversion disorder</vt:lpstr>
      <vt:lpstr>PowerPoint Presentation</vt:lpstr>
      <vt:lpstr>Somatization Pattern</vt:lpstr>
      <vt:lpstr>PowerPoint Presentation</vt:lpstr>
      <vt:lpstr>Predominant Pain Pattern</vt:lpstr>
      <vt:lpstr>PowerPoint Presentation</vt:lpstr>
      <vt:lpstr>illness anxiety disorder</vt:lpstr>
      <vt:lpstr>Disorder of trauma and stress</vt:lpstr>
      <vt:lpstr>CRITERIA</vt:lpstr>
      <vt:lpstr> dissociative disorders</vt:lpstr>
      <vt:lpstr>PowerPoint Presentation</vt:lpstr>
      <vt:lpstr>PowerPoint Presentation</vt:lpstr>
      <vt:lpstr>There are several kinds of dissociative disorders</vt:lpstr>
      <vt:lpstr>dissociative amnesia</vt:lpstr>
      <vt:lpstr>PowerPoint Presentation</vt:lpstr>
      <vt:lpstr>selective amnesia,</vt:lpstr>
      <vt:lpstr>PowerPoint Presentation</vt:lpstr>
      <vt:lpstr>PowerPoint Presentation</vt:lpstr>
      <vt:lpstr>How Do Sub personalities Interact?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17</cp:revision>
  <dcterms:created xsi:type="dcterms:W3CDTF">2018-04-26T14:38:20Z</dcterms:created>
  <dcterms:modified xsi:type="dcterms:W3CDTF">2018-05-03T05:49:18Z</dcterms:modified>
</cp:coreProperties>
</file>