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5" r:id="rId22"/>
    <p:sldId id="277" r:id="rId23"/>
    <p:sldId id="279" r:id="rId24"/>
    <p:sldId id="278" r:id="rId25"/>
    <p:sldId id="283" r:id="rId26"/>
    <p:sldId id="284" r:id="rId27"/>
    <p:sldId id="285" r:id="rId28"/>
    <p:sldId id="286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B88DA-DD9F-7747-87DE-A1E38B1E5A8D}" type="datetimeFigureOut">
              <a:rPr lang="en-US" smtClean="0"/>
              <a:t>03/03/16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F72A-D406-C541-9BE5-EC7F8616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47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456A-16B3-4F42-BA03-71460D57CD9B}" type="datetimeFigureOut">
              <a:rPr lang="en-US" smtClean="0"/>
              <a:t>03/03/16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7379E-8C79-4604-8348-0A0E20143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7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379E-8C79-4604-8348-0A0E201435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rikdemaine.org/" TargetMode="Externa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hyperlink" Target="http://erikdemaine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eksforgeeks.org/archives/2713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Advanced Analysis of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</a:t>
            </a:r>
            <a:r>
              <a:rPr lang="en-US" dirty="0"/>
              <a:t>. Qaiser Abbas</a:t>
            </a:r>
          </a:p>
          <a:p>
            <a:r>
              <a:rPr lang="en-US" dirty="0" smtClean="0"/>
              <a:t>Department </a:t>
            </a:r>
            <a:r>
              <a:rPr lang="en-US" dirty="0"/>
              <a:t>of Computer </a:t>
            </a:r>
            <a:r>
              <a:rPr lang="en-US" dirty="0" smtClean="0"/>
              <a:t>Science &amp; IT, </a:t>
            </a:r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Sargodha, Sargodha</a:t>
            </a:r>
            <a:r>
              <a:rPr lang="en-US" dirty="0"/>
              <a:t>, 40100, Pakistan</a:t>
            </a:r>
          </a:p>
          <a:p>
            <a:r>
              <a:rPr lang="en-US" dirty="0" smtClean="0"/>
              <a:t>qaiser.abbas@uos.edu.pk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Dijkstra’s</a:t>
            </a:r>
            <a:r>
              <a:rPr lang="en-US" dirty="0" smtClean="0"/>
              <a:t> </a:t>
            </a:r>
            <a:r>
              <a:rPr lang="en-US" dirty="0"/>
              <a:t>algorithm and the shortest-paths algorithm for directed acyclic graphs relax each edge exactly once. The Bellman-Ford algorithm relaxes each edge </a:t>
            </a:r>
            <a:r>
              <a:rPr lang="en-US" dirty="0" smtClean="0"/>
              <a:t>|V|-1 </a:t>
            </a:r>
            <a:r>
              <a:rPr lang="en-US" dirty="0"/>
              <a:t>times. 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rcRect t="-17067" b="-17067"/>
          <a:stretch>
            <a:fillRect/>
          </a:stretch>
        </p:blipFill>
        <p:spPr>
          <a:xfrm>
            <a:off x="1104900" y="1276350"/>
            <a:ext cx="69342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3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Bellman-Ford algorithm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i="1" dirty="0"/>
              <a:t>Bellman-Ford algorithm </a:t>
            </a:r>
            <a:r>
              <a:rPr lang="en-US" dirty="0"/>
              <a:t>solves the single-source shortest-paths problem </a:t>
            </a:r>
            <a:r>
              <a:rPr lang="en-US" dirty="0" smtClean="0"/>
              <a:t>in </a:t>
            </a:r>
            <a:r>
              <a:rPr lang="en-US" dirty="0"/>
              <a:t>which edge weights may be negative.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a weighted, </a:t>
            </a:r>
            <a:r>
              <a:rPr lang="en-US" dirty="0" smtClean="0"/>
              <a:t>directed </a:t>
            </a:r>
            <a:r>
              <a:rPr lang="en-US" dirty="0"/>
              <a:t>graph </a:t>
            </a:r>
            <a:r>
              <a:rPr lang="en-US" dirty="0" smtClean="0"/>
              <a:t>G = (V,E) with </a:t>
            </a:r>
            <a:r>
              <a:rPr lang="en-US" dirty="0"/>
              <a:t>source s and weight function </a:t>
            </a:r>
            <a:r>
              <a:rPr lang="en-US" dirty="0" smtClean="0"/>
              <a:t>w: E</a:t>
            </a:r>
            <a:r>
              <a:rPr lang="en-US" dirty="0" smtClean="0">
                <a:sym typeface="Wingdings"/>
              </a:rPr>
              <a:t>R</a:t>
            </a:r>
            <a:r>
              <a:rPr lang="en-US" dirty="0" smtClean="0"/>
              <a:t>, </a:t>
            </a:r>
            <a:r>
              <a:rPr lang="en-US" dirty="0"/>
              <a:t>the Bellman-Ford algorithm returns a </a:t>
            </a:r>
            <a:r>
              <a:rPr lang="en-US" dirty="0" err="1"/>
              <a:t>boolean</a:t>
            </a:r>
            <a:r>
              <a:rPr lang="en-US" dirty="0"/>
              <a:t> value indicating whether or not there is a negative-weight cycle that is reachable from the source.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there is such a </a:t>
            </a:r>
            <a:r>
              <a:rPr lang="en-US" dirty="0" smtClean="0"/>
              <a:t>cycle</a:t>
            </a:r>
            <a:r>
              <a:rPr lang="en-US" dirty="0"/>
              <a:t>, the algorithm indicates that no solution exists. If there is no such cycle, the algorithm produces the shortest paths and their weights.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5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419081"/>
            <a:ext cx="6731000" cy="60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Bellman-Ford algorithm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816100"/>
            <a:ext cx="4826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Bellman-Ford algorithm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6285" r="-16285"/>
          <a:stretch>
            <a:fillRect/>
          </a:stretch>
        </p:blipFill>
        <p:spPr>
          <a:xfrm>
            <a:off x="-533400" y="1219200"/>
            <a:ext cx="4495800" cy="2472517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93486"/>
              </p:ext>
            </p:extLst>
          </p:nvPr>
        </p:nvGraphicFramePr>
        <p:xfrm>
          <a:off x="3886200" y="1295400"/>
          <a:ext cx="4980144" cy="5303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880"/>
                <a:gridCol w="811865"/>
                <a:gridCol w="837873"/>
                <a:gridCol w="882744"/>
                <a:gridCol w="891451"/>
                <a:gridCol w="86533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s.d</a:t>
                      </a:r>
                      <a:r>
                        <a:rPr lang="en-US" dirty="0" smtClean="0"/>
                        <a:t>/s.π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t.d</a:t>
                      </a:r>
                      <a:r>
                        <a:rPr lang="en-US" dirty="0" smtClean="0"/>
                        <a:t>/t. 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x.d</a:t>
                      </a:r>
                      <a:r>
                        <a:rPr lang="en-US" dirty="0" smtClean="0"/>
                        <a:t>/x. 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y.d</a:t>
                      </a:r>
                      <a:r>
                        <a:rPr lang="en-US" dirty="0" smtClean="0"/>
                        <a:t>/y. 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z.d</a:t>
                      </a:r>
                      <a:r>
                        <a:rPr lang="en-US" dirty="0" smtClean="0"/>
                        <a:t>/z. π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∞/Nil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∞/Nil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∞/Nil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∞/Nil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S,t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S,y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T,y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T,z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2/t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Y,z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2/t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Z,s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3314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Bellman-Ford algorithm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it become?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41" y="2032000"/>
            <a:ext cx="4328318" cy="23475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811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Adopted From the Work of An MIT Professor, </a:t>
            </a:r>
            <a:r>
              <a:rPr lang="en-US" dirty="0">
                <a:hlinkClick r:id="rId2"/>
              </a:rPr>
              <a:t>Erik Demaine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/>
              <a:t>Distance‐vector routing protocol </a:t>
            </a:r>
            <a:endParaRPr lang="en-US" dirty="0" smtClean="0"/>
          </a:p>
          <a:p>
            <a:pPr lvl="1"/>
            <a:r>
              <a:rPr lang="en-US" dirty="0" smtClean="0"/>
              <a:t>Repeatedly </a:t>
            </a:r>
            <a:r>
              <a:rPr lang="en-US" dirty="0"/>
              <a:t>relax edges until </a:t>
            </a:r>
            <a:r>
              <a:rPr lang="en-US" dirty="0" smtClean="0"/>
              <a:t>convergence</a:t>
            </a:r>
          </a:p>
          <a:p>
            <a:pPr lvl="1"/>
            <a:r>
              <a:rPr lang="en-US" dirty="0" smtClean="0"/>
              <a:t>Relaxation </a:t>
            </a:r>
            <a:r>
              <a:rPr lang="en-US" dirty="0"/>
              <a:t>is local! </a:t>
            </a:r>
            <a:endParaRPr lang="en-US" dirty="0" smtClean="0"/>
          </a:p>
          <a:p>
            <a:r>
              <a:rPr lang="en-US" dirty="0"/>
              <a:t>On the Internet: </a:t>
            </a:r>
            <a:endParaRPr lang="en-US" dirty="0" smtClean="0"/>
          </a:p>
          <a:p>
            <a:pPr lvl="1"/>
            <a:r>
              <a:rPr lang="en-US" dirty="0" smtClean="0"/>
              <a:t>Routing </a:t>
            </a:r>
            <a:r>
              <a:rPr lang="en-US" dirty="0"/>
              <a:t>Information Protocol (RIP) </a:t>
            </a:r>
            <a:endParaRPr lang="en-US" dirty="0" smtClean="0"/>
          </a:p>
          <a:p>
            <a:pPr lvl="1"/>
            <a:r>
              <a:rPr lang="en-US" dirty="0" smtClean="0"/>
              <a:t>Interior </a:t>
            </a:r>
            <a:r>
              <a:rPr lang="en-US" dirty="0"/>
              <a:t>Gateway Routing Protocol (IGRP)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029" y="1676400"/>
            <a:ext cx="299197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Slide Adopted From the Work of An MIT Professor, </a:t>
            </a:r>
            <a:r>
              <a:rPr lang="en-US" dirty="0" smtClean="0">
                <a:hlinkClick r:id="rId3"/>
              </a:rPr>
              <a:t>Erik </a:t>
            </a:r>
            <a:r>
              <a:rPr lang="en-US" dirty="0">
                <a:hlinkClick r:id="rId3"/>
              </a:rPr>
              <a:t>Demaine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3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Single-source shortest paths in directed acyclic </a:t>
            </a:r>
            <a:r>
              <a:rPr lang="en-US" b="1" dirty="0" smtClean="0"/>
              <a:t>graphs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24.2 (Read it yourself)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2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Dijkstra’s</a:t>
            </a:r>
            <a:r>
              <a:rPr lang="en-US" b="1" dirty="0"/>
              <a:t> </a:t>
            </a:r>
            <a:r>
              <a:rPr lang="en-US" b="1" dirty="0" smtClean="0"/>
              <a:t>algorithm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 solves the single-source shortest-paths problem on a weighted, directed graph </a:t>
            </a:r>
            <a:r>
              <a:rPr lang="en-US" dirty="0" smtClean="0"/>
              <a:t>G=(V, E) for </a:t>
            </a:r>
            <a:r>
              <a:rPr lang="en-US" dirty="0"/>
              <a:t>the case in which all edge weights are nonnegative. </a:t>
            </a:r>
          </a:p>
        </p:txBody>
      </p:sp>
    </p:spTree>
    <p:extLst>
      <p:ext uri="{BB962C8B-B14F-4D97-AF65-F5344CB8AC3E}">
        <p14:creationId xmlns:p14="http://schemas.microsoft.com/office/powerpoint/2010/main" val="87282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 </a:t>
            </a:r>
            <a:r>
              <a:rPr lang="en-US" sz="2400" b="1" i="1" dirty="0"/>
              <a:t>shortest-paths problem</a:t>
            </a:r>
            <a:r>
              <a:rPr lang="en-US" sz="2400" dirty="0"/>
              <a:t>, we are given a weighted, directed graph G </a:t>
            </a:r>
            <a:r>
              <a:rPr lang="en-US" sz="2400" dirty="0" smtClean="0"/>
              <a:t>= (V</a:t>
            </a:r>
            <a:r>
              <a:rPr lang="en-US" sz="2400" dirty="0"/>
              <a:t>,</a:t>
            </a:r>
            <a:r>
              <a:rPr lang="en-US" sz="2400" dirty="0" smtClean="0"/>
              <a:t>E) </a:t>
            </a:r>
            <a:r>
              <a:rPr lang="en-US" sz="2400" dirty="0"/>
              <a:t>with weight function </a:t>
            </a:r>
            <a:r>
              <a:rPr lang="en-US" sz="2400" dirty="0" smtClean="0"/>
              <a:t>w: E</a:t>
            </a:r>
            <a:r>
              <a:rPr lang="en-US" sz="2400" dirty="0" smtClean="0">
                <a:sym typeface="Wingdings"/>
              </a:rPr>
              <a:t>R</a:t>
            </a:r>
            <a:r>
              <a:rPr lang="en-US" sz="2400" dirty="0" smtClean="0"/>
              <a:t> </a:t>
            </a:r>
            <a:r>
              <a:rPr lang="en-US" sz="2400" dirty="0"/>
              <a:t>mapping edges to real-valued weights. The </a:t>
            </a:r>
            <a:r>
              <a:rPr lang="en-US" sz="2400" b="1" i="1" dirty="0"/>
              <a:t>weight </a:t>
            </a:r>
            <a:r>
              <a:rPr lang="en-US" sz="2400" dirty="0" smtClean="0"/>
              <a:t>w(p) </a:t>
            </a:r>
            <a:r>
              <a:rPr lang="en-US" sz="2400" dirty="0"/>
              <a:t>of </a:t>
            </a:r>
            <a:r>
              <a:rPr lang="en-US" sz="2400" b="1" dirty="0"/>
              <a:t>path</a:t>
            </a:r>
            <a:r>
              <a:rPr lang="en-US" sz="2400" dirty="0"/>
              <a:t> </a:t>
            </a:r>
            <a:r>
              <a:rPr lang="en-US" sz="2400" dirty="0" smtClean="0"/>
              <a:t>p = (v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</a:t>
            </a:r>
            <a:r>
              <a:rPr lang="en-US" sz="2400" dirty="0"/>
              <a:t>is the sum of the weights of its constituent edges: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We define the </a:t>
            </a:r>
            <a:r>
              <a:rPr lang="en-US" sz="2400" b="1" dirty="0"/>
              <a:t>shortest-path weight</a:t>
            </a:r>
            <a:r>
              <a:rPr lang="en-US" sz="2400" dirty="0"/>
              <a:t> </a:t>
            </a:r>
            <a:r>
              <a:rPr lang="en-US" sz="2400" dirty="0" err="1" smtClean="0"/>
              <a:t>δ</a:t>
            </a:r>
            <a:r>
              <a:rPr lang="en-US" sz="2400" dirty="0" smtClean="0"/>
              <a:t>(</a:t>
            </a:r>
            <a:r>
              <a:rPr lang="en-US" sz="2400" dirty="0" err="1" smtClean="0"/>
              <a:t>u,v</a:t>
            </a:r>
            <a:r>
              <a:rPr lang="en-US" sz="2400" dirty="0" smtClean="0"/>
              <a:t>) from </a:t>
            </a:r>
            <a:r>
              <a:rPr lang="en-US" sz="2400" b="1" dirty="0"/>
              <a:t>u</a:t>
            </a:r>
            <a:r>
              <a:rPr lang="en-US" sz="2400" dirty="0"/>
              <a:t> to </a:t>
            </a:r>
            <a:r>
              <a:rPr lang="en-US" sz="2400" b="1" dirty="0" smtClean="0"/>
              <a:t>v </a:t>
            </a:r>
            <a:r>
              <a:rPr lang="en-US" sz="2400" dirty="0" smtClean="0"/>
              <a:t>by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3352800"/>
            <a:ext cx="31369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4927600"/>
            <a:ext cx="7683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4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Dijkstra’s</a:t>
            </a:r>
            <a:r>
              <a:rPr lang="en-US" b="1" dirty="0"/>
              <a:t> </a:t>
            </a:r>
            <a:r>
              <a:rPr lang="en-US" b="1" dirty="0" smtClean="0"/>
              <a:t>algorithm</a:t>
            </a:r>
            <a:endParaRPr lang="en-US" dirty="0"/>
          </a:p>
        </p:txBody>
      </p:sp>
      <p:pic>
        <p:nvPicPr>
          <p:cNvPr id="3" name="Content Placeholder 2" descr="Screen Shot 2015-01-19 at 9.56.37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5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25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Dijkstra’s</a:t>
            </a:r>
            <a:r>
              <a:rPr lang="en-US" b="1" dirty="0"/>
              <a:t> </a:t>
            </a:r>
            <a:r>
              <a:rPr lang="en-US" b="1" dirty="0" smtClean="0"/>
              <a:t>algorithm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 maintains a set S of vertices whose final shortest-path weights from the source s have already been determined.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algorithm </a:t>
            </a:r>
            <a:r>
              <a:rPr lang="en-US" dirty="0" smtClean="0"/>
              <a:t>repeatedly </a:t>
            </a:r>
            <a:r>
              <a:rPr lang="en-US" dirty="0"/>
              <a:t>selects the vertex </a:t>
            </a:r>
            <a:r>
              <a:rPr lang="en-US" dirty="0" smtClean="0"/>
              <a:t>u </a:t>
            </a:r>
            <a:r>
              <a:rPr lang="en-US" dirty="0" err="1" smtClean="0"/>
              <a:t>ε</a:t>
            </a:r>
            <a:r>
              <a:rPr lang="en-US" dirty="0" smtClean="0"/>
              <a:t> V-S </a:t>
            </a:r>
            <a:r>
              <a:rPr lang="en-US" dirty="0"/>
              <a:t>with the minimum shortest-path estimate, adds u to S, and relaxes all edges leaving u.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following implementation, </a:t>
            </a:r>
            <a:r>
              <a:rPr lang="en-US" dirty="0" smtClean="0"/>
              <a:t>a </a:t>
            </a:r>
            <a:r>
              <a:rPr lang="en-US" dirty="0"/>
              <a:t>min-priority queue Q of </a:t>
            </a:r>
            <a:r>
              <a:rPr lang="en-US" dirty="0" smtClean="0"/>
              <a:t>vertices is used, </a:t>
            </a:r>
            <a:r>
              <a:rPr lang="en-US" dirty="0"/>
              <a:t>keyed by their d values. </a:t>
            </a:r>
          </a:p>
        </p:txBody>
      </p:sp>
    </p:spTree>
    <p:extLst>
      <p:ext uri="{BB962C8B-B14F-4D97-AF65-F5344CB8AC3E}">
        <p14:creationId xmlns:p14="http://schemas.microsoft.com/office/powerpoint/2010/main" val="221720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Dijkstra’s</a:t>
            </a:r>
            <a:r>
              <a:rPr lang="en-US" b="1" dirty="0"/>
              <a:t> </a:t>
            </a:r>
            <a:r>
              <a:rPr lang="en-US" b="1" dirty="0" smtClean="0"/>
              <a:t>algorithm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2582" r="-1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75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Dijkstra’s</a:t>
            </a:r>
            <a:r>
              <a:rPr lang="en-US" b="1" dirty="0"/>
              <a:t> </a:t>
            </a:r>
            <a:r>
              <a:rPr lang="en-US" b="1" dirty="0" smtClean="0"/>
              <a:t>algorithm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15780" r="-15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696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Dijkstra’s</a:t>
            </a:r>
            <a:r>
              <a:rPr lang="en-US" b="1" dirty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</a:t>
            </a:r>
            <a:r>
              <a:rPr lang="en-US" dirty="0"/>
              <a:t>algorithm always chooses the “lightest” or “closest” vertex in </a:t>
            </a:r>
            <a:r>
              <a:rPr lang="en-US" dirty="0" smtClean="0"/>
              <a:t>V-S </a:t>
            </a:r>
            <a:r>
              <a:rPr lang="en-US" dirty="0"/>
              <a:t>to add to set S , </a:t>
            </a:r>
            <a:r>
              <a:rPr lang="en-US" dirty="0" smtClean="0"/>
              <a:t>and hence uses the </a:t>
            </a:r>
            <a:r>
              <a:rPr lang="en-US" dirty="0"/>
              <a:t>greedy strategy. </a:t>
            </a:r>
            <a:endParaRPr lang="en-US" dirty="0" smtClean="0"/>
          </a:p>
          <a:p>
            <a:r>
              <a:rPr lang="en-US" dirty="0" err="1"/>
              <a:t>Dijkstra’s</a:t>
            </a:r>
            <a:r>
              <a:rPr lang="en-US" dirty="0"/>
              <a:t> algorithm resembles both breadth-first search </a:t>
            </a:r>
            <a:r>
              <a:rPr lang="en-US" dirty="0" smtClean="0"/>
              <a:t>(Read </a:t>
            </a:r>
            <a:r>
              <a:rPr lang="en-US" dirty="0"/>
              <a:t>Section </a:t>
            </a:r>
            <a:r>
              <a:rPr lang="en-US" dirty="0" smtClean="0"/>
              <a:t>22.2 by yourself) </a:t>
            </a:r>
            <a:r>
              <a:rPr lang="en-US" dirty="0"/>
              <a:t>and Prim’s algorithm for computing minimum spanning trees </a:t>
            </a:r>
            <a:r>
              <a:rPr lang="en-US" dirty="0" smtClean="0"/>
              <a:t>(Read </a:t>
            </a:r>
            <a:r>
              <a:rPr lang="en-US" dirty="0"/>
              <a:t>Section </a:t>
            </a:r>
            <a:r>
              <a:rPr lang="en-US" dirty="0" smtClean="0"/>
              <a:t>23.2 by yourself)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Time Complexity of the implementation is O(V^2). If the input </a:t>
            </a:r>
            <a:r>
              <a:rPr lang="en-US" dirty="0">
                <a:hlinkClick r:id="rId2"/>
              </a:rPr>
              <a:t>graph is represented using adjacency list</a:t>
            </a:r>
            <a:r>
              <a:rPr lang="en-US" dirty="0"/>
              <a:t>, it can be reduced to O(E log V) </a:t>
            </a:r>
            <a:r>
              <a:rPr lang="en-US" dirty="0" smtClean="0"/>
              <a:t>(Section 6.5) with </a:t>
            </a:r>
            <a:r>
              <a:rPr lang="en-US" dirty="0"/>
              <a:t>the help of binary </a:t>
            </a:r>
            <a:r>
              <a:rPr lang="en-US" dirty="0" smtClean="0"/>
              <a:t>heap</a:t>
            </a:r>
            <a:r>
              <a:rPr lang="en-US" dirty="0"/>
              <a:t> </a:t>
            </a:r>
            <a:r>
              <a:rPr lang="en-US" dirty="0" smtClean="0"/>
              <a:t>and O(</a:t>
            </a:r>
            <a:r>
              <a:rPr lang="en-US" dirty="0" err="1" smtClean="0"/>
              <a:t>E+VlogV</a:t>
            </a:r>
            <a:r>
              <a:rPr lang="en-US" dirty="0" smtClean="0"/>
              <a:t>) (Chapter 19) in case of </a:t>
            </a:r>
            <a:r>
              <a:rPr lang="en-US" dirty="0"/>
              <a:t>F</a:t>
            </a:r>
            <a:r>
              <a:rPr lang="en-US" dirty="0" smtClean="0"/>
              <a:t>ibonacci heap.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</a:t>
            </a:r>
            <a:r>
              <a:rPr lang="en-US" b="1" dirty="0" err="1" smtClean="0"/>
              <a:t>Dijkstra’s</a:t>
            </a:r>
            <a:r>
              <a:rPr lang="en-US" b="1" dirty="0" smtClean="0"/>
              <a:t> </a:t>
            </a:r>
            <a:r>
              <a:rPr lang="en-US" b="1" dirty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ShortestPath</a:t>
            </a:r>
            <a:r>
              <a:rPr lang="en-US" b="1" dirty="0"/>
              <a:t>(G, v)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all </a:t>
            </a:r>
            <a:r>
              <a:rPr lang="en-US" i="1" dirty="0" err="1"/>
              <a:t>v∈V</a:t>
            </a:r>
            <a:r>
              <a:rPr lang="en-US" i="1" dirty="0"/>
              <a:t>, D[v]=∞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D[s]=</a:t>
            </a:r>
            <a:r>
              <a:rPr lang="en-US" i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all </a:t>
            </a:r>
            <a:r>
              <a:rPr lang="en-US" i="1" dirty="0" err="1"/>
              <a:t>v∈V</a:t>
            </a:r>
            <a:r>
              <a:rPr lang="en-US" i="1" dirty="0"/>
              <a:t>, </a:t>
            </a:r>
            <a:r>
              <a:rPr lang="en-US" i="1" dirty="0" smtClean="0"/>
              <a:t>P[</a:t>
            </a:r>
            <a:r>
              <a:rPr lang="en-US" i="1" dirty="0"/>
              <a:t>v]</a:t>
            </a:r>
            <a:r>
              <a:rPr lang="en-US" i="1" dirty="0" smtClean="0"/>
              <a:t>=Nil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all </a:t>
            </a:r>
            <a:r>
              <a:rPr lang="en-US" i="1" dirty="0" err="1"/>
              <a:t>v∈</a:t>
            </a:r>
            <a:r>
              <a:rPr lang="en-US" i="1" dirty="0" err="1" smtClean="0"/>
              <a:t>V</a:t>
            </a:r>
            <a:r>
              <a:rPr lang="en-US" i="1" dirty="0" smtClean="0"/>
              <a:t> </a:t>
            </a:r>
            <a:r>
              <a:rPr lang="en-US" dirty="0" smtClean="0"/>
              <a:t>into a data structure Q, </a:t>
            </a:r>
            <a:r>
              <a:rPr lang="en-US" dirty="0" smtClean="0">
                <a:solidFill>
                  <a:schemeClr val="accent2"/>
                </a:solidFill>
              </a:rPr>
              <a:t>using </a:t>
            </a:r>
            <a:r>
              <a:rPr lang="en-US" dirty="0" err="1" smtClean="0">
                <a:solidFill>
                  <a:schemeClr val="accent2"/>
                </a:solidFill>
              </a:rPr>
              <a:t>Q.Insert</a:t>
            </a:r>
            <a:r>
              <a:rPr lang="en-US" dirty="0" smtClean="0">
                <a:solidFill>
                  <a:schemeClr val="accent2"/>
                </a:solidFill>
              </a:rPr>
              <a:t>(v, D[v])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while </a:t>
            </a:r>
            <a:r>
              <a:rPr lang="en-US" dirty="0"/>
              <a:t>(!</a:t>
            </a:r>
            <a:r>
              <a:rPr lang="en-US" dirty="0" err="1"/>
              <a:t>Q.Empty</a:t>
            </a:r>
            <a:r>
              <a:rPr lang="en-US" dirty="0"/>
              <a:t>()</a:t>
            </a:r>
            <a:r>
              <a:rPr lang="en-US" dirty="0" smtClean="0"/>
              <a:t>) // </a:t>
            </a:r>
            <a:r>
              <a:rPr lang="en-US" dirty="0" err="1" smtClean="0">
                <a:solidFill>
                  <a:srgbClr val="C0504D"/>
                </a:solidFill>
              </a:rPr>
              <a:t>Q.Empty</a:t>
            </a:r>
            <a:r>
              <a:rPr lang="en-US" dirty="0" smtClean="0">
                <a:solidFill>
                  <a:srgbClr val="C0504D"/>
                </a:solidFill>
              </a:rPr>
              <a:t>() return Boolean value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c </a:t>
            </a:r>
            <a:r>
              <a:rPr lang="en-US" dirty="0"/>
              <a:t>= </a:t>
            </a:r>
            <a:r>
              <a:rPr lang="en-US" dirty="0" err="1">
                <a:solidFill>
                  <a:srgbClr val="C0504D"/>
                </a:solidFill>
              </a:rPr>
              <a:t>Q.removeMin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         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neighbors c </a:t>
            </a:r>
            <a:r>
              <a:rPr lang="en-US" dirty="0"/>
              <a:t>of </a:t>
            </a:r>
            <a:r>
              <a:rPr lang="en-US" dirty="0" smtClean="0"/>
              <a:t>v in Q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w= weight of (</a:t>
            </a:r>
            <a:r>
              <a:rPr lang="en-US" dirty="0" err="1" smtClean="0"/>
              <a:t>c,v</a:t>
            </a:r>
            <a:r>
              <a:rPr lang="en-US" dirty="0" smtClean="0"/>
              <a:t>) </a:t>
            </a:r>
            <a:r>
              <a:rPr lang="en-US" i="1" dirty="0" smtClean="0"/>
              <a:t>∈ E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 </a:t>
            </a:r>
            <a:r>
              <a:rPr lang="en-US" i="1" dirty="0" smtClean="0"/>
              <a:t>                  </a:t>
            </a:r>
            <a:r>
              <a:rPr lang="en-US" dirty="0" smtClean="0"/>
              <a:t>if </a:t>
            </a:r>
            <a:r>
              <a:rPr lang="en-US" dirty="0"/>
              <a:t>D</a:t>
            </a:r>
            <a:r>
              <a:rPr lang="en-US" dirty="0" smtClean="0"/>
              <a:t>[c] </a:t>
            </a:r>
            <a:r>
              <a:rPr lang="en-US" dirty="0"/>
              <a:t>+ </a:t>
            </a:r>
            <a:r>
              <a:rPr lang="en-US" dirty="0" smtClean="0"/>
              <a:t>w </a:t>
            </a:r>
            <a:r>
              <a:rPr lang="en-US" dirty="0"/>
              <a:t>&lt; D</a:t>
            </a:r>
            <a:r>
              <a:rPr lang="en-US" dirty="0" smtClean="0"/>
              <a:t>[v] </a:t>
            </a:r>
            <a:r>
              <a:rPr lang="en-US" dirty="0"/>
              <a:t>then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D[v] </a:t>
            </a:r>
            <a:r>
              <a:rPr lang="en-US" dirty="0"/>
              <a:t>= D</a:t>
            </a:r>
            <a:r>
              <a:rPr lang="en-US" dirty="0" smtClean="0"/>
              <a:t>[c] </a:t>
            </a:r>
            <a:r>
              <a:rPr lang="en-US" dirty="0"/>
              <a:t>+ </a:t>
            </a:r>
            <a:r>
              <a:rPr lang="en-US" dirty="0" smtClean="0"/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                 P[v] =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      </a:t>
            </a:r>
            <a:r>
              <a:rPr lang="en-US" dirty="0" err="1" smtClean="0"/>
              <a:t>Q.DecreaseKey</a:t>
            </a:r>
            <a:r>
              <a:rPr lang="en-US" dirty="0" smtClean="0"/>
              <a:t>(</a:t>
            </a:r>
            <a:r>
              <a:rPr lang="en-US" dirty="0" err="1" smtClean="0"/>
              <a:t>v,D</a:t>
            </a:r>
            <a:r>
              <a:rPr lang="en-US" dirty="0" smtClean="0"/>
              <a:t>[v])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D[t] and optionally 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</a:t>
            </a:r>
            <a:r>
              <a:rPr lang="en-US" b="1" dirty="0" err="1" smtClean="0"/>
              <a:t>Dijkstra’s</a:t>
            </a:r>
            <a:r>
              <a:rPr lang="en-US" b="1" dirty="0" smtClean="0"/>
              <a:t> </a:t>
            </a:r>
            <a:r>
              <a:rPr lang="en-US" b="1" dirty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Running time using an array as a priority queue Q</a:t>
            </a:r>
          </a:p>
          <a:p>
            <a:pPr lvl="1"/>
            <a:r>
              <a:rPr lang="en-US" dirty="0" smtClean="0"/>
              <a:t>= O(|V|) + O( |</a:t>
            </a:r>
            <a:r>
              <a:rPr lang="en-US" dirty="0" err="1" smtClean="0"/>
              <a:t>V|.time</a:t>
            </a:r>
            <a:r>
              <a:rPr lang="en-US" dirty="0" smtClean="0"/>
              <a:t> of </a:t>
            </a:r>
            <a:r>
              <a:rPr lang="en-US" dirty="0" err="1" smtClean="0"/>
              <a:t>Q.Insert</a:t>
            </a:r>
            <a:r>
              <a:rPr lang="en-US" dirty="0" smtClean="0"/>
              <a:t>()) + O( |V| . (time of </a:t>
            </a:r>
            <a:r>
              <a:rPr lang="en-US" dirty="0" err="1" smtClean="0"/>
              <a:t>Q.Empty</a:t>
            </a:r>
            <a:r>
              <a:rPr lang="en-US" dirty="0" smtClean="0"/>
              <a:t>() + time of </a:t>
            </a:r>
            <a:r>
              <a:rPr lang="en-US" dirty="0" err="1" smtClean="0"/>
              <a:t>Q.RemoveMin</a:t>
            </a:r>
            <a:r>
              <a:rPr lang="en-US" dirty="0" smtClean="0"/>
              <a:t>()) + |E| . ( O(1) + time of </a:t>
            </a:r>
            <a:r>
              <a:rPr lang="en-US" dirty="0" err="1" smtClean="0"/>
              <a:t>Q.DecreaseKey</a:t>
            </a:r>
            <a:r>
              <a:rPr lang="en-US" dirty="0" smtClean="0"/>
              <a:t>())) + O(|V|)</a:t>
            </a:r>
          </a:p>
          <a:p>
            <a:pPr lvl="1"/>
            <a:r>
              <a:rPr lang="en-US" dirty="0" smtClean="0"/>
              <a:t>= O( |V| . (time of </a:t>
            </a:r>
            <a:r>
              <a:rPr lang="en-US" dirty="0" err="1" smtClean="0"/>
              <a:t>Q.Insert</a:t>
            </a:r>
            <a:r>
              <a:rPr lang="en-US" dirty="0" smtClean="0"/>
              <a:t>() + time of </a:t>
            </a:r>
            <a:r>
              <a:rPr lang="en-US" dirty="0" err="1" smtClean="0"/>
              <a:t>Q.Empty</a:t>
            </a:r>
            <a:r>
              <a:rPr lang="en-US" dirty="0" smtClean="0"/>
              <a:t>() + time of </a:t>
            </a:r>
            <a:r>
              <a:rPr lang="en-US" dirty="0" err="1" smtClean="0"/>
              <a:t>Q.RemoveMin</a:t>
            </a:r>
            <a:r>
              <a:rPr lang="en-US" dirty="0" smtClean="0"/>
              <a:t>()) + O ( |E| . time of </a:t>
            </a:r>
            <a:r>
              <a:rPr lang="en-US" dirty="0" err="1" smtClean="0"/>
              <a:t>Q.Decreasekey</a:t>
            </a:r>
            <a:r>
              <a:rPr lang="en-US" dirty="0" smtClean="0"/>
              <a:t>())</a:t>
            </a:r>
          </a:p>
          <a:p>
            <a:r>
              <a:rPr lang="en-US" dirty="0" smtClean="0"/>
              <a:t>In case of an array, </a:t>
            </a:r>
            <a:r>
              <a:rPr lang="en-US" dirty="0" err="1" smtClean="0"/>
              <a:t>Q.Insert</a:t>
            </a:r>
            <a:r>
              <a:rPr lang="en-US" dirty="0" smtClean="0"/>
              <a:t>(), </a:t>
            </a:r>
            <a:r>
              <a:rPr lang="en-US" dirty="0" err="1" smtClean="0"/>
              <a:t>Q.Empty</a:t>
            </a:r>
            <a:r>
              <a:rPr lang="en-US" dirty="0" smtClean="0"/>
              <a:t>(), and </a:t>
            </a:r>
            <a:r>
              <a:rPr lang="en-US" dirty="0" err="1" smtClean="0"/>
              <a:t>Q.DecreaseKey</a:t>
            </a:r>
            <a:r>
              <a:rPr lang="en-US" dirty="0" smtClean="0"/>
              <a:t>() take O(1) time, and </a:t>
            </a:r>
            <a:r>
              <a:rPr lang="en-US" dirty="0" err="1" smtClean="0"/>
              <a:t>Q.RemoveMin</a:t>
            </a:r>
            <a:r>
              <a:rPr lang="en-US" dirty="0" smtClean="0"/>
              <a:t>() takes O(V) time, so</a:t>
            </a:r>
          </a:p>
          <a:p>
            <a:pPr lvl="1"/>
            <a:r>
              <a:rPr lang="en-US" dirty="0" smtClean="0"/>
              <a:t>= O( |V|. ( O(1)+O(1)+O(V)) + O( |E|. O(1))</a:t>
            </a:r>
          </a:p>
          <a:p>
            <a:pPr lvl="1"/>
            <a:r>
              <a:rPr lang="en-US" dirty="0" smtClean="0"/>
              <a:t>= O(V</a:t>
            </a:r>
            <a:r>
              <a:rPr lang="en-US" baseline="30000" dirty="0" smtClean="0"/>
              <a:t>2</a:t>
            </a:r>
            <a:r>
              <a:rPr lang="en-US" dirty="0" smtClean="0"/>
              <a:t>+E) = O(V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</a:t>
            </a:r>
            <a:r>
              <a:rPr lang="en-US" b="1" dirty="0" err="1" smtClean="0"/>
              <a:t>Dijkstra’s</a:t>
            </a:r>
            <a:r>
              <a:rPr lang="en-US" b="1" dirty="0" smtClean="0"/>
              <a:t> </a:t>
            </a:r>
            <a:r>
              <a:rPr lang="en-US" b="1" dirty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Running time using a heap as a priority queue Q </a:t>
            </a:r>
          </a:p>
          <a:p>
            <a:pPr lvl="1"/>
            <a:r>
              <a:rPr lang="en-US" dirty="0" smtClean="0"/>
              <a:t>= O( |V| . (time of </a:t>
            </a:r>
            <a:r>
              <a:rPr lang="en-US" dirty="0" err="1" smtClean="0"/>
              <a:t>Q.Insert</a:t>
            </a:r>
            <a:r>
              <a:rPr lang="en-US" dirty="0" smtClean="0"/>
              <a:t>() + time of </a:t>
            </a:r>
            <a:r>
              <a:rPr lang="en-US" dirty="0" err="1" smtClean="0"/>
              <a:t>Q.Empty</a:t>
            </a:r>
            <a:r>
              <a:rPr lang="en-US" dirty="0" smtClean="0"/>
              <a:t>() + time of </a:t>
            </a:r>
            <a:r>
              <a:rPr lang="en-US" dirty="0" err="1" smtClean="0"/>
              <a:t>Q.RemoveMin</a:t>
            </a:r>
            <a:r>
              <a:rPr lang="en-US" dirty="0" smtClean="0"/>
              <a:t>()) + O ( |E| . time of </a:t>
            </a:r>
            <a:r>
              <a:rPr lang="en-US" dirty="0" err="1" smtClean="0"/>
              <a:t>Q.Decreasekey</a:t>
            </a:r>
            <a:r>
              <a:rPr lang="en-US" dirty="0" smtClean="0"/>
              <a:t>())</a:t>
            </a:r>
          </a:p>
          <a:p>
            <a:r>
              <a:rPr lang="en-US" dirty="0" smtClean="0"/>
              <a:t>In case of a heap, </a:t>
            </a:r>
            <a:r>
              <a:rPr lang="en-US" dirty="0" err="1" smtClean="0"/>
              <a:t>Q.Insert</a:t>
            </a:r>
            <a:r>
              <a:rPr lang="en-US" dirty="0" smtClean="0"/>
              <a:t>, </a:t>
            </a:r>
            <a:r>
              <a:rPr lang="en-US" dirty="0" err="1"/>
              <a:t>Q.RemoveMin</a:t>
            </a:r>
            <a:r>
              <a:rPr lang="en-US" dirty="0"/>
              <a:t>(</a:t>
            </a:r>
            <a:r>
              <a:rPr lang="en-US" dirty="0" smtClean="0"/>
              <a:t>), and </a:t>
            </a:r>
            <a:r>
              <a:rPr lang="en-US" dirty="0" err="1" smtClean="0"/>
              <a:t>Q.DecreaseKey</a:t>
            </a:r>
            <a:r>
              <a:rPr lang="en-US" dirty="0" smtClean="0"/>
              <a:t>() take O(</a:t>
            </a:r>
            <a:r>
              <a:rPr lang="en-US" dirty="0" err="1" smtClean="0"/>
              <a:t>logV</a:t>
            </a:r>
            <a:r>
              <a:rPr lang="en-US" dirty="0" smtClean="0"/>
              <a:t>) time, and </a:t>
            </a:r>
            <a:r>
              <a:rPr lang="en-US" dirty="0" err="1" smtClean="0"/>
              <a:t>Q.Empty</a:t>
            </a:r>
            <a:r>
              <a:rPr lang="en-US" dirty="0" smtClean="0"/>
              <a:t>() takes O(1) time, so</a:t>
            </a:r>
          </a:p>
          <a:p>
            <a:pPr lvl="1"/>
            <a:r>
              <a:rPr lang="en-US" dirty="0" smtClean="0"/>
              <a:t>= O( |V|. ( O(</a:t>
            </a:r>
            <a:r>
              <a:rPr lang="en-US" dirty="0" err="1" smtClean="0"/>
              <a:t>logV</a:t>
            </a:r>
            <a:r>
              <a:rPr lang="en-US" dirty="0" smtClean="0"/>
              <a:t>)+O(1)+O(</a:t>
            </a:r>
            <a:r>
              <a:rPr lang="en-US" dirty="0" err="1" smtClean="0"/>
              <a:t>logV</a:t>
            </a:r>
            <a:r>
              <a:rPr lang="en-US" dirty="0" smtClean="0"/>
              <a:t>)) + O( |E|. O(</a:t>
            </a:r>
            <a:r>
              <a:rPr lang="en-US" dirty="0" err="1" smtClean="0"/>
              <a:t>logV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= O(</a:t>
            </a:r>
            <a:r>
              <a:rPr lang="en-US" dirty="0" err="1" smtClean="0"/>
              <a:t>VlogV+ElogV</a:t>
            </a:r>
            <a:r>
              <a:rPr lang="en-US" dirty="0" smtClean="0"/>
              <a:t>) = O(V+E)</a:t>
            </a:r>
            <a:r>
              <a:rPr lang="en-US" dirty="0" err="1" smtClean="0"/>
              <a:t>logV</a:t>
            </a:r>
            <a:endParaRPr lang="en-US" dirty="0" smtClean="0"/>
          </a:p>
          <a:p>
            <a:pPr lvl="1"/>
            <a:r>
              <a:rPr lang="en-US" dirty="0" smtClean="0"/>
              <a:t>If the graph is sparse, then |E| = |V|, otherwise, E </a:t>
            </a:r>
            <a:r>
              <a:rPr lang="en-US" dirty="0" err="1" smtClean="0"/>
              <a:t>logV</a:t>
            </a:r>
            <a:r>
              <a:rPr lang="en-US" dirty="0"/>
              <a:t> </a:t>
            </a:r>
            <a:r>
              <a:rPr lang="en-US" dirty="0" smtClean="0"/>
              <a:t>wins in comparison of V </a:t>
            </a:r>
            <a:r>
              <a:rPr lang="en-US" dirty="0" err="1" smtClean="0"/>
              <a:t>logV</a:t>
            </a:r>
            <a:r>
              <a:rPr lang="en-US" dirty="0" smtClean="0"/>
              <a:t> and E </a:t>
            </a:r>
            <a:r>
              <a:rPr lang="en-US" dirty="0" err="1" smtClean="0"/>
              <a:t>logV</a:t>
            </a:r>
            <a:r>
              <a:rPr lang="en-US" dirty="0" smtClean="0"/>
              <a:t> which beats the complexity of O(V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</a:t>
            </a:r>
            <a:r>
              <a:rPr lang="en-US" b="1" dirty="0" err="1" smtClean="0"/>
              <a:t>Dijkstra’s</a:t>
            </a:r>
            <a:r>
              <a:rPr lang="en-US" b="1" dirty="0" smtClean="0"/>
              <a:t> </a:t>
            </a:r>
            <a:r>
              <a:rPr lang="en-US" b="1" dirty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Running time using a Fibonacci heap as a priority queue Q </a:t>
            </a:r>
          </a:p>
          <a:p>
            <a:pPr lvl="1"/>
            <a:r>
              <a:rPr lang="en-US" dirty="0" smtClean="0"/>
              <a:t>= O( |V| . (time of </a:t>
            </a:r>
            <a:r>
              <a:rPr lang="en-US" dirty="0" err="1" smtClean="0"/>
              <a:t>Q.Insert</a:t>
            </a:r>
            <a:r>
              <a:rPr lang="en-US" dirty="0" smtClean="0"/>
              <a:t>() + time of </a:t>
            </a:r>
            <a:r>
              <a:rPr lang="en-US" dirty="0" err="1" smtClean="0"/>
              <a:t>Q.Empty</a:t>
            </a:r>
            <a:r>
              <a:rPr lang="en-US" dirty="0" smtClean="0"/>
              <a:t>() + time of </a:t>
            </a:r>
            <a:r>
              <a:rPr lang="en-US" dirty="0" err="1" smtClean="0"/>
              <a:t>Q.RemoveMin</a:t>
            </a:r>
            <a:r>
              <a:rPr lang="en-US" dirty="0" smtClean="0"/>
              <a:t>()) + O ( |E| . time of </a:t>
            </a:r>
            <a:r>
              <a:rPr lang="en-US" dirty="0" err="1" smtClean="0"/>
              <a:t>Q.Decreasekey</a:t>
            </a:r>
            <a:r>
              <a:rPr lang="en-US" dirty="0" smtClean="0"/>
              <a:t>())</a:t>
            </a:r>
          </a:p>
          <a:p>
            <a:r>
              <a:rPr lang="en-US" dirty="0" smtClean="0"/>
              <a:t>In case of a Fibonacci heap, </a:t>
            </a:r>
            <a:r>
              <a:rPr lang="en-US" dirty="0" err="1" smtClean="0"/>
              <a:t>Q.Insert</a:t>
            </a:r>
            <a:r>
              <a:rPr lang="en-US" dirty="0" smtClean="0"/>
              <a:t> and </a:t>
            </a:r>
            <a:r>
              <a:rPr lang="en-US" dirty="0" err="1" smtClean="0"/>
              <a:t>Q.Empty</a:t>
            </a:r>
            <a:r>
              <a:rPr lang="en-US" dirty="0" smtClean="0"/>
              <a:t>() take O(1) time, similarly, </a:t>
            </a:r>
            <a:r>
              <a:rPr lang="en-US" dirty="0" err="1" smtClean="0"/>
              <a:t>Q.DecreaseKey</a:t>
            </a:r>
            <a:r>
              <a:rPr lang="en-US" dirty="0"/>
              <a:t>() </a:t>
            </a:r>
            <a:r>
              <a:rPr lang="en-US" dirty="0" smtClean="0"/>
              <a:t>takes </a:t>
            </a:r>
            <a:r>
              <a:rPr lang="en-US" dirty="0"/>
              <a:t>O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 amortized time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/>
              <a:t>Q.RemoveMin</a:t>
            </a:r>
            <a:r>
              <a:rPr lang="en-US" dirty="0"/>
              <a:t>() </a:t>
            </a:r>
            <a:r>
              <a:rPr lang="en-US" dirty="0" smtClean="0"/>
              <a:t>takes O(</a:t>
            </a:r>
            <a:r>
              <a:rPr lang="en-US" dirty="0" err="1" smtClean="0"/>
              <a:t>logV</a:t>
            </a:r>
            <a:r>
              <a:rPr lang="en-US" dirty="0" smtClean="0"/>
              <a:t>) time, so</a:t>
            </a:r>
          </a:p>
          <a:p>
            <a:pPr lvl="1"/>
            <a:r>
              <a:rPr lang="en-US" dirty="0" smtClean="0"/>
              <a:t>= O( |V|. ( O(1)+O(1)+O(</a:t>
            </a:r>
            <a:r>
              <a:rPr lang="en-US" dirty="0" err="1" smtClean="0"/>
              <a:t>logV</a:t>
            </a:r>
            <a:r>
              <a:rPr lang="en-US" dirty="0" smtClean="0"/>
              <a:t>)) + O( |E|. O(1))</a:t>
            </a:r>
          </a:p>
          <a:p>
            <a:pPr lvl="1"/>
            <a:r>
              <a:rPr lang="en-US" dirty="0" smtClean="0"/>
              <a:t>= O(</a:t>
            </a:r>
            <a:r>
              <a:rPr lang="en-US" dirty="0" err="1" smtClean="0"/>
              <a:t>VlogV+E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|E| = |V|, then O(</a:t>
            </a:r>
            <a:r>
              <a:rPr lang="en-US" dirty="0" err="1" smtClean="0"/>
              <a:t>VlogV+E</a:t>
            </a:r>
            <a:r>
              <a:rPr lang="en-US" dirty="0" smtClean="0"/>
              <a:t>) becomes E </a:t>
            </a:r>
            <a:r>
              <a:rPr lang="en-US" dirty="0" err="1" smtClean="0"/>
              <a:t>logE</a:t>
            </a:r>
            <a:r>
              <a:rPr lang="en-US" dirty="0"/>
              <a:t> </a:t>
            </a:r>
            <a:r>
              <a:rPr lang="en-US" dirty="0" smtClean="0"/>
              <a:t>which is equal to previous binary heap approach.</a:t>
            </a:r>
          </a:p>
          <a:p>
            <a:pPr lvl="1"/>
            <a:r>
              <a:rPr lang="en-US" dirty="0" smtClean="0"/>
              <a:t>If |E| = |V</a:t>
            </a:r>
            <a:r>
              <a:rPr lang="en-US" baseline="30000" dirty="0" smtClean="0"/>
              <a:t>2</a:t>
            </a:r>
            <a:r>
              <a:rPr lang="en-US" dirty="0" smtClean="0"/>
              <a:t>|, then O(</a:t>
            </a:r>
            <a:r>
              <a:rPr lang="en-US" dirty="0" err="1" smtClean="0"/>
              <a:t>VlogV+E</a:t>
            </a:r>
            <a:r>
              <a:rPr lang="en-US" dirty="0" smtClean="0"/>
              <a:t>) becomes O|V</a:t>
            </a:r>
            <a:r>
              <a:rPr lang="en-US" baseline="30000" dirty="0" smtClean="0"/>
              <a:t>2</a:t>
            </a:r>
            <a:r>
              <a:rPr lang="en-US" dirty="0" smtClean="0"/>
              <a:t>|which equal to the first version of array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Have a look over the state-of-the-art algorithms and their issues.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Build a comparative study if you find similar algorithms to solve a same problem.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After understanding a state-of-the-art algorithmic model with its issue, try to propose a solution.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Criticize or negate the way, a state-of-the-art algorithm is designed. </a:t>
            </a:r>
          </a:p>
          <a:p>
            <a:r>
              <a:rPr lang="en-US" dirty="0" smtClean="0"/>
              <a:t>Your term paper should include the following as a sample:</a:t>
            </a:r>
          </a:p>
          <a:p>
            <a:pPr lvl="1"/>
            <a:r>
              <a:rPr lang="en-US" dirty="0" smtClean="0"/>
              <a:t>Title, authors profiles, abstract, keywords, introduction, methodology or design, </a:t>
            </a:r>
            <a:r>
              <a:rPr lang="en-US" dirty="0" err="1" smtClean="0"/>
              <a:t>etc</a:t>
            </a:r>
            <a:r>
              <a:rPr lang="en-US" dirty="0"/>
              <a:t>;</a:t>
            </a:r>
            <a:r>
              <a:rPr lang="en-US" dirty="0" smtClean="0"/>
              <a:t> implementation, </a:t>
            </a:r>
            <a:r>
              <a:rPr lang="en-US" dirty="0" err="1" smtClean="0"/>
              <a:t>etc</a:t>
            </a:r>
            <a:r>
              <a:rPr lang="en-US" dirty="0" smtClean="0"/>
              <a:t>; discussion and issues, </a:t>
            </a:r>
            <a:r>
              <a:rPr lang="en-US" dirty="0" err="1" smtClean="0"/>
              <a:t>etc</a:t>
            </a:r>
            <a:r>
              <a:rPr lang="en-US" dirty="0" smtClean="0"/>
              <a:t>; conclusion and references.</a:t>
            </a:r>
          </a:p>
          <a:p>
            <a:r>
              <a:rPr lang="en-US" dirty="0" smtClean="0"/>
              <a:t>Deadline: before the final term paper.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Variants </a:t>
            </a:r>
            <a:endParaRPr lang="en-US" dirty="0"/>
          </a:p>
          <a:p>
            <a:r>
              <a:rPr lang="en-US" dirty="0"/>
              <a:t>In this </a:t>
            </a:r>
            <a:r>
              <a:rPr lang="en-US" dirty="0" smtClean="0"/>
              <a:t>Lecture, </a:t>
            </a:r>
            <a:r>
              <a:rPr lang="en-US" dirty="0"/>
              <a:t>we shall focus on the </a:t>
            </a:r>
            <a:r>
              <a:rPr lang="en-US" b="1" i="1" dirty="0"/>
              <a:t>single-source shortest-paths problem</a:t>
            </a:r>
            <a:r>
              <a:rPr lang="en-US" dirty="0"/>
              <a:t>: given a graph </a:t>
            </a:r>
            <a:r>
              <a:rPr lang="en-US" dirty="0" smtClean="0"/>
              <a:t>G=(V,E), </a:t>
            </a:r>
            <a:r>
              <a:rPr lang="en-US" dirty="0"/>
              <a:t>we want to find a shortest path from a given </a:t>
            </a:r>
            <a:r>
              <a:rPr lang="en-US" b="1" i="1" dirty="0"/>
              <a:t>source </a:t>
            </a:r>
            <a:r>
              <a:rPr lang="en-US" dirty="0"/>
              <a:t>vertex s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/>
              <a:t>V to each vertex </a:t>
            </a:r>
            <a:r>
              <a:rPr lang="en-US" dirty="0" smtClean="0"/>
              <a:t>v </a:t>
            </a:r>
            <a:r>
              <a:rPr lang="en-US" dirty="0" err="1" smtClean="0"/>
              <a:t>ε</a:t>
            </a:r>
            <a:r>
              <a:rPr lang="en-US" dirty="0" smtClean="0"/>
              <a:t> V </a:t>
            </a:r>
            <a:r>
              <a:rPr lang="en-US" dirty="0"/>
              <a:t>. The algorithm for the single-source problem can solve many other problems, including the following variants. </a:t>
            </a:r>
          </a:p>
          <a:p>
            <a:pPr lvl="1"/>
            <a:r>
              <a:rPr lang="en-US" b="1" dirty="0"/>
              <a:t>Single-destination shortest-paths problem: </a:t>
            </a:r>
            <a:r>
              <a:rPr lang="en-US" dirty="0"/>
              <a:t>Find a shortest path to a given </a:t>
            </a:r>
            <a:r>
              <a:rPr lang="en-US" b="1" i="1" dirty="0" smtClean="0"/>
              <a:t>destination </a:t>
            </a:r>
            <a:r>
              <a:rPr lang="en-US" dirty="0"/>
              <a:t>vertex t from each </a:t>
            </a:r>
            <a:r>
              <a:rPr lang="en-US" dirty="0" smtClean="0"/>
              <a:t>vertex v􏰍</a:t>
            </a:r>
            <a:r>
              <a:rPr lang="en-US" dirty="0"/>
              <a:t>. By reversing the direction of each edge in the graph, we can reduce this problem to a single-source problem. </a:t>
            </a:r>
          </a:p>
          <a:p>
            <a:pPr lvl="1"/>
            <a:r>
              <a:rPr lang="en-US" b="1" dirty="0"/>
              <a:t>Single-pair shortest-path problem: </a:t>
            </a:r>
            <a:r>
              <a:rPr lang="en-US" dirty="0"/>
              <a:t>Find a shortest path from u </a:t>
            </a:r>
            <a:r>
              <a:rPr lang="en-US" dirty="0" smtClean="0"/>
              <a:t>to v </a:t>
            </a:r>
            <a:r>
              <a:rPr lang="en-US" dirty="0"/>
              <a:t>for given vertices u and </a:t>
            </a:r>
            <a:r>
              <a:rPr lang="en-US" dirty="0" smtClean="0"/>
              <a:t>v􏰍</a:t>
            </a:r>
            <a:r>
              <a:rPr lang="en-US" dirty="0"/>
              <a:t>. If we solve the single-source problem with source vertex u, we solve this problem also. </a:t>
            </a:r>
          </a:p>
          <a:p>
            <a:pPr lvl="1"/>
            <a:r>
              <a:rPr lang="en-US" b="1" dirty="0"/>
              <a:t>All-pairs shortest-paths problem: </a:t>
            </a:r>
            <a:r>
              <a:rPr lang="en-US" dirty="0"/>
              <a:t>Find a shortest path from u </a:t>
            </a:r>
            <a:r>
              <a:rPr lang="en-US" dirty="0" smtClean="0"/>
              <a:t>to v </a:t>
            </a:r>
            <a:r>
              <a:rPr lang="en-US" dirty="0"/>
              <a:t>for every pair of vertices u </a:t>
            </a:r>
            <a:r>
              <a:rPr lang="en-US" dirty="0" smtClean="0"/>
              <a:t>and v􏰍</a:t>
            </a:r>
            <a:r>
              <a:rPr lang="en-US" dirty="0"/>
              <a:t>. Although we can solve this problem by running a single- source algorithm once from each vertex, we usually can solve it faster. </a:t>
            </a:r>
            <a:r>
              <a:rPr lang="en-US" dirty="0" smtClean="0"/>
              <a:t>(see Chapter 25).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Optimal substructure of a shortest path </a:t>
            </a:r>
            <a:endParaRPr lang="en-US" dirty="0" smtClean="0"/>
          </a:p>
          <a:p>
            <a:pPr lvl="1"/>
            <a:r>
              <a:rPr lang="en-US" dirty="0" smtClean="0"/>
              <a:t>Shortest</a:t>
            </a:r>
            <a:r>
              <a:rPr lang="en-US" dirty="0"/>
              <a:t>-paths algorithms typically rely on the property that a shortest path </a:t>
            </a:r>
            <a:r>
              <a:rPr lang="en-US" dirty="0" smtClean="0"/>
              <a:t>between </a:t>
            </a:r>
            <a:r>
              <a:rPr lang="en-US" dirty="0"/>
              <a:t>two vertices contains other shortest paths within it. (The Edmonds-Karp maximum-flow algorithm in Chapter </a:t>
            </a:r>
            <a:r>
              <a:rPr lang="en-US" dirty="0" smtClean="0"/>
              <a:t>26) </a:t>
            </a:r>
          </a:p>
          <a:p>
            <a:pPr lvl="1"/>
            <a:r>
              <a:rPr lang="en-US" dirty="0" smtClean="0"/>
              <a:t>Recall </a:t>
            </a:r>
            <a:r>
              <a:rPr lang="en-US" dirty="0"/>
              <a:t>that optimal substructure is one of the key indicators that dynamic programming (Chapter 15) and the greedy method (Chapter 16) might apply. </a:t>
            </a:r>
            <a:endParaRPr lang="en-US" dirty="0" smtClean="0"/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r>
              <a:rPr lang="en-US" dirty="0"/>
              <a:t>, which we shall see </a:t>
            </a:r>
            <a:r>
              <a:rPr lang="en-US" dirty="0" smtClean="0"/>
              <a:t>next, </a:t>
            </a:r>
            <a:r>
              <a:rPr lang="en-US" dirty="0"/>
              <a:t>is a greedy algorithm, and the Floyd- </a:t>
            </a:r>
            <a:r>
              <a:rPr lang="en-US" dirty="0" err="1"/>
              <a:t>Warshall</a:t>
            </a:r>
            <a:r>
              <a:rPr lang="en-US" dirty="0"/>
              <a:t> algorithm, which finds shortest paths between all pairs of vertices </a:t>
            </a:r>
            <a:r>
              <a:rPr lang="en-US" dirty="0" smtClean="0"/>
              <a:t>(will see next)</a:t>
            </a:r>
            <a:r>
              <a:rPr lang="en-US" dirty="0"/>
              <a:t>, is a dynamic-programming algorithm.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Negative Weight Edges: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8077200" cy="44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Cycles:</a:t>
            </a:r>
          </a:p>
          <a:p>
            <a:pPr lvl="1"/>
            <a:r>
              <a:rPr lang="en-US" dirty="0"/>
              <a:t>when we are finding shortest paths, they have no cycles, i.e., they are simple paths. Since any acyclic path in a </a:t>
            </a:r>
            <a:r>
              <a:rPr lang="en-US" dirty="0" smtClean="0"/>
              <a:t>graph G = (V,E) </a:t>
            </a:r>
            <a:r>
              <a:rPr lang="en-US" dirty="0"/>
              <a:t>contains at most </a:t>
            </a:r>
            <a:r>
              <a:rPr lang="en-US" dirty="0" smtClean="0"/>
              <a:t>|V| </a:t>
            </a:r>
            <a:r>
              <a:rPr lang="en-US" dirty="0"/>
              <a:t>distinct vertices, it also contains at most </a:t>
            </a:r>
            <a:r>
              <a:rPr lang="en-US" dirty="0" smtClean="0"/>
              <a:t>|V|- 1 </a:t>
            </a:r>
            <a:r>
              <a:rPr lang="en-US" dirty="0"/>
              <a:t>edges</a:t>
            </a:r>
            <a:r>
              <a:rPr lang="en-US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Representing shortest paths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Shortest </a:t>
            </a:r>
            <a:r>
              <a:rPr lang="en-US" dirty="0"/>
              <a:t>paths are not necessarily unique, and neither are shortest-paths trees. For example, Figure 24.2 shows a weighted, directed graph and two shortest-paths trees with the same root.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40" y="1739900"/>
            <a:ext cx="7257521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b="1" dirty="0"/>
              <a:t>Relaxation </a:t>
            </a:r>
            <a:endParaRPr lang="en-US" dirty="0"/>
          </a:p>
          <a:p>
            <a:pPr lvl="1"/>
            <a:r>
              <a:rPr lang="en-US" dirty="0"/>
              <a:t>For each vertex 􏰍 </a:t>
            </a:r>
            <a:r>
              <a:rPr lang="en-US" dirty="0" smtClean="0"/>
              <a:t>v </a:t>
            </a:r>
            <a:r>
              <a:rPr lang="en-US" dirty="0" err="1" smtClean="0"/>
              <a:t>ε</a:t>
            </a:r>
            <a:r>
              <a:rPr lang="en-US" dirty="0" smtClean="0"/>
              <a:t> V </a:t>
            </a:r>
            <a:r>
              <a:rPr lang="en-US" dirty="0"/>
              <a:t>, we maintain an </a:t>
            </a:r>
            <a:r>
              <a:rPr lang="en-US" dirty="0" smtClean="0"/>
              <a:t>attribute </a:t>
            </a:r>
            <a:r>
              <a:rPr lang="en-US" dirty="0" err="1" smtClean="0"/>
              <a:t>v.d</a:t>
            </a:r>
            <a:r>
              <a:rPr lang="en-US" dirty="0" smtClean="0"/>
              <a:t>, </a:t>
            </a:r>
            <a:r>
              <a:rPr lang="en-US" dirty="0"/>
              <a:t>which is an upper bound on the weight of a shortest path from source s to </a:t>
            </a:r>
            <a:r>
              <a:rPr lang="en-US" dirty="0" smtClean="0"/>
              <a:t>v􏰍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We call </a:t>
            </a:r>
            <a:r>
              <a:rPr lang="en-US" dirty="0" err="1" smtClean="0"/>
              <a:t>v.d</a:t>
            </a:r>
            <a:r>
              <a:rPr lang="en-US" i="1" dirty="0" smtClean="0"/>
              <a:t> </a:t>
            </a:r>
            <a:r>
              <a:rPr lang="en-US" dirty="0"/>
              <a:t>a </a:t>
            </a:r>
            <a:r>
              <a:rPr lang="en-US" b="1" i="1" dirty="0"/>
              <a:t>shortest-path estimate</a:t>
            </a:r>
            <a:r>
              <a:rPr lang="en-US" dirty="0"/>
              <a:t>. We initialize the shortest-path estimates and predecessors by the </a:t>
            </a:r>
            <a:r>
              <a:rPr lang="en-US" dirty="0" smtClean="0"/>
              <a:t>following O(V)-</a:t>
            </a:r>
            <a:r>
              <a:rPr lang="en-US" dirty="0"/>
              <a:t>time procedure: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4508500"/>
            <a:ext cx="4445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US" b="1" dirty="0"/>
              <a:t>Relaxation </a:t>
            </a:r>
            <a:endParaRPr lang="en-US" dirty="0"/>
          </a:p>
          <a:p>
            <a:pPr lvl="1"/>
            <a:r>
              <a:rPr lang="en-US" dirty="0"/>
              <a:t>The process of </a:t>
            </a:r>
            <a:r>
              <a:rPr lang="en-US" b="1" i="1" dirty="0"/>
              <a:t>relaxing </a:t>
            </a:r>
            <a:r>
              <a:rPr lang="en-US" dirty="0"/>
              <a:t>an </a:t>
            </a:r>
            <a:r>
              <a:rPr lang="en-US" dirty="0" smtClean="0"/>
              <a:t>edge 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en-US" dirty="0"/>
              <a:t>consists of testing whether we can </a:t>
            </a:r>
            <a:r>
              <a:rPr lang="en-US" dirty="0" smtClean="0"/>
              <a:t>improve </a:t>
            </a:r>
            <a:r>
              <a:rPr lang="en-US" dirty="0"/>
              <a:t>the shortest path </a:t>
            </a:r>
            <a:r>
              <a:rPr lang="en-US" dirty="0" smtClean="0"/>
              <a:t>to v found </a:t>
            </a:r>
            <a:r>
              <a:rPr lang="en-US" dirty="0"/>
              <a:t>so far by going through u and, if so, </a:t>
            </a:r>
            <a:r>
              <a:rPr lang="en-US" dirty="0" smtClean="0"/>
              <a:t>updating </a:t>
            </a:r>
            <a:r>
              <a:rPr lang="en-US" dirty="0" err="1" smtClean="0"/>
              <a:t>v.d</a:t>
            </a:r>
            <a:r>
              <a:rPr lang="en-US" dirty="0" smtClean="0"/>
              <a:t> and v.π. A </a:t>
            </a:r>
            <a:r>
              <a:rPr lang="en-US" dirty="0"/>
              <a:t>relaxation </a:t>
            </a:r>
            <a:r>
              <a:rPr lang="en-US" dirty="0" smtClean="0"/>
              <a:t>step </a:t>
            </a:r>
            <a:r>
              <a:rPr lang="en-US" dirty="0"/>
              <a:t>may decrease the value of the shortest-path </a:t>
            </a:r>
            <a:r>
              <a:rPr lang="en-US" dirty="0" smtClean="0"/>
              <a:t>estimate </a:t>
            </a:r>
            <a:r>
              <a:rPr lang="en-US" dirty="0" err="1" smtClean="0"/>
              <a:t>v.d</a:t>
            </a:r>
            <a:r>
              <a:rPr lang="en-US" dirty="0" smtClean="0"/>
              <a:t> and update v􏰍</a:t>
            </a:r>
            <a:r>
              <a:rPr lang="en-US" dirty="0"/>
              <a:t>’s predecessor </a:t>
            </a:r>
            <a:r>
              <a:rPr lang="en-US" dirty="0" smtClean="0"/>
              <a:t>attribute v.π.</a:t>
            </a:r>
          </a:p>
          <a:p>
            <a:pPr lvl="1"/>
            <a:r>
              <a:rPr lang="en-US" dirty="0"/>
              <a:t>The following code </a:t>
            </a:r>
            <a:r>
              <a:rPr lang="en-US" dirty="0" smtClean="0"/>
              <a:t>performs </a:t>
            </a:r>
            <a:r>
              <a:rPr lang="en-US" dirty="0"/>
              <a:t>a relaxation step on </a:t>
            </a:r>
            <a:r>
              <a:rPr lang="en-US" dirty="0" smtClean="0"/>
              <a:t>edge (</a:t>
            </a:r>
            <a:r>
              <a:rPr lang="en-US" dirty="0" err="1" smtClean="0"/>
              <a:t>u,v</a:t>
            </a:r>
            <a:r>
              <a:rPr lang="en-US" dirty="0" smtClean="0"/>
              <a:t>) in O(1) time</a:t>
            </a:r>
            <a:r>
              <a:rPr lang="en-US" dirty="0"/>
              <a:t>: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23/01/2015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5067300"/>
            <a:ext cx="3594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3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3497</TotalTime>
  <Words>2346</Words>
  <Application>Microsoft Macintosh PowerPoint</Application>
  <PresentationFormat>On-screen Show (4:3)</PresentationFormat>
  <Paragraphs>257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Advanced Analysis of Algorithms</vt:lpstr>
      <vt:lpstr>Shortest Path Problem</vt:lpstr>
      <vt:lpstr>Shortest Path Problem</vt:lpstr>
      <vt:lpstr>Shortest Path Problem</vt:lpstr>
      <vt:lpstr>Shortest Path Problem</vt:lpstr>
      <vt:lpstr>Shortest Path Problem</vt:lpstr>
      <vt:lpstr>Shortest Path Problem</vt:lpstr>
      <vt:lpstr>Shortest Path Problem</vt:lpstr>
      <vt:lpstr>Shortest Path Problem</vt:lpstr>
      <vt:lpstr>Shortest Path Problem</vt:lpstr>
      <vt:lpstr>The Bellman-Ford algorithm </vt:lpstr>
      <vt:lpstr>PowerPoint Presentation</vt:lpstr>
      <vt:lpstr>The Bellman-Ford algorithm </vt:lpstr>
      <vt:lpstr>The Bellman-Ford algorithm </vt:lpstr>
      <vt:lpstr>The Bellman-Ford algorithm </vt:lpstr>
      <vt:lpstr>Slide Adopted From the Work of An MIT Professor, Erik Demaine</vt:lpstr>
      <vt:lpstr>Slide Adopted From the Work of An MIT Professor, Erik Demaine</vt:lpstr>
      <vt:lpstr>Single-source shortest paths in directed acyclic graphs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Analysis of Dijkstra’s algorithm</vt:lpstr>
      <vt:lpstr>Analysis of Dijkstra’s algorithm</vt:lpstr>
      <vt:lpstr>Analysis of Dijkstra’s algorithm</vt:lpstr>
      <vt:lpstr>Analysis of Dijkstra’s algorithm</vt:lpstr>
      <vt:lpstr>Term Paper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Analysis of Algorithms</dc:title>
  <dc:creator>Genius Computers</dc:creator>
  <cp:lastModifiedBy>Dr .Qaisar Abbas</cp:lastModifiedBy>
  <cp:revision>359</cp:revision>
  <dcterms:created xsi:type="dcterms:W3CDTF">2006-08-16T00:00:00Z</dcterms:created>
  <dcterms:modified xsi:type="dcterms:W3CDTF">2016-03-03T07:21:37Z</dcterms:modified>
</cp:coreProperties>
</file>