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268" r:id="rId2"/>
    <p:sldId id="314" r:id="rId3"/>
    <p:sldId id="259" r:id="rId4"/>
    <p:sldId id="455" r:id="rId5"/>
    <p:sldId id="456" r:id="rId6"/>
    <p:sldId id="457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1" r:id="rId31"/>
    <p:sldId id="482" r:id="rId32"/>
    <p:sldId id="483" r:id="rId33"/>
    <p:sldId id="484" r:id="rId34"/>
    <p:sldId id="485" r:id="rId35"/>
    <p:sldId id="486" r:id="rId36"/>
    <p:sldId id="487" r:id="rId37"/>
    <p:sldId id="454" r:id="rId38"/>
    <p:sldId id="407" r:id="rId39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9FF"/>
    <a:srgbClr val="99FF66"/>
    <a:srgbClr val="BAE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4" autoAdjust="0"/>
    <p:restoredTop sz="91606" autoAdjust="0"/>
  </p:normalViewPr>
  <p:slideViewPr>
    <p:cSldViewPr snapToGrid="0">
      <p:cViewPr varScale="1">
        <p:scale>
          <a:sx n="70" d="100"/>
          <a:sy n="70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715FAD-64B3-4F5E-A89D-AE875CBE3766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63F58B-5D27-498B-9377-11989BB33762}">
      <dgm:prSet custT="1"/>
      <dgm:spPr/>
      <dgm:t>
        <a:bodyPr/>
        <a:lstStyle/>
        <a:p>
          <a:pPr rtl="0"/>
          <a:r>
            <a:rPr lang="en-US" sz="2800" b="1" u="sng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sng" dirty="0" smtClean="0">
              <a:solidFill>
                <a:srgbClr val="0000FF"/>
              </a:solidFill>
            </a:rPr>
            <a:t>!</a:t>
          </a:r>
          <a:endParaRPr lang="en-US" sz="2800" u="sng" dirty="0">
            <a:solidFill>
              <a:srgbClr val="0000FF"/>
            </a:solidFill>
          </a:endParaRPr>
        </a:p>
      </dgm:t>
    </dgm:pt>
    <dgm:pt modelId="{114EB0DA-65C1-437D-8F9F-BEBA137EFE94}" type="parTrans" cxnId="{513F722A-CA0A-4CA9-BBB1-16BD52092084}">
      <dgm:prSet/>
      <dgm:spPr/>
      <dgm:t>
        <a:bodyPr/>
        <a:lstStyle/>
        <a:p>
          <a:endParaRPr lang="en-US"/>
        </a:p>
      </dgm:t>
    </dgm:pt>
    <dgm:pt modelId="{11036A33-6467-432A-B26D-74B6C57FDE3C}" type="sibTrans" cxnId="{513F722A-CA0A-4CA9-BBB1-16BD52092084}">
      <dgm:prSet/>
      <dgm:spPr/>
      <dgm:t>
        <a:bodyPr/>
        <a:lstStyle/>
        <a:p>
          <a:endParaRPr lang="en-US"/>
        </a:p>
      </dgm:t>
    </dgm:pt>
    <dgm:pt modelId="{8B415D3F-6340-4935-9A08-AAF994C95012}" type="pres">
      <dgm:prSet presAssocID="{92715FAD-64B3-4F5E-A89D-AE875CBE376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BE3D47-D196-47C8-9BB6-02F48F7F5107}" type="pres">
      <dgm:prSet presAssocID="{1B63F58B-5D27-498B-9377-11989BB33762}" presName="parentText" presStyleLbl="node1" presStyleIdx="0" presStyleCnt="1" custLinFactNeighborY="-4203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1BB1BB-D2B0-41F7-948D-1E1F92D60E96}" type="presOf" srcId="{1B63F58B-5D27-498B-9377-11989BB33762}" destId="{2FBE3D47-D196-47C8-9BB6-02F48F7F5107}" srcOrd="0" destOrd="0" presId="urn:microsoft.com/office/officeart/2005/8/layout/vList2"/>
    <dgm:cxn modelId="{513F722A-CA0A-4CA9-BBB1-16BD52092084}" srcId="{92715FAD-64B3-4F5E-A89D-AE875CBE3766}" destId="{1B63F58B-5D27-498B-9377-11989BB33762}" srcOrd="0" destOrd="0" parTransId="{114EB0DA-65C1-437D-8F9F-BEBA137EFE94}" sibTransId="{11036A33-6467-432A-B26D-74B6C57FDE3C}"/>
    <dgm:cxn modelId="{65B482FA-ABD6-4796-9AD6-484E48BC4C8F}" type="presOf" srcId="{92715FAD-64B3-4F5E-A89D-AE875CBE3766}" destId="{8B415D3F-6340-4935-9A08-AAF994C95012}" srcOrd="0" destOrd="0" presId="urn:microsoft.com/office/officeart/2005/8/layout/vList2"/>
    <dgm:cxn modelId="{8138373F-32E0-4681-A4D7-0F9CE3330E99}" type="presParOf" srcId="{8B415D3F-6340-4935-9A08-AAF994C95012}" destId="{2FBE3D47-D196-47C8-9BB6-02F48F7F510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20109-5229-455D-8DF7-6E682BE247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6CC36-438C-4748-9A19-4F5D42B0D8EE}" type="pres">
      <dgm:prSet presAssocID="{09E20109-5229-455D-8DF7-6E682BE24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9B737C3-2FB1-4CD7-B680-109772F31E4D}" type="presOf" srcId="{09E20109-5229-455D-8DF7-6E682BE24758}" destId="{0E56CC36-438C-4748-9A19-4F5D42B0D8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E3D47-D196-47C8-9BB6-02F48F7F5107}">
      <dsp:nvSpPr>
        <dsp:cNvPr id="0" name=""/>
        <dsp:cNvSpPr/>
      </dsp:nvSpPr>
      <dsp:spPr>
        <a:xfrm>
          <a:off x="0" y="0"/>
          <a:ext cx="3570617" cy="570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u="sng" kern="1200" baseline="0" dirty="0" smtClean="0">
              <a:uFill>
                <a:solidFill>
                  <a:srgbClr val="0000FF"/>
                </a:solidFill>
              </a:uFill>
            </a:rPr>
            <a:t>Pharmacy Student</a:t>
          </a:r>
          <a:r>
            <a:rPr lang="en-US" sz="2800" b="1" u="sng" kern="1200" dirty="0" smtClean="0">
              <a:solidFill>
                <a:srgbClr val="0000FF"/>
              </a:solidFill>
            </a:rPr>
            <a:t>!</a:t>
          </a:r>
          <a:endParaRPr lang="en-US" sz="2800" u="sng" kern="1200" dirty="0">
            <a:solidFill>
              <a:srgbClr val="0000FF"/>
            </a:solidFill>
          </a:endParaRPr>
        </a:p>
      </dsp:txBody>
      <dsp:txXfrm>
        <a:off x="27861" y="27861"/>
        <a:ext cx="3514895" cy="515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DC888-BEA8-441A-96C1-D4F1D7C27E13}" type="datetimeFigureOut">
              <a:rPr lang="en-US" smtClean="0"/>
              <a:t>28-Oct-20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39889-D125-401D-B7AF-55D9106F2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9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25086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124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7054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187" y="938098"/>
            <a:ext cx="10450168" cy="1175716"/>
          </a:xfrm>
        </p:spPr>
        <p:txBody>
          <a:bodyPr bIns="0" anchor="b">
            <a:normAutofit/>
          </a:bodyPr>
          <a:lstStyle>
            <a:lvl1pPr algn="l">
              <a:defRPr sz="6600">
                <a:solidFill>
                  <a:srgbClr val="00B05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7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178" indent="0" algn="ctr">
              <a:buNone/>
              <a:defRPr sz="18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F70A749C-E149-4757-8FE4-336D57044410}" type="datetime1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1" y="329310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5" y="798973"/>
            <a:ext cx="811019" cy="503579"/>
          </a:xfrm>
        </p:spPr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67425" y="1978928"/>
            <a:ext cx="10136707" cy="684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296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C176726E-9AA3-4CEA-9224-0080A4A969B5}" type="datetime1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21132" y="1164700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41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E0F8CBD9-A0A5-46CD-9231-B42E3804E009}" type="datetime1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85" y="681689"/>
            <a:ext cx="9603275" cy="6829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273" y="1769154"/>
            <a:ext cx="9603275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D03B682-69EC-43A9-AF91-E5A1816FFFC1}" type="datetime1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585156" y="117972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012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5F61814E-AEAF-452C-AB0A-6D930BE1CBCC}" type="datetime1">
              <a:rPr lang="en-US" smtClean="0"/>
              <a:t>28-Oct-20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0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93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80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B17F9466-5FB8-4851-82CB-B6178F9CEE8F}" type="datetime1">
              <a:rPr lang="en-US" smtClean="0"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80061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79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2" y="80416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53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73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3" y="2023006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3" y="2821492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A971549C-BA5D-44B6-BB42-6A74880553BF}" type="datetime1">
              <a:rPr lang="en-US" smtClean="0"/>
              <a:t>28-Oct-20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826100" y="1302551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61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7AD277F1-21B5-45C6-AC27-EA83AAADCF6C}" type="datetime1">
              <a:rPr lang="en-US" smtClean="0"/>
              <a:t>28-Oct-20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58061" y="1137404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34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63BA4B94-440D-41FB-9265-8C6F120EB329}" type="datetime1">
              <a:rPr lang="en-US" smtClean="0"/>
              <a:t>28-Oct-20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9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54140" y="330372"/>
            <a:ext cx="3500715" cy="309201"/>
          </a:xfrm>
          <a:prstGeom prst="rect">
            <a:avLst/>
          </a:prstGeom>
        </p:spPr>
        <p:txBody>
          <a:bodyPr/>
          <a:lstStyle/>
          <a:p>
            <a:fld id="{977DE313-902C-474A-94D4-D877E83A309C}" type="datetime1">
              <a:rPr lang="en-US" smtClean="0"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50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5" y="5469859"/>
            <a:ext cx="5527351" cy="32012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4F4B4887-91F9-42F1-850D-38E0BF80A341}" type="datetime1">
              <a:rPr lang="en-US" smtClean="0"/>
              <a:t>28-Oct-20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3" y="318642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0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BAE18F"/>
          </a:fgClr>
          <a:bgClr>
            <a:srgbClr val="92D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19477"/>
            <a:ext cx="12192000" cy="418761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81" y="695338"/>
            <a:ext cx="9603275" cy="682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81" y="2015735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1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1" y="798973"/>
            <a:ext cx="811019" cy="5035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AC3E0FE-64F8-4E18-9612-CCC9A57579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99" y="9398"/>
            <a:ext cx="1540476" cy="14782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891" y="6183274"/>
            <a:ext cx="1001679" cy="62708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549698" y="6348333"/>
            <a:ext cx="9196063" cy="525988"/>
            <a:chOff x="1858791" y="6464243"/>
            <a:chExt cx="9196063" cy="525988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8" b="-1538"/>
            <a:stretch/>
          </p:blipFill>
          <p:spPr bwMode="black">
            <a:xfrm>
              <a:off x="1858791" y="6464243"/>
              <a:ext cx="8968614" cy="48927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reflection blurRad="12700" stA="38000" endPos="28000" dist="5000" dir="5400000" sy="-100000" algn="bl" rotWithShape="0"/>
              <a:softEdge rad="63500"/>
            </a:effectLst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1858791" y="6467011"/>
              <a:ext cx="9196063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b="0" cap="none" spc="0" dirty="0" smtClean="0">
                  <a:ln w="0"/>
                  <a:solidFill>
                    <a:srgbClr val="0909FF"/>
                  </a:solidFill>
                  <a:effectLst/>
                </a:rPr>
                <a:t>Computer</a:t>
              </a:r>
              <a:r>
                <a:rPr lang="en-US" sz="2800" b="0" cap="none" spc="0" baseline="0" dirty="0" smtClean="0">
                  <a:ln w="0"/>
                  <a:solidFill>
                    <a:srgbClr val="0909FF"/>
                  </a:solidFill>
                  <a:effectLst/>
                </a:rPr>
                <a:t> &amp; its Applications in Pharmacy with Munim Akhtar</a:t>
              </a:r>
              <a:endParaRPr lang="en-US" sz="2800" b="0" cap="none" spc="0" dirty="0">
                <a:ln w="0"/>
                <a:solidFill>
                  <a:srgbClr val="0909FF"/>
                </a:solidFill>
                <a:effectLst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6" b="28508"/>
          <a:stretch/>
        </p:blipFill>
        <p:spPr>
          <a:xfrm>
            <a:off x="489395" y="6207095"/>
            <a:ext cx="976348" cy="65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2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grpId="0" nodeType="click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rgbClr val="FF0000"/>
          </a:solidFill>
          <a:effectLst/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computer-tips.info/general-computer/data-processing-cycle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audio" Target="../media/audio1.wav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027" y="185127"/>
            <a:ext cx="10027547" cy="9848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en-US" sz="5800" b="1" smtClean="0"/>
              <a:t>Data </a:t>
            </a:r>
            <a:r>
              <a:rPr lang="en-US" altLang="en-US" sz="5800" b="1" dirty="0" smtClean="0"/>
              <a:t>Processing</a:t>
            </a:r>
            <a:endParaRPr lang="en-US" altLang="en-US" sz="5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72850" y="3966140"/>
            <a:ext cx="801333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</a:rPr>
              <a:t>Pharm-D</a:t>
            </a:r>
            <a:r>
              <a:rPr lang="en-US" sz="3600" b="1" dirty="0">
                <a:ln/>
              </a:rPr>
              <a:t> (Doctor of Pharmacy),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DPT</a:t>
            </a:r>
            <a:r>
              <a:rPr lang="en-US" sz="3600" b="1" dirty="0">
                <a:ln/>
              </a:rPr>
              <a:t> (Doctor of Physiotherapy) </a:t>
            </a:r>
            <a:r>
              <a:rPr lang="en-US" sz="3600" b="1" dirty="0">
                <a:ln/>
                <a:solidFill>
                  <a:srgbClr val="FF0000"/>
                </a:solidFill>
              </a:rPr>
              <a:t>&amp;</a:t>
            </a:r>
          </a:p>
          <a:p>
            <a:r>
              <a:rPr lang="en-US" sz="3600" b="1" dirty="0">
                <a:ln/>
                <a:solidFill>
                  <a:srgbClr val="FF0000"/>
                </a:solidFill>
              </a:rPr>
              <a:t>Pharmacy Technician</a:t>
            </a:r>
            <a:r>
              <a:rPr lang="en-US" sz="3600" b="1" dirty="0">
                <a:ln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640343" y="1704328"/>
            <a:ext cx="2267909" cy="2261812"/>
            <a:chOff x="7264416" y="1417109"/>
            <a:chExt cx="2267909" cy="2261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264416" y="1417109"/>
              <a:ext cx="2267909" cy="226181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699792" y="1702104"/>
              <a:ext cx="13971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 smtClean="0">
                  <a:solidFill>
                    <a:srgbClr val="FF0000"/>
                  </a:solidFill>
                </a:rPr>
                <a:t>21</a:t>
              </a:r>
              <a:endParaRPr lang="en-US" sz="8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96095" y="2763933"/>
              <a:ext cx="1004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u="sng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Part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846186" y="2626759"/>
            <a:ext cx="312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/>
                <a:solidFill>
                  <a:srgbClr val="0000FF"/>
                </a:solidFill>
              </a:rPr>
              <a:t>Recommended For 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28287594"/>
              </p:ext>
            </p:extLst>
          </p:nvPr>
        </p:nvGraphicFramePr>
        <p:xfrm>
          <a:off x="3846186" y="3138427"/>
          <a:ext cx="3570617" cy="571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49027" y="2740644"/>
            <a:ext cx="2788637" cy="3218491"/>
            <a:chOff x="9932690" y="3861331"/>
            <a:chExt cx="2094122" cy="22537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4" t="9549" r="3382" b="5169"/>
            <a:stretch/>
          </p:blipFill>
          <p:spPr>
            <a:xfrm rot="5400000">
              <a:off x="9852896" y="3967845"/>
              <a:ext cx="2253712" cy="20406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9932690" y="5781425"/>
              <a:ext cx="2094122" cy="333619"/>
              <a:chOff x="7309311" y="6013526"/>
              <a:chExt cx="2094122" cy="33361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367" t="55653" r="3733" b="17993"/>
              <a:stretch/>
            </p:blipFill>
            <p:spPr>
              <a:xfrm rot="5400000">
                <a:off x="8216491" y="5186921"/>
                <a:ext cx="333619" cy="19868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7309311" y="6133574"/>
                <a:ext cx="2094122" cy="1886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51" b="1" cap="all" dirty="0">
                    <a:ln w="0"/>
                    <a:solidFill>
                      <a:schemeClr val="bg1"/>
                    </a:solidFill>
                    <a:effectLst>
                      <a:reflection blurRad="12700" stA="50000" endPos="50000" dist="5000" dir="5400000" sy="-100000" rotWithShape="0"/>
                    </a:effectLst>
                  </a:rPr>
                  <a:t>Muhammad Munim Akhtar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2260" b="6605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837" t="14903" r="837" b="30353"/>
          <a:stretch/>
        </p:blipFill>
        <p:spPr>
          <a:xfrm>
            <a:off x="2381871" y="1022392"/>
            <a:ext cx="2084529" cy="2028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904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data processing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 Processing </a:t>
            </a:r>
            <a:r>
              <a:rPr lang="en-US" dirty="0" smtClean="0"/>
              <a:t>is a manipulation of</a:t>
            </a:r>
            <a:r>
              <a:rPr lang="en-US" dirty="0"/>
              <a:t> </a:t>
            </a:r>
            <a:r>
              <a:rPr lang="en-US" dirty="0" smtClean="0"/>
              <a:t>data</a:t>
            </a:r>
            <a:r>
              <a:rPr lang="en-US" dirty="0"/>
              <a:t> by a </a:t>
            </a:r>
            <a:r>
              <a:rPr lang="en-US" dirty="0" smtClean="0"/>
              <a:t>computer includes: </a:t>
            </a:r>
          </a:p>
          <a:p>
            <a:pPr lvl="1"/>
            <a:r>
              <a:rPr lang="en-US" dirty="0" smtClean="0"/>
              <a:t>The conversion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raw data</a:t>
            </a:r>
            <a:r>
              <a:rPr lang="en-US" dirty="0"/>
              <a:t> to machine-readable form, </a:t>
            </a:r>
            <a:endParaRPr lang="en-US" dirty="0" smtClean="0"/>
          </a:p>
          <a:p>
            <a:pPr lvl="1"/>
            <a:r>
              <a:rPr lang="en-US" dirty="0" smtClean="0"/>
              <a:t>Flow </a:t>
            </a:r>
            <a:r>
              <a:rPr lang="en-US" dirty="0"/>
              <a:t>of </a:t>
            </a:r>
            <a:r>
              <a:rPr lang="en-US" b="1" dirty="0"/>
              <a:t>data</a:t>
            </a:r>
            <a:r>
              <a:rPr lang="en-US" dirty="0"/>
              <a:t> through the </a:t>
            </a:r>
            <a:r>
              <a:rPr lang="en-US" dirty="0" smtClean="0"/>
              <a:t>CPU</a:t>
            </a:r>
          </a:p>
          <a:p>
            <a:pPr lvl="1"/>
            <a:r>
              <a:rPr lang="en-US" dirty="0" smtClean="0"/>
              <a:t>Flow of data from </a:t>
            </a:r>
            <a:r>
              <a:rPr lang="en-US" dirty="0" smtClean="0">
                <a:solidFill>
                  <a:srgbClr val="FF0000"/>
                </a:solidFill>
              </a:rPr>
              <a:t>memory </a:t>
            </a:r>
            <a:r>
              <a:rPr lang="en-US" dirty="0">
                <a:solidFill>
                  <a:srgbClr val="FF0000"/>
                </a:solidFill>
              </a:rPr>
              <a:t>to output </a:t>
            </a:r>
            <a:r>
              <a:rPr lang="en-US" dirty="0"/>
              <a:t>devices, </a:t>
            </a:r>
            <a:endParaRPr lang="en-US" dirty="0" smtClean="0"/>
          </a:p>
          <a:p>
            <a:pPr lvl="1"/>
            <a:r>
              <a:rPr lang="en-US" dirty="0" smtClean="0"/>
              <a:t>Flow of data for</a:t>
            </a:r>
            <a:r>
              <a:rPr lang="en-US" dirty="0" smtClean="0">
                <a:solidFill>
                  <a:srgbClr val="FF0000"/>
                </a:solidFill>
              </a:rPr>
              <a:t> transformation </a:t>
            </a:r>
            <a:r>
              <a:rPr lang="en-US" dirty="0" smtClean="0"/>
              <a:t>to </a:t>
            </a:r>
            <a:r>
              <a:rPr lang="en-US" dirty="0"/>
              <a:t>output. </a:t>
            </a:r>
            <a:endParaRPr lang="en-US" dirty="0" smtClean="0"/>
          </a:p>
          <a:p>
            <a:pPr lvl="1"/>
            <a:r>
              <a:rPr lang="en-US" dirty="0" smtClean="0"/>
              <a:t>Any other use </a:t>
            </a:r>
            <a:r>
              <a:rPr lang="en-US" dirty="0"/>
              <a:t>of </a:t>
            </a:r>
            <a:r>
              <a:rPr lang="en-US" b="1" dirty="0"/>
              <a:t>computers</a:t>
            </a:r>
            <a:r>
              <a:rPr lang="en-US" dirty="0"/>
              <a:t> </a:t>
            </a:r>
            <a:r>
              <a:rPr lang="en-US" dirty="0" smtClean="0"/>
              <a:t>perform </a:t>
            </a:r>
            <a:r>
              <a:rPr lang="en-US" dirty="0"/>
              <a:t>defined operations on </a:t>
            </a:r>
            <a:r>
              <a:rPr lang="en-US" b="1" dirty="0"/>
              <a:t>data</a:t>
            </a:r>
            <a:r>
              <a:rPr lang="en-US" dirty="0"/>
              <a:t> can be included under </a:t>
            </a:r>
            <a:r>
              <a:rPr lang="en-US" b="1" dirty="0"/>
              <a:t>data processing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0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Data Processing…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600200"/>
            <a:ext cx="7848600" cy="4876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i="1" dirty="0" smtClean="0">
                <a:solidFill>
                  <a:srgbClr val="0000FF"/>
                </a:solidFill>
              </a:rPr>
              <a:t>A set of operations performed upon data</a:t>
            </a:r>
            <a:r>
              <a:rPr lang="en-US" dirty="0" smtClean="0"/>
              <a:t>, </a:t>
            </a:r>
          </a:p>
          <a:p>
            <a:pPr eaLnBrk="1" hangingPunct="1">
              <a:defRPr/>
            </a:pPr>
            <a:r>
              <a:rPr lang="en-US" dirty="0" smtClean="0"/>
              <a:t>Data processing involves few steps like</a:t>
            </a:r>
          </a:p>
          <a:p>
            <a:pPr lvl="1">
              <a:defRPr/>
            </a:pPr>
            <a:r>
              <a:rPr lang="en-US" dirty="0" smtClean="0"/>
              <a:t>collection, </a:t>
            </a:r>
          </a:p>
          <a:p>
            <a:pPr lvl="1">
              <a:defRPr/>
            </a:pPr>
            <a:r>
              <a:rPr lang="en-US" dirty="0" smtClean="0"/>
              <a:t>recording, </a:t>
            </a:r>
          </a:p>
          <a:p>
            <a:pPr lvl="1">
              <a:defRPr/>
            </a:pPr>
            <a:r>
              <a:rPr lang="en-US" dirty="0" smtClean="0"/>
              <a:t>organization, </a:t>
            </a:r>
          </a:p>
          <a:p>
            <a:pPr lvl="1">
              <a:defRPr/>
            </a:pPr>
            <a:r>
              <a:rPr lang="en-US" dirty="0" smtClean="0"/>
              <a:t>storage or </a:t>
            </a:r>
          </a:p>
          <a:p>
            <a:pPr lvl="1">
              <a:defRPr/>
            </a:pPr>
            <a:r>
              <a:rPr lang="en-US" dirty="0" smtClean="0"/>
              <a:t>Alteration</a:t>
            </a:r>
          </a:p>
          <a:p>
            <a:pPr lvl="1">
              <a:buNone/>
              <a:defRPr/>
            </a:pPr>
            <a:r>
              <a:rPr lang="en-US" dirty="0" smtClean="0"/>
              <a:t> to convert it into useful information.</a:t>
            </a:r>
          </a:p>
          <a:p>
            <a:pPr eaLnBrk="1" hangingPunct="1">
              <a:buFontTx/>
              <a:buNone/>
              <a:defRPr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675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 smtClean="0"/>
              <a:t>The Data Processing Cycle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918075" y="4003675"/>
            <a:ext cx="23622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</a:rPr>
              <a:t>Processing</a:t>
            </a:r>
            <a:endParaRPr lang="en-US" b="1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907338" y="4003675"/>
            <a:ext cx="2362200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latin typeface="Times New Roman" pitchFamily="18" charset="0"/>
              </a:rPr>
              <a:t>Output</a:t>
            </a:r>
            <a:endParaRPr lang="en-US" b="1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971800" y="4003675"/>
            <a:ext cx="1336674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 dirty="0">
                <a:latin typeface="Times New Roman" pitchFamily="18" charset="0"/>
              </a:rPr>
              <a:t>   Input</a:t>
            </a:r>
            <a:endParaRPr lang="en-US" b="1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5146674" y="2109788"/>
            <a:ext cx="1939926" cy="1143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Data  storage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096000" y="3259138"/>
            <a:ext cx="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302125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7297738" y="4572000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042800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hlinkClick r:id="rId3" tooltip="Data Processing Cycle"/>
              </a:rPr>
              <a:t>Data Processing Cycle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990600"/>
            <a:ext cx="7772400" cy="58674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/>
              <a:t>Once data is collected, it is processed to convert it into useful information.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400" dirty="0"/>
              <a:t>The data is processed again and again until the accurate result is achieved, called data processing cycle.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 It is an important activity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It involves a very careful planning.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Data processing basic activities.</a:t>
            </a:r>
          </a:p>
          <a:p>
            <a:pPr marL="1188720" lvl="3" indent="-457200" algn="just">
              <a:lnSpc>
                <a:spcPct val="90000"/>
              </a:lnSpc>
              <a:buFontTx/>
              <a:buAutoNum type="arabicPeriod"/>
              <a:defRPr/>
            </a:pPr>
            <a:r>
              <a:rPr lang="en-US" sz="2800" i="1" dirty="0">
                <a:solidFill>
                  <a:srgbClr val="0000FF"/>
                </a:solidFill>
              </a:rPr>
              <a:t>Input </a:t>
            </a:r>
          </a:p>
          <a:p>
            <a:pPr marL="1188720" lvl="3" indent="-457200" algn="just">
              <a:lnSpc>
                <a:spcPct val="90000"/>
              </a:lnSpc>
              <a:buFontTx/>
              <a:buAutoNum type="arabicPeriod"/>
              <a:defRPr/>
            </a:pPr>
            <a:r>
              <a:rPr lang="en-US" sz="2800" i="1" dirty="0">
                <a:solidFill>
                  <a:srgbClr val="0000FF"/>
                </a:solidFill>
              </a:rPr>
              <a:t>Processing </a:t>
            </a:r>
          </a:p>
          <a:p>
            <a:pPr marL="1188720" lvl="3" indent="-457200" algn="just">
              <a:lnSpc>
                <a:spcPct val="90000"/>
              </a:lnSpc>
              <a:buFontTx/>
              <a:buAutoNum type="arabicPeriod"/>
              <a:defRPr/>
            </a:pPr>
            <a:r>
              <a:rPr lang="en-US" i="1" dirty="0" smtClean="0">
                <a:solidFill>
                  <a:srgbClr val="0000FF"/>
                </a:solidFill>
              </a:rPr>
              <a:t>Output </a:t>
            </a:r>
          </a:p>
          <a:p>
            <a:pPr marL="1188720" lvl="3" indent="-457200" algn="just">
              <a:lnSpc>
                <a:spcPct val="90000"/>
              </a:lnSpc>
              <a:buFontTx/>
              <a:buAutoNum type="arabicPeriod"/>
              <a:defRPr/>
            </a:pPr>
            <a:r>
              <a:rPr lang="en-US" sz="1600" dirty="0"/>
              <a:t>Storage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2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78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76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400" dirty="0"/>
              <a:t>Step 1:    INPUT DATA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743200" y="1676400"/>
            <a:ext cx="7620000" cy="4114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800" b="1" u="sng" dirty="0">
                <a:solidFill>
                  <a:srgbClr val="0000FF"/>
                </a:solidFill>
              </a:rPr>
              <a:t>Input</a:t>
            </a:r>
            <a:r>
              <a:rPr lang="en-US" sz="2400" dirty="0"/>
              <a:t>: is the process to put data into a computer.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dirty="0"/>
              <a:t>         I</a:t>
            </a:r>
            <a:r>
              <a:rPr lang="en-US" dirty="0"/>
              <a:t>t is very important step because correct output result totally depends on the input data. 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dirty="0"/>
          </a:p>
          <a:p>
            <a:pPr marL="608330" indent="-23813">
              <a:lnSpc>
                <a:spcPct val="80000"/>
              </a:lnSpc>
              <a:buNone/>
            </a:pPr>
            <a:r>
              <a:rPr lang="en-US" sz="2400" dirty="0"/>
              <a:t>A following activities performed.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900" dirty="0"/>
          </a:p>
          <a:p>
            <a:pPr marL="609600" indent="-609600">
              <a:lnSpc>
                <a:spcPct val="80000"/>
              </a:lnSpc>
              <a:buNone/>
            </a:pPr>
            <a:endParaRPr lang="en-US" sz="5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1800" b="1" dirty="0"/>
              <a:t>	</a:t>
            </a:r>
            <a:r>
              <a:rPr lang="en-US" sz="2400" b="1" u="sng" dirty="0" err="1">
                <a:solidFill>
                  <a:srgbClr val="FF0000"/>
                </a:solidFill>
              </a:rPr>
              <a:t>i</a:t>
            </a:r>
            <a:r>
              <a:rPr lang="en-US" sz="2400" b="1" u="sng" dirty="0">
                <a:solidFill>
                  <a:srgbClr val="FF0000"/>
                </a:solidFill>
              </a:rPr>
              <a:t>) Coding: </a:t>
            </a:r>
            <a:endParaRPr lang="en-US" sz="2400" dirty="0"/>
          </a:p>
          <a:p>
            <a:pPr marL="609600" indent="-609600">
              <a:lnSpc>
                <a:spcPct val="80000"/>
              </a:lnSpc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ii) </a:t>
            </a:r>
            <a:r>
              <a:rPr lang="en-US" sz="2400" b="1" u="sng" dirty="0">
                <a:solidFill>
                  <a:srgbClr val="FF0000"/>
                </a:solidFill>
              </a:rPr>
              <a:t>Verification: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u="sng" dirty="0">
                <a:solidFill>
                  <a:srgbClr val="FF0000"/>
                </a:solidFill>
              </a:rPr>
              <a:t>iii) Storing: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6230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22860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4000" dirty="0"/>
              <a:t>Step-1…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914400"/>
            <a:ext cx="7848600" cy="57150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sz="2400" b="1" u="sng" dirty="0" err="1">
                <a:solidFill>
                  <a:srgbClr val="FF0000"/>
                </a:solidFill>
              </a:rPr>
              <a:t>i</a:t>
            </a:r>
            <a:r>
              <a:rPr lang="en-US" sz="2400" b="1" u="sng" dirty="0">
                <a:solidFill>
                  <a:srgbClr val="FF0000"/>
                </a:solidFill>
              </a:rPr>
              <a:t>) Coding: </a:t>
            </a:r>
            <a:r>
              <a:rPr lang="en-US" sz="2400" dirty="0"/>
              <a:t>The data is coded or converted into machine readable form so that it can be processed through computer.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4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ii) </a:t>
            </a:r>
            <a:r>
              <a:rPr lang="en-US" sz="2400" b="1" u="sng" dirty="0">
                <a:solidFill>
                  <a:srgbClr val="FF0000"/>
                </a:solidFill>
              </a:rPr>
              <a:t>Verification: </a:t>
            </a:r>
            <a:r>
              <a:rPr lang="en-US" sz="2400" dirty="0"/>
              <a:t>The collected data is verified to determine whether it is correct as was required. </a:t>
            </a:r>
          </a:p>
          <a:p>
            <a:pPr marL="609600" indent="15875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	e.g. </a:t>
            </a:r>
            <a:r>
              <a:rPr lang="en-US" sz="2400" dirty="0"/>
              <a:t>Students that appeared in final examination.</a:t>
            </a:r>
          </a:p>
          <a:p>
            <a:pPr marL="609600" indent="15875">
              <a:lnSpc>
                <a:spcPct val="80000"/>
              </a:lnSpc>
            </a:pPr>
            <a:r>
              <a:rPr lang="en-US" sz="2400" dirty="0"/>
              <a:t> Are university verified. </a:t>
            </a:r>
          </a:p>
          <a:p>
            <a:pPr marL="609600" indent="15875">
              <a:lnSpc>
                <a:spcPct val="80000"/>
              </a:lnSpc>
            </a:pPr>
            <a:r>
              <a:rPr lang="en-US" sz="2400" dirty="0"/>
              <a:t> If errors occur in collected data then data is corrected or it is collected again.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iii) Storing: </a:t>
            </a:r>
            <a:r>
              <a:rPr lang="en-US" sz="2400" dirty="0"/>
              <a:t>The data is stored on the </a:t>
            </a:r>
            <a:r>
              <a:rPr lang="en-US" sz="2400" dirty="0">
                <a:solidFill>
                  <a:srgbClr val="0000FF"/>
                </a:solidFill>
              </a:rPr>
              <a:t>secondary storage into a file</a:t>
            </a:r>
            <a:r>
              <a:rPr lang="en-US" sz="2400" dirty="0"/>
              <a:t>. The stored data on the storage media will be given to the program as input for processing.</a:t>
            </a:r>
          </a:p>
        </p:txBody>
      </p:sp>
    </p:spTree>
    <p:extLst>
      <p:ext uri="{BB962C8B-B14F-4D97-AF65-F5344CB8AC3E}">
        <p14:creationId xmlns:p14="http://schemas.microsoft.com/office/powerpoint/2010/main" val="341423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/>
              <a:t>Step-2:</a:t>
            </a:r>
            <a:r>
              <a:rPr lang="en-US" sz="2800" dirty="0"/>
              <a:t> </a:t>
            </a:r>
            <a:r>
              <a:rPr lang="en-US" sz="4400" u="sng" dirty="0"/>
              <a:t>Processing</a:t>
            </a:r>
            <a:endParaRPr lang="en-US" sz="24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990600"/>
            <a:ext cx="7696200" cy="5562600"/>
          </a:xfrm>
        </p:spPr>
        <p:txBody>
          <a:bodyPr>
            <a:normAutofit lnSpcReduction="10000"/>
          </a:bodyPr>
          <a:lstStyle/>
          <a:p>
            <a:pPr marL="342900" indent="-342900" defTabSz="114300">
              <a:lnSpc>
                <a:spcPct val="80000"/>
              </a:lnSpc>
              <a:tabLst>
                <a:tab pos="5372100" algn="l"/>
                <a:tab pos="6800850" algn="l"/>
              </a:tabLst>
              <a:defRPr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data manipulation</a:t>
            </a:r>
            <a:r>
              <a:rPr lang="en-US" dirty="0"/>
              <a:t> techniques such as classifying, sorting, calculating, summarizing, comparing, etc. that convert data into information.</a:t>
            </a:r>
            <a:br>
              <a:rPr lang="en-US" dirty="0"/>
            </a:br>
            <a:endParaRPr lang="en-US" dirty="0"/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</a:rPr>
              <a:t>1- Classification:  </a:t>
            </a:r>
            <a:r>
              <a:rPr lang="en-US" dirty="0"/>
              <a:t>Data is categories into different groups</a:t>
            </a:r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dirty="0"/>
              <a:t>       Each group of data can be handled separately.</a:t>
            </a:r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endParaRPr lang="en-US" dirty="0"/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</a:rPr>
              <a:t>2-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Sotring</a:t>
            </a:r>
            <a:r>
              <a:rPr lang="en-US" b="1" u="sng" dirty="0">
                <a:solidFill>
                  <a:srgbClr val="FF0000"/>
                </a:solidFill>
              </a:rPr>
              <a:t>: </a:t>
            </a:r>
            <a:r>
              <a:rPr lang="en-US" dirty="0"/>
              <a:t>The arrangement of data into an order so that it can be accessed very quickly as and when required.</a:t>
            </a:r>
          </a:p>
          <a:p>
            <a:pPr marL="400050" indent="-400050" defTabSz="114300">
              <a:lnSpc>
                <a:spcPct val="80000"/>
              </a:lnSpc>
              <a:buFontTx/>
              <a:buAutoNum type="romanLcParenR"/>
              <a:tabLst>
                <a:tab pos="5372100" algn="l"/>
                <a:tab pos="6800850" algn="l"/>
              </a:tabLst>
              <a:defRPr/>
            </a:pPr>
            <a:endParaRPr lang="en-US" dirty="0"/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</a:rPr>
              <a:t>3- Calculations: </a:t>
            </a:r>
            <a:r>
              <a:rPr lang="en-US" dirty="0"/>
              <a:t>The arithmetic operations are performed on the numeric data to get the required results. </a:t>
            </a:r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b="1" dirty="0"/>
              <a:t>e.g.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Total marks of each student </a:t>
            </a:r>
            <a:r>
              <a:rPr lang="en-US" dirty="0"/>
              <a:t>are calculated.</a:t>
            </a:r>
          </a:p>
          <a:p>
            <a:pPr marL="400050" indent="-400050" defTabSz="114300">
              <a:lnSpc>
                <a:spcPct val="80000"/>
              </a:lnSpc>
              <a:buFontTx/>
              <a:buAutoNum type="romanLcParenR"/>
              <a:tabLst>
                <a:tab pos="5372100" algn="l"/>
                <a:tab pos="6800850" algn="l"/>
              </a:tabLst>
              <a:defRPr/>
            </a:pPr>
            <a:endParaRPr lang="en-US" dirty="0"/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b="1" u="sng" dirty="0">
                <a:solidFill>
                  <a:srgbClr val="FF0000"/>
                </a:solidFill>
              </a:rPr>
              <a:t>4- Summarizing: </a:t>
            </a:r>
            <a:r>
              <a:rPr lang="en-US" dirty="0"/>
              <a:t>The processed data is represent in a summarized form for top management. </a:t>
            </a:r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endParaRPr lang="en-US" dirty="0"/>
          </a:p>
          <a:p>
            <a:pPr marL="0" indent="0" defTabSz="114300">
              <a:lnSpc>
                <a:spcPct val="80000"/>
              </a:lnSpc>
              <a:buNone/>
              <a:tabLst>
                <a:tab pos="5372100" algn="l"/>
                <a:tab pos="6800850" algn="l"/>
              </a:tabLst>
              <a:defRPr/>
            </a:pPr>
            <a:r>
              <a:rPr lang="en-US" sz="1600" b="1" dirty="0">
                <a:solidFill>
                  <a:srgbClr val="FF0000"/>
                </a:solidFill>
              </a:rPr>
              <a:t>e.g. </a:t>
            </a:r>
            <a:r>
              <a:rPr lang="en-US" sz="1600" dirty="0"/>
              <a:t> A student data is prepared to show the </a:t>
            </a:r>
            <a:r>
              <a:rPr lang="en-US" sz="1600" dirty="0">
                <a:solidFill>
                  <a:srgbClr val="FF0000"/>
                </a:solidFill>
              </a:rPr>
              <a:t>percentage of pass and fail student </a:t>
            </a:r>
            <a:r>
              <a:rPr lang="en-US" sz="1600" dirty="0"/>
              <a:t>examination etc.</a:t>
            </a:r>
          </a:p>
        </p:txBody>
      </p:sp>
    </p:spTree>
    <p:extLst>
      <p:ext uri="{BB962C8B-B14F-4D97-AF65-F5344CB8AC3E}">
        <p14:creationId xmlns:p14="http://schemas.microsoft.com/office/powerpoint/2010/main" val="424383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400" dirty="0"/>
              <a:t>Step-3:</a:t>
            </a:r>
            <a:r>
              <a:rPr lang="en-US" sz="4000" dirty="0"/>
              <a:t> </a:t>
            </a:r>
            <a:r>
              <a:rPr lang="en-US" sz="4000" u="sng" dirty="0">
                <a:latin typeface="+mn-lt"/>
                <a:ea typeface="+mn-ea"/>
                <a:cs typeface="+mn-cs"/>
              </a:rPr>
              <a:t>Output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066800"/>
            <a:ext cx="7696200" cy="5334000"/>
          </a:xfrm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dirty="0"/>
              <a:t>A processed data is generated. 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/>
              <a:t>The processing is to get result. </a:t>
            </a:r>
          </a:p>
          <a:p>
            <a:pPr marL="342900" indent="-342900">
              <a:lnSpc>
                <a:spcPct val="80000"/>
              </a:lnSpc>
            </a:pPr>
            <a:r>
              <a:rPr lang="en-US" dirty="0"/>
              <a:t>Output is stored on the storage media for later user. </a:t>
            </a:r>
          </a:p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/>
              <a:t>Output have following steps.</a:t>
            </a:r>
          </a:p>
          <a:p>
            <a:pPr marL="57150" indent="-57150">
              <a:lnSpc>
                <a:spcPct val="80000"/>
              </a:lnSpc>
              <a:buNone/>
            </a:pPr>
            <a:endParaRPr lang="en-US" dirty="0"/>
          </a:p>
          <a:p>
            <a:pPr marL="457200" lvl="1" indent="-57150">
              <a:lnSpc>
                <a:spcPct val="80000"/>
              </a:lnSpc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i) Retrieval:  </a:t>
            </a:r>
            <a:r>
              <a:rPr lang="en-US" sz="2000" dirty="0"/>
              <a:t>Output stored on the storage media can be retrieved at any time. </a:t>
            </a:r>
            <a:r>
              <a:rPr lang="en-US" sz="2000" b="1" dirty="0">
                <a:solidFill>
                  <a:srgbClr val="FF0000"/>
                </a:solidFill>
              </a:rPr>
              <a:t>e.g.</a:t>
            </a:r>
            <a:r>
              <a:rPr lang="en-US" sz="2000" b="1" dirty="0"/>
              <a:t> 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result of students.</a:t>
            </a:r>
            <a:r>
              <a:rPr lang="en-US" b="1" dirty="0"/>
              <a:t> </a:t>
            </a:r>
            <a:r>
              <a:rPr lang="en-US" dirty="0"/>
              <a:t>This result can be retrieved when required for different purposes.</a:t>
            </a:r>
          </a:p>
          <a:p>
            <a:pPr marL="457200" lvl="1" indent="-57150">
              <a:lnSpc>
                <a:spcPct val="80000"/>
              </a:lnSpc>
              <a:buNone/>
            </a:pPr>
            <a:endParaRPr lang="en-US" sz="500" b="1" u="sng" dirty="0"/>
          </a:p>
          <a:p>
            <a:pPr marL="457200" lvl="1" indent="-57150">
              <a:lnSpc>
                <a:spcPct val="80000"/>
              </a:lnSpc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ii) Conversion: </a:t>
            </a:r>
            <a:r>
              <a:rPr lang="en-US" sz="2000" dirty="0"/>
              <a:t>The generated output can be converted into different forms. </a:t>
            </a:r>
            <a:r>
              <a:rPr lang="en-US" sz="2000" b="1" dirty="0">
                <a:solidFill>
                  <a:srgbClr val="FF0000"/>
                </a:solidFill>
              </a:rPr>
              <a:t>e.g.</a:t>
            </a:r>
            <a:r>
              <a:rPr lang="en-US" sz="2000" dirty="0"/>
              <a:t> it can be represented into </a:t>
            </a:r>
            <a:r>
              <a:rPr lang="en-US" sz="2000" dirty="0">
                <a:solidFill>
                  <a:srgbClr val="0000FF"/>
                </a:solidFill>
              </a:rPr>
              <a:t>graphical form</a:t>
            </a:r>
            <a:r>
              <a:rPr lang="en-US" sz="2000" dirty="0"/>
              <a:t>.</a:t>
            </a:r>
          </a:p>
          <a:p>
            <a:pPr marL="457200" lvl="1" indent="-57150">
              <a:lnSpc>
                <a:spcPct val="80000"/>
              </a:lnSpc>
              <a:buNone/>
            </a:pPr>
            <a:endParaRPr lang="en-US" sz="2000" dirty="0"/>
          </a:p>
          <a:p>
            <a:pPr marL="457200" lvl="1" indent="-57150">
              <a:lnSpc>
                <a:spcPct val="80000"/>
              </a:lnSpc>
              <a:buNone/>
            </a:pPr>
            <a:r>
              <a:rPr lang="en-US" sz="2000" b="1" u="sng" dirty="0">
                <a:solidFill>
                  <a:srgbClr val="FF0000"/>
                </a:solidFill>
              </a:rPr>
              <a:t>iii) Communication: </a:t>
            </a:r>
            <a:r>
              <a:rPr lang="en-US" sz="2000" dirty="0"/>
              <a:t>The output is sent to different places. </a:t>
            </a:r>
            <a:r>
              <a:rPr lang="en-US" sz="2000" b="1" dirty="0">
                <a:solidFill>
                  <a:srgbClr val="FF0000"/>
                </a:solidFill>
              </a:rPr>
              <a:t>e.g.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00FF"/>
                </a:solidFill>
              </a:rPr>
              <a:t>weather forecast</a:t>
            </a:r>
            <a:r>
              <a:rPr lang="en-US" sz="2000" dirty="0"/>
              <a:t> is prepared &amp; sent to different agencies and newspapers etc. </a:t>
            </a:r>
          </a:p>
        </p:txBody>
      </p:sp>
    </p:spTree>
    <p:extLst>
      <p:ext uri="{BB962C8B-B14F-4D97-AF65-F5344CB8AC3E}">
        <p14:creationId xmlns:p14="http://schemas.microsoft.com/office/powerpoint/2010/main" val="2045147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8229600" cy="884238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 dirty="0"/>
              <a:t>Data </a:t>
            </a:r>
            <a:r>
              <a:rPr lang="en-US" sz="3600"/>
              <a:t>Processing Stages/Operations</a:t>
            </a:r>
            <a:endParaRPr lang="en-US" sz="36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295400"/>
            <a:ext cx="7848600" cy="52578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</a:rPr>
              <a:t>A process</a:t>
            </a:r>
            <a:r>
              <a:rPr lang="en-US" sz="2800" dirty="0"/>
              <a:t> is a computer program that is being executed.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A computer can perform </a:t>
            </a:r>
            <a:r>
              <a:rPr lang="en-US" sz="2800" dirty="0">
                <a:solidFill>
                  <a:srgbClr val="0000FF"/>
                </a:solidFill>
              </a:rPr>
              <a:t>four operations</a:t>
            </a:r>
            <a:r>
              <a:rPr lang="en-US" sz="2800" dirty="0"/>
              <a:t> which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800" dirty="0"/>
              <a:t>enable computers to carry out the various data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en-US" sz="2800" dirty="0"/>
              <a:t>processing activities.</a:t>
            </a:r>
          </a:p>
          <a:p>
            <a:pPr marL="609600" indent="-609600">
              <a:lnSpc>
                <a:spcPct val="90000"/>
              </a:lnSpc>
              <a:buNone/>
            </a:pPr>
            <a:endParaRPr lang="en-US" dirty="0"/>
          </a:p>
          <a:p>
            <a:pPr marL="609600" indent="-609600">
              <a:lnSpc>
                <a:spcPct val="90000"/>
              </a:lnSpc>
            </a:pPr>
            <a:r>
              <a:rPr lang="en-US" b="1" dirty="0"/>
              <a:t>Input / Output operations 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/>
              <a:t>Calculation and text manipulation Operations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/>
              <a:t>Logic / Comparison Operations </a:t>
            </a:r>
          </a:p>
          <a:p>
            <a:pPr marL="609600" indent="-609600">
              <a:lnSpc>
                <a:spcPct val="90000"/>
              </a:lnSpc>
            </a:pPr>
            <a:r>
              <a:rPr lang="en-US" b="1" dirty="0"/>
              <a:t>Storage and Retrieval Operations </a:t>
            </a:r>
          </a:p>
          <a:p>
            <a:pPr marL="609600" indent="-609600">
              <a:lnSpc>
                <a:spcPct val="90000"/>
              </a:lnSpc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865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(A) </a:t>
            </a:r>
            <a:r>
              <a:rPr lang="en-US" b="1" u="sng" smtClean="0"/>
              <a:t>Input/Output operations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computer can accept data (input)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Can output processed data (output) to a wide range of input/output devices.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Input devices like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keyboards,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display screens,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printers</a:t>
            </a:r>
          </a:p>
        </p:txBody>
      </p:sp>
    </p:spTree>
    <p:extLst>
      <p:ext uri="{BB962C8B-B14F-4D97-AF65-F5344CB8AC3E}">
        <p14:creationId xmlns:p14="http://schemas.microsoft.com/office/powerpoint/2010/main" val="204074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0841" y="2484847"/>
            <a:ext cx="117258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&amp; its Application in Pharmacy with Munim Akhtar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841" y="682815"/>
            <a:ext cx="821552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8000" b="1" dirty="0">
                <a:ln/>
                <a:solidFill>
                  <a:schemeClr val="accent3"/>
                </a:solidFill>
              </a:rPr>
              <a:t>Welcome 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4397" y="5504135"/>
            <a:ext cx="117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 online </a:t>
            </a:r>
            <a:r>
              <a:rPr lang="en-US" sz="2800" b="1" dirty="0">
                <a:solidFill>
                  <a:srgbClr val="FF0000"/>
                </a:solidFill>
              </a:rPr>
              <a:t>quality educational tutorials about Computer in Pharmacy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r="16362"/>
          <a:stretch/>
        </p:blipFill>
        <p:spPr>
          <a:xfrm>
            <a:off x="6755321" y="1108225"/>
            <a:ext cx="2166272" cy="13766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3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(B) </a:t>
            </a:r>
            <a:r>
              <a:rPr lang="en-US" sz="2700" dirty="0"/>
              <a:t>Calculation &amp; Text manipulation Operations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Computer circuits perform calculations on numbers. </a:t>
            </a:r>
          </a:p>
          <a:p>
            <a:pPr eaLnBrk="1" hangingPunct="1"/>
            <a:r>
              <a:rPr lang="en-US" dirty="0" smtClean="0"/>
              <a:t>They are also capable of manipulating numeric and other symbols used in text with equal efficiency.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72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/>
              <a:t>(C) Logic/Comparison Operations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514600" y="1600200"/>
            <a:ext cx="7848600" cy="5029200"/>
          </a:xfrm>
        </p:spPr>
        <p:txBody>
          <a:bodyPr>
            <a:normAutofit lnSpcReduction="10000"/>
          </a:bodyPr>
          <a:lstStyle/>
          <a:p>
            <a:pPr marL="47625" indent="-28575">
              <a:lnSpc>
                <a:spcPct val="90000"/>
              </a:lnSpc>
              <a:tabLst>
                <a:tab pos="279400" algn="l"/>
              </a:tabLst>
            </a:pPr>
            <a:r>
              <a:rPr lang="en-US" sz="2800" dirty="0"/>
              <a:t>	A computer have the ability to perform logical operations.</a:t>
            </a:r>
            <a:br>
              <a:rPr lang="en-US" sz="2800" dirty="0"/>
            </a:br>
            <a:endParaRPr lang="en-US" sz="2800" dirty="0"/>
          </a:p>
          <a:p>
            <a:pPr marL="365125" indent="-28575">
              <a:lnSpc>
                <a:spcPct val="90000"/>
              </a:lnSpc>
              <a:tabLst>
                <a:tab pos="6350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For example,</a:t>
            </a:r>
            <a:r>
              <a:rPr lang="en-US" sz="2800" dirty="0"/>
              <a:t> Compare two items represented by the symbols A and B, </a:t>
            </a:r>
          </a:p>
          <a:p>
            <a:pPr marL="365125" indent="-28575">
              <a:lnSpc>
                <a:spcPct val="90000"/>
              </a:lnSpc>
            </a:pPr>
            <a:r>
              <a:rPr lang="en-US" sz="2800" dirty="0"/>
              <a:t> there are only three possible outcomes.</a:t>
            </a:r>
            <a:br>
              <a:rPr lang="en-US" sz="2800" dirty="0"/>
            </a:b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/>
              <a:t>A is less than B 		(A&lt;B)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/>
              <a:t>A is equal to B 		(A=B)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en-US" sz="2800" b="1" dirty="0"/>
              <a:t>A is greater than B 		(A&gt;B)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	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840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/>
              <a:t>(D) Storage and Retrieval Operations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Both data and program instructions are stored internally in a computer.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Once they are stored in the internal memory, </a:t>
            </a:r>
          </a:p>
          <a:p>
            <a:pPr eaLnBrk="1" hangingPunct="1"/>
            <a:r>
              <a:rPr lang="en-US" dirty="0" smtClean="0"/>
              <a:t>It can be called up quickly or </a:t>
            </a:r>
          </a:p>
          <a:p>
            <a:pPr eaLnBrk="1" hangingPunct="1"/>
            <a:r>
              <a:rPr lang="en-US" dirty="0" smtClean="0"/>
              <a:t>retrieved for further use.</a:t>
            </a:r>
          </a:p>
        </p:txBody>
      </p:sp>
    </p:spTree>
    <p:extLst>
      <p:ext uri="{BB962C8B-B14F-4D97-AF65-F5344CB8AC3E}">
        <p14:creationId xmlns:p14="http://schemas.microsoft.com/office/powerpoint/2010/main" val="401017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490" y="46857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Types of Data Processing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1905000"/>
            <a:ext cx="7620000" cy="4495800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US" dirty="0" smtClean="0"/>
              <a:t>Manual Data Processing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Real time processing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Batch processing system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Online processing system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Centralized Data processing system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Distributed Data processing system</a:t>
            </a:r>
          </a:p>
          <a:p>
            <a:pPr marL="514350" indent="-514350">
              <a:buFontTx/>
              <a:buAutoNum type="arabicPeriod"/>
            </a:pPr>
            <a:r>
              <a:rPr lang="en-US" dirty="0" smtClean="0"/>
              <a:t>EDP</a:t>
            </a:r>
          </a:p>
          <a:p>
            <a:pPr marL="514350" indent="-514350">
              <a:buFontTx/>
              <a:buAutoNum type="arabicPeriod"/>
            </a:pPr>
            <a:endParaRPr lang="en-US" dirty="0" smtClean="0"/>
          </a:p>
          <a:p>
            <a:pPr marL="514350" indent="-514350">
              <a:buFont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715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986" y="286604"/>
            <a:ext cx="1030633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dirty="0"/>
              <a:t>1- Manual Data Processing: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2125" y="1429604"/>
            <a:ext cx="9924196" cy="5287963"/>
          </a:xfrm>
        </p:spPr>
        <p:txBody>
          <a:bodyPr/>
          <a:lstStyle/>
          <a:p>
            <a:pPr marL="176213" indent="-31750"/>
            <a:r>
              <a:rPr lang="en-US" sz="2400" b="1" dirty="0"/>
              <a:t>Definition: </a:t>
            </a:r>
            <a:r>
              <a:rPr lang="en-US" sz="2400" dirty="0"/>
              <a:t>A traditional way, where processing is done with pen &amp; paper.</a:t>
            </a:r>
            <a:r>
              <a:rPr lang="en-US" sz="2400" b="1" dirty="0"/>
              <a:t> </a:t>
            </a:r>
          </a:p>
          <a:p>
            <a:pPr marL="176213" indent="-31750"/>
            <a:r>
              <a:rPr lang="en-US" sz="2400" b="1" dirty="0"/>
              <a:t> </a:t>
            </a:r>
            <a:r>
              <a:rPr lang="en-US" sz="2400" dirty="0"/>
              <a:t>The manual process of data entry may implies errors, such as</a:t>
            </a:r>
          </a:p>
          <a:p>
            <a:pPr marL="609600" indent="-609600">
              <a:buNone/>
            </a:pPr>
            <a:endParaRPr lang="en-US" sz="2400" dirty="0"/>
          </a:p>
          <a:p>
            <a:pPr marL="1009650" lvl="1" indent="-609600">
              <a:buFont typeface="Wingdings" pitchFamily="2" charset="2"/>
              <a:buChar char="v"/>
            </a:pPr>
            <a:r>
              <a:rPr lang="en-US" sz="2400" dirty="0">
                <a:solidFill>
                  <a:srgbClr val="FF0000"/>
                </a:solidFill>
              </a:rPr>
              <a:t>Delays</a:t>
            </a:r>
            <a:r>
              <a:rPr lang="en-US" sz="2400" dirty="0"/>
              <a:t> in data capture, </a:t>
            </a:r>
          </a:p>
          <a:p>
            <a:pPr marL="1009650" lvl="1" indent="-609600">
              <a:buFont typeface="Wingdings" pitchFamily="2" charset="2"/>
              <a:buChar char="v"/>
            </a:pPr>
            <a:r>
              <a:rPr lang="en-US" sz="2400" dirty="0"/>
              <a:t>A high amount of </a:t>
            </a:r>
            <a:r>
              <a:rPr lang="en-US" sz="2400" dirty="0">
                <a:solidFill>
                  <a:srgbClr val="FF0000"/>
                </a:solidFill>
              </a:rPr>
              <a:t>operator misprints, </a:t>
            </a:r>
          </a:p>
          <a:p>
            <a:pPr marL="1009650" lvl="1" indent="-609600">
              <a:buFont typeface="Wingdings" pitchFamily="2" charset="2"/>
              <a:buChar char="v"/>
            </a:pPr>
            <a:r>
              <a:rPr lang="en-US" sz="2400" dirty="0"/>
              <a:t>High labor costs from the amount of manual labor required etc.</a:t>
            </a:r>
          </a:p>
          <a:p>
            <a:pPr marL="609600" indent="-60960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541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83609" y="503237"/>
            <a:ext cx="8229600" cy="7159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2.Real time data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12209" y="1493838"/>
            <a:ext cx="10574740" cy="536416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Definition: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continual input, process and output of data. Data has to be processed in a small time period (real time), otherwise it will create problems for the system</a:t>
            </a:r>
            <a:r>
              <a:rPr lang="en-US" sz="2400" b="1" dirty="0"/>
              <a:t>. </a:t>
            </a:r>
            <a:br>
              <a:rPr lang="en-US" sz="2400" b="1" dirty="0"/>
            </a:br>
            <a:endParaRPr lang="en-US" sz="2400" b="1" dirty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>
                <a:solidFill>
                  <a:srgbClr val="0000FF"/>
                </a:solidFill>
              </a:rPr>
              <a:t>Example:</a:t>
            </a:r>
            <a:endParaRPr lang="en-US" sz="2400" b="1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A </a:t>
            </a:r>
            <a:r>
              <a:rPr lang="en-US" sz="2000" dirty="0">
                <a:solidFill>
                  <a:srgbClr val="0000FF"/>
                </a:solidFill>
              </a:rPr>
              <a:t>bank customer withdraws</a:t>
            </a:r>
            <a:r>
              <a:rPr lang="en-US" sz="2000" dirty="0"/>
              <a:t> money from account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transaction can be processed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The account balance updated as soon as possible, allowing both the bank and customer to keep track of funds. Etc.</a:t>
            </a:r>
          </a:p>
        </p:txBody>
      </p:sp>
    </p:spTree>
    <p:extLst>
      <p:ext uri="{BB962C8B-B14F-4D97-AF65-F5344CB8AC3E}">
        <p14:creationId xmlns:p14="http://schemas.microsoft.com/office/powerpoint/2010/main" val="3359425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38284" y="233694"/>
            <a:ext cx="82296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3.Batch processing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54842" y="1189630"/>
            <a:ext cx="10959151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solidFill>
                  <a:srgbClr val="0000FF"/>
                </a:solidFill>
              </a:rPr>
              <a:t>Definition:</a:t>
            </a:r>
            <a:r>
              <a:rPr lang="en-US" dirty="0"/>
              <a:t> A</a:t>
            </a:r>
            <a:r>
              <a:rPr lang="en-US" sz="2400" dirty="0"/>
              <a:t> group of transactions collected over a period of time, entered, processed and then send to destination</a:t>
            </a:r>
            <a:endParaRPr lang="en-US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00FF"/>
                </a:solidFill>
              </a:rPr>
              <a:t>example</a:t>
            </a:r>
            <a:r>
              <a:rPr lang="en-US" sz="2400" dirty="0">
                <a:solidFill>
                  <a:srgbClr val="0000FF"/>
                </a:solidFill>
              </a:rPr>
              <a:t>:</a:t>
            </a:r>
            <a:r>
              <a:rPr lang="en-US" sz="2400" dirty="0"/>
              <a:t> </a:t>
            </a:r>
            <a:r>
              <a:rPr lang="en-US" dirty="0">
                <a:solidFill>
                  <a:srgbClr val="0000FF"/>
                </a:solidFill>
              </a:rPr>
              <a:t>Credit card companies process</a:t>
            </a:r>
            <a:r>
              <a:rPr lang="en-US" dirty="0"/>
              <a:t> </a:t>
            </a:r>
            <a:r>
              <a:rPr lang="en-US" sz="2400" dirty="0"/>
              <a:t>billing. 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customer does not receive a bill for each separate credit card purchase but one monthly bill.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bill is created through batch processing,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All of the data are collected and held until the bill is processed as a batch at the end of the billing cycle. 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Payroll system, Examination system and billing system etc.</a:t>
            </a:r>
          </a:p>
        </p:txBody>
      </p:sp>
    </p:spTree>
    <p:extLst>
      <p:ext uri="{BB962C8B-B14F-4D97-AF65-F5344CB8AC3E}">
        <p14:creationId xmlns:p14="http://schemas.microsoft.com/office/powerpoint/2010/main" val="384693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b="1" smtClean="0"/>
              <a:t>4- Online processing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input data enters in the system from the point of origin </a:t>
            </a:r>
          </a:p>
          <a:p>
            <a:pPr eaLnBrk="1" hangingPunct="1"/>
            <a:r>
              <a:rPr lang="en-US" dirty="0" smtClean="0"/>
              <a:t>And output is transmitted directly back to the user.</a:t>
            </a:r>
          </a:p>
          <a:p>
            <a:pPr eaLnBrk="1" hangingPunct="1"/>
            <a:r>
              <a:rPr lang="en-US" dirty="0" smtClean="0"/>
              <a:t>This system implies direct communication b/w CPU and the user for both input and output.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e.g. </a:t>
            </a:r>
            <a:r>
              <a:rPr lang="en-US" dirty="0" smtClean="0"/>
              <a:t>PIA reservation system etc.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83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Online system applications:</a:t>
            </a:r>
          </a:p>
        </p:txBody>
      </p:sp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Banking system: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Airline reservation system:</a:t>
            </a:r>
          </a:p>
          <a:p>
            <a:pPr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Stock exchanges: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639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Benefits of Online Systems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029269" y="1364594"/>
            <a:ext cx="1044849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/>
              <a:t>Information is centralized </a:t>
            </a:r>
          </a:p>
          <a:p>
            <a:pPr eaLnBrk="1" hangingPunct="1">
              <a:defRPr/>
            </a:pPr>
            <a:r>
              <a:rPr lang="en-US" sz="2800" dirty="0"/>
              <a:t>Reduction in paper works</a:t>
            </a:r>
          </a:p>
          <a:p>
            <a:pPr eaLnBrk="1" hangingPunct="1">
              <a:defRPr/>
            </a:pPr>
            <a:r>
              <a:rPr lang="en-US" sz="2800" dirty="0"/>
              <a:t>Improved accuracy:</a:t>
            </a:r>
          </a:p>
          <a:p>
            <a:pPr eaLnBrk="1" hangingPunct="1">
              <a:defRPr/>
            </a:pPr>
            <a:r>
              <a:rPr lang="en-US" sz="2800" dirty="0"/>
              <a:t>Elimination of tedious tasks: </a:t>
            </a:r>
          </a:p>
          <a:p>
            <a:pPr eaLnBrk="1" hangingPunct="1">
              <a:defRPr/>
            </a:pPr>
            <a:r>
              <a:rPr lang="en-US" sz="2800" dirty="0" smtClean="0"/>
              <a:t> </a:t>
            </a:r>
            <a:r>
              <a:rPr lang="en-US" dirty="0"/>
              <a:t>Routine clerical tasks are replaced by terminal </a:t>
            </a:r>
            <a:r>
              <a:rPr lang="en-US" dirty="0" smtClean="0"/>
              <a:t>operations providing </a:t>
            </a:r>
            <a:r>
              <a:rPr lang="en-US" dirty="0"/>
              <a:t>a greater degree of job interest, operating efficiency </a:t>
            </a:r>
            <a:r>
              <a:rPr lang="en-US" dirty="0" smtClean="0"/>
              <a:t>and </a:t>
            </a:r>
            <a:r>
              <a:rPr lang="en-US" dirty="0"/>
              <a:t>job satisfaction.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084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2060622" y="381002"/>
          <a:ext cx="2206580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t="9266" r="8375" b="8361"/>
          <a:stretch/>
        </p:blipFill>
        <p:spPr>
          <a:xfrm>
            <a:off x="508903" y="937883"/>
            <a:ext cx="9847928" cy="50452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853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/>
              <a:t>5- Centralize Data processing system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864722" y="1966415"/>
            <a:ext cx="9652015" cy="3048000"/>
          </a:xfrm>
        </p:spPr>
        <p:txBody>
          <a:bodyPr>
            <a:normAutofit/>
          </a:bodyPr>
          <a:lstStyle/>
          <a:p>
            <a:pPr marL="0" indent="0"/>
            <a:r>
              <a:rPr lang="en-US" sz="2400" dirty="0"/>
              <a:t>CDP uses Centralized computers, processing, data, control and support. </a:t>
            </a:r>
            <a:r>
              <a:rPr lang="en-US" sz="2400" dirty="0">
                <a:solidFill>
                  <a:srgbClr val="FF0000"/>
                </a:solidFill>
              </a:rPr>
              <a:t>Or</a:t>
            </a:r>
          </a:p>
          <a:p>
            <a:pPr marL="0" indent="0"/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 processing in which all components run on the same computer. </a:t>
            </a:r>
          </a:p>
          <a:p>
            <a:pPr marL="0" indent="0"/>
            <a:r>
              <a:rPr lang="en-US" sz="3600" dirty="0">
                <a:solidFill>
                  <a:srgbClr val="FF0000"/>
                </a:solidFill>
              </a:rPr>
              <a:t>e.g. </a:t>
            </a:r>
            <a:r>
              <a:rPr lang="en-US" sz="2400" dirty="0"/>
              <a:t>Airplane ticket reservation service</a:t>
            </a:r>
          </a:p>
          <a:p>
            <a:pPr marL="0" indent="0"/>
            <a:r>
              <a:rPr lang="en-US" sz="2400" dirty="0"/>
              <a:t> NADRA etc.</a:t>
            </a:r>
            <a:endParaRPr lang="en-US" sz="3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823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5- Centralize Data processing system…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b="1" dirty="0"/>
              <a:t>Advantages:</a:t>
            </a:r>
          </a:p>
          <a:p>
            <a:pPr lvl="1" eaLnBrk="1" hangingPunct="1">
              <a:defRPr/>
            </a:pPr>
            <a:r>
              <a:rPr lang="en-US" sz="2000" dirty="0"/>
              <a:t>Security. </a:t>
            </a:r>
          </a:p>
          <a:p>
            <a:pPr lvl="1" eaLnBrk="1" hangingPunct="1">
              <a:defRPr/>
            </a:pPr>
            <a:r>
              <a:rPr lang="en-US" sz="2000" dirty="0"/>
              <a:t>Lack of duplication, </a:t>
            </a:r>
          </a:p>
          <a:p>
            <a:pPr lvl="1" eaLnBrk="1" hangingPunct="1">
              <a:defRPr/>
            </a:pPr>
            <a:r>
              <a:rPr lang="en-US" sz="2000" dirty="0"/>
              <a:t>Ease in enforcing standards, </a:t>
            </a:r>
          </a:p>
          <a:p>
            <a:pPr lvl="1" eaLnBrk="1" hangingPunct="1">
              <a:defRPr/>
            </a:pPr>
            <a:r>
              <a:rPr lang="en-US" sz="2000" dirty="0"/>
              <a:t>Economy for equipment and personnel, </a:t>
            </a:r>
          </a:p>
          <a:p>
            <a:pPr lvl="1" eaLnBrk="1" hangingPunct="1">
              <a:defRPr/>
            </a:pPr>
            <a:endParaRPr lang="en-US" sz="2000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6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74176" y="0"/>
            <a:ext cx="8229600" cy="2794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Centralized System</a:t>
            </a:r>
          </a:p>
        </p:txBody>
      </p:sp>
      <p:graphicFrame>
        <p:nvGraphicFramePr>
          <p:cNvPr id="307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948143"/>
              </p:ext>
            </p:extLst>
          </p:nvPr>
        </p:nvGraphicFramePr>
        <p:xfrm>
          <a:off x="1371600" y="609600"/>
          <a:ext cx="8610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5" imgW="7582958" imgH="5609524" progId="">
                  <p:embed/>
                </p:oleObj>
              </mc:Choice>
              <mc:Fallback>
                <p:oleObj name="Photo Editor Photo" r:id="rId5" imgW="7582958" imgH="5609524" progId="">
                  <p:embed/>
                  <p:pic>
                    <p:nvPicPr>
                      <p:cNvPr id="307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609600"/>
                        <a:ext cx="86106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16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1900" y="338138"/>
            <a:ext cx="1004134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6</a:t>
            </a:r>
            <a:r>
              <a:rPr lang="en-US" dirty="0" smtClean="0"/>
              <a:t>- Distributed Data processing system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04967" y="1481138"/>
            <a:ext cx="10010633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A system in which one or more </a:t>
            </a:r>
            <a:r>
              <a:rPr lang="en-US" sz="2800" dirty="0">
                <a:solidFill>
                  <a:srgbClr val="FF0000"/>
                </a:solidFill>
              </a:rPr>
              <a:t>components run on separate computers</a:t>
            </a:r>
            <a:r>
              <a:rPr lang="en-US" sz="2800" dirty="0"/>
              <a:t> and communicate across a network.</a:t>
            </a:r>
          </a:p>
          <a:p>
            <a:pPr eaLnBrk="1" hangingPunct="1"/>
            <a:r>
              <a:rPr lang="en-US" sz="2800" dirty="0"/>
              <a:t>In DDPS Computers are </a:t>
            </a:r>
            <a:r>
              <a:rPr lang="en-US" sz="2800" dirty="0">
                <a:solidFill>
                  <a:srgbClr val="FF0000"/>
                </a:solidFill>
              </a:rPr>
              <a:t>dispersed throughout organization, </a:t>
            </a: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W</a:t>
            </a:r>
            <a:r>
              <a:rPr lang="en-US" sz="2800" dirty="0"/>
              <a:t>hich allows greater flexibility in structure.</a:t>
            </a:r>
          </a:p>
          <a:p>
            <a:pPr eaLnBrk="1" hangingPunct="1"/>
            <a:r>
              <a:rPr lang="en-US" sz="2800" dirty="0"/>
              <a:t>Interacting with each other </a:t>
            </a:r>
          </a:p>
          <a:p>
            <a:pPr eaLnBrk="1" hangingPunct="1"/>
            <a:r>
              <a:rPr lang="en-US" sz="2800" dirty="0"/>
              <a:t>A vast database through a larger computer that oversees the entire network.</a:t>
            </a:r>
          </a:p>
        </p:txBody>
      </p:sp>
    </p:spTree>
    <p:extLst>
      <p:ext uri="{BB962C8B-B14F-4D97-AF65-F5344CB8AC3E}">
        <p14:creationId xmlns:p14="http://schemas.microsoft.com/office/powerpoint/2010/main" val="261769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DDPS</a:t>
            </a:r>
          </a:p>
        </p:txBody>
      </p:sp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www: information, resource sharing</a:t>
            </a:r>
          </a:p>
          <a:p>
            <a:r>
              <a:rPr lang="en-US" dirty="0" smtClean="0"/>
              <a:t>Distributed manufacturing system</a:t>
            </a:r>
            <a:r>
              <a:rPr lang="en-US" dirty="0"/>
              <a:t> (e.g. automated assembly line)</a:t>
            </a:r>
            <a:endParaRPr lang="en-US" dirty="0" smtClean="0"/>
          </a:p>
          <a:p>
            <a:r>
              <a:rPr lang="en-US" dirty="0" smtClean="0"/>
              <a:t>Network of branch office computers: </a:t>
            </a:r>
            <a:r>
              <a:rPr lang="en-US" sz="2400" dirty="0"/>
              <a:t>information system to handle automatic processing of orders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60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5432" y="500109"/>
            <a:ext cx="5334000" cy="6221413"/>
          </a:xfrm>
          <a:prstGeom prst="rect">
            <a:avLst/>
          </a:prstGeom>
          <a:noFill/>
          <a:ln w="57150" cap="sq" cmpd="thinThick">
            <a:solidFill>
              <a:srgbClr val="993366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92905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069" y="304800"/>
            <a:ext cx="9943531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</a:rPr>
              <a:t>7- Electronic Data Processing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2263" y="1296537"/>
            <a:ext cx="10324531" cy="492456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800" dirty="0"/>
              <a:t>A Use of computers in </a:t>
            </a:r>
          </a:p>
          <a:p>
            <a:pPr lvl="1"/>
            <a:r>
              <a:rPr lang="en-US" sz="2400" dirty="0"/>
              <a:t>recording, </a:t>
            </a:r>
          </a:p>
          <a:p>
            <a:pPr lvl="1"/>
            <a:r>
              <a:rPr lang="en-US" sz="2400" dirty="0"/>
              <a:t>classifying, </a:t>
            </a:r>
          </a:p>
          <a:p>
            <a:pPr lvl="1"/>
            <a:r>
              <a:rPr lang="en-US" sz="2400" dirty="0"/>
              <a:t>manipulating, and </a:t>
            </a:r>
          </a:p>
          <a:p>
            <a:pPr lvl="1"/>
            <a:r>
              <a:rPr lang="en-US" sz="2400" dirty="0"/>
              <a:t>summarizing data, </a:t>
            </a:r>
          </a:p>
          <a:p>
            <a:pPr lvl="1"/>
            <a:r>
              <a:rPr lang="en-US" sz="2400" dirty="0"/>
              <a:t>Also called Automatic data processing.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EDP is done on computer it is effective and consumes less amount of pages and filing as the data can be stored in computer memory.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3600" b="1" dirty="0">
                <a:solidFill>
                  <a:srgbClr val="FF0000"/>
                </a:solidFill>
              </a:rPr>
              <a:t>e.g.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itchFamily="2" charset="2"/>
              <a:buChar char="v"/>
            </a:pPr>
            <a:r>
              <a:rPr lang="en-US" sz="2800" dirty="0"/>
              <a:t>Payroll system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itchFamily="2" charset="2"/>
              <a:buChar char="v"/>
            </a:pPr>
            <a:r>
              <a:rPr lang="en-US" sz="2800" dirty="0"/>
              <a:t>Mailing system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itchFamily="2" charset="2"/>
              <a:buChar char="v"/>
            </a:pPr>
            <a:r>
              <a:rPr lang="en-US" sz="2800" dirty="0"/>
              <a:t>Electronic funds transfer etc.</a:t>
            </a:r>
          </a:p>
          <a:p>
            <a:pPr eaLnBrk="1" hangingPunct="1">
              <a:lnSpc>
                <a:spcPct val="80000"/>
              </a:lnSpc>
              <a:buSzPct val="70000"/>
              <a:buFont typeface="Wingdings" pitchFamily="2" charset="2"/>
              <a:buChar char="v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0716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3207" y="2737345"/>
            <a:ext cx="1072714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/>
              <a:t>“</a:t>
            </a:r>
            <a:r>
              <a:rPr lang="en-US" sz="2400" dirty="0"/>
              <a:t>Education is what remains after one has forgotten what one has learned in school</a:t>
            </a:r>
            <a:r>
              <a:rPr lang="en-US" sz="2400" dirty="0" smtClean="0"/>
              <a:t>. </a:t>
            </a:r>
            <a:r>
              <a:rPr lang="en-US" sz="4400" dirty="0" smtClean="0"/>
              <a:t>“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044054" y="1728338"/>
            <a:ext cx="2790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Adobe Garamond Pro" panose="02020502060506020403" pitchFamily="18" charset="0"/>
              </a:rPr>
              <a:t>Today 	quote:</a:t>
            </a:r>
            <a:endParaRPr lang="en-US" sz="3600" dirty="0">
              <a:solidFill>
                <a:srgbClr val="0000FF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19392" y="4635536"/>
            <a:ext cx="3290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-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Albert Einstein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76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455" y="1626650"/>
            <a:ext cx="4436631" cy="34506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28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942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71870" y="891363"/>
            <a:ext cx="8484782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Data Processing</a:t>
            </a:r>
          </a:p>
        </p:txBody>
      </p:sp>
      <p:pic>
        <p:nvPicPr>
          <p:cNvPr id="31746" name="Picture 2" descr="http://www.desktopclass.com/wp-content/uploads/2011/02/compu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58" y="2363972"/>
            <a:ext cx="49053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91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81000"/>
            <a:ext cx="7772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dirty="0"/>
              <a:t>What is Data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1143000"/>
            <a:ext cx="8686800" cy="5410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Latin word</a:t>
            </a:r>
            <a:r>
              <a:rPr lang="en-US" sz="2400" dirty="0"/>
              <a:t>.</a:t>
            </a:r>
          </a:p>
          <a:p>
            <a:pPr marL="342900" indent="-342900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r>
              <a:rPr lang="en-US" sz="2400" dirty="0"/>
              <a:t>Data is a collection of </a:t>
            </a:r>
            <a:r>
              <a:rPr lang="en-US" sz="2400" b="1" i="1" dirty="0">
                <a:solidFill>
                  <a:srgbClr val="66FF33"/>
                </a:solidFill>
              </a:rPr>
              <a:t>raw</a:t>
            </a:r>
            <a:r>
              <a:rPr lang="en-US" sz="2400" dirty="0"/>
              <a:t> </a:t>
            </a:r>
            <a:r>
              <a:rPr lang="en-US" sz="2400" b="1" i="1" dirty="0">
                <a:solidFill>
                  <a:srgbClr val="66FF33"/>
                </a:solidFill>
              </a:rPr>
              <a:t>facts &amp; figures</a:t>
            </a:r>
            <a:r>
              <a:rPr lang="en-US" sz="2400" dirty="0">
                <a:solidFill>
                  <a:srgbClr val="66FF33"/>
                </a:solidFill>
              </a:rPr>
              <a:t>.</a:t>
            </a:r>
            <a:r>
              <a:rPr lang="en-US" sz="2400" dirty="0"/>
              <a:t> </a:t>
            </a:r>
          </a:p>
          <a:p>
            <a:pPr marL="342900" indent="-342900">
              <a:lnSpc>
                <a:spcPct val="80000"/>
              </a:lnSpc>
              <a:buClrTx/>
              <a:buFont typeface="Wingdings" pitchFamily="2" charset="2"/>
              <a:buChar char="§"/>
              <a:defRPr/>
            </a:pPr>
            <a:r>
              <a:rPr lang="en-US" sz="2400" dirty="0"/>
              <a:t>A raw material to be processed by a computer. 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i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400" b="1" i="1" dirty="0">
                <a:solidFill>
                  <a:srgbClr val="66FF33"/>
                </a:solidFill>
              </a:rPr>
              <a:t>Example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dirty="0"/>
              <a:t>NAMES of students, 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dirty="0"/>
              <a:t>Marks obtained in the examination, 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dirty="0"/>
              <a:t>Designation of employees, addresses, 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Char char="v"/>
              <a:defRPr/>
            </a:pPr>
            <a:r>
              <a:rPr lang="en-US" sz="2000" dirty="0"/>
              <a:t>Quantity, rate, sales figures, photographs, drawings, charts and maps 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can be treated as data.</a:t>
            </a:r>
          </a:p>
          <a:p>
            <a:pPr lvl="1"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65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553" y="457200"/>
            <a:ext cx="538184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300" dirty="0"/>
              <a:t>Information</a:t>
            </a:r>
            <a:endParaRPr lang="en-US" sz="72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54912" y="1676401"/>
            <a:ext cx="10302948" cy="193866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A processed  data which </a:t>
            </a:r>
            <a:r>
              <a:rPr lang="en-US" sz="2400" i="1" dirty="0">
                <a:solidFill>
                  <a:srgbClr val="0000FF"/>
                </a:solidFill>
              </a:rPr>
              <a:t>conveys some meaningful idea </a:t>
            </a:r>
            <a:r>
              <a:rPr lang="en-US" sz="2400" dirty="0"/>
              <a:t>is  called information.  </a:t>
            </a:r>
            <a:r>
              <a:rPr lang="en-US" sz="2400" dirty="0">
                <a:solidFill>
                  <a:srgbClr val="0000FF"/>
                </a:solidFill>
              </a:rPr>
              <a:t>Or</a:t>
            </a:r>
          </a:p>
          <a:p>
            <a:pPr>
              <a:lnSpc>
                <a:spcPct val="80000"/>
              </a:lnSpc>
            </a:pP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/>
              <a:t>When data is organized into meaningful form is called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1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8229600" cy="7921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Types of Data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90800" y="2209800"/>
            <a:ext cx="8153400" cy="28956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None/>
              <a:defRPr/>
            </a:pPr>
            <a:r>
              <a:rPr lang="en-US" b="1" dirty="0"/>
              <a:t>Mainly Data is divided into two types: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en-US" b="1" dirty="0"/>
          </a:p>
          <a:p>
            <a:pPr marL="781050" lvl="1" indent="-381000">
              <a:lnSpc>
                <a:spcPct val="80000"/>
              </a:lnSpc>
              <a:buNone/>
              <a:defRPr/>
            </a:pPr>
            <a:r>
              <a:rPr lang="en-US" sz="3600" dirty="0">
                <a:solidFill>
                  <a:srgbClr val="0000FF"/>
                </a:solidFill>
              </a:rPr>
              <a:t>1</a:t>
            </a:r>
            <a:r>
              <a:rPr lang="en-US" sz="3200" dirty="0">
                <a:solidFill>
                  <a:srgbClr val="0000FF"/>
                </a:solidFill>
              </a:rPr>
              <a:t>. Numeric Data	</a:t>
            </a:r>
          </a:p>
          <a:p>
            <a:pPr marL="781050" lvl="1" indent="-381000">
              <a:lnSpc>
                <a:spcPct val="80000"/>
              </a:lnSpc>
              <a:buNone/>
              <a:defRPr/>
            </a:pPr>
            <a:r>
              <a:rPr lang="en-US" sz="3200" dirty="0">
                <a:solidFill>
                  <a:srgbClr val="0000FF"/>
                </a:solidFill>
              </a:rPr>
              <a:t>2. Character Data</a:t>
            </a:r>
          </a:p>
        </p:txBody>
      </p:sp>
    </p:spTree>
    <p:extLst>
      <p:ext uri="{BB962C8B-B14F-4D97-AF65-F5344CB8AC3E}">
        <p14:creationId xmlns:p14="http://schemas.microsoft.com/office/powerpoint/2010/main" val="2552659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76200"/>
            <a:ext cx="8229600" cy="792162"/>
          </a:xfrm>
        </p:spPr>
        <p:txBody>
          <a:bodyPr/>
          <a:lstStyle/>
          <a:p>
            <a:pPr eaLnBrk="1" hangingPunct="1"/>
            <a:r>
              <a:rPr lang="en-US" b="1" i="1" dirty="0" smtClean="0"/>
              <a:t>Types of Data…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066800"/>
            <a:ext cx="7620000" cy="5791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None/>
              <a:defRPr/>
            </a:pPr>
            <a:endParaRPr lang="en-US" b="1" dirty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</a:rPr>
              <a:t>Numeric Data: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b="1" i="1" dirty="0">
                <a:solidFill>
                  <a:srgbClr val="0000FF"/>
                </a:solidFill>
              </a:rPr>
              <a:t>	</a:t>
            </a:r>
            <a:r>
              <a:rPr lang="en-US" i="1" dirty="0">
                <a:solidFill>
                  <a:srgbClr val="FF0000"/>
                </a:solidFill>
              </a:rPr>
              <a:t>Which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represented in the form of numbers</a:t>
            </a:r>
            <a:r>
              <a:rPr lang="en-US" dirty="0"/>
              <a:t> sign and symbols etc.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	e.g.</a:t>
            </a:r>
            <a:r>
              <a:rPr lang="en-US" dirty="0"/>
              <a:t> 0-9 digits, Symbols like (.), +, /, – 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en-US" dirty="0"/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en-US" b="1" i="1" dirty="0" smtClean="0">
                <a:solidFill>
                  <a:srgbClr val="0000FF"/>
                </a:solidFill>
              </a:rPr>
              <a:t>Character Data: </a:t>
            </a:r>
            <a:endParaRPr lang="en-US" b="1" i="1" dirty="0">
              <a:solidFill>
                <a:srgbClr val="0000FF"/>
              </a:solidFill>
            </a:endParaRPr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en-US" b="1" i="1" dirty="0">
                <a:solidFill>
                  <a:srgbClr val="0000FF"/>
                </a:solidFill>
              </a:rPr>
              <a:t>		</a:t>
            </a:r>
            <a:r>
              <a:rPr lang="en-US" i="1" dirty="0"/>
              <a:t>Alphabets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/>
              <a:t>Character data falls into two groups.</a:t>
            </a:r>
            <a:br>
              <a:rPr lang="en-US" dirty="0"/>
            </a:br>
            <a:endParaRPr lang="en-US" dirty="0"/>
          </a:p>
          <a:p>
            <a:pPr marL="1314450" lvl="2" indent="-514350">
              <a:lnSpc>
                <a:spcPct val="80000"/>
              </a:lnSpc>
              <a:defRPr/>
            </a:pPr>
            <a:r>
              <a:rPr lang="en-US" b="1" dirty="0" smtClean="0"/>
              <a:t>String Data, </a:t>
            </a:r>
          </a:p>
          <a:p>
            <a:pPr marL="800100" lvl="2" indent="0">
              <a:lnSpc>
                <a:spcPct val="80000"/>
              </a:lnSpc>
              <a:buNone/>
              <a:defRPr/>
            </a:pPr>
            <a:endParaRPr lang="en-US" b="1" dirty="0" smtClean="0"/>
          </a:p>
          <a:p>
            <a:pPr marL="1181100" lvl="2" indent="-381000">
              <a:lnSpc>
                <a:spcPct val="80000"/>
              </a:lnSpc>
              <a:defRPr/>
            </a:pPr>
            <a:r>
              <a:rPr lang="en-US" b="1" dirty="0" smtClean="0"/>
              <a:t>Graphical Data</a:t>
            </a:r>
          </a:p>
          <a:p>
            <a:pPr marL="381000" indent="-381000">
              <a:lnSpc>
                <a:spcPct val="80000"/>
              </a:lnSpc>
              <a:buNone/>
              <a:defRPr/>
            </a:pPr>
            <a:endParaRPr lang="en-US" b="1" dirty="0"/>
          </a:p>
          <a:p>
            <a:pPr marL="381000" indent="-381000">
              <a:lnSpc>
                <a:spcPct val="80000"/>
              </a:lnSpc>
              <a:buNone/>
              <a:defRPr/>
            </a:pPr>
            <a:r>
              <a:rPr lang="en-US" b="1" i="1" dirty="0">
                <a:solidFill>
                  <a:srgbClr val="0000FF"/>
                </a:solidFill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5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/>
              <a:t>Types of Data…</a:t>
            </a:r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4600" y="1295401"/>
            <a:ext cx="7924800" cy="4830763"/>
          </a:xfrm>
        </p:spPr>
        <p:txBody>
          <a:bodyPr>
            <a:normAutofit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sz="2800" b="1" i="1" dirty="0" err="1">
                <a:solidFill>
                  <a:srgbClr val="0000FF"/>
                </a:solidFill>
              </a:rPr>
              <a:t>i</a:t>
            </a:r>
            <a:r>
              <a:rPr lang="en-US" sz="2800" b="1" i="1" dirty="0">
                <a:solidFill>
                  <a:srgbClr val="0000FF"/>
                </a:solidFill>
              </a:rPr>
              <a:t>- String Data: </a:t>
            </a:r>
            <a:r>
              <a:rPr lang="en-US" sz="2800" dirty="0"/>
              <a:t>String data consists of the </a:t>
            </a:r>
            <a:r>
              <a:rPr lang="en-US" sz="2800" i="1" dirty="0">
                <a:solidFill>
                  <a:srgbClr val="0000FF"/>
                </a:solidFill>
              </a:rPr>
              <a:t>sequence of</a:t>
            </a:r>
          </a:p>
          <a:p>
            <a:pPr marL="381000" indent="-381000">
              <a:lnSpc>
                <a:spcPct val="80000"/>
              </a:lnSpc>
              <a:buNone/>
            </a:pPr>
            <a:r>
              <a:rPr lang="en-US" sz="2800" i="1" dirty="0">
                <a:solidFill>
                  <a:srgbClr val="0000FF"/>
                </a:solidFill>
              </a:rPr>
              <a:t>                       characters</a:t>
            </a:r>
            <a:r>
              <a:rPr lang="en-US" sz="2800" dirty="0"/>
              <a:t>. </a:t>
            </a:r>
          </a:p>
          <a:p>
            <a:pPr marL="781050" lvl="1" indent="-381000">
              <a:lnSpc>
                <a:spcPct val="80000"/>
              </a:lnSpc>
              <a:buNone/>
            </a:pPr>
            <a:r>
              <a:rPr lang="en-US" sz="2400" dirty="0"/>
              <a:t>	The string data is further divided into two types</a:t>
            </a:r>
            <a:r>
              <a:rPr lang="en-US" sz="2400" b="1" dirty="0"/>
              <a:t>.</a:t>
            </a:r>
            <a:br>
              <a:rPr lang="en-US" sz="2400" b="1" dirty="0"/>
            </a:br>
            <a:r>
              <a:rPr lang="en-US" sz="2400" b="1" dirty="0">
                <a:solidFill>
                  <a:srgbClr val="FF0000"/>
                </a:solidFill>
              </a:rPr>
              <a:t>a. Alphabetic Data:      </a:t>
            </a:r>
            <a:r>
              <a:rPr lang="en-US" sz="2400" dirty="0"/>
              <a:t> Only  a to z</a:t>
            </a:r>
          </a:p>
          <a:p>
            <a:pPr marL="781050" lvl="1" indent="-38100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0000"/>
                </a:solidFill>
              </a:rPr>
              <a:t>	b. Alphanumeric Data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r>
              <a:rPr lang="en-US" sz="2400" dirty="0"/>
              <a:t>A to z &amp; decimal numbers</a:t>
            </a:r>
          </a:p>
          <a:p>
            <a:pPr marL="781050" lvl="1" indent="-381000">
              <a:lnSpc>
                <a:spcPct val="80000"/>
              </a:lnSpc>
              <a:buNone/>
            </a:pPr>
            <a:endParaRPr lang="en-US" sz="2400" dirty="0"/>
          </a:p>
          <a:p>
            <a:pPr marL="381000" indent="-381000">
              <a:lnSpc>
                <a:spcPct val="80000"/>
              </a:lnSpc>
              <a:buNone/>
            </a:pPr>
            <a:r>
              <a:rPr lang="en-US" sz="2800" b="1" i="1" dirty="0">
                <a:solidFill>
                  <a:srgbClr val="0000FF"/>
                </a:solidFill>
              </a:rPr>
              <a:t>ii- Graphical Data</a:t>
            </a:r>
            <a:r>
              <a:rPr lang="en-US" sz="2800" b="1" i="1" dirty="0">
                <a:solidFill>
                  <a:srgbClr val="FF0000"/>
                </a:solidFill>
              </a:rPr>
              <a:t>: </a:t>
            </a:r>
            <a:r>
              <a:rPr lang="en-US" sz="2800" i="1" dirty="0">
                <a:solidFill>
                  <a:srgbClr val="FF0000"/>
                </a:solidFill>
              </a:rPr>
              <a:t>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i="1" dirty="0">
                <a:solidFill>
                  <a:srgbClr val="FF0000"/>
                </a:solidFill>
              </a:rPr>
              <a:t>pictures, charts and maps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can be treated as graphical data. 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US" sz="2800" dirty="0"/>
          </a:p>
          <a:p>
            <a:pPr marL="381000" indent="-44450">
              <a:lnSpc>
                <a:spcPct val="80000"/>
              </a:lnSpc>
              <a:tabLst>
                <a:tab pos="577850" algn="l"/>
              </a:tabLst>
            </a:pPr>
            <a:r>
              <a:rPr lang="en-US" sz="2800" dirty="0">
                <a:solidFill>
                  <a:srgbClr val="FF0000"/>
                </a:solidFill>
              </a:rPr>
              <a:t>e.g. </a:t>
            </a:r>
            <a:r>
              <a:rPr lang="en-US" sz="2800" dirty="0"/>
              <a:t>Scanned ID card 	</a:t>
            </a:r>
          </a:p>
          <a:p>
            <a:pPr marL="381000" indent="-44450">
              <a:lnSpc>
                <a:spcPct val="80000"/>
              </a:lnSpc>
              <a:tabLst>
                <a:tab pos="577850" algn="l"/>
              </a:tabLst>
            </a:pPr>
            <a:r>
              <a:rPr lang="en-US" sz="2800" dirty="0"/>
              <a:t>The scanner used to enter this type of data.</a:t>
            </a:r>
          </a:p>
        </p:txBody>
      </p:sp>
    </p:spTree>
    <p:extLst>
      <p:ext uri="{BB962C8B-B14F-4D97-AF65-F5344CB8AC3E}">
        <p14:creationId xmlns:p14="http://schemas.microsoft.com/office/powerpoint/2010/main" val="2401398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4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5|1.4|1.3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2115</TotalTime>
  <Words>1221</Words>
  <Application>Microsoft Office PowerPoint</Application>
  <PresentationFormat>Widescreen</PresentationFormat>
  <Paragraphs>258</Paragraphs>
  <Slides>38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Adobe Garamond Pro</vt:lpstr>
      <vt:lpstr>Arial</vt:lpstr>
      <vt:lpstr>Calibri</vt:lpstr>
      <vt:lpstr>Gill Sans MT</vt:lpstr>
      <vt:lpstr>Times New Roman</vt:lpstr>
      <vt:lpstr>Wingdings</vt:lpstr>
      <vt:lpstr>Gallery</vt:lpstr>
      <vt:lpstr>Photo Editor Photo</vt:lpstr>
      <vt:lpstr>PowerPoint Presentation</vt:lpstr>
      <vt:lpstr>PowerPoint Presentation</vt:lpstr>
      <vt:lpstr>PowerPoint Presentation</vt:lpstr>
      <vt:lpstr>Data Processing</vt:lpstr>
      <vt:lpstr>What is Data</vt:lpstr>
      <vt:lpstr>Information</vt:lpstr>
      <vt:lpstr>Types of Data</vt:lpstr>
      <vt:lpstr>Types of Data…</vt:lpstr>
      <vt:lpstr>Types of Data…</vt:lpstr>
      <vt:lpstr>What is data processing</vt:lpstr>
      <vt:lpstr>Data Processing…</vt:lpstr>
      <vt:lpstr>The Data Processing Cycle</vt:lpstr>
      <vt:lpstr>Data Processing Cycle </vt:lpstr>
      <vt:lpstr>Step 1:    INPUT DATA</vt:lpstr>
      <vt:lpstr>Step-1…</vt:lpstr>
      <vt:lpstr>Step-2: Processing</vt:lpstr>
      <vt:lpstr>Step-3: Output</vt:lpstr>
      <vt:lpstr>Data Processing Stages/Operations</vt:lpstr>
      <vt:lpstr>(A) Input/Output operations</vt:lpstr>
      <vt:lpstr>(B) Calculation &amp; Text manipulation Operations</vt:lpstr>
      <vt:lpstr>(C) Logic/Comparison Operations</vt:lpstr>
      <vt:lpstr>(D) Storage and Retrieval Operations</vt:lpstr>
      <vt:lpstr>Types of Data Processing</vt:lpstr>
      <vt:lpstr>1- Manual Data Processing:</vt:lpstr>
      <vt:lpstr>2.Real time data processing</vt:lpstr>
      <vt:lpstr>3.Batch processing</vt:lpstr>
      <vt:lpstr>4- Online processing</vt:lpstr>
      <vt:lpstr>Online system applications:</vt:lpstr>
      <vt:lpstr>Benefits of Online Systems</vt:lpstr>
      <vt:lpstr>5- Centralize Data processing system</vt:lpstr>
      <vt:lpstr>5- Centralize Data processing system…</vt:lpstr>
      <vt:lpstr>PowerPoint Presentation</vt:lpstr>
      <vt:lpstr>6- Distributed Data processing system</vt:lpstr>
      <vt:lpstr>Example of DDPS</vt:lpstr>
      <vt:lpstr>PowerPoint Presentation</vt:lpstr>
      <vt:lpstr>7- Electronic Data Processing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Netwotrking topology</dc:title>
  <dc:subject>Application of Computer in Pharmacy</dc:subject>
  <dc:creator>Munim Akhtar</dc:creator>
  <cp:lastModifiedBy>Muneem Akhtar</cp:lastModifiedBy>
  <cp:revision>281</cp:revision>
  <dcterms:created xsi:type="dcterms:W3CDTF">2019-02-24T16:43:22Z</dcterms:created>
  <dcterms:modified xsi:type="dcterms:W3CDTF">2020-10-28T08:04:54Z</dcterms:modified>
</cp:coreProperties>
</file>