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1" r:id="rId2"/>
    <p:sldId id="260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-18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CF14B-5D0D-3C44-A149-804F6DF554CB}" type="datetimeFigureOut">
              <a:rPr lang="en-US" smtClean="0"/>
              <a:t>5/2/20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15F6-3AEB-3849-AF54-83E8F59EC0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678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CF14B-5D0D-3C44-A149-804F6DF554CB}" type="datetimeFigureOut">
              <a:rPr lang="en-US" smtClean="0"/>
              <a:t>5/2/20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15F6-3AEB-3849-AF54-83E8F59EC0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24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CF14B-5D0D-3C44-A149-804F6DF554CB}" type="datetimeFigureOut">
              <a:rPr lang="en-US" smtClean="0"/>
              <a:t>5/2/20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15F6-3AEB-3849-AF54-83E8F59EC0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345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CF14B-5D0D-3C44-A149-804F6DF554CB}" type="datetimeFigureOut">
              <a:rPr lang="en-US" smtClean="0"/>
              <a:t>5/2/20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15F6-3AEB-3849-AF54-83E8F59EC0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272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CF14B-5D0D-3C44-A149-804F6DF554CB}" type="datetimeFigureOut">
              <a:rPr lang="en-US" smtClean="0"/>
              <a:t>5/2/20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15F6-3AEB-3849-AF54-83E8F59EC0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718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CF14B-5D0D-3C44-A149-804F6DF554CB}" type="datetimeFigureOut">
              <a:rPr lang="en-US" smtClean="0"/>
              <a:t>5/2/20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15F6-3AEB-3849-AF54-83E8F59EC0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229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CF14B-5D0D-3C44-A149-804F6DF554CB}" type="datetimeFigureOut">
              <a:rPr lang="en-US" smtClean="0"/>
              <a:t>5/2/20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15F6-3AEB-3849-AF54-83E8F59EC0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401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CF14B-5D0D-3C44-A149-804F6DF554CB}" type="datetimeFigureOut">
              <a:rPr lang="en-US" smtClean="0"/>
              <a:t>5/2/20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15F6-3AEB-3849-AF54-83E8F59EC0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95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CF14B-5D0D-3C44-A149-804F6DF554CB}" type="datetimeFigureOut">
              <a:rPr lang="en-US" smtClean="0"/>
              <a:t>5/2/20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15F6-3AEB-3849-AF54-83E8F59EC0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912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CF14B-5D0D-3C44-A149-804F6DF554CB}" type="datetimeFigureOut">
              <a:rPr lang="en-US" smtClean="0"/>
              <a:t>5/2/20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15F6-3AEB-3849-AF54-83E8F59EC0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510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CF14B-5D0D-3C44-A149-804F6DF554CB}" type="datetimeFigureOut">
              <a:rPr lang="en-US" smtClean="0"/>
              <a:t>5/2/20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15F6-3AEB-3849-AF54-83E8F59EC0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202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FCF14B-5D0D-3C44-A149-804F6DF554CB}" type="datetimeFigureOut">
              <a:rPr lang="en-US" smtClean="0"/>
              <a:t>5/2/20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515F6-3AEB-3849-AF54-83E8F59EC0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255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1219698" y="551358"/>
            <a:ext cx="6422384" cy="5539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600" b="1" spc="10" dirty="0" smtClean="0">
                <a:latin typeface="Arial"/>
                <a:cs typeface="Arial"/>
              </a:rPr>
              <a:t>PURPOSE</a:t>
            </a:r>
            <a:r>
              <a:rPr lang="en-GB" sz="3600" b="1" spc="10" dirty="0" smtClean="0">
                <a:latin typeface="Arial"/>
                <a:cs typeface="Arial"/>
              </a:rPr>
              <a:t>S</a:t>
            </a:r>
            <a:r>
              <a:rPr sz="3600" b="1" spc="10" dirty="0" smtClean="0">
                <a:latin typeface="Arial"/>
                <a:cs typeface="Arial"/>
              </a:rPr>
              <a:t> </a:t>
            </a:r>
            <a:r>
              <a:rPr sz="3600" b="1" spc="10" dirty="0">
                <a:latin typeface="Arial"/>
                <a:cs typeface="Arial"/>
              </a:rPr>
              <a:t>OF EVALUATION</a:t>
            </a:r>
            <a:endParaRPr sz="3600" dirty="0">
              <a:latin typeface="Arial"/>
              <a:cs typeface="Arial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1700" y="2413000"/>
            <a:ext cx="5080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5420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136525" y="136525"/>
            <a:ext cx="8866251" cy="6581775"/>
          </a:xfrm>
          <a:custGeom>
            <a:avLst/>
            <a:gdLst/>
            <a:ahLst/>
            <a:cxnLst/>
            <a:rect l="l" t="t" r="r" b="b"/>
            <a:pathLst>
              <a:path w="8866251" h="6581775">
                <a:moveTo>
                  <a:pt x="0" y="6581775"/>
                </a:moveTo>
                <a:lnTo>
                  <a:pt x="0" y="0"/>
                </a:lnTo>
                <a:lnTo>
                  <a:pt x="8866251" y="0"/>
                </a:lnTo>
                <a:lnTo>
                  <a:pt x="8866251" y="6581775"/>
                </a:lnTo>
                <a:lnTo>
                  <a:pt x="0" y="6581775"/>
                </a:lnTo>
                <a:close/>
              </a:path>
            </a:pathLst>
          </a:custGeom>
          <a:solidFill>
            <a:srgbClr val="006600">
              <a:alpha val="50195"/>
            </a:srgbClr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" name="text 1"/>
          <p:cNvSpPr txBox="1"/>
          <p:nvPr/>
        </p:nvSpPr>
        <p:spPr>
          <a:xfrm>
            <a:off x="1219698" y="551358"/>
            <a:ext cx="6422384" cy="5539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600" b="1" spc="10" dirty="0" smtClean="0">
                <a:latin typeface="Arial"/>
                <a:cs typeface="Arial"/>
              </a:rPr>
              <a:t>PURPOSE</a:t>
            </a:r>
            <a:r>
              <a:rPr lang="en-GB" sz="3600" b="1" spc="10" dirty="0" smtClean="0">
                <a:latin typeface="Arial"/>
                <a:cs typeface="Arial"/>
              </a:rPr>
              <a:t>S</a:t>
            </a:r>
            <a:r>
              <a:rPr sz="3600" b="1" spc="10" dirty="0" smtClean="0">
                <a:latin typeface="Arial"/>
                <a:cs typeface="Arial"/>
              </a:rPr>
              <a:t> </a:t>
            </a:r>
            <a:r>
              <a:rPr sz="3600" b="1" spc="10" dirty="0">
                <a:latin typeface="Arial"/>
                <a:cs typeface="Arial"/>
              </a:rPr>
              <a:t>OF EVALUATION</a:t>
            </a:r>
            <a:endParaRPr sz="3600" dirty="0">
              <a:latin typeface="Arial"/>
              <a:cs typeface="Aria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547116" y="1670763"/>
            <a:ext cx="222997" cy="33307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890016" y="1670763"/>
            <a:ext cx="6130665" cy="33307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To discover the extend of competence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547116" y="2182932"/>
            <a:ext cx="223189" cy="33336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890016" y="2182932"/>
            <a:ext cx="5718335" cy="33336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To predict the educational practices</a:t>
            </a:r>
            <a:endParaRPr sz="2800">
              <a:latin typeface="Arial"/>
              <a:cs typeface="Aria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547116" y="2695272"/>
            <a:ext cx="222997" cy="33307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890016" y="2695272"/>
            <a:ext cx="6862709" cy="33307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To certify student’s degree, proficiency in a</a:t>
            </a:r>
            <a:endParaRPr sz="2800">
              <a:latin typeface="Arial"/>
              <a:cs typeface="Aria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890016" y="3121992"/>
            <a:ext cx="4828542" cy="33307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particular educational practice</a:t>
            </a:r>
            <a:endParaRPr sz="2800">
              <a:latin typeface="Arial"/>
              <a:cs typeface="Aria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547116" y="3634310"/>
            <a:ext cx="222997" cy="33307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890016" y="3634310"/>
            <a:ext cx="6527303" cy="33307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To appraise the status of and changes in</a:t>
            </a:r>
            <a:endParaRPr sz="2800">
              <a:latin typeface="Arial"/>
              <a:cs typeface="Arial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890016" y="4061030"/>
            <a:ext cx="2984193" cy="33307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student’s behavior</a:t>
            </a:r>
            <a:endParaRPr sz="2800">
              <a:latin typeface="Arial"/>
              <a:cs typeface="Arial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547116" y="4573095"/>
            <a:ext cx="222997" cy="33307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890016" y="4573095"/>
            <a:ext cx="7517655" cy="33307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To make provision for guiding the growth of the</a:t>
            </a:r>
            <a:endParaRPr sz="2800">
              <a:latin typeface="Arial"/>
              <a:cs typeface="Arial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890016" y="4999815"/>
            <a:ext cx="2849259" cy="33307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individual student</a:t>
            </a:r>
            <a:endParaRPr sz="2800">
              <a:latin typeface="Arial"/>
              <a:cs typeface="Arial"/>
            </a:endParaRPr>
          </a:p>
        </p:txBody>
      </p:sp>
      <p:sp>
        <p:nvSpPr>
          <p:cNvPr id="18" name="text 1"/>
          <p:cNvSpPr txBox="1"/>
          <p:nvPr/>
        </p:nvSpPr>
        <p:spPr>
          <a:xfrm>
            <a:off x="547116" y="5512209"/>
            <a:ext cx="222997" cy="33307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19" name="text 1"/>
          <p:cNvSpPr txBox="1"/>
          <p:nvPr/>
        </p:nvSpPr>
        <p:spPr>
          <a:xfrm>
            <a:off x="890016" y="5512209"/>
            <a:ext cx="7597550" cy="33307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To diagnose the individual students educational</a:t>
            </a:r>
            <a:endParaRPr sz="2800">
              <a:latin typeface="Arial"/>
              <a:cs typeface="Arial"/>
            </a:endParaRPr>
          </a:p>
        </p:txBody>
      </p:sp>
      <p:sp>
        <p:nvSpPr>
          <p:cNvPr id="20" name="text 1"/>
          <p:cNvSpPr txBox="1"/>
          <p:nvPr/>
        </p:nvSpPr>
        <p:spPr>
          <a:xfrm>
            <a:off x="890016" y="5938929"/>
            <a:ext cx="3757584" cy="33307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weakness and strength</a:t>
            </a:r>
            <a:endParaRPr sz="2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08805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136525" y="136525"/>
            <a:ext cx="8866251" cy="6581775"/>
          </a:xfrm>
          <a:custGeom>
            <a:avLst/>
            <a:gdLst/>
            <a:ahLst/>
            <a:cxnLst/>
            <a:rect l="l" t="t" r="r" b="b"/>
            <a:pathLst>
              <a:path w="8866251" h="6581775">
                <a:moveTo>
                  <a:pt x="0" y="6581775"/>
                </a:moveTo>
                <a:lnTo>
                  <a:pt x="0" y="0"/>
                </a:lnTo>
                <a:lnTo>
                  <a:pt x="8866251" y="0"/>
                </a:lnTo>
                <a:lnTo>
                  <a:pt x="8866251" y="6581775"/>
                </a:lnTo>
                <a:lnTo>
                  <a:pt x="0" y="6581775"/>
                </a:lnTo>
                <a:close/>
              </a:path>
            </a:pathLst>
          </a:custGeom>
          <a:solidFill>
            <a:srgbClr val="006600">
              <a:alpha val="50195"/>
            </a:srgbClr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547116" y="911019"/>
            <a:ext cx="5535004" cy="38168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200" b="1" spc="10" dirty="0">
                <a:solidFill>
                  <a:srgbClr val="FFFFFF"/>
                </a:solidFill>
                <a:latin typeface="Arial"/>
                <a:cs typeface="Arial"/>
              </a:rPr>
              <a:t>PURPOSE OF EVALUATION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547116" y="1670763"/>
            <a:ext cx="222997" cy="33307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890016" y="1670763"/>
            <a:ext cx="6130665" cy="33307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To discover the extend of competence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547116" y="2182932"/>
            <a:ext cx="223189" cy="33336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890016" y="2182932"/>
            <a:ext cx="5718335" cy="33336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To predict the educational practices</a:t>
            </a:r>
            <a:endParaRPr sz="2800">
              <a:latin typeface="Arial"/>
              <a:cs typeface="Aria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547116" y="2695272"/>
            <a:ext cx="222997" cy="33307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890016" y="2695272"/>
            <a:ext cx="6862709" cy="33307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To certify student’s degree, proficiency in a</a:t>
            </a:r>
            <a:endParaRPr sz="2800">
              <a:latin typeface="Arial"/>
              <a:cs typeface="Aria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890016" y="3121992"/>
            <a:ext cx="4828542" cy="33307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particular educational practice</a:t>
            </a:r>
            <a:endParaRPr sz="2800">
              <a:latin typeface="Arial"/>
              <a:cs typeface="Aria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547116" y="3634310"/>
            <a:ext cx="222997" cy="33307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890016" y="3634310"/>
            <a:ext cx="6527303" cy="33307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To appraise the status of and changes in</a:t>
            </a:r>
            <a:endParaRPr sz="2800">
              <a:latin typeface="Arial"/>
              <a:cs typeface="Arial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890016" y="4061030"/>
            <a:ext cx="2984193" cy="33307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student’s behavior</a:t>
            </a:r>
            <a:endParaRPr sz="2800">
              <a:latin typeface="Arial"/>
              <a:cs typeface="Arial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547116" y="4573095"/>
            <a:ext cx="222997" cy="33307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890016" y="4573095"/>
            <a:ext cx="7517655" cy="33307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To make provision for guiding the growth of the</a:t>
            </a:r>
            <a:endParaRPr sz="2800">
              <a:latin typeface="Arial"/>
              <a:cs typeface="Arial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890016" y="4999815"/>
            <a:ext cx="2849259" cy="33307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individual student</a:t>
            </a:r>
            <a:endParaRPr sz="2800">
              <a:latin typeface="Arial"/>
              <a:cs typeface="Arial"/>
            </a:endParaRPr>
          </a:p>
        </p:txBody>
      </p:sp>
      <p:sp>
        <p:nvSpPr>
          <p:cNvPr id="18" name="text 1"/>
          <p:cNvSpPr txBox="1"/>
          <p:nvPr/>
        </p:nvSpPr>
        <p:spPr>
          <a:xfrm>
            <a:off x="547116" y="5512209"/>
            <a:ext cx="222997" cy="33307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19" name="text 1"/>
          <p:cNvSpPr txBox="1"/>
          <p:nvPr/>
        </p:nvSpPr>
        <p:spPr>
          <a:xfrm>
            <a:off x="890016" y="5512209"/>
            <a:ext cx="7597550" cy="33307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To diagnose the individual students educational</a:t>
            </a:r>
            <a:endParaRPr sz="2800">
              <a:latin typeface="Arial"/>
              <a:cs typeface="Arial"/>
            </a:endParaRPr>
          </a:p>
        </p:txBody>
      </p:sp>
      <p:sp>
        <p:nvSpPr>
          <p:cNvPr id="20" name="text 1"/>
          <p:cNvSpPr txBox="1"/>
          <p:nvPr/>
        </p:nvSpPr>
        <p:spPr>
          <a:xfrm>
            <a:off x="890016" y="5938929"/>
            <a:ext cx="3757584" cy="33307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weakness and strength</a:t>
            </a:r>
            <a:endParaRPr sz="2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873763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136525" y="136525"/>
            <a:ext cx="8866251" cy="6581775"/>
          </a:xfrm>
          <a:custGeom>
            <a:avLst/>
            <a:gdLst/>
            <a:ahLst/>
            <a:cxnLst/>
            <a:rect l="l" t="t" r="r" b="b"/>
            <a:pathLst>
              <a:path w="8866251" h="6581775">
                <a:moveTo>
                  <a:pt x="0" y="6581775"/>
                </a:moveTo>
                <a:lnTo>
                  <a:pt x="0" y="0"/>
                </a:lnTo>
                <a:lnTo>
                  <a:pt x="8866251" y="0"/>
                </a:lnTo>
                <a:lnTo>
                  <a:pt x="8866251" y="6581775"/>
                </a:lnTo>
                <a:lnTo>
                  <a:pt x="0" y="6581775"/>
                </a:lnTo>
                <a:close/>
              </a:path>
            </a:pathLst>
          </a:custGeom>
          <a:solidFill>
            <a:srgbClr val="006600">
              <a:alpha val="50195"/>
            </a:srgbClr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547116" y="1667510"/>
            <a:ext cx="191414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spc="1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890016" y="1667510"/>
            <a:ext cx="7500211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spc="10" dirty="0">
                <a:solidFill>
                  <a:srgbClr val="FFFFFF"/>
                </a:solidFill>
                <a:latin typeface="Arial"/>
                <a:cs typeface="Arial"/>
              </a:rPr>
              <a:t>To assess the student’s progress from time to time and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890016" y="2033375"/>
            <a:ext cx="5793330" cy="28618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spc="10" dirty="0">
                <a:solidFill>
                  <a:srgbClr val="FFFFFF"/>
                </a:solidFill>
                <a:latin typeface="Arial"/>
                <a:cs typeface="Arial"/>
              </a:rPr>
              <a:t>discloses student’s needs and possibilities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547116" y="2472563"/>
            <a:ext cx="191414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spc="1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890016" y="2472563"/>
            <a:ext cx="7046670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spc="10" dirty="0">
                <a:solidFill>
                  <a:srgbClr val="FFFFFF"/>
                </a:solidFill>
                <a:latin typeface="Arial"/>
                <a:cs typeface="Arial"/>
              </a:rPr>
              <a:t>To predict the student’s future academic success or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890016" y="2838323"/>
            <a:ext cx="1388059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spc="10" dirty="0">
                <a:solidFill>
                  <a:srgbClr val="FFFFFF"/>
                </a:solidFill>
                <a:latin typeface="Arial"/>
                <a:cs typeface="Arial"/>
              </a:rPr>
              <a:t>otherwise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547116" y="3277234"/>
            <a:ext cx="191414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spc="1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890016" y="3277234"/>
            <a:ext cx="6895489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spc="10" dirty="0">
                <a:solidFill>
                  <a:srgbClr val="FFFFFF"/>
                </a:solidFill>
                <a:latin typeface="Arial"/>
                <a:cs typeface="Arial"/>
              </a:rPr>
              <a:t>To provide basis for modification of curriculum and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890016" y="3642973"/>
            <a:ext cx="1151771" cy="28618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spc="10" dirty="0">
                <a:solidFill>
                  <a:srgbClr val="FFFFFF"/>
                </a:solidFill>
                <a:latin typeface="Arial"/>
                <a:cs typeface="Arial"/>
              </a:rPr>
              <a:t>courses</a:t>
            </a:r>
            <a:endParaRPr sz="2400">
              <a:latin typeface="Arial"/>
              <a:cs typeface="Arial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547116" y="4082161"/>
            <a:ext cx="7748625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spc="10" dirty="0">
                <a:solidFill>
                  <a:srgbClr val="FFFFFF"/>
                </a:solidFill>
                <a:latin typeface="Arial"/>
                <a:cs typeface="Arial"/>
              </a:rPr>
              <a:t>•  To locate areas where remedial measures are needed</a:t>
            </a:r>
            <a:endParaRPr sz="2400">
              <a:latin typeface="Arial"/>
              <a:cs typeface="Arial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547116" y="4521073"/>
            <a:ext cx="191414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spc="1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890016" y="4521073"/>
            <a:ext cx="7337144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spc="10" dirty="0">
                <a:solidFill>
                  <a:srgbClr val="FFFFFF"/>
                </a:solidFill>
                <a:latin typeface="Arial"/>
                <a:cs typeface="Arial"/>
              </a:rPr>
              <a:t>To provide basis for the introduction of experiences to</a:t>
            </a:r>
            <a:endParaRPr sz="2400">
              <a:latin typeface="Arial"/>
              <a:cs typeface="Arial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890016" y="4886833"/>
            <a:ext cx="7065872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340" spc="10" dirty="0">
                <a:solidFill>
                  <a:srgbClr val="FFFFFF"/>
                </a:solidFill>
                <a:latin typeface="Arial"/>
                <a:cs typeface="Arial"/>
              </a:rPr>
              <a:t>meet the needs of individuals and group of students</a:t>
            </a:r>
            <a:endParaRPr sz="2300">
              <a:latin typeface="Arial"/>
              <a:cs typeface="Arial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547116" y="5325799"/>
            <a:ext cx="7931467" cy="28618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spc="10" dirty="0">
                <a:solidFill>
                  <a:srgbClr val="FFFFFF"/>
                </a:solidFill>
                <a:latin typeface="Arial"/>
                <a:cs typeface="Arial"/>
              </a:rPr>
              <a:t>•  Motivate students towards better attainment and growth</a:t>
            </a:r>
            <a:endParaRPr sz="24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9055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/>
          <p:nvPr/>
        </p:nvSpPr>
        <p:spPr>
          <a:xfrm>
            <a:off x="136525" y="136525"/>
            <a:ext cx="8866251" cy="6581775"/>
          </a:xfrm>
          <a:custGeom>
            <a:avLst/>
            <a:gdLst/>
            <a:ahLst/>
            <a:cxnLst/>
            <a:rect l="l" t="t" r="r" b="b"/>
            <a:pathLst>
              <a:path w="8866251" h="6581775">
                <a:moveTo>
                  <a:pt x="0" y="6581775"/>
                </a:moveTo>
                <a:lnTo>
                  <a:pt x="0" y="0"/>
                </a:lnTo>
                <a:lnTo>
                  <a:pt x="8866251" y="0"/>
                </a:lnTo>
                <a:lnTo>
                  <a:pt x="8866251" y="6581775"/>
                </a:lnTo>
                <a:lnTo>
                  <a:pt x="0" y="6581775"/>
                </a:lnTo>
                <a:close/>
              </a:path>
            </a:pathLst>
          </a:custGeom>
          <a:solidFill>
            <a:srgbClr val="006600">
              <a:alpha val="50195"/>
            </a:srgbClr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547116" y="1667510"/>
            <a:ext cx="191414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spc="1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890016" y="1667510"/>
            <a:ext cx="4129735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spc="10" dirty="0">
                <a:solidFill>
                  <a:srgbClr val="FFFFFF"/>
                </a:solidFill>
                <a:latin typeface="Arial"/>
                <a:cs typeface="Arial"/>
              </a:rPr>
              <a:t>Test the efficiency of teachers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547116" y="2106527"/>
            <a:ext cx="191605" cy="28618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spc="1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890016" y="2106527"/>
            <a:ext cx="7033464" cy="28618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spc="10" dirty="0">
                <a:solidFill>
                  <a:srgbClr val="FFFFFF"/>
                </a:solidFill>
                <a:latin typeface="Arial"/>
                <a:cs typeface="Arial"/>
              </a:rPr>
              <a:t>Appraise the teachers and supervisors competence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547116" y="2545715"/>
            <a:ext cx="191414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spc="1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890016" y="2545715"/>
            <a:ext cx="7097571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340" spc="10" dirty="0">
                <a:solidFill>
                  <a:srgbClr val="FFFFFF"/>
                </a:solidFill>
                <a:latin typeface="Arial"/>
                <a:cs typeface="Arial"/>
              </a:rPr>
              <a:t>Improve instructions, measurements and measuring</a:t>
            </a:r>
            <a:endParaRPr sz="2300">
              <a:latin typeface="Arial"/>
              <a:cs typeface="Aria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890016" y="2911475"/>
            <a:ext cx="1116787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spc="10" dirty="0">
                <a:solidFill>
                  <a:srgbClr val="FFFFFF"/>
                </a:solidFill>
                <a:latin typeface="Arial"/>
                <a:cs typeface="Arial"/>
              </a:rPr>
              <a:t>devices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547116" y="3350387"/>
            <a:ext cx="191414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spc="1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890016" y="3350387"/>
            <a:ext cx="7489850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spc="10" dirty="0">
                <a:solidFill>
                  <a:srgbClr val="FFFFFF"/>
                </a:solidFill>
                <a:latin typeface="Arial"/>
                <a:cs typeface="Arial"/>
              </a:rPr>
              <a:t>Bring out the inherent capabilities of a student, such as</a:t>
            </a:r>
            <a:endParaRPr sz="2400">
              <a:latin typeface="Arial"/>
              <a:cs typeface="Aria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890016" y="3716125"/>
            <a:ext cx="4641867" cy="28618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spc="10" dirty="0">
                <a:solidFill>
                  <a:srgbClr val="FFFFFF"/>
                </a:solidFill>
                <a:latin typeface="Arial"/>
                <a:cs typeface="Arial"/>
              </a:rPr>
              <a:t>attitudes, habits, appreciation and</a:t>
            </a:r>
            <a:endParaRPr sz="2400">
              <a:latin typeface="Arial"/>
              <a:cs typeface="Arial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890016" y="4082161"/>
            <a:ext cx="6460844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spc="10" dirty="0">
                <a:solidFill>
                  <a:srgbClr val="FFFFFF"/>
                </a:solidFill>
                <a:latin typeface="Arial"/>
                <a:cs typeface="Arial"/>
              </a:rPr>
              <a:t>understanding, manipulative skills in addition to</a:t>
            </a:r>
            <a:endParaRPr sz="2400">
              <a:latin typeface="Arial"/>
              <a:cs typeface="Arial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890016" y="4447921"/>
            <a:ext cx="5201412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spc="10" dirty="0">
                <a:solidFill>
                  <a:srgbClr val="FFFFFF"/>
                </a:solidFill>
                <a:latin typeface="Arial"/>
                <a:cs typeface="Arial"/>
              </a:rPr>
              <a:t>conventional acquisition of knowledge</a:t>
            </a:r>
            <a:endParaRPr sz="2400">
              <a:latin typeface="Arial"/>
              <a:cs typeface="Arial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547116" y="4886833"/>
            <a:ext cx="191414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spc="1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890016" y="4886833"/>
            <a:ext cx="7741308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340" spc="10" dirty="0">
                <a:solidFill>
                  <a:srgbClr val="FFFFFF"/>
                </a:solidFill>
                <a:latin typeface="Arial"/>
                <a:cs typeface="Arial"/>
              </a:rPr>
              <a:t>Serves as method of self improvement, improving school</a:t>
            </a:r>
            <a:endParaRPr sz="2300">
              <a:latin typeface="Arial"/>
              <a:cs typeface="Arial"/>
            </a:endParaRPr>
          </a:p>
        </p:txBody>
      </p:sp>
      <p:sp>
        <p:nvSpPr>
          <p:cNvPr id="18" name="text 1"/>
          <p:cNvSpPr txBox="1"/>
          <p:nvPr/>
        </p:nvSpPr>
        <p:spPr>
          <a:xfrm>
            <a:off x="890016" y="5252698"/>
            <a:ext cx="7054329" cy="28618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spc="10" dirty="0">
                <a:solidFill>
                  <a:srgbClr val="FFFFFF"/>
                </a:solidFill>
                <a:latin typeface="Arial"/>
                <a:cs typeface="Arial"/>
              </a:rPr>
              <a:t>learning relations and as a guiding principles for the</a:t>
            </a:r>
            <a:endParaRPr sz="2400">
              <a:latin typeface="Arial"/>
              <a:cs typeface="Arial"/>
            </a:endParaRPr>
          </a:p>
        </p:txBody>
      </p:sp>
      <p:sp>
        <p:nvSpPr>
          <p:cNvPr id="19" name="text 1"/>
          <p:cNvSpPr txBox="1"/>
          <p:nvPr/>
        </p:nvSpPr>
        <p:spPr>
          <a:xfrm>
            <a:off x="890016" y="5618683"/>
            <a:ext cx="4827371" cy="2859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spc="10" dirty="0">
                <a:solidFill>
                  <a:srgbClr val="FFFFFF"/>
                </a:solidFill>
                <a:latin typeface="Arial"/>
                <a:cs typeface="Arial"/>
              </a:rPr>
              <a:t>selection of supervisory techniques</a:t>
            </a:r>
            <a:endParaRPr sz="24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194989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270</Words>
  <Application>Microsoft Macintosh PowerPoint</Application>
  <PresentationFormat>On-screen Show (4:3)</PresentationFormat>
  <Paragraphs>65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Mohammed Yaseen</dc:creator>
  <cp:lastModifiedBy>Mohammed Yaseen</cp:lastModifiedBy>
  <cp:revision>2</cp:revision>
  <dcterms:created xsi:type="dcterms:W3CDTF">2020-05-02T05:55:26Z</dcterms:created>
  <dcterms:modified xsi:type="dcterms:W3CDTF">2020-05-02T06:03:41Z</dcterms:modified>
</cp:coreProperties>
</file>