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6" r:id="rId2"/>
    <p:sldId id="284" r:id="rId3"/>
    <p:sldId id="267" r:id="rId4"/>
    <p:sldId id="282" r:id="rId5"/>
    <p:sldId id="258" r:id="rId6"/>
    <p:sldId id="265" r:id="rId7"/>
    <p:sldId id="283" r:id="rId8"/>
    <p:sldId id="270" r:id="rId9"/>
    <p:sldId id="271" r:id="rId10"/>
    <p:sldId id="266" r:id="rId11"/>
    <p:sldId id="280" r:id="rId12"/>
    <p:sldId id="268" r:id="rId13"/>
    <p:sldId id="269" r:id="rId14"/>
    <p:sldId id="290" r:id="rId15"/>
    <p:sldId id="272" r:id="rId16"/>
    <p:sldId id="288" r:id="rId17"/>
    <p:sldId id="291" r:id="rId18"/>
    <p:sldId id="264" r:id="rId19"/>
    <p:sldId id="278" r:id="rId20"/>
    <p:sldId id="292" r:id="rId2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7" autoAdjust="0"/>
    <p:restoredTop sz="94660"/>
  </p:normalViewPr>
  <p:slideViewPr>
    <p:cSldViewPr>
      <p:cViewPr>
        <p:scale>
          <a:sx n="70" d="100"/>
          <a:sy n="70" d="100"/>
        </p:scale>
        <p:origin x="-131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E63BE1-F3C2-4BD7-BF19-36251F6B366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14AEFD-7C9F-45AF-AB16-E2C25A4F91C7}">
      <dgm:prSet/>
      <dgm:spPr/>
      <dgm:t>
        <a:bodyPr/>
        <a:lstStyle/>
        <a:p>
          <a:pPr rtl="0"/>
          <a:r>
            <a:rPr lang="en-US" dirty="0" smtClean="0"/>
            <a:t>There are four forms.</a:t>
          </a:r>
          <a:endParaRPr lang="en-US" dirty="0"/>
        </a:p>
      </dgm:t>
    </dgm:pt>
    <dgm:pt modelId="{A2F84F18-BDD8-42BA-AFEF-C99B5512E496}" type="parTrans" cxnId="{5BE14675-856A-422D-9645-5406987723FE}">
      <dgm:prSet/>
      <dgm:spPr/>
      <dgm:t>
        <a:bodyPr/>
        <a:lstStyle/>
        <a:p>
          <a:endParaRPr lang="en-US"/>
        </a:p>
      </dgm:t>
    </dgm:pt>
    <dgm:pt modelId="{2B43CB19-855A-475A-AC5E-E7FC2C86998B}" type="sibTrans" cxnId="{5BE14675-856A-422D-9645-5406987723FE}">
      <dgm:prSet/>
      <dgm:spPr/>
      <dgm:t>
        <a:bodyPr/>
        <a:lstStyle/>
        <a:p>
          <a:endParaRPr lang="en-US"/>
        </a:p>
      </dgm:t>
    </dgm:pt>
    <dgm:pt modelId="{40BC6D7B-3C34-48A5-AED1-FEFAB26A8CC8}">
      <dgm:prSet/>
      <dgm:spPr/>
      <dgm:t>
        <a:bodyPr/>
        <a:lstStyle/>
        <a:p>
          <a:pPr rtl="0"/>
          <a:r>
            <a:rPr lang="en-US" smtClean="0"/>
            <a:t>Alpha-tocopherol.</a:t>
          </a:r>
          <a:endParaRPr lang="en-US"/>
        </a:p>
      </dgm:t>
    </dgm:pt>
    <dgm:pt modelId="{7CE3BD9E-8C69-4F4D-902E-01BF224CB800}" type="parTrans" cxnId="{2B7FAE7C-B57E-43E4-AAE8-A15E56283E6C}">
      <dgm:prSet/>
      <dgm:spPr/>
      <dgm:t>
        <a:bodyPr/>
        <a:lstStyle/>
        <a:p>
          <a:endParaRPr lang="en-US"/>
        </a:p>
      </dgm:t>
    </dgm:pt>
    <dgm:pt modelId="{2FCF3530-841C-4760-BA07-0A6620410A07}" type="sibTrans" cxnId="{2B7FAE7C-B57E-43E4-AAE8-A15E56283E6C}">
      <dgm:prSet/>
      <dgm:spPr/>
      <dgm:t>
        <a:bodyPr/>
        <a:lstStyle/>
        <a:p>
          <a:endParaRPr lang="en-US"/>
        </a:p>
      </dgm:t>
    </dgm:pt>
    <dgm:pt modelId="{BC28DAE3-F135-4FD1-A357-AB08B5F8119B}">
      <dgm:prSet/>
      <dgm:spPr/>
      <dgm:t>
        <a:bodyPr/>
        <a:lstStyle/>
        <a:p>
          <a:pPr rtl="0"/>
          <a:r>
            <a:rPr lang="en-US" smtClean="0"/>
            <a:t>Beta-tocopherol.</a:t>
          </a:r>
          <a:endParaRPr lang="en-US"/>
        </a:p>
      </dgm:t>
    </dgm:pt>
    <dgm:pt modelId="{164D0098-DD77-4124-BD1F-7F651E0D1953}" type="parTrans" cxnId="{96C6C5EE-85A3-4D59-91CB-2226061FB14D}">
      <dgm:prSet/>
      <dgm:spPr/>
      <dgm:t>
        <a:bodyPr/>
        <a:lstStyle/>
        <a:p>
          <a:endParaRPr lang="en-US"/>
        </a:p>
      </dgm:t>
    </dgm:pt>
    <dgm:pt modelId="{A468CD7F-C3F3-4368-A9E3-38D7BCB3C67D}" type="sibTrans" cxnId="{96C6C5EE-85A3-4D59-91CB-2226061FB14D}">
      <dgm:prSet/>
      <dgm:spPr/>
      <dgm:t>
        <a:bodyPr/>
        <a:lstStyle/>
        <a:p>
          <a:endParaRPr lang="en-US"/>
        </a:p>
      </dgm:t>
    </dgm:pt>
    <dgm:pt modelId="{4FFBB786-FC32-4906-9623-703E1ADFD42C}">
      <dgm:prSet/>
      <dgm:spPr/>
      <dgm:t>
        <a:bodyPr/>
        <a:lstStyle/>
        <a:p>
          <a:pPr rtl="0"/>
          <a:r>
            <a:rPr lang="en-US" dirty="0" smtClean="0"/>
            <a:t>Gamma-tocopherol.</a:t>
          </a:r>
          <a:endParaRPr lang="en-US" dirty="0"/>
        </a:p>
      </dgm:t>
    </dgm:pt>
    <dgm:pt modelId="{0A21815C-1C15-49B6-BB43-27B70F253546}" type="parTrans" cxnId="{532343ED-0508-47BE-8712-C7F46064B0BC}">
      <dgm:prSet/>
      <dgm:spPr/>
      <dgm:t>
        <a:bodyPr/>
        <a:lstStyle/>
        <a:p>
          <a:endParaRPr lang="en-US"/>
        </a:p>
      </dgm:t>
    </dgm:pt>
    <dgm:pt modelId="{292E1899-304A-4067-90F8-B24AFB8163FC}" type="sibTrans" cxnId="{532343ED-0508-47BE-8712-C7F46064B0BC}">
      <dgm:prSet/>
      <dgm:spPr/>
      <dgm:t>
        <a:bodyPr/>
        <a:lstStyle/>
        <a:p>
          <a:endParaRPr lang="en-US"/>
        </a:p>
      </dgm:t>
    </dgm:pt>
    <dgm:pt modelId="{FCFB03E3-8D83-4755-8074-49EDB65BDD99}">
      <dgm:prSet/>
      <dgm:spPr/>
      <dgm:t>
        <a:bodyPr/>
        <a:lstStyle/>
        <a:p>
          <a:pPr rtl="0"/>
          <a:r>
            <a:rPr lang="en-US" dirty="0" smtClean="0"/>
            <a:t>Delta-tocopherol.</a:t>
          </a:r>
          <a:endParaRPr lang="en-US" dirty="0"/>
        </a:p>
      </dgm:t>
    </dgm:pt>
    <dgm:pt modelId="{A70262AA-94F2-40DA-8DA9-08CA25F865CE}" type="parTrans" cxnId="{79EECD27-7AD0-45C4-8E9D-441CAA980CF1}">
      <dgm:prSet/>
      <dgm:spPr/>
      <dgm:t>
        <a:bodyPr/>
        <a:lstStyle/>
        <a:p>
          <a:endParaRPr lang="en-US"/>
        </a:p>
      </dgm:t>
    </dgm:pt>
    <dgm:pt modelId="{ECEA2103-E8EC-407C-A650-F569D9D6DA13}" type="sibTrans" cxnId="{79EECD27-7AD0-45C4-8E9D-441CAA980CF1}">
      <dgm:prSet/>
      <dgm:spPr/>
      <dgm:t>
        <a:bodyPr/>
        <a:lstStyle/>
        <a:p>
          <a:endParaRPr lang="en-US"/>
        </a:p>
      </dgm:t>
    </dgm:pt>
    <dgm:pt modelId="{F358F1F7-3FB5-418D-BFE9-F23F2406D0F8}" type="pres">
      <dgm:prSet presAssocID="{37E63BE1-F3C2-4BD7-BF19-36251F6B366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28090C-2E3C-4278-8422-F20837BA44A9}" type="pres">
      <dgm:prSet presAssocID="{7414AEFD-7C9F-45AF-AB16-E2C25A4F91C7}" presName="composite" presStyleCnt="0"/>
      <dgm:spPr/>
    </dgm:pt>
    <dgm:pt modelId="{46F85E65-A20B-4B6A-8842-52BBEE31085A}" type="pres">
      <dgm:prSet presAssocID="{7414AEFD-7C9F-45AF-AB16-E2C25A4F91C7}" presName="parentText" presStyleLbl="alignNode1" presStyleIdx="0" presStyleCnt="1" custScaleY="157719" custLinFactNeighborX="-1967" custLinFactNeighborY="-154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1FAB28-2549-4EC0-8828-975A2706F507}" type="pres">
      <dgm:prSet presAssocID="{7414AEFD-7C9F-45AF-AB16-E2C25A4F91C7}" presName="descendantText" presStyleLbl="alignAcc1" presStyleIdx="0" presStyleCnt="1" custAng="10800000" custFlipVert="1" custScaleX="99439" custScaleY="175322" custLinFactNeighborX="-2225" custLinFactNeighborY="6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2343ED-0508-47BE-8712-C7F46064B0BC}" srcId="{7414AEFD-7C9F-45AF-AB16-E2C25A4F91C7}" destId="{4FFBB786-FC32-4906-9623-703E1ADFD42C}" srcOrd="2" destOrd="0" parTransId="{0A21815C-1C15-49B6-BB43-27B70F253546}" sibTransId="{292E1899-304A-4067-90F8-B24AFB8163FC}"/>
    <dgm:cxn modelId="{1614A147-CCAE-48B5-8120-48588FA41955}" type="presOf" srcId="{4FFBB786-FC32-4906-9623-703E1ADFD42C}" destId="{241FAB28-2549-4EC0-8828-975A2706F507}" srcOrd="0" destOrd="2" presId="urn:microsoft.com/office/officeart/2005/8/layout/chevron2"/>
    <dgm:cxn modelId="{6767A6E7-DFE6-480E-A644-EA7D6D4F164A}" type="presOf" srcId="{37E63BE1-F3C2-4BD7-BF19-36251F6B3666}" destId="{F358F1F7-3FB5-418D-BFE9-F23F2406D0F8}" srcOrd="0" destOrd="0" presId="urn:microsoft.com/office/officeart/2005/8/layout/chevron2"/>
    <dgm:cxn modelId="{96C6C5EE-85A3-4D59-91CB-2226061FB14D}" srcId="{7414AEFD-7C9F-45AF-AB16-E2C25A4F91C7}" destId="{BC28DAE3-F135-4FD1-A357-AB08B5F8119B}" srcOrd="1" destOrd="0" parTransId="{164D0098-DD77-4124-BD1F-7F651E0D1953}" sibTransId="{A468CD7F-C3F3-4368-A9E3-38D7BCB3C67D}"/>
    <dgm:cxn modelId="{2B7FAE7C-B57E-43E4-AAE8-A15E56283E6C}" srcId="{7414AEFD-7C9F-45AF-AB16-E2C25A4F91C7}" destId="{40BC6D7B-3C34-48A5-AED1-FEFAB26A8CC8}" srcOrd="0" destOrd="0" parTransId="{7CE3BD9E-8C69-4F4D-902E-01BF224CB800}" sibTransId="{2FCF3530-841C-4760-BA07-0A6620410A07}"/>
    <dgm:cxn modelId="{565D1EB2-FDE4-46DF-8A44-A0214BF0ADC3}" type="presOf" srcId="{40BC6D7B-3C34-48A5-AED1-FEFAB26A8CC8}" destId="{241FAB28-2549-4EC0-8828-975A2706F507}" srcOrd="0" destOrd="0" presId="urn:microsoft.com/office/officeart/2005/8/layout/chevron2"/>
    <dgm:cxn modelId="{B34EED30-BE2C-49CD-B6B4-3940D870066D}" type="presOf" srcId="{FCFB03E3-8D83-4755-8074-49EDB65BDD99}" destId="{241FAB28-2549-4EC0-8828-975A2706F507}" srcOrd="0" destOrd="3" presId="urn:microsoft.com/office/officeart/2005/8/layout/chevron2"/>
    <dgm:cxn modelId="{79EECD27-7AD0-45C4-8E9D-441CAA980CF1}" srcId="{7414AEFD-7C9F-45AF-AB16-E2C25A4F91C7}" destId="{FCFB03E3-8D83-4755-8074-49EDB65BDD99}" srcOrd="3" destOrd="0" parTransId="{A70262AA-94F2-40DA-8DA9-08CA25F865CE}" sibTransId="{ECEA2103-E8EC-407C-A650-F569D9D6DA13}"/>
    <dgm:cxn modelId="{5BE14675-856A-422D-9645-5406987723FE}" srcId="{37E63BE1-F3C2-4BD7-BF19-36251F6B3666}" destId="{7414AEFD-7C9F-45AF-AB16-E2C25A4F91C7}" srcOrd="0" destOrd="0" parTransId="{A2F84F18-BDD8-42BA-AFEF-C99B5512E496}" sibTransId="{2B43CB19-855A-475A-AC5E-E7FC2C86998B}"/>
    <dgm:cxn modelId="{460CF76E-2464-46F8-BC02-DE2755562DAD}" type="presOf" srcId="{BC28DAE3-F135-4FD1-A357-AB08B5F8119B}" destId="{241FAB28-2549-4EC0-8828-975A2706F507}" srcOrd="0" destOrd="1" presId="urn:microsoft.com/office/officeart/2005/8/layout/chevron2"/>
    <dgm:cxn modelId="{12D19B75-77B2-4AEE-B5CB-96C3E4218052}" type="presOf" srcId="{7414AEFD-7C9F-45AF-AB16-E2C25A4F91C7}" destId="{46F85E65-A20B-4B6A-8842-52BBEE31085A}" srcOrd="0" destOrd="0" presId="urn:microsoft.com/office/officeart/2005/8/layout/chevron2"/>
    <dgm:cxn modelId="{5641D32A-D4F8-4330-B117-9496C00D2F16}" type="presParOf" srcId="{F358F1F7-3FB5-418D-BFE9-F23F2406D0F8}" destId="{1628090C-2E3C-4278-8422-F20837BA44A9}" srcOrd="0" destOrd="0" presId="urn:microsoft.com/office/officeart/2005/8/layout/chevron2"/>
    <dgm:cxn modelId="{D28C3643-3F29-439E-8614-FE25ED0F71C5}" type="presParOf" srcId="{1628090C-2E3C-4278-8422-F20837BA44A9}" destId="{46F85E65-A20B-4B6A-8842-52BBEE31085A}" srcOrd="0" destOrd="0" presId="urn:microsoft.com/office/officeart/2005/8/layout/chevron2"/>
    <dgm:cxn modelId="{C0527A61-3350-4395-A73D-FE2F26F526A7}" type="presParOf" srcId="{1628090C-2E3C-4278-8422-F20837BA44A9}" destId="{241FAB28-2549-4EC0-8828-975A2706F50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85E65-A20B-4B6A-8842-52BBEE31085A}">
      <dsp:nvSpPr>
        <dsp:cNvPr id="0" name=""/>
        <dsp:cNvSpPr/>
      </dsp:nvSpPr>
      <dsp:spPr>
        <a:xfrm rot="5400000">
          <a:off x="-1588636" y="1588636"/>
          <a:ext cx="5712746" cy="25354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There are four forms.</a:t>
          </a:r>
          <a:endParaRPr lang="en-US" sz="6000" kern="1200" dirty="0"/>
        </a:p>
      </dsp:txBody>
      <dsp:txXfrm rot="-5400000">
        <a:off x="0" y="1267737"/>
        <a:ext cx="2535473" cy="3177273"/>
      </dsp:txXfrm>
    </dsp:sp>
    <dsp:sp modelId="{241FAB28-2549-4EC0-8828-975A2706F507}">
      <dsp:nvSpPr>
        <dsp:cNvPr id="0" name=""/>
        <dsp:cNvSpPr/>
      </dsp:nvSpPr>
      <dsp:spPr>
        <a:xfrm rot="5400000" flipV="1">
          <a:off x="3419034" y="-689748"/>
          <a:ext cx="4127724" cy="61168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31750" rIns="31750" bIns="31750" numCol="1" spcCol="1270" anchor="ctr" anchorCtr="0">
          <a:noAutofit/>
        </a:bodyPr>
        <a:lstStyle/>
        <a:p>
          <a:pPr marL="285750" lvl="1" indent="-285750" algn="l" defTabSz="2222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000" kern="1200" smtClean="0"/>
            <a:t>Alpha-tocopherol.</a:t>
          </a:r>
          <a:endParaRPr lang="en-US" sz="5000" kern="1200"/>
        </a:p>
        <a:p>
          <a:pPr marL="285750" lvl="1" indent="-285750" algn="l" defTabSz="2222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000" kern="1200" smtClean="0"/>
            <a:t>Beta-tocopherol.</a:t>
          </a:r>
          <a:endParaRPr lang="en-US" sz="5000" kern="1200"/>
        </a:p>
        <a:p>
          <a:pPr marL="285750" lvl="1" indent="-285750" algn="l" defTabSz="2222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000" kern="1200" dirty="0" smtClean="0"/>
            <a:t>Gamma-tocopherol.</a:t>
          </a:r>
          <a:endParaRPr lang="en-US" sz="5000" kern="1200" dirty="0"/>
        </a:p>
        <a:p>
          <a:pPr marL="285750" lvl="1" indent="-285750" algn="l" defTabSz="2222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000" kern="1200" dirty="0" smtClean="0"/>
            <a:t>Delta-tocopherol.</a:t>
          </a:r>
          <a:endParaRPr lang="en-US" sz="5000" kern="1200" dirty="0"/>
        </a:p>
      </dsp:txBody>
      <dsp:txXfrm rot="-5400000">
        <a:off x="2625987" y="506297"/>
        <a:ext cx="5915318" cy="3724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8D1CEB8-5457-4D81-B0E4-3BA69202383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421954D-4B2C-4FB0-853F-1601F1E65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43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8B70D44-F445-4130-BDD9-1F695E952E8A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12BFEC0-2FB7-475B-BEB4-370E329F29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8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BFEC0-2FB7-475B-BEB4-370E329F29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73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B2960-4C2F-4572-9F75-E9AF047295A8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8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7240-A7BA-48A4-994D-16102D740539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3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B532-AD92-4703-9DE6-97498B8BBD6B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6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8DFF6-ECED-4AB6-B498-C2E344449AF2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4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78E6-AB8E-49EB-A1BA-594FA0A8F51A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2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420E-1712-43CB-9A92-1466BFD5080C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0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47B4-EE9C-45C7-A637-7C70C7D46E07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0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F935-8182-4BEF-9F79-B238DAF0BAE3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F9C26-5842-49D1-B73D-73A4858E4B3C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1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5ED9-2157-4F79-BEE8-C3A70F93BE76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6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1951-0D73-4E8C-A4B1-C5BAEAD193E5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1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E74F9-3689-492A-993A-65456B773D9E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C8D51-2C06-4D44-B40C-C3E6BBA9A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0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533400"/>
            <a:ext cx="7772400" cy="1500187"/>
          </a:xfrm>
        </p:spPr>
        <p:txBody>
          <a:bodyPr>
            <a:normAutofit/>
          </a:bodyPr>
          <a:lstStyle/>
          <a:p>
            <a:r>
              <a:rPr lang="en-US" sz="4800" dirty="0" smtClean="0"/>
              <a:t>.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76200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VITAMIN E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6D51-B23F-4225-B353-7871325DD2B9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M. Arif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964" y="228600"/>
            <a:ext cx="90660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Recommended daily intake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814187"/>
              </p:ext>
            </p:extLst>
          </p:nvPr>
        </p:nvGraphicFramePr>
        <p:xfrm>
          <a:off x="457199" y="1600201"/>
          <a:ext cx="8229600" cy="4648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191000"/>
              </a:tblGrid>
              <a:tr h="665330">
                <a:tc>
                  <a:txBody>
                    <a:bodyPr/>
                    <a:lstStyle/>
                    <a:p>
                      <a:r>
                        <a:rPr lang="en-US" dirty="0" smtClean="0"/>
                        <a:t>Mg/day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</a:tr>
              <a:tr h="665330">
                <a:tc>
                  <a:txBody>
                    <a:bodyPr/>
                    <a:lstStyle/>
                    <a:p>
                      <a:r>
                        <a:rPr lang="en-US" dirty="0" smtClean="0"/>
                        <a:t>6 mg/day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to</a:t>
                      </a:r>
                      <a:r>
                        <a:rPr lang="en-US" baseline="0" dirty="0" smtClean="0"/>
                        <a:t> 3 year</a:t>
                      </a:r>
                      <a:endParaRPr lang="en-US" dirty="0"/>
                    </a:p>
                  </a:txBody>
                  <a:tcPr/>
                </a:tc>
              </a:tr>
              <a:tr h="665330">
                <a:tc>
                  <a:txBody>
                    <a:bodyPr/>
                    <a:lstStyle/>
                    <a:p>
                      <a:r>
                        <a:rPr lang="en-US" dirty="0" smtClean="0"/>
                        <a:t>7 mg/day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to 8 year</a:t>
                      </a:r>
                      <a:endParaRPr lang="en-US" dirty="0"/>
                    </a:p>
                  </a:txBody>
                  <a:tcPr/>
                </a:tc>
              </a:tr>
              <a:tr h="665330">
                <a:tc>
                  <a:txBody>
                    <a:bodyPr/>
                    <a:lstStyle/>
                    <a:p>
                      <a:r>
                        <a:rPr lang="en-US" dirty="0" smtClean="0"/>
                        <a:t>11 mg/day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to 13 year</a:t>
                      </a:r>
                      <a:endParaRPr lang="en-US" dirty="0"/>
                    </a:p>
                  </a:txBody>
                  <a:tcPr/>
                </a:tc>
              </a:tr>
              <a:tr h="665330">
                <a:tc>
                  <a:txBody>
                    <a:bodyPr/>
                    <a:lstStyle/>
                    <a:p>
                      <a:r>
                        <a:rPr lang="en-US" dirty="0" smtClean="0"/>
                        <a:t>15 mg/day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and</a:t>
                      </a:r>
                      <a:r>
                        <a:rPr lang="en-US" baseline="0" dirty="0" smtClean="0"/>
                        <a:t> older</a:t>
                      </a:r>
                      <a:endParaRPr lang="en-US" dirty="0"/>
                    </a:p>
                  </a:txBody>
                  <a:tcPr/>
                </a:tc>
              </a:tr>
              <a:tr h="6653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621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CDA2C-5D31-4E50-A2D0-8B0E8E2CAF60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ouble vision: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The </a:t>
            </a:r>
            <a:r>
              <a:rPr lang="en-US" dirty="0"/>
              <a:t>simultaneous perception of two images, usually overlapping, of a single scene or object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Easy bruising:</a:t>
            </a:r>
          </a:p>
          <a:p>
            <a:pPr marL="0" indent="0">
              <a:buNone/>
            </a:pPr>
            <a:r>
              <a:rPr lang="en-US" dirty="0" smtClean="0"/>
              <a:t>   Small </a:t>
            </a:r>
            <a:r>
              <a:rPr lang="en-US" dirty="0"/>
              <a:t>blood vessels (capillaries) beneath the </a:t>
            </a:r>
            <a:r>
              <a:rPr lang="en-US" dirty="0" smtClean="0"/>
              <a:t>    skin </a:t>
            </a:r>
            <a:r>
              <a:rPr lang="en-US" dirty="0"/>
              <a:t>break easily and frequently.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5855" y="304800"/>
            <a:ext cx="7073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Toxicity of vitamin e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032E-88ED-4406-B897-F8606817C4D7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7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Vitamin </a:t>
            </a:r>
            <a:r>
              <a:rPr lang="en-US" dirty="0"/>
              <a:t>E can act as an anticoagulant, increasing the risk of bleeding </a:t>
            </a:r>
            <a:r>
              <a:rPr lang="en-US" dirty="0" smtClean="0"/>
              <a:t>problems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E vs Vitamin K</a:t>
            </a:r>
            <a:endParaRPr lang="en-US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/>
              <a:t>   INVERSE RELATION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Excess Vitamin E result low the vitamin K.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3623" y="381000"/>
            <a:ext cx="6916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Toxicity of vitamin e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FE3-DA5D-4A4C-B600-F27D72B105B8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7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18" y="1905000"/>
            <a:ext cx="8229600" cy="4525963"/>
          </a:xfrm>
        </p:spPr>
        <p:txBody>
          <a:bodyPr/>
          <a:lstStyle/>
          <a:p>
            <a:r>
              <a:rPr lang="en-US" dirty="0"/>
              <a:t>Proteins are attached to fats to facilitate their transport though the bloodstream. </a:t>
            </a:r>
            <a:endParaRPr lang="en-US" dirty="0" smtClean="0"/>
          </a:p>
          <a:p>
            <a:r>
              <a:rPr lang="en-US" dirty="0" smtClean="0"/>
              <a:t>Example</a:t>
            </a:r>
          </a:p>
          <a:p>
            <a:r>
              <a:rPr lang="en-US" dirty="0"/>
              <a:t> Low density lipoproteins (LDL</a:t>
            </a:r>
            <a:r>
              <a:rPr lang="en-US" dirty="0" smtClean="0"/>
              <a:t>)</a:t>
            </a:r>
          </a:p>
          <a:p>
            <a:r>
              <a:rPr lang="en-US" dirty="0"/>
              <a:t> high density lipoproteins (HDL)</a:t>
            </a:r>
          </a:p>
        </p:txBody>
      </p:sp>
      <p:sp>
        <p:nvSpPr>
          <p:cNvPr id="4" name="Rectangle 3"/>
          <p:cNvSpPr/>
          <p:nvPr/>
        </p:nvSpPr>
        <p:spPr>
          <a:xfrm>
            <a:off x="34636" y="228600"/>
            <a:ext cx="910936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Cholesterol and </a:t>
            </a:r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Vitamin. </a:t>
            </a:r>
            <a:r>
              <a:rPr lang="en-US" sz="4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A253-6349-4FE7-ACA4-D8E3C8362423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Vitamin E supplements must be taken with food for proper absorption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types</a:t>
            </a:r>
            <a:endParaRPr lang="en-US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Natural </a:t>
            </a:r>
            <a:r>
              <a:rPr lang="en-US" dirty="0" smtClean="0"/>
              <a:t>vitamin </a:t>
            </a:r>
            <a:r>
              <a:rPr lang="en-US" dirty="0"/>
              <a:t>E in supplements is designated by a </a:t>
            </a:r>
            <a:r>
              <a:rPr lang="en-US" dirty="0" smtClean="0"/>
              <a:t>“d” as d-alpha-</a:t>
            </a:r>
            <a:r>
              <a:rPr lang="en-US" dirty="0" err="1" smtClean="0"/>
              <a:t>tocopherol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Synthetic vitamin E is designated with a </a:t>
            </a:r>
            <a:r>
              <a:rPr lang="en-US" dirty="0" smtClean="0"/>
              <a:t>“dl” as </a:t>
            </a:r>
            <a:r>
              <a:rPr lang="en-US" dirty="0"/>
              <a:t>dl-alpha-</a:t>
            </a:r>
            <a:r>
              <a:rPr lang="en-US" dirty="0" err="1"/>
              <a:t>tocopherol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8DFF6-ECED-4AB6-B498-C2E344449AF2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9906" y="304799"/>
            <a:ext cx="85290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VITAMIN E 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</a:t>
            </a:r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SUPPLIMENT</a:t>
            </a:r>
          </a:p>
        </p:txBody>
      </p:sp>
    </p:spTree>
    <p:extLst>
      <p:ext uri="{BB962C8B-B14F-4D97-AF65-F5344CB8AC3E}">
        <p14:creationId xmlns:p14="http://schemas.microsoft.com/office/powerpoint/2010/main" val="85809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Hoffman-La </a:t>
            </a:r>
            <a:r>
              <a:rPr lang="en-US" dirty="0"/>
              <a:t>Roche was the first to mass- produce vitamin 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Today ascorbic </a:t>
            </a:r>
            <a:r>
              <a:rPr lang="en-US" dirty="0"/>
              <a:t>acid are produced synthetically from </a:t>
            </a:r>
            <a:r>
              <a:rPr lang="en-US" dirty="0" smtClean="0"/>
              <a:t>glucose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Many </a:t>
            </a:r>
            <a:r>
              <a:rPr lang="en-US" dirty="0"/>
              <a:t>consumers believe that vitamin </a:t>
            </a:r>
            <a:r>
              <a:rPr lang="en-US" dirty="0" smtClean="0"/>
              <a:t>E </a:t>
            </a:r>
            <a:r>
              <a:rPr lang="en-US" dirty="0"/>
              <a:t>is </a:t>
            </a:r>
            <a:r>
              <a:rPr lang="en-US" dirty="0" smtClean="0"/>
              <a:t>beneficial.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About </a:t>
            </a:r>
            <a:r>
              <a:rPr lang="en-US" dirty="0"/>
              <a:t>30 percent of the U.S. adult population takes supplemental vitamin </a:t>
            </a:r>
            <a:r>
              <a:rPr lang="en-US" dirty="0" smtClean="0"/>
              <a:t>E.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Currently vitamin </a:t>
            </a:r>
            <a:r>
              <a:rPr lang="en-US" dirty="0"/>
              <a:t>E</a:t>
            </a:r>
            <a:r>
              <a:rPr lang="en-US" dirty="0" smtClean="0"/>
              <a:t> </a:t>
            </a:r>
            <a:r>
              <a:rPr lang="en-US" dirty="0"/>
              <a:t>is the most widely used vitamin supplement in the world.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51F16-5F01-4552-8824-A9847CE25227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2361" y="228600"/>
            <a:ext cx="859927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VITAMIN E AS SUPPLIMENT</a:t>
            </a:r>
            <a:endParaRPr lang="en-US" sz="4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6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598"/>
            <a:ext cx="8229600" cy="1143000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In rats approximately 50% of alpha-</a:t>
            </a:r>
            <a:r>
              <a:rPr lang="en-US" dirty="0" err="1"/>
              <a:t>tocopherol</a:t>
            </a:r>
            <a:r>
              <a:rPr lang="en-US" dirty="0"/>
              <a:t> is bound to high density lipoproteins (HDL</a:t>
            </a:r>
            <a:r>
              <a:rPr lang="en-US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After intestinal absorption and transport alpha-</a:t>
            </a:r>
            <a:r>
              <a:rPr lang="en-US" dirty="0" err="1"/>
              <a:t>tocopherol</a:t>
            </a:r>
            <a:r>
              <a:rPr lang="en-US" dirty="0"/>
              <a:t> is mostly transferred to parenchymal cells of the liver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Little </a:t>
            </a:r>
            <a:r>
              <a:rPr lang="en-US" dirty="0"/>
              <a:t>vitamin E is stored in the non-parenchymal </a:t>
            </a:r>
            <a:r>
              <a:rPr lang="en-US" dirty="0" smtClean="0"/>
              <a:t>cells.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227-A248-4865-8C59-EB85302A7E55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228600"/>
            <a:ext cx="87035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ABSORPTION OF VITAMIN E</a:t>
            </a:r>
            <a:endParaRPr lang="en-US" sz="4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7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568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Most </a:t>
            </a:r>
            <a:r>
              <a:rPr lang="en-US" dirty="0"/>
              <a:t>alpha-</a:t>
            </a:r>
            <a:r>
              <a:rPr lang="en-US" dirty="0" err="1"/>
              <a:t>tocopherol</a:t>
            </a:r>
            <a:r>
              <a:rPr lang="en-US" dirty="0"/>
              <a:t> is located in the mitochondrial fractions and in the endoplasmic reticulum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8DFF6-ECED-4AB6-B498-C2E344449AF2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228600"/>
            <a:ext cx="87035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ABSORPTION OF VITAMIN E</a:t>
            </a:r>
          </a:p>
        </p:txBody>
      </p:sp>
    </p:spTree>
    <p:extLst>
      <p:ext uri="{BB962C8B-B14F-4D97-AF65-F5344CB8AC3E}">
        <p14:creationId xmlns:p14="http://schemas.microsoft.com/office/powerpoint/2010/main" val="339699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E in 100g</a:t>
            </a:r>
            <a:endParaRPr lang="en-US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Fruit</a:t>
            </a:r>
            <a:r>
              <a:rPr lang="en-US" dirty="0">
                <a:solidFill>
                  <a:srgbClr val="FF0000"/>
                </a:solidFill>
              </a:rPr>
              <a:t>: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  Vegetable:</a:t>
            </a:r>
          </a:p>
          <a:p>
            <a:pPr marL="0" indent="0">
              <a:buNone/>
            </a:pPr>
            <a:r>
              <a:rPr lang="en-US" dirty="0" smtClean="0"/>
              <a:t>       Avocado 2mg                            Spinach 2.1mg</a:t>
            </a:r>
          </a:p>
          <a:p>
            <a:pPr marL="0" indent="0">
              <a:buNone/>
            </a:pPr>
            <a:r>
              <a:rPr lang="en-US" dirty="0" smtClean="0"/>
              <a:t>       Mango 1.1mg                            Pumpkin 1.3mg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Nut/Grain:                                  Chilli powder</a:t>
            </a:r>
          </a:p>
          <a:p>
            <a:pPr marL="0" indent="0">
              <a:buNone/>
            </a:pPr>
            <a:r>
              <a:rPr lang="en-US" dirty="0" smtClean="0"/>
              <a:t>       Almonds 26.2mg                          1.49mg        </a:t>
            </a:r>
          </a:p>
          <a:p>
            <a:pPr marL="0" indent="0">
              <a:buNone/>
            </a:pPr>
            <a:r>
              <a:rPr lang="en-US" dirty="0" smtClean="0"/>
              <a:t>       Pines nut 2.6mg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Vitamin </a:t>
            </a:r>
            <a:r>
              <a:rPr lang="en-US" dirty="0"/>
              <a:t>E is easily destroyed by heat and oxidation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27088" y="457200"/>
            <a:ext cx="69856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Sources of vitamin e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ADDF-C0F5-4D7E-B7C3-0D9E4FE9C446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9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Take only the RDA for vitamin E daily.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Always take vitamin E supplements with a full glass of water.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If you miss a dose of vitamin </a:t>
            </a:r>
            <a:r>
              <a:rPr lang="en-US" dirty="0" smtClean="0"/>
              <a:t>E </a:t>
            </a:r>
            <a:r>
              <a:rPr lang="en-US" dirty="0"/>
              <a:t>do not double your next dose.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C6D7-7FDD-4F97-BB90-B4DC9CF263DD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97516" y="152400"/>
            <a:ext cx="4839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Precaution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153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49"/>
            <a:ext cx="8229600" cy="1143000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33794" y="152400"/>
            <a:ext cx="3276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ontents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143141"/>
              </p:ext>
            </p:extLst>
          </p:nvPr>
        </p:nvGraphicFramePr>
        <p:xfrm>
          <a:off x="0" y="990601"/>
          <a:ext cx="9144000" cy="541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8"/>
                <a:gridCol w="7789332"/>
              </a:tblGrid>
              <a:tr h="373117">
                <a:tc>
                  <a:txBody>
                    <a:bodyPr/>
                    <a:lstStyle/>
                    <a:p>
                      <a:r>
                        <a:rPr lang="en-US" dirty="0" smtClean="0"/>
                        <a:t>Sr.no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Topic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</a:tr>
              <a:tr h="373117">
                <a:tc>
                  <a:txBody>
                    <a:bodyPr/>
                    <a:lstStyle/>
                    <a:p>
                      <a:r>
                        <a:rPr lang="en-US" dirty="0" smtClean="0"/>
                        <a:t>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 and history</a:t>
                      </a:r>
                      <a:endParaRPr lang="en-US" dirty="0"/>
                    </a:p>
                  </a:txBody>
                  <a:tcPr/>
                </a:tc>
              </a:tr>
              <a:tr h="652955">
                <a:tc>
                  <a:txBody>
                    <a:bodyPr/>
                    <a:lstStyle/>
                    <a:p>
                      <a:r>
                        <a:rPr lang="en-US" dirty="0" smtClean="0"/>
                        <a:t>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Forms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955">
                <a:tc>
                  <a:txBody>
                    <a:bodyPr/>
                    <a:lstStyle/>
                    <a:p>
                      <a:r>
                        <a:rPr lang="en-US" dirty="0" smtClean="0"/>
                        <a:t>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Function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955">
                <a:tc>
                  <a:txBody>
                    <a:bodyPr/>
                    <a:lstStyle/>
                    <a:p>
                      <a:r>
                        <a:rPr lang="en-US" dirty="0" smtClean="0"/>
                        <a:t>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Deficiency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955">
                <a:tc>
                  <a:txBody>
                    <a:bodyPr/>
                    <a:lstStyle/>
                    <a:p>
                      <a:r>
                        <a:rPr lang="en-US" dirty="0" smtClean="0"/>
                        <a:t>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Recommended daily intake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955">
                <a:tc>
                  <a:txBody>
                    <a:bodyPr/>
                    <a:lstStyle/>
                    <a:p>
                      <a:r>
                        <a:rPr lang="en-US" dirty="0" smtClean="0"/>
                        <a:t>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Toxicity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955">
                <a:tc>
                  <a:txBody>
                    <a:bodyPr/>
                    <a:lstStyle/>
                    <a:p>
                      <a:r>
                        <a:rPr lang="en-US" dirty="0" smtClean="0"/>
                        <a:t>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Cholesterol vs</a:t>
                      </a:r>
                      <a:r>
                        <a:rPr lang="en-US" baseline="0" dirty="0" smtClean="0"/>
                        <a:t> vitamin C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3117">
                <a:tc>
                  <a:txBody>
                    <a:bodyPr/>
                    <a:lstStyle/>
                    <a:p>
                      <a:r>
                        <a:rPr lang="en-US" dirty="0" smtClean="0"/>
                        <a:t>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As</a:t>
                      </a:r>
                      <a:r>
                        <a:rPr lang="en-US" b="0" baseline="0" dirty="0" smtClean="0"/>
                        <a:t> Suppliment </a:t>
                      </a:r>
                      <a:endParaRPr lang="en-US" dirty="0"/>
                    </a:p>
                  </a:txBody>
                  <a:tcPr/>
                </a:tc>
              </a:tr>
              <a:tr h="373117">
                <a:tc>
                  <a:txBody>
                    <a:bodyPr/>
                    <a:lstStyle/>
                    <a:p>
                      <a:r>
                        <a:rPr lang="en-US" dirty="0" smtClean="0"/>
                        <a:t>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Absorption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214924"/>
              </p:ext>
            </p:extLst>
          </p:nvPr>
        </p:nvGraphicFramePr>
        <p:xfrm>
          <a:off x="-1137" y="6457590"/>
          <a:ext cx="9144000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71600"/>
                <a:gridCol w="777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10)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sources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5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8DFF6-ECED-4AB6-B498-C2E344449AF2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 descr="D:\facebook likes\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07" y="10236"/>
            <a:ext cx="9153407" cy="684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19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Chemical Name of vitamin E is </a:t>
            </a:r>
            <a:r>
              <a:rPr lang="en-US" dirty="0"/>
              <a:t> </a:t>
            </a:r>
            <a:r>
              <a:rPr lang="en-US" dirty="0" smtClean="0"/>
              <a:t>Tocopherol.</a:t>
            </a:r>
          </a:p>
          <a:p>
            <a:pPr marL="0" indent="0">
              <a:buNone/>
            </a:pPr>
            <a:r>
              <a:rPr lang="en-US" dirty="0" smtClean="0"/>
              <a:t>Vitamin </a:t>
            </a:r>
            <a:r>
              <a:rPr lang="en-US" dirty="0"/>
              <a:t>E refers to a group of compounds that include </a:t>
            </a:r>
            <a:r>
              <a:rPr lang="en-US" dirty="0" smtClean="0"/>
              <a:t>both </a:t>
            </a:r>
            <a:r>
              <a:rPr lang="en-US" dirty="0"/>
              <a:t>tocopherols and tocotrienols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Tocopherols: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Contain single bond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Tocotrienols:</a:t>
            </a:r>
          </a:p>
          <a:p>
            <a:pPr marL="0" indent="0">
              <a:buNone/>
            </a:pPr>
            <a:r>
              <a:rPr lang="en-US" dirty="0" smtClean="0"/>
              <a:t>                            Contain double bond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000" y="381000"/>
            <a:ext cx="87444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Introduction and history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0EE5-C4FB-4879-8D73-CEF9C2DC6CAE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2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9785" y="228600"/>
            <a:ext cx="87444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Introduction and HISTORY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Main form is Alpha-</a:t>
            </a:r>
            <a:r>
              <a:rPr lang="en-US" dirty="0" err="1" smtClean="0"/>
              <a:t>tocopherol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Tocopherol</a:t>
            </a:r>
            <a:r>
              <a:rPr lang="en-US" dirty="0" smtClean="0"/>
              <a:t> was </a:t>
            </a:r>
            <a:r>
              <a:rPr lang="en-US" dirty="0"/>
              <a:t>discovered in 1922 by </a:t>
            </a:r>
            <a:r>
              <a:rPr lang="en-US" dirty="0" smtClean="0"/>
              <a:t> Herbert </a:t>
            </a:r>
            <a:r>
              <a:rPr lang="en-US" dirty="0"/>
              <a:t>McLean Evans and Katharine Scott </a:t>
            </a:r>
            <a:r>
              <a:rPr lang="en-US" dirty="0" smtClean="0"/>
              <a:t>Bishop.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First </a:t>
            </a:r>
            <a:r>
              <a:rPr lang="en-US" dirty="0"/>
              <a:t>isolated in a pure form by Gladys Anderson Emerson in </a:t>
            </a:r>
            <a:r>
              <a:rPr lang="en-US" dirty="0" smtClean="0"/>
              <a:t>1936 </a:t>
            </a:r>
            <a:r>
              <a:rPr lang="en-US" dirty="0"/>
              <a:t>at the University of California, Berkeley.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3B5C-5C5B-4DE8-B6F9-C7C087509557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195077"/>
              </p:ext>
            </p:extLst>
          </p:nvPr>
        </p:nvGraphicFramePr>
        <p:xfrm>
          <a:off x="457200" y="1143000"/>
          <a:ext cx="8686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3294258" y="228600"/>
            <a:ext cx="2444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Forms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63E4-83F5-4C6C-8832-B32974F730ED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5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Vitamin </a:t>
            </a:r>
            <a:r>
              <a:rPr lang="en-US" dirty="0"/>
              <a:t>E </a:t>
            </a:r>
            <a:r>
              <a:rPr lang="en-US" dirty="0" smtClean="0"/>
              <a:t>has </a:t>
            </a:r>
            <a:r>
              <a:rPr lang="en-US" dirty="0"/>
              <a:t>many biological </a:t>
            </a:r>
            <a:r>
              <a:rPr lang="en-US" dirty="0" smtClean="0"/>
              <a:t>functions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     Act as anti-oxidant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In 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mitochondrial membranes. </a:t>
            </a:r>
            <a:endParaRPr lang="en-US" sz="3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In the cell membrane.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 smtClean="0">
                <a:solidFill>
                  <a:srgbClr val="FF0000"/>
                </a:solidFill>
              </a:rPr>
              <a:t>      </a:t>
            </a:r>
            <a:r>
              <a:rPr lang="en-US" sz="3300" dirty="0"/>
              <a:t>Cell membranes is main target to damage</a:t>
            </a:r>
            <a:r>
              <a:rPr lang="en-US" sz="3600" dirty="0" smtClean="0"/>
              <a:t>.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     N</a:t>
            </a:r>
            <a:r>
              <a:rPr lang="en-US" sz="3500" dirty="0" smtClean="0"/>
              <a:t>eutralize </a:t>
            </a:r>
            <a:r>
              <a:rPr lang="en-US" sz="3500" dirty="0"/>
              <a:t>free </a:t>
            </a:r>
            <a:r>
              <a:rPr lang="en-US" sz="3500" dirty="0" smtClean="0"/>
              <a:t>radicals</a:t>
            </a:r>
          </a:p>
          <a:p>
            <a:pPr marL="0" indent="0">
              <a:buNone/>
            </a:pPr>
            <a:r>
              <a:rPr lang="en-US" sz="3500" dirty="0" smtClean="0"/>
              <a:t>     (</a:t>
            </a:r>
            <a:r>
              <a:rPr lang="en-US" sz="3600" dirty="0" smtClean="0"/>
              <a:t>superoxide  O</a:t>
            </a:r>
            <a:r>
              <a:rPr lang="en-US" sz="2100" dirty="0" smtClean="0"/>
              <a:t>2</a:t>
            </a:r>
            <a:r>
              <a:rPr lang="en-US" dirty="0"/>
              <a:t>-</a:t>
            </a:r>
            <a:r>
              <a:rPr lang="en-US" sz="4700" dirty="0" smtClean="0"/>
              <a:t>)</a:t>
            </a:r>
            <a:endParaRPr lang="en-US" sz="4700" dirty="0"/>
          </a:p>
          <a:p>
            <a:pPr marL="0" indent="0">
              <a:buNone/>
            </a:pPr>
            <a:r>
              <a:rPr lang="en-US" sz="3500" dirty="0" smtClean="0"/>
              <a:t>     (hydroxyl    OH-)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Enzymatic activities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381000"/>
            <a:ext cx="3560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Functions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BAE3-6FD2-4308-AF17-10ACEEA48330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800" dirty="0"/>
              <a:t>gene expression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Alpha-</a:t>
            </a:r>
            <a:r>
              <a:rPr lang="en-US" sz="2800" dirty="0" err="1" smtClean="0"/>
              <a:t>tocopherol</a:t>
            </a:r>
            <a:r>
              <a:rPr lang="en-US" sz="2800" dirty="0" smtClean="0"/>
              <a:t> required for normal </a:t>
            </a:r>
            <a:r>
              <a:rPr lang="en-US" sz="2800" dirty="0"/>
              <a:t>arterial wall flexibility. </a:t>
            </a: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/>
              <a:t>Vitamin E also plays an important role in the development and function of the immune </a:t>
            </a:r>
            <a:r>
              <a:rPr lang="en-US" sz="2800" dirty="0" smtClean="0"/>
              <a:t>system.</a:t>
            </a:r>
            <a:endParaRPr lang="en-US" sz="2800" dirty="0"/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19400" y="228600"/>
            <a:ext cx="3233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function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9863-4AB3-4BCC-B686-2B390D79D3A0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evere deficiency</a:t>
            </a:r>
            <a:r>
              <a:rPr lang="en-US" sz="3600" i="1" dirty="0" smtClean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Red </a:t>
            </a:r>
            <a:r>
              <a:rPr lang="en-US" dirty="0"/>
              <a:t>blood cell membranes can rupture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Prolonged deficiency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C</a:t>
            </a:r>
            <a:r>
              <a:rPr lang="en-US" dirty="0" smtClean="0"/>
              <a:t>ause </a:t>
            </a:r>
            <a:r>
              <a:rPr lang="en-US" dirty="0"/>
              <a:t>neurological problems </a:t>
            </a:r>
            <a:r>
              <a:rPr lang="en-US" dirty="0" smtClean="0"/>
              <a:t>including Impaired vision.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P</a:t>
            </a:r>
            <a:r>
              <a:rPr lang="en-US" dirty="0" smtClean="0"/>
              <a:t>oor </a:t>
            </a:r>
            <a:r>
              <a:rPr lang="en-US" dirty="0"/>
              <a:t>muscle coordination.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2907764" y="228600"/>
            <a:ext cx="36904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Deficiency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5425D-AFAA-419C-A857-1A54246FBFC7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 vitamin E and selenium deficiency are </a:t>
            </a:r>
            <a:r>
              <a:rPr lang="en-US" dirty="0" smtClean="0"/>
              <a:t>cause myopathy </a:t>
            </a:r>
            <a:r>
              <a:rPr lang="en-US" dirty="0"/>
              <a:t>and cardiac </a:t>
            </a:r>
            <a:r>
              <a:rPr lang="en-US" dirty="0" smtClean="0"/>
              <a:t>disease.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Low </a:t>
            </a:r>
            <a:r>
              <a:rPr lang="en-US" dirty="0"/>
              <a:t>birth weight can also cause vitamin E deficiency.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L</a:t>
            </a:r>
            <a:r>
              <a:rPr lang="en-US" dirty="0" smtClean="0"/>
              <a:t>ow absorbing fat is also due to </a:t>
            </a:r>
            <a:r>
              <a:rPr lang="en-US" dirty="0"/>
              <a:t>Vitamin E </a:t>
            </a:r>
            <a:r>
              <a:rPr lang="en-US" dirty="0" smtClean="0"/>
              <a:t>deficiency.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152400"/>
            <a:ext cx="3533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Deficiency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A638B-4CEE-42DC-B940-54F0268CAFE5}" type="datetime1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8D51-2C06-4D44-B40C-C3E6BBA9A48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4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745</Words>
  <Application>Microsoft Office PowerPoint</Application>
  <PresentationFormat>On-screen Show (4:3)</PresentationFormat>
  <Paragraphs>180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Dr. M. Arif</vt:lpstr>
      <vt:lpstr>.</vt:lpstr>
      <vt:lpstr>.</vt:lpstr>
      <vt:lpstr>.  </vt:lpstr>
      <vt:lpstr>.</vt:lpstr>
      <vt:lpstr>.</vt:lpstr>
      <vt:lpstr>.</vt:lpstr>
      <vt:lpstr>. </vt:lpstr>
      <vt:lpstr>. </vt:lpstr>
      <vt:lpstr>.</vt:lpstr>
      <vt:lpstr>. </vt:lpstr>
      <vt:lpstr>. </vt:lpstr>
      <vt:lpstr>. </vt:lpstr>
      <vt:lpstr>. </vt:lpstr>
      <vt:lpstr>.</vt:lpstr>
      <vt:lpstr>.</vt:lpstr>
      <vt:lpstr>. </vt:lpstr>
      <vt:lpstr>.</vt:lpstr>
      <vt:lpstr>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tasawar</dc:creator>
  <cp:lastModifiedBy>Dr.Muhammad Arif</cp:lastModifiedBy>
  <cp:revision>99</cp:revision>
  <dcterms:created xsi:type="dcterms:W3CDTF">2015-04-15T16:05:56Z</dcterms:created>
  <dcterms:modified xsi:type="dcterms:W3CDTF">2020-03-18T16:46:52Z</dcterms:modified>
</cp:coreProperties>
</file>