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2" r:id="rId2"/>
    <p:sldMasterId id="2147483764" r:id="rId3"/>
  </p:sldMasterIdLst>
  <p:notesMasterIdLst>
    <p:notesMasterId r:id="rId37"/>
  </p:notesMasterIdLst>
  <p:handoutMasterIdLst>
    <p:handoutMasterId r:id="rId38"/>
  </p:handoutMasterIdLst>
  <p:sldIdLst>
    <p:sldId id="374" r:id="rId4"/>
    <p:sldId id="375" r:id="rId5"/>
    <p:sldId id="266" r:id="rId6"/>
    <p:sldId id="357" r:id="rId7"/>
    <p:sldId id="377" r:id="rId8"/>
    <p:sldId id="378" r:id="rId9"/>
    <p:sldId id="376" r:id="rId10"/>
    <p:sldId id="379" r:id="rId11"/>
    <p:sldId id="380" r:id="rId12"/>
    <p:sldId id="381" r:id="rId13"/>
    <p:sldId id="382" r:id="rId14"/>
    <p:sldId id="383" r:id="rId15"/>
    <p:sldId id="384" r:id="rId16"/>
    <p:sldId id="385" r:id="rId17"/>
    <p:sldId id="386" r:id="rId18"/>
    <p:sldId id="387"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 id="400" r:id="rId32"/>
    <p:sldId id="401" r:id="rId33"/>
    <p:sldId id="402" r:id="rId34"/>
    <p:sldId id="403" r:id="rId35"/>
    <p:sldId id="404" r:id="rId36"/>
  </p:sldIdLst>
  <p:sldSz cx="9144000" cy="6858000" type="screen4x3"/>
  <p:notesSz cx="6669088" cy="9926638"/>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24" autoAdjust="0"/>
    <p:restoredTop sz="90929"/>
  </p:normalViewPr>
  <p:slideViewPr>
    <p:cSldViewPr snapToGrid="0">
      <p:cViewPr varScale="1">
        <p:scale>
          <a:sx n="66" d="100"/>
          <a:sy n="66" d="100"/>
        </p:scale>
        <p:origin x="-157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69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9331" name="Rectangle 3"/>
          <p:cNvSpPr>
            <a:spLocks noGrp="1" noChangeArrowheads="1"/>
          </p:cNvSpPr>
          <p:nvPr>
            <p:ph type="dt" sz="quarter" idx="1"/>
          </p:nvPr>
        </p:nvSpPr>
        <p:spPr bwMode="auto">
          <a:xfrm>
            <a:off x="3779838" y="0"/>
            <a:ext cx="288925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9332" name="Rectangle 4"/>
          <p:cNvSpPr>
            <a:spLocks noGrp="1" noChangeArrowheads="1"/>
          </p:cNvSpPr>
          <p:nvPr>
            <p:ph type="ftr" sz="quarter" idx="2"/>
          </p:nvPr>
        </p:nvSpPr>
        <p:spPr bwMode="auto">
          <a:xfrm>
            <a:off x="0" y="9429750"/>
            <a:ext cx="288925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9333" name="Rectangle 5"/>
          <p:cNvSpPr>
            <a:spLocks noGrp="1" noChangeArrowheads="1"/>
          </p:cNvSpPr>
          <p:nvPr>
            <p:ph type="sldNum" sz="quarter" idx="3"/>
          </p:nvPr>
        </p:nvSpPr>
        <p:spPr bwMode="auto">
          <a:xfrm>
            <a:off x="3779838" y="9429750"/>
            <a:ext cx="288925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716B8BD-D170-4236-8FEE-DB4AE14DB636}" type="slidenum">
              <a:rPr lang="en-US"/>
              <a:pPr>
                <a:defRPr/>
              </a:pPr>
              <a:t>‹#›</a:t>
            </a:fld>
            <a:endParaRPr lang="en-US"/>
          </a:p>
        </p:txBody>
      </p:sp>
    </p:spTree>
    <p:extLst>
      <p:ext uri="{BB962C8B-B14F-4D97-AF65-F5344CB8AC3E}">
        <p14:creationId xmlns="" xmlns:p14="http://schemas.microsoft.com/office/powerpoint/2010/main" val="4206244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idx="1"/>
          </p:nvPr>
        </p:nvSpPr>
        <p:spPr bwMode="auto">
          <a:xfrm>
            <a:off x="3779838" y="0"/>
            <a:ext cx="288925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01380"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22533" name="Rectangle 5"/>
          <p:cNvSpPr>
            <a:spLocks noGrp="1" noChangeArrowheads="1"/>
          </p:cNvSpPr>
          <p:nvPr>
            <p:ph type="body" sz="quarter" idx="3"/>
          </p:nvPr>
        </p:nvSpPr>
        <p:spPr bwMode="auto">
          <a:xfrm>
            <a:off x="889000" y="4714875"/>
            <a:ext cx="4891088" cy="4467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9429750"/>
            <a:ext cx="288925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535" name="Rectangle 7"/>
          <p:cNvSpPr>
            <a:spLocks noGrp="1" noChangeArrowheads="1"/>
          </p:cNvSpPr>
          <p:nvPr>
            <p:ph type="sldNum" sz="quarter" idx="5"/>
          </p:nvPr>
        </p:nvSpPr>
        <p:spPr bwMode="auto">
          <a:xfrm>
            <a:off x="3779838" y="9429750"/>
            <a:ext cx="288925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99EAC6EC-7296-48AC-9BF0-B2B6B70DCF12}" type="slidenum">
              <a:rPr lang="en-US"/>
              <a:pPr>
                <a:defRPr/>
              </a:pPr>
              <a:t>‹#›</a:t>
            </a:fld>
            <a:endParaRPr lang="en-US"/>
          </a:p>
        </p:txBody>
      </p:sp>
    </p:spTree>
    <p:extLst>
      <p:ext uri="{BB962C8B-B14F-4D97-AF65-F5344CB8AC3E}">
        <p14:creationId xmlns="" xmlns:p14="http://schemas.microsoft.com/office/powerpoint/2010/main" val="28098268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2578ACC-A839-4318-8F41-F7F20BF6418E}" type="slidenum">
              <a:rPr lang="en-US" altLang="en-US" smtClean="0">
                <a:solidFill>
                  <a:prstClr val="black"/>
                </a:solidFill>
              </a:rPr>
              <a:pPr eaLnBrk="1" hangingPunct="1">
                <a:spcBef>
                  <a:spcPct val="0"/>
                </a:spcBef>
              </a:pPr>
              <a:t>8</a:t>
            </a:fld>
            <a:endParaRPr lang="en-US" altLang="en-US" smtClean="0">
              <a:solidFill>
                <a:prstClr val="black"/>
              </a:solidFill>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713F91C-644C-4AC8-BA3C-B090DB7D98BE}" type="slidenum">
              <a:rPr lang="en-US" altLang="en-US" smtClean="0">
                <a:solidFill>
                  <a:prstClr val="black"/>
                </a:solidFill>
              </a:rPr>
              <a:pPr eaLnBrk="1" hangingPunct="1">
                <a:spcBef>
                  <a:spcPct val="0"/>
                </a:spcBef>
              </a:pPr>
              <a:t>9</a:t>
            </a:fld>
            <a:endParaRPr lang="en-US" altLang="en-US" smtClean="0">
              <a:solidFill>
                <a:prstClr val="black"/>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F14CA75-A514-4D06-ACA8-DD40A0835A98}" type="slidenum">
              <a:rPr lang="en-US" altLang="en-US" smtClean="0">
                <a:solidFill>
                  <a:prstClr val="black"/>
                </a:solidFill>
              </a:rPr>
              <a:pPr eaLnBrk="1" hangingPunct="1">
                <a:spcBef>
                  <a:spcPct val="0"/>
                </a:spcBef>
              </a:pPr>
              <a:t>10</a:t>
            </a:fld>
            <a:endParaRPr lang="en-US" altLang="en-US" smtClean="0">
              <a:solidFill>
                <a:prstClr val="black"/>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F319796-5959-46EA-BFC8-84C2015C6EA3}" type="slidenum">
              <a:rPr lang="en-US" altLang="en-US" smtClean="0">
                <a:solidFill>
                  <a:prstClr val="black"/>
                </a:solidFill>
              </a:rPr>
              <a:pPr eaLnBrk="1" hangingPunct="1">
                <a:spcBef>
                  <a:spcPct val="0"/>
                </a:spcBef>
              </a:pPr>
              <a:t>11</a:t>
            </a:fld>
            <a:endParaRPr lang="en-US" altLang="en-US" smtClean="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041495F-41AD-454E-B121-9D6466BDAE40}" type="slidenum">
              <a:rPr lang="en-US" altLang="en-US" smtClean="0">
                <a:solidFill>
                  <a:prstClr val="black"/>
                </a:solidFill>
              </a:rPr>
              <a:pPr eaLnBrk="1" hangingPunct="1">
                <a:spcBef>
                  <a:spcPct val="0"/>
                </a:spcBef>
              </a:pPr>
              <a:t>14</a:t>
            </a:fld>
            <a:endParaRPr lang="en-US" altLang="en-US" smtClean="0">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B40F068-E9B3-42B6-8EB3-3E52514BFFF7}" type="slidenum">
              <a:rPr lang="en-US" altLang="en-US" smtClean="0">
                <a:solidFill>
                  <a:prstClr val="black"/>
                </a:solidFill>
              </a:rPr>
              <a:pPr eaLnBrk="1" hangingPunct="1">
                <a:spcBef>
                  <a:spcPct val="0"/>
                </a:spcBef>
              </a:pPr>
              <a:t>15</a:t>
            </a:fld>
            <a:endParaRPr lang="en-US" altLang="en-US" smtClean="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B3B6027-790C-4C0A-B2A4-060DBC632AA5}" type="slidenum">
              <a:rPr lang="en-US" altLang="en-US" smtClean="0">
                <a:solidFill>
                  <a:prstClr val="black"/>
                </a:solidFill>
              </a:rPr>
              <a:pPr eaLnBrk="1" hangingPunct="1">
                <a:spcBef>
                  <a:spcPct val="0"/>
                </a:spcBef>
              </a:pPr>
              <a:t>16</a:t>
            </a:fld>
            <a:endParaRPr lang="en-US" altLang="en-US" smtClean="0">
              <a:solidFill>
                <a:prstClr val="black"/>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A05137E-D836-4A9E-9AD9-448242074F8B}" type="slidenum">
              <a:rPr lang="en-US" altLang="en-US" smtClean="0">
                <a:solidFill>
                  <a:prstClr val="black"/>
                </a:solidFill>
              </a:rPr>
              <a:pPr eaLnBrk="1" hangingPunct="1">
                <a:spcBef>
                  <a:spcPct val="0"/>
                </a:spcBef>
              </a:pPr>
              <a:t>17</a:t>
            </a:fld>
            <a:endParaRPr lang="en-US" altLang="en-US" smtClean="0">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AAE7C654-57A4-48BA-83F1-B1F0F901C3D4}" type="slidenum">
              <a:rPr lang="en-US"/>
              <a:pPr>
                <a:defRPr/>
              </a:pPr>
              <a:t>‹#›</a:t>
            </a:fld>
            <a:endParaRPr lang="en-US"/>
          </a:p>
        </p:txBody>
      </p:sp>
    </p:spTree>
    <p:extLst>
      <p:ext uri="{BB962C8B-B14F-4D97-AF65-F5344CB8AC3E}">
        <p14:creationId xmlns="" xmlns:p14="http://schemas.microsoft.com/office/powerpoint/2010/main" val="20427221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1815DA2-D532-4DF8-8C06-DA3F44546FBB}" type="slidenum">
              <a:rPr lang="en-US"/>
              <a:pPr>
                <a:defRPr/>
              </a:pPr>
              <a:t>‹#›</a:t>
            </a:fld>
            <a:endParaRPr lang="en-US"/>
          </a:p>
        </p:txBody>
      </p:sp>
    </p:spTree>
    <p:extLst>
      <p:ext uri="{BB962C8B-B14F-4D97-AF65-F5344CB8AC3E}">
        <p14:creationId xmlns="" xmlns:p14="http://schemas.microsoft.com/office/powerpoint/2010/main" val="51469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229C16A-0AAB-4E3E-9007-62BE7950F14F}" type="slidenum">
              <a:rPr lang="en-US"/>
              <a:pPr>
                <a:defRPr/>
              </a:pPr>
              <a:t>‹#›</a:t>
            </a:fld>
            <a:endParaRPr lang="en-US"/>
          </a:p>
        </p:txBody>
      </p:sp>
    </p:spTree>
    <p:extLst>
      <p:ext uri="{BB962C8B-B14F-4D97-AF65-F5344CB8AC3E}">
        <p14:creationId xmlns="" xmlns:p14="http://schemas.microsoft.com/office/powerpoint/2010/main" val="201168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15" indent="0" algn="r">
              <a:buNone/>
              <a:defRPr>
                <a:solidFill>
                  <a:schemeClr val="tx1"/>
                </a:solidFill>
              </a:defRPr>
            </a:lvl1pPr>
            <a:lvl2pPr marL="457153" indent="0" algn="ctr">
              <a:buNone/>
            </a:lvl2pPr>
            <a:lvl3pPr marL="914305" indent="0" algn="ctr">
              <a:buNone/>
            </a:lvl3pPr>
            <a:lvl4pPr marL="1371458" indent="0" algn="ctr">
              <a:buNone/>
            </a:lvl4pPr>
            <a:lvl5pPr marL="1828610" indent="0" algn="ctr">
              <a:buNone/>
            </a:lvl5pPr>
            <a:lvl6pPr marL="2285763" indent="0" algn="ctr">
              <a:buNone/>
            </a:lvl6pPr>
            <a:lvl7pPr marL="2742915" indent="0" algn="ctr">
              <a:buNone/>
            </a:lvl7pPr>
            <a:lvl8pPr marL="3200068" indent="0" algn="ctr">
              <a:buNone/>
            </a:lvl8pPr>
            <a:lvl9pPr marL="365722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defTabSz="407526" fontAlgn="base">
              <a:spcBef>
                <a:spcPct val="0"/>
              </a:spcBef>
              <a:spcAft>
                <a:spcPct val="0"/>
              </a:spcAft>
              <a:defRPr>
                <a:solidFill>
                  <a:srgbClr val="DBF5F9">
                    <a:shade val="90000"/>
                  </a:srgbClr>
                </a:solidFill>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fld id="{2F840245-E7F0-421D-BFDB-0BA8C4266531}" type="datetime1">
              <a:rPr lang="en-US" smtClean="0"/>
              <a:pPr>
                <a:defRPr/>
              </a:pPr>
              <a:t>4/25/2020</a:t>
            </a:fld>
            <a:endParaRPr lang="en-US"/>
          </a:p>
        </p:txBody>
      </p:sp>
      <p:sp>
        <p:nvSpPr>
          <p:cNvPr id="5" name="Footer Placeholder 18"/>
          <p:cNvSpPr>
            <a:spLocks noGrp="1"/>
          </p:cNvSpPr>
          <p:nvPr>
            <p:ph type="ftr" sz="quarter" idx="11"/>
          </p:nvPr>
        </p:nvSpPr>
        <p:spPr/>
        <p:txBody>
          <a:bodyPr/>
          <a:lstStyle>
            <a:lvl1pPr defTabSz="407526" fontAlgn="base">
              <a:spcBef>
                <a:spcPct val="0"/>
              </a:spcBef>
              <a:spcAft>
                <a:spcPct val="0"/>
              </a:spcAft>
              <a:defRPr>
                <a:solidFill>
                  <a:srgbClr val="DBF5F9">
                    <a:shade val="90000"/>
                  </a:srgbClr>
                </a:solidFill>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r>
              <a:rPr lang="en-US" smtClean="0"/>
              <a:t>Civil Engineering - Texas Tech University</a:t>
            </a:r>
            <a:endParaRPr lang="en-US"/>
          </a:p>
        </p:txBody>
      </p:sp>
      <p:sp>
        <p:nvSpPr>
          <p:cNvPr id="6" name="Slide Number Placeholder 26"/>
          <p:cNvSpPr>
            <a:spLocks noGrp="1"/>
          </p:cNvSpPr>
          <p:nvPr>
            <p:ph type="sldNum" sz="quarter" idx="12"/>
          </p:nvPr>
        </p:nvSpPr>
        <p:spPr/>
        <p:txBody>
          <a:bodyPr/>
          <a:lstStyle>
            <a:lvl1pPr defTabSz="407526" fontAlgn="base">
              <a:spcBef>
                <a:spcPct val="0"/>
              </a:spcBef>
              <a:spcAft>
                <a:spcPct val="0"/>
              </a:spcAft>
              <a:defRPr>
                <a:solidFill>
                  <a:srgbClr val="DBF5F9">
                    <a:shade val="90000"/>
                  </a:srgbClr>
                </a:solidFill>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fld id="{E37D5E8C-0310-4D19-BC24-AB5D59FF274F}" type="slidenum">
              <a:rPr lang="en-US"/>
              <a:pPr>
                <a:defRPr/>
              </a:pPr>
              <a:t>‹#›</a:t>
            </a:fld>
            <a:endParaRPr lang="en-US"/>
          </a:p>
        </p:txBody>
      </p:sp>
    </p:spTree>
    <p:extLst>
      <p:ext uri="{BB962C8B-B14F-4D97-AF65-F5344CB8AC3E}">
        <p14:creationId xmlns="" xmlns:p14="http://schemas.microsoft.com/office/powerpoint/2010/main" val="2539911032"/>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07526" fontAlgn="base">
              <a:spcBef>
                <a:spcPct val="0"/>
              </a:spcBef>
              <a:spcAft>
                <a:spcPct val="0"/>
              </a:spcAft>
              <a:defRPr>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fld id="{C8545E74-02FE-44AC-A2A6-CD8DFA44681D}" type="datetime1">
              <a:rPr lang="en-US" smtClean="0"/>
              <a:pPr>
                <a:defRPr/>
              </a:pPr>
              <a:t>4/25/2020</a:t>
            </a:fld>
            <a:endParaRPr lang="en-US"/>
          </a:p>
        </p:txBody>
      </p:sp>
      <p:sp>
        <p:nvSpPr>
          <p:cNvPr id="5" name="Footer Placeholder 4"/>
          <p:cNvSpPr>
            <a:spLocks noGrp="1"/>
          </p:cNvSpPr>
          <p:nvPr>
            <p:ph type="ftr" sz="quarter" idx="11"/>
          </p:nvPr>
        </p:nvSpPr>
        <p:spPr/>
        <p:txBody>
          <a:bodyPr/>
          <a:lstStyle>
            <a:lvl1pPr defTabSz="407526" fontAlgn="base">
              <a:spcBef>
                <a:spcPct val="0"/>
              </a:spcBef>
              <a:spcAft>
                <a:spcPct val="0"/>
              </a:spcAft>
              <a:defRPr>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r>
              <a:rPr lang="en-US" smtClean="0"/>
              <a:t>Civil Engineering - Texas Tech University</a:t>
            </a:r>
            <a:endParaRPr lang="en-US"/>
          </a:p>
        </p:txBody>
      </p:sp>
      <p:sp>
        <p:nvSpPr>
          <p:cNvPr id="6" name="Slide Number Placeholder 5"/>
          <p:cNvSpPr>
            <a:spLocks noGrp="1"/>
          </p:cNvSpPr>
          <p:nvPr>
            <p:ph type="sldNum" sz="quarter" idx="12"/>
          </p:nvPr>
        </p:nvSpPr>
        <p:spPr/>
        <p:txBody>
          <a:bodyPr/>
          <a:lstStyle>
            <a:lvl1pPr defTabSz="407526" fontAlgn="base">
              <a:spcBef>
                <a:spcPct val="0"/>
              </a:spcBef>
              <a:spcAft>
                <a:spcPct val="0"/>
              </a:spcAft>
              <a:defRPr>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fld id="{D0354B4A-F7ED-4AE7-B7EF-55AD1EFEAE80}" type="slidenum">
              <a:rPr lang="en-US"/>
              <a:pPr>
                <a:defRPr/>
              </a:pPr>
              <a:t>‹#›</a:t>
            </a:fld>
            <a:endParaRPr lang="en-US"/>
          </a:p>
        </p:txBody>
      </p:sp>
    </p:spTree>
    <p:extLst>
      <p:ext uri="{BB962C8B-B14F-4D97-AF65-F5344CB8AC3E}">
        <p14:creationId xmlns="" xmlns:p14="http://schemas.microsoft.com/office/powerpoint/2010/main" val="419528883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7"/>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07526" fontAlgn="base">
              <a:spcBef>
                <a:spcPct val="0"/>
              </a:spcBef>
              <a:spcAft>
                <a:spcPct val="0"/>
              </a:spcAft>
              <a:defRPr>
                <a:solidFill>
                  <a:srgbClr val="DBF5F9">
                    <a:shade val="90000"/>
                  </a:srgbClr>
                </a:solidFill>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fld id="{7D7C2D94-178A-4772-B1AE-24E8086810CA}" type="datetime1">
              <a:rPr lang="en-US" smtClean="0"/>
              <a:pPr>
                <a:defRPr/>
              </a:pPr>
              <a:t>4/25/2020</a:t>
            </a:fld>
            <a:endParaRPr lang="en-US"/>
          </a:p>
        </p:txBody>
      </p:sp>
      <p:sp>
        <p:nvSpPr>
          <p:cNvPr id="5" name="Footer Placeholder 4"/>
          <p:cNvSpPr>
            <a:spLocks noGrp="1"/>
          </p:cNvSpPr>
          <p:nvPr>
            <p:ph type="ftr" sz="quarter" idx="11"/>
          </p:nvPr>
        </p:nvSpPr>
        <p:spPr/>
        <p:txBody>
          <a:bodyPr/>
          <a:lstStyle>
            <a:lvl1pPr defTabSz="407526" fontAlgn="base">
              <a:spcBef>
                <a:spcPct val="0"/>
              </a:spcBef>
              <a:spcAft>
                <a:spcPct val="0"/>
              </a:spcAft>
              <a:defRPr>
                <a:solidFill>
                  <a:srgbClr val="DBF5F9">
                    <a:shade val="90000"/>
                  </a:srgbClr>
                </a:solidFill>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r>
              <a:rPr lang="en-US" smtClean="0"/>
              <a:t>Civil Engineering - Texas Tech University</a:t>
            </a:r>
            <a:endParaRPr lang="en-US"/>
          </a:p>
        </p:txBody>
      </p:sp>
      <p:sp>
        <p:nvSpPr>
          <p:cNvPr id="6" name="Slide Number Placeholder 5"/>
          <p:cNvSpPr>
            <a:spLocks noGrp="1"/>
          </p:cNvSpPr>
          <p:nvPr>
            <p:ph type="sldNum" sz="quarter" idx="12"/>
          </p:nvPr>
        </p:nvSpPr>
        <p:spPr/>
        <p:txBody>
          <a:bodyPr/>
          <a:lstStyle>
            <a:lvl1pPr defTabSz="407526" fontAlgn="base">
              <a:spcBef>
                <a:spcPct val="0"/>
              </a:spcBef>
              <a:spcAft>
                <a:spcPct val="0"/>
              </a:spcAft>
              <a:defRPr>
                <a:solidFill>
                  <a:srgbClr val="DBF5F9">
                    <a:shade val="90000"/>
                  </a:srgbClr>
                </a:solidFill>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fld id="{9E271995-AF8B-4EB5-A4CB-F6C52D476F12}" type="slidenum">
              <a:rPr lang="en-US"/>
              <a:pPr>
                <a:defRPr/>
              </a:pPr>
              <a:t>‹#›</a:t>
            </a:fld>
            <a:endParaRPr lang="en-US"/>
          </a:p>
        </p:txBody>
      </p:sp>
    </p:spTree>
    <p:extLst>
      <p:ext uri="{BB962C8B-B14F-4D97-AF65-F5344CB8AC3E}">
        <p14:creationId xmlns="" xmlns:p14="http://schemas.microsoft.com/office/powerpoint/2010/main" val="3433582639"/>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07526" fontAlgn="base">
              <a:spcBef>
                <a:spcPct val="0"/>
              </a:spcBef>
              <a:spcAft>
                <a:spcPct val="0"/>
              </a:spcAft>
              <a:defRPr>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fld id="{23B1B276-C738-497A-90CA-F435DB24012A}" type="datetime1">
              <a:rPr lang="en-US" smtClean="0"/>
              <a:pPr>
                <a:defRPr/>
              </a:pPr>
              <a:t>4/25/2020</a:t>
            </a:fld>
            <a:endParaRPr lang="en-US"/>
          </a:p>
        </p:txBody>
      </p:sp>
      <p:sp>
        <p:nvSpPr>
          <p:cNvPr id="6" name="Footer Placeholder 5"/>
          <p:cNvSpPr>
            <a:spLocks noGrp="1"/>
          </p:cNvSpPr>
          <p:nvPr>
            <p:ph type="ftr" sz="quarter" idx="11"/>
          </p:nvPr>
        </p:nvSpPr>
        <p:spPr/>
        <p:txBody>
          <a:bodyPr/>
          <a:lstStyle>
            <a:lvl1pPr defTabSz="407526" fontAlgn="base">
              <a:spcBef>
                <a:spcPct val="0"/>
              </a:spcBef>
              <a:spcAft>
                <a:spcPct val="0"/>
              </a:spcAft>
              <a:defRPr>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r>
              <a:rPr lang="en-US" smtClean="0"/>
              <a:t>Civil Engineering - Texas Tech University</a:t>
            </a:r>
            <a:endParaRPr lang="en-US"/>
          </a:p>
        </p:txBody>
      </p:sp>
      <p:sp>
        <p:nvSpPr>
          <p:cNvPr id="7" name="Slide Number Placeholder 6"/>
          <p:cNvSpPr>
            <a:spLocks noGrp="1"/>
          </p:cNvSpPr>
          <p:nvPr>
            <p:ph type="sldNum" sz="quarter" idx="12"/>
          </p:nvPr>
        </p:nvSpPr>
        <p:spPr/>
        <p:txBody>
          <a:bodyPr/>
          <a:lstStyle>
            <a:lvl1pPr defTabSz="407526" fontAlgn="base">
              <a:spcBef>
                <a:spcPct val="0"/>
              </a:spcBef>
              <a:spcAft>
                <a:spcPct val="0"/>
              </a:spcAft>
              <a:defRPr>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fld id="{A7112B6D-8FA7-4007-8A28-D76C945189A7}" type="slidenum">
              <a:rPr lang="en-US"/>
              <a:pPr>
                <a:defRPr/>
              </a:pPr>
              <a:t>‹#›</a:t>
            </a:fld>
            <a:endParaRPr lang="en-US"/>
          </a:p>
        </p:txBody>
      </p:sp>
    </p:spTree>
    <p:extLst>
      <p:ext uri="{BB962C8B-B14F-4D97-AF65-F5344CB8AC3E}">
        <p14:creationId xmlns="" xmlns:p14="http://schemas.microsoft.com/office/powerpoint/2010/main" val="2633190152"/>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9"/>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407526" fontAlgn="base">
              <a:spcBef>
                <a:spcPct val="0"/>
              </a:spcBef>
              <a:spcAft>
                <a:spcPct val="0"/>
              </a:spcAft>
              <a:defRPr>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fld id="{7AD8E141-83EC-4168-9458-D525D6BF588D}" type="datetime1">
              <a:rPr lang="en-US" smtClean="0"/>
              <a:pPr>
                <a:defRPr/>
              </a:pPr>
              <a:t>4/25/2020</a:t>
            </a:fld>
            <a:endParaRPr lang="en-US"/>
          </a:p>
        </p:txBody>
      </p:sp>
      <p:sp>
        <p:nvSpPr>
          <p:cNvPr id="8" name="Footer Placeholder 7"/>
          <p:cNvSpPr>
            <a:spLocks noGrp="1"/>
          </p:cNvSpPr>
          <p:nvPr>
            <p:ph type="ftr" sz="quarter" idx="11"/>
          </p:nvPr>
        </p:nvSpPr>
        <p:spPr/>
        <p:txBody>
          <a:bodyPr/>
          <a:lstStyle>
            <a:lvl1pPr defTabSz="407526" fontAlgn="base">
              <a:spcBef>
                <a:spcPct val="0"/>
              </a:spcBef>
              <a:spcAft>
                <a:spcPct val="0"/>
              </a:spcAft>
              <a:defRPr>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r>
              <a:rPr lang="en-US" smtClean="0"/>
              <a:t>Civil Engineering - Texas Tech University</a:t>
            </a:r>
            <a:endParaRPr lang="en-US"/>
          </a:p>
        </p:txBody>
      </p:sp>
      <p:sp>
        <p:nvSpPr>
          <p:cNvPr id="9" name="Slide Number Placeholder 8"/>
          <p:cNvSpPr>
            <a:spLocks noGrp="1"/>
          </p:cNvSpPr>
          <p:nvPr>
            <p:ph type="sldNum" sz="quarter" idx="12"/>
          </p:nvPr>
        </p:nvSpPr>
        <p:spPr/>
        <p:txBody>
          <a:bodyPr/>
          <a:lstStyle>
            <a:lvl1pPr defTabSz="407526" fontAlgn="base">
              <a:spcBef>
                <a:spcPct val="0"/>
              </a:spcBef>
              <a:spcAft>
                <a:spcPct val="0"/>
              </a:spcAft>
              <a:defRPr>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fld id="{3B8243F1-088E-4A33-8A59-92E56ED5FC48}" type="slidenum">
              <a:rPr lang="en-US"/>
              <a:pPr>
                <a:defRPr/>
              </a:pPr>
              <a:t>‹#›</a:t>
            </a:fld>
            <a:endParaRPr lang="en-US"/>
          </a:p>
        </p:txBody>
      </p:sp>
    </p:spTree>
    <p:extLst>
      <p:ext uri="{BB962C8B-B14F-4D97-AF65-F5344CB8AC3E}">
        <p14:creationId xmlns="" xmlns:p14="http://schemas.microsoft.com/office/powerpoint/2010/main" val="259523654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tIns="45720">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407526" fontAlgn="base">
              <a:spcBef>
                <a:spcPct val="0"/>
              </a:spcBef>
              <a:spcAft>
                <a:spcPct val="0"/>
              </a:spcAft>
              <a:defRPr>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fld id="{DB082365-FF6F-4758-9AA1-403B233E2F2E}" type="datetime1">
              <a:rPr lang="en-US" smtClean="0"/>
              <a:pPr>
                <a:defRPr/>
              </a:pPr>
              <a:t>4/25/2020</a:t>
            </a:fld>
            <a:endParaRPr lang="en-US"/>
          </a:p>
        </p:txBody>
      </p:sp>
      <p:sp>
        <p:nvSpPr>
          <p:cNvPr id="4" name="Footer Placeholder 3"/>
          <p:cNvSpPr>
            <a:spLocks noGrp="1"/>
          </p:cNvSpPr>
          <p:nvPr>
            <p:ph type="ftr" sz="quarter" idx="11"/>
          </p:nvPr>
        </p:nvSpPr>
        <p:spPr/>
        <p:txBody>
          <a:bodyPr/>
          <a:lstStyle>
            <a:lvl1pPr defTabSz="407526" fontAlgn="base">
              <a:spcBef>
                <a:spcPct val="0"/>
              </a:spcBef>
              <a:spcAft>
                <a:spcPct val="0"/>
              </a:spcAft>
              <a:defRPr>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r>
              <a:rPr lang="en-US" smtClean="0"/>
              <a:t>Civil Engineering - Texas Tech University</a:t>
            </a:r>
            <a:endParaRPr lang="en-US"/>
          </a:p>
        </p:txBody>
      </p:sp>
      <p:sp>
        <p:nvSpPr>
          <p:cNvPr id="5" name="Slide Number Placeholder 4"/>
          <p:cNvSpPr>
            <a:spLocks noGrp="1"/>
          </p:cNvSpPr>
          <p:nvPr>
            <p:ph type="sldNum" sz="quarter" idx="12"/>
          </p:nvPr>
        </p:nvSpPr>
        <p:spPr/>
        <p:txBody>
          <a:bodyPr/>
          <a:lstStyle>
            <a:lvl1pPr defTabSz="407526" fontAlgn="base">
              <a:spcBef>
                <a:spcPct val="0"/>
              </a:spcBef>
              <a:spcAft>
                <a:spcPct val="0"/>
              </a:spcAft>
              <a:defRPr>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fld id="{43B8720F-0C10-48DF-A104-6FA3A9152516}" type="slidenum">
              <a:rPr lang="en-US"/>
              <a:pPr>
                <a:defRPr/>
              </a:pPr>
              <a:t>‹#›</a:t>
            </a:fld>
            <a:endParaRPr lang="en-US"/>
          </a:p>
        </p:txBody>
      </p:sp>
    </p:spTree>
    <p:extLst>
      <p:ext uri="{BB962C8B-B14F-4D97-AF65-F5344CB8AC3E}">
        <p14:creationId xmlns="" xmlns:p14="http://schemas.microsoft.com/office/powerpoint/2010/main" val="208112154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07526" fontAlgn="base">
              <a:spcBef>
                <a:spcPct val="0"/>
              </a:spcBef>
              <a:spcAft>
                <a:spcPct val="0"/>
              </a:spcAft>
              <a:defRPr>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fld id="{4E6C4537-4756-48D2-AB6A-FC044298EF0C}" type="datetime1">
              <a:rPr lang="en-US" smtClean="0"/>
              <a:pPr>
                <a:defRPr/>
              </a:pPr>
              <a:t>4/25/2020</a:t>
            </a:fld>
            <a:endParaRPr lang="en-US"/>
          </a:p>
        </p:txBody>
      </p:sp>
      <p:sp>
        <p:nvSpPr>
          <p:cNvPr id="3" name="Footer Placeholder 2"/>
          <p:cNvSpPr>
            <a:spLocks noGrp="1"/>
          </p:cNvSpPr>
          <p:nvPr>
            <p:ph type="ftr" sz="quarter" idx="11"/>
          </p:nvPr>
        </p:nvSpPr>
        <p:spPr/>
        <p:txBody>
          <a:bodyPr/>
          <a:lstStyle>
            <a:lvl1pPr defTabSz="407526" fontAlgn="base">
              <a:spcBef>
                <a:spcPct val="0"/>
              </a:spcBef>
              <a:spcAft>
                <a:spcPct val="0"/>
              </a:spcAft>
              <a:defRPr>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r>
              <a:rPr lang="en-US" smtClean="0"/>
              <a:t>Civil Engineering - Texas Tech University</a:t>
            </a:r>
            <a:endParaRPr lang="en-US"/>
          </a:p>
        </p:txBody>
      </p:sp>
      <p:sp>
        <p:nvSpPr>
          <p:cNvPr id="4" name="Slide Number Placeholder 3"/>
          <p:cNvSpPr>
            <a:spLocks noGrp="1"/>
          </p:cNvSpPr>
          <p:nvPr>
            <p:ph type="sldNum" sz="quarter" idx="12"/>
          </p:nvPr>
        </p:nvSpPr>
        <p:spPr/>
        <p:txBody>
          <a:bodyPr/>
          <a:lstStyle>
            <a:lvl1pPr defTabSz="407526" fontAlgn="base">
              <a:spcBef>
                <a:spcPct val="0"/>
              </a:spcBef>
              <a:spcAft>
                <a:spcPct val="0"/>
              </a:spcAft>
              <a:defRPr>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fld id="{9C936383-304B-4A9E-A273-0ABD6F009BC3}" type="slidenum">
              <a:rPr lang="en-US"/>
              <a:pPr>
                <a:defRPr/>
              </a:pPr>
              <a:t>‹#›</a:t>
            </a:fld>
            <a:endParaRPr lang="en-US"/>
          </a:p>
        </p:txBody>
      </p:sp>
    </p:spTree>
    <p:extLst>
      <p:ext uri="{BB962C8B-B14F-4D97-AF65-F5344CB8AC3E}">
        <p14:creationId xmlns="" xmlns:p14="http://schemas.microsoft.com/office/powerpoint/2010/main" val="375593128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3"/>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1"/>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1" y="1676401"/>
            <a:ext cx="5111750" cy="4572000"/>
          </a:xfrm>
        </p:spPr>
        <p:txBody>
          <a:bodyPr tIns="0"/>
          <a:lstStyle>
            <a:lvl1pPr>
              <a:defRPr sz="2799"/>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07526" fontAlgn="base">
              <a:spcBef>
                <a:spcPct val="0"/>
              </a:spcBef>
              <a:spcAft>
                <a:spcPct val="0"/>
              </a:spcAft>
              <a:defRPr>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fld id="{37067295-6D0F-446D-9BA7-A0BBC2BEB0C8}" type="datetime1">
              <a:rPr lang="en-US" smtClean="0"/>
              <a:pPr>
                <a:defRPr/>
              </a:pPr>
              <a:t>4/25/2020</a:t>
            </a:fld>
            <a:endParaRPr lang="en-US"/>
          </a:p>
        </p:txBody>
      </p:sp>
      <p:sp>
        <p:nvSpPr>
          <p:cNvPr id="6" name="Footer Placeholder 5"/>
          <p:cNvSpPr>
            <a:spLocks noGrp="1"/>
          </p:cNvSpPr>
          <p:nvPr>
            <p:ph type="ftr" sz="quarter" idx="11"/>
          </p:nvPr>
        </p:nvSpPr>
        <p:spPr/>
        <p:txBody>
          <a:bodyPr/>
          <a:lstStyle>
            <a:lvl1pPr defTabSz="407526" fontAlgn="base">
              <a:spcBef>
                <a:spcPct val="0"/>
              </a:spcBef>
              <a:spcAft>
                <a:spcPct val="0"/>
              </a:spcAft>
              <a:defRPr>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r>
              <a:rPr lang="en-US" smtClean="0"/>
              <a:t>Civil Engineering - Texas Tech University</a:t>
            </a:r>
            <a:endParaRPr lang="en-US"/>
          </a:p>
        </p:txBody>
      </p:sp>
      <p:sp>
        <p:nvSpPr>
          <p:cNvPr id="7" name="Slide Number Placeholder 6"/>
          <p:cNvSpPr>
            <a:spLocks noGrp="1"/>
          </p:cNvSpPr>
          <p:nvPr>
            <p:ph type="sldNum" sz="quarter" idx="12"/>
          </p:nvPr>
        </p:nvSpPr>
        <p:spPr/>
        <p:txBody>
          <a:bodyPr/>
          <a:lstStyle>
            <a:lvl1pPr defTabSz="407526" fontAlgn="base">
              <a:spcBef>
                <a:spcPct val="0"/>
              </a:spcBef>
              <a:spcAft>
                <a:spcPct val="0"/>
              </a:spcAft>
              <a:defRPr>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fld id="{5C9BB533-7FD2-459C-9649-C7A97931BD32}" type="slidenum">
              <a:rPr lang="en-US"/>
              <a:pPr>
                <a:defRPr/>
              </a:pPr>
              <a:t>‹#›</a:t>
            </a:fld>
            <a:endParaRPr lang="en-US"/>
          </a:p>
        </p:txBody>
      </p:sp>
    </p:spTree>
    <p:extLst>
      <p:ext uri="{BB962C8B-B14F-4D97-AF65-F5344CB8AC3E}">
        <p14:creationId xmlns="" xmlns:p14="http://schemas.microsoft.com/office/powerpoint/2010/main" val="412650604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B4A2B58D-2CC4-4828-BCD0-D8F52991C3D9}"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 xmlns:p14="http://schemas.microsoft.com/office/powerpoint/2010/main" val="2076285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120" y="1107477"/>
            <a:ext cx="5258880" cy="4115952"/>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914305" fontAlgn="auto">
              <a:spcBef>
                <a:spcPts val="0"/>
              </a:spcBef>
              <a:spcAft>
                <a:spcPts val="0"/>
              </a:spcAft>
              <a:defRPr/>
            </a:pPr>
            <a:endParaRPr lang="en-US" sz="1800">
              <a:solidFill>
                <a:prstClr val="white"/>
              </a:solidFill>
            </a:endParaRPr>
          </a:p>
        </p:txBody>
      </p:sp>
      <p:sp>
        <p:nvSpPr>
          <p:cNvPr id="6" name="Right Triangle 5"/>
          <p:cNvSpPr/>
          <p:nvPr/>
        </p:nvSpPr>
        <p:spPr>
          <a:xfrm rot="420000" flipV="1">
            <a:off x="8003520" y="5360243"/>
            <a:ext cx="155520" cy="15553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914305" fontAlgn="auto">
              <a:spcBef>
                <a:spcPts val="0"/>
              </a:spcBef>
              <a:spcAft>
                <a:spcPts val="0"/>
              </a:spcAft>
              <a:defRPr/>
            </a:pPr>
            <a:endParaRPr lang="en-US" sz="1800">
              <a:solidFill>
                <a:prstClr val="white"/>
              </a:solidFill>
            </a:endParaRPr>
          </a:p>
        </p:txBody>
      </p:sp>
      <p:sp>
        <p:nvSpPr>
          <p:cNvPr id="7" name="Freeform 6"/>
          <p:cNvSpPr>
            <a:spLocks/>
          </p:cNvSpPr>
          <p:nvPr/>
        </p:nvSpPr>
        <p:spPr bwMode="auto">
          <a:xfrm flipV="1">
            <a:off x="-10080" y="5816771"/>
            <a:ext cx="9164161" cy="1041229"/>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91431" tIns="45715" rIns="91431" bIns="45715"/>
          <a:lstStyle/>
          <a:p>
            <a:pPr defTabSz="914305" fontAlgn="auto">
              <a:spcBef>
                <a:spcPts val="0"/>
              </a:spcBef>
              <a:spcAft>
                <a:spcPts val="0"/>
              </a:spcAft>
              <a:defRPr/>
            </a:pPr>
            <a:endParaRPr lang="en-US" sz="1800">
              <a:solidFill>
                <a:prstClr val="black"/>
              </a:solidFill>
              <a:latin typeface="Constantia"/>
              <a:ea typeface="Arial Unicode MS" panose="020B0604020202020204" pitchFamily="34" charset="-128"/>
              <a:cs typeface="Arial Unicode MS" panose="020B0604020202020204" pitchFamily="34" charset="-128"/>
            </a:endParaRPr>
          </a:p>
        </p:txBody>
      </p:sp>
      <p:sp>
        <p:nvSpPr>
          <p:cNvPr id="8" name="Freeform 7"/>
          <p:cNvSpPr>
            <a:spLocks/>
          </p:cNvSpPr>
          <p:nvPr/>
        </p:nvSpPr>
        <p:spPr bwMode="auto">
          <a:xfrm flipV="1">
            <a:off x="4381920" y="6220013"/>
            <a:ext cx="4762080" cy="637987"/>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91431" tIns="45715" rIns="91431" bIns="45715"/>
          <a:lstStyle/>
          <a:p>
            <a:pPr defTabSz="914305" fontAlgn="auto">
              <a:spcBef>
                <a:spcPts val="0"/>
              </a:spcBef>
              <a:spcAft>
                <a:spcPts val="0"/>
              </a:spcAft>
              <a:defRPr/>
            </a:pPr>
            <a:endParaRPr lang="en-US" sz="1800">
              <a:solidFill>
                <a:prstClr val="black"/>
              </a:solidFill>
              <a:latin typeface="Constantia"/>
              <a:ea typeface="Arial Unicode MS" panose="020B0604020202020204" pitchFamily="34" charset="-128"/>
              <a:cs typeface="Arial Unicode MS" panose="020B0604020202020204" pitchFamily="34" charset="-128"/>
            </a:endParaRPr>
          </a:p>
        </p:txBody>
      </p:sp>
      <p:sp>
        <p:nvSpPr>
          <p:cNvPr id="2" name="Title 1"/>
          <p:cNvSpPr>
            <a:spLocks noGrp="1"/>
          </p:cNvSpPr>
          <p:nvPr>
            <p:ph type="title"/>
          </p:nvPr>
        </p:nvSpPr>
        <p:spPr>
          <a:xfrm>
            <a:off x="609601" y="1176997"/>
            <a:ext cx="2212848" cy="1582621"/>
          </a:xfrm>
        </p:spPr>
        <p:txBody>
          <a:bodyPr lIns="45720" t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1"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199"/>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defTabSz="407526" fontAlgn="base">
              <a:spcBef>
                <a:spcPct val="0"/>
              </a:spcBef>
              <a:spcAft>
                <a:spcPct val="0"/>
              </a:spcAft>
              <a:defRPr>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fld id="{66095184-40B4-470E-93CE-FC13BD3850CC}" type="datetime1">
              <a:rPr lang="en-US" smtClean="0"/>
              <a:pPr>
                <a:defRPr/>
              </a:pPr>
              <a:t>4/25/2020</a:t>
            </a:fld>
            <a:endParaRPr lang="en-US"/>
          </a:p>
        </p:txBody>
      </p:sp>
      <p:sp>
        <p:nvSpPr>
          <p:cNvPr id="10" name="Footer Placeholder 5"/>
          <p:cNvSpPr>
            <a:spLocks noGrp="1"/>
          </p:cNvSpPr>
          <p:nvPr>
            <p:ph type="ftr" sz="quarter" idx="11"/>
          </p:nvPr>
        </p:nvSpPr>
        <p:spPr/>
        <p:txBody>
          <a:bodyPr/>
          <a:lstStyle>
            <a:lvl1pPr defTabSz="407526" fontAlgn="base">
              <a:spcBef>
                <a:spcPct val="0"/>
              </a:spcBef>
              <a:spcAft>
                <a:spcPct val="0"/>
              </a:spcAft>
              <a:defRPr>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r>
              <a:rPr lang="en-US" smtClean="0"/>
              <a:t>Civil Engineering - Texas Tech University</a:t>
            </a:r>
            <a:endParaRPr lang="en-US"/>
          </a:p>
        </p:txBody>
      </p:sp>
      <p:sp>
        <p:nvSpPr>
          <p:cNvPr id="11" name="Slide Number Placeholder 6"/>
          <p:cNvSpPr>
            <a:spLocks noGrp="1"/>
          </p:cNvSpPr>
          <p:nvPr>
            <p:ph type="sldNum" sz="quarter" idx="12"/>
          </p:nvPr>
        </p:nvSpPr>
        <p:spPr>
          <a:xfrm>
            <a:off x="8076960" y="6356827"/>
            <a:ext cx="610560" cy="364359"/>
          </a:xfrm>
        </p:spPr>
        <p:txBody>
          <a:bodyPr/>
          <a:lstStyle>
            <a:lvl1pPr defTabSz="407526" fontAlgn="base">
              <a:spcBef>
                <a:spcPct val="0"/>
              </a:spcBef>
              <a:spcAft>
                <a:spcPct val="0"/>
              </a:spcAft>
              <a:defRPr>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fld id="{4BEA92DB-9A9C-47CA-A031-51EC7A3A90F5}" type="slidenum">
              <a:rPr lang="en-US"/>
              <a:pPr>
                <a:defRPr/>
              </a:pPr>
              <a:t>‹#›</a:t>
            </a:fld>
            <a:endParaRPr lang="en-US"/>
          </a:p>
        </p:txBody>
      </p:sp>
    </p:spTree>
    <p:extLst>
      <p:ext uri="{BB962C8B-B14F-4D97-AF65-F5344CB8AC3E}">
        <p14:creationId xmlns="" xmlns:p14="http://schemas.microsoft.com/office/powerpoint/2010/main" val="48481451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07526" fontAlgn="base">
              <a:spcBef>
                <a:spcPct val="0"/>
              </a:spcBef>
              <a:spcAft>
                <a:spcPct val="0"/>
              </a:spcAft>
              <a:defRPr>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fld id="{22615E2C-4D96-4F5F-9EA0-17FFEADAB880}" type="datetime1">
              <a:rPr lang="en-US" smtClean="0"/>
              <a:pPr>
                <a:defRPr/>
              </a:pPr>
              <a:t>4/25/2020</a:t>
            </a:fld>
            <a:endParaRPr lang="en-US"/>
          </a:p>
        </p:txBody>
      </p:sp>
      <p:sp>
        <p:nvSpPr>
          <p:cNvPr id="5" name="Footer Placeholder 4"/>
          <p:cNvSpPr>
            <a:spLocks noGrp="1"/>
          </p:cNvSpPr>
          <p:nvPr>
            <p:ph type="ftr" sz="quarter" idx="11"/>
          </p:nvPr>
        </p:nvSpPr>
        <p:spPr/>
        <p:txBody>
          <a:bodyPr/>
          <a:lstStyle>
            <a:lvl1pPr defTabSz="407526" fontAlgn="base">
              <a:spcBef>
                <a:spcPct val="0"/>
              </a:spcBef>
              <a:spcAft>
                <a:spcPct val="0"/>
              </a:spcAft>
              <a:defRPr>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r>
              <a:rPr lang="en-US" smtClean="0"/>
              <a:t>Civil Engineering - Texas Tech University</a:t>
            </a:r>
            <a:endParaRPr lang="en-US"/>
          </a:p>
        </p:txBody>
      </p:sp>
      <p:sp>
        <p:nvSpPr>
          <p:cNvPr id="6" name="Slide Number Placeholder 5"/>
          <p:cNvSpPr>
            <a:spLocks noGrp="1"/>
          </p:cNvSpPr>
          <p:nvPr>
            <p:ph type="sldNum" sz="quarter" idx="12"/>
          </p:nvPr>
        </p:nvSpPr>
        <p:spPr/>
        <p:txBody>
          <a:bodyPr/>
          <a:lstStyle>
            <a:lvl1pPr defTabSz="407526" fontAlgn="base">
              <a:spcBef>
                <a:spcPct val="0"/>
              </a:spcBef>
              <a:spcAft>
                <a:spcPct val="0"/>
              </a:spcAft>
              <a:defRPr>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fld id="{F167C743-39AF-40AB-AA4B-29654A2AF2C4}" type="slidenum">
              <a:rPr lang="en-US"/>
              <a:pPr>
                <a:defRPr/>
              </a:pPr>
              <a:t>‹#›</a:t>
            </a:fld>
            <a:endParaRPr lang="en-US"/>
          </a:p>
        </p:txBody>
      </p:sp>
    </p:spTree>
    <p:extLst>
      <p:ext uri="{BB962C8B-B14F-4D97-AF65-F5344CB8AC3E}">
        <p14:creationId xmlns="" xmlns:p14="http://schemas.microsoft.com/office/powerpoint/2010/main" val="518952461"/>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07526" fontAlgn="base">
              <a:spcBef>
                <a:spcPct val="0"/>
              </a:spcBef>
              <a:spcAft>
                <a:spcPct val="0"/>
              </a:spcAft>
              <a:defRPr>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fld id="{75C984F7-A616-48B4-B78B-1AD2EF105497}" type="datetime1">
              <a:rPr lang="en-US" smtClean="0"/>
              <a:pPr>
                <a:defRPr/>
              </a:pPr>
              <a:t>4/25/2020</a:t>
            </a:fld>
            <a:endParaRPr lang="en-US"/>
          </a:p>
        </p:txBody>
      </p:sp>
      <p:sp>
        <p:nvSpPr>
          <p:cNvPr id="5" name="Footer Placeholder 4"/>
          <p:cNvSpPr>
            <a:spLocks noGrp="1"/>
          </p:cNvSpPr>
          <p:nvPr>
            <p:ph type="ftr" sz="quarter" idx="11"/>
          </p:nvPr>
        </p:nvSpPr>
        <p:spPr/>
        <p:txBody>
          <a:bodyPr/>
          <a:lstStyle>
            <a:lvl1pPr defTabSz="407526" fontAlgn="base">
              <a:spcBef>
                <a:spcPct val="0"/>
              </a:spcBef>
              <a:spcAft>
                <a:spcPct val="0"/>
              </a:spcAft>
              <a:defRPr>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r>
              <a:rPr lang="en-US" smtClean="0"/>
              <a:t>Civil Engineering - Texas Tech University</a:t>
            </a:r>
            <a:endParaRPr lang="en-US"/>
          </a:p>
        </p:txBody>
      </p:sp>
      <p:sp>
        <p:nvSpPr>
          <p:cNvPr id="6" name="Slide Number Placeholder 5"/>
          <p:cNvSpPr>
            <a:spLocks noGrp="1"/>
          </p:cNvSpPr>
          <p:nvPr>
            <p:ph type="sldNum" sz="quarter" idx="12"/>
          </p:nvPr>
        </p:nvSpPr>
        <p:spPr/>
        <p:txBody>
          <a:bodyPr/>
          <a:lstStyle>
            <a:lvl1pPr defTabSz="407526" fontAlgn="base">
              <a:spcBef>
                <a:spcPct val="0"/>
              </a:spcBef>
              <a:spcAft>
                <a:spcPct val="0"/>
              </a:spcAft>
              <a:defRPr>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fld id="{F6574487-6A80-45A8-9DB3-F7055AAF4F94}" type="slidenum">
              <a:rPr lang="en-US"/>
              <a:pPr>
                <a:defRPr/>
              </a:pPr>
              <a:t>‹#›</a:t>
            </a:fld>
            <a:endParaRPr lang="en-US"/>
          </a:p>
        </p:txBody>
      </p:sp>
    </p:spTree>
    <p:extLst>
      <p:ext uri="{BB962C8B-B14F-4D97-AF65-F5344CB8AC3E}">
        <p14:creationId xmlns="" xmlns:p14="http://schemas.microsoft.com/office/powerpoint/2010/main" val="3528866100"/>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A40EAD-45C0-4633-9540-878E52764AF5}"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293404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D911B2-CA3E-4A3F-B8E4-EA1BB3D21DD2}"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2617698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D776C4-F250-4CF3-BB3D-AC96A6F65F92}"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930836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60BCE4-3A8C-4E0E-8A48-918EC847E30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45750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712F577-A35A-4E04-8E10-970903550AA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765128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35D6C6C-0DBD-426D-A527-C8F71297360D}"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966003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592275A-DE50-4089-BD29-0E9B95D6339D}"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98554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6107B869-92B0-4080-90CE-5A6A0CFC9C95}" type="slidenum">
              <a:rPr lang="en-US"/>
              <a:pPr>
                <a:defRPr/>
              </a:pPr>
              <a:t>‹#›</a:t>
            </a:fld>
            <a:endParaRPr lang="en-US"/>
          </a:p>
        </p:txBody>
      </p:sp>
    </p:spTree>
    <p:extLst>
      <p:ext uri="{BB962C8B-B14F-4D97-AF65-F5344CB8AC3E}">
        <p14:creationId xmlns="" xmlns:p14="http://schemas.microsoft.com/office/powerpoint/2010/main" val="103043022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D42483-66F6-45EA-AEE5-65AD98AD934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661856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76B1D1-64EA-4CD1-9E38-5EC4ECCD57CB}"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501070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D5F45C-1C5C-4A63-8FFD-5959FE001DB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4422242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1BB863-F7FC-4D6F-BCE8-47B82126860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609074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58C3CDA-D618-40CA-BA5A-F2C47D97257D}" type="slidenum">
              <a:rPr lang="en-US"/>
              <a:pPr>
                <a:defRPr/>
              </a:pPr>
              <a:t>‹#›</a:t>
            </a:fld>
            <a:endParaRPr lang="en-US"/>
          </a:p>
        </p:txBody>
      </p:sp>
    </p:spTree>
    <p:extLst>
      <p:ext uri="{BB962C8B-B14F-4D97-AF65-F5344CB8AC3E}">
        <p14:creationId xmlns="" xmlns:p14="http://schemas.microsoft.com/office/powerpoint/2010/main" val="305346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D3F0D3D9-F508-43C4-8B57-B738CACA1E14}" type="slidenum">
              <a:rPr lang="en-US"/>
              <a:pPr>
                <a:defRPr/>
              </a:pPr>
              <a:t>‹#›</a:t>
            </a:fld>
            <a:endParaRPr lang="en-US"/>
          </a:p>
        </p:txBody>
      </p:sp>
    </p:spTree>
    <p:extLst>
      <p:ext uri="{BB962C8B-B14F-4D97-AF65-F5344CB8AC3E}">
        <p14:creationId xmlns="" xmlns:p14="http://schemas.microsoft.com/office/powerpoint/2010/main" val="732417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91C773D6-9AC9-4761-93C9-8A5465299A3D}"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 xmlns:p14="http://schemas.microsoft.com/office/powerpoint/2010/main" val="2394614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8309D3E5-3CD0-4F69-A325-8F7E821F9D2E}" type="slidenum">
              <a:rPr lang="en-US"/>
              <a:pPr>
                <a:defRPr/>
              </a:pPr>
              <a:t>‹#›</a:t>
            </a:fld>
            <a:endParaRPr lang="en-US"/>
          </a:p>
        </p:txBody>
      </p:sp>
    </p:spTree>
    <p:extLst>
      <p:ext uri="{BB962C8B-B14F-4D97-AF65-F5344CB8AC3E}">
        <p14:creationId xmlns="" xmlns:p14="http://schemas.microsoft.com/office/powerpoint/2010/main" val="3510137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Straight Connector 27"/>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 name="Straight Connector 2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3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8FFE0229-C131-4F68-B056-8B8D1DC69974}"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 xmlns:p14="http://schemas.microsoft.com/office/powerpoint/2010/main" val="47177190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27"/>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2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Straight Connector 31"/>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515479BD-8067-40AE-8C58-B749523B0EA2}"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 xmlns:p14="http://schemas.microsoft.com/office/powerpoint/2010/main" val="3373116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032"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34"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a:defRPr/>
            </a:pPr>
            <a:fld id="{EE27418B-83E6-4C13-BC5C-AFCDBCC4BB15}" type="slidenum">
              <a:rPr lang="en-US"/>
              <a:pPr>
                <a:defRPr/>
              </a:pPr>
              <a:t>‹#›</a:t>
            </a:fld>
            <a:endParaRPr lang="en-US"/>
          </a:p>
        </p:txBody>
      </p:sp>
      <p:grpSp>
        <p:nvGrpSpPr>
          <p:cNvPr id="1037" name="Group 7"/>
          <p:cNvGrpSpPr>
            <a:grpSpLocks noChangeAspect="1"/>
          </p:cNvGrpSpPr>
          <p:nvPr userDrawn="1"/>
        </p:nvGrpSpPr>
        <p:grpSpPr bwMode="auto">
          <a:xfrm>
            <a:off x="227013" y="1073150"/>
            <a:ext cx="722312" cy="579438"/>
            <a:chOff x="146" y="900"/>
            <a:chExt cx="594" cy="477"/>
          </a:xfrm>
        </p:grpSpPr>
        <p:sp>
          <p:nvSpPr>
            <p:cNvPr id="1040" name="Rectangle 8"/>
            <p:cNvSpPr>
              <a:spLocks noChangeAspect="1" noChangeArrowheads="1"/>
            </p:cNvSpPr>
            <p:nvPr userDrawn="1"/>
          </p:nvSpPr>
          <p:spPr bwMode="ltGray">
            <a:xfrm>
              <a:off x="274" y="900"/>
              <a:ext cx="276" cy="299"/>
            </a:xfrm>
            <a:prstGeom prst="rect">
              <a:avLst/>
            </a:prstGeom>
            <a:solidFill>
              <a:srgbClr val="FFCC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atin typeface="Tahoma" pitchFamily="34" charset="0"/>
              </a:endParaRPr>
            </a:p>
          </p:txBody>
        </p:sp>
        <p:sp>
          <p:nvSpPr>
            <p:cNvPr id="1041" name="Rectangle 9"/>
            <p:cNvSpPr>
              <a:spLocks noChangeAspect="1" noChangeArrowheads="1"/>
            </p:cNvSpPr>
            <p:nvPr userDrawn="1"/>
          </p:nvSpPr>
          <p:spPr bwMode="ltGray">
            <a:xfrm>
              <a:off x="515" y="900"/>
              <a:ext cx="207" cy="299"/>
            </a:xfrm>
            <a:prstGeom prst="rect">
              <a:avLst/>
            </a:prstGeom>
            <a:gradFill rotWithShape="0">
              <a:gsLst>
                <a:gs pos="0">
                  <a:srgbClr val="FFCC00"/>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atin typeface="Tahoma" pitchFamily="34" charset="0"/>
              </a:endParaRPr>
            </a:p>
          </p:txBody>
        </p:sp>
        <p:sp>
          <p:nvSpPr>
            <p:cNvPr id="1042" name="Rectangle 10"/>
            <p:cNvSpPr>
              <a:spLocks noChangeAspect="1" noChangeArrowheads="1"/>
            </p:cNvSpPr>
            <p:nvPr userDrawn="1"/>
          </p:nvSpPr>
          <p:spPr bwMode="ltGray">
            <a:xfrm>
              <a:off x="264" y="1078"/>
              <a:ext cx="266" cy="299"/>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atin typeface="Tahoma" pitchFamily="34" charset="0"/>
              </a:endParaRPr>
            </a:p>
          </p:txBody>
        </p:sp>
        <p:sp>
          <p:nvSpPr>
            <p:cNvPr id="1043" name="Rectangle 11"/>
            <p:cNvSpPr>
              <a:spLocks noChangeAspect="1" noChangeArrowheads="1"/>
            </p:cNvSpPr>
            <p:nvPr userDrawn="1"/>
          </p:nvSpPr>
          <p:spPr bwMode="ltGray">
            <a:xfrm>
              <a:off x="508" y="1078"/>
              <a:ext cx="232" cy="299"/>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atin typeface="Tahoma" pitchFamily="34" charset="0"/>
              </a:endParaRPr>
            </a:p>
          </p:txBody>
        </p:sp>
        <p:sp>
          <p:nvSpPr>
            <p:cNvPr id="1044" name="Rectangle 12"/>
            <p:cNvSpPr>
              <a:spLocks noChangeAspect="1" noChangeArrowheads="1"/>
            </p:cNvSpPr>
            <p:nvPr userDrawn="1"/>
          </p:nvSpPr>
          <p:spPr bwMode="ltGray">
            <a:xfrm>
              <a:off x="146" y="1032"/>
              <a:ext cx="353" cy="266"/>
            </a:xfrm>
            <a:prstGeom prst="rect">
              <a:avLst/>
            </a:prstGeom>
            <a:gradFill rotWithShape="0">
              <a:gsLst>
                <a:gs pos="0">
                  <a:schemeClr val="bg1"/>
                </a:gs>
                <a:gs pos="100000">
                  <a:srgbClr val="FF3300"/>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atin typeface="Tahoma" pitchFamily="34" charset="0"/>
              </a:endParaRPr>
            </a:p>
          </p:txBody>
        </p:sp>
      </p:grpSp>
      <p:sp>
        <p:nvSpPr>
          <p:cNvPr id="1038" name="Rectangle 13"/>
          <p:cNvSpPr>
            <a:spLocks noChangeArrowheads="1"/>
          </p:cNvSpPr>
          <p:nvPr userDrawn="1"/>
        </p:nvSpPr>
        <p:spPr bwMode="gray">
          <a:xfrm>
            <a:off x="674688" y="1181100"/>
            <a:ext cx="31750" cy="1052513"/>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atin typeface="Tahoma" pitchFamily="34" charset="0"/>
            </a:endParaRPr>
          </a:p>
        </p:txBody>
      </p:sp>
      <p:sp>
        <p:nvSpPr>
          <p:cNvPr id="1039" name="Rectangle 14"/>
          <p:cNvSpPr>
            <a:spLocks noChangeArrowheads="1"/>
          </p:cNvSpPr>
          <p:nvPr userDrawn="1"/>
        </p:nvSpPr>
        <p:spPr bwMode="gray">
          <a:xfrm>
            <a:off x="460375" y="1276350"/>
            <a:ext cx="8226425" cy="31750"/>
          </a:xfrm>
          <a:prstGeom prst="rect">
            <a:avLst/>
          </a:prstGeom>
          <a:gradFill rotWithShape="0">
            <a:gsLst>
              <a:gs pos="0">
                <a:schemeClr val="accent2"/>
              </a:gs>
              <a:gs pos="100000">
                <a:srgbClr val="FFFFFF"/>
              </a:gs>
            </a:gsLst>
            <a:lin ang="27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atin typeface="Tahoma" pitchFamily="34" charset="0"/>
            </a:endParaRP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29" r:id="rId4"/>
    <p:sldLayoutId id="2147483730" r:id="rId5"/>
    <p:sldLayoutId id="2147483737" r:id="rId6"/>
    <p:sldLayoutId id="2147483731" r:id="rId7"/>
    <p:sldLayoutId id="2147483738" r:id="rId8"/>
    <p:sldLayoutId id="2147483739" r:id="rId9"/>
    <p:sldLayoutId id="2147483732" r:id="rId10"/>
    <p:sldLayoutId id="2147483733" r:id="rId11"/>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0080" y="-7201"/>
            <a:ext cx="9164161" cy="104123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91431" tIns="45715" rIns="91431" bIns="45715"/>
          <a:lstStyle/>
          <a:p>
            <a:pPr defTabSz="914305" fontAlgn="auto">
              <a:spcBef>
                <a:spcPts val="0"/>
              </a:spcBef>
              <a:spcAft>
                <a:spcPts val="0"/>
              </a:spcAft>
              <a:defRPr/>
            </a:pPr>
            <a:endParaRPr lang="en-US" sz="1800">
              <a:solidFill>
                <a:prstClr val="black"/>
              </a:solidFill>
              <a:latin typeface="Constantia"/>
              <a:ea typeface="Arial Unicode MS" panose="020B0604020202020204" pitchFamily="34" charset="-128"/>
              <a:cs typeface="Arial Unicode MS" panose="020B0604020202020204" pitchFamily="34" charset="-128"/>
            </a:endParaRPr>
          </a:p>
        </p:txBody>
      </p:sp>
      <p:sp>
        <p:nvSpPr>
          <p:cNvPr id="8" name="Freeform 7"/>
          <p:cNvSpPr>
            <a:spLocks/>
          </p:cNvSpPr>
          <p:nvPr/>
        </p:nvSpPr>
        <p:spPr bwMode="auto">
          <a:xfrm>
            <a:off x="4381920" y="-7201"/>
            <a:ext cx="4762080" cy="637987"/>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91431" tIns="45715" rIns="91431" bIns="45715"/>
          <a:lstStyle/>
          <a:p>
            <a:pPr defTabSz="914305" fontAlgn="auto">
              <a:spcBef>
                <a:spcPts val="0"/>
              </a:spcBef>
              <a:spcAft>
                <a:spcPts val="0"/>
              </a:spcAft>
              <a:defRPr/>
            </a:pPr>
            <a:endParaRPr lang="en-US" sz="1800">
              <a:solidFill>
                <a:prstClr val="black"/>
              </a:solidFill>
              <a:latin typeface="Constantia"/>
              <a:ea typeface="Arial Unicode MS" panose="020B0604020202020204" pitchFamily="34" charset="-128"/>
              <a:cs typeface="Arial Unicode MS" panose="020B0604020202020204" pitchFamily="34" charset="-128"/>
            </a:endParaRPr>
          </a:p>
        </p:txBody>
      </p:sp>
      <p:sp>
        <p:nvSpPr>
          <p:cNvPr id="9" name="Title Placeholder 8"/>
          <p:cNvSpPr>
            <a:spLocks noGrp="1"/>
          </p:cNvSpPr>
          <p:nvPr>
            <p:ph type="title"/>
          </p:nvPr>
        </p:nvSpPr>
        <p:spPr>
          <a:xfrm>
            <a:off x="456480" y="704235"/>
            <a:ext cx="8231040" cy="1143480"/>
          </a:xfrm>
          <a:prstGeom prst="rect">
            <a:avLst/>
          </a:prstGeom>
        </p:spPr>
        <p:txBody>
          <a:bodyPr vert="horz" lIns="0" rIns="0" bIns="0" anchor="b">
            <a:normAutofit/>
          </a:bodyPr>
          <a:lstStyle/>
          <a:p>
            <a:r>
              <a:rPr lang="en-US" smtClean="0"/>
              <a:t>Click to edit Master title style</a:t>
            </a:r>
            <a:endParaRPr lang="en-US"/>
          </a:p>
        </p:txBody>
      </p:sp>
      <p:sp>
        <p:nvSpPr>
          <p:cNvPr id="30" name="Text Placeholder 29"/>
          <p:cNvSpPr>
            <a:spLocks noGrp="1"/>
          </p:cNvSpPr>
          <p:nvPr>
            <p:ph type="body" idx="1"/>
          </p:nvPr>
        </p:nvSpPr>
        <p:spPr>
          <a:xfrm>
            <a:off x="456480" y="1935563"/>
            <a:ext cx="8231040" cy="4389581"/>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2"/>
          </p:nvPr>
        </p:nvSpPr>
        <p:spPr>
          <a:xfrm>
            <a:off x="456481" y="6356827"/>
            <a:ext cx="2134080" cy="364359"/>
          </a:xfrm>
          <a:prstGeom prst="rect">
            <a:avLst/>
          </a:prstGeom>
        </p:spPr>
        <p:txBody>
          <a:bodyPr vert="horz" lIns="0" tIns="0" rIns="0" bIns="0" anchor="b"/>
          <a:lstStyle>
            <a:lvl1pPr algn="l" defTabSz="914305" eaLnBrk="1" fontAlgn="auto" latinLnBrk="0" hangingPunct="1">
              <a:spcBef>
                <a:spcPts val="0"/>
              </a:spcBef>
              <a:spcAft>
                <a:spcPts val="0"/>
              </a:spcAft>
              <a:defRPr kumimoji="0" sz="1200" smtClean="0">
                <a:solidFill>
                  <a:srgbClr val="04617B">
                    <a:shade val="90000"/>
                  </a:srgbClr>
                </a:solidFill>
                <a:latin typeface="Constantia"/>
                <a:ea typeface="+mn-ea"/>
                <a:cs typeface="+mn-cs"/>
              </a:defRPr>
            </a:lvl1pPr>
          </a:lstStyle>
          <a:p>
            <a:pPr>
              <a:defRPr/>
            </a:pPr>
            <a:fld id="{00C3ECD9-58E1-47D9-A425-AA098192FDCA}" type="datetime1">
              <a:rPr lang="en-US"/>
              <a:pPr>
                <a:defRPr/>
              </a:pPr>
              <a:t>4/25/2020</a:t>
            </a:fld>
            <a:endParaRPr lang="en-US"/>
          </a:p>
        </p:txBody>
      </p:sp>
      <p:sp>
        <p:nvSpPr>
          <p:cNvPr id="22" name="Footer Placeholder 21"/>
          <p:cNvSpPr>
            <a:spLocks noGrp="1"/>
          </p:cNvSpPr>
          <p:nvPr>
            <p:ph type="ftr" sz="quarter" idx="3"/>
          </p:nvPr>
        </p:nvSpPr>
        <p:spPr>
          <a:xfrm>
            <a:off x="2666880" y="6356827"/>
            <a:ext cx="3352320" cy="364359"/>
          </a:xfrm>
          <a:prstGeom prst="rect">
            <a:avLst/>
          </a:prstGeom>
        </p:spPr>
        <p:txBody>
          <a:bodyPr vert="horz" lIns="0" tIns="0" rIns="0" bIns="0" anchor="b"/>
          <a:lstStyle>
            <a:lvl1pPr algn="l" defTabSz="914305" eaLnBrk="1" fontAlgn="auto" latinLnBrk="0" hangingPunct="1">
              <a:spcBef>
                <a:spcPts val="0"/>
              </a:spcBef>
              <a:spcAft>
                <a:spcPts val="0"/>
              </a:spcAft>
              <a:defRPr kumimoji="0" sz="1200">
                <a:solidFill>
                  <a:srgbClr val="04617B">
                    <a:shade val="90000"/>
                  </a:srgbClr>
                </a:solidFill>
                <a:latin typeface="Constantia"/>
                <a:ea typeface="+mn-ea"/>
                <a:cs typeface="+mn-cs"/>
              </a:defRPr>
            </a:lvl1pPr>
          </a:lstStyle>
          <a:p>
            <a:pPr>
              <a:defRPr/>
            </a:pPr>
            <a:r>
              <a:rPr lang="en-US" smtClean="0"/>
              <a:t>Civil Engineering - Texas Tech University</a:t>
            </a:r>
            <a:endParaRPr lang="en-US"/>
          </a:p>
        </p:txBody>
      </p:sp>
      <p:sp>
        <p:nvSpPr>
          <p:cNvPr id="18" name="Slide Number Placeholder 17"/>
          <p:cNvSpPr>
            <a:spLocks noGrp="1"/>
          </p:cNvSpPr>
          <p:nvPr>
            <p:ph type="sldNum" sz="quarter" idx="4"/>
          </p:nvPr>
        </p:nvSpPr>
        <p:spPr>
          <a:xfrm>
            <a:off x="7924321" y="6356827"/>
            <a:ext cx="763200" cy="364359"/>
          </a:xfrm>
          <a:prstGeom prst="rect">
            <a:avLst/>
          </a:prstGeom>
        </p:spPr>
        <p:txBody>
          <a:bodyPr vert="horz" lIns="0" tIns="0" rIns="0" bIns="0" anchor="b"/>
          <a:lstStyle>
            <a:lvl1pPr algn="r" defTabSz="914305" eaLnBrk="1" fontAlgn="auto" latinLnBrk="0" hangingPunct="1">
              <a:spcBef>
                <a:spcPts val="0"/>
              </a:spcBef>
              <a:spcAft>
                <a:spcPts val="0"/>
              </a:spcAft>
              <a:defRPr kumimoji="0" sz="1200" smtClean="0">
                <a:solidFill>
                  <a:srgbClr val="04617B">
                    <a:shade val="90000"/>
                  </a:srgbClr>
                </a:solidFill>
                <a:latin typeface="Constantia"/>
                <a:ea typeface="+mn-ea"/>
                <a:cs typeface="+mn-cs"/>
              </a:defRPr>
            </a:lvl1pPr>
          </a:lstStyle>
          <a:p>
            <a:pPr>
              <a:defRPr/>
            </a:pPr>
            <a:fld id="{F144D771-4662-4BE6-8531-C05DDFBFDD47}" type="slidenum">
              <a:rPr lang="en-US"/>
              <a:pPr>
                <a:defRPr/>
              </a:pPr>
              <a:t>‹#›</a:t>
            </a:fld>
            <a:endParaRPr lang="en-US"/>
          </a:p>
        </p:txBody>
      </p:sp>
      <p:grpSp>
        <p:nvGrpSpPr>
          <p:cNvPr id="2057" name="Group 1"/>
          <p:cNvGrpSpPr>
            <a:grpSpLocks/>
          </p:cNvGrpSpPr>
          <p:nvPr/>
        </p:nvGrpSpPr>
        <p:grpSpPr bwMode="auto">
          <a:xfrm>
            <a:off x="-18720" y="203062"/>
            <a:ext cx="9180000" cy="64806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305" fontAlgn="auto">
                <a:spcBef>
                  <a:spcPts val="0"/>
                </a:spcBef>
                <a:spcAft>
                  <a:spcPts val="0"/>
                </a:spcAft>
                <a:defRPr/>
              </a:pPr>
              <a:endParaRPr lang="en-US" sz="1800">
                <a:solidFill>
                  <a:prstClr val="black"/>
                </a:solidFill>
                <a:latin typeface="Constantia"/>
                <a:ea typeface="Arial Unicode MS" panose="020B0604020202020204" pitchFamily="34" charset="-128"/>
                <a:cs typeface="Arial Unicode MS" panose="020B0604020202020204" pitchFamily="34" charset="-128"/>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305" fontAlgn="auto">
                <a:spcBef>
                  <a:spcPts val="0"/>
                </a:spcBef>
                <a:spcAft>
                  <a:spcPts val="0"/>
                </a:spcAft>
                <a:defRPr/>
              </a:pPr>
              <a:endParaRPr lang="en-US" sz="1800">
                <a:solidFill>
                  <a:prstClr val="black"/>
                </a:solidFill>
                <a:latin typeface="Constantia"/>
                <a:ea typeface="Arial Unicode MS" panose="020B0604020202020204" pitchFamily="34" charset="-128"/>
                <a:cs typeface="Arial Unicode MS" panose="020B0604020202020204" pitchFamily="34" charset="-128"/>
              </a:endParaRPr>
            </a:p>
          </p:txBody>
        </p:sp>
      </p:grpSp>
    </p:spTree>
    <p:extLst>
      <p:ext uri="{BB962C8B-B14F-4D97-AF65-F5344CB8AC3E}">
        <p14:creationId xmlns="" xmlns:p14="http://schemas.microsoft.com/office/powerpoint/2010/main" val="418132437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ransition spd="med">
    <p:fade/>
  </p:transition>
  <p:timing>
    <p:tnLst>
      <p:par>
        <p:cTn id="1" dur="indefinite" restart="never" nodeType="tmRoot"/>
      </p:par>
    </p:tnLst>
  </p:timing>
  <p:hf sldNum="0" hdr="0" ftr="0" dt="0"/>
  <p:txStyles>
    <p:titleStyle>
      <a:lvl1pPr algn="l" rtl="0" fontAlgn="base">
        <a:spcBef>
          <a:spcPct val="0"/>
        </a:spcBef>
        <a:spcAft>
          <a:spcPct val="0"/>
        </a:spcAft>
        <a:defRPr sz="4989" kern="1200">
          <a:solidFill>
            <a:schemeClr val="tx2"/>
          </a:solidFill>
          <a:latin typeface="+mj-lt"/>
          <a:ea typeface="+mj-ea"/>
          <a:cs typeface="+mj-cs"/>
        </a:defRPr>
      </a:lvl1pPr>
      <a:lvl2pPr algn="l" rtl="0" fontAlgn="base">
        <a:spcBef>
          <a:spcPct val="0"/>
        </a:spcBef>
        <a:spcAft>
          <a:spcPct val="0"/>
        </a:spcAft>
        <a:defRPr sz="4989">
          <a:solidFill>
            <a:schemeClr val="tx2"/>
          </a:solidFill>
          <a:latin typeface="Calibri" panose="020F0502020204030204" pitchFamily="34" charset="0"/>
        </a:defRPr>
      </a:lvl2pPr>
      <a:lvl3pPr algn="l" rtl="0" fontAlgn="base">
        <a:spcBef>
          <a:spcPct val="0"/>
        </a:spcBef>
        <a:spcAft>
          <a:spcPct val="0"/>
        </a:spcAft>
        <a:defRPr sz="4989">
          <a:solidFill>
            <a:schemeClr val="tx2"/>
          </a:solidFill>
          <a:latin typeface="Calibri" panose="020F0502020204030204" pitchFamily="34" charset="0"/>
        </a:defRPr>
      </a:lvl3pPr>
      <a:lvl4pPr algn="l" rtl="0" fontAlgn="base">
        <a:spcBef>
          <a:spcPct val="0"/>
        </a:spcBef>
        <a:spcAft>
          <a:spcPct val="0"/>
        </a:spcAft>
        <a:defRPr sz="4989">
          <a:solidFill>
            <a:schemeClr val="tx2"/>
          </a:solidFill>
          <a:latin typeface="Calibri" panose="020F0502020204030204" pitchFamily="34" charset="0"/>
        </a:defRPr>
      </a:lvl4pPr>
      <a:lvl5pPr algn="l" rtl="0" fontAlgn="base">
        <a:spcBef>
          <a:spcPct val="0"/>
        </a:spcBef>
        <a:spcAft>
          <a:spcPct val="0"/>
        </a:spcAft>
        <a:defRPr sz="4989">
          <a:solidFill>
            <a:schemeClr val="tx2"/>
          </a:solidFill>
          <a:latin typeface="Calibri" panose="020F0502020204030204" pitchFamily="34" charset="0"/>
        </a:defRPr>
      </a:lvl5pPr>
      <a:lvl6pPr marL="414726" algn="l" rtl="0" fontAlgn="base">
        <a:spcBef>
          <a:spcPct val="0"/>
        </a:spcBef>
        <a:spcAft>
          <a:spcPct val="0"/>
        </a:spcAft>
        <a:defRPr sz="4989">
          <a:solidFill>
            <a:schemeClr val="tx2"/>
          </a:solidFill>
          <a:latin typeface="Calibri" panose="020F0502020204030204" pitchFamily="34" charset="0"/>
        </a:defRPr>
      </a:lvl6pPr>
      <a:lvl7pPr marL="829452" algn="l" rtl="0" fontAlgn="base">
        <a:spcBef>
          <a:spcPct val="0"/>
        </a:spcBef>
        <a:spcAft>
          <a:spcPct val="0"/>
        </a:spcAft>
        <a:defRPr sz="4989">
          <a:solidFill>
            <a:schemeClr val="tx2"/>
          </a:solidFill>
          <a:latin typeface="Calibri" panose="020F0502020204030204" pitchFamily="34" charset="0"/>
        </a:defRPr>
      </a:lvl7pPr>
      <a:lvl8pPr marL="1244178" algn="l" rtl="0" fontAlgn="base">
        <a:spcBef>
          <a:spcPct val="0"/>
        </a:spcBef>
        <a:spcAft>
          <a:spcPct val="0"/>
        </a:spcAft>
        <a:defRPr sz="4989">
          <a:solidFill>
            <a:schemeClr val="tx2"/>
          </a:solidFill>
          <a:latin typeface="Calibri" panose="020F0502020204030204" pitchFamily="34" charset="0"/>
        </a:defRPr>
      </a:lvl8pPr>
      <a:lvl9pPr marL="1658904" algn="l" rtl="0" fontAlgn="base">
        <a:spcBef>
          <a:spcPct val="0"/>
        </a:spcBef>
        <a:spcAft>
          <a:spcPct val="0"/>
        </a:spcAft>
        <a:defRPr sz="4989">
          <a:solidFill>
            <a:schemeClr val="tx2"/>
          </a:solidFill>
          <a:latin typeface="Calibri" panose="020F0502020204030204" pitchFamily="34" charset="0"/>
        </a:defRPr>
      </a:lvl9pPr>
    </p:titleStyle>
    <p:bodyStyle>
      <a:lvl1pPr marL="273604" indent="-273604" algn="l" rtl="0" fontAlgn="base">
        <a:spcBef>
          <a:spcPct val="20000"/>
        </a:spcBef>
        <a:spcAft>
          <a:spcPct val="0"/>
        </a:spcAft>
        <a:buClr>
          <a:srgbClr val="0BD0D9"/>
        </a:buClr>
        <a:buSzPct val="95000"/>
        <a:buFont typeface="Wingdings 2" panose="05020102010507070707" pitchFamily="18" charset="2"/>
        <a:buChar char=""/>
        <a:defRPr sz="2540" kern="1200">
          <a:solidFill>
            <a:schemeClr val="tx1"/>
          </a:solidFill>
          <a:latin typeface="+mn-lt"/>
          <a:ea typeface="+mn-ea"/>
          <a:cs typeface="+mn-cs"/>
        </a:defRPr>
      </a:lvl1pPr>
      <a:lvl2pPr marL="639369" indent="-246244" algn="l" rtl="0" fontAlgn="base">
        <a:spcBef>
          <a:spcPct val="20000"/>
        </a:spcBef>
        <a:spcAft>
          <a:spcPct val="0"/>
        </a:spcAft>
        <a:buClr>
          <a:schemeClr val="accent1"/>
        </a:buClr>
        <a:buSzPct val="85000"/>
        <a:buFont typeface="Wingdings 2" panose="05020102010507070707" pitchFamily="18" charset="2"/>
        <a:buChar char=""/>
        <a:defRPr sz="2358" kern="1200">
          <a:solidFill>
            <a:schemeClr val="tx1"/>
          </a:solidFill>
          <a:latin typeface="+mn-lt"/>
          <a:ea typeface="+mn-ea"/>
          <a:cs typeface="+mn-cs"/>
        </a:defRPr>
      </a:lvl2pPr>
      <a:lvl3pPr marL="912973" indent="-246244" algn="l" rtl="0" fontAlgn="base">
        <a:spcBef>
          <a:spcPct val="20000"/>
        </a:spcBef>
        <a:spcAft>
          <a:spcPct val="0"/>
        </a:spcAft>
        <a:buClr>
          <a:schemeClr val="accent2"/>
        </a:buClr>
        <a:buSzPct val="70000"/>
        <a:buFont typeface="Wingdings 2" panose="05020102010507070707" pitchFamily="18" charset="2"/>
        <a:buChar char=""/>
        <a:defRPr sz="2086" kern="1200">
          <a:solidFill>
            <a:schemeClr val="tx1"/>
          </a:solidFill>
          <a:latin typeface="+mn-lt"/>
          <a:ea typeface="+mn-ea"/>
          <a:cs typeface="+mn-cs"/>
        </a:defRPr>
      </a:lvl3pPr>
      <a:lvl4pPr marL="1188018" indent="-210243" algn="l" rtl="0" fontAlgn="base">
        <a:spcBef>
          <a:spcPct val="20000"/>
        </a:spcBef>
        <a:spcAft>
          <a:spcPct val="0"/>
        </a:spcAft>
        <a:buClr>
          <a:srgbClr val="0BD0D9"/>
        </a:buClr>
        <a:buSzPct val="65000"/>
        <a:buFont typeface="Wingdings 2" panose="05020102010507070707" pitchFamily="18" charset="2"/>
        <a:buChar char=""/>
        <a:defRPr sz="1996" kern="1200">
          <a:solidFill>
            <a:schemeClr val="tx1"/>
          </a:solidFill>
          <a:latin typeface="+mn-lt"/>
          <a:ea typeface="+mn-ea"/>
          <a:cs typeface="+mn-cs"/>
        </a:defRPr>
      </a:lvl4pPr>
      <a:lvl5pPr marL="1461622" indent="-210243" algn="l" rtl="0" fontAlgn="base">
        <a:spcBef>
          <a:spcPct val="20000"/>
        </a:spcBef>
        <a:spcAft>
          <a:spcPct val="0"/>
        </a:spcAft>
        <a:buClr>
          <a:srgbClr val="10CF9B"/>
        </a:buClr>
        <a:buSzPct val="65000"/>
        <a:buFont typeface="Wingdings 2" panose="05020102010507070707" pitchFamily="18" charset="2"/>
        <a:buChar char=""/>
        <a:defRPr sz="1996" kern="1200">
          <a:solidFill>
            <a:schemeClr val="tx1"/>
          </a:solidFill>
          <a:latin typeface="+mn-lt"/>
          <a:ea typeface="+mn-ea"/>
          <a:cs typeface="+mn-cs"/>
        </a:defRPr>
      </a:lvl5pPr>
      <a:lvl6pPr marL="1737180" indent="-210290"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041" indent="-182861"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332" indent="-182861"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624" indent="-182861"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53" algn="l" rtl="0" eaLnBrk="1" latinLnBrk="0" hangingPunct="1">
        <a:defRPr kumimoji="0" kern="1200">
          <a:solidFill>
            <a:schemeClr val="tx1"/>
          </a:solidFill>
          <a:latin typeface="+mn-lt"/>
          <a:ea typeface="+mn-ea"/>
          <a:cs typeface="+mn-cs"/>
        </a:defRPr>
      </a:lvl2pPr>
      <a:lvl3pPr marL="914305" algn="l" rtl="0" eaLnBrk="1" latinLnBrk="0" hangingPunct="1">
        <a:defRPr kumimoji="0" kern="1200">
          <a:solidFill>
            <a:schemeClr val="tx1"/>
          </a:solidFill>
          <a:latin typeface="+mn-lt"/>
          <a:ea typeface="+mn-ea"/>
          <a:cs typeface="+mn-cs"/>
        </a:defRPr>
      </a:lvl3pPr>
      <a:lvl4pPr marL="1371458" algn="l" rtl="0" eaLnBrk="1" latinLnBrk="0" hangingPunct="1">
        <a:defRPr kumimoji="0" kern="1200">
          <a:solidFill>
            <a:schemeClr val="tx1"/>
          </a:solidFill>
          <a:latin typeface="+mn-lt"/>
          <a:ea typeface="+mn-ea"/>
          <a:cs typeface="+mn-cs"/>
        </a:defRPr>
      </a:lvl4pPr>
      <a:lvl5pPr marL="1828610" algn="l" rtl="0" eaLnBrk="1" latinLnBrk="0" hangingPunct="1">
        <a:defRPr kumimoji="0" kern="1200">
          <a:solidFill>
            <a:schemeClr val="tx1"/>
          </a:solidFill>
          <a:latin typeface="+mn-lt"/>
          <a:ea typeface="+mn-ea"/>
          <a:cs typeface="+mn-cs"/>
        </a:defRPr>
      </a:lvl5pPr>
      <a:lvl6pPr marL="2285763" algn="l" rtl="0" eaLnBrk="1" latinLnBrk="0" hangingPunct="1">
        <a:defRPr kumimoji="0" kern="1200">
          <a:solidFill>
            <a:schemeClr val="tx1"/>
          </a:solidFill>
          <a:latin typeface="+mn-lt"/>
          <a:ea typeface="+mn-ea"/>
          <a:cs typeface="+mn-cs"/>
        </a:defRPr>
      </a:lvl6pPr>
      <a:lvl7pPr marL="2742915" algn="l" rtl="0" eaLnBrk="1" latinLnBrk="0" hangingPunct="1">
        <a:defRPr kumimoji="0" kern="1200">
          <a:solidFill>
            <a:schemeClr val="tx1"/>
          </a:solidFill>
          <a:latin typeface="+mn-lt"/>
          <a:ea typeface="+mn-ea"/>
          <a:cs typeface="+mn-cs"/>
        </a:defRPr>
      </a:lvl7pPr>
      <a:lvl8pPr marL="3200068" algn="l" rtl="0" eaLnBrk="1" latinLnBrk="0" hangingPunct="1">
        <a:defRPr kumimoji="0" kern="1200">
          <a:solidFill>
            <a:schemeClr val="tx1"/>
          </a:solidFill>
          <a:latin typeface="+mn-lt"/>
          <a:ea typeface="+mn-ea"/>
          <a:cs typeface="+mn-cs"/>
        </a:defRPr>
      </a:lvl8pPr>
      <a:lvl9pPr marL="365722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B9F39360-6E4B-4579-9624-A77349614F7D}"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03498945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4.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9.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2349" y="1752842"/>
            <a:ext cx="4923143" cy="1815882"/>
          </a:xfrm>
          <a:prstGeom prst="rect">
            <a:avLst/>
          </a:prstGeom>
          <a:noFill/>
        </p:spPr>
        <p:txBody>
          <a:bodyPr wrap="none">
            <a:spAutoFit/>
          </a:bodyPr>
          <a:lstStyle/>
          <a:p>
            <a:pPr algn="ctr" defTabSz="914305" fontAlgn="auto">
              <a:spcBef>
                <a:spcPts val="0"/>
              </a:spcBef>
              <a:spcAft>
                <a:spcPts val="0"/>
              </a:spcAft>
              <a:defRPr/>
            </a:pPr>
            <a:r>
              <a:rPr lang="en-US" sz="6000" b="1" u="sng" dirty="0">
                <a:solidFill>
                  <a:prstClr val="white"/>
                </a:solidFill>
                <a:latin typeface="Calibri" pitchFamily="34" charset="0"/>
                <a:ea typeface="Arial Unicode MS" panose="020B0604020202020204" pitchFamily="34" charset="-128"/>
                <a:cs typeface="Calibri" pitchFamily="34" charset="0"/>
              </a:rPr>
              <a:t>Soil Mechanics</a:t>
            </a:r>
          </a:p>
          <a:p>
            <a:pPr algn="ctr" defTabSz="914305" fontAlgn="auto">
              <a:spcBef>
                <a:spcPts val="0"/>
              </a:spcBef>
              <a:spcAft>
                <a:spcPts val="0"/>
              </a:spcAft>
              <a:defRPr/>
            </a:pPr>
            <a:r>
              <a:rPr lang="en-US" b="1">
                <a:solidFill>
                  <a:prstClr val="white"/>
                </a:solidFill>
                <a:latin typeface="Calibri" pitchFamily="34" charset="0"/>
                <a:ea typeface="Arial Unicode MS" panose="020B0604020202020204" pitchFamily="34" charset="-128"/>
                <a:cs typeface="Calibri" pitchFamily="34" charset="0"/>
              </a:rPr>
              <a:t>(</a:t>
            </a:r>
            <a:r>
              <a:rPr lang="en-US" b="1" smtClean="0">
                <a:solidFill>
                  <a:prstClr val="white"/>
                </a:solidFill>
                <a:latin typeface="Calibri" pitchFamily="34" charset="0"/>
                <a:ea typeface="Arial Unicode MS" panose="020B0604020202020204" pitchFamily="34" charset="-128"/>
                <a:cs typeface="Calibri" pitchFamily="34" charset="0"/>
              </a:rPr>
              <a:t>BS-GEOLOGY)</a:t>
            </a:r>
            <a:endParaRPr lang="en-US" b="1" dirty="0" smtClean="0">
              <a:solidFill>
                <a:prstClr val="white"/>
              </a:solidFill>
              <a:latin typeface="Calibri" pitchFamily="34" charset="0"/>
              <a:ea typeface="Arial Unicode MS" panose="020B0604020202020204" pitchFamily="34" charset="-128"/>
              <a:cs typeface="Calibri" pitchFamily="34" charset="0"/>
            </a:endParaRPr>
          </a:p>
          <a:p>
            <a:pPr algn="ctr" defTabSz="914305" fontAlgn="auto">
              <a:spcBef>
                <a:spcPts val="0"/>
              </a:spcBef>
              <a:spcAft>
                <a:spcPts val="0"/>
              </a:spcAft>
              <a:defRPr/>
            </a:pPr>
            <a:r>
              <a:rPr lang="en-US" sz="2800" b="1" dirty="0" smtClean="0">
                <a:solidFill>
                  <a:prstClr val="white"/>
                </a:solidFill>
                <a:latin typeface="Calibri" pitchFamily="34" charset="0"/>
                <a:ea typeface="Arial Unicode MS" panose="020B0604020202020204" pitchFamily="34" charset="-128"/>
                <a:cs typeface="Calibri" pitchFamily="34" charset="0"/>
              </a:rPr>
              <a:t>UCET, UOS</a:t>
            </a:r>
            <a:endParaRPr lang="en-US" sz="2800" b="1" dirty="0">
              <a:solidFill>
                <a:prstClr val="white"/>
              </a:solidFill>
              <a:latin typeface="Calibri" pitchFamily="34" charset="0"/>
              <a:ea typeface="Arial Unicode MS" panose="020B0604020202020204" pitchFamily="34" charset="-128"/>
              <a:cs typeface="Calibri" pitchFamily="34" charset="0"/>
            </a:endParaRPr>
          </a:p>
        </p:txBody>
      </p:sp>
      <p:sp>
        <p:nvSpPr>
          <p:cNvPr id="2" name="TextBox 1"/>
          <p:cNvSpPr txBox="1"/>
          <p:nvPr/>
        </p:nvSpPr>
        <p:spPr>
          <a:xfrm>
            <a:off x="1905121" y="3480841"/>
            <a:ext cx="4905582" cy="1015406"/>
          </a:xfrm>
          <a:prstGeom prst="rect">
            <a:avLst/>
          </a:prstGeom>
          <a:noFill/>
        </p:spPr>
        <p:txBody>
          <a:bodyPr wrap="square">
            <a:spAutoFit/>
          </a:bodyPr>
          <a:lstStyle/>
          <a:p>
            <a:pPr algn="ctr" defTabSz="914305" fontAlgn="auto">
              <a:spcBef>
                <a:spcPts val="0"/>
              </a:spcBef>
              <a:spcAft>
                <a:spcPts val="0"/>
              </a:spcAft>
              <a:defRPr/>
            </a:pPr>
            <a:endParaRPr lang="en-US" sz="3199" dirty="0">
              <a:solidFill>
                <a:prstClr val="white"/>
              </a:solidFill>
              <a:latin typeface="Constantia"/>
              <a:ea typeface="Arial Unicode MS" panose="020B0604020202020204" pitchFamily="34" charset="-128"/>
              <a:cs typeface="Arial Unicode MS" panose="020B0604020202020204" pitchFamily="34" charset="-128"/>
            </a:endParaRPr>
          </a:p>
          <a:p>
            <a:pPr algn="ctr" defTabSz="914305" fontAlgn="auto">
              <a:spcBef>
                <a:spcPts val="0"/>
              </a:spcBef>
              <a:spcAft>
                <a:spcPts val="0"/>
              </a:spcAft>
              <a:defRPr/>
            </a:pPr>
            <a:r>
              <a:rPr lang="en-US" sz="2799" dirty="0" smtClean="0">
                <a:solidFill>
                  <a:prstClr val="white"/>
                </a:solidFill>
                <a:latin typeface="Constantia"/>
                <a:ea typeface="Arial Unicode MS" panose="020B0604020202020204" pitchFamily="34" charset="-128"/>
                <a:cs typeface="Arial Unicode MS" panose="020B0604020202020204" pitchFamily="34" charset="-128"/>
              </a:rPr>
              <a:t>    </a:t>
            </a:r>
            <a:r>
              <a:rPr lang="en-US" sz="2799" dirty="0" err="1" smtClean="0">
                <a:solidFill>
                  <a:prstClr val="white"/>
                </a:solidFill>
                <a:latin typeface="Constantia"/>
                <a:ea typeface="Arial Unicode MS" panose="020B0604020202020204" pitchFamily="34" charset="-128"/>
                <a:cs typeface="Arial Unicode MS" panose="020B0604020202020204" pitchFamily="34" charset="-128"/>
              </a:rPr>
              <a:t>Saeed</a:t>
            </a:r>
            <a:r>
              <a:rPr lang="en-US" sz="2799" dirty="0" smtClean="0">
                <a:solidFill>
                  <a:prstClr val="white"/>
                </a:solidFill>
                <a:latin typeface="Constantia"/>
                <a:ea typeface="Arial Unicode MS" panose="020B0604020202020204" pitchFamily="34" charset="-128"/>
                <a:cs typeface="Arial Unicode MS" panose="020B0604020202020204" pitchFamily="34" charset="-128"/>
              </a:rPr>
              <a:t> Hassan</a:t>
            </a:r>
            <a:endParaRPr lang="en-US" sz="1600" dirty="0">
              <a:solidFill>
                <a:prstClr val="white"/>
              </a:solidFill>
              <a:latin typeface="Constantia"/>
              <a:ea typeface="Arial Unicode MS" panose="020B0604020202020204" pitchFamily="34" charset="-128"/>
              <a:cs typeface="Arial Unicode MS" panose="020B0604020202020204" pitchFamily="34" charset="-128"/>
            </a:endParaRPr>
          </a:p>
        </p:txBody>
      </p:sp>
    </p:spTree>
    <p:extLst>
      <p:ext uri="{BB962C8B-B14F-4D97-AF65-F5344CB8AC3E}">
        <p14:creationId xmlns="" xmlns:p14="http://schemas.microsoft.com/office/powerpoint/2010/main" val="3824026445"/>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34963" y="2746375"/>
            <a:ext cx="59690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b="1" u="sng">
                <a:solidFill>
                  <a:srgbClr val="A50021"/>
                </a:solidFill>
              </a:rPr>
              <a:t>Factor Affecting Soil Compaction</a:t>
            </a:r>
            <a:r>
              <a:rPr lang="en-US" altLang="en-US" sz="1800">
                <a:solidFill>
                  <a:srgbClr val="A50021"/>
                </a:solidFill>
              </a:rPr>
              <a:t>:</a:t>
            </a:r>
          </a:p>
          <a:p>
            <a:pPr eaLnBrk="1" hangingPunct="1">
              <a:spcBef>
                <a:spcPct val="0"/>
              </a:spcBef>
              <a:buFontTx/>
              <a:buNone/>
            </a:pPr>
            <a:r>
              <a:rPr lang="en-US" altLang="en-US" sz="1800">
                <a:solidFill>
                  <a:srgbClr val="A50021"/>
                </a:solidFill>
              </a:rPr>
              <a:t>1- Soil Type</a:t>
            </a:r>
          </a:p>
          <a:p>
            <a:pPr eaLnBrk="1" hangingPunct="1">
              <a:spcBef>
                <a:spcPct val="0"/>
              </a:spcBef>
              <a:buFontTx/>
              <a:buNone/>
            </a:pPr>
            <a:r>
              <a:rPr lang="en-US" altLang="en-US" sz="1800">
                <a:solidFill>
                  <a:srgbClr val="A50021"/>
                </a:solidFill>
              </a:rPr>
              <a:t>2- Water Content (w</a:t>
            </a:r>
            <a:r>
              <a:rPr lang="en-US" altLang="en-US" sz="1800" baseline="-25000">
                <a:solidFill>
                  <a:srgbClr val="A50021"/>
                </a:solidFill>
              </a:rPr>
              <a:t>c</a:t>
            </a:r>
            <a:r>
              <a:rPr lang="en-US" altLang="en-US" sz="1800">
                <a:solidFill>
                  <a:srgbClr val="A50021"/>
                </a:solidFill>
              </a:rPr>
              <a:t>)</a:t>
            </a:r>
          </a:p>
          <a:p>
            <a:pPr eaLnBrk="1" hangingPunct="1">
              <a:spcBef>
                <a:spcPct val="0"/>
              </a:spcBef>
              <a:buFontTx/>
              <a:buNone/>
            </a:pPr>
            <a:r>
              <a:rPr lang="en-US" altLang="en-US" sz="1800">
                <a:solidFill>
                  <a:srgbClr val="A50021"/>
                </a:solidFill>
              </a:rPr>
              <a:t>3- Compaction Effort Required (Energy) </a:t>
            </a:r>
          </a:p>
        </p:txBody>
      </p:sp>
      <p:sp>
        <p:nvSpPr>
          <p:cNvPr id="4099" name="Text Box 3"/>
          <p:cNvSpPr txBox="1">
            <a:spLocks noChangeArrowheads="1"/>
          </p:cNvSpPr>
          <p:nvPr/>
        </p:nvSpPr>
        <p:spPr bwMode="auto">
          <a:xfrm>
            <a:off x="387350" y="752475"/>
            <a:ext cx="7981950" cy="173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b="1" u="sng">
                <a:solidFill>
                  <a:srgbClr val="333399"/>
                </a:solidFill>
              </a:rPr>
              <a:t>Why Soil Compaction</a:t>
            </a:r>
            <a:r>
              <a:rPr lang="en-US" altLang="en-US" sz="1800">
                <a:solidFill>
                  <a:srgbClr val="333399"/>
                </a:solidFill>
              </a:rPr>
              <a:t>:</a:t>
            </a:r>
          </a:p>
          <a:p>
            <a:pPr eaLnBrk="1" hangingPunct="1">
              <a:spcBef>
                <a:spcPct val="0"/>
              </a:spcBef>
              <a:buFontTx/>
              <a:buNone/>
            </a:pPr>
            <a:r>
              <a:rPr lang="en-US" altLang="en-US" sz="1800">
                <a:solidFill>
                  <a:srgbClr val="333399"/>
                </a:solidFill>
              </a:rPr>
              <a:t>1- Increase Soil Strength </a:t>
            </a:r>
          </a:p>
          <a:p>
            <a:pPr eaLnBrk="1" hangingPunct="1">
              <a:spcBef>
                <a:spcPct val="0"/>
              </a:spcBef>
              <a:buFontTx/>
              <a:buNone/>
            </a:pPr>
            <a:r>
              <a:rPr lang="en-US" altLang="en-US" sz="1800">
                <a:solidFill>
                  <a:srgbClr val="333399"/>
                </a:solidFill>
              </a:rPr>
              <a:t>2- Reduce Soil Settlement</a:t>
            </a:r>
          </a:p>
          <a:p>
            <a:pPr eaLnBrk="1" hangingPunct="1">
              <a:spcBef>
                <a:spcPct val="0"/>
              </a:spcBef>
              <a:buFontTx/>
              <a:buNone/>
            </a:pPr>
            <a:r>
              <a:rPr lang="en-US" altLang="en-US" sz="1800">
                <a:solidFill>
                  <a:srgbClr val="333399"/>
                </a:solidFill>
              </a:rPr>
              <a:t>3- Reduce Soil Permeability</a:t>
            </a:r>
          </a:p>
          <a:p>
            <a:pPr eaLnBrk="1" hangingPunct="1">
              <a:spcBef>
                <a:spcPct val="0"/>
              </a:spcBef>
              <a:buFontTx/>
              <a:buNone/>
            </a:pPr>
            <a:r>
              <a:rPr lang="en-US" altLang="en-US" sz="1800">
                <a:solidFill>
                  <a:srgbClr val="333399"/>
                </a:solidFill>
              </a:rPr>
              <a:t>4- Reduce Frost Damage</a:t>
            </a:r>
          </a:p>
          <a:p>
            <a:pPr eaLnBrk="1" hangingPunct="1">
              <a:spcBef>
                <a:spcPct val="0"/>
              </a:spcBef>
              <a:buFontTx/>
              <a:buNone/>
            </a:pPr>
            <a:r>
              <a:rPr lang="en-US" altLang="en-US" sz="1800">
                <a:solidFill>
                  <a:srgbClr val="333399"/>
                </a:solidFill>
              </a:rPr>
              <a:t>5- Reduce Erosion Damage    </a:t>
            </a:r>
          </a:p>
        </p:txBody>
      </p:sp>
      <p:sp>
        <p:nvSpPr>
          <p:cNvPr id="4100" name="Text Box 4"/>
          <p:cNvSpPr txBox="1">
            <a:spLocks noChangeArrowheads="1"/>
          </p:cNvSpPr>
          <p:nvPr/>
        </p:nvSpPr>
        <p:spPr bwMode="auto">
          <a:xfrm>
            <a:off x="347663" y="4422775"/>
            <a:ext cx="5935662" cy="1465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b="1" u="sng">
                <a:solidFill>
                  <a:srgbClr val="008000"/>
                </a:solidFill>
              </a:rPr>
              <a:t>Types of Compaction </a:t>
            </a:r>
            <a:r>
              <a:rPr lang="en-US" altLang="en-US" sz="1800" b="1">
                <a:solidFill>
                  <a:srgbClr val="008000"/>
                </a:solidFill>
              </a:rPr>
              <a:t>: </a:t>
            </a:r>
            <a:r>
              <a:rPr lang="en-US" altLang="en-US" sz="1800" i="1">
                <a:solidFill>
                  <a:srgbClr val="008000"/>
                </a:solidFill>
              </a:rPr>
              <a:t>(Static or Dynamic) </a:t>
            </a:r>
          </a:p>
          <a:p>
            <a:pPr eaLnBrk="1" hangingPunct="1">
              <a:spcBef>
                <a:spcPct val="0"/>
              </a:spcBef>
              <a:buFontTx/>
              <a:buNone/>
            </a:pPr>
            <a:r>
              <a:rPr lang="en-US" altLang="en-US" sz="1800">
                <a:solidFill>
                  <a:srgbClr val="008000"/>
                </a:solidFill>
              </a:rPr>
              <a:t>1- Vibration </a:t>
            </a:r>
          </a:p>
          <a:p>
            <a:pPr eaLnBrk="1" hangingPunct="1">
              <a:spcBef>
                <a:spcPct val="0"/>
              </a:spcBef>
              <a:buFontTx/>
              <a:buNone/>
            </a:pPr>
            <a:r>
              <a:rPr lang="en-US" altLang="en-US" sz="1800">
                <a:solidFill>
                  <a:srgbClr val="008000"/>
                </a:solidFill>
              </a:rPr>
              <a:t>2- Impact </a:t>
            </a:r>
          </a:p>
          <a:p>
            <a:pPr eaLnBrk="1" hangingPunct="1">
              <a:spcBef>
                <a:spcPct val="0"/>
              </a:spcBef>
              <a:buFontTx/>
              <a:buNone/>
            </a:pPr>
            <a:r>
              <a:rPr lang="en-US" altLang="en-US" sz="1800">
                <a:solidFill>
                  <a:srgbClr val="008000"/>
                </a:solidFill>
              </a:rPr>
              <a:t>3- Kneading </a:t>
            </a:r>
          </a:p>
          <a:p>
            <a:pPr eaLnBrk="1" hangingPunct="1">
              <a:spcBef>
                <a:spcPct val="0"/>
              </a:spcBef>
              <a:buFontTx/>
              <a:buNone/>
            </a:pPr>
            <a:r>
              <a:rPr lang="en-US" altLang="en-US" sz="1800">
                <a:solidFill>
                  <a:srgbClr val="008000"/>
                </a:solidFill>
              </a:rPr>
              <a:t>4- Pressure </a:t>
            </a:r>
          </a:p>
        </p:txBody>
      </p:sp>
      <p:sp>
        <p:nvSpPr>
          <p:cNvPr id="4101" name="Text Box 6"/>
          <p:cNvSpPr txBox="1">
            <a:spLocks noChangeArrowheads="1"/>
          </p:cNvSpPr>
          <p:nvPr/>
        </p:nvSpPr>
        <p:spPr bwMode="auto">
          <a:xfrm>
            <a:off x="5953125" y="1181100"/>
            <a:ext cx="2952750" cy="1754188"/>
          </a:xfrm>
          <a:prstGeom prst="rect">
            <a:avLst/>
          </a:prstGeom>
          <a:noFill/>
          <a:ln w="9525">
            <a:solidFill>
              <a:schemeClr val="tx2"/>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800">
                <a:solidFill>
                  <a:srgbClr val="808080"/>
                </a:solidFill>
              </a:rPr>
              <a:t>Water is added to lubricate the contact </a:t>
            </a:r>
          </a:p>
          <a:p>
            <a:pPr algn="ctr" eaLnBrk="1" hangingPunct="1">
              <a:spcBef>
                <a:spcPct val="0"/>
              </a:spcBef>
              <a:buFontTx/>
              <a:buNone/>
            </a:pPr>
            <a:r>
              <a:rPr lang="en-US" altLang="en-US" sz="1800">
                <a:solidFill>
                  <a:srgbClr val="808080"/>
                </a:solidFill>
              </a:rPr>
              <a:t>surfaces of soil particles and improve the compressibility of the soil matrix</a:t>
            </a:r>
          </a:p>
        </p:txBody>
      </p:sp>
    </p:spTree>
    <p:extLst>
      <p:ext uri="{BB962C8B-B14F-4D97-AF65-F5344CB8AC3E}">
        <p14:creationId xmlns="" xmlns:p14="http://schemas.microsoft.com/office/powerpoint/2010/main" val="1447001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4" descr="33_EN_Compaction_new"/>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3863" y="1341438"/>
            <a:ext cx="2651125" cy="291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3" name="Picture 20"/>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01988" y="3213100"/>
            <a:ext cx="5451475" cy="300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4" name="Text Box 2"/>
          <p:cNvSpPr txBox="1">
            <a:spLocks noChangeArrowheads="1"/>
          </p:cNvSpPr>
          <p:nvPr/>
        </p:nvSpPr>
        <p:spPr bwMode="auto">
          <a:xfrm>
            <a:off x="423863" y="228600"/>
            <a:ext cx="3257550" cy="1201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b="1" u="sng">
                <a:solidFill>
                  <a:srgbClr val="008000"/>
                </a:solidFill>
              </a:rPr>
              <a:t>Soil Compaction in the Lab</a:t>
            </a:r>
            <a:r>
              <a:rPr lang="en-US" altLang="en-US" sz="1800" b="1">
                <a:solidFill>
                  <a:srgbClr val="008000"/>
                </a:solidFill>
              </a:rPr>
              <a:t>:</a:t>
            </a:r>
          </a:p>
          <a:p>
            <a:pPr eaLnBrk="1" hangingPunct="1">
              <a:spcBef>
                <a:spcPct val="0"/>
              </a:spcBef>
              <a:buFontTx/>
              <a:buNone/>
            </a:pPr>
            <a:endParaRPr lang="en-US" altLang="en-US" sz="1800" b="1">
              <a:solidFill>
                <a:srgbClr val="008000"/>
              </a:solidFill>
            </a:endParaRPr>
          </a:p>
          <a:p>
            <a:pPr eaLnBrk="1" hangingPunct="1">
              <a:spcBef>
                <a:spcPct val="0"/>
              </a:spcBef>
              <a:buFontTx/>
              <a:buNone/>
            </a:pPr>
            <a:r>
              <a:rPr lang="en-US" altLang="en-US" sz="1800">
                <a:solidFill>
                  <a:srgbClr val="000000"/>
                </a:solidFill>
              </a:rPr>
              <a:t>1- Standard Proctor Test</a:t>
            </a:r>
          </a:p>
          <a:p>
            <a:pPr eaLnBrk="1" hangingPunct="1">
              <a:spcBef>
                <a:spcPct val="0"/>
              </a:spcBef>
              <a:buFontTx/>
              <a:buNone/>
            </a:pPr>
            <a:r>
              <a:rPr lang="en-US" altLang="en-US" sz="1800">
                <a:solidFill>
                  <a:srgbClr val="000000"/>
                </a:solidFill>
              </a:rPr>
              <a:t>2- Modified Proctor Test</a:t>
            </a:r>
          </a:p>
        </p:txBody>
      </p:sp>
      <p:pic>
        <p:nvPicPr>
          <p:cNvPr id="5125"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b="7867"/>
          <a:stretch>
            <a:fillRect/>
          </a:stretch>
        </p:blipFill>
        <p:spPr bwMode="auto">
          <a:xfrm>
            <a:off x="4260850" y="360363"/>
            <a:ext cx="2143125" cy="2141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6" name="Rectangle 16"/>
          <p:cNvSpPr>
            <a:spLocks noChangeArrowheads="1"/>
          </p:cNvSpPr>
          <p:nvPr/>
        </p:nvSpPr>
        <p:spPr bwMode="auto">
          <a:xfrm>
            <a:off x="4254500" y="2544763"/>
            <a:ext cx="167322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200">
                <a:solidFill>
                  <a:srgbClr val="A50021"/>
                </a:solidFill>
              </a:rPr>
              <a:t>Standard Proctor Test</a:t>
            </a:r>
          </a:p>
        </p:txBody>
      </p:sp>
      <p:grpSp>
        <p:nvGrpSpPr>
          <p:cNvPr id="5127" name="Group 19"/>
          <p:cNvGrpSpPr>
            <a:grpSpLocks/>
          </p:cNvGrpSpPr>
          <p:nvPr/>
        </p:nvGrpSpPr>
        <p:grpSpPr bwMode="auto">
          <a:xfrm>
            <a:off x="6562725" y="354013"/>
            <a:ext cx="2266950" cy="2446337"/>
            <a:chOff x="1309" y="1471"/>
            <a:chExt cx="1428" cy="1541"/>
          </a:xfrm>
        </p:grpSpPr>
        <p:pic>
          <p:nvPicPr>
            <p:cNvPr id="5131" name="Picture 6"/>
            <p:cNvPicPr>
              <a:picLocks noChangeAspect="1" noChangeArrowheads="1"/>
            </p:cNvPicPr>
            <p:nvPr/>
          </p:nvPicPr>
          <p:blipFill>
            <a:blip r:embed="rId6" cstate="print">
              <a:extLst>
                <a:ext uri="{28A0092B-C50C-407E-A947-70E740481C1C}">
                  <a14:useLocalDpi xmlns="" xmlns:a14="http://schemas.microsoft.com/office/drawing/2010/main" val="0"/>
                </a:ext>
              </a:extLst>
            </a:blip>
            <a:srcRect b="7838"/>
            <a:stretch>
              <a:fillRect/>
            </a:stretch>
          </p:blipFill>
          <p:spPr bwMode="auto">
            <a:xfrm>
              <a:off x="1309" y="1471"/>
              <a:ext cx="1428" cy="13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32" name="Rectangle 17"/>
            <p:cNvSpPr>
              <a:spLocks noChangeArrowheads="1"/>
            </p:cNvSpPr>
            <p:nvPr/>
          </p:nvSpPr>
          <p:spPr bwMode="auto">
            <a:xfrm>
              <a:off x="1399" y="2839"/>
              <a:ext cx="1027"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200">
                  <a:solidFill>
                    <a:srgbClr val="A50021"/>
                  </a:solidFill>
                </a:rPr>
                <a:t>Modified Proctor Test</a:t>
              </a:r>
            </a:p>
          </p:txBody>
        </p:sp>
      </p:grpSp>
      <p:pic>
        <p:nvPicPr>
          <p:cNvPr id="5128" name="Picture 6" descr="C:\Wang-HKUST\course-CIVIL270\Picture-compaction\blow-sequence.jpg"/>
          <p:cNvPicPr>
            <a:picLocks noChangeAspect="1" noChangeArrowheads="1"/>
          </p:cNvPicPr>
          <p:nvPr/>
        </p:nvPicPr>
        <p:blipFill>
          <a:blip r:embed="rId7" cstate="print">
            <a:lum contrast="12000"/>
            <a:extLst>
              <a:ext uri="{28A0092B-C50C-407E-A947-70E740481C1C}">
                <a14:useLocalDpi xmlns="" xmlns:a14="http://schemas.microsoft.com/office/drawing/2010/main" val="0"/>
              </a:ext>
            </a:extLst>
          </a:blip>
          <a:srcRect/>
          <a:stretch>
            <a:fillRect/>
          </a:stretch>
        </p:blipFill>
        <p:spPr bwMode="auto">
          <a:xfrm>
            <a:off x="206375" y="4259263"/>
            <a:ext cx="2916238" cy="136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9" name="Text Box 7"/>
          <p:cNvSpPr txBox="1">
            <a:spLocks noChangeArrowheads="1"/>
          </p:cNvSpPr>
          <p:nvPr/>
        </p:nvSpPr>
        <p:spPr bwMode="auto">
          <a:xfrm>
            <a:off x="206375" y="5889625"/>
            <a:ext cx="1252538"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1600">
                <a:solidFill>
                  <a:srgbClr val="000000"/>
                </a:solidFill>
                <a:latin typeface="Times New Roman" pitchFamily="18" charset="0"/>
              </a:rPr>
              <a:t>The first four blows</a:t>
            </a:r>
          </a:p>
        </p:txBody>
      </p:sp>
      <p:sp>
        <p:nvSpPr>
          <p:cNvPr id="5130" name="Text Box 8"/>
          <p:cNvSpPr txBox="1">
            <a:spLocks noChangeArrowheads="1"/>
          </p:cNvSpPr>
          <p:nvPr/>
        </p:nvSpPr>
        <p:spPr bwMode="auto">
          <a:xfrm>
            <a:off x="1668463" y="5886450"/>
            <a:ext cx="1454150"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1600">
                <a:solidFill>
                  <a:srgbClr val="000000"/>
                </a:solidFill>
                <a:latin typeface="Times New Roman" pitchFamily="18" charset="0"/>
              </a:rPr>
              <a:t>The successive blows</a:t>
            </a:r>
          </a:p>
        </p:txBody>
      </p:sp>
    </p:spTree>
    <p:extLst>
      <p:ext uri="{BB962C8B-B14F-4D97-AF65-F5344CB8AC3E}">
        <p14:creationId xmlns="" xmlns:p14="http://schemas.microsoft.com/office/powerpoint/2010/main" val="3579089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3.2.1 Procedures and Results</a:t>
            </a:r>
          </a:p>
        </p:txBody>
      </p:sp>
      <p:sp>
        <p:nvSpPr>
          <p:cNvPr id="31747" name="Rectangle 3"/>
          <p:cNvSpPr>
            <a:spLocks noGrp="1" noChangeArrowheads="1"/>
          </p:cNvSpPr>
          <p:nvPr>
            <p:ph sz="quarter" idx="1"/>
          </p:nvPr>
        </p:nvSpPr>
        <p:spPr>
          <a:xfrm>
            <a:off x="685800" y="1250950"/>
            <a:ext cx="7772400" cy="5607050"/>
          </a:xfrm>
        </p:spPr>
        <p:txBody>
          <a:bodyPr>
            <a:normAutofit/>
          </a:bodyPr>
          <a:lstStyle/>
          <a:p>
            <a:pPr marL="274320" indent="-274320" eaLnBrk="1" fontAlgn="auto" hangingPunct="1">
              <a:lnSpc>
                <a:spcPct val="90000"/>
              </a:lnSpc>
              <a:spcAft>
                <a:spcPts val="0"/>
              </a:spcAft>
              <a:buFont typeface="Wingdings"/>
              <a:buChar char=""/>
              <a:defRPr/>
            </a:pPr>
            <a:r>
              <a:rPr lang="en-US" u="sng" dirty="0">
                <a:solidFill>
                  <a:schemeClr val="accent2"/>
                </a:solidFill>
              </a:rPr>
              <a:t>Procedures</a:t>
            </a:r>
          </a:p>
          <a:p>
            <a:pPr marL="274320" indent="-274320" algn="just" eaLnBrk="1" fontAlgn="auto" hangingPunct="1">
              <a:lnSpc>
                <a:spcPct val="90000"/>
              </a:lnSpc>
              <a:spcAft>
                <a:spcPts val="0"/>
              </a:spcAft>
              <a:buFontTx/>
              <a:buAutoNum type="arabicParenBoth"/>
              <a:defRPr/>
            </a:pPr>
            <a:r>
              <a:rPr lang="en-US" sz="2000" dirty="0"/>
              <a:t>Several samples of the same soil, but at different water contents, are compacted according to the compaction test specifications.</a:t>
            </a:r>
          </a:p>
          <a:p>
            <a:pPr marL="274320" indent="-274320" algn="just" eaLnBrk="1" fontAlgn="auto" hangingPunct="1">
              <a:lnSpc>
                <a:spcPct val="90000"/>
              </a:lnSpc>
              <a:spcAft>
                <a:spcPts val="0"/>
              </a:spcAft>
              <a:buFontTx/>
              <a:buAutoNum type="arabicParenBoth"/>
              <a:defRPr/>
            </a:pPr>
            <a:endParaRPr lang="en-US" sz="2000" dirty="0"/>
          </a:p>
          <a:p>
            <a:pPr marL="274320" indent="-274320" algn="just" eaLnBrk="1" fontAlgn="auto" hangingPunct="1">
              <a:lnSpc>
                <a:spcPct val="90000"/>
              </a:lnSpc>
              <a:spcAft>
                <a:spcPts val="0"/>
              </a:spcAft>
              <a:buFontTx/>
              <a:buAutoNum type="arabicParenBoth"/>
              <a:defRPr/>
            </a:pPr>
            <a:endParaRPr lang="en-US" sz="2000" dirty="0"/>
          </a:p>
          <a:p>
            <a:pPr marL="274320" indent="-274320" algn="just" eaLnBrk="1" fontAlgn="auto" hangingPunct="1">
              <a:lnSpc>
                <a:spcPct val="90000"/>
              </a:lnSpc>
              <a:spcAft>
                <a:spcPts val="0"/>
              </a:spcAft>
              <a:buFontTx/>
              <a:buAutoNum type="arabicParenBoth"/>
              <a:defRPr/>
            </a:pPr>
            <a:endParaRPr lang="en-US" sz="2000" dirty="0"/>
          </a:p>
          <a:p>
            <a:pPr marL="274320" indent="-274320" algn="just" eaLnBrk="1" fontAlgn="auto" hangingPunct="1">
              <a:lnSpc>
                <a:spcPct val="90000"/>
              </a:lnSpc>
              <a:spcAft>
                <a:spcPts val="0"/>
              </a:spcAft>
              <a:buFontTx/>
              <a:buAutoNum type="arabicParenBoth"/>
              <a:defRPr/>
            </a:pPr>
            <a:endParaRPr lang="en-US" sz="2000" dirty="0"/>
          </a:p>
          <a:p>
            <a:pPr marL="274320" indent="-274320" algn="just" eaLnBrk="1" fontAlgn="auto" hangingPunct="1">
              <a:lnSpc>
                <a:spcPct val="90000"/>
              </a:lnSpc>
              <a:spcAft>
                <a:spcPts val="0"/>
              </a:spcAft>
              <a:buFontTx/>
              <a:buAutoNum type="arabicParenBoth"/>
              <a:defRPr/>
            </a:pPr>
            <a:r>
              <a:rPr lang="en-US" sz="2000" dirty="0"/>
              <a:t>The total or wet density and the actual water content of each compacted sample are measured.</a:t>
            </a:r>
          </a:p>
          <a:p>
            <a:pPr marL="274320" indent="-274320" algn="just" eaLnBrk="1" fontAlgn="auto" hangingPunct="1">
              <a:lnSpc>
                <a:spcPct val="90000"/>
              </a:lnSpc>
              <a:spcAft>
                <a:spcPts val="0"/>
              </a:spcAft>
              <a:buFontTx/>
              <a:buAutoNum type="arabicParenBoth"/>
              <a:defRPr/>
            </a:pPr>
            <a:endParaRPr lang="en-US" sz="2000" dirty="0"/>
          </a:p>
          <a:p>
            <a:pPr marL="274320" indent="-274320" algn="just" eaLnBrk="1" fontAlgn="auto" hangingPunct="1">
              <a:lnSpc>
                <a:spcPct val="90000"/>
              </a:lnSpc>
              <a:spcAft>
                <a:spcPts val="0"/>
              </a:spcAft>
              <a:buFontTx/>
              <a:buAutoNum type="arabicParenBoth"/>
              <a:defRPr/>
            </a:pPr>
            <a:endParaRPr lang="en-US" sz="2000" dirty="0"/>
          </a:p>
          <a:p>
            <a:pPr marL="0" indent="0" algn="just" eaLnBrk="1" fontAlgn="auto" hangingPunct="1">
              <a:lnSpc>
                <a:spcPct val="90000"/>
              </a:lnSpc>
              <a:spcAft>
                <a:spcPts val="0"/>
              </a:spcAft>
              <a:buFont typeface="Wingdings" pitchFamily="2" charset="2"/>
              <a:buNone/>
              <a:defRPr/>
            </a:pPr>
            <a:r>
              <a:rPr lang="en-US" sz="2000" dirty="0" smtClean="0"/>
              <a:t>Or</a:t>
            </a:r>
            <a:endParaRPr lang="en-US" sz="2000" dirty="0"/>
          </a:p>
          <a:p>
            <a:pPr marL="274320" indent="-274320" algn="just" eaLnBrk="1" fontAlgn="auto" hangingPunct="1">
              <a:lnSpc>
                <a:spcPct val="90000"/>
              </a:lnSpc>
              <a:spcAft>
                <a:spcPts val="0"/>
              </a:spcAft>
              <a:buFontTx/>
              <a:buAutoNum type="arabicParenBoth"/>
              <a:defRPr/>
            </a:pPr>
            <a:endParaRPr lang="en-US" sz="2000" dirty="0"/>
          </a:p>
          <a:p>
            <a:pPr marL="274320" indent="-274320" algn="just" eaLnBrk="1" fontAlgn="auto" hangingPunct="1">
              <a:lnSpc>
                <a:spcPct val="90000"/>
              </a:lnSpc>
              <a:spcAft>
                <a:spcPts val="0"/>
              </a:spcAft>
              <a:buFontTx/>
              <a:buAutoNum type="arabicParenBoth"/>
              <a:defRPr/>
            </a:pPr>
            <a:r>
              <a:rPr lang="en-US" sz="2000" dirty="0"/>
              <a:t>Plot the dry densities </a:t>
            </a:r>
            <a:r>
              <a:rPr lang="en-US" sz="2000" dirty="0">
                <a:sym typeface="Symbol" pitchFamily="18" charset="2"/>
              </a:rPr>
              <a:t></a:t>
            </a:r>
            <a:r>
              <a:rPr lang="en-US" sz="2000" baseline="-25000" dirty="0">
                <a:sym typeface="Symbol" pitchFamily="18" charset="2"/>
              </a:rPr>
              <a:t>d</a:t>
            </a:r>
            <a:r>
              <a:rPr lang="en-US" sz="2000" dirty="0"/>
              <a:t> versus water contents w for each compacted sample. The curve is called as a </a:t>
            </a:r>
            <a:r>
              <a:rPr lang="en-US" sz="2000" i="1" dirty="0"/>
              <a:t>compaction curve</a:t>
            </a:r>
            <a:r>
              <a:rPr lang="en-US" sz="2000" dirty="0"/>
              <a:t>.</a:t>
            </a:r>
          </a:p>
        </p:txBody>
      </p:sp>
      <p:sp>
        <p:nvSpPr>
          <p:cNvPr id="6148" name="Slide Number Placeholder 5"/>
          <p:cNvSpPr>
            <a:spLocks noGrp="1"/>
          </p:cNvSpPr>
          <p:nvPr>
            <p:ph type="sldNum" sz="quarter" idx="12"/>
          </p:nvPr>
        </p:nvSpPr>
        <p:spPr>
          <a:xfrm>
            <a:off x="3124200" y="6245225"/>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fld id="{2508615B-0E27-48AF-8682-50BEA37BC8AA}" type="slidenum">
              <a:rPr lang="en-US" altLang="en-US" sz="1400" smtClean="0">
                <a:solidFill>
                  <a:srgbClr val="FFFFFF"/>
                </a:solidFill>
                <a:latin typeface="Times New Roman" pitchFamily="18" charset="0"/>
              </a:rPr>
              <a:pPr algn="ctr" eaLnBrk="1" hangingPunct="1">
                <a:spcBef>
                  <a:spcPct val="0"/>
                </a:spcBef>
                <a:buFontTx/>
                <a:buNone/>
              </a:pPr>
              <a:t>12</a:t>
            </a:fld>
            <a:endParaRPr lang="en-US" altLang="en-US" sz="1400" smtClean="0">
              <a:solidFill>
                <a:srgbClr val="FFFFFF"/>
              </a:solidFill>
              <a:latin typeface="Times New Roman" pitchFamily="18" charset="0"/>
            </a:endParaRPr>
          </a:p>
        </p:txBody>
      </p:sp>
      <p:graphicFrame>
        <p:nvGraphicFramePr>
          <p:cNvPr id="6149" name="Object 4"/>
          <p:cNvGraphicFramePr>
            <a:graphicFrameLocks noChangeAspect="1"/>
          </p:cNvGraphicFramePr>
          <p:nvPr>
            <p:extLst>
              <p:ext uri="{D42A27DB-BD31-4B8C-83A1-F6EECF244321}">
                <p14:modId xmlns="" xmlns:p14="http://schemas.microsoft.com/office/powerpoint/2010/main" val="1297639055"/>
              </p:ext>
            </p:extLst>
          </p:nvPr>
        </p:nvGraphicFramePr>
        <p:xfrm>
          <a:off x="1235075" y="4321176"/>
          <a:ext cx="2005013" cy="687387"/>
        </p:xfrm>
        <a:graphic>
          <a:graphicData uri="http://schemas.openxmlformats.org/presentationml/2006/ole">
            <p:oleObj spid="_x0000_s1032" name="Equation" r:id="rId3" imgW="1778000" imgH="609600" progId="Equation.3">
              <p:embed/>
            </p:oleObj>
          </a:graphicData>
        </a:graphic>
      </p:graphicFrame>
      <p:sp>
        <p:nvSpPr>
          <p:cNvPr id="6150" name="Text Box 5"/>
          <p:cNvSpPr txBox="1">
            <a:spLocks noChangeArrowheads="1"/>
          </p:cNvSpPr>
          <p:nvPr/>
        </p:nvSpPr>
        <p:spPr bwMode="auto">
          <a:xfrm>
            <a:off x="4210050" y="4570413"/>
            <a:ext cx="3062288"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000">
                <a:solidFill>
                  <a:srgbClr val="000000"/>
                </a:solidFill>
                <a:latin typeface="Times New Roman" pitchFamily="18" charset="0"/>
              </a:rPr>
              <a:t>Derive </a:t>
            </a:r>
            <a:r>
              <a:rPr lang="en-US" altLang="en-US" sz="2000">
                <a:solidFill>
                  <a:srgbClr val="000000"/>
                </a:solidFill>
                <a:latin typeface="Times New Roman" pitchFamily="18" charset="0"/>
                <a:sym typeface="Symbol" pitchFamily="18" charset="2"/>
              </a:rPr>
              <a:t></a:t>
            </a:r>
            <a:r>
              <a:rPr lang="en-US" altLang="en-US" sz="2000" baseline="-25000">
                <a:solidFill>
                  <a:srgbClr val="000000"/>
                </a:solidFill>
                <a:latin typeface="Times New Roman" pitchFamily="18" charset="0"/>
                <a:sym typeface="Symbol" pitchFamily="18" charset="2"/>
              </a:rPr>
              <a:t>d</a:t>
            </a:r>
            <a:r>
              <a:rPr lang="en-US" altLang="en-US" sz="2000">
                <a:solidFill>
                  <a:srgbClr val="000000"/>
                </a:solidFill>
                <a:latin typeface="Times New Roman" pitchFamily="18" charset="0"/>
                <a:sym typeface="Symbol" pitchFamily="18" charset="2"/>
              </a:rPr>
              <a:t> from the known  and w</a:t>
            </a:r>
            <a:endParaRPr lang="en-US" altLang="en-US" sz="2000">
              <a:solidFill>
                <a:srgbClr val="000000"/>
              </a:solidFill>
              <a:latin typeface="Times New Roman" pitchFamily="18" charset="0"/>
            </a:endParaRPr>
          </a:p>
        </p:txBody>
      </p:sp>
      <p:pic>
        <p:nvPicPr>
          <p:cNvPr id="6151" name="Picture 6" descr="C:\Wang-HKUST\course-CIVIL270\Picture-compaction\blow-sequence.jpg"/>
          <p:cNvPicPr>
            <a:picLocks noChangeAspect="1" noChangeArrowheads="1"/>
          </p:cNvPicPr>
          <p:nvPr/>
        </p:nvPicPr>
        <p:blipFill>
          <a:blip r:embed="rId4" cstate="print">
            <a:lum contrast="12000"/>
            <a:extLst>
              <a:ext uri="{28A0092B-C50C-407E-A947-70E740481C1C}">
                <a14:useLocalDpi xmlns="" xmlns:a14="http://schemas.microsoft.com/office/drawing/2010/main" val="0"/>
              </a:ext>
            </a:extLst>
          </a:blip>
          <a:srcRect/>
          <a:stretch>
            <a:fillRect/>
          </a:stretch>
        </p:blipFill>
        <p:spPr bwMode="auto">
          <a:xfrm>
            <a:off x="2919413" y="2401888"/>
            <a:ext cx="2916237" cy="136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52" name="Text Box 7"/>
          <p:cNvSpPr txBox="1">
            <a:spLocks noChangeArrowheads="1"/>
          </p:cNvSpPr>
          <p:nvPr/>
        </p:nvSpPr>
        <p:spPr bwMode="auto">
          <a:xfrm>
            <a:off x="1014413" y="2746375"/>
            <a:ext cx="18859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600">
                <a:solidFill>
                  <a:srgbClr val="000000"/>
                </a:solidFill>
                <a:latin typeface="Times New Roman" pitchFamily="18" charset="0"/>
              </a:rPr>
              <a:t>The first four blows</a:t>
            </a:r>
          </a:p>
        </p:txBody>
      </p:sp>
      <p:sp>
        <p:nvSpPr>
          <p:cNvPr id="6153" name="Text Box 8"/>
          <p:cNvSpPr txBox="1">
            <a:spLocks noChangeArrowheads="1"/>
          </p:cNvSpPr>
          <p:nvPr/>
        </p:nvSpPr>
        <p:spPr bwMode="auto">
          <a:xfrm>
            <a:off x="6145213" y="2870200"/>
            <a:ext cx="21336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600">
                <a:solidFill>
                  <a:srgbClr val="000000"/>
                </a:solidFill>
                <a:latin typeface="Times New Roman" pitchFamily="18" charset="0"/>
              </a:rPr>
              <a:t>The successive blows</a:t>
            </a:r>
          </a:p>
        </p:txBody>
      </p:sp>
      <p:graphicFrame>
        <p:nvGraphicFramePr>
          <p:cNvPr id="6154" name="Object 1"/>
          <p:cNvGraphicFramePr>
            <a:graphicFrameLocks noChangeAspect="1"/>
          </p:cNvGraphicFramePr>
          <p:nvPr>
            <p:extLst>
              <p:ext uri="{D42A27DB-BD31-4B8C-83A1-F6EECF244321}">
                <p14:modId xmlns="" xmlns:p14="http://schemas.microsoft.com/office/powerpoint/2010/main" val="3445494207"/>
              </p:ext>
            </p:extLst>
          </p:nvPr>
        </p:nvGraphicFramePr>
        <p:xfrm>
          <a:off x="1416050" y="5030788"/>
          <a:ext cx="2481263" cy="693737"/>
        </p:xfrm>
        <a:graphic>
          <a:graphicData uri="http://schemas.openxmlformats.org/presentationml/2006/ole">
            <p:oleObj spid="_x0000_s1033" name="Equation" r:id="rId5" imgW="1180588" imgH="431613" progId="Equation.3">
              <p:embed/>
            </p:oleObj>
          </a:graphicData>
        </a:graphic>
      </p:graphicFrame>
    </p:spTree>
    <p:extLst>
      <p:ext uri="{BB962C8B-B14F-4D97-AF65-F5344CB8AC3E}">
        <p14:creationId xmlns="" xmlns:p14="http://schemas.microsoft.com/office/powerpoint/2010/main" val="2304498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Comparison-Summary</a:t>
            </a:r>
          </a:p>
        </p:txBody>
      </p:sp>
      <p:sp>
        <p:nvSpPr>
          <p:cNvPr id="7171" name="Slide Number Placeholder 5"/>
          <p:cNvSpPr>
            <a:spLocks noGrp="1"/>
          </p:cNvSpPr>
          <p:nvPr>
            <p:ph type="sldNum" sz="quarter" idx="12"/>
          </p:nvPr>
        </p:nvSpPr>
        <p:spPr>
          <a:xfrm>
            <a:off x="3124200" y="6245225"/>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fld id="{4A68BBBE-7637-4DFB-9D11-C29FDFED33A2}" type="slidenum">
              <a:rPr lang="en-US" altLang="en-US" sz="1400" smtClean="0">
                <a:solidFill>
                  <a:srgbClr val="FFFFFF"/>
                </a:solidFill>
                <a:latin typeface="Times New Roman" pitchFamily="18" charset="0"/>
              </a:rPr>
              <a:pPr algn="ctr" eaLnBrk="1" hangingPunct="1">
                <a:spcBef>
                  <a:spcPct val="0"/>
                </a:spcBef>
                <a:buFontTx/>
                <a:buNone/>
              </a:pPr>
              <a:t>13</a:t>
            </a:fld>
            <a:endParaRPr lang="en-US" altLang="en-US" sz="1400" smtClean="0">
              <a:solidFill>
                <a:srgbClr val="FFFFFF"/>
              </a:solidFill>
              <a:latin typeface="Times New Roman" pitchFamily="18" charset="0"/>
            </a:endParaRPr>
          </a:p>
        </p:txBody>
      </p:sp>
      <p:sp>
        <p:nvSpPr>
          <p:cNvPr id="7172" name="Text Box 4"/>
          <p:cNvSpPr txBox="1">
            <a:spLocks noChangeArrowheads="1"/>
          </p:cNvSpPr>
          <p:nvPr/>
        </p:nvSpPr>
        <p:spPr bwMode="auto">
          <a:xfrm>
            <a:off x="915988" y="1568450"/>
            <a:ext cx="3163887" cy="3743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u="sng">
                <a:solidFill>
                  <a:srgbClr val="000000"/>
                </a:solidFill>
                <a:latin typeface="Times New Roman" pitchFamily="18" charset="0"/>
              </a:rPr>
              <a:t>Standard Proctor Test</a:t>
            </a:r>
          </a:p>
          <a:p>
            <a:pPr eaLnBrk="1" hangingPunct="1">
              <a:spcBef>
                <a:spcPct val="50000"/>
              </a:spcBef>
              <a:buFontTx/>
              <a:buNone/>
            </a:pPr>
            <a:r>
              <a:rPr lang="en-US" altLang="en-US" sz="2400">
                <a:solidFill>
                  <a:srgbClr val="000000"/>
                </a:solidFill>
                <a:latin typeface="Times New Roman" pitchFamily="18" charset="0"/>
              </a:rPr>
              <a:t>12 in height of drop</a:t>
            </a:r>
          </a:p>
          <a:p>
            <a:pPr eaLnBrk="1" hangingPunct="1">
              <a:spcBef>
                <a:spcPct val="50000"/>
              </a:spcBef>
              <a:buFontTx/>
              <a:buNone/>
            </a:pPr>
            <a:r>
              <a:rPr lang="en-US" altLang="en-US" sz="2400">
                <a:solidFill>
                  <a:srgbClr val="000000"/>
                </a:solidFill>
                <a:latin typeface="Times New Roman" pitchFamily="18" charset="0"/>
              </a:rPr>
              <a:t>5.5 lb hammer</a:t>
            </a:r>
          </a:p>
          <a:p>
            <a:pPr eaLnBrk="1" hangingPunct="1">
              <a:spcBef>
                <a:spcPct val="50000"/>
              </a:spcBef>
              <a:buFontTx/>
              <a:buNone/>
            </a:pPr>
            <a:r>
              <a:rPr lang="en-US" altLang="en-US" sz="2400">
                <a:solidFill>
                  <a:srgbClr val="000000"/>
                </a:solidFill>
                <a:latin typeface="Times New Roman" pitchFamily="18" charset="0"/>
              </a:rPr>
              <a:t>25 blows/layer</a:t>
            </a:r>
          </a:p>
          <a:p>
            <a:pPr eaLnBrk="1" hangingPunct="1">
              <a:spcBef>
                <a:spcPct val="50000"/>
              </a:spcBef>
              <a:buFontTx/>
              <a:buNone/>
            </a:pPr>
            <a:r>
              <a:rPr lang="en-US" altLang="en-US" sz="2400">
                <a:solidFill>
                  <a:srgbClr val="000000"/>
                </a:solidFill>
                <a:latin typeface="Times New Roman" pitchFamily="18" charset="0"/>
              </a:rPr>
              <a:t>3 layers</a:t>
            </a:r>
          </a:p>
          <a:p>
            <a:pPr eaLnBrk="1" hangingPunct="1">
              <a:spcBef>
                <a:spcPct val="50000"/>
              </a:spcBef>
              <a:buFontTx/>
              <a:buNone/>
            </a:pPr>
            <a:r>
              <a:rPr lang="en-US" altLang="en-US" sz="2400">
                <a:solidFill>
                  <a:srgbClr val="000000"/>
                </a:solidFill>
                <a:latin typeface="Times New Roman" pitchFamily="18" charset="0"/>
              </a:rPr>
              <a:t>Mold size: 1/30 ft</a:t>
            </a:r>
            <a:r>
              <a:rPr lang="en-US" altLang="en-US" sz="2400" baseline="30000">
                <a:solidFill>
                  <a:srgbClr val="000000"/>
                </a:solidFill>
                <a:latin typeface="Times New Roman" pitchFamily="18" charset="0"/>
              </a:rPr>
              <a:t>3</a:t>
            </a:r>
          </a:p>
          <a:p>
            <a:pPr eaLnBrk="1" hangingPunct="1">
              <a:spcBef>
                <a:spcPct val="50000"/>
              </a:spcBef>
              <a:buFontTx/>
              <a:buNone/>
            </a:pPr>
            <a:r>
              <a:rPr lang="en-US" altLang="en-US" sz="2400">
                <a:solidFill>
                  <a:srgbClr val="000000"/>
                </a:solidFill>
                <a:latin typeface="Times New Roman" pitchFamily="18" charset="0"/>
              </a:rPr>
              <a:t>Energy 12,375 ft</a:t>
            </a:r>
            <a:r>
              <a:rPr lang="en-US" altLang="en-US" sz="2400">
                <a:solidFill>
                  <a:srgbClr val="000000"/>
                </a:solidFill>
                <a:latin typeface="Times New Roman" pitchFamily="18" charset="0"/>
                <a:cs typeface="Times New Roman" pitchFamily="18" charset="0"/>
              </a:rPr>
              <a:t>·lb/ft</a:t>
            </a:r>
            <a:r>
              <a:rPr lang="en-US" altLang="en-US" sz="2400" baseline="30000">
                <a:solidFill>
                  <a:srgbClr val="000000"/>
                </a:solidFill>
                <a:latin typeface="Times New Roman" pitchFamily="18" charset="0"/>
                <a:cs typeface="Times New Roman" pitchFamily="18" charset="0"/>
              </a:rPr>
              <a:t>3</a:t>
            </a:r>
            <a:endParaRPr lang="en-US" altLang="en-US" sz="2400" baseline="30000">
              <a:solidFill>
                <a:srgbClr val="000000"/>
              </a:solidFill>
              <a:latin typeface="Times New Roman" pitchFamily="18" charset="0"/>
            </a:endParaRPr>
          </a:p>
        </p:txBody>
      </p:sp>
      <p:sp>
        <p:nvSpPr>
          <p:cNvPr id="7173" name="Text Box 5"/>
          <p:cNvSpPr txBox="1">
            <a:spLocks noChangeArrowheads="1"/>
          </p:cNvSpPr>
          <p:nvPr/>
        </p:nvSpPr>
        <p:spPr bwMode="auto">
          <a:xfrm>
            <a:off x="4872038" y="1544638"/>
            <a:ext cx="3163887" cy="3743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u="sng">
                <a:solidFill>
                  <a:srgbClr val="000000"/>
                </a:solidFill>
                <a:latin typeface="Times New Roman" pitchFamily="18" charset="0"/>
              </a:rPr>
              <a:t>Modified Proctor Test</a:t>
            </a:r>
          </a:p>
          <a:p>
            <a:pPr eaLnBrk="1" hangingPunct="1">
              <a:spcBef>
                <a:spcPct val="50000"/>
              </a:spcBef>
              <a:buFontTx/>
              <a:buNone/>
            </a:pPr>
            <a:r>
              <a:rPr lang="en-US" altLang="en-US" sz="2400">
                <a:solidFill>
                  <a:srgbClr val="000000"/>
                </a:solidFill>
                <a:latin typeface="Times New Roman" pitchFamily="18" charset="0"/>
              </a:rPr>
              <a:t>18 in height of drop</a:t>
            </a:r>
          </a:p>
          <a:p>
            <a:pPr eaLnBrk="1" hangingPunct="1">
              <a:spcBef>
                <a:spcPct val="50000"/>
              </a:spcBef>
              <a:buFontTx/>
              <a:buNone/>
            </a:pPr>
            <a:r>
              <a:rPr lang="en-US" altLang="en-US" sz="2400">
                <a:solidFill>
                  <a:srgbClr val="000000"/>
                </a:solidFill>
                <a:latin typeface="Times New Roman" pitchFamily="18" charset="0"/>
              </a:rPr>
              <a:t>10 lb hammer</a:t>
            </a:r>
          </a:p>
          <a:p>
            <a:pPr eaLnBrk="1" hangingPunct="1">
              <a:spcBef>
                <a:spcPct val="50000"/>
              </a:spcBef>
              <a:buFontTx/>
              <a:buNone/>
            </a:pPr>
            <a:r>
              <a:rPr lang="en-US" altLang="en-US" sz="2400">
                <a:solidFill>
                  <a:srgbClr val="000000"/>
                </a:solidFill>
                <a:latin typeface="Times New Roman" pitchFamily="18" charset="0"/>
              </a:rPr>
              <a:t>25 blows/layer</a:t>
            </a:r>
          </a:p>
          <a:p>
            <a:pPr eaLnBrk="1" hangingPunct="1">
              <a:spcBef>
                <a:spcPct val="50000"/>
              </a:spcBef>
              <a:buFontTx/>
              <a:buNone/>
            </a:pPr>
            <a:r>
              <a:rPr lang="en-US" altLang="en-US" sz="2400">
                <a:solidFill>
                  <a:srgbClr val="000000"/>
                </a:solidFill>
                <a:latin typeface="Times New Roman" pitchFamily="18" charset="0"/>
              </a:rPr>
              <a:t>5 layers</a:t>
            </a:r>
          </a:p>
          <a:p>
            <a:pPr eaLnBrk="1" hangingPunct="1">
              <a:spcBef>
                <a:spcPct val="50000"/>
              </a:spcBef>
              <a:buFontTx/>
              <a:buNone/>
            </a:pPr>
            <a:r>
              <a:rPr lang="en-US" altLang="en-US" sz="2400">
                <a:solidFill>
                  <a:srgbClr val="000000"/>
                </a:solidFill>
                <a:latin typeface="Times New Roman" pitchFamily="18" charset="0"/>
              </a:rPr>
              <a:t>Mold size: 1/30 ft</a:t>
            </a:r>
            <a:r>
              <a:rPr lang="en-US" altLang="en-US" sz="2400" baseline="30000">
                <a:solidFill>
                  <a:srgbClr val="000000"/>
                </a:solidFill>
                <a:latin typeface="Times New Roman" pitchFamily="18" charset="0"/>
              </a:rPr>
              <a:t>3</a:t>
            </a:r>
            <a:endParaRPr lang="en-US" altLang="en-US" sz="2400">
              <a:solidFill>
                <a:srgbClr val="000000"/>
              </a:solidFill>
              <a:latin typeface="Times New Roman" pitchFamily="18" charset="0"/>
            </a:endParaRPr>
          </a:p>
          <a:p>
            <a:pPr eaLnBrk="1" hangingPunct="1">
              <a:spcBef>
                <a:spcPct val="50000"/>
              </a:spcBef>
              <a:buFontTx/>
              <a:buNone/>
            </a:pPr>
            <a:r>
              <a:rPr lang="en-US" altLang="en-US" sz="2400" u="sng">
                <a:solidFill>
                  <a:srgbClr val="000000"/>
                </a:solidFill>
                <a:latin typeface="Times New Roman" pitchFamily="18" charset="0"/>
              </a:rPr>
              <a:t>Energy 56,250 ft</a:t>
            </a:r>
            <a:r>
              <a:rPr lang="en-US" altLang="en-US" sz="2400" u="sng">
                <a:solidFill>
                  <a:srgbClr val="000000"/>
                </a:solidFill>
                <a:latin typeface="Times New Roman" pitchFamily="18" charset="0"/>
                <a:cs typeface="Times New Roman" pitchFamily="18" charset="0"/>
              </a:rPr>
              <a:t>·lb/ft</a:t>
            </a:r>
            <a:r>
              <a:rPr lang="en-US" altLang="en-US" sz="2400" u="sng" baseline="30000">
                <a:solidFill>
                  <a:srgbClr val="000000"/>
                </a:solidFill>
                <a:latin typeface="Times New Roman" pitchFamily="18" charset="0"/>
                <a:cs typeface="Times New Roman" pitchFamily="18" charset="0"/>
              </a:rPr>
              <a:t>3</a:t>
            </a:r>
          </a:p>
        </p:txBody>
      </p:sp>
      <p:sp>
        <p:nvSpPr>
          <p:cNvPr id="7174" name="Text Box 6"/>
          <p:cNvSpPr txBox="1">
            <a:spLocks noChangeArrowheads="1"/>
          </p:cNvSpPr>
          <p:nvPr/>
        </p:nvSpPr>
        <p:spPr bwMode="auto">
          <a:xfrm>
            <a:off x="4689475" y="5718175"/>
            <a:ext cx="3657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i="1">
                <a:solidFill>
                  <a:srgbClr val="000000"/>
                </a:solidFill>
                <a:latin typeface="Times New Roman" pitchFamily="18" charset="0"/>
              </a:rPr>
              <a:t>Higher compacting energy</a:t>
            </a:r>
          </a:p>
        </p:txBody>
      </p:sp>
    </p:spTree>
    <p:extLst>
      <p:ext uri="{BB962C8B-B14F-4D97-AF65-F5344CB8AC3E}">
        <p14:creationId xmlns="" xmlns:p14="http://schemas.microsoft.com/office/powerpoint/2010/main" val="2321717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18"/>
          <p:cNvSpPr>
            <a:spLocks noChangeArrowheads="1"/>
          </p:cNvSpPr>
          <p:nvPr/>
        </p:nvSpPr>
        <p:spPr bwMode="auto">
          <a:xfrm>
            <a:off x="4691063" y="5715000"/>
            <a:ext cx="2232025" cy="968375"/>
          </a:xfrm>
          <a:prstGeom prst="rect">
            <a:avLst/>
          </a:prstGeom>
          <a:solidFill>
            <a:srgbClr val="FFFF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195" name="Text Box 4"/>
          <p:cNvSpPr txBox="1">
            <a:spLocks noChangeArrowheads="1"/>
          </p:cNvSpPr>
          <p:nvPr/>
        </p:nvSpPr>
        <p:spPr bwMode="auto">
          <a:xfrm>
            <a:off x="423863" y="635000"/>
            <a:ext cx="3257550"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b="1" u="sng">
                <a:solidFill>
                  <a:srgbClr val="008000"/>
                </a:solidFill>
              </a:rPr>
              <a:t>Soil Compaction in the Lab</a:t>
            </a:r>
            <a:r>
              <a:rPr lang="en-US" altLang="en-US" sz="1800" b="1">
                <a:solidFill>
                  <a:srgbClr val="008000"/>
                </a:solidFill>
              </a:rPr>
              <a:t>:</a:t>
            </a:r>
          </a:p>
          <a:p>
            <a:pPr eaLnBrk="1" hangingPunct="1">
              <a:spcBef>
                <a:spcPct val="0"/>
              </a:spcBef>
              <a:buFontTx/>
              <a:buNone/>
            </a:pPr>
            <a:endParaRPr lang="en-US" altLang="en-US" sz="1800" b="1">
              <a:solidFill>
                <a:srgbClr val="008000"/>
              </a:solidFill>
            </a:endParaRPr>
          </a:p>
          <a:p>
            <a:pPr eaLnBrk="1" hangingPunct="1">
              <a:spcBef>
                <a:spcPct val="0"/>
              </a:spcBef>
              <a:buFontTx/>
              <a:buNone/>
            </a:pPr>
            <a:r>
              <a:rPr lang="en-US" altLang="en-US" sz="1800">
                <a:solidFill>
                  <a:srgbClr val="000000"/>
                </a:solidFill>
              </a:rPr>
              <a:t>1- Standard Proctor Test</a:t>
            </a:r>
          </a:p>
        </p:txBody>
      </p:sp>
      <p:sp>
        <p:nvSpPr>
          <p:cNvPr id="8196" name="Freeform 7"/>
          <p:cNvSpPr>
            <a:spLocks/>
          </p:cNvSpPr>
          <p:nvPr/>
        </p:nvSpPr>
        <p:spPr bwMode="auto">
          <a:xfrm>
            <a:off x="303213" y="3135313"/>
            <a:ext cx="762000" cy="996950"/>
          </a:xfrm>
          <a:custGeom>
            <a:avLst/>
            <a:gdLst>
              <a:gd name="T0" fmla="*/ 0 w 624"/>
              <a:gd name="T1" fmla="*/ 2147483647 h 940"/>
              <a:gd name="T2" fmla="*/ 0 w 624"/>
              <a:gd name="T3" fmla="*/ 2147483647 h 940"/>
              <a:gd name="T4" fmla="*/ 2147483647 w 624"/>
              <a:gd name="T5" fmla="*/ 2147483647 h 940"/>
              <a:gd name="T6" fmla="*/ 2147483647 w 624"/>
              <a:gd name="T7" fmla="*/ 0 h 940"/>
              <a:gd name="T8" fmla="*/ 0 60000 65536"/>
              <a:gd name="T9" fmla="*/ 0 60000 65536"/>
              <a:gd name="T10" fmla="*/ 0 60000 65536"/>
              <a:gd name="T11" fmla="*/ 0 60000 65536"/>
              <a:gd name="T12" fmla="*/ 0 w 624"/>
              <a:gd name="T13" fmla="*/ 0 h 940"/>
              <a:gd name="T14" fmla="*/ 624 w 624"/>
              <a:gd name="T15" fmla="*/ 940 h 940"/>
            </a:gdLst>
            <a:ahLst/>
            <a:cxnLst>
              <a:cxn ang="T8">
                <a:pos x="T0" y="T1"/>
              </a:cxn>
              <a:cxn ang="T9">
                <a:pos x="T2" y="T3"/>
              </a:cxn>
              <a:cxn ang="T10">
                <a:pos x="T4" y="T5"/>
              </a:cxn>
              <a:cxn ang="T11">
                <a:pos x="T6" y="T7"/>
              </a:cxn>
            </a:cxnLst>
            <a:rect l="T12" t="T13" r="T14" b="T15"/>
            <a:pathLst>
              <a:path w="624" h="940">
                <a:moveTo>
                  <a:pt x="0" y="14"/>
                </a:moveTo>
                <a:lnTo>
                  <a:pt x="0" y="940"/>
                </a:lnTo>
                <a:lnTo>
                  <a:pt x="624" y="940"/>
                </a:lnTo>
                <a:lnTo>
                  <a:pt x="624" y="0"/>
                </a:lnTo>
              </a:path>
            </a:pathLst>
          </a:custGeom>
          <a:noFill/>
          <a:ln w="9525">
            <a:solidFill>
              <a:schemeClr val="tx1"/>
            </a:solidFill>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000000"/>
              </a:solidFill>
              <a:latin typeface="Arial" charset="0"/>
            </a:endParaRPr>
          </a:p>
        </p:txBody>
      </p:sp>
      <p:sp>
        <p:nvSpPr>
          <p:cNvPr id="8197" name="Rectangle 8"/>
          <p:cNvSpPr>
            <a:spLocks noChangeArrowheads="1"/>
          </p:cNvSpPr>
          <p:nvPr/>
        </p:nvSpPr>
        <p:spPr bwMode="auto">
          <a:xfrm>
            <a:off x="303213" y="3779838"/>
            <a:ext cx="762000" cy="352425"/>
          </a:xfrm>
          <a:prstGeom prst="rect">
            <a:avLst/>
          </a:prstGeom>
          <a:gradFill rotWithShape="1">
            <a:gsLst>
              <a:gs pos="0">
                <a:srgbClr val="FFCC66"/>
              </a:gs>
              <a:gs pos="100000">
                <a:srgbClr val="C29B4E"/>
              </a:gs>
            </a:gsLst>
            <a:lin ang="540000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198" name="Rectangle 9"/>
          <p:cNvSpPr>
            <a:spLocks noChangeArrowheads="1"/>
          </p:cNvSpPr>
          <p:nvPr/>
        </p:nvSpPr>
        <p:spPr bwMode="auto">
          <a:xfrm>
            <a:off x="303213" y="3422650"/>
            <a:ext cx="762000" cy="352425"/>
          </a:xfrm>
          <a:prstGeom prst="rect">
            <a:avLst/>
          </a:prstGeom>
          <a:gradFill rotWithShape="1">
            <a:gsLst>
              <a:gs pos="0">
                <a:srgbClr val="FFCC66"/>
              </a:gs>
              <a:gs pos="100000">
                <a:srgbClr val="C29B4E"/>
              </a:gs>
            </a:gsLst>
            <a:lin ang="540000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199" name="Rectangle 10"/>
          <p:cNvSpPr>
            <a:spLocks noChangeArrowheads="1"/>
          </p:cNvSpPr>
          <p:nvPr/>
        </p:nvSpPr>
        <p:spPr bwMode="auto">
          <a:xfrm>
            <a:off x="303213" y="3063875"/>
            <a:ext cx="762000" cy="352425"/>
          </a:xfrm>
          <a:prstGeom prst="rect">
            <a:avLst/>
          </a:prstGeom>
          <a:gradFill rotWithShape="1">
            <a:gsLst>
              <a:gs pos="0">
                <a:srgbClr val="FFCC66"/>
              </a:gs>
              <a:gs pos="100000">
                <a:srgbClr val="C29B4E"/>
              </a:gs>
            </a:gsLst>
            <a:lin ang="540000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00" name="Rectangle 11"/>
          <p:cNvSpPr>
            <a:spLocks noChangeArrowheads="1"/>
          </p:cNvSpPr>
          <p:nvPr/>
        </p:nvSpPr>
        <p:spPr bwMode="auto">
          <a:xfrm>
            <a:off x="531813" y="2540000"/>
            <a:ext cx="249237" cy="287338"/>
          </a:xfrm>
          <a:prstGeom prst="rect">
            <a:avLst/>
          </a:prstGeom>
          <a:solidFill>
            <a:schemeClr val="bg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01" name="Rectangle 12"/>
          <p:cNvSpPr>
            <a:spLocks noChangeArrowheads="1"/>
          </p:cNvSpPr>
          <p:nvPr/>
        </p:nvSpPr>
        <p:spPr bwMode="auto">
          <a:xfrm>
            <a:off x="596900" y="2257425"/>
            <a:ext cx="119063" cy="287338"/>
          </a:xfrm>
          <a:prstGeom prst="rect">
            <a:avLst/>
          </a:prstGeom>
          <a:solidFill>
            <a:schemeClr val="bg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02" name="Text Box 13"/>
          <p:cNvSpPr txBox="1">
            <a:spLocks noChangeArrowheads="1"/>
          </p:cNvSpPr>
          <p:nvPr/>
        </p:nvSpPr>
        <p:spPr bwMode="auto">
          <a:xfrm>
            <a:off x="395288" y="4144963"/>
            <a:ext cx="50958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00"/>
                </a:solidFill>
              </a:rPr>
              <a:t>w</a:t>
            </a:r>
            <a:r>
              <a:rPr lang="en-US" altLang="en-US" sz="1800" baseline="-25000">
                <a:solidFill>
                  <a:srgbClr val="000000"/>
                </a:solidFill>
              </a:rPr>
              <a:t>c1</a:t>
            </a:r>
          </a:p>
        </p:txBody>
      </p:sp>
      <p:sp>
        <p:nvSpPr>
          <p:cNvPr id="8203" name="Freeform 14"/>
          <p:cNvSpPr>
            <a:spLocks/>
          </p:cNvSpPr>
          <p:nvPr/>
        </p:nvSpPr>
        <p:spPr bwMode="auto">
          <a:xfrm>
            <a:off x="1392238" y="3124200"/>
            <a:ext cx="762000" cy="996950"/>
          </a:xfrm>
          <a:custGeom>
            <a:avLst/>
            <a:gdLst>
              <a:gd name="T0" fmla="*/ 0 w 624"/>
              <a:gd name="T1" fmla="*/ 2147483647 h 940"/>
              <a:gd name="T2" fmla="*/ 0 w 624"/>
              <a:gd name="T3" fmla="*/ 2147483647 h 940"/>
              <a:gd name="T4" fmla="*/ 2147483647 w 624"/>
              <a:gd name="T5" fmla="*/ 2147483647 h 940"/>
              <a:gd name="T6" fmla="*/ 2147483647 w 624"/>
              <a:gd name="T7" fmla="*/ 0 h 940"/>
              <a:gd name="T8" fmla="*/ 0 60000 65536"/>
              <a:gd name="T9" fmla="*/ 0 60000 65536"/>
              <a:gd name="T10" fmla="*/ 0 60000 65536"/>
              <a:gd name="T11" fmla="*/ 0 60000 65536"/>
              <a:gd name="T12" fmla="*/ 0 w 624"/>
              <a:gd name="T13" fmla="*/ 0 h 940"/>
              <a:gd name="T14" fmla="*/ 624 w 624"/>
              <a:gd name="T15" fmla="*/ 940 h 940"/>
            </a:gdLst>
            <a:ahLst/>
            <a:cxnLst>
              <a:cxn ang="T8">
                <a:pos x="T0" y="T1"/>
              </a:cxn>
              <a:cxn ang="T9">
                <a:pos x="T2" y="T3"/>
              </a:cxn>
              <a:cxn ang="T10">
                <a:pos x="T4" y="T5"/>
              </a:cxn>
              <a:cxn ang="T11">
                <a:pos x="T6" y="T7"/>
              </a:cxn>
            </a:cxnLst>
            <a:rect l="T12" t="T13" r="T14" b="T15"/>
            <a:pathLst>
              <a:path w="624" h="940">
                <a:moveTo>
                  <a:pt x="0" y="14"/>
                </a:moveTo>
                <a:lnTo>
                  <a:pt x="0" y="940"/>
                </a:lnTo>
                <a:lnTo>
                  <a:pt x="624" y="940"/>
                </a:lnTo>
                <a:lnTo>
                  <a:pt x="624" y="0"/>
                </a:lnTo>
              </a:path>
            </a:pathLst>
          </a:custGeom>
          <a:gradFill rotWithShape="1">
            <a:gsLst>
              <a:gs pos="0">
                <a:srgbClr val="FFCC66"/>
              </a:gs>
              <a:gs pos="100000">
                <a:srgbClr val="C29B4E"/>
              </a:gs>
            </a:gsLst>
            <a:lin ang="5400000" scaled="1"/>
          </a:gradFill>
          <a:ln w="9525">
            <a:solidFill>
              <a:schemeClr val="tx1"/>
            </a:solidFill>
            <a:round/>
            <a:headEnd type="none" w="med" len="med"/>
            <a:tailEnd type="none" w="med" len="med"/>
          </a:ln>
        </p:spPr>
        <p:txBody>
          <a:bodyPr/>
          <a:lstStyle/>
          <a:p>
            <a:endParaRPr lang="en-US" sz="1800">
              <a:solidFill>
                <a:srgbClr val="000000"/>
              </a:solidFill>
              <a:latin typeface="Arial" charset="0"/>
            </a:endParaRPr>
          </a:p>
        </p:txBody>
      </p:sp>
      <p:sp>
        <p:nvSpPr>
          <p:cNvPr id="8204" name="Rectangle 15"/>
          <p:cNvSpPr>
            <a:spLocks noChangeArrowheads="1"/>
          </p:cNvSpPr>
          <p:nvPr/>
        </p:nvSpPr>
        <p:spPr bwMode="auto">
          <a:xfrm>
            <a:off x="1392238" y="3768725"/>
            <a:ext cx="762000" cy="352425"/>
          </a:xfrm>
          <a:prstGeom prst="rect">
            <a:avLst/>
          </a:prstGeom>
          <a:gradFill rotWithShape="1">
            <a:gsLst>
              <a:gs pos="0">
                <a:srgbClr val="FFCC66"/>
              </a:gs>
              <a:gs pos="100000">
                <a:srgbClr val="C29B4E"/>
              </a:gs>
            </a:gsLst>
            <a:lin ang="540000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05" name="Rectangle 16"/>
          <p:cNvSpPr>
            <a:spLocks noChangeArrowheads="1"/>
          </p:cNvSpPr>
          <p:nvPr/>
        </p:nvSpPr>
        <p:spPr bwMode="auto">
          <a:xfrm>
            <a:off x="1392238" y="3411538"/>
            <a:ext cx="762000" cy="352425"/>
          </a:xfrm>
          <a:prstGeom prst="rect">
            <a:avLst/>
          </a:prstGeom>
          <a:gradFill rotWithShape="1">
            <a:gsLst>
              <a:gs pos="0">
                <a:srgbClr val="FFCC66"/>
              </a:gs>
              <a:gs pos="100000">
                <a:srgbClr val="C29B4E"/>
              </a:gs>
            </a:gsLst>
            <a:lin ang="540000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06" name="Rectangle 17"/>
          <p:cNvSpPr>
            <a:spLocks noChangeArrowheads="1"/>
          </p:cNvSpPr>
          <p:nvPr/>
        </p:nvSpPr>
        <p:spPr bwMode="auto">
          <a:xfrm>
            <a:off x="1392238" y="3052763"/>
            <a:ext cx="762000" cy="352425"/>
          </a:xfrm>
          <a:prstGeom prst="rect">
            <a:avLst/>
          </a:prstGeom>
          <a:gradFill rotWithShape="1">
            <a:gsLst>
              <a:gs pos="0">
                <a:srgbClr val="FFCC66"/>
              </a:gs>
              <a:gs pos="100000">
                <a:srgbClr val="C29B4E"/>
              </a:gs>
            </a:gsLst>
            <a:lin ang="540000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07" name="Rectangle 18"/>
          <p:cNvSpPr>
            <a:spLocks noChangeArrowheads="1"/>
          </p:cNvSpPr>
          <p:nvPr/>
        </p:nvSpPr>
        <p:spPr bwMode="auto">
          <a:xfrm>
            <a:off x="1620838" y="2528888"/>
            <a:ext cx="249237" cy="287337"/>
          </a:xfrm>
          <a:prstGeom prst="rect">
            <a:avLst/>
          </a:prstGeom>
          <a:solidFill>
            <a:schemeClr val="bg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08" name="Rectangle 19"/>
          <p:cNvSpPr>
            <a:spLocks noChangeArrowheads="1"/>
          </p:cNvSpPr>
          <p:nvPr/>
        </p:nvSpPr>
        <p:spPr bwMode="auto">
          <a:xfrm>
            <a:off x="1685925" y="2246313"/>
            <a:ext cx="119063" cy="287337"/>
          </a:xfrm>
          <a:prstGeom prst="rect">
            <a:avLst/>
          </a:prstGeom>
          <a:solidFill>
            <a:schemeClr val="bg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09" name="Text Box 20"/>
          <p:cNvSpPr txBox="1">
            <a:spLocks noChangeArrowheads="1"/>
          </p:cNvSpPr>
          <p:nvPr/>
        </p:nvSpPr>
        <p:spPr bwMode="auto">
          <a:xfrm>
            <a:off x="1484313" y="4133850"/>
            <a:ext cx="509587"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00"/>
                </a:solidFill>
              </a:rPr>
              <a:t>w</a:t>
            </a:r>
            <a:r>
              <a:rPr lang="en-US" altLang="en-US" sz="1800" baseline="-25000">
                <a:solidFill>
                  <a:srgbClr val="000000"/>
                </a:solidFill>
              </a:rPr>
              <a:t>c2</a:t>
            </a:r>
          </a:p>
        </p:txBody>
      </p:sp>
      <p:sp>
        <p:nvSpPr>
          <p:cNvPr id="8210" name="Freeform 21"/>
          <p:cNvSpPr>
            <a:spLocks/>
          </p:cNvSpPr>
          <p:nvPr/>
        </p:nvSpPr>
        <p:spPr bwMode="auto">
          <a:xfrm>
            <a:off x="2459038" y="3124200"/>
            <a:ext cx="762000" cy="996950"/>
          </a:xfrm>
          <a:custGeom>
            <a:avLst/>
            <a:gdLst>
              <a:gd name="T0" fmla="*/ 0 w 624"/>
              <a:gd name="T1" fmla="*/ 2147483647 h 940"/>
              <a:gd name="T2" fmla="*/ 0 w 624"/>
              <a:gd name="T3" fmla="*/ 2147483647 h 940"/>
              <a:gd name="T4" fmla="*/ 2147483647 w 624"/>
              <a:gd name="T5" fmla="*/ 2147483647 h 940"/>
              <a:gd name="T6" fmla="*/ 2147483647 w 624"/>
              <a:gd name="T7" fmla="*/ 0 h 940"/>
              <a:gd name="T8" fmla="*/ 0 60000 65536"/>
              <a:gd name="T9" fmla="*/ 0 60000 65536"/>
              <a:gd name="T10" fmla="*/ 0 60000 65536"/>
              <a:gd name="T11" fmla="*/ 0 60000 65536"/>
              <a:gd name="T12" fmla="*/ 0 w 624"/>
              <a:gd name="T13" fmla="*/ 0 h 940"/>
              <a:gd name="T14" fmla="*/ 624 w 624"/>
              <a:gd name="T15" fmla="*/ 940 h 940"/>
            </a:gdLst>
            <a:ahLst/>
            <a:cxnLst>
              <a:cxn ang="T8">
                <a:pos x="T0" y="T1"/>
              </a:cxn>
              <a:cxn ang="T9">
                <a:pos x="T2" y="T3"/>
              </a:cxn>
              <a:cxn ang="T10">
                <a:pos x="T4" y="T5"/>
              </a:cxn>
              <a:cxn ang="T11">
                <a:pos x="T6" y="T7"/>
              </a:cxn>
            </a:cxnLst>
            <a:rect l="T12" t="T13" r="T14" b="T15"/>
            <a:pathLst>
              <a:path w="624" h="940">
                <a:moveTo>
                  <a:pt x="0" y="14"/>
                </a:moveTo>
                <a:lnTo>
                  <a:pt x="0" y="940"/>
                </a:lnTo>
                <a:lnTo>
                  <a:pt x="624" y="940"/>
                </a:lnTo>
                <a:lnTo>
                  <a:pt x="624" y="0"/>
                </a:lnTo>
              </a:path>
            </a:pathLst>
          </a:custGeom>
          <a:gradFill rotWithShape="1">
            <a:gsLst>
              <a:gs pos="0">
                <a:srgbClr val="FFCC66"/>
              </a:gs>
              <a:gs pos="100000">
                <a:srgbClr val="C29B4E"/>
              </a:gs>
            </a:gsLst>
            <a:lin ang="5400000" scaled="1"/>
          </a:gradFill>
          <a:ln w="9525">
            <a:solidFill>
              <a:schemeClr val="tx1"/>
            </a:solidFill>
            <a:round/>
            <a:headEnd type="none" w="med" len="med"/>
            <a:tailEnd type="none" w="med" len="med"/>
          </a:ln>
        </p:spPr>
        <p:txBody>
          <a:bodyPr/>
          <a:lstStyle/>
          <a:p>
            <a:endParaRPr lang="en-US" sz="1800">
              <a:solidFill>
                <a:srgbClr val="000000"/>
              </a:solidFill>
              <a:latin typeface="Arial" charset="0"/>
            </a:endParaRPr>
          </a:p>
        </p:txBody>
      </p:sp>
      <p:sp>
        <p:nvSpPr>
          <p:cNvPr id="8211" name="Rectangle 22"/>
          <p:cNvSpPr>
            <a:spLocks noChangeArrowheads="1"/>
          </p:cNvSpPr>
          <p:nvPr/>
        </p:nvSpPr>
        <p:spPr bwMode="auto">
          <a:xfrm>
            <a:off x="2459038" y="3768725"/>
            <a:ext cx="762000" cy="352425"/>
          </a:xfrm>
          <a:prstGeom prst="rect">
            <a:avLst/>
          </a:prstGeom>
          <a:gradFill rotWithShape="1">
            <a:gsLst>
              <a:gs pos="0">
                <a:srgbClr val="FFCC66"/>
              </a:gs>
              <a:gs pos="100000">
                <a:srgbClr val="C29B4E"/>
              </a:gs>
            </a:gsLst>
            <a:lin ang="540000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12" name="Rectangle 23"/>
          <p:cNvSpPr>
            <a:spLocks noChangeArrowheads="1"/>
          </p:cNvSpPr>
          <p:nvPr/>
        </p:nvSpPr>
        <p:spPr bwMode="auto">
          <a:xfrm>
            <a:off x="2459038" y="3411538"/>
            <a:ext cx="762000" cy="352425"/>
          </a:xfrm>
          <a:prstGeom prst="rect">
            <a:avLst/>
          </a:prstGeom>
          <a:gradFill rotWithShape="1">
            <a:gsLst>
              <a:gs pos="0">
                <a:srgbClr val="FFCC66"/>
              </a:gs>
              <a:gs pos="100000">
                <a:srgbClr val="C29B4E"/>
              </a:gs>
            </a:gsLst>
            <a:lin ang="540000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13" name="Rectangle 24"/>
          <p:cNvSpPr>
            <a:spLocks noChangeArrowheads="1"/>
          </p:cNvSpPr>
          <p:nvPr/>
        </p:nvSpPr>
        <p:spPr bwMode="auto">
          <a:xfrm>
            <a:off x="2459038" y="3052763"/>
            <a:ext cx="762000" cy="352425"/>
          </a:xfrm>
          <a:prstGeom prst="rect">
            <a:avLst/>
          </a:prstGeom>
          <a:gradFill rotWithShape="1">
            <a:gsLst>
              <a:gs pos="0">
                <a:srgbClr val="FFCC66"/>
              </a:gs>
              <a:gs pos="100000">
                <a:srgbClr val="C29B4E"/>
              </a:gs>
            </a:gsLst>
            <a:lin ang="540000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14" name="Rectangle 25"/>
          <p:cNvSpPr>
            <a:spLocks noChangeArrowheads="1"/>
          </p:cNvSpPr>
          <p:nvPr/>
        </p:nvSpPr>
        <p:spPr bwMode="auto">
          <a:xfrm>
            <a:off x="2687638" y="2528888"/>
            <a:ext cx="249237" cy="287337"/>
          </a:xfrm>
          <a:prstGeom prst="rect">
            <a:avLst/>
          </a:prstGeom>
          <a:solidFill>
            <a:schemeClr val="bg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15" name="Rectangle 26"/>
          <p:cNvSpPr>
            <a:spLocks noChangeArrowheads="1"/>
          </p:cNvSpPr>
          <p:nvPr/>
        </p:nvSpPr>
        <p:spPr bwMode="auto">
          <a:xfrm>
            <a:off x="2752725" y="2246313"/>
            <a:ext cx="119063" cy="287337"/>
          </a:xfrm>
          <a:prstGeom prst="rect">
            <a:avLst/>
          </a:prstGeom>
          <a:solidFill>
            <a:schemeClr val="bg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16" name="Text Box 27"/>
          <p:cNvSpPr txBox="1">
            <a:spLocks noChangeArrowheads="1"/>
          </p:cNvSpPr>
          <p:nvPr/>
        </p:nvSpPr>
        <p:spPr bwMode="auto">
          <a:xfrm>
            <a:off x="2551113" y="4133850"/>
            <a:ext cx="509587"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00"/>
                </a:solidFill>
              </a:rPr>
              <a:t>w</a:t>
            </a:r>
            <a:r>
              <a:rPr lang="en-US" altLang="en-US" sz="1800" baseline="-25000">
                <a:solidFill>
                  <a:srgbClr val="000000"/>
                </a:solidFill>
              </a:rPr>
              <a:t>c3</a:t>
            </a:r>
          </a:p>
        </p:txBody>
      </p:sp>
      <p:sp>
        <p:nvSpPr>
          <p:cNvPr id="8217" name="Freeform 28"/>
          <p:cNvSpPr>
            <a:spLocks/>
          </p:cNvSpPr>
          <p:nvPr/>
        </p:nvSpPr>
        <p:spPr bwMode="auto">
          <a:xfrm>
            <a:off x="3514725" y="3103563"/>
            <a:ext cx="762000" cy="996950"/>
          </a:xfrm>
          <a:custGeom>
            <a:avLst/>
            <a:gdLst>
              <a:gd name="T0" fmla="*/ 0 w 624"/>
              <a:gd name="T1" fmla="*/ 2147483647 h 940"/>
              <a:gd name="T2" fmla="*/ 0 w 624"/>
              <a:gd name="T3" fmla="*/ 2147483647 h 940"/>
              <a:gd name="T4" fmla="*/ 2147483647 w 624"/>
              <a:gd name="T5" fmla="*/ 2147483647 h 940"/>
              <a:gd name="T6" fmla="*/ 2147483647 w 624"/>
              <a:gd name="T7" fmla="*/ 0 h 940"/>
              <a:gd name="T8" fmla="*/ 0 60000 65536"/>
              <a:gd name="T9" fmla="*/ 0 60000 65536"/>
              <a:gd name="T10" fmla="*/ 0 60000 65536"/>
              <a:gd name="T11" fmla="*/ 0 60000 65536"/>
              <a:gd name="T12" fmla="*/ 0 w 624"/>
              <a:gd name="T13" fmla="*/ 0 h 940"/>
              <a:gd name="T14" fmla="*/ 624 w 624"/>
              <a:gd name="T15" fmla="*/ 940 h 940"/>
            </a:gdLst>
            <a:ahLst/>
            <a:cxnLst>
              <a:cxn ang="T8">
                <a:pos x="T0" y="T1"/>
              </a:cxn>
              <a:cxn ang="T9">
                <a:pos x="T2" y="T3"/>
              </a:cxn>
              <a:cxn ang="T10">
                <a:pos x="T4" y="T5"/>
              </a:cxn>
              <a:cxn ang="T11">
                <a:pos x="T6" y="T7"/>
              </a:cxn>
            </a:cxnLst>
            <a:rect l="T12" t="T13" r="T14" b="T15"/>
            <a:pathLst>
              <a:path w="624" h="940">
                <a:moveTo>
                  <a:pt x="0" y="14"/>
                </a:moveTo>
                <a:lnTo>
                  <a:pt x="0" y="940"/>
                </a:lnTo>
                <a:lnTo>
                  <a:pt x="624" y="940"/>
                </a:lnTo>
                <a:lnTo>
                  <a:pt x="624" y="0"/>
                </a:lnTo>
              </a:path>
            </a:pathLst>
          </a:custGeom>
          <a:gradFill rotWithShape="1">
            <a:gsLst>
              <a:gs pos="0">
                <a:srgbClr val="FFCC66"/>
              </a:gs>
              <a:gs pos="100000">
                <a:srgbClr val="C29B4E"/>
              </a:gs>
            </a:gsLst>
            <a:lin ang="5400000" scaled="1"/>
          </a:gradFill>
          <a:ln w="9525">
            <a:solidFill>
              <a:schemeClr val="tx1"/>
            </a:solidFill>
            <a:round/>
            <a:headEnd type="none" w="med" len="med"/>
            <a:tailEnd type="none" w="med" len="med"/>
          </a:ln>
        </p:spPr>
        <p:txBody>
          <a:bodyPr/>
          <a:lstStyle/>
          <a:p>
            <a:endParaRPr lang="en-US" sz="1800">
              <a:solidFill>
                <a:srgbClr val="000000"/>
              </a:solidFill>
              <a:latin typeface="Arial" charset="0"/>
            </a:endParaRPr>
          </a:p>
        </p:txBody>
      </p:sp>
      <p:sp>
        <p:nvSpPr>
          <p:cNvPr id="8218" name="Rectangle 29"/>
          <p:cNvSpPr>
            <a:spLocks noChangeArrowheads="1"/>
          </p:cNvSpPr>
          <p:nvPr/>
        </p:nvSpPr>
        <p:spPr bwMode="auto">
          <a:xfrm>
            <a:off x="3514725" y="3748088"/>
            <a:ext cx="762000" cy="352425"/>
          </a:xfrm>
          <a:prstGeom prst="rect">
            <a:avLst/>
          </a:prstGeom>
          <a:gradFill rotWithShape="1">
            <a:gsLst>
              <a:gs pos="0">
                <a:srgbClr val="FFCC66"/>
              </a:gs>
              <a:gs pos="100000">
                <a:srgbClr val="C29B4E"/>
              </a:gs>
            </a:gsLst>
            <a:lin ang="540000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19" name="Rectangle 30"/>
          <p:cNvSpPr>
            <a:spLocks noChangeArrowheads="1"/>
          </p:cNvSpPr>
          <p:nvPr/>
        </p:nvSpPr>
        <p:spPr bwMode="auto">
          <a:xfrm>
            <a:off x="3514725" y="3403600"/>
            <a:ext cx="762000" cy="352425"/>
          </a:xfrm>
          <a:prstGeom prst="rect">
            <a:avLst/>
          </a:prstGeom>
          <a:gradFill rotWithShape="1">
            <a:gsLst>
              <a:gs pos="0">
                <a:srgbClr val="FFCC66"/>
              </a:gs>
              <a:gs pos="100000">
                <a:srgbClr val="C29B4E"/>
              </a:gs>
            </a:gsLst>
            <a:lin ang="540000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20" name="Rectangle 31"/>
          <p:cNvSpPr>
            <a:spLocks noChangeArrowheads="1"/>
          </p:cNvSpPr>
          <p:nvPr/>
        </p:nvSpPr>
        <p:spPr bwMode="auto">
          <a:xfrm>
            <a:off x="3514725" y="3057525"/>
            <a:ext cx="762000" cy="352425"/>
          </a:xfrm>
          <a:prstGeom prst="rect">
            <a:avLst/>
          </a:prstGeom>
          <a:gradFill rotWithShape="1">
            <a:gsLst>
              <a:gs pos="0">
                <a:srgbClr val="FFCC66"/>
              </a:gs>
              <a:gs pos="100000">
                <a:srgbClr val="C29B4E"/>
              </a:gs>
            </a:gsLst>
            <a:lin ang="540000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21" name="Rectangle 32"/>
          <p:cNvSpPr>
            <a:spLocks noChangeArrowheads="1"/>
          </p:cNvSpPr>
          <p:nvPr/>
        </p:nvSpPr>
        <p:spPr bwMode="auto">
          <a:xfrm>
            <a:off x="3743325" y="2508250"/>
            <a:ext cx="249238" cy="287338"/>
          </a:xfrm>
          <a:prstGeom prst="rect">
            <a:avLst/>
          </a:prstGeom>
          <a:solidFill>
            <a:schemeClr val="bg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22" name="Rectangle 33"/>
          <p:cNvSpPr>
            <a:spLocks noChangeArrowheads="1"/>
          </p:cNvSpPr>
          <p:nvPr/>
        </p:nvSpPr>
        <p:spPr bwMode="auto">
          <a:xfrm>
            <a:off x="3808413" y="2225675"/>
            <a:ext cx="119062" cy="287338"/>
          </a:xfrm>
          <a:prstGeom prst="rect">
            <a:avLst/>
          </a:prstGeom>
          <a:solidFill>
            <a:schemeClr val="bg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23" name="Text Box 34"/>
          <p:cNvSpPr txBox="1">
            <a:spLocks noChangeArrowheads="1"/>
          </p:cNvSpPr>
          <p:nvPr/>
        </p:nvSpPr>
        <p:spPr bwMode="auto">
          <a:xfrm>
            <a:off x="3606800" y="4113213"/>
            <a:ext cx="50958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00"/>
                </a:solidFill>
              </a:rPr>
              <a:t>w</a:t>
            </a:r>
            <a:r>
              <a:rPr lang="en-US" altLang="en-US" sz="1800" baseline="-25000">
                <a:solidFill>
                  <a:srgbClr val="000000"/>
                </a:solidFill>
              </a:rPr>
              <a:t>c4</a:t>
            </a:r>
          </a:p>
        </p:txBody>
      </p:sp>
      <p:sp>
        <p:nvSpPr>
          <p:cNvPr id="8224" name="Freeform 35"/>
          <p:cNvSpPr>
            <a:spLocks/>
          </p:cNvSpPr>
          <p:nvPr/>
        </p:nvSpPr>
        <p:spPr bwMode="auto">
          <a:xfrm>
            <a:off x="4559300" y="3071813"/>
            <a:ext cx="762000" cy="996950"/>
          </a:xfrm>
          <a:custGeom>
            <a:avLst/>
            <a:gdLst>
              <a:gd name="T0" fmla="*/ 0 w 624"/>
              <a:gd name="T1" fmla="*/ 2147483647 h 940"/>
              <a:gd name="T2" fmla="*/ 0 w 624"/>
              <a:gd name="T3" fmla="*/ 2147483647 h 940"/>
              <a:gd name="T4" fmla="*/ 2147483647 w 624"/>
              <a:gd name="T5" fmla="*/ 2147483647 h 940"/>
              <a:gd name="T6" fmla="*/ 2147483647 w 624"/>
              <a:gd name="T7" fmla="*/ 0 h 940"/>
              <a:gd name="T8" fmla="*/ 0 60000 65536"/>
              <a:gd name="T9" fmla="*/ 0 60000 65536"/>
              <a:gd name="T10" fmla="*/ 0 60000 65536"/>
              <a:gd name="T11" fmla="*/ 0 60000 65536"/>
              <a:gd name="T12" fmla="*/ 0 w 624"/>
              <a:gd name="T13" fmla="*/ 0 h 940"/>
              <a:gd name="T14" fmla="*/ 624 w 624"/>
              <a:gd name="T15" fmla="*/ 940 h 940"/>
            </a:gdLst>
            <a:ahLst/>
            <a:cxnLst>
              <a:cxn ang="T8">
                <a:pos x="T0" y="T1"/>
              </a:cxn>
              <a:cxn ang="T9">
                <a:pos x="T2" y="T3"/>
              </a:cxn>
              <a:cxn ang="T10">
                <a:pos x="T4" y="T5"/>
              </a:cxn>
              <a:cxn ang="T11">
                <a:pos x="T6" y="T7"/>
              </a:cxn>
            </a:cxnLst>
            <a:rect l="T12" t="T13" r="T14" b="T15"/>
            <a:pathLst>
              <a:path w="624" h="940">
                <a:moveTo>
                  <a:pt x="0" y="14"/>
                </a:moveTo>
                <a:lnTo>
                  <a:pt x="0" y="940"/>
                </a:lnTo>
                <a:lnTo>
                  <a:pt x="624" y="940"/>
                </a:lnTo>
                <a:lnTo>
                  <a:pt x="624" y="0"/>
                </a:lnTo>
              </a:path>
            </a:pathLst>
          </a:custGeom>
          <a:gradFill rotWithShape="1">
            <a:gsLst>
              <a:gs pos="0">
                <a:srgbClr val="FFCC66"/>
              </a:gs>
              <a:gs pos="100000">
                <a:srgbClr val="C29B4E"/>
              </a:gs>
            </a:gsLst>
            <a:lin ang="5400000" scaled="1"/>
          </a:gradFill>
          <a:ln w="9525">
            <a:solidFill>
              <a:schemeClr val="tx1"/>
            </a:solidFill>
            <a:round/>
            <a:headEnd type="none" w="med" len="med"/>
            <a:tailEnd type="none" w="med" len="med"/>
          </a:ln>
        </p:spPr>
        <p:txBody>
          <a:bodyPr/>
          <a:lstStyle/>
          <a:p>
            <a:endParaRPr lang="en-US" sz="1800">
              <a:solidFill>
                <a:srgbClr val="000000"/>
              </a:solidFill>
              <a:latin typeface="Arial" charset="0"/>
            </a:endParaRPr>
          </a:p>
        </p:txBody>
      </p:sp>
      <p:sp>
        <p:nvSpPr>
          <p:cNvPr id="8225" name="Rectangle 36"/>
          <p:cNvSpPr>
            <a:spLocks noChangeArrowheads="1"/>
          </p:cNvSpPr>
          <p:nvPr/>
        </p:nvSpPr>
        <p:spPr bwMode="auto">
          <a:xfrm>
            <a:off x="4559300" y="3716338"/>
            <a:ext cx="762000" cy="352425"/>
          </a:xfrm>
          <a:prstGeom prst="rect">
            <a:avLst/>
          </a:prstGeom>
          <a:gradFill rotWithShape="1">
            <a:gsLst>
              <a:gs pos="0">
                <a:srgbClr val="FFCC66"/>
              </a:gs>
              <a:gs pos="100000">
                <a:srgbClr val="C29B4E"/>
              </a:gs>
            </a:gsLst>
            <a:lin ang="540000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26" name="Rectangle 37"/>
          <p:cNvSpPr>
            <a:spLocks noChangeArrowheads="1"/>
          </p:cNvSpPr>
          <p:nvPr/>
        </p:nvSpPr>
        <p:spPr bwMode="auto">
          <a:xfrm>
            <a:off x="4559300" y="3359150"/>
            <a:ext cx="762000" cy="352425"/>
          </a:xfrm>
          <a:prstGeom prst="rect">
            <a:avLst/>
          </a:prstGeom>
          <a:gradFill rotWithShape="1">
            <a:gsLst>
              <a:gs pos="0">
                <a:srgbClr val="FFCC66"/>
              </a:gs>
              <a:gs pos="100000">
                <a:srgbClr val="C29B4E"/>
              </a:gs>
            </a:gsLst>
            <a:lin ang="540000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27" name="Rectangle 38"/>
          <p:cNvSpPr>
            <a:spLocks noChangeArrowheads="1"/>
          </p:cNvSpPr>
          <p:nvPr/>
        </p:nvSpPr>
        <p:spPr bwMode="auto">
          <a:xfrm>
            <a:off x="4559300" y="3000375"/>
            <a:ext cx="762000" cy="352425"/>
          </a:xfrm>
          <a:prstGeom prst="rect">
            <a:avLst/>
          </a:prstGeom>
          <a:gradFill rotWithShape="1">
            <a:gsLst>
              <a:gs pos="0">
                <a:srgbClr val="FFCC66"/>
              </a:gs>
              <a:gs pos="100000">
                <a:srgbClr val="C29B4E"/>
              </a:gs>
            </a:gsLst>
            <a:lin ang="540000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28" name="Rectangle 39"/>
          <p:cNvSpPr>
            <a:spLocks noChangeArrowheads="1"/>
          </p:cNvSpPr>
          <p:nvPr/>
        </p:nvSpPr>
        <p:spPr bwMode="auto">
          <a:xfrm>
            <a:off x="4787900" y="2476500"/>
            <a:ext cx="249238" cy="287338"/>
          </a:xfrm>
          <a:prstGeom prst="rect">
            <a:avLst/>
          </a:prstGeom>
          <a:solidFill>
            <a:schemeClr val="bg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29" name="Rectangle 40"/>
          <p:cNvSpPr>
            <a:spLocks noChangeArrowheads="1"/>
          </p:cNvSpPr>
          <p:nvPr/>
        </p:nvSpPr>
        <p:spPr bwMode="auto">
          <a:xfrm>
            <a:off x="4852988" y="2193925"/>
            <a:ext cx="119062" cy="287338"/>
          </a:xfrm>
          <a:prstGeom prst="rect">
            <a:avLst/>
          </a:prstGeom>
          <a:solidFill>
            <a:schemeClr val="bg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30" name="Text Box 41"/>
          <p:cNvSpPr txBox="1">
            <a:spLocks noChangeArrowheads="1"/>
          </p:cNvSpPr>
          <p:nvPr/>
        </p:nvSpPr>
        <p:spPr bwMode="auto">
          <a:xfrm>
            <a:off x="4651375" y="4081463"/>
            <a:ext cx="50958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00"/>
                </a:solidFill>
              </a:rPr>
              <a:t>w</a:t>
            </a:r>
            <a:r>
              <a:rPr lang="en-US" altLang="en-US" sz="1800" baseline="-25000">
                <a:solidFill>
                  <a:srgbClr val="000000"/>
                </a:solidFill>
              </a:rPr>
              <a:t>c5</a:t>
            </a:r>
          </a:p>
        </p:txBody>
      </p:sp>
      <p:sp>
        <p:nvSpPr>
          <p:cNvPr id="8231" name="Text Box 42"/>
          <p:cNvSpPr txBox="1">
            <a:spLocks noChangeArrowheads="1"/>
          </p:cNvSpPr>
          <p:nvPr/>
        </p:nvSpPr>
        <p:spPr bwMode="auto">
          <a:xfrm>
            <a:off x="460375" y="4530725"/>
            <a:ext cx="44608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00"/>
                </a:solidFill>
                <a:latin typeface="Symbol" pitchFamily="18" charset="2"/>
              </a:rPr>
              <a:t>g</a:t>
            </a:r>
            <a:r>
              <a:rPr lang="en-US" altLang="en-US" sz="1800" baseline="-25000">
                <a:solidFill>
                  <a:srgbClr val="000000"/>
                </a:solidFill>
              </a:rPr>
              <a:t>d1</a:t>
            </a:r>
          </a:p>
        </p:txBody>
      </p:sp>
      <p:sp>
        <p:nvSpPr>
          <p:cNvPr id="8232" name="Text Box 43"/>
          <p:cNvSpPr txBox="1">
            <a:spLocks noChangeArrowheads="1"/>
          </p:cNvSpPr>
          <p:nvPr/>
        </p:nvSpPr>
        <p:spPr bwMode="auto">
          <a:xfrm>
            <a:off x="1549400" y="4519613"/>
            <a:ext cx="44608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00"/>
                </a:solidFill>
                <a:latin typeface="Symbol" pitchFamily="18" charset="2"/>
              </a:rPr>
              <a:t>g</a:t>
            </a:r>
            <a:r>
              <a:rPr lang="en-US" altLang="en-US" sz="1800" baseline="-25000">
                <a:solidFill>
                  <a:srgbClr val="000000"/>
                </a:solidFill>
              </a:rPr>
              <a:t>d2</a:t>
            </a:r>
          </a:p>
        </p:txBody>
      </p:sp>
      <p:sp>
        <p:nvSpPr>
          <p:cNvPr id="8233" name="Text Box 44"/>
          <p:cNvSpPr txBox="1">
            <a:spLocks noChangeArrowheads="1"/>
          </p:cNvSpPr>
          <p:nvPr/>
        </p:nvSpPr>
        <p:spPr bwMode="auto">
          <a:xfrm>
            <a:off x="2616200" y="4519613"/>
            <a:ext cx="44608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00"/>
                </a:solidFill>
                <a:latin typeface="Symbol" pitchFamily="18" charset="2"/>
              </a:rPr>
              <a:t>g</a:t>
            </a:r>
            <a:r>
              <a:rPr lang="en-US" altLang="en-US" sz="1800" baseline="-25000">
                <a:solidFill>
                  <a:srgbClr val="000000"/>
                </a:solidFill>
              </a:rPr>
              <a:t>d3</a:t>
            </a:r>
          </a:p>
        </p:txBody>
      </p:sp>
      <p:sp>
        <p:nvSpPr>
          <p:cNvPr id="8234" name="Text Box 45"/>
          <p:cNvSpPr txBox="1">
            <a:spLocks noChangeArrowheads="1"/>
          </p:cNvSpPr>
          <p:nvPr/>
        </p:nvSpPr>
        <p:spPr bwMode="auto">
          <a:xfrm>
            <a:off x="3671888" y="4498975"/>
            <a:ext cx="446087"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00"/>
                </a:solidFill>
                <a:latin typeface="Symbol" pitchFamily="18" charset="2"/>
              </a:rPr>
              <a:t>g</a:t>
            </a:r>
            <a:r>
              <a:rPr lang="en-US" altLang="en-US" sz="1800" baseline="-25000">
                <a:solidFill>
                  <a:srgbClr val="000000"/>
                </a:solidFill>
              </a:rPr>
              <a:t>d4</a:t>
            </a:r>
          </a:p>
        </p:txBody>
      </p:sp>
      <p:sp>
        <p:nvSpPr>
          <p:cNvPr id="8235" name="Text Box 46"/>
          <p:cNvSpPr txBox="1">
            <a:spLocks noChangeArrowheads="1"/>
          </p:cNvSpPr>
          <p:nvPr/>
        </p:nvSpPr>
        <p:spPr bwMode="auto">
          <a:xfrm>
            <a:off x="4716463" y="4478338"/>
            <a:ext cx="44608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00"/>
                </a:solidFill>
                <a:latin typeface="Symbol" pitchFamily="18" charset="2"/>
              </a:rPr>
              <a:t>g</a:t>
            </a:r>
            <a:r>
              <a:rPr lang="en-US" altLang="en-US" sz="1800" baseline="-25000">
                <a:solidFill>
                  <a:srgbClr val="000000"/>
                </a:solidFill>
              </a:rPr>
              <a:t>d5</a:t>
            </a:r>
          </a:p>
        </p:txBody>
      </p:sp>
      <p:sp>
        <p:nvSpPr>
          <p:cNvPr id="8236" name="Freeform 48"/>
          <p:cNvSpPr>
            <a:spLocks/>
          </p:cNvSpPr>
          <p:nvPr/>
        </p:nvSpPr>
        <p:spPr bwMode="auto">
          <a:xfrm>
            <a:off x="6246813" y="1849438"/>
            <a:ext cx="2559050" cy="2754312"/>
          </a:xfrm>
          <a:custGeom>
            <a:avLst/>
            <a:gdLst>
              <a:gd name="T0" fmla="*/ 0 w 1331"/>
              <a:gd name="T1" fmla="*/ 0 h 1735"/>
              <a:gd name="T2" fmla="*/ 0 w 1331"/>
              <a:gd name="T3" fmla="*/ 2147483647 h 1735"/>
              <a:gd name="T4" fmla="*/ 2147483647 w 1331"/>
              <a:gd name="T5" fmla="*/ 2147483647 h 1735"/>
              <a:gd name="T6" fmla="*/ 0 60000 65536"/>
              <a:gd name="T7" fmla="*/ 0 60000 65536"/>
              <a:gd name="T8" fmla="*/ 0 60000 65536"/>
              <a:gd name="T9" fmla="*/ 0 w 1331"/>
              <a:gd name="T10" fmla="*/ 0 h 1735"/>
              <a:gd name="T11" fmla="*/ 1331 w 1331"/>
              <a:gd name="T12" fmla="*/ 1735 h 1735"/>
            </a:gdLst>
            <a:ahLst/>
            <a:cxnLst>
              <a:cxn ang="T6">
                <a:pos x="T0" y="T1"/>
              </a:cxn>
              <a:cxn ang="T7">
                <a:pos x="T2" y="T3"/>
              </a:cxn>
              <a:cxn ang="T8">
                <a:pos x="T4" y="T5"/>
              </a:cxn>
            </a:cxnLst>
            <a:rect l="T9" t="T10" r="T11" b="T12"/>
            <a:pathLst>
              <a:path w="1331" h="1735">
                <a:moveTo>
                  <a:pt x="0" y="0"/>
                </a:moveTo>
                <a:lnTo>
                  <a:pt x="0" y="1735"/>
                </a:lnTo>
                <a:lnTo>
                  <a:pt x="1331" y="1735"/>
                </a:lnTo>
              </a:path>
            </a:pathLst>
          </a:custGeom>
          <a:noFill/>
          <a:ln w="19050" cmpd="sng">
            <a:solidFill>
              <a:srgbClr val="A50021"/>
            </a:solidFill>
            <a:round/>
            <a:headEnd type="triangle" w="lg" len="lg"/>
            <a:tailEnd type="triangle" w="lg" len="lg"/>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000000"/>
              </a:solidFill>
              <a:latin typeface="Arial" charset="0"/>
            </a:endParaRPr>
          </a:p>
        </p:txBody>
      </p:sp>
      <p:sp>
        <p:nvSpPr>
          <p:cNvPr id="8237" name="Freeform 49"/>
          <p:cNvSpPr>
            <a:spLocks/>
          </p:cNvSpPr>
          <p:nvPr/>
        </p:nvSpPr>
        <p:spPr bwMode="auto">
          <a:xfrm>
            <a:off x="6553200" y="2643188"/>
            <a:ext cx="1709738" cy="1320800"/>
          </a:xfrm>
          <a:custGeom>
            <a:avLst/>
            <a:gdLst>
              <a:gd name="T0" fmla="*/ 0 w 1077"/>
              <a:gd name="T1" fmla="*/ 2147483647 h 1182"/>
              <a:gd name="T2" fmla="*/ 2147483647 w 1077"/>
              <a:gd name="T3" fmla="*/ 2147483647 h 1182"/>
              <a:gd name="T4" fmla="*/ 2147483647 w 1077"/>
              <a:gd name="T5" fmla="*/ 2147483647 h 1182"/>
              <a:gd name="T6" fmla="*/ 0 60000 65536"/>
              <a:gd name="T7" fmla="*/ 0 60000 65536"/>
              <a:gd name="T8" fmla="*/ 0 60000 65536"/>
              <a:gd name="T9" fmla="*/ 0 w 1077"/>
              <a:gd name="T10" fmla="*/ 0 h 1182"/>
              <a:gd name="T11" fmla="*/ 1077 w 1077"/>
              <a:gd name="T12" fmla="*/ 1182 h 1182"/>
            </a:gdLst>
            <a:ahLst/>
            <a:cxnLst>
              <a:cxn ang="T6">
                <a:pos x="T0" y="T1"/>
              </a:cxn>
              <a:cxn ang="T7">
                <a:pos x="T2" y="T3"/>
              </a:cxn>
              <a:cxn ang="T8">
                <a:pos x="T4" y="T5"/>
              </a:cxn>
            </a:cxnLst>
            <a:rect l="T9" t="T10" r="T11" b="T12"/>
            <a:pathLst>
              <a:path w="1077" h="1182">
                <a:moveTo>
                  <a:pt x="0" y="1182"/>
                </a:moveTo>
                <a:cubicBezTo>
                  <a:pt x="34" y="797"/>
                  <a:pt x="138" y="180"/>
                  <a:pt x="357" y="90"/>
                </a:cubicBezTo>
                <a:cubicBezTo>
                  <a:pt x="576" y="0"/>
                  <a:pt x="994" y="845"/>
                  <a:pt x="1077" y="1105"/>
                </a:cubicBezTo>
              </a:path>
            </a:pathLst>
          </a:custGeom>
          <a:noFill/>
          <a:ln w="28575" cmpd="sng">
            <a:solidFill>
              <a:schemeClr val="accent2"/>
            </a:solidFill>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000000"/>
              </a:solidFill>
              <a:latin typeface="Arial" charset="0"/>
            </a:endParaRPr>
          </a:p>
        </p:txBody>
      </p:sp>
      <p:sp>
        <p:nvSpPr>
          <p:cNvPr id="8238" name="Freeform 50"/>
          <p:cNvSpPr>
            <a:spLocks/>
          </p:cNvSpPr>
          <p:nvPr/>
        </p:nvSpPr>
        <p:spPr bwMode="auto">
          <a:xfrm>
            <a:off x="7216775" y="1871663"/>
            <a:ext cx="1187450" cy="2036762"/>
          </a:xfrm>
          <a:custGeom>
            <a:avLst/>
            <a:gdLst>
              <a:gd name="T0" fmla="*/ 0 w 748"/>
              <a:gd name="T1" fmla="*/ 0 h 1283"/>
              <a:gd name="T2" fmla="*/ 2147483647 w 748"/>
              <a:gd name="T3" fmla="*/ 2147483647 h 1283"/>
              <a:gd name="T4" fmla="*/ 2147483647 w 748"/>
              <a:gd name="T5" fmla="*/ 2147483647 h 1283"/>
              <a:gd name="T6" fmla="*/ 0 60000 65536"/>
              <a:gd name="T7" fmla="*/ 0 60000 65536"/>
              <a:gd name="T8" fmla="*/ 0 60000 65536"/>
              <a:gd name="T9" fmla="*/ 0 w 748"/>
              <a:gd name="T10" fmla="*/ 0 h 1283"/>
              <a:gd name="T11" fmla="*/ 748 w 748"/>
              <a:gd name="T12" fmla="*/ 1283 h 1283"/>
            </a:gdLst>
            <a:ahLst/>
            <a:cxnLst>
              <a:cxn ang="T6">
                <a:pos x="T0" y="T1"/>
              </a:cxn>
              <a:cxn ang="T7">
                <a:pos x="T2" y="T3"/>
              </a:cxn>
              <a:cxn ang="T8">
                <a:pos x="T4" y="T5"/>
              </a:cxn>
            </a:cxnLst>
            <a:rect l="T9" t="T10" r="T11" b="T12"/>
            <a:pathLst>
              <a:path w="748" h="1283">
                <a:moveTo>
                  <a:pt x="0" y="0"/>
                </a:moveTo>
                <a:cubicBezTo>
                  <a:pt x="51" y="99"/>
                  <a:pt x="136" y="308"/>
                  <a:pt x="261" y="522"/>
                </a:cubicBezTo>
                <a:cubicBezTo>
                  <a:pt x="386" y="736"/>
                  <a:pt x="647" y="1125"/>
                  <a:pt x="748" y="1283"/>
                </a:cubicBezTo>
              </a:path>
            </a:pathLst>
          </a:custGeom>
          <a:noFill/>
          <a:ln w="12700" cap="flat" cmpd="sng">
            <a:solidFill>
              <a:schemeClr val="tx1"/>
            </a:solidFill>
            <a:prstDash val="lgDashDot"/>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000000"/>
              </a:solidFill>
              <a:latin typeface="Arial" charset="0"/>
            </a:endParaRPr>
          </a:p>
        </p:txBody>
      </p:sp>
      <p:sp>
        <p:nvSpPr>
          <p:cNvPr id="8239" name="Line 51"/>
          <p:cNvSpPr>
            <a:spLocks noChangeShapeType="1"/>
          </p:cNvSpPr>
          <p:nvPr/>
        </p:nvSpPr>
        <p:spPr bwMode="auto">
          <a:xfrm>
            <a:off x="7151688" y="2732088"/>
            <a:ext cx="0" cy="1862137"/>
          </a:xfrm>
          <a:prstGeom prst="line">
            <a:avLst/>
          </a:prstGeom>
          <a:noFill/>
          <a:ln w="9525">
            <a:solidFill>
              <a:schemeClr val="tx1"/>
            </a:solidFill>
            <a:round/>
            <a:headEnd type="triangle" w="med" len="med"/>
            <a:tailEnd/>
          </a:ln>
          <a:extLst>
            <a:ext uri="{909E8E84-426E-40DD-AFC4-6F175D3DCCD1}">
              <a14:hiddenFill xmlns="" xmlns:a14="http://schemas.microsoft.com/office/drawing/2010/main">
                <a:noFill/>
              </a14:hiddenFill>
            </a:ext>
          </a:extLst>
        </p:spPr>
        <p:txBody>
          <a:bodyPr/>
          <a:lstStyle/>
          <a:p>
            <a:endParaRPr lang="en-US" sz="1800">
              <a:solidFill>
                <a:srgbClr val="000000"/>
              </a:solidFill>
              <a:latin typeface="Arial" charset="0"/>
            </a:endParaRPr>
          </a:p>
        </p:txBody>
      </p:sp>
      <p:sp>
        <p:nvSpPr>
          <p:cNvPr id="8240" name="Line 52"/>
          <p:cNvSpPr>
            <a:spLocks noChangeShapeType="1"/>
          </p:cNvSpPr>
          <p:nvPr/>
        </p:nvSpPr>
        <p:spPr bwMode="auto">
          <a:xfrm flipH="1">
            <a:off x="6248400" y="2732088"/>
            <a:ext cx="892175"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800">
              <a:solidFill>
                <a:srgbClr val="000000"/>
              </a:solidFill>
              <a:latin typeface="Arial" charset="0"/>
            </a:endParaRPr>
          </a:p>
        </p:txBody>
      </p:sp>
      <p:sp>
        <p:nvSpPr>
          <p:cNvPr id="8241" name="Text Box 53"/>
          <p:cNvSpPr txBox="1">
            <a:spLocks noChangeArrowheads="1"/>
          </p:cNvSpPr>
          <p:nvPr/>
        </p:nvSpPr>
        <p:spPr bwMode="auto">
          <a:xfrm>
            <a:off x="6777038" y="4986338"/>
            <a:ext cx="801687" cy="639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200">
                <a:solidFill>
                  <a:srgbClr val="000000"/>
                </a:solidFill>
              </a:rPr>
              <a:t>Optimum</a:t>
            </a:r>
          </a:p>
          <a:p>
            <a:pPr algn="ctr" eaLnBrk="1" hangingPunct="1">
              <a:spcBef>
                <a:spcPct val="0"/>
              </a:spcBef>
              <a:buFontTx/>
              <a:buNone/>
            </a:pPr>
            <a:r>
              <a:rPr lang="en-US" altLang="en-US" sz="1200">
                <a:solidFill>
                  <a:srgbClr val="000000"/>
                </a:solidFill>
              </a:rPr>
              <a:t>Water</a:t>
            </a:r>
          </a:p>
          <a:p>
            <a:pPr algn="ctr" eaLnBrk="1" hangingPunct="1">
              <a:spcBef>
                <a:spcPct val="0"/>
              </a:spcBef>
              <a:buFontTx/>
              <a:buNone/>
            </a:pPr>
            <a:r>
              <a:rPr lang="en-US" altLang="en-US" sz="1200">
                <a:solidFill>
                  <a:srgbClr val="000000"/>
                </a:solidFill>
              </a:rPr>
              <a:t>Content</a:t>
            </a:r>
          </a:p>
        </p:txBody>
      </p:sp>
      <p:sp>
        <p:nvSpPr>
          <p:cNvPr id="8242" name="Text Box 54"/>
          <p:cNvSpPr txBox="1">
            <a:spLocks noChangeArrowheads="1"/>
          </p:cNvSpPr>
          <p:nvPr/>
        </p:nvSpPr>
        <p:spPr bwMode="auto">
          <a:xfrm>
            <a:off x="8312150" y="4641850"/>
            <a:ext cx="6254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000">
                <a:solidFill>
                  <a:srgbClr val="000000"/>
                </a:solidFill>
              </a:rPr>
              <a:t>Water</a:t>
            </a:r>
          </a:p>
          <a:p>
            <a:pPr eaLnBrk="1" hangingPunct="1">
              <a:spcBef>
                <a:spcPct val="0"/>
              </a:spcBef>
              <a:buFontTx/>
              <a:buNone/>
            </a:pPr>
            <a:r>
              <a:rPr lang="en-US" altLang="en-US" sz="1000">
                <a:solidFill>
                  <a:srgbClr val="000000"/>
                </a:solidFill>
              </a:rPr>
              <a:t>Content</a:t>
            </a:r>
          </a:p>
        </p:txBody>
      </p:sp>
      <p:sp>
        <p:nvSpPr>
          <p:cNvPr id="8243" name="Text Box 55"/>
          <p:cNvSpPr txBox="1">
            <a:spLocks noChangeArrowheads="1"/>
          </p:cNvSpPr>
          <p:nvPr/>
        </p:nvSpPr>
        <p:spPr bwMode="auto">
          <a:xfrm>
            <a:off x="5807075" y="1506538"/>
            <a:ext cx="83978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000">
                <a:solidFill>
                  <a:srgbClr val="000000"/>
                </a:solidFill>
              </a:rPr>
              <a:t>Dry Density</a:t>
            </a:r>
          </a:p>
        </p:txBody>
      </p:sp>
      <p:sp>
        <p:nvSpPr>
          <p:cNvPr id="8244" name="Text Box 56"/>
          <p:cNvSpPr txBox="1">
            <a:spLocks noChangeArrowheads="1"/>
          </p:cNvSpPr>
          <p:nvPr/>
        </p:nvSpPr>
        <p:spPr bwMode="auto">
          <a:xfrm>
            <a:off x="5740400" y="2493963"/>
            <a:ext cx="5207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00"/>
                </a:solidFill>
                <a:latin typeface="Symbol" pitchFamily="18" charset="2"/>
              </a:rPr>
              <a:t>g</a:t>
            </a:r>
            <a:r>
              <a:rPr lang="en-US" altLang="en-US" sz="1000" baseline="-25000">
                <a:solidFill>
                  <a:srgbClr val="000000"/>
                </a:solidFill>
              </a:rPr>
              <a:t>d max</a:t>
            </a:r>
          </a:p>
        </p:txBody>
      </p:sp>
      <p:sp>
        <p:nvSpPr>
          <p:cNvPr id="8245" name="Oval 57"/>
          <p:cNvSpPr>
            <a:spLocks noChangeArrowheads="1"/>
          </p:cNvSpPr>
          <p:nvPr/>
        </p:nvSpPr>
        <p:spPr bwMode="auto">
          <a:xfrm>
            <a:off x="6607175" y="3429000"/>
            <a:ext cx="88900" cy="889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46" name="Oval 58"/>
          <p:cNvSpPr>
            <a:spLocks noChangeArrowheads="1"/>
          </p:cNvSpPr>
          <p:nvPr/>
        </p:nvSpPr>
        <p:spPr bwMode="auto">
          <a:xfrm>
            <a:off x="6900863" y="2809875"/>
            <a:ext cx="88900" cy="889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47" name="Oval 59"/>
          <p:cNvSpPr>
            <a:spLocks noChangeArrowheads="1"/>
          </p:cNvSpPr>
          <p:nvPr/>
        </p:nvSpPr>
        <p:spPr bwMode="auto">
          <a:xfrm>
            <a:off x="6530975" y="3733800"/>
            <a:ext cx="88900" cy="889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48" name="Oval 60"/>
          <p:cNvSpPr>
            <a:spLocks noChangeArrowheads="1"/>
          </p:cNvSpPr>
          <p:nvPr/>
        </p:nvSpPr>
        <p:spPr bwMode="auto">
          <a:xfrm>
            <a:off x="7575550" y="2951163"/>
            <a:ext cx="88900" cy="889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49" name="Oval 61"/>
          <p:cNvSpPr>
            <a:spLocks noChangeArrowheads="1"/>
          </p:cNvSpPr>
          <p:nvPr/>
        </p:nvSpPr>
        <p:spPr bwMode="auto">
          <a:xfrm>
            <a:off x="8010525" y="3505200"/>
            <a:ext cx="88900" cy="889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50" name="Text Box 62"/>
          <p:cNvSpPr txBox="1">
            <a:spLocks noChangeArrowheads="1"/>
          </p:cNvSpPr>
          <p:nvPr/>
        </p:nvSpPr>
        <p:spPr bwMode="auto">
          <a:xfrm>
            <a:off x="7265988" y="1584325"/>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000">
                <a:solidFill>
                  <a:srgbClr val="000000"/>
                </a:solidFill>
              </a:rPr>
              <a:t>Zero Air Void Curve</a:t>
            </a:r>
          </a:p>
          <a:p>
            <a:pPr algn="ctr" eaLnBrk="1" hangingPunct="1">
              <a:spcBef>
                <a:spcPct val="0"/>
              </a:spcBef>
              <a:buFontTx/>
              <a:buNone/>
            </a:pPr>
            <a:r>
              <a:rPr lang="en-US" altLang="en-US" sz="1000">
                <a:solidFill>
                  <a:srgbClr val="000000"/>
                </a:solidFill>
              </a:rPr>
              <a:t>S</a:t>
            </a:r>
            <a:r>
              <a:rPr lang="en-US" altLang="en-US" sz="1000" baseline="-25000">
                <a:solidFill>
                  <a:srgbClr val="000000"/>
                </a:solidFill>
              </a:rPr>
              <a:t>r</a:t>
            </a:r>
            <a:r>
              <a:rPr lang="en-US" altLang="en-US" sz="1000">
                <a:solidFill>
                  <a:srgbClr val="000000"/>
                </a:solidFill>
              </a:rPr>
              <a:t> =100%</a:t>
            </a:r>
          </a:p>
        </p:txBody>
      </p:sp>
      <p:sp>
        <p:nvSpPr>
          <p:cNvPr id="8251" name="Line 63"/>
          <p:cNvSpPr>
            <a:spLocks noChangeShapeType="1"/>
          </p:cNvSpPr>
          <p:nvPr/>
        </p:nvSpPr>
        <p:spPr bwMode="auto">
          <a:xfrm flipH="1">
            <a:off x="7380288" y="1817688"/>
            <a:ext cx="185737" cy="261937"/>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800">
              <a:solidFill>
                <a:srgbClr val="000000"/>
              </a:solidFill>
              <a:latin typeface="Arial" charset="0"/>
            </a:endParaRPr>
          </a:p>
        </p:txBody>
      </p:sp>
      <p:sp>
        <p:nvSpPr>
          <p:cNvPr id="8252" name="Line 64"/>
          <p:cNvSpPr>
            <a:spLocks noChangeShapeType="1"/>
          </p:cNvSpPr>
          <p:nvPr/>
        </p:nvSpPr>
        <p:spPr bwMode="auto">
          <a:xfrm flipH="1" flipV="1">
            <a:off x="8120063" y="3679825"/>
            <a:ext cx="65087" cy="392113"/>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800">
              <a:solidFill>
                <a:srgbClr val="000000"/>
              </a:solidFill>
              <a:latin typeface="Arial" charset="0"/>
            </a:endParaRPr>
          </a:p>
        </p:txBody>
      </p:sp>
      <p:sp>
        <p:nvSpPr>
          <p:cNvPr id="8253" name="Text Box 65"/>
          <p:cNvSpPr txBox="1">
            <a:spLocks noChangeArrowheads="1"/>
          </p:cNvSpPr>
          <p:nvPr/>
        </p:nvSpPr>
        <p:spPr bwMode="auto">
          <a:xfrm>
            <a:off x="8037513" y="4032250"/>
            <a:ext cx="85883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000">
                <a:solidFill>
                  <a:srgbClr val="000000"/>
                </a:solidFill>
              </a:rPr>
              <a:t>Compaction</a:t>
            </a:r>
          </a:p>
          <a:p>
            <a:pPr eaLnBrk="1" hangingPunct="1">
              <a:spcBef>
                <a:spcPct val="0"/>
              </a:spcBef>
              <a:buFontTx/>
              <a:buNone/>
            </a:pPr>
            <a:r>
              <a:rPr lang="en-US" altLang="en-US" sz="1000">
                <a:solidFill>
                  <a:srgbClr val="000000"/>
                </a:solidFill>
              </a:rPr>
              <a:t>Curve</a:t>
            </a:r>
          </a:p>
        </p:txBody>
      </p:sp>
      <p:sp>
        <p:nvSpPr>
          <p:cNvPr id="8254" name="Text Box 66"/>
          <p:cNvSpPr txBox="1">
            <a:spLocks noChangeArrowheads="1"/>
          </p:cNvSpPr>
          <p:nvPr/>
        </p:nvSpPr>
        <p:spPr bwMode="auto">
          <a:xfrm>
            <a:off x="6340475" y="3652838"/>
            <a:ext cx="24765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900">
                <a:solidFill>
                  <a:srgbClr val="000000"/>
                </a:solidFill>
              </a:rPr>
              <a:t>1</a:t>
            </a:r>
          </a:p>
        </p:txBody>
      </p:sp>
      <p:sp>
        <p:nvSpPr>
          <p:cNvPr id="8255" name="Text Box 67"/>
          <p:cNvSpPr txBox="1">
            <a:spLocks noChangeArrowheads="1"/>
          </p:cNvSpPr>
          <p:nvPr/>
        </p:nvSpPr>
        <p:spPr bwMode="auto">
          <a:xfrm>
            <a:off x="6416675" y="3359150"/>
            <a:ext cx="24765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900">
                <a:solidFill>
                  <a:srgbClr val="000000"/>
                </a:solidFill>
              </a:rPr>
              <a:t>2</a:t>
            </a:r>
          </a:p>
        </p:txBody>
      </p:sp>
      <p:sp>
        <p:nvSpPr>
          <p:cNvPr id="8256" name="Text Box 68"/>
          <p:cNvSpPr txBox="1">
            <a:spLocks noChangeArrowheads="1"/>
          </p:cNvSpPr>
          <p:nvPr/>
        </p:nvSpPr>
        <p:spPr bwMode="auto">
          <a:xfrm>
            <a:off x="6699250" y="2727325"/>
            <a:ext cx="24765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900">
                <a:solidFill>
                  <a:srgbClr val="000000"/>
                </a:solidFill>
              </a:rPr>
              <a:t>3</a:t>
            </a:r>
          </a:p>
        </p:txBody>
      </p:sp>
      <p:sp>
        <p:nvSpPr>
          <p:cNvPr id="8257" name="Text Box 69"/>
          <p:cNvSpPr txBox="1">
            <a:spLocks noChangeArrowheads="1"/>
          </p:cNvSpPr>
          <p:nvPr/>
        </p:nvSpPr>
        <p:spPr bwMode="auto">
          <a:xfrm>
            <a:off x="7407275" y="2967038"/>
            <a:ext cx="24765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900">
                <a:solidFill>
                  <a:srgbClr val="000000"/>
                </a:solidFill>
              </a:rPr>
              <a:t>4</a:t>
            </a:r>
          </a:p>
        </p:txBody>
      </p:sp>
      <p:sp>
        <p:nvSpPr>
          <p:cNvPr id="8258" name="Text Box 70"/>
          <p:cNvSpPr txBox="1">
            <a:spLocks noChangeArrowheads="1"/>
          </p:cNvSpPr>
          <p:nvPr/>
        </p:nvSpPr>
        <p:spPr bwMode="auto">
          <a:xfrm>
            <a:off x="7810500" y="3478213"/>
            <a:ext cx="24765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900">
                <a:solidFill>
                  <a:srgbClr val="000000"/>
                </a:solidFill>
              </a:rPr>
              <a:t>5</a:t>
            </a:r>
          </a:p>
        </p:txBody>
      </p:sp>
      <p:sp>
        <p:nvSpPr>
          <p:cNvPr id="8259" name="Rectangle 71"/>
          <p:cNvSpPr>
            <a:spLocks noChangeArrowheads="1"/>
          </p:cNvSpPr>
          <p:nvPr/>
        </p:nvSpPr>
        <p:spPr bwMode="auto">
          <a:xfrm>
            <a:off x="5737225" y="2547938"/>
            <a:ext cx="468313" cy="3365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60" name="Rectangle 72"/>
          <p:cNvSpPr>
            <a:spLocks noChangeArrowheads="1"/>
          </p:cNvSpPr>
          <p:nvPr/>
        </p:nvSpPr>
        <p:spPr bwMode="auto">
          <a:xfrm>
            <a:off x="6945313" y="4648200"/>
            <a:ext cx="468312" cy="3365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61" name="Rectangle 73"/>
          <p:cNvSpPr>
            <a:spLocks noChangeArrowheads="1"/>
          </p:cNvSpPr>
          <p:nvPr/>
        </p:nvSpPr>
        <p:spPr bwMode="auto">
          <a:xfrm>
            <a:off x="6881813" y="4684713"/>
            <a:ext cx="58102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000">
                <a:solidFill>
                  <a:srgbClr val="000000"/>
                </a:solidFill>
              </a:rPr>
              <a:t>(OWC)</a:t>
            </a:r>
          </a:p>
        </p:txBody>
      </p:sp>
      <p:sp>
        <p:nvSpPr>
          <p:cNvPr id="8262" name="Rectangle 74"/>
          <p:cNvSpPr>
            <a:spLocks noChangeArrowheads="1"/>
          </p:cNvSpPr>
          <p:nvPr/>
        </p:nvSpPr>
        <p:spPr bwMode="auto">
          <a:xfrm>
            <a:off x="193675" y="5865813"/>
            <a:ext cx="27368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000">
                <a:solidFill>
                  <a:srgbClr val="000000"/>
                </a:solidFill>
              </a:rPr>
              <a:t>4 inch diameter compaction mold.</a:t>
            </a:r>
          </a:p>
          <a:p>
            <a:pPr eaLnBrk="1" hangingPunct="1">
              <a:spcBef>
                <a:spcPct val="0"/>
              </a:spcBef>
              <a:buFontTx/>
              <a:buNone/>
            </a:pPr>
            <a:r>
              <a:rPr lang="en-US" altLang="en-US" sz="1000">
                <a:solidFill>
                  <a:srgbClr val="000000"/>
                </a:solidFill>
              </a:rPr>
              <a:t>(V = 1/30 of a cubic foot) </a:t>
            </a:r>
          </a:p>
        </p:txBody>
      </p:sp>
      <p:sp>
        <p:nvSpPr>
          <p:cNvPr id="8263" name="Rectangle 75"/>
          <p:cNvSpPr>
            <a:spLocks noChangeArrowheads="1"/>
          </p:cNvSpPr>
          <p:nvPr/>
        </p:nvSpPr>
        <p:spPr bwMode="auto">
          <a:xfrm>
            <a:off x="158750" y="1974850"/>
            <a:ext cx="117475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900" b="1">
                <a:solidFill>
                  <a:srgbClr val="000000"/>
                </a:solidFill>
              </a:rPr>
              <a:t>5.5</a:t>
            </a:r>
            <a:r>
              <a:rPr lang="en-US" altLang="en-US" sz="900">
                <a:solidFill>
                  <a:srgbClr val="000000"/>
                </a:solidFill>
              </a:rPr>
              <a:t> pound hammer </a:t>
            </a:r>
          </a:p>
        </p:txBody>
      </p:sp>
      <p:sp>
        <p:nvSpPr>
          <p:cNvPr id="8264" name="Freeform 76"/>
          <p:cNvSpPr>
            <a:spLocks/>
          </p:cNvSpPr>
          <p:nvPr/>
        </p:nvSpPr>
        <p:spPr bwMode="auto">
          <a:xfrm>
            <a:off x="-87313" y="3973513"/>
            <a:ext cx="447676" cy="2100262"/>
          </a:xfrm>
          <a:custGeom>
            <a:avLst/>
            <a:gdLst>
              <a:gd name="T0" fmla="*/ 2147483647 w 282"/>
              <a:gd name="T1" fmla="*/ 0 h 919"/>
              <a:gd name="T2" fmla="*/ 2147483647 w 282"/>
              <a:gd name="T3" fmla="*/ 2147483647 h 919"/>
              <a:gd name="T4" fmla="*/ 0 60000 65536"/>
              <a:gd name="T5" fmla="*/ 0 60000 65536"/>
              <a:gd name="T6" fmla="*/ 0 w 282"/>
              <a:gd name="T7" fmla="*/ 0 h 919"/>
              <a:gd name="T8" fmla="*/ 282 w 282"/>
              <a:gd name="T9" fmla="*/ 919 h 919"/>
            </a:gdLst>
            <a:ahLst/>
            <a:cxnLst>
              <a:cxn ang="T4">
                <a:pos x="T0" y="T1"/>
              </a:cxn>
              <a:cxn ang="T5">
                <a:pos x="T2" y="T3"/>
              </a:cxn>
            </a:cxnLst>
            <a:rect l="T6" t="T7" r="T8" b="T9"/>
            <a:pathLst>
              <a:path w="282" h="919">
                <a:moveTo>
                  <a:pt x="282" y="0"/>
                </a:moveTo>
                <a:cubicBezTo>
                  <a:pt x="0" y="55"/>
                  <a:pt x="117" y="919"/>
                  <a:pt x="221" y="919"/>
                </a:cubicBezTo>
              </a:path>
            </a:pathLst>
          </a:custGeom>
          <a:noFill/>
          <a:ln w="9525" cap="flat">
            <a:solidFill>
              <a:schemeClr val="tx1"/>
            </a:solidFill>
            <a:prstDash val="dash"/>
            <a:round/>
            <a:headEnd type="triangl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000000"/>
              </a:solidFill>
              <a:latin typeface="Arial" charset="0"/>
            </a:endParaRPr>
          </a:p>
        </p:txBody>
      </p:sp>
      <p:sp>
        <p:nvSpPr>
          <p:cNvPr id="8265" name="Rectangle 77"/>
          <p:cNvSpPr>
            <a:spLocks noChangeArrowheads="1"/>
          </p:cNvSpPr>
          <p:nvPr/>
        </p:nvSpPr>
        <p:spPr bwMode="auto">
          <a:xfrm>
            <a:off x="355600" y="3762375"/>
            <a:ext cx="6604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900">
                <a:solidFill>
                  <a:srgbClr val="000000"/>
                </a:solidFill>
              </a:rPr>
              <a:t>25 blows</a:t>
            </a:r>
          </a:p>
          <a:p>
            <a:pPr eaLnBrk="1" hangingPunct="1">
              <a:spcBef>
                <a:spcPct val="0"/>
              </a:spcBef>
              <a:buFontTx/>
              <a:buNone/>
            </a:pPr>
            <a:r>
              <a:rPr lang="en-US" altLang="en-US" sz="900">
                <a:solidFill>
                  <a:srgbClr val="000000"/>
                </a:solidFill>
              </a:rPr>
              <a:t>per layer </a:t>
            </a:r>
          </a:p>
        </p:txBody>
      </p:sp>
      <p:sp>
        <p:nvSpPr>
          <p:cNvPr id="8266" name="Text Box 78"/>
          <p:cNvSpPr txBox="1">
            <a:spLocks noChangeArrowheads="1"/>
          </p:cNvSpPr>
          <p:nvPr/>
        </p:nvSpPr>
        <p:spPr bwMode="auto">
          <a:xfrm>
            <a:off x="342900" y="2824163"/>
            <a:ext cx="64452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900">
                <a:solidFill>
                  <a:srgbClr val="000000"/>
                </a:solidFill>
              </a:rPr>
              <a:t>H = 12 in</a:t>
            </a:r>
          </a:p>
        </p:txBody>
      </p:sp>
      <p:sp>
        <p:nvSpPr>
          <p:cNvPr id="8267" name="Line 80"/>
          <p:cNvSpPr>
            <a:spLocks noChangeShapeType="1"/>
          </p:cNvSpPr>
          <p:nvPr/>
        </p:nvSpPr>
        <p:spPr bwMode="auto">
          <a:xfrm>
            <a:off x="7185025" y="4114800"/>
            <a:ext cx="184150" cy="0"/>
          </a:xfrm>
          <a:prstGeom prst="line">
            <a:avLst/>
          </a:prstGeom>
          <a:noFill/>
          <a:ln w="38100">
            <a:solidFill>
              <a:schemeClr val="bg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800">
              <a:solidFill>
                <a:srgbClr val="000000"/>
              </a:solidFill>
              <a:latin typeface="Arial" charset="0"/>
            </a:endParaRPr>
          </a:p>
        </p:txBody>
      </p:sp>
      <p:sp>
        <p:nvSpPr>
          <p:cNvPr id="8268" name="Line 81"/>
          <p:cNvSpPr>
            <a:spLocks noChangeShapeType="1"/>
          </p:cNvSpPr>
          <p:nvPr/>
        </p:nvSpPr>
        <p:spPr bwMode="auto">
          <a:xfrm>
            <a:off x="6921500" y="4114800"/>
            <a:ext cx="184150" cy="0"/>
          </a:xfrm>
          <a:prstGeom prst="line">
            <a:avLst/>
          </a:prstGeom>
          <a:noFill/>
          <a:ln w="38100">
            <a:solidFill>
              <a:schemeClr val="bg2"/>
            </a:solidFill>
            <a:round/>
            <a:headEnd type="triangle" w="med" len="med"/>
            <a:tailEnd/>
          </a:ln>
          <a:extLst>
            <a:ext uri="{909E8E84-426E-40DD-AFC4-6F175D3DCCD1}">
              <a14:hiddenFill xmlns="" xmlns:a14="http://schemas.microsoft.com/office/drawing/2010/main">
                <a:noFill/>
              </a14:hiddenFill>
            </a:ext>
          </a:extLst>
        </p:spPr>
        <p:txBody>
          <a:bodyPr/>
          <a:lstStyle/>
          <a:p>
            <a:endParaRPr lang="en-US" sz="1800">
              <a:solidFill>
                <a:srgbClr val="000000"/>
              </a:solidFill>
              <a:latin typeface="Arial" charset="0"/>
            </a:endParaRPr>
          </a:p>
        </p:txBody>
      </p:sp>
      <p:sp>
        <p:nvSpPr>
          <p:cNvPr id="8269" name="Text Box 82"/>
          <p:cNvSpPr txBox="1">
            <a:spLocks noChangeArrowheads="1"/>
          </p:cNvSpPr>
          <p:nvPr/>
        </p:nvSpPr>
        <p:spPr bwMode="auto">
          <a:xfrm>
            <a:off x="7115175" y="4130675"/>
            <a:ext cx="6985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000">
                <a:solidFill>
                  <a:srgbClr val="808080"/>
                </a:solidFill>
              </a:rPr>
              <a:t>Wet to</a:t>
            </a:r>
          </a:p>
          <a:p>
            <a:pPr eaLnBrk="1" hangingPunct="1">
              <a:spcBef>
                <a:spcPct val="0"/>
              </a:spcBef>
              <a:buFontTx/>
              <a:buNone/>
            </a:pPr>
            <a:r>
              <a:rPr lang="en-US" altLang="en-US" sz="1000">
                <a:solidFill>
                  <a:srgbClr val="808080"/>
                </a:solidFill>
              </a:rPr>
              <a:t>Optimum</a:t>
            </a:r>
          </a:p>
        </p:txBody>
      </p:sp>
      <p:sp>
        <p:nvSpPr>
          <p:cNvPr id="8270" name="Text Box 83"/>
          <p:cNvSpPr txBox="1">
            <a:spLocks noChangeArrowheads="1"/>
          </p:cNvSpPr>
          <p:nvPr/>
        </p:nvSpPr>
        <p:spPr bwMode="auto">
          <a:xfrm>
            <a:off x="6508750" y="4143375"/>
            <a:ext cx="6985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000">
                <a:solidFill>
                  <a:srgbClr val="808080"/>
                </a:solidFill>
              </a:rPr>
              <a:t>Dry to</a:t>
            </a:r>
          </a:p>
          <a:p>
            <a:pPr eaLnBrk="1" hangingPunct="1">
              <a:spcBef>
                <a:spcPct val="0"/>
              </a:spcBef>
              <a:buFontTx/>
              <a:buNone/>
            </a:pPr>
            <a:r>
              <a:rPr lang="en-US" altLang="en-US" sz="1000">
                <a:solidFill>
                  <a:srgbClr val="808080"/>
                </a:solidFill>
              </a:rPr>
              <a:t>Optimum</a:t>
            </a:r>
          </a:p>
        </p:txBody>
      </p:sp>
      <p:sp>
        <p:nvSpPr>
          <p:cNvPr id="8271" name="Rectangle 84"/>
          <p:cNvSpPr>
            <a:spLocks noChangeArrowheads="1"/>
          </p:cNvSpPr>
          <p:nvPr/>
        </p:nvSpPr>
        <p:spPr bwMode="auto">
          <a:xfrm>
            <a:off x="6378575" y="2122488"/>
            <a:ext cx="762000" cy="2427287"/>
          </a:xfrm>
          <a:prstGeom prst="rect">
            <a:avLst/>
          </a:prstGeom>
          <a:solidFill>
            <a:srgbClr val="CC6600">
              <a:alpha val="1686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72" name="Rectangle 85"/>
          <p:cNvSpPr>
            <a:spLocks noChangeArrowheads="1"/>
          </p:cNvSpPr>
          <p:nvPr/>
        </p:nvSpPr>
        <p:spPr bwMode="auto">
          <a:xfrm>
            <a:off x="7153275" y="2122488"/>
            <a:ext cx="1687513" cy="2427287"/>
          </a:xfrm>
          <a:prstGeom prst="rect">
            <a:avLst/>
          </a:prstGeom>
          <a:solidFill>
            <a:schemeClr val="accent1">
              <a:alpha val="34117"/>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73" name="Rectangle 87"/>
          <p:cNvSpPr>
            <a:spLocks noChangeArrowheads="1"/>
          </p:cNvSpPr>
          <p:nvPr/>
        </p:nvSpPr>
        <p:spPr bwMode="auto">
          <a:xfrm>
            <a:off x="369888" y="4213225"/>
            <a:ext cx="555625" cy="762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74" name="Rectangle 88"/>
          <p:cNvSpPr>
            <a:spLocks noChangeArrowheads="1"/>
          </p:cNvSpPr>
          <p:nvPr/>
        </p:nvSpPr>
        <p:spPr bwMode="auto">
          <a:xfrm>
            <a:off x="1436688" y="4202113"/>
            <a:ext cx="555625" cy="762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75" name="Rectangle 89"/>
          <p:cNvSpPr>
            <a:spLocks noChangeArrowheads="1"/>
          </p:cNvSpPr>
          <p:nvPr/>
        </p:nvSpPr>
        <p:spPr bwMode="auto">
          <a:xfrm>
            <a:off x="2546350" y="4181475"/>
            <a:ext cx="555625" cy="762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76" name="Rectangle 90"/>
          <p:cNvSpPr>
            <a:spLocks noChangeArrowheads="1"/>
          </p:cNvSpPr>
          <p:nvPr/>
        </p:nvSpPr>
        <p:spPr bwMode="auto">
          <a:xfrm>
            <a:off x="3590925" y="4170363"/>
            <a:ext cx="555625" cy="762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77" name="Rectangle 91"/>
          <p:cNvSpPr>
            <a:spLocks noChangeArrowheads="1"/>
          </p:cNvSpPr>
          <p:nvPr/>
        </p:nvSpPr>
        <p:spPr bwMode="auto">
          <a:xfrm>
            <a:off x="4625975" y="4137025"/>
            <a:ext cx="555625" cy="762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78" name="Line 92"/>
          <p:cNvSpPr>
            <a:spLocks noChangeShapeType="1"/>
          </p:cNvSpPr>
          <p:nvPr/>
        </p:nvSpPr>
        <p:spPr bwMode="auto">
          <a:xfrm>
            <a:off x="2601913" y="5111750"/>
            <a:ext cx="990600" cy="0"/>
          </a:xfrm>
          <a:prstGeom prst="line">
            <a:avLst/>
          </a:prstGeom>
          <a:noFill/>
          <a:ln w="76200">
            <a:solidFill>
              <a:schemeClr val="bg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800">
              <a:solidFill>
                <a:srgbClr val="000000"/>
              </a:solidFill>
              <a:latin typeface="Arial" charset="0"/>
            </a:endParaRPr>
          </a:p>
        </p:txBody>
      </p:sp>
      <p:sp>
        <p:nvSpPr>
          <p:cNvPr id="8279" name="Text Box 93"/>
          <p:cNvSpPr txBox="1">
            <a:spLocks noChangeArrowheads="1"/>
          </p:cNvSpPr>
          <p:nvPr/>
        </p:nvSpPr>
        <p:spPr bwMode="auto">
          <a:xfrm>
            <a:off x="1801813" y="5160963"/>
            <a:ext cx="28384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i="1">
                <a:solidFill>
                  <a:srgbClr val="808080"/>
                </a:solidFill>
              </a:rPr>
              <a:t>Increasing Water Content </a:t>
            </a:r>
          </a:p>
        </p:txBody>
      </p:sp>
      <p:graphicFrame>
        <p:nvGraphicFramePr>
          <p:cNvPr id="8280" name="Object 94">
            <a:hlinkClick r:id="" action="ppaction://ole?verb=0"/>
          </p:cNvPr>
          <p:cNvGraphicFramePr>
            <a:graphicFrameLocks/>
          </p:cNvGraphicFramePr>
          <p:nvPr/>
        </p:nvGraphicFramePr>
        <p:xfrm>
          <a:off x="3873500" y="858838"/>
          <a:ext cx="1308100" cy="987425"/>
        </p:xfrm>
        <a:graphic>
          <a:graphicData uri="http://schemas.openxmlformats.org/presentationml/2006/ole">
            <p:oleObj spid="_x0000_s2053" name="Equation" r:id="rId4" imgW="698197" imgH="431613" progId="Equation.3">
              <p:embed/>
            </p:oleObj>
          </a:graphicData>
        </a:graphic>
      </p:graphicFrame>
      <p:grpSp>
        <p:nvGrpSpPr>
          <p:cNvPr id="8281" name="Group 107"/>
          <p:cNvGrpSpPr>
            <a:grpSpLocks/>
          </p:cNvGrpSpPr>
          <p:nvPr/>
        </p:nvGrpSpPr>
        <p:grpSpPr bwMode="auto">
          <a:xfrm>
            <a:off x="4862513" y="5637213"/>
            <a:ext cx="2024062" cy="1060450"/>
            <a:chOff x="2652" y="3510"/>
            <a:chExt cx="1275" cy="668"/>
          </a:xfrm>
        </p:grpSpPr>
        <p:sp>
          <p:nvSpPr>
            <p:cNvPr id="8295" name="Text Box 108"/>
            <p:cNvSpPr txBox="1">
              <a:spLocks noChangeArrowheads="1"/>
            </p:cNvSpPr>
            <p:nvPr/>
          </p:nvSpPr>
          <p:spPr bwMode="auto">
            <a:xfrm>
              <a:off x="2652" y="3641"/>
              <a:ext cx="30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00"/>
                  </a:solidFill>
                  <a:latin typeface="Symbol" pitchFamily="18" charset="2"/>
                </a:rPr>
                <a:t>g</a:t>
              </a:r>
              <a:r>
                <a:rPr lang="en-US" altLang="en-US" sz="1800" baseline="-25000">
                  <a:solidFill>
                    <a:srgbClr val="000000"/>
                  </a:solidFill>
                </a:rPr>
                <a:t>dry</a:t>
              </a:r>
            </a:p>
          </p:txBody>
        </p:sp>
        <p:sp>
          <p:nvSpPr>
            <p:cNvPr id="8296" name="Text Box 109"/>
            <p:cNvSpPr txBox="1">
              <a:spLocks noChangeArrowheads="1"/>
            </p:cNvSpPr>
            <p:nvPr/>
          </p:nvSpPr>
          <p:spPr bwMode="auto">
            <a:xfrm>
              <a:off x="2931" y="3670"/>
              <a:ext cx="20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00"/>
                  </a:solidFill>
                </a:rPr>
                <a:t>=</a:t>
              </a:r>
            </a:p>
          </p:txBody>
        </p:sp>
        <p:sp>
          <p:nvSpPr>
            <p:cNvPr id="8297" name="Line 110"/>
            <p:cNvSpPr>
              <a:spLocks noChangeShapeType="1"/>
            </p:cNvSpPr>
            <p:nvPr/>
          </p:nvSpPr>
          <p:spPr bwMode="auto">
            <a:xfrm>
              <a:off x="3141" y="3785"/>
              <a:ext cx="48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latin typeface="Arial" charset="0"/>
              </a:endParaRPr>
            </a:p>
          </p:txBody>
        </p:sp>
        <p:sp>
          <p:nvSpPr>
            <p:cNvPr id="8298" name="Text Box 111"/>
            <p:cNvSpPr txBox="1">
              <a:spLocks noChangeArrowheads="1"/>
            </p:cNvSpPr>
            <p:nvPr/>
          </p:nvSpPr>
          <p:spPr bwMode="auto">
            <a:xfrm>
              <a:off x="3207" y="3510"/>
              <a:ext cx="42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00"/>
                  </a:solidFill>
                  <a:latin typeface="Symbol" pitchFamily="18" charset="2"/>
                </a:rPr>
                <a:t>g</a:t>
              </a:r>
              <a:r>
                <a:rPr lang="en-US" altLang="en-US" sz="1800" baseline="-25000">
                  <a:solidFill>
                    <a:srgbClr val="000000"/>
                  </a:solidFill>
                </a:rPr>
                <a:t>wet</a:t>
              </a:r>
            </a:p>
          </p:txBody>
        </p:sp>
        <p:sp>
          <p:nvSpPr>
            <p:cNvPr id="8299" name="Text Box 112"/>
            <p:cNvSpPr txBox="1">
              <a:spLocks noChangeArrowheads="1"/>
            </p:cNvSpPr>
            <p:nvPr/>
          </p:nvSpPr>
          <p:spPr bwMode="auto">
            <a:xfrm>
              <a:off x="3318" y="3771"/>
              <a:ext cx="609"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00"/>
                  </a:solidFill>
                </a:rPr>
                <a:t>W</a:t>
              </a:r>
              <a:r>
                <a:rPr lang="en-US" altLang="en-US" sz="1800" baseline="-25000">
                  <a:solidFill>
                    <a:srgbClr val="000000"/>
                  </a:solidFill>
                </a:rPr>
                <a:t>c</a:t>
              </a:r>
            </a:p>
          </p:txBody>
        </p:sp>
        <p:sp>
          <p:nvSpPr>
            <p:cNvPr id="8300" name="Line 113"/>
            <p:cNvSpPr>
              <a:spLocks noChangeShapeType="1"/>
            </p:cNvSpPr>
            <p:nvPr/>
          </p:nvSpPr>
          <p:spPr bwMode="auto">
            <a:xfrm>
              <a:off x="3353" y="3984"/>
              <a:ext cx="19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latin typeface="Arial" charset="0"/>
              </a:endParaRPr>
            </a:p>
          </p:txBody>
        </p:sp>
        <p:sp>
          <p:nvSpPr>
            <p:cNvPr id="8301" name="Text Box 114"/>
            <p:cNvSpPr txBox="1">
              <a:spLocks noChangeArrowheads="1"/>
            </p:cNvSpPr>
            <p:nvPr/>
          </p:nvSpPr>
          <p:spPr bwMode="auto">
            <a:xfrm>
              <a:off x="3288" y="3966"/>
              <a:ext cx="329"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a:solidFill>
                    <a:srgbClr val="000000"/>
                  </a:solidFill>
                </a:rPr>
                <a:t>100</a:t>
              </a:r>
            </a:p>
          </p:txBody>
        </p:sp>
        <p:sp>
          <p:nvSpPr>
            <p:cNvPr id="8302" name="Text Box 115"/>
            <p:cNvSpPr txBox="1">
              <a:spLocks noChangeArrowheads="1"/>
            </p:cNvSpPr>
            <p:nvPr/>
          </p:nvSpPr>
          <p:spPr bwMode="auto">
            <a:xfrm>
              <a:off x="3493" y="3773"/>
              <a:ext cx="24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00"/>
                  </a:solidFill>
                </a:rPr>
                <a:t>%</a:t>
              </a:r>
            </a:p>
          </p:txBody>
        </p:sp>
        <p:sp>
          <p:nvSpPr>
            <p:cNvPr id="8303" name="Text Box 116"/>
            <p:cNvSpPr txBox="1">
              <a:spLocks noChangeArrowheads="1"/>
            </p:cNvSpPr>
            <p:nvPr/>
          </p:nvSpPr>
          <p:spPr bwMode="auto">
            <a:xfrm>
              <a:off x="3104" y="3850"/>
              <a:ext cx="262"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a:solidFill>
                    <a:srgbClr val="000000"/>
                  </a:solidFill>
                </a:rPr>
                <a:t>1+</a:t>
              </a:r>
            </a:p>
          </p:txBody>
        </p:sp>
      </p:grpSp>
      <p:sp>
        <p:nvSpPr>
          <p:cNvPr id="8282" name="Freeform 119"/>
          <p:cNvSpPr>
            <a:spLocks/>
          </p:cNvSpPr>
          <p:nvPr/>
        </p:nvSpPr>
        <p:spPr bwMode="auto">
          <a:xfrm>
            <a:off x="5389563" y="3624263"/>
            <a:ext cx="1230312" cy="2090737"/>
          </a:xfrm>
          <a:custGeom>
            <a:avLst/>
            <a:gdLst>
              <a:gd name="T0" fmla="*/ 2147483647 w 775"/>
              <a:gd name="T1" fmla="*/ 0 h 1317"/>
              <a:gd name="T2" fmla="*/ 0 w 775"/>
              <a:gd name="T3" fmla="*/ 2147483647 h 1317"/>
              <a:gd name="T4" fmla="*/ 0 60000 65536"/>
              <a:gd name="T5" fmla="*/ 0 60000 65536"/>
              <a:gd name="T6" fmla="*/ 0 w 775"/>
              <a:gd name="T7" fmla="*/ 0 h 1317"/>
              <a:gd name="T8" fmla="*/ 775 w 775"/>
              <a:gd name="T9" fmla="*/ 1317 h 1317"/>
            </a:gdLst>
            <a:ahLst/>
            <a:cxnLst>
              <a:cxn ang="T4">
                <a:pos x="T0" y="T1"/>
              </a:cxn>
              <a:cxn ang="T5">
                <a:pos x="T2" y="T3"/>
              </a:cxn>
            </a:cxnLst>
            <a:rect l="T6" t="T7" r="T8" b="T9"/>
            <a:pathLst>
              <a:path w="775" h="1317">
                <a:moveTo>
                  <a:pt x="775" y="0"/>
                </a:moveTo>
                <a:cubicBezTo>
                  <a:pt x="274" y="35"/>
                  <a:pt x="171" y="330"/>
                  <a:pt x="0" y="1317"/>
                </a:cubicBezTo>
              </a:path>
            </a:pathLst>
          </a:custGeom>
          <a:noFill/>
          <a:ln w="9525" cap="flat">
            <a:solidFill>
              <a:schemeClr val="bg2"/>
            </a:solidFill>
            <a:prstDash val="dash"/>
            <a:round/>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000000"/>
              </a:solidFill>
              <a:latin typeface="Arial" charset="0"/>
            </a:endParaRPr>
          </a:p>
        </p:txBody>
      </p:sp>
      <p:sp>
        <p:nvSpPr>
          <p:cNvPr id="8283" name="Freeform 120"/>
          <p:cNvSpPr>
            <a:spLocks/>
          </p:cNvSpPr>
          <p:nvPr/>
        </p:nvSpPr>
        <p:spPr bwMode="auto">
          <a:xfrm flipV="1">
            <a:off x="6772275" y="1347788"/>
            <a:ext cx="587375" cy="871537"/>
          </a:xfrm>
          <a:custGeom>
            <a:avLst/>
            <a:gdLst>
              <a:gd name="T0" fmla="*/ 2147483647 w 775"/>
              <a:gd name="T1" fmla="*/ 0 h 1317"/>
              <a:gd name="T2" fmla="*/ 0 w 775"/>
              <a:gd name="T3" fmla="*/ 2147483647 h 1317"/>
              <a:gd name="T4" fmla="*/ 0 60000 65536"/>
              <a:gd name="T5" fmla="*/ 0 60000 65536"/>
              <a:gd name="T6" fmla="*/ 0 w 775"/>
              <a:gd name="T7" fmla="*/ 0 h 1317"/>
              <a:gd name="T8" fmla="*/ 775 w 775"/>
              <a:gd name="T9" fmla="*/ 1317 h 1317"/>
            </a:gdLst>
            <a:ahLst/>
            <a:cxnLst>
              <a:cxn ang="T4">
                <a:pos x="T0" y="T1"/>
              </a:cxn>
              <a:cxn ang="T5">
                <a:pos x="T2" y="T3"/>
              </a:cxn>
            </a:cxnLst>
            <a:rect l="T6" t="T7" r="T8" b="T9"/>
            <a:pathLst>
              <a:path w="775" h="1317">
                <a:moveTo>
                  <a:pt x="775" y="0"/>
                </a:moveTo>
                <a:cubicBezTo>
                  <a:pt x="274" y="35"/>
                  <a:pt x="171" y="330"/>
                  <a:pt x="0" y="1317"/>
                </a:cubicBezTo>
              </a:path>
            </a:pathLst>
          </a:custGeom>
          <a:noFill/>
          <a:ln w="9525" cap="flat">
            <a:solidFill>
              <a:schemeClr val="bg2"/>
            </a:solidFill>
            <a:prstDash val="dash"/>
            <a:round/>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000000"/>
              </a:solidFill>
              <a:latin typeface="Arial" charset="0"/>
            </a:endParaRPr>
          </a:p>
        </p:txBody>
      </p:sp>
      <p:grpSp>
        <p:nvGrpSpPr>
          <p:cNvPr id="8284" name="Group 123"/>
          <p:cNvGrpSpPr>
            <a:grpSpLocks/>
          </p:cNvGrpSpPr>
          <p:nvPr/>
        </p:nvGrpSpPr>
        <p:grpSpPr bwMode="auto">
          <a:xfrm>
            <a:off x="6443663" y="414338"/>
            <a:ext cx="2238375" cy="1028700"/>
            <a:chOff x="4059" y="261"/>
            <a:chExt cx="1410" cy="648"/>
          </a:xfrm>
        </p:grpSpPr>
        <p:sp>
          <p:nvSpPr>
            <p:cNvPr id="8285" name="Rectangle 117"/>
            <p:cNvSpPr>
              <a:spLocks noChangeArrowheads="1"/>
            </p:cNvSpPr>
            <p:nvPr/>
          </p:nvSpPr>
          <p:spPr bwMode="auto">
            <a:xfrm>
              <a:off x="4059" y="261"/>
              <a:ext cx="1406" cy="648"/>
            </a:xfrm>
            <a:prstGeom prst="rect">
              <a:avLst/>
            </a:prstGeom>
            <a:solidFill>
              <a:srgbClr val="FFFF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8286" name="Text Box 95"/>
            <p:cNvSpPr txBox="1">
              <a:spLocks noChangeArrowheads="1"/>
            </p:cNvSpPr>
            <p:nvPr/>
          </p:nvSpPr>
          <p:spPr bwMode="auto">
            <a:xfrm>
              <a:off x="4146" y="425"/>
              <a:ext cx="43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00"/>
                  </a:solidFill>
                  <a:latin typeface="Symbol" pitchFamily="18" charset="2"/>
                </a:rPr>
                <a:t>g</a:t>
              </a:r>
              <a:r>
                <a:rPr lang="en-US" altLang="en-US" sz="1800" i="1" baseline="-25000">
                  <a:solidFill>
                    <a:srgbClr val="000000"/>
                  </a:solidFill>
                </a:rPr>
                <a:t>ZAV</a:t>
              </a:r>
            </a:p>
          </p:txBody>
        </p:sp>
        <p:sp>
          <p:nvSpPr>
            <p:cNvPr id="8287" name="Text Box 96"/>
            <p:cNvSpPr txBox="1">
              <a:spLocks noChangeArrowheads="1"/>
            </p:cNvSpPr>
            <p:nvPr/>
          </p:nvSpPr>
          <p:spPr bwMode="auto">
            <a:xfrm>
              <a:off x="4473" y="454"/>
              <a:ext cx="20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00"/>
                  </a:solidFill>
                </a:rPr>
                <a:t>=</a:t>
              </a:r>
            </a:p>
          </p:txBody>
        </p:sp>
        <p:sp>
          <p:nvSpPr>
            <p:cNvPr id="8288" name="Line 97"/>
            <p:cNvSpPr>
              <a:spLocks noChangeShapeType="1"/>
            </p:cNvSpPr>
            <p:nvPr/>
          </p:nvSpPr>
          <p:spPr bwMode="auto">
            <a:xfrm>
              <a:off x="4683" y="569"/>
              <a:ext cx="48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latin typeface="Arial" charset="0"/>
              </a:endParaRPr>
            </a:p>
          </p:txBody>
        </p:sp>
        <p:sp>
          <p:nvSpPr>
            <p:cNvPr id="8289" name="Text Box 99"/>
            <p:cNvSpPr txBox="1">
              <a:spLocks noChangeArrowheads="1"/>
            </p:cNvSpPr>
            <p:nvPr/>
          </p:nvSpPr>
          <p:spPr bwMode="auto">
            <a:xfrm>
              <a:off x="4749" y="294"/>
              <a:ext cx="595"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00"/>
                  </a:solidFill>
                </a:rPr>
                <a:t>G</a:t>
              </a:r>
              <a:r>
                <a:rPr lang="en-US" altLang="en-US" sz="1800" baseline="-25000">
                  <a:solidFill>
                    <a:srgbClr val="000000"/>
                  </a:solidFill>
                </a:rPr>
                <a:t>s </a:t>
              </a:r>
              <a:r>
                <a:rPr lang="en-US" altLang="en-US" sz="1800">
                  <a:solidFill>
                    <a:srgbClr val="000000"/>
                  </a:solidFill>
                  <a:latin typeface="Symbol" pitchFamily="18" charset="2"/>
                </a:rPr>
                <a:t>g</a:t>
              </a:r>
              <a:r>
                <a:rPr lang="en-US" altLang="en-US" sz="1800" baseline="-25000">
                  <a:solidFill>
                    <a:srgbClr val="000000"/>
                  </a:solidFill>
                </a:rPr>
                <a:t>w</a:t>
              </a:r>
            </a:p>
          </p:txBody>
        </p:sp>
        <p:sp>
          <p:nvSpPr>
            <p:cNvPr id="8290" name="Text Box 100"/>
            <p:cNvSpPr txBox="1">
              <a:spLocks noChangeArrowheads="1"/>
            </p:cNvSpPr>
            <p:nvPr/>
          </p:nvSpPr>
          <p:spPr bwMode="auto">
            <a:xfrm>
              <a:off x="4860" y="555"/>
              <a:ext cx="609"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a:solidFill>
                    <a:srgbClr val="000000"/>
                  </a:solidFill>
                </a:rPr>
                <a:t>W</a:t>
              </a:r>
              <a:r>
                <a:rPr lang="en-US" altLang="en-US" sz="1400" baseline="-25000">
                  <a:solidFill>
                    <a:srgbClr val="000000"/>
                  </a:solidFill>
                </a:rPr>
                <a:t>c</a:t>
              </a:r>
            </a:p>
          </p:txBody>
        </p:sp>
        <p:sp>
          <p:nvSpPr>
            <p:cNvPr id="8291" name="Text Box 103"/>
            <p:cNvSpPr txBox="1">
              <a:spLocks noChangeArrowheads="1"/>
            </p:cNvSpPr>
            <p:nvPr/>
          </p:nvSpPr>
          <p:spPr bwMode="auto">
            <a:xfrm>
              <a:off x="5005" y="551"/>
              <a:ext cx="239"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a:solidFill>
                    <a:srgbClr val="000000"/>
                  </a:solidFill>
                </a:rPr>
                <a:t>G</a:t>
              </a:r>
              <a:r>
                <a:rPr lang="en-US" altLang="en-US" sz="1400" baseline="-25000">
                  <a:solidFill>
                    <a:srgbClr val="000000"/>
                  </a:solidFill>
                </a:rPr>
                <a:t>s</a:t>
              </a:r>
            </a:p>
          </p:txBody>
        </p:sp>
        <p:sp>
          <p:nvSpPr>
            <p:cNvPr id="8292" name="Text Box 104"/>
            <p:cNvSpPr txBox="1">
              <a:spLocks noChangeArrowheads="1"/>
            </p:cNvSpPr>
            <p:nvPr/>
          </p:nvSpPr>
          <p:spPr bwMode="auto">
            <a:xfrm>
              <a:off x="4681" y="557"/>
              <a:ext cx="243"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a:solidFill>
                    <a:srgbClr val="000000"/>
                  </a:solidFill>
                </a:rPr>
                <a:t>1+</a:t>
              </a:r>
            </a:p>
          </p:txBody>
        </p:sp>
        <p:sp>
          <p:nvSpPr>
            <p:cNvPr id="8293" name="Line 121"/>
            <p:cNvSpPr>
              <a:spLocks noChangeShapeType="1"/>
            </p:cNvSpPr>
            <p:nvPr/>
          </p:nvSpPr>
          <p:spPr bwMode="auto">
            <a:xfrm>
              <a:off x="4934" y="730"/>
              <a:ext cx="231"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latin typeface="Arial" charset="0"/>
              </a:endParaRPr>
            </a:p>
          </p:txBody>
        </p:sp>
        <p:sp>
          <p:nvSpPr>
            <p:cNvPr id="8294" name="Text Box 122"/>
            <p:cNvSpPr txBox="1">
              <a:spLocks noChangeArrowheads="1"/>
            </p:cNvSpPr>
            <p:nvPr/>
          </p:nvSpPr>
          <p:spPr bwMode="auto">
            <a:xfrm>
              <a:off x="4934" y="696"/>
              <a:ext cx="215"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a:solidFill>
                    <a:srgbClr val="000000"/>
                  </a:solidFill>
                </a:rPr>
                <a:t>S</a:t>
              </a:r>
              <a:r>
                <a:rPr lang="en-US" altLang="en-US" sz="1400" baseline="-25000">
                  <a:solidFill>
                    <a:srgbClr val="000000"/>
                  </a:solidFill>
                </a:rPr>
                <a:t>r</a:t>
              </a:r>
            </a:p>
          </p:txBody>
        </p:sp>
      </p:grpSp>
    </p:spTree>
    <p:extLst>
      <p:ext uri="{BB962C8B-B14F-4D97-AF65-F5344CB8AC3E}">
        <p14:creationId xmlns="" xmlns:p14="http://schemas.microsoft.com/office/powerpoint/2010/main" val="3248610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6"/>
          <p:cNvSpPr>
            <a:spLocks noChangeArrowheads="1"/>
          </p:cNvSpPr>
          <p:nvPr/>
        </p:nvSpPr>
        <p:spPr bwMode="auto">
          <a:xfrm>
            <a:off x="177800" y="1016000"/>
            <a:ext cx="3835400" cy="14351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9219" name="Rectangle 95"/>
          <p:cNvSpPr>
            <a:spLocks noChangeArrowheads="1"/>
          </p:cNvSpPr>
          <p:nvPr/>
        </p:nvSpPr>
        <p:spPr bwMode="auto">
          <a:xfrm>
            <a:off x="177800" y="3467100"/>
            <a:ext cx="3835400" cy="1435100"/>
          </a:xfrm>
          <a:prstGeom prst="rect">
            <a:avLst/>
          </a:prstGeom>
          <a:solidFill>
            <a:srgbClr val="FFCB97"/>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9220" name="Text Box 2"/>
          <p:cNvSpPr txBox="1">
            <a:spLocks noChangeArrowheads="1"/>
          </p:cNvSpPr>
          <p:nvPr/>
        </p:nvSpPr>
        <p:spPr bwMode="auto">
          <a:xfrm>
            <a:off x="285750" y="357188"/>
            <a:ext cx="7197725" cy="4027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b="1" u="sng">
                <a:solidFill>
                  <a:srgbClr val="008000"/>
                </a:solidFill>
              </a:rPr>
              <a:t>Soil Compaction in the Lab</a:t>
            </a:r>
            <a:r>
              <a:rPr lang="en-US" altLang="en-US" b="1">
                <a:solidFill>
                  <a:srgbClr val="008000"/>
                </a:solidFill>
              </a:rPr>
              <a:t>:</a:t>
            </a:r>
          </a:p>
          <a:p>
            <a:pPr eaLnBrk="1" hangingPunct="1">
              <a:spcBef>
                <a:spcPct val="0"/>
              </a:spcBef>
              <a:buFontTx/>
              <a:buNone/>
            </a:pPr>
            <a:endParaRPr lang="en-US" altLang="en-US" b="1">
              <a:solidFill>
                <a:srgbClr val="008000"/>
              </a:solidFill>
            </a:endParaRPr>
          </a:p>
          <a:p>
            <a:pPr eaLnBrk="1" hangingPunct="1">
              <a:spcBef>
                <a:spcPct val="0"/>
              </a:spcBef>
              <a:buFontTx/>
              <a:buNone/>
            </a:pPr>
            <a:r>
              <a:rPr lang="en-US" altLang="en-US" sz="1800">
                <a:solidFill>
                  <a:srgbClr val="333399"/>
                </a:solidFill>
              </a:rPr>
              <a:t>1- </a:t>
            </a:r>
            <a:r>
              <a:rPr lang="en-US" altLang="en-US" sz="1600">
                <a:solidFill>
                  <a:srgbClr val="333399"/>
                </a:solidFill>
              </a:rPr>
              <a:t>Standard Proctor Test</a:t>
            </a:r>
          </a:p>
          <a:p>
            <a:pPr eaLnBrk="1" hangingPunct="1">
              <a:spcBef>
                <a:spcPct val="0"/>
              </a:spcBef>
              <a:buFontTx/>
              <a:buNone/>
            </a:pPr>
            <a:r>
              <a:rPr lang="en-US" altLang="en-US" sz="1600">
                <a:solidFill>
                  <a:srgbClr val="333399"/>
                </a:solidFill>
              </a:rPr>
              <a:t>ASTM D-698  or  AASHTO T-99</a:t>
            </a:r>
            <a:r>
              <a:rPr lang="en-US" altLang="en-US" sz="1800">
                <a:solidFill>
                  <a:srgbClr val="000000"/>
                </a:solidFill>
              </a:rPr>
              <a:t> </a:t>
            </a:r>
          </a:p>
          <a:p>
            <a:pPr eaLnBrk="1" hangingPunct="1">
              <a:spcBef>
                <a:spcPct val="0"/>
              </a:spcBef>
              <a:buFontTx/>
              <a:buNone/>
            </a:pPr>
            <a:endParaRPr lang="en-US" altLang="en-US" sz="1800">
              <a:solidFill>
                <a:srgbClr val="000000"/>
              </a:solidFill>
            </a:endParaRPr>
          </a:p>
          <a:p>
            <a:pPr eaLnBrk="1" hangingPunct="1">
              <a:spcBef>
                <a:spcPct val="0"/>
              </a:spcBef>
              <a:buFontTx/>
              <a:buNone/>
            </a:pPr>
            <a:endParaRPr lang="en-US" altLang="en-US" sz="1800">
              <a:solidFill>
                <a:srgbClr val="000000"/>
              </a:solidFill>
            </a:endParaRPr>
          </a:p>
          <a:p>
            <a:pPr eaLnBrk="1" hangingPunct="1">
              <a:spcBef>
                <a:spcPct val="0"/>
              </a:spcBef>
              <a:buFontTx/>
              <a:buNone/>
            </a:pPr>
            <a:endParaRPr lang="en-US" altLang="en-US" sz="1800">
              <a:solidFill>
                <a:srgbClr val="000000"/>
              </a:solidFill>
            </a:endParaRPr>
          </a:p>
          <a:p>
            <a:pPr eaLnBrk="1" hangingPunct="1">
              <a:spcBef>
                <a:spcPct val="0"/>
              </a:spcBef>
              <a:buFontTx/>
              <a:buNone/>
            </a:pPr>
            <a:endParaRPr lang="en-US" altLang="en-US" sz="1800">
              <a:solidFill>
                <a:srgbClr val="000000"/>
              </a:solidFill>
            </a:endParaRPr>
          </a:p>
          <a:p>
            <a:pPr eaLnBrk="1" hangingPunct="1">
              <a:spcBef>
                <a:spcPct val="0"/>
              </a:spcBef>
              <a:buFontTx/>
              <a:buNone/>
            </a:pPr>
            <a:endParaRPr lang="en-US" altLang="en-US" sz="1800">
              <a:solidFill>
                <a:srgbClr val="000000"/>
              </a:solidFill>
            </a:endParaRPr>
          </a:p>
          <a:p>
            <a:pPr eaLnBrk="1" hangingPunct="1">
              <a:spcBef>
                <a:spcPct val="0"/>
              </a:spcBef>
              <a:buFontTx/>
              <a:buNone/>
            </a:pPr>
            <a:endParaRPr lang="en-US" altLang="en-US" sz="1800">
              <a:solidFill>
                <a:srgbClr val="000000"/>
              </a:solidFill>
            </a:endParaRPr>
          </a:p>
          <a:p>
            <a:pPr eaLnBrk="1" hangingPunct="1">
              <a:spcBef>
                <a:spcPct val="0"/>
              </a:spcBef>
              <a:buFontTx/>
              <a:buNone/>
            </a:pPr>
            <a:endParaRPr lang="en-US" altLang="en-US" sz="1800">
              <a:solidFill>
                <a:srgbClr val="000000"/>
              </a:solidFill>
            </a:endParaRPr>
          </a:p>
          <a:p>
            <a:pPr eaLnBrk="1" hangingPunct="1">
              <a:spcBef>
                <a:spcPct val="0"/>
              </a:spcBef>
              <a:buFontTx/>
              <a:buNone/>
            </a:pPr>
            <a:r>
              <a:rPr lang="en-US" altLang="en-US" sz="1600">
                <a:solidFill>
                  <a:srgbClr val="CC6600"/>
                </a:solidFill>
              </a:rPr>
              <a:t>2- Modified Proctor Test</a:t>
            </a:r>
          </a:p>
          <a:p>
            <a:pPr eaLnBrk="1" hangingPunct="1">
              <a:spcBef>
                <a:spcPct val="0"/>
              </a:spcBef>
              <a:buFontTx/>
              <a:buNone/>
            </a:pPr>
            <a:r>
              <a:rPr lang="en-US" altLang="en-US" sz="1600">
                <a:solidFill>
                  <a:srgbClr val="CC6600"/>
                </a:solidFill>
              </a:rPr>
              <a:t>ASTM D-1557  or  AASHTO T-180</a:t>
            </a:r>
          </a:p>
        </p:txBody>
      </p:sp>
      <p:sp>
        <p:nvSpPr>
          <p:cNvPr id="9221" name="Rectangle 75"/>
          <p:cNvSpPr>
            <a:spLocks noChangeArrowheads="1"/>
          </p:cNvSpPr>
          <p:nvPr/>
        </p:nvSpPr>
        <p:spPr bwMode="auto">
          <a:xfrm>
            <a:off x="249238" y="1979613"/>
            <a:ext cx="36353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a:solidFill>
                  <a:srgbClr val="333399"/>
                </a:solidFill>
              </a:rPr>
              <a:t>Energy  = 12,375 foot-pounds per cubic foot</a:t>
            </a:r>
          </a:p>
        </p:txBody>
      </p:sp>
      <p:sp>
        <p:nvSpPr>
          <p:cNvPr id="9222" name="Rectangle 76"/>
          <p:cNvSpPr>
            <a:spLocks noChangeArrowheads="1"/>
          </p:cNvSpPr>
          <p:nvPr/>
        </p:nvSpPr>
        <p:spPr bwMode="auto">
          <a:xfrm>
            <a:off x="282575" y="4384675"/>
            <a:ext cx="3733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a:solidFill>
                  <a:srgbClr val="CC6600"/>
                </a:solidFill>
              </a:rPr>
              <a:t>Energy  =  56,520 foot-pounds per cubic foot </a:t>
            </a:r>
          </a:p>
        </p:txBody>
      </p:sp>
      <p:sp>
        <p:nvSpPr>
          <p:cNvPr id="9223" name="Rectangle 85"/>
          <p:cNvSpPr>
            <a:spLocks noChangeArrowheads="1"/>
          </p:cNvSpPr>
          <p:nvPr/>
        </p:nvSpPr>
        <p:spPr bwMode="auto">
          <a:xfrm>
            <a:off x="1079500" y="5740400"/>
            <a:ext cx="7213600" cy="736600"/>
          </a:xfrm>
          <a:prstGeom prst="rect">
            <a:avLst/>
          </a:prstGeom>
          <a:solidFill>
            <a:srgbClr val="FFFF00"/>
          </a:solidFill>
          <a:ln w="9525">
            <a:solidFill>
              <a:schemeClr val="tx2"/>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grpSp>
        <p:nvGrpSpPr>
          <p:cNvPr id="9224" name="Group 94"/>
          <p:cNvGrpSpPr>
            <a:grpSpLocks/>
          </p:cNvGrpSpPr>
          <p:nvPr/>
        </p:nvGrpSpPr>
        <p:grpSpPr bwMode="auto">
          <a:xfrm>
            <a:off x="1114425" y="5824538"/>
            <a:ext cx="7058025" cy="573087"/>
            <a:chOff x="702" y="3669"/>
            <a:chExt cx="4446" cy="361"/>
          </a:xfrm>
        </p:grpSpPr>
        <p:sp>
          <p:nvSpPr>
            <p:cNvPr id="9245" name="Line 80"/>
            <p:cNvSpPr>
              <a:spLocks noChangeShapeType="1"/>
            </p:cNvSpPr>
            <p:nvPr/>
          </p:nvSpPr>
          <p:spPr bwMode="auto">
            <a:xfrm>
              <a:off x="1176" y="3836"/>
              <a:ext cx="3924"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latin typeface="Arial" charset="0"/>
              </a:endParaRPr>
            </a:p>
          </p:txBody>
        </p:sp>
        <p:sp>
          <p:nvSpPr>
            <p:cNvPr id="9246" name="Text Box 79"/>
            <p:cNvSpPr txBox="1">
              <a:spLocks noChangeArrowheads="1"/>
            </p:cNvSpPr>
            <p:nvPr/>
          </p:nvSpPr>
          <p:spPr bwMode="auto">
            <a:xfrm>
              <a:off x="1118" y="3669"/>
              <a:ext cx="4030"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200">
                  <a:solidFill>
                    <a:srgbClr val="000000"/>
                  </a:solidFill>
                </a:rPr>
                <a:t>Number of blows per layer x Number of layers x Weight of hammer x Height of drop hammer</a:t>
              </a:r>
            </a:p>
          </p:txBody>
        </p:sp>
        <p:sp>
          <p:nvSpPr>
            <p:cNvPr id="9247" name="Text Box 81"/>
            <p:cNvSpPr txBox="1">
              <a:spLocks noChangeArrowheads="1"/>
            </p:cNvSpPr>
            <p:nvPr/>
          </p:nvSpPr>
          <p:spPr bwMode="auto">
            <a:xfrm>
              <a:off x="2782" y="3857"/>
              <a:ext cx="781"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200">
                  <a:solidFill>
                    <a:srgbClr val="000000"/>
                  </a:solidFill>
                </a:rPr>
                <a:t>Volume of mold</a:t>
              </a:r>
            </a:p>
          </p:txBody>
        </p:sp>
        <p:sp>
          <p:nvSpPr>
            <p:cNvPr id="9248" name="Text Box 82"/>
            <p:cNvSpPr txBox="1">
              <a:spLocks noChangeArrowheads="1"/>
            </p:cNvSpPr>
            <p:nvPr/>
          </p:nvSpPr>
          <p:spPr bwMode="auto">
            <a:xfrm>
              <a:off x="702" y="3749"/>
              <a:ext cx="529"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200">
                  <a:solidFill>
                    <a:srgbClr val="000000"/>
                  </a:solidFill>
                </a:rPr>
                <a:t>Energy = </a:t>
              </a:r>
            </a:p>
          </p:txBody>
        </p:sp>
      </p:grpSp>
      <p:sp>
        <p:nvSpPr>
          <p:cNvPr id="9225" name="Freeform 43"/>
          <p:cNvSpPr>
            <a:spLocks/>
          </p:cNvSpPr>
          <p:nvPr/>
        </p:nvSpPr>
        <p:spPr bwMode="auto">
          <a:xfrm>
            <a:off x="4872038" y="1611313"/>
            <a:ext cx="3983037" cy="3563937"/>
          </a:xfrm>
          <a:custGeom>
            <a:avLst/>
            <a:gdLst>
              <a:gd name="T0" fmla="*/ 0 w 1331"/>
              <a:gd name="T1" fmla="*/ 0 h 1735"/>
              <a:gd name="T2" fmla="*/ 0 w 1331"/>
              <a:gd name="T3" fmla="*/ 2147483647 h 1735"/>
              <a:gd name="T4" fmla="*/ 2147483647 w 1331"/>
              <a:gd name="T5" fmla="*/ 2147483647 h 1735"/>
              <a:gd name="T6" fmla="*/ 0 60000 65536"/>
              <a:gd name="T7" fmla="*/ 0 60000 65536"/>
              <a:gd name="T8" fmla="*/ 0 60000 65536"/>
              <a:gd name="T9" fmla="*/ 0 w 1331"/>
              <a:gd name="T10" fmla="*/ 0 h 1735"/>
              <a:gd name="T11" fmla="*/ 1331 w 1331"/>
              <a:gd name="T12" fmla="*/ 1735 h 1735"/>
            </a:gdLst>
            <a:ahLst/>
            <a:cxnLst>
              <a:cxn ang="T6">
                <a:pos x="T0" y="T1"/>
              </a:cxn>
              <a:cxn ang="T7">
                <a:pos x="T2" y="T3"/>
              </a:cxn>
              <a:cxn ang="T8">
                <a:pos x="T4" y="T5"/>
              </a:cxn>
            </a:cxnLst>
            <a:rect l="T9" t="T10" r="T11" b="T12"/>
            <a:pathLst>
              <a:path w="1331" h="1735">
                <a:moveTo>
                  <a:pt x="0" y="0"/>
                </a:moveTo>
                <a:lnTo>
                  <a:pt x="0" y="1735"/>
                </a:lnTo>
                <a:lnTo>
                  <a:pt x="1331" y="1735"/>
                </a:lnTo>
              </a:path>
            </a:pathLst>
          </a:custGeom>
          <a:noFill/>
          <a:ln w="19050" cmpd="sng">
            <a:solidFill>
              <a:srgbClr val="A50021"/>
            </a:solidFill>
            <a:round/>
            <a:headEnd type="triangle" w="lg" len="lg"/>
            <a:tailEnd type="triangle" w="lg" len="lg"/>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000000"/>
              </a:solidFill>
              <a:latin typeface="Arial" charset="0"/>
            </a:endParaRPr>
          </a:p>
        </p:txBody>
      </p:sp>
      <p:sp>
        <p:nvSpPr>
          <p:cNvPr id="9226" name="Freeform 44"/>
          <p:cNvSpPr>
            <a:spLocks/>
          </p:cNvSpPr>
          <p:nvPr/>
        </p:nvSpPr>
        <p:spPr bwMode="auto">
          <a:xfrm>
            <a:off x="5348288" y="2638425"/>
            <a:ext cx="2662237" cy="1708150"/>
          </a:xfrm>
          <a:custGeom>
            <a:avLst/>
            <a:gdLst>
              <a:gd name="T0" fmla="*/ 0 w 1677"/>
              <a:gd name="T1" fmla="*/ 2147483647 h 1076"/>
              <a:gd name="T2" fmla="*/ 2147483647 w 1677"/>
              <a:gd name="T3" fmla="*/ 2147483647 h 1076"/>
              <a:gd name="T4" fmla="*/ 2147483647 w 1677"/>
              <a:gd name="T5" fmla="*/ 2147483647 h 1076"/>
              <a:gd name="T6" fmla="*/ 0 60000 65536"/>
              <a:gd name="T7" fmla="*/ 0 60000 65536"/>
              <a:gd name="T8" fmla="*/ 0 60000 65536"/>
              <a:gd name="T9" fmla="*/ 0 w 1677"/>
              <a:gd name="T10" fmla="*/ 0 h 1076"/>
              <a:gd name="T11" fmla="*/ 1677 w 1677"/>
              <a:gd name="T12" fmla="*/ 1076 h 1076"/>
            </a:gdLst>
            <a:ahLst/>
            <a:cxnLst>
              <a:cxn ang="T6">
                <a:pos x="T0" y="T1"/>
              </a:cxn>
              <a:cxn ang="T7">
                <a:pos x="T2" y="T3"/>
              </a:cxn>
              <a:cxn ang="T8">
                <a:pos x="T4" y="T5"/>
              </a:cxn>
            </a:cxnLst>
            <a:rect l="T9" t="T10" r="T11" b="T12"/>
            <a:pathLst>
              <a:path w="1677" h="1076">
                <a:moveTo>
                  <a:pt x="0" y="1076"/>
                </a:moveTo>
                <a:cubicBezTo>
                  <a:pt x="53" y="726"/>
                  <a:pt x="215" y="164"/>
                  <a:pt x="556" y="82"/>
                </a:cubicBezTo>
                <a:cubicBezTo>
                  <a:pt x="897" y="0"/>
                  <a:pt x="1470" y="773"/>
                  <a:pt x="1677" y="1006"/>
                </a:cubicBezTo>
              </a:path>
            </a:pathLst>
          </a:custGeom>
          <a:noFill/>
          <a:ln w="28575" cmpd="sng">
            <a:solidFill>
              <a:schemeClr val="accent2"/>
            </a:solidFill>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000000"/>
              </a:solidFill>
              <a:latin typeface="Arial" charset="0"/>
            </a:endParaRPr>
          </a:p>
        </p:txBody>
      </p:sp>
      <p:sp>
        <p:nvSpPr>
          <p:cNvPr id="9227" name="Freeform 45"/>
          <p:cNvSpPr>
            <a:spLocks/>
          </p:cNvSpPr>
          <p:nvPr/>
        </p:nvSpPr>
        <p:spPr bwMode="auto">
          <a:xfrm>
            <a:off x="6534150" y="1435100"/>
            <a:ext cx="1847850" cy="2633663"/>
          </a:xfrm>
          <a:custGeom>
            <a:avLst/>
            <a:gdLst>
              <a:gd name="T0" fmla="*/ 0 w 748"/>
              <a:gd name="T1" fmla="*/ 0 h 1283"/>
              <a:gd name="T2" fmla="*/ 2147483647 w 748"/>
              <a:gd name="T3" fmla="*/ 2147483647 h 1283"/>
              <a:gd name="T4" fmla="*/ 2147483647 w 748"/>
              <a:gd name="T5" fmla="*/ 2147483647 h 1283"/>
              <a:gd name="T6" fmla="*/ 0 60000 65536"/>
              <a:gd name="T7" fmla="*/ 0 60000 65536"/>
              <a:gd name="T8" fmla="*/ 0 60000 65536"/>
              <a:gd name="T9" fmla="*/ 0 w 748"/>
              <a:gd name="T10" fmla="*/ 0 h 1283"/>
              <a:gd name="T11" fmla="*/ 748 w 748"/>
              <a:gd name="T12" fmla="*/ 1283 h 1283"/>
            </a:gdLst>
            <a:ahLst/>
            <a:cxnLst>
              <a:cxn ang="T6">
                <a:pos x="T0" y="T1"/>
              </a:cxn>
              <a:cxn ang="T7">
                <a:pos x="T2" y="T3"/>
              </a:cxn>
              <a:cxn ang="T8">
                <a:pos x="T4" y="T5"/>
              </a:cxn>
            </a:cxnLst>
            <a:rect l="T9" t="T10" r="T11" b="T12"/>
            <a:pathLst>
              <a:path w="748" h="1283">
                <a:moveTo>
                  <a:pt x="0" y="0"/>
                </a:moveTo>
                <a:cubicBezTo>
                  <a:pt x="51" y="99"/>
                  <a:pt x="136" y="308"/>
                  <a:pt x="261" y="522"/>
                </a:cubicBezTo>
                <a:cubicBezTo>
                  <a:pt x="386" y="736"/>
                  <a:pt x="647" y="1125"/>
                  <a:pt x="748" y="1283"/>
                </a:cubicBezTo>
              </a:path>
            </a:pathLst>
          </a:custGeom>
          <a:noFill/>
          <a:ln w="19050" cap="flat" cmpd="sng">
            <a:solidFill>
              <a:schemeClr val="tx1"/>
            </a:solidFill>
            <a:prstDash val="lgDash"/>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000000"/>
              </a:solidFill>
              <a:latin typeface="Arial" charset="0"/>
            </a:endParaRPr>
          </a:p>
        </p:txBody>
      </p:sp>
      <p:sp>
        <p:nvSpPr>
          <p:cNvPr id="9228" name="Line 46"/>
          <p:cNvSpPr>
            <a:spLocks noChangeShapeType="1"/>
          </p:cNvSpPr>
          <p:nvPr/>
        </p:nvSpPr>
        <p:spPr bwMode="auto">
          <a:xfrm>
            <a:off x="6280150" y="2754313"/>
            <a:ext cx="0" cy="2408237"/>
          </a:xfrm>
          <a:prstGeom prst="line">
            <a:avLst/>
          </a:prstGeom>
          <a:noFill/>
          <a:ln w="9525">
            <a:solidFill>
              <a:schemeClr val="accent2"/>
            </a:solidFill>
            <a:round/>
            <a:headEnd type="triangle" w="med" len="med"/>
            <a:tailEnd/>
          </a:ln>
          <a:extLst>
            <a:ext uri="{909E8E84-426E-40DD-AFC4-6F175D3DCCD1}">
              <a14:hiddenFill xmlns="" xmlns:a14="http://schemas.microsoft.com/office/drawing/2010/main">
                <a:noFill/>
              </a14:hiddenFill>
            </a:ext>
          </a:extLst>
        </p:spPr>
        <p:txBody>
          <a:bodyPr/>
          <a:lstStyle/>
          <a:p>
            <a:endParaRPr lang="en-US" sz="1800">
              <a:solidFill>
                <a:srgbClr val="000000"/>
              </a:solidFill>
              <a:latin typeface="Arial" charset="0"/>
            </a:endParaRPr>
          </a:p>
        </p:txBody>
      </p:sp>
      <p:sp>
        <p:nvSpPr>
          <p:cNvPr id="9229" name="Line 47"/>
          <p:cNvSpPr>
            <a:spLocks noChangeShapeType="1"/>
          </p:cNvSpPr>
          <p:nvPr/>
        </p:nvSpPr>
        <p:spPr bwMode="auto">
          <a:xfrm flipH="1">
            <a:off x="4873625" y="2754313"/>
            <a:ext cx="1389063" cy="0"/>
          </a:xfrm>
          <a:prstGeom prst="line">
            <a:avLst/>
          </a:prstGeom>
          <a:noFill/>
          <a:ln w="952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800">
              <a:solidFill>
                <a:srgbClr val="000000"/>
              </a:solidFill>
              <a:latin typeface="Arial" charset="0"/>
            </a:endParaRPr>
          </a:p>
        </p:txBody>
      </p:sp>
      <p:sp>
        <p:nvSpPr>
          <p:cNvPr id="9230" name="Text Box 49"/>
          <p:cNvSpPr txBox="1">
            <a:spLocks noChangeArrowheads="1"/>
          </p:cNvSpPr>
          <p:nvPr/>
        </p:nvSpPr>
        <p:spPr bwMode="auto">
          <a:xfrm>
            <a:off x="8086725" y="5224463"/>
            <a:ext cx="669925" cy="395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000">
                <a:solidFill>
                  <a:srgbClr val="000000"/>
                </a:solidFill>
              </a:rPr>
              <a:t>Moisture</a:t>
            </a:r>
          </a:p>
          <a:p>
            <a:pPr eaLnBrk="1" hangingPunct="1">
              <a:spcBef>
                <a:spcPct val="0"/>
              </a:spcBef>
              <a:buFontTx/>
              <a:buNone/>
            </a:pPr>
            <a:r>
              <a:rPr lang="en-US" altLang="en-US" sz="1000">
                <a:solidFill>
                  <a:srgbClr val="000000"/>
                </a:solidFill>
              </a:rPr>
              <a:t>Content</a:t>
            </a:r>
          </a:p>
        </p:txBody>
      </p:sp>
      <p:sp>
        <p:nvSpPr>
          <p:cNvPr id="9231" name="Text Box 50"/>
          <p:cNvSpPr txBox="1">
            <a:spLocks noChangeArrowheads="1"/>
          </p:cNvSpPr>
          <p:nvPr/>
        </p:nvSpPr>
        <p:spPr bwMode="auto">
          <a:xfrm>
            <a:off x="4186238" y="1168400"/>
            <a:ext cx="8382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000">
                <a:solidFill>
                  <a:srgbClr val="000000"/>
                </a:solidFill>
              </a:rPr>
              <a:t>Dry Density</a:t>
            </a:r>
          </a:p>
        </p:txBody>
      </p:sp>
      <p:sp>
        <p:nvSpPr>
          <p:cNvPr id="9232" name="Text Box 51"/>
          <p:cNvSpPr txBox="1">
            <a:spLocks noChangeArrowheads="1"/>
          </p:cNvSpPr>
          <p:nvPr/>
        </p:nvSpPr>
        <p:spPr bwMode="auto">
          <a:xfrm>
            <a:off x="4383088" y="2490788"/>
            <a:ext cx="52228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333399"/>
                </a:solidFill>
                <a:latin typeface="Symbol" pitchFamily="18" charset="2"/>
              </a:rPr>
              <a:t>g</a:t>
            </a:r>
            <a:r>
              <a:rPr lang="en-US" altLang="en-US" sz="1000" baseline="-25000">
                <a:solidFill>
                  <a:srgbClr val="333399"/>
                </a:solidFill>
              </a:rPr>
              <a:t>d max</a:t>
            </a:r>
          </a:p>
        </p:txBody>
      </p:sp>
      <p:sp>
        <p:nvSpPr>
          <p:cNvPr id="9233" name="Line 58"/>
          <p:cNvSpPr>
            <a:spLocks noChangeShapeType="1"/>
          </p:cNvSpPr>
          <p:nvPr/>
        </p:nvSpPr>
        <p:spPr bwMode="auto">
          <a:xfrm flipH="1">
            <a:off x="6791325" y="1528763"/>
            <a:ext cx="288925" cy="338137"/>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800">
              <a:solidFill>
                <a:srgbClr val="000000"/>
              </a:solidFill>
              <a:latin typeface="Arial" charset="0"/>
            </a:endParaRPr>
          </a:p>
        </p:txBody>
      </p:sp>
      <p:sp>
        <p:nvSpPr>
          <p:cNvPr id="9234" name="Line 59"/>
          <p:cNvSpPr>
            <a:spLocks noChangeShapeType="1"/>
          </p:cNvSpPr>
          <p:nvPr/>
        </p:nvSpPr>
        <p:spPr bwMode="auto">
          <a:xfrm flipV="1">
            <a:off x="7653338" y="4056063"/>
            <a:ext cx="185737" cy="57626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800">
              <a:solidFill>
                <a:srgbClr val="000000"/>
              </a:solidFill>
              <a:latin typeface="Arial" charset="0"/>
            </a:endParaRPr>
          </a:p>
        </p:txBody>
      </p:sp>
      <p:sp>
        <p:nvSpPr>
          <p:cNvPr id="9235" name="Text Box 60"/>
          <p:cNvSpPr txBox="1">
            <a:spLocks noChangeArrowheads="1"/>
          </p:cNvSpPr>
          <p:nvPr/>
        </p:nvSpPr>
        <p:spPr bwMode="auto">
          <a:xfrm>
            <a:off x="7054850" y="4592638"/>
            <a:ext cx="125095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000">
                <a:solidFill>
                  <a:srgbClr val="000000"/>
                </a:solidFill>
              </a:rPr>
              <a:t>Compaction</a:t>
            </a:r>
          </a:p>
          <a:p>
            <a:pPr eaLnBrk="1" hangingPunct="1">
              <a:spcBef>
                <a:spcPct val="0"/>
              </a:spcBef>
              <a:buFontTx/>
              <a:buNone/>
            </a:pPr>
            <a:r>
              <a:rPr lang="en-US" altLang="en-US" sz="1000">
                <a:solidFill>
                  <a:srgbClr val="000000"/>
                </a:solidFill>
              </a:rPr>
              <a:t>Curve for Standard</a:t>
            </a:r>
          </a:p>
          <a:p>
            <a:pPr eaLnBrk="1" hangingPunct="1">
              <a:spcBef>
                <a:spcPct val="0"/>
              </a:spcBef>
              <a:buFontTx/>
              <a:buNone/>
            </a:pPr>
            <a:r>
              <a:rPr lang="en-US" altLang="en-US" sz="1000">
                <a:solidFill>
                  <a:srgbClr val="000000"/>
                </a:solidFill>
              </a:rPr>
              <a:t>Proctor</a:t>
            </a:r>
          </a:p>
        </p:txBody>
      </p:sp>
      <p:sp>
        <p:nvSpPr>
          <p:cNvPr id="9236" name="Rectangle 68"/>
          <p:cNvSpPr>
            <a:spLocks noChangeArrowheads="1"/>
          </p:cNvSpPr>
          <p:nvPr/>
        </p:nvSpPr>
        <p:spPr bwMode="auto">
          <a:xfrm>
            <a:off x="6034088" y="5302250"/>
            <a:ext cx="566737"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000">
                <a:solidFill>
                  <a:srgbClr val="333399"/>
                </a:solidFill>
              </a:rPr>
              <a:t>(OMC)</a:t>
            </a:r>
          </a:p>
        </p:txBody>
      </p:sp>
      <p:sp>
        <p:nvSpPr>
          <p:cNvPr id="9237" name="Freeform 70"/>
          <p:cNvSpPr>
            <a:spLocks/>
          </p:cNvSpPr>
          <p:nvPr/>
        </p:nvSpPr>
        <p:spPr bwMode="auto">
          <a:xfrm>
            <a:off x="5210175" y="1908175"/>
            <a:ext cx="2243138" cy="1620838"/>
          </a:xfrm>
          <a:custGeom>
            <a:avLst/>
            <a:gdLst>
              <a:gd name="T0" fmla="*/ 0 w 1413"/>
              <a:gd name="T1" fmla="*/ 2147483647 h 1021"/>
              <a:gd name="T2" fmla="*/ 2147483647 w 1413"/>
              <a:gd name="T3" fmla="*/ 2147483647 h 1021"/>
              <a:gd name="T4" fmla="*/ 2147483647 w 1413"/>
              <a:gd name="T5" fmla="*/ 2147483647 h 1021"/>
              <a:gd name="T6" fmla="*/ 0 60000 65536"/>
              <a:gd name="T7" fmla="*/ 0 60000 65536"/>
              <a:gd name="T8" fmla="*/ 0 60000 65536"/>
              <a:gd name="T9" fmla="*/ 0 w 1413"/>
              <a:gd name="T10" fmla="*/ 0 h 1021"/>
              <a:gd name="T11" fmla="*/ 1413 w 1413"/>
              <a:gd name="T12" fmla="*/ 1021 h 1021"/>
            </a:gdLst>
            <a:ahLst/>
            <a:cxnLst>
              <a:cxn ang="T6">
                <a:pos x="T0" y="T1"/>
              </a:cxn>
              <a:cxn ang="T7">
                <a:pos x="T2" y="T3"/>
              </a:cxn>
              <a:cxn ang="T8">
                <a:pos x="T4" y="T5"/>
              </a:cxn>
            </a:cxnLst>
            <a:rect l="T9" t="T10" r="T11" b="T12"/>
            <a:pathLst>
              <a:path w="1413" h="1021">
                <a:moveTo>
                  <a:pt x="0" y="1021"/>
                </a:moveTo>
                <a:cubicBezTo>
                  <a:pt x="47" y="671"/>
                  <a:pt x="131" y="150"/>
                  <a:pt x="426" y="75"/>
                </a:cubicBezTo>
                <a:cubicBezTo>
                  <a:pt x="721" y="0"/>
                  <a:pt x="1226" y="727"/>
                  <a:pt x="1413" y="959"/>
                </a:cubicBezTo>
              </a:path>
            </a:pathLst>
          </a:custGeom>
          <a:noFill/>
          <a:ln w="28575" cmpd="sng">
            <a:solidFill>
              <a:srgbClr val="CC6600"/>
            </a:solidFill>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000000"/>
              </a:solidFill>
              <a:latin typeface="Arial" charset="0"/>
            </a:endParaRPr>
          </a:p>
        </p:txBody>
      </p:sp>
      <p:sp>
        <p:nvSpPr>
          <p:cNvPr id="9238" name="Line 71"/>
          <p:cNvSpPr>
            <a:spLocks noChangeShapeType="1"/>
          </p:cNvSpPr>
          <p:nvPr/>
        </p:nvSpPr>
        <p:spPr bwMode="auto">
          <a:xfrm>
            <a:off x="5942013" y="2036763"/>
            <a:ext cx="0" cy="3125787"/>
          </a:xfrm>
          <a:prstGeom prst="line">
            <a:avLst/>
          </a:prstGeom>
          <a:noFill/>
          <a:ln w="9525">
            <a:solidFill>
              <a:srgbClr val="CC6600"/>
            </a:solidFill>
            <a:round/>
            <a:headEnd type="triangle" w="med" len="med"/>
            <a:tailEnd/>
          </a:ln>
          <a:extLst>
            <a:ext uri="{909E8E84-426E-40DD-AFC4-6F175D3DCCD1}">
              <a14:hiddenFill xmlns="" xmlns:a14="http://schemas.microsoft.com/office/drawing/2010/main">
                <a:noFill/>
              </a14:hiddenFill>
            </a:ext>
          </a:extLst>
        </p:spPr>
        <p:txBody>
          <a:bodyPr/>
          <a:lstStyle/>
          <a:p>
            <a:endParaRPr lang="en-US" sz="1800">
              <a:solidFill>
                <a:srgbClr val="000000"/>
              </a:solidFill>
              <a:latin typeface="Arial" charset="0"/>
            </a:endParaRPr>
          </a:p>
        </p:txBody>
      </p:sp>
      <p:sp>
        <p:nvSpPr>
          <p:cNvPr id="9239" name="Line 72"/>
          <p:cNvSpPr>
            <a:spLocks noChangeShapeType="1"/>
          </p:cNvSpPr>
          <p:nvPr/>
        </p:nvSpPr>
        <p:spPr bwMode="auto">
          <a:xfrm flipH="1">
            <a:off x="4851400" y="2003425"/>
            <a:ext cx="1084263"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800">
              <a:solidFill>
                <a:srgbClr val="000000"/>
              </a:solidFill>
              <a:latin typeface="Arial" charset="0"/>
            </a:endParaRPr>
          </a:p>
        </p:txBody>
      </p:sp>
      <p:sp>
        <p:nvSpPr>
          <p:cNvPr id="9240" name="Text Box 73"/>
          <p:cNvSpPr txBox="1">
            <a:spLocks noChangeArrowheads="1"/>
          </p:cNvSpPr>
          <p:nvPr/>
        </p:nvSpPr>
        <p:spPr bwMode="auto">
          <a:xfrm>
            <a:off x="4391025" y="1779588"/>
            <a:ext cx="53498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b="1">
                <a:solidFill>
                  <a:srgbClr val="CC6600"/>
                </a:solidFill>
                <a:latin typeface="Symbol" pitchFamily="18" charset="2"/>
              </a:rPr>
              <a:t>g</a:t>
            </a:r>
            <a:r>
              <a:rPr lang="en-US" altLang="en-US" sz="1000" b="1" baseline="-25000">
                <a:solidFill>
                  <a:srgbClr val="CC6600"/>
                </a:solidFill>
              </a:rPr>
              <a:t>d max</a:t>
            </a:r>
          </a:p>
        </p:txBody>
      </p:sp>
      <p:sp>
        <p:nvSpPr>
          <p:cNvPr id="9241" name="Rectangle 74"/>
          <p:cNvSpPr>
            <a:spLocks noChangeArrowheads="1"/>
          </p:cNvSpPr>
          <p:nvPr/>
        </p:nvSpPr>
        <p:spPr bwMode="auto">
          <a:xfrm>
            <a:off x="5664200" y="5172075"/>
            <a:ext cx="56673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000" b="1">
                <a:solidFill>
                  <a:srgbClr val="CC6600"/>
                </a:solidFill>
              </a:rPr>
              <a:t>(OMC)</a:t>
            </a:r>
          </a:p>
        </p:txBody>
      </p:sp>
      <p:sp>
        <p:nvSpPr>
          <p:cNvPr id="9242" name="Text Box 89"/>
          <p:cNvSpPr txBox="1">
            <a:spLocks noChangeArrowheads="1"/>
          </p:cNvSpPr>
          <p:nvPr/>
        </p:nvSpPr>
        <p:spPr bwMode="auto">
          <a:xfrm>
            <a:off x="6965950" y="1225550"/>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000">
                <a:solidFill>
                  <a:srgbClr val="000000"/>
                </a:solidFill>
              </a:rPr>
              <a:t>Zero Air Void Curve</a:t>
            </a:r>
          </a:p>
          <a:p>
            <a:pPr algn="ctr" eaLnBrk="1" hangingPunct="1">
              <a:spcBef>
                <a:spcPct val="0"/>
              </a:spcBef>
              <a:buFontTx/>
              <a:buNone/>
            </a:pPr>
            <a:r>
              <a:rPr lang="en-US" altLang="en-US" sz="1000">
                <a:solidFill>
                  <a:srgbClr val="000000"/>
                </a:solidFill>
              </a:rPr>
              <a:t>S</a:t>
            </a:r>
            <a:r>
              <a:rPr lang="en-US" altLang="en-US" sz="1000" baseline="-25000">
                <a:solidFill>
                  <a:srgbClr val="000000"/>
                </a:solidFill>
              </a:rPr>
              <a:t>r</a:t>
            </a:r>
            <a:r>
              <a:rPr lang="en-US" altLang="en-US" sz="1000">
                <a:solidFill>
                  <a:srgbClr val="000000"/>
                </a:solidFill>
              </a:rPr>
              <a:t> =100%</a:t>
            </a:r>
          </a:p>
        </p:txBody>
      </p:sp>
      <p:sp>
        <p:nvSpPr>
          <p:cNvPr id="9243" name="Text Box 122"/>
          <p:cNvSpPr txBox="1">
            <a:spLocks noChangeArrowheads="1"/>
          </p:cNvSpPr>
          <p:nvPr/>
        </p:nvSpPr>
        <p:spPr bwMode="auto">
          <a:xfrm>
            <a:off x="4044950" y="3462338"/>
            <a:ext cx="86995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000">
                <a:solidFill>
                  <a:srgbClr val="000000"/>
                </a:solidFill>
              </a:rPr>
              <a:t>Compaction</a:t>
            </a:r>
          </a:p>
          <a:p>
            <a:pPr eaLnBrk="1" hangingPunct="1">
              <a:spcBef>
                <a:spcPct val="0"/>
              </a:spcBef>
              <a:buFontTx/>
              <a:buNone/>
            </a:pPr>
            <a:r>
              <a:rPr lang="en-US" altLang="en-US" sz="1000">
                <a:solidFill>
                  <a:srgbClr val="000000"/>
                </a:solidFill>
              </a:rPr>
              <a:t>Curve for Modified</a:t>
            </a:r>
          </a:p>
          <a:p>
            <a:pPr eaLnBrk="1" hangingPunct="1">
              <a:spcBef>
                <a:spcPct val="0"/>
              </a:spcBef>
              <a:buFontTx/>
              <a:buNone/>
            </a:pPr>
            <a:r>
              <a:rPr lang="en-US" altLang="en-US" sz="1000">
                <a:solidFill>
                  <a:srgbClr val="000000"/>
                </a:solidFill>
              </a:rPr>
              <a:t>Proctor</a:t>
            </a:r>
          </a:p>
        </p:txBody>
      </p:sp>
      <p:sp>
        <p:nvSpPr>
          <p:cNvPr id="9244" name="Line 123"/>
          <p:cNvSpPr>
            <a:spLocks noChangeShapeType="1"/>
          </p:cNvSpPr>
          <p:nvPr/>
        </p:nvSpPr>
        <p:spPr bwMode="auto">
          <a:xfrm flipV="1">
            <a:off x="4541838" y="3154363"/>
            <a:ext cx="731837" cy="36036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800">
              <a:solidFill>
                <a:srgbClr val="000000"/>
              </a:solidFill>
              <a:latin typeface="Arial" charset="0"/>
            </a:endParaRPr>
          </a:p>
        </p:txBody>
      </p:sp>
    </p:spTree>
    <p:extLst>
      <p:ext uri="{BB962C8B-B14F-4D97-AF65-F5344CB8AC3E}">
        <p14:creationId xmlns="" xmlns:p14="http://schemas.microsoft.com/office/powerpoint/2010/main" val="2634731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7" descr="stpete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08675" y="2144713"/>
            <a:ext cx="2762250" cy="185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3" name="Freeform 13"/>
          <p:cNvSpPr>
            <a:spLocks/>
          </p:cNvSpPr>
          <p:nvPr/>
        </p:nvSpPr>
        <p:spPr bwMode="auto">
          <a:xfrm>
            <a:off x="2916238" y="2525713"/>
            <a:ext cx="3983037" cy="3563937"/>
          </a:xfrm>
          <a:custGeom>
            <a:avLst/>
            <a:gdLst>
              <a:gd name="T0" fmla="*/ 0 w 1331"/>
              <a:gd name="T1" fmla="*/ 0 h 1735"/>
              <a:gd name="T2" fmla="*/ 0 w 1331"/>
              <a:gd name="T3" fmla="*/ 2147483647 h 1735"/>
              <a:gd name="T4" fmla="*/ 2147483647 w 1331"/>
              <a:gd name="T5" fmla="*/ 2147483647 h 1735"/>
              <a:gd name="T6" fmla="*/ 0 60000 65536"/>
              <a:gd name="T7" fmla="*/ 0 60000 65536"/>
              <a:gd name="T8" fmla="*/ 0 60000 65536"/>
              <a:gd name="T9" fmla="*/ 0 w 1331"/>
              <a:gd name="T10" fmla="*/ 0 h 1735"/>
              <a:gd name="T11" fmla="*/ 1331 w 1331"/>
              <a:gd name="T12" fmla="*/ 1735 h 1735"/>
            </a:gdLst>
            <a:ahLst/>
            <a:cxnLst>
              <a:cxn ang="T6">
                <a:pos x="T0" y="T1"/>
              </a:cxn>
              <a:cxn ang="T7">
                <a:pos x="T2" y="T3"/>
              </a:cxn>
              <a:cxn ang="T8">
                <a:pos x="T4" y="T5"/>
              </a:cxn>
            </a:cxnLst>
            <a:rect l="T9" t="T10" r="T11" b="T12"/>
            <a:pathLst>
              <a:path w="1331" h="1735">
                <a:moveTo>
                  <a:pt x="0" y="0"/>
                </a:moveTo>
                <a:lnTo>
                  <a:pt x="0" y="1735"/>
                </a:lnTo>
                <a:lnTo>
                  <a:pt x="1331" y="1735"/>
                </a:lnTo>
              </a:path>
            </a:pathLst>
          </a:custGeom>
          <a:noFill/>
          <a:ln w="19050" cmpd="sng">
            <a:solidFill>
              <a:srgbClr val="A50021"/>
            </a:solidFill>
            <a:round/>
            <a:headEnd type="triangle" w="lg" len="lg"/>
            <a:tailEnd type="triangle" w="lg" len="lg"/>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000000"/>
              </a:solidFill>
              <a:latin typeface="Arial" charset="0"/>
            </a:endParaRPr>
          </a:p>
        </p:txBody>
      </p:sp>
      <p:sp>
        <p:nvSpPr>
          <p:cNvPr id="10244" name="Freeform 14"/>
          <p:cNvSpPr>
            <a:spLocks/>
          </p:cNvSpPr>
          <p:nvPr/>
        </p:nvSpPr>
        <p:spPr bwMode="auto">
          <a:xfrm>
            <a:off x="3862388" y="4225925"/>
            <a:ext cx="2141537" cy="1200150"/>
          </a:xfrm>
          <a:custGeom>
            <a:avLst/>
            <a:gdLst>
              <a:gd name="T0" fmla="*/ 0 w 1677"/>
              <a:gd name="T1" fmla="*/ 2147483647 h 1076"/>
              <a:gd name="T2" fmla="*/ 2147483647 w 1677"/>
              <a:gd name="T3" fmla="*/ 2147483647 h 1076"/>
              <a:gd name="T4" fmla="*/ 2147483647 w 1677"/>
              <a:gd name="T5" fmla="*/ 2147483647 h 1076"/>
              <a:gd name="T6" fmla="*/ 0 60000 65536"/>
              <a:gd name="T7" fmla="*/ 0 60000 65536"/>
              <a:gd name="T8" fmla="*/ 0 60000 65536"/>
              <a:gd name="T9" fmla="*/ 0 w 1677"/>
              <a:gd name="T10" fmla="*/ 0 h 1076"/>
              <a:gd name="T11" fmla="*/ 1677 w 1677"/>
              <a:gd name="T12" fmla="*/ 1076 h 1076"/>
            </a:gdLst>
            <a:ahLst/>
            <a:cxnLst>
              <a:cxn ang="T6">
                <a:pos x="T0" y="T1"/>
              </a:cxn>
              <a:cxn ang="T7">
                <a:pos x="T2" y="T3"/>
              </a:cxn>
              <a:cxn ang="T8">
                <a:pos x="T4" y="T5"/>
              </a:cxn>
            </a:cxnLst>
            <a:rect l="T9" t="T10" r="T11" b="T12"/>
            <a:pathLst>
              <a:path w="1677" h="1076">
                <a:moveTo>
                  <a:pt x="0" y="1076"/>
                </a:moveTo>
                <a:cubicBezTo>
                  <a:pt x="53" y="726"/>
                  <a:pt x="215" y="164"/>
                  <a:pt x="556" y="82"/>
                </a:cubicBezTo>
                <a:cubicBezTo>
                  <a:pt x="897" y="0"/>
                  <a:pt x="1470" y="773"/>
                  <a:pt x="1677" y="1006"/>
                </a:cubicBezTo>
              </a:path>
            </a:pathLst>
          </a:custGeom>
          <a:noFill/>
          <a:ln w="28575" cmpd="sng">
            <a:solidFill>
              <a:schemeClr val="accent2"/>
            </a:solidFill>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000000"/>
              </a:solidFill>
              <a:latin typeface="Arial" charset="0"/>
            </a:endParaRPr>
          </a:p>
        </p:txBody>
      </p:sp>
      <p:sp>
        <p:nvSpPr>
          <p:cNvPr id="10245" name="Freeform 15"/>
          <p:cNvSpPr>
            <a:spLocks/>
          </p:cNvSpPr>
          <p:nvPr/>
        </p:nvSpPr>
        <p:spPr bwMode="auto">
          <a:xfrm>
            <a:off x="4527550" y="2730500"/>
            <a:ext cx="1847850" cy="2633663"/>
          </a:xfrm>
          <a:custGeom>
            <a:avLst/>
            <a:gdLst>
              <a:gd name="T0" fmla="*/ 0 w 748"/>
              <a:gd name="T1" fmla="*/ 0 h 1283"/>
              <a:gd name="T2" fmla="*/ 2147483647 w 748"/>
              <a:gd name="T3" fmla="*/ 2147483647 h 1283"/>
              <a:gd name="T4" fmla="*/ 2147483647 w 748"/>
              <a:gd name="T5" fmla="*/ 2147483647 h 1283"/>
              <a:gd name="T6" fmla="*/ 0 60000 65536"/>
              <a:gd name="T7" fmla="*/ 0 60000 65536"/>
              <a:gd name="T8" fmla="*/ 0 60000 65536"/>
              <a:gd name="T9" fmla="*/ 0 w 748"/>
              <a:gd name="T10" fmla="*/ 0 h 1283"/>
              <a:gd name="T11" fmla="*/ 748 w 748"/>
              <a:gd name="T12" fmla="*/ 1283 h 1283"/>
            </a:gdLst>
            <a:ahLst/>
            <a:cxnLst>
              <a:cxn ang="T6">
                <a:pos x="T0" y="T1"/>
              </a:cxn>
              <a:cxn ang="T7">
                <a:pos x="T2" y="T3"/>
              </a:cxn>
              <a:cxn ang="T8">
                <a:pos x="T4" y="T5"/>
              </a:cxn>
            </a:cxnLst>
            <a:rect l="T9" t="T10" r="T11" b="T12"/>
            <a:pathLst>
              <a:path w="748" h="1283">
                <a:moveTo>
                  <a:pt x="0" y="0"/>
                </a:moveTo>
                <a:cubicBezTo>
                  <a:pt x="51" y="99"/>
                  <a:pt x="136" y="308"/>
                  <a:pt x="261" y="522"/>
                </a:cubicBezTo>
                <a:cubicBezTo>
                  <a:pt x="386" y="736"/>
                  <a:pt x="647" y="1125"/>
                  <a:pt x="748" y="1283"/>
                </a:cubicBezTo>
              </a:path>
            </a:pathLst>
          </a:custGeom>
          <a:noFill/>
          <a:ln w="19050" cap="flat" cmpd="sng">
            <a:solidFill>
              <a:schemeClr val="tx1"/>
            </a:solidFill>
            <a:prstDash val="lgDashDotDot"/>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000000"/>
              </a:solidFill>
              <a:latin typeface="Arial" charset="0"/>
            </a:endParaRPr>
          </a:p>
        </p:txBody>
      </p:sp>
      <p:sp>
        <p:nvSpPr>
          <p:cNvPr id="10246" name="Text Box 18"/>
          <p:cNvSpPr txBox="1">
            <a:spLocks noChangeArrowheads="1"/>
          </p:cNvSpPr>
          <p:nvPr/>
        </p:nvSpPr>
        <p:spPr bwMode="auto">
          <a:xfrm>
            <a:off x="6588125" y="6100763"/>
            <a:ext cx="146367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000">
                <a:solidFill>
                  <a:srgbClr val="000000"/>
                </a:solidFill>
              </a:rPr>
              <a:t>Water Content</a:t>
            </a:r>
          </a:p>
        </p:txBody>
      </p:sp>
      <p:sp>
        <p:nvSpPr>
          <p:cNvPr id="10247" name="Text Box 19"/>
          <p:cNvSpPr txBox="1">
            <a:spLocks noChangeArrowheads="1"/>
          </p:cNvSpPr>
          <p:nvPr/>
        </p:nvSpPr>
        <p:spPr bwMode="auto">
          <a:xfrm>
            <a:off x="2319338" y="2273300"/>
            <a:ext cx="8382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000">
                <a:solidFill>
                  <a:srgbClr val="000000"/>
                </a:solidFill>
              </a:rPr>
              <a:t>Dry Density</a:t>
            </a:r>
          </a:p>
        </p:txBody>
      </p:sp>
      <p:sp>
        <p:nvSpPr>
          <p:cNvPr id="10248" name="Freeform 25"/>
          <p:cNvSpPr>
            <a:spLocks/>
          </p:cNvSpPr>
          <p:nvPr/>
        </p:nvSpPr>
        <p:spPr bwMode="auto">
          <a:xfrm>
            <a:off x="3736975" y="3686175"/>
            <a:ext cx="1849438" cy="1074738"/>
          </a:xfrm>
          <a:custGeom>
            <a:avLst/>
            <a:gdLst>
              <a:gd name="T0" fmla="*/ 0 w 1413"/>
              <a:gd name="T1" fmla="*/ 2147483647 h 1021"/>
              <a:gd name="T2" fmla="*/ 2147483647 w 1413"/>
              <a:gd name="T3" fmla="*/ 2147483647 h 1021"/>
              <a:gd name="T4" fmla="*/ 2147483647 w 1413"/>
              <a:gd name="T5" fmla="*/ 2147483647 h 1021"/>
              <a:gd name="T6" fmla="*/ 0 60000 65536"/>
              <a:gd name="T7" fmla="*/ 0 60000 65536"/>
              <a:gd name="T8" fmla="*/ 0 60000 65536"/>
              <a:gd name="T9" fmla="*/ 0 w 1413"/>
              <a:gd name="T10" fmla="*/ 0 h 1021"/>
              <a:gd name="T11" fmla="*/ 1413 w 1413"/>
              <a:gd name="T12" fmla="*/ 1021 h 1021"/>
            </a:gdLst>
            <a:ahLst/>
            <a:cxnLst>
              <a:cxn ang="T6">
                <a:pos x="T0" y="T1"/>
              </a:cxn>
              <a:cxn ang="T7">
                <a:pos x="T2" y="T3"/>
              </a:cxn>
              <a:cxn ang="T8">
                <a:pos x="T4" y="T5"/>
              </a:cxn>
            </a:cxnLst>
            <a:rect l="T9" t="T10" r="T11" b="T12"/>
            <a:pathLst>
              <a:path w="1413" h="1021">
                <a:moveTo>
                  <a:pt x="0" y="1021"/>
                </a:moveTo>
                <a:cubicBezTo>
                  <a:pt x="47" y="671"/>
                  <a:pt x="131" y="150"/>
                  <a:pt x="426" y="75"/>
                </a:cubicBezTo>
                <a:cubicBezTo>
                  <a:pt x="721" y="0"/>
                  <a:pt x="1226" y="727"/>
                  <a:pt x="1413" y="959"/>
                </a:cubicBezTo>
              </a:path>
            </a:pathLst>
          </a:custGeom>
          <a:noFill/>
          <a:ln w="28575" cmpd="sng">
            <a:solidFill>
              <a:srgbClr val="CC6600"/>
            </a:solidFill>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000000"/>
              </a:solidFill>
              <a:latin typeface="Arial" charset="0"/>
            </a:endParaRPr>
          </a:p>
        </p:txBody>
      </p:sp>
      <p:sp>
        <p:nvSpPr>
          <p:cNvPr id="10249" name="Rectangle 39"/>
          <p:cNvSpPr>
            <a:spLocks noChangeArrowheads="1"/>
          </p:cNvSpPr>
          <p:nvPr/>
        </p:nvSpPr>
        <p:spPr bwMode="auto">
          <a:xfrm>
            <a:off x="377825" y="423863"/>
            <a:ext cx="54625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400" b="1" u="sng">
                <a:solidFill>
                  <a:srgbClr val="008000"/>
                </a:solidFill>
              </a:rPr>
              <a:t>Effect of Energy on Soil Compaction</a:t>
            </a:r>
            <a:endParaRPr lang="en-US" altLang="en-US" sz="2400" b="1">
              <a:solidFill>
                <a:srgbClr val="008000"/>
              </a:solidFill>
            </a:endParaRPr>
          </a:p>
        </p:txBody>
      </p:sp>
      <p:sp>
        <p:nvSpPr>
          <p:cNvPr id="10250" name="Freeform 40"/>
          <p:cNvSpPr>
            <a:spLocks/>
          </p:cNvSpPr>
          <p:nvPr/>
        </p:nvSpPr>
        <p:spPr bwMode="auto">
          <a:xfrm>
            <a:off x="3470275" y="3292475"/>
            <a:ext cx="1862138" cy="973138"/>
          </a:xfrm>
          <a:custGeom>
            <a:avLst/>
            <a:gdLst>
              <a:gd name="T0" fmla="*/ 0 w 1413"/>
              <a:gd name="T1" fmla="*/ 2147483647 h 1021"/>
              <a:gd name="T2" fmla="*/ 2147483647 w 1413"/>
              <a:gd name="T3" fmla="*/ 2147483647 h 1021"/>
              <a:gd name="T4" fmla="*/ 2147483647 w 1413"/>
              <a:gd name="T5" fmla="*/ 2147483647 h 1021"/>
              <a:gd name="T6" fmla="*/ 0 60000 65536"/>
              <a:gd name="T7" fmla="*/ 0 60000 65536"/>
              <a:gd name="T8" fmla="*/ 0 60000 65536"/>
              <a:gd name="T9" fmla="*/ 0 w 1413"/>
              <a:gd name="T10" fmla="*/ 0 h 1021"/>
              <a:gd name="T11" fmla="*/ 1413 w 1413"/>
              <a:gd name="T12" fmla="*/ 1021 h 1021"/>
            </a:gdLst>
            <a:ahLst/>
            <a:cxnLst>
              <a:cxn ang="T6">
                <a:pos x="T0" y="T1"/>
              </a:cxn>
              <a:cxn ang="T7">
                <a:pos x="T2" y="T3"/>
              </a:cxn>
              <a:cxn ang="T8">
                <a:pos x="T4" y="T5"/>
              </a:cxn>
            </a:cxnLst>
            <a:rect l="T9" t="T10" r="T11" b="T12"/>
            <a:pathLst>
              <a:path w="1413" h="1021">
                <a:moveTo>
                  <a:pt x="0" y="1021"/>
                </a:moveTo>
                <a:cubicBezTo>
                  <a:pt x="47" y="671"/>
                  <a:pt x="131" y="150"/>
                  <a:pt x="426" y="75"/>
                </a:cubicBezTo>
                <a:cubicBezTo>
                  <a:pt x="721" y="0"/>
                  <a:pt x="1226" y="727"/>
                  <a:pt x="1413" y="959"/>
                </a:cubicBezTo>
              </a:path>
            </a:pathLst>
          </a:custGeom>
          <a:noFill/>
          <a:ln w="28575" cmpd="sng">
            <a:solidFill>
              <a:srgbClr val="008000"/>
            </a:solidFill>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000000"/>
              </a:solidFill>
              <a:latin typeface="Arial" charset="0"/>
            </a:endParaRPr>
          </a:p>
        </p:txBody>
      </p:sp>
      <p:sp>
        <p:nvSpPr>
          <p:cNvPr id="10251" name="Freeform 41"/>
          <p:cNvSpPr>
            <a:spLocks/>
          </p:cNvSpPr>
          <p:nvPr/>
        </p:nvSpPr>
        <p:spPr bwMode="auto">
          <a:xfrm>
            <a:off x="3343275" y="2849563"/>
            <a:ext cx="1533525" cy="1009650"/>
          </a:xfrm>
          <a:custGeom>
            <a:avLst/>
            <a:gdLst>
              <a:gd name="T0" fmla="*/ 0 w 966"/>
              <a:gd name="T1" fmla="*/ 2147483647 h 636"/>
              <a:gd name="T2" fmla="*/ 2147483647 w 966"/>
              <a:gd name="T3" fmla="*/ 2147483647 h 636"/>
              <a:gd name="T4" fmla="*/ 2147483647 w 966"/>
              <a:gd name="T5" fmla="*/ 2147483647 h 636"/>
              <a:gd name="T6" fmla="*/ 0 60000 65536"/>
              <a:gd name="T7" fmla="*/ 0 60000 65536"/>
              <a:gd name="T8" fmla="*/ 0 60000 65536"/>
              <a:gd name="T9" fmla="*/ 0 w 966"/>
              <a:gd name="T10" fmla="*/ 0 h 636"/>
              <a:gd name="T11" fmla="*/ 966 w 966"/>
              <a:gd name="T12" fmla="*/ 636 h 636"/>
            </a:gdLst>
            <a:ahLst/>
            <a:cxnLst>
              <a:cxn ang="T6">
                <a:pos x="T0" y="T1"/>
              </a:cxn>
              <a:cxn ang="T7">
                <a:pos x="T2" y="T3"/>
              </a:cxn>
              <a:cxn ang="T8">
                <a:pos x="T4" y="T5"/>
              </a:cxn>
            </a:cxnLst>
            <a:rect l="T9" t="T10" r="T11" b="T12"/>
            <a:pathLst>
              <a:path w="966" h="636">
                <a:moveTo>
                  <a:pt x="0" y="636"/>
                </a:moveTo>
                <a:cubicBezTo>
                  <a:pt x="37" y="426"/>
                  <a:pt x="144" y="90"/>
                  <a:pt x="374" y="45"/>
                </a:cubicBezTo>
                <a:cubicBezTo>
                  <a:pt x="604" y="0"/>
                  <a:pt x="831" y="293"/>
                  <a:pt x="966" y="421"/>
                </a:cubicBezTo>
              </a:path>
            </a:pathLst>
          </a:custGeom>
          <a:noFill/>
          <a:ln w="28575" cmpd="sng">
            <a:solidFill>
              <a:srgbClr val="A50021"/>
            </a:solidFill>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000000"/>
              </a:solidFill>
              <a:latin typeface="Arial" charset="0"/>
            </a:endParaRPr>
          </a:p>
        </p:txBody>
      </p:sp>
      <p:sp>
        <p:nvSpPr>
          <p:cNvPr id="10252" name="Freeform 43"/>
          <p:cNvSpPr>
            <a:spLocks/>
          </p:cNvSpPr>
          <p:nvPr/>
        </p:nvSpPr>
        <p:spPr bwMode="auto">
          <a:xfrm>
            <a:off x="3784600" y="2616200"/>
            <a:ext cx="1117600" cy="2438400"/>
          </a:xfrm>
          <a:custGeom>
            <a:avLst/>
            <a:gdLst>
              <a:gd name="T0" fmla="*/ 2147483647 w 704"/>
              <a:gd name="T1" fmla="*/ 2147483647 h 1536"/>
              <a:gd name="T2" fmla="*/ 2147483647 w 704"/>
              <a:gd name="T3" fmla="*/ 2147483647 h 1536"/>
              <a:gd name="T4" fmla="*/ 0 w 704"/>
              <a:gd name="T5" fmla="*/ 0 h 1536"/>
              <a:gd name="T6" fmla="*/ 0 60000 65536"/>
              <a:gd name="T7" fmla="*/ 0 60000 65536"/>
              <a:gd name="T8" fmla="*/ 0 60000 65536"/>
              <a:gd name="T9" fmla="*/ 0 w 704"/>
              <a:gd name="T10" fmla="*/ 0 h 1536"/>
              <a:gd name="T11" fmla="*/ 704 w 704"/>
              <a:gd name="T12" fmla="*/ 1536 h 1536"/>
            </a:gdLst>
            <a:ahLst/>
            <a:cxnLst>
              <a:cxn ang="T6">
                <a:pos x="T0" y="T1"/>
              </a:cxn>
              <a:cxn ang="T7">
                <a:pos x="T2" y="T3"/>
              </a:cxn>
              <a:cxn ang="T8">
                <a:pos x="T4" y="T5"/>
              </a:cxn>
            </a:cxnLst>
            <a:rect l="T9" t="T10" r="T11" b="T12"/>
            <a:pathLst>
              <a:path w="704" h="1536">
                <a:moveTo>
                  <a:pt x="704" y="1536"/>
                </a:moveTo>
                <a:cubicBezTo>
                  <a:pt x="609" y="1329"/>
                  <a:pt x="253" y="560"/>
                  <a:pt x="136" y="304"/>
                </a:cubicBezTo>
                <a:cubicBezTo>
                  <a:pt x="19" y="48"/>
                  <a:pt x="28" y="63"/>
                  <a:pt x="0" y="0"/>
                </a:cubicBezTo>
              </a:path>
            </a:pathLst>
          </a:custGeom>
          <a:noFill/>
          <a:ln w="28575" cap="flat" cmpd="sng">
            <a:solidFill>
              <a:schemeClr val="bg2"/>
            </a:solidFill>
            <a:prstDash val="dash"/>
            <a:round/>
            <a:headEnd type="none" w="med" len="med"/>
            <a:tailEnd type="stealth" w="lg" len="lg"/>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000000"/>
              </a:solidFill>
              <a:latin typeface="Arial" charset="0"/>
            </a:endParaRPr>
          </a:p>
        </p:txBody>
      </p:sp>
      <p:sp>
        <p:nvSpPr>
          <p:cNvPr id="10253" name="Text Box 44"/>
          <p:cNvSpPr txBox="1">
            <a:spLocks noChangeArrowheads="1"/>
          </p:cNvSpPr>
          <p:nvPr/>
        </p:nvSpPr>
        <p:spPr bwMode="auto">
          <a:xfrm>
            <a:off x="3425825" y="2017713"/>
            <a:ext cx="9080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00"/>
                </a:solidFill>
              </a:rPr>
              <a:t>Higher</a:t>
            </a:r>
          </a:p>
          <a:p>
            <a:pPr eaLnBrk="1" hangingPunct="1">
              <a:spcBef>
                <a:spcPct val="0"/>
              </a:spcBef>
              <a:buFontTx/>
              <a:buNone/>
            </a:pPr>
            <a:r>
              <a:rPr lang="en-US" altLang="en-US" sz="1800">
                <a:solidFill>
                  <a:srgbClr val="000000"/>
                </a:solidFill>
              </a:rPr>
              <a:t>Energy</a:t>
            </a:r>
          </a:p>
        </p:txBody>
      </p:sp>
      <p:sp>
        <p:nvSpPr>
          <p:cNvPr id="10254" name="Text Box 45"/>
          <p:cNvSpPr txBox="1">
            <a:spLocks noChangeArrowheads="1"/>
          </p:cNvSpPr>
          <p:nvPr/>
        </p:nvSpPr>
        <p:spPr bwMode="auto">
          <a:xfrm rot="3233401">
            <a:off x="5533232" y="4288631"/>
            <a:ext cx="48895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200" b="1" i="1">
                <a:solidFill>
                  <a:srgbClr val="000000"/>
                </a:solidFill>
              </a:rPr>
              <a:t>ZAV</a:t>
            </a:r>
          </a:p>
        </p:txBody>
      </p:sp>
      <p:sp>
        <p:nvSpPr>
          <p:cNvPr id="10255" name="Text Box 46"/>
          <p:cNvSpPr txBox="1">
            <a:spLocks noChangeArrowheads="1"/>
          </p:cNvSpPr>
          <p:nvPr/>
        </p:nvSpPr>
        <p:spPr bwMode="auto">
          <a:xfrm>
            <a:off x="377825" y="1179513"/>
            <a:ext cx="3232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8000"/>
                </a:solidFill>
              </a:rPr>
              <a:t>Increasing compaction energy</a:t>
            </a:r>
          </a:p>
        </p:txBody>
      </p:sp>
      <p:sp>
        <p:nvSpPr>
          <p:cNvPr id="10256" name="Line 47"/>
          <p:cNvSpPr>
            <a:spLocks noChangeShapeType="1"/>
          </p:cNvSpPr>
          <p:nvPr/>
        </p:nvSpPr>
        <p:spPr bwMode="auto">
          <a:xfrm>
            <a:off x="3632200" y="1371600"/>
            <a:ext cx="622300" cy="0"/>
          </a:xfrm>
          <a:prstGeom prst="line">
            <a:avLst/>
          </a:prstGeom>
          <a:noFill/>
          <a:ln w="57150">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800">
              <a:solidFill>
                <a:srgbClr val="000000"/>
              </a:solidFill>
              <a:latin typeface="Arial" charset="0"/>
            </a:endParaRPr>
          </a:p>
        </p:txBody>
      </p:sp>
      <p:sp>
        <p:nvSpPr>
          <p:cNvPr id="10257" name="Text Box 48"/>
          <p:cNvSpPr txBox="1">
            <a:spLocks noChangeArrowheads="1"/>
          </p:cNvSpPr>
          <p:nvPr/>
        </p:nvSpPr>
        <p:spPr bwMode="auto">
          <a:xfrm>
            <a:off x="4302125" y="1192213"/>
            <a:ext cx="3740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u="sng">
                <a:solidFill>
                  <a:srgbClr val="008000"/>
                </a:solidFill>
              </a:rPr>
              <a:t>Lower OWC</a:t>
            </a:r>
            <a:r>
              <a:rPr lang="en-US" altLang="en-US" sz="1800">
                <a:solidFill>
                  <a:srgbClr val="008000"/>
                </a:solidFill>
              </a:rPr>
              <a:t> and </a:t>
            </a:r>
            <a:r>
              <a:rPr lang="en-US" altLang="en-US" sz="1800" u="sng">
                <a:solidFill>
                  <a:srgbClr val="008000"/>
                </a:solidFill>
              </a:rPr>
              <a:t>higher dry density</a:t>
            </a:r>
          </a:p>
        </p:txBody>
      </p:sp>
      <p:sp>
        <p:nvSpPr>
          <p:cNvPr id="10258" name="Line 51"/>
          <p:cNvSpPr>
            <a:spLocks noChangeShapeType="1"/>
          </p:cNvSpPr>
          <p:nvPr/>
        </p:nvSpPr>
        <p:spPr bwMode="auto">
          <a:xfrm flipV="1">
            <a:off x="7302500" y="3175000"/>
            <a:ext cx="1168400" cy="139700"/>
          </a:xfrm>
          <a:prstGeom prst="line">
            <a:avLst/>
          </a:prstGeom>
          <a:noFill/>
          <a:ln w="38100">
            <a:solidFill>
              <a:schemeClr val="tx1"/>
            </a:solidFill>
            <a:round/>
            <a:headEnd type="stealth" w="lg" len="lg"/>
            <a:tailEnd type="stealth" w="lg" len="lg"/>
          </a:ln>
          <a:extLst>
            <a:ext uri="{909E8E84-426E-40DD-AFC4-6F175D3DCCD1}">
              <a14:hiddenFill xmlns="" xmlns:a14="http://schemas.microsoft.com/office/drawing/2010/main">
                <a:noFill/>
              </a14:hiddenFill>
            </a:ext>
          </a:extLst>
        </p:spPr>
        <p:txBody>
          <a:bodyPr/>
          <a:lstStyle/>
          <a:p>
            <a:endParaRPr lang="en-US" sz="1800">
              <a:solidFill>
                <a:srgbClr val="000000"/>
              </a:solidFill>
              <a:latin typeface="Arial" charset="0"/>
            </a:endParaRPr>
          </a:p>
        </p:txBody>
      </p:sp>
      <p:sp>
        <p:nvSpPr>
          <p:cNvPr id="10259" name="Text Box 52"/>
          <p:cNvSpPr txBox="1">
            <a:spLocks noChangeArrowheads="1"/>
          </p:cNvSpPr>
          <p:nvPr/>
        </p:nvSpPr>
        <p:spPr bwMode="auto">
          <a:xfrm>
            <a:off x="6270625" y="3970338"/>
            <a:ext cx="2246313"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200">
                <a:solidFill>
                  <a:srgbClr val="000000"/>
                </a:solidFill>
              </a:rPr>
              <a:t>In the field</a:t>
            </a:r>
          </a:p>
          <a:p>
            <a:pPr algn="ctr" eaLnBrk="1" hangingPunct="1">
              <a:spcBef>
                <a:spcPct val="0"/>
              </a:spcBef>
              <a:buFontTx/>
              <a:buNone/>
            </a:pPr>
            <a:r>
              <a:rPr lang="en-US" altLang="en-US" sz="1200">
                <a:solidFill>
                  <a:srgbClr val="000000"/>
                </a:solidFill>
              </a:rPr>
              <a:t>increasing compaction energy = increasing number of passes or reducing lift depth</a:t>
            </a:r>
          </a:p>
        </p:txBody>
      </p:sp>
      <p:pic>
        <p:nvPicPr>
          <p:cNvPr id="10260" name="Picture 54" descr="image004"/>
          <p:cNvPicPr>
            <a:picLocks noChangeAspect="1" noChangeArrowheads="1"/>
          </p:cNvPicPr>
          <p:nvPr/>
        </p:nvPicPr>
        <p:blipFill>
          <a:blip r:embed="rId4" cstate="print">
            <a:extLst>
              <a:ext uri="{28A0092B-C50C-407E-A947-70E740481C1C}">
                <a14:useLocalDpi xmlns="" xmlns:a14="http://schemas.microsoft.com/office/drawing/2010/main" val="0"/>
              </a:ext>
            </a:extLst>
          </a:blip>
          <a:srcRect l="4486" t="3380" r="31403" b="3380"/>
          <a:stretch>
            <a:fillRect/>
          </a:stretch>
        </p:blipFill>
        <p:spPr bwMode="auto">
          <a:xfrm>
            <a:off x="584200" y="2359025"/>
            <a:ext cx="1306513" cy="2520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61" name="Text Box 55"/>
          <p:cNvSpPr txBox="1">
            <a:spLocks noChangeArrowheads="1"/>
          </p:cNvSpPr>
          <p:nvPr/>
        </p:nvSpPr>
        <p:spPr bwMode="auto">
          <a:xfrm>
            <a:off x="161925" y="5024438"/>
            <a:ext cx="2246313" cy="639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200">
                <a:solidFill>
                  <a:srgbClr val="000000"/>
                </a:solidFill>
              </a:rPr>
              <a:t>In the lab</a:t>
            </a:r>
          </a:p>
          <a:p>
            <a:pPr algn="ctr" eaLnBrk="1" hangingPunct="1">
              <a:spcBef>
                <a:spcPct val="0"/>
              </a:spcBef>
              <a:buFontTx/>
              <a:buNone/>
            </a:pPr>
            <a:r>
              <a:rPr lang="en-US" altLang="en-US" sz="1200">
                <a:solidFill>
                  <a:srgbClr val="000000"/>
                </a:solidFill>
              </a:rPr>
              <a:t>increasing compaction energy = increasing number of blows</a:t>
            </a:r>
          </a:p>
        </p:txBody>
      </p:sp>
    </p:spTree>
    <p:extLst>
      <p:ext uri="{BB962C8B-B14F-4D97-AF65-F5344CB8AC3E}">
        <p14:creationId xmlns="" xmlns:p14="http://schemas.microsoft.com/office/powerpoint/2010/main" val="1395831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428625" y="506413"/>
            <a:ext cx="25844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b="1" u="sng">
                <a:solidFill>
                  <a:srgbClr val="000000"/>
                </a:solidFill>
              </a:rPr>
              <a:t>Field Soil Compaction</a:t>
            </a:r>
          </a:p>
        </p:txBody>
      </p:sp>
      <p:pic>
        <p:nvPicPr>
          <p:cNvPr id="11267"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6913" y="1973263"/>
            <a:ext cx="1382712" cy="231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8" name="Text Box 8"/>
          <p:cNvSpPr txBox="1">
            <a:spLocks noChangeArrowheads="1"/>
          </p:cNvSpPr>
          <p:nvPr/>
        </p:nvSpPr>
        <p:spPr bwMode="auto">
          <a:xfrm>
            <a:off x="152400" y="912813"/>
            <a:ext cx="8566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i="1">
                <a:solidFill>
                  <a:srgbClr val="CC6600"/>
                </a:solidFill>
              </a:rPr>
              <a:t>Because of the differences between lab and field compaction methods, the maximum dry density in the field may reach 90% to 95%.</a:t>
            </a:r>
          </a:p>
        </p:txBody>
      </p:sp>
      <p:sp>
        <p:nvSpPr>
          <p:cNvPr id="11269" name="Freeform 10"/>
          <p:cNvSpPr>
            <a:spLocks/>
          </p:cNvSpPr>
          <p:nvPr/>
        </p:nvSpPr>
        <p:spPr bwMode="auto">
          <a:xfrm>
            <a:off x="5424488" y="2476500"/>
            <a:ext cx="3452812" cy="3089275"/>
          </a:xfrm>
          <a:custGeom>
            <a:avLst/>
            <a:gdLst>
              <a:gd name="T0" fmla="*/ 0 w 1331"/>
              <a:gd name="T1" fmla="*/ 0 h 1735"/>
              <a:gd name="T2" fmla="*/ 0 w 1331"/>
              <a:gd name="T3" fmla="*/ 2147483647 h 1735"/>
              <a:gd name="T4" fmla="*/ 2147483647 w 1331"/>
              <a:gd name="T5" fmla="*/ 2147483647 h 1735"/>
              <a:gd name="T6" fmla="*/ 0 60000 65536"/>
              <a:gd name="T7" fmla="*/ 0 60000 65536"/>
              <a:gd name="T8" fmla="*/ 0 60000 65536"/>
              <a:gd name="T9" fmla="*/ 0 w 1331"/>
              <a:gd name="T10" fmla="*/ 0 h 1735"/>
              <a:gd name="T11" fmla="*/ 1331 w 1331"/>
              <a:gd name="T12" fmla="*/ 1735 h 1735"/>
            </a:gdLst>
            <a:ahLst/>
            <a:cxnLst>
              <a:cxn ang="T6">
                <a:pos x="T0" y="T1"/>
              </a:cxn>
              <a:cxn ang="T7">
                <a:pos x="T2" y="T3"/>
              </a:cxn>
              <a:cxn ang="T8">
                <a:pos x="T4" y="T5"/>
              </a:cxn>
            </a:cxnLst>
            <a:rect l="T9" t="T10" r="T11" b="T12"/>
            <a:pathLst>
              <a:path w="1331" h="1735">
                <a:moveTo>
                  <a:pt x="0" y="0"/>
                </a:moveTo>
                <a:lnTo>
                  <a:pt x="0" y="1735"/>
                </a:lnTo>
                <a:lnTo>
                  <a:pt x="1331" y="1735"/>
                </a:lnTo>
              </a:path>
            </a:pathLst>
          </a:custGeom>
          <a:noFill/>
          <a:ln w="19050" cmpd="sng">
            <a:solidFill>
              <a:srgbClr val="A50021"/>
            </a:solidFill>
            <a:round/>
            <a:headEnd type="triangle" w="lg" len="lg"/>
            <a:tailEnd type="triangle" w="lg" len="lg"/>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000000"/>
              </a:solidFill>
              <a:latin typeface="Arial" charset="0"/>
            </a:endParaRPr>
          </a:p>
        </p:txBody>
      </p:sp>
      <p:sp>
        <p:nvSpPr>
          <p:cNvPr id="11270" name="Freeform 11"/>
          <p:cNvSpPr>
            <a:spLocks/>
          </p:cNvSpPr>
          <p:nvPr/>
        </p:nvSpPr>
        <p:spPr bwMode="auto">
          <a:xfrm>
            <a:off x="5838825" y="3367088"/>
            <a:ext cx="2306638" cy="1479550"/>
          </a:xfrm>
          <a:custGeom>
            <a:avLst/>
            <a:gdLst>
              <a:gd name="T0" fmla="*/ 0 w 1677"/>
              <a:gd name="T1" fmla="*/ 2147483647 h 1076"/>
              <a:gd name="T2" fmla="*/ 2147483647 w 1677"/>
              <a:gd name="T3" fmla="*/ 2147483647 h 1076"/>
              <a:gd name="T4" fmla="*/ 2147483647 w 1677"/>
              <a:gd name="T5" fmla="*/ 2147483647 h 1076"/>
              <a:gd name="T6" fmla="*/ 0 60000 65536"/>
              <a:gd name="T7" fmla="*/ 0 60000 65536"/>
              <a:gd name="T8" fmla="*/ 0 60000 65536"/>
              <a:gd name="T9" fmla="*/ 0 w 1677"/>
              <a:gd name="T10" fmla="*/ 0 h 1076"/>
              <a:gd name="T11" fmla="*/ 1677 w 1677"/>
              <a:gd name="T12" fmla="*/ 1076 h 1076"/>
            </a:gdLst>
            <a:ahLst/>
            <a:cxnLst>
              <a:cxn ang="T6">
                <a:pos x="T0" y="T1"/>
              </a:cxn>
              <a:cxn ang="T7">
                <a:pos x="T2" y="T3"/>
              </a:cxn>
              <a:cxn ang="T8">
                <a:pos x="T4" y="T5"/>
              </a:cxn>
            </a:cxnLst>
            <a:rect l="T9" t="T10" r="T11" b="T12"/>
            <a:pathLst>
              <a:path w="1677" h="1076">
                <a:moveTo>
                  <a:pt x="0" y="1076"/>
                </a:moveTo>
                <a:cubicBezTo>
                  <a:pt x="53" y="726"/>
                  <a:pt x="215" y="164"/>
                  <a:pt x="556" y="82"/>
                </a:cubicBezTo>
                <a:cubicBezTo>
                  <a:pt x="897" y="0"/>
                  <a:pt x="1470" y="773"/>
                  <a:pt x="1677" y="1006"/>
                </a:cubicBezTo>
              </a:path>
            </a:pathLst>
          </a:custGeom>
          <a:noFill/>
          <a:ln w="28575" cmpd="sng">
            <a:solidFill>
              <a:schemeClr val="accent2"/>
            </a:solidFill>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000000"/>
              </a:solidFill>
              <a:latin typeface="Arial" charset="0"/>
            </a:endParaRPr>
          </a:p>
        </p:txBody>
      </p:sp>
      <p:sp>
        <p:nvSpPr>
          <p:cNvPr id="11271" name="Freeform 12"/>
          <p:cNvSpPr>
            <a:spLocks/>
          </p:cNvSpPr>
          <p:nvPr/>
        </p:nvSpPr>
        <p:spPr bwMode="auto">
          <a:xfrm>
            <a:off x="6789738" y="2540000"/>
            <a:ext cx="1601787" cy="2281238"/>
          </a:xfrm>
          <a:custGeom>
            <a:avLst/>
            <a:gdLst>
              <a:gd name="T0" fmla="*/ 0 w 748"/>
              <a:gd name="T1" fmla="*/ 0 h 1283"/>
              <a:gd name="T2" fmla="*/ 2147483647 w 748"/>
              <a:gd name="T3" fmla="*/ 2147483647 h 1283"/>
              <a:gd name="T4" fmla="*/ 2147483647 w 748"/>
              <a:gd name="T5" fmla="*/ 2147483647 h 1283"/>
              <a:gd name="T6" fmla="*/ 0 60000 65536"/>
              <a:gd name="T7" fmla="*/ 0 60000 65536"/>
              <a:gd name="T8" fmla="*/ 0 60000 65536"/>
              <a:gd name="T9" fmla="*/ 0 w 748"/>
              <a:gd name="T10" fmla="*/ 0 h 1283"/>
              <a:gd name="T11" fmla="*/ 748 w 748"/>
              <a:gd name="T12" fmla="*/ 1283 h 1283"/>
            </a:gdLst>
            <a:ahLst/>
            <a:cxnLst>
              <a:cxn ang="T6">
                <a:pos x="T0" y="T1"/>
              </a:cxn>
              <a:cxn ang="T7">
                <a:pos x="T2" y="T3"/>
              </a:cxn>
              <a:cxn ang="T8">
                <a:pos x="T4" y="T5"/>
              </a:cxn>
            </a:cxnLst>
            <a:rect l="T9" t="T10" r="T11" b="T12"/>
            <a:pathLst>
              <a:path w="748" h="1283">
                <a:moveTo>
                  <a:pt x="0" y="0"/>
                </a:moveTo>
                <a:cubicBezTo>
                  <a:pt x="51" y="99"/>
                  <a:pt x="136" y="308"/>
                  <a:pt x="261" y="522"/>
                </a:cubicBezTo>
                <a:cubicBezTo>
                  <a:pt x="386" y="736"/>
                  <a:pt x="647" y="1125"/>
                  <a:pt x="748" y="1283"/>
                </a:cubicBezTo>
              </a:path>
            </a:pathLst>
          </a:custGeom>
          <a:noFill/>
          <a:ln w="19050" cap="flat" cmpd="sng">
            <a:solidFill>
              <a:schemeClr val="tx1"/>
            </a:solidFill>
            <a:prstDash val="lgDash"/>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000000"/>
              </a:solidFill>
              <a:latin typeface="Arial" charset="0"/>
            </a:endParaRPr>
          </a:p>
        </p:txBody>
      </p:sp>
      <p:sp>
        <p:nvSpPr>
          <p:cNvPr id="11272" name="Line 13"/>
          <p:cNvSpPr>
            <a:spLocks noChangeShapeType="1"/>
          </p:cNvSpPr>
          <p:nvPr/>
        </p:nvSpPr>
        <p:spPr bwMode="auto">
          <a:xfrm>
            <a:off x="6645275" y="3467100"/>
            <a:ext cx="0" cy="2087563"/>
          </a:xfrm>
          <a:prstGeom prst="line">
            <a:avLst/>
          </a:prstGeom>
          <a:noFill/>
          <a:ln w="9525">
            <a:solidFill>
              <a:schemeClr val="accent2"/>
            </a:solidFill>
            <a:round/>
            <a:headEnd type="triangle" w="med" len="med"/>
            <a:tailEnd/>
          </a:ln>
          <a:extLst>
            <a:ext uri="{909E8E84-426E-40DD-AFC4-6F175D3DCCD1}">
              <a14:hiddenFill xmlns="" xmlns:a14="http://schemas.microsoft.com/office/drawing/2010/main">
                <a:noFill/>
              </a14:hiddenFill>
            </a:ext>
          </a:extLst>
        </p:spPr>
        <p:txBody>
          <a:bodyPr/>
          <a:lstStyle/>
          <a:p>
            <a:endParaRPr lang="en-US" sz="1800">
              <a:solidFill>
                <a:srgbClr val="000000"/>
              </a:solidFill>
              <a:latin typeface="Arial" charset="0"/>
            </a:endParaRPr>
          </a:p>
        </p:txBody>
      </p:sp>
      <p:sp>
        <p:nvSpPr>
          <p:cNvPr id="11273" name="Line 14"/>
          <p:cNvSpPr>
            <a:spLocks noChangeShapeType="1"/>
          </p:cNvSpPr>
          <p:nvPr/>
        </p:nvSpPr>
        <p:spPr bwMode="auto">
          <a:xfrm flipH="1">
            <a:off x="5426075" y="3467100"/>
            <a:ext cx="1204913" cy="0"/>
          </a:xfrm>
          <a:prstGeom prst="line">
            <a:avLst/>
          </a:prstGeom>
          <a:noFill/>
          <a:ln w="952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800">
              <a:solidFill>
                <a:srgbClr val="000000"/>
              </a:solidFill>
              <a:latin typeface="Arial" charset="0"/>
            </a:endParaRPr>
          </a:p>
        </p:txBody>
      </p:sp>
      <p:sp>
        <p:nvSpPr>
          <p:cNvPr id="11274" name="Text Box 15"/>
          <p:cNvSpPr txBox="1">
            <a:spLocks noChangeArrowheads="1"/>
          </p:cNvSpPr>
          <p:nvPr/>
        </p:nvSpPr>
        <p:spPr bwMode="auto">
          <a:xfrm>
            <a:off x="8213725" y="5607050"/>
            <a:ext cx="6683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000">
                <a:solidFill>
                  <a:srgbClr val="000000"/>
                </a:solidFill>
              </a:rPr>
              <a:t>Moisture</a:t>
            </a:r>
          </a:p>
          <a:p>
            <a:pPr eaLnBrk="1" hangingPunct="1">
              <a:spcBef>
                <a:spcPct val="0"/>
              </a:spcBef>
              <a:buFontTx/>
              <a:buNone/>
            </a:pPr>
            <a:r>
              <a:rPr lang="en-US" altLang="en-US" sz="1000">
                <a:solidFill>
                  <a:srgbClr val="000000"/>
                </a:solidFill>
              </a:rPr>
              <a:t>Content</a:t>
            </a:r>
          </a:p>
        </p:txBody>
      </p:sp>
      <p:sp>
        <p:nvSpPr>
          <p:cNvPr id="11275" name="Text Box 16"/>
          <p:cNvSpPr txBox="1">
            <a:spLocks noChangeArrowheads="1"/>
          </p:cNvSpPr>
          <p:nvPr/>
        </p:nvSpPr>
        <p:spPr bwMode="auto">
          <a:xfrm>
            <a:off x="4830763" y="2092325"/>
            <a:ext cx="839787"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000">
                <a:solidFill>
                  <a:srgbClr val="000000"/>
                </a:solidFill>
              </a:rPr>
              <a:t>Dry Density</a:t>
            </a:r>
          </a:p>
        </p:txBody>
      </p:sp>
      <p:sp>
        <p:nvSpPr>
          <p:cNvPr id="11276" name="Text Box 17"/>
          <p:cNvSpPr txBox="1">
            <a:spLocks noChangeArrowheads="1"/>
          </p:cNvSpPr>
          <p:nvPr/>
        </p:nvSpPr>
        <p:spPr bwMode="auto">
          <a:xfrm>
            <a:off x="5000625" y="3238500"/>
            <a:ext cx="5207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333399"/>
                </a:solidFill>
                <a:latin typeface="Symbol" pitchFamily="18" charset="2"/>
              </a:rPr>
              <a:t>g</a:t>
            </a:r>
            <a:r>
              <a:rPr lang="en-US" altLang="en-US" sz="1000" baseline="-25000">
                <a:solidFill>
                  <a:srgbClr val="333399"/>
                </a:solidFill>
              </a:rPr>
              <a:t>d max</a:t>
            </a:r>
          </a:p>
        </p:txBody>
      </p:sp>
      <p:sp>
        <p:nvSpPr>
          <p:cNvPr id="11277" name="Rectangle 21"/>
          <p:cNvSpPr>
            <a:spLocks noChangeArrowheads="1"/>
          </p:cNvSpPr>
          <p:nvPr/>
        </p:nvSpPr>
        <p:spPr bwMode="auto">
          <a:xfrm>
            <a:off x="6432550" y="5675313"/>
            <a:ext cx="56673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000">
                <a:solidFill>
                  <a:srgbClr val="333399"/>
                </a:solidFill>
              </a:rPr>
              <a:t>(OMC)</a:t>
            </a:r>
          </a:p>
        </p:txBody>
      </p:sp>
      <p:sp>
        <p:nvSpPr>
          <p:cNvPr id="11278" name="Text Box 34"/>
          <p:cNvSpPr txBox="1">
            <a:spLocks noChangeArrowheads="1"/>
          </p:cNvSpPr>
          <p:nvPr/>
        </p:nvSpPr>
        <p:spPr bwMode="auto">
          <a:xfrm>
            <a:off x="6638925" y="2233613"/>
            <a:ext cx="5302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i="1">
                <a:solidFill>
                  <a:srgbClr val="000000"/>
                </a:solidFill>
              </a:rPr>
              <a:t>ZAV</a:t>
            </a:r>
          </a:p>
        </p:txBody>
      </p:sp>
      <p:sp>
        <p:nvSpPr>
          <p:cNvPr id="11279" name="Line 35"/>
          <p:cNvSpPr>
            <a:spLocks noChangeShapeType="1"/>
          </p:cNvSpPr>
          <p:nvPr/>
        </p:nvSpPr>
        <p:spPr bwMode="auto">
          <a:xfrm>
            <a:off x="5410200" y="3733800"/>
            <a:ext cx="1803400"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latin typeface="Arial" charset="0"/>
            </a:endParaRPr>
          </a:p>
        </p:txBody>
      </p:sp>
      <p:sp>
        <p:nvSpPr>
          <p:cNvPr id="11280" name="Line 36"/>
          <p:cNvSpPr>
            <a:spLocks noChangeShapeType="1"/>
          </p:cNvSpPr>
          <p:nvPr/>
        </p:nvSpPr>
        <p:spPr bwMode="auto">
          <a:xfrm>
            <a:off x="6261100" y="3733800"/>
            <a:ext cx="927100"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sz="1800">
              <a:solidFill>
                <a:srgbClr val="000000"/>
              </a:solidFill>
              <a:latin typeface="Arial" charset="0"/>
            </a:endParaRPr>
          </a:p>
        </p:txBody>
      </p:sp>
      <p:sp>
        <p:nvSpPr>
          <p:cNvPr id="11281" name="Text Box 37"/>
          <p:cNvSpPr txBox="1">
            <a:spLocks noChangeArrowheads="1"/>
          </p:cNvSpPr>
          <p:nvPr/>
        </p:nvSpPr>
        <p:spPr bwMode="auto">
          <a:xfrm>
            <a:off x="4530725" y="3479800"/>
            <a:ext cx="9683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a:solidFill>
                  <a:srgbClr val="333399"/>
                </a:solidFill>
                <a:latin typeface="Symbol" pitchFamily="18" charset="2"/>
              </a:rPr>
              <a:t>95%</a:t>
            </a:r>
            <a:r>
              <a:rPr lang="en-US" altLang="en-US" sz="2000">
                <a:solidFill>
                  <a:srgbClr val="333399"/>
                </a:solidFill>
                <a:latin typeface="Symbol" pitchFamily="18" charset="2"/>
              </a:rPr>
              <a:t> g</a:t>
            </a:r>
            <a:r>
              <a:rPr lang="en-US" altLang="en-US" sz="1000" baseline="-25000">
                <a:solidFill>
                  <a:srgbClr val="333399"/>
                </a:solidFill>
              </a:rPr>
              <a:t>d max</a:t>
            </a:r>
          </a:p>
        </p:txBody>
      </p:sp>
      <p:sp>
        <p:nvSpPr>
          <p:cNvPr id="11282" name="Line 38"/>
          <p:cNvSpPr>
            <a:spLocks noChangeShapeType="1"/>
          </p:cNvSpPr>
          <p:nvPr/>
        </p:nvSpPr>
        <p:spPr bwMode="auto">
          <a:xfrm>
            <a:off x="6273800" y="3721100"/>
            <a:ext cx="0" cy="182880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latin typeface="Arial" charset="0"/>
            </a:endParaRPr>
          </a:p>
        </p:txBody>
      </p:sp>
      <p:sp>
        <p:nvSpPr>
          <p:cNvPr id="11283" name="Line 39"/>
          <p:cNvSpPr>
            <a:spLocks noChangeShapeType="1"/>
          </p:cNvSpPr>
          <p:nvPr/>
        </p:nvSpPr>
        <p:spPr bwMode="auto">
          <a:xfrm>
            <a:off x="7188200" y="3759200"/>
            <a:ext cx="0" cy="182880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latin typeface="Arial" charset="0"/>
            </a:endParaRPr>
          </a:p>
        </p:txBody>
      </p:sp>
      <p:pic>
        <p:nvPicPr>
          <p:cNvPr id="11284" name="Picture 40"/>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79450" y="4267200"/>
            <a:ext cx="28575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85" name="Freeform 7"/>
          <p:cNvSpPr>
            <a:spLocks/>
          </p:cNvSpPr>
          <p:nvPr/>
        </p:nvSpPr>
        <p:spPr bwMode="auto">
          <a:xfrm>
            <a:off x="2085975" y="3055938"/>
            <a:ext cx="973138" cy="1579562"/>
          </a:xfrm>
          <a:custGeom>
            <a:avLst/>
            <a:gdLst>
              <a:gd name="T0" fmla="*/ 0 w 613"/>
              <a:gd name="T1" fmla="*/ 0 h 883"/>
              <a:gd name="T2" fmla="*/ 2147483647 w 613"/>
              <a:gd name="T3" fmla="*/ 2147483647 h 883"/>
              <a:gd name="T4" fmla="*/ 0 60000 65536"/>
              <a:gd name="T5" fmla="*/ 0 60000 65536"/>
              <a:gd name="T6" fmla="*/ 0 w 613"/>
              <a:gd name="T7" fmla="*/ 0 h 883"/>
              <a:gd name="T8" fmla="*/ 613 w 613"/>
              <a:gd name="T9" fmla="*/ 883 h 883"/>
            </a:gdLst>
            <a:ahLst/>
            <a:cxnLst>
              <a:cxn ang="T4">
                <a:pos x="T0" y="T1"/>
              </a:cxn>
              <a:cxn ang="T5">
                <a:pos x="T2" y="T3"/>
              </a:cxn>
            </a:cxnLst>
            <a:rect l="T6" t="T7" r="T8" b="T9"/>
            <a:pathLst>
              <a:path w="613" h="883">
                <a:moveTo>
                  <a:pt x="0" y="0"/>
                </a:moveTo>
                <a:cubicBezTo>
                  <a:pt x="203" y="145"/>
                  <a:pt x="613" y="656"/>
                  <a:pt x="294" y="883"/>
                </a:cubicBezTo>
              </a:path>
            </a:pathLst>
          </a:custGeom>
          <a:noFill/>
          <a:ln w="38100" cmpd="sng">
            <a:solidFill>
              <a:schemeClr val="tx1"/>
            </a:solidFill>
            <a:round/>
            <a:headEnd type="none" w="med" len="med"/>
            <a:tailEnd type="stealth" w="lg" len="lg"/>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000000"/>
              </a:solidFill>
              <a:latin typeface="Arial" charset="0"/>
            </a:endParaRPr>
          </a:p>
        </p:txBody>
      </p:sp>
    </p:spTree>
    <p:extLst>
      <p:ext uri="{BB962C8B-B14F-4D97-AF65-F5344CB8AC3E}">
        <p14:creationId xmlns="" xmlns:p14="http://schemas.microsoft.com/office/powerpoint/2010/main" val="1435212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50000">
              <a:srgbClr val="FFFFFF"/>
            </a:gs>
            <a:gs pos="100000">
              <a:srgbClr val="FFFFCC"/>
            </a:gs>
          </a:gsLst>
          <a:lin ang="2700000" scaled="1"/>
        </a:gra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685800" y="2286000"/>
            <a:ext cx="7772400" cy="1143000"/>
          </a:xfrm>
        </p:spPr>
        <p:txBody>
          <a:bodyPr/>
          <a:lstStyle/>
          <a:p>
            <a:pPr marL="723900" indent="-723900" algn="ctr" eaLnBrk="1" fontAlgn="auto" hangingPunct="1">
              <a:spcAft>
                <a:spcPts val="0"/>
              </a:spcAft>
              <a:defRPr/>
            </a:pPr>
            <a:r>
              <a:rPr lang="en-US" dirty="0" smtClean="0"/>
              <a:t>Field </a:t>
            </a:r>
            <a:r>
              <a:rPr lang="en-US" dirty="0"/>
              <a:t>Compaction Equipment</a:t>
            </a:r>
            <a:br>
              <a:rPr lang="en-US" dirty="0"/>
            </a:br>
            <a:r>
              <a:rPr lang="en-US" dirty="0"/>
              <a:t> and Procedures</a:t>
            </a:r>
          </a:p>
        </p:txBody>
      </p:sp>
      <p:sp>
        <p:nvSpPr>
          <p:cNvPr id="64515" name="Slide Number Placeholder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B80AB7-92B0-46E4-AE81-7421DE1D7A8F}" type="slidenum">
              <a:rPr lang="en-US" sz="1400" smtClean="0">
                <a:solidFill>
                  <a:srgbClr val="FFFFFF"/>
                </a:solidFill>
              </a:rPr>
              <a:pPr eaLnBrk="1" hangingPunct="1"/>
              <a:t>18</a:t>
            </a:fld>
            <a:endParaRPr lang="en-US" sz="1400" smtClean="0">
              <a:solidFill>
                <a:srgbClr val="FFFFFF"/>
              </a:solidFill>
            </a:endParaRPr>
          </a:p>
        </p:txBody>
      </p:sp>
    </p:spTree>
    <p:extLst>
      <p:ext uri="{BB962C8B-B14F-4D97-AF65-F5344CB8AC3E}">
        <p14:creationId xmlns="" xmlns:p14="http://schemas.microsoft.com/office/powerpoint/2010/main" val="1472908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fontAlgn="auto" hangingPunct="1">
              <a:spcAft>
                <a:spcPts val="0"/>
              </a:spcAft>
              <a:defRPr/>
            </a:pPr>
            <a:r>
              <a:rPr lang="en-US" dirty="0" smtClean="0"/>
              <a:t>Equipment</a:t>
            </a:r>
            <a:endParaRPr lang="en-US" dirty="0"/>
          </a:p>
        </p:txBody>
      </p:sp>
      <p:sp>
        <p:nvSpPr>
          <p:cNvPr id="65539" name="Slide Number Placeholder 5"/>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8547D1D-D9A7-4782-B079-FA3D799503F3}" type="slidenum">
              <a:rPr lang="en-US" sz="1400" smtClean="0">
                <a:solidFill>
                  <a:srgbClr val="FFFFFF"/>
                </a:solidFill>
              </a:rPr>
              <a:pPr eaLnBrk="1" hangingPunct="1"/>
              <a:t>19</a:t>
            </a:fld>
            <a:endParaRPr lang="en-US" sz="1400" smtClean="0">
              <a:solidFill>
                <a:srgbClr val="FFFFFF"/>
              </a:solidFill>
            </a:endParaRPr>
          </a:p>
        </p:txBody>
      </p:sp>
      <p:pic>
        <p:nvPicPr>
          <p:cNvPr id="65540" name="Picture 4" descr="C:\Wang-HKUST\course-CIVIL270\Picture-compaction\wheel-rolle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446338"/>
            <a:ext cx="4891088" cy="333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41" name="Text Box 5"/>
          <p:cNvSpPr txBox="1">
            <a:spLocks noChangeArrowheads="1"/>
          </p:cNvSpPr>
          <p:nvPr/>
        </p:nvSpPr>
        <p:spPr bwMode="auto">
          <a:xfrm>
            <a:off x="738188" y="1670050"/>
            <a:ext cx="4121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solidFill>
                  <a:srgbClr val="7598D9"/>
                </a:solidFill>
              </a:rPr>
              <a:t>Smooth-wheel roller (drum)</a:t>
            </a:r>
          </a:p>
        </p:txBody>
      </p:sp>
      <p:sp>
        <p:nvSpPr>
          <p:cNvPr id="65542" name="Text Box 6"/>
          <p:cNvSpPr txBox="1">
            <a:spLocks noChangeArrowheads="1"/>
          </p:cNvSpPr>
          <p:nvPr/>
        </p:nvSpPr>
        <p:spPr bwMode="auto">
          <a:xfrm>
            <a:off x="4962525" y="1727200"/>
            <a:ext cx="3978275" cy="3444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173038" indent="-173038"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Tx/>
              <a:buChar char="•"/>
            </a:pPr>
            <a:r>
              <a:rPr lang="en-US" sz="2000">
                <a:solidFill>
                  <a:prstClr val="black"/>
                </a:solidFill>
              </a:rPr>
              <a:t>100% coverage under the wheel</a:t>
            </a:r>
          </a:p>
          <a:p>
            <a:pPr algn="just" eaLnBrk="1" hangingPunct="1">
              <a:spcBef>
                <a:spcPct val="50000"/>
              </a:spcBef>
              <a:buFontTx/>
              <a:buChar char="•"/>
            </a:pPr>
            <a:r>
              <a:rPr lang="en-US" sz="2000">
                <a:solidFill>
                  <a:prstClr val="black"/>
                </a:solidFill>
              </a:rPr>
              <a:t>Contact pressure up to 380 kPa</a:t>
            </a:r>
          </a:p>
          <a:p>
            <a:pPr algn="just" eaLnBrk="1" hangingPunct="1">
              <a:spcBef>
                <a:spcPct val="50000"/>
              </a:spcBef>
              <a:buFontTx/>
              <a:buChar char="•"/>
            </a:pPr>
            <a:r>
              <a:rPr lang="en-US" sz="2000">
                <a:solidFill>
                  <a:prstClr val="black"/>
                </a:solidFill>
              </a:rPr>
              <a:t> Can be used on all soil types except for rocky soils.</a:t>
            </a:r>
          </a:p>
          <a:p>
            <a:pPr algn="just" eaLnBrk="1" hangingPunct="1">
              <a:spcBef>
                <a:spcPct val="50000"/>
              </a:spcBef>
              <a:buFontTx/>
              <a:buChar char="•"/>
            </a:pPr>
            <a:r>
              <a:rPr lang="en-US" sz="2000">
                <a:solidFill>
                  <a:prstClr val="black"/>
                </a:solidFill>
              </a:rPr>
              <a:t>Compactive effort: static weight </a:t>
            </a:r>
          </a:p>
          <a:p>
            <a:pPr algn="just" eaLnBrk="1" hangingPunct="1">
              <a:spcBef>
                <a:spcPct val="50000"/>
              </a:spcBef>
              <a:buFontTx/>
              <a:buChar char="•"/>
            </a:pPr>
            <a:r>
              <a:rPr lang="en-US" sz="2000">
                <a:solidFill>
                  <a:prstClr val="black"/>
                </a:solidFill>
              </a:rPr>
              <a:t>The most common use of large smooth wheel rollers is for proof-rolling subgrades and compacting asphalt pavement.</a:t>
            </a:r>
          </a:p>
        </p:txBody>
      </p:sp>
      <p:sp>
        <p:nvSpPr>
          <p:cNvPr id="65543" name="Text Box 7"/>
          <p:cNvSpPr txBox="1">
            <a:spLocks noChangeArrowheads="1"/>
          </p:cNvSpPr>
          <p:nvPr/>
        </p:nvSpPr>
        <p:spPr bwMode="auto">
          <a:xfrm>
            <a:off x="6315075" y="6022975"/>
            <a:ext cx="20462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200">
                <a:solidFill>
                  <a:prstClr val="black"/>
                </a:solidFill>
              </a:rPr>
              <a:t>Holtz and Kovacs, 1981</a:t>
            </a:r>
          </a:p>
        </p:txBody>
      </p:sp>
    </p:spTree>
    <p:extLst>
      <p:ext uri="{BB962C8B-B14F-4D97-AF65-F5344CB8AC3E}">
        <p14:creationId xmlns="" xmlns:p14="http://schemas.microsoft.com/office/powerpoint/2010/main" val="1019205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600" dirty="0" smtClean="0">
                <a:solidFill>
                  <a:srgbClr val="FF0000"/>
                </a:solidFill>
                <a:latin typeface="Arial" pitchFamily="34" charset="0"/>
                <a:cs typeface="Arial" pitchFamily="34" charset="0"/>
              </a:rPr>
              <a:t>What is compaction?</a:t>
            </a:r>
            <a:endParaRPr lang="en-US" sz="3600" dirty="0">
              <a:solidFill>
                <a:srgbClr val="FF0000"/>
              </a:solidFill>
              <a:latin typeface="Arial" pitchFamily="34" charset="0"/>
              <a:cs typeface="Arial" pitchFamily="34" charset="0"/>
            </a:endParaRPr>
          </a:p>
        </p:txBody>
      </p:sp>
      <p:sp>
        <p:nvSpPr>
          <p:cNvPr id="6147" name="TextBox 2"/>
          <p:cNvSpPr txBox="1">
            <a:spLocks noChangeArrowheads="1"/>
          </p:cNvSpPr>
          <p:nvPr/>
        </p:nvSpPr>
        <p:spPr bwMode="auto">
          <a:xfrm>
            <a:off x="304800" y="1981200"/>
            <a:ext cx="83820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a:cs typeface="Arial" pitchFamily="34" charset="0"/>
              </a:rPr>
              <a:t>The most commonly used </a:t>
            </a:r>
            <a:r>
              <a:rPr lang="en-US" altLang="en-US" sz="2400">
                <a:solidFill>
                  <a:srgbClr val="FF0000"/>
                </a:solidFill>
                <a:cs typeface="Arial" pitchFamily="34" charset="0"/>
              </a:rPr>
              <a:t>ground improvement</a:t>
            </a:r>
            <a:r>
              <a:rPr lang="en-US" altLang="en-US" sz="2400">
                <a:cs typeface="Arial" pitchFamily="34" charset="0"/>
              </a:rPr>
              <a:t> technique, where the soil is densified through external compactive effort/mechanical means by reducing volume of air.</a:t>
            </a:r>
          </a:p>
        </p:txBody>
      </p:sp>
      <p:grpSp>
        <p:nvGrpSpPr>
          <p:cNvPr id="3" name="Group 29"/>
          <p:cNvGrpSpPr>
            <a:grpSpLocks/>
          </p:cNvGrpSpPr>
          <p:nvPr/>
        </p:nvGrpSpPr>
        <p:grpSpPr bwMode="auto">
          <a:xfrm>
            <a:off x="1752600" y="4191000"/>
            <a:ext cx="2268538" cy="2362200"/>
            <a:chOff x="816" y="2448"/>
            <a:chExt cx="1717" cy="1680"/>
          </a:xfrm>
        </p:grpSpPr>
        <p:sp>
          <p:nvSpPr>
            <p:cNvPr id="6160" name="Oval 10"/>
            <p:cNvSpPr>
              <a:spLocks noChangeArrowheads="1"/>
            </p:cNvSpPr>
            <p:nvPr/>
          </p:nvSpPr>
          <p:spPr bwMode="auto">
            <a:xfrm rot="-1172368">
              <a:off x="1488" y="2448"/>
              <a:ext cx="576" cy="384"/>
            </a:xfrm>
            <a:prstGeom prst="ellipse">
              <a:avLst/>
            </a:prstGeom>
            <a:solidFill>
              <a:srgbClr val="996633"/>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latin typeface="Book Antiqua" pitchFamily="18" charset="0"/>
              </a:endParaRPr>
            </a:p>
          </p:txBody>
        </p:sp>
        <p:sp>
          <p:nvSpPr>
            <p:cNvPr id="6161" name="Oval 12"/>
            <p:cNvSpPr>
              <a:spLocks noChangeArrowheads="1"/>
            </p:cNvSpPr>
            <p:nvPr/>
          </p:nvSpPr>
          <p:spPr bwMode="auto">
            <a:xfrm rot="2289601">
              <a:off x="1056" y="3072"/>
              <a:ext cx="816" cy="576"/>
            </a:xfrm>
            <a:prstGeom prst="ellipse">
              <a:avLst/>
            </a:prstGeom>
            <a:solidFill>
              <a:srgbClr val="996633"/>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latin typeface="Book Antiqua" pitchFamily="18" charset="0"/>
              </a:endParaRPr>
            </a:p>
          </p:txBody>
        </p:sp>
        <p:sp>
          <p:nvSpPr>
            <p:cNvPr id="6162" name="Oval 14"/>
            <p:cNvSpPr>
              <a:spLocks noChangeArrowheads="1"/>
            </p:cNvSpPr>
            <p:nvPr/>
          </p:nvSpPr>
          <p:spPr bwMode="auto">
            <a:xfrm rot="-4103797">
              <a:off x="2106" y="3061"/>
              <a:ext cx="288" cy="384"/>
            </a:xfrm>
            <a:prstGeom prst="ellipse">
              <a:avLst/>
            </a:prstGeom>
            <a:solidFill>
              <a:srgbClr val="996633"/>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latin typeface="Book Antiqua" pitchFamily="18" charset="0"/>
              </a:endParaRPr>
            </a:p>
          </p:txBody>
        </p:sp>
        <p:sp>
          <p:nvSpPr>
            <p:cNvPr id="6163" name="Oval 15"/>
            <p:cNvSpPr>
              <a:spLocks noChangeArrowheads="1"/>
            </p:cNvSpPr>
            <p:nvPr/>
          </p:nvSpPr>
          <p:spPr bwMode="auto">
            <a:xfrm rot="1024102">
              <a:off x="1632" y="2976"/>
              <a:ext cx="384" cy="144"/>
            </a:xfrm>
            <a:prstGeom prst="ellipse">
              <a:avLst/>
            </a:prstGeom>
            <a:solidFill>
              <a:srgbClr val="996633"/>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latin typeface="Book Antiqua" pitchFamily="18" charset="0"/>
              </a:endParaRPr>
            </a:p>
          </p:txBody>
        </p:sp>
        <p:sp>
          <p:nvSpPr>
            <p:cNvPr id="6164" name="Oval 16"/>
            <p:cNvSpPr>
              <a:spLocks noChangeArrowheads="1"/>
            </p:cNvSpPr>
            <p:nvPr/>
          </p:nvSpPr>
          <p:spPr bwMode="auto">
            <a:xfrm rot="-4103797">
              <a:off x="1909" y="3461"/>
              <a:ext cx="576" cy="672"/>
            </a:xfrm>
            <a:prstGeom prst="ellipse">
              <a:avLst/>
            </a:prstGeom>
            <a:solidFill>
              <a:srgbClr val="996633"/>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latin typeface="Book Antiqua" pitchFamily="18" charset="0"/>
              </a:endParaRPr>
            </a:p>
          </p:txBody>
        </p:sp>
        <p:sp>
          <p:nvSpPr>
            <p:cNvPr id="6165" name="Oval 17"/>
            <p:cNvSpPr>
              <a:spLocks noChangeArrowheads="1"/>
            </p:cNvSpPr>
            <p:nvPr/>
          </p:nvSpPr>
          <p:spPr bwMode="auto">
            <a:xfrm rot="-4103797">
              <a:off x="768" y="3600"/>
              <a:ext cx="576" cy="480"/>
            </a:xfrm>
            <a:prstGeom prst="ellipse">
              <a:avLst/>
            </a:prstGeom>
            <a:solidFill>
              <a:srgbClr val="996633"/>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latin typeface="Book Antiqua" pitchFamily="18" charset="0"/>
              </a:endParaRPr>
            </a:p>
          </p:txBody>
        </p:sp>
        <p:sp>
          <p:nvSpPr>
            <p:cNvPr id="6166" name="Oval 18"/>
            <p:cNvSpPr>
              <a:spLocks noChangeArrowheads="1"/>
            </p:cNvSpPr>
            <p:nvPr/>
          </p:nvSpPr>
          <p:spPr bwMode="auto">
            <a:xfrm rot="-1172368">
              <a:off x="2064" y="2688"/>
              <a:ext cx="240" cy="384"/>
            </a:xfrm>
            <a:prstGeom prst="ellipse">
              <a:avLst/>
            </a:prstGeom>
            <a:solidFill>
              <a:srgbClr val="996633"/>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latin typeface="Book Antiqua" pitchFamily="18" charset="0"/>
              </a:endParaRPr>
            </a:p>
          </p:txBody>
        </p:sp>
      </p:grpSp>
      <p:grpSp>
        <p:nvGrpSpPr>
          <p:cNvPr id="4" name="Group 30"/>
          <p:cNvGrpSpPr>
            <a:grpSpLocks/>
          </p:cNvGrpSpPr>
          <p:nvPr/>
        </p:nvGrpSpPr>
        <p:grpSpPr bwMode="auto">
          <a:xfrm>
            <a:off x="6934200" y="4419600"/>
            <a:ext cx="2057400" cy="2133600"/>
            <a:chOff x="4368" y="2784"/>
            <a:chExt cx="1392" cy="1344"/>
          </a:xfrm>
        </p:grpSpPr>
        <p:sp>
          <p:nvSpPr>
            <p:cNvPr id="6153" name="Oval 22"/>
            <p:cNvSpPr>
              <a:spLocks noChangeArrowheads="1"/>
            </p:cNvSpPr>
            <p:nvPr/>
          </p:nvSpPr>
          <p:spPr bwMode="auto">
            <a:xfrm rot="-1096098">
              <a:off x="4416" y="2784"/>
              <a:ext cx="816" cy="576"/>
            </a:xfrm>
            <a:prstGeom prst="ellipse">
              <a:avLst/>
            </a:prstGeom>
            <a:solidFill>
              <a:srgbClr val="996633"/>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latin typeface="Book Antiqua" pitchFamily="18" charset="0"/>
              </a:endParaRPr>
            </a:p>
          </p:txBody>
        </p:sp>
        <p:sp>
          <p:nvSpPr>
            <p:cNvPr id="6154" name="Oval 23"/>
            <p:cNvSpPr>
              <a:spLocks noChangeArrowheads="1"/>
            </p:cNvSpPr>
            <p:nvPr/>
          </p:nvSpPr>
          <p:spPr bwMode="auto">
            <a:xfrm rot="-4103797">
              <a:off x="4896" y="3504"/>
              <a:ext cx="576" cy="672"/>
            </a:xfrm>
            <a:prstGeom prst="ellipse">
              <a:avLst/>
            </a:prstGeom>
            <a:solidFill>
              <a:srgbClr val="996633"/>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latin typeface="Book Antiqua" pitchFamily="18" charset="0"/>
              </a:endParaRPr>
            </a:p>
          </p:txBody>
        </p:sp>
        <p:sp>
          <p:nvSpPr>
            <p:cNvPr id="6155" name="Oval 24"/>
            <p:cNvSpPr>
              <a:spLocks noChangeArrowheads="1"/>
            </p:cNvSpPr>
            <p:nvPr/>
          </p:nvSpPr>
          <p:spPr bwMode="auto">
            <a:xfrm rot="-4103797">
              <a:off x="4320" y="3408"/>
              <a:ext cx="576" cy="480"/>
            </a:xfrm>
            <a:prstGeom prst="ellipse">
              <a:avLst/>
            </a:prstGeom>
            <a:solidFill>
              <a:srgbClr val="996633"/>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latin typeface="Book Antiqua" pitchFamily="18" charset="0"/>
              </a:endParaRPr>
            </a:p>
          </p:txBody>
        </p:sp>
        <p:sp>
          <p:nvSpPr>
            <p:cNvPr id="6156" name="Oval 25"/>
            <p:cNvSpPr>
              <a:spLocks noChangeArrowheads="1"/>
            </p:cNvSpPr>
            <p:nvPr/>
          </p:nvSpPr>
          <p:spPr bwMode="auto">
            <a:xfrm rot="-1172368">
              <a:off x="5184" y="2880"/>
              <a:ext cx="576" cy="384"/>
            </a:xfrm>
            <a:prstGeom prst="ellipse">
              <a:avLst/>
            </a:prstGeom>
            <a:solidFill>
              <a:srgbClr val="996633"/>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latin typeface="Book Antiqua" pitchFamily="18" charset="0"/>
              </a:endParaRPr>
            </a:p>
          </p:txBody>
        </p:sp>
        <p:sp>
          <p:nvSpPr>
            <p:cNvPr id="6157" name="Oval 26"/>
            <p:cNvSpPr>
              <a:spLocks noChangeArrowheads="1"/>
            </p:cNvSpPr>
            <p:nvPr/>
          </p:nvSpPr>
          <p:spPr bwMode="auto">
            <a:xfrm rot="-6425922">
              <a:off x="4872" y="3240"/>
              <a:ext cx="240" cy="384"/>
            </a:xfrm>
            <a:prstGeom prst="ellipse">
              <a:avLst/>
            </a:prstGeom>
            <a:solidFill>
              <a:srgbClr val="996633"/>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latin typeface="Book Antiqua" pitchFamily="18" charset="0"/>
              </a:endParaRPr>
            </a:p>
          </p:txBody>
        </p:sp>
        <p:sp>
          <p:nvSpPr>
            <p:cNvPr id="6158" name="Oval 27"/>
            <p:cNvSpPr>
              <a:spLocks noChangeArrowheads="1"/>
            </p:cNvSpPr>
            <p:nvPr/>
          </p:nvSpPr>
          <p:spPr bwMode="auto">
            <a:xfrm rot="3807661">
              <a:off x="5064" y="3288"/>
              <a:ext cx="384" cy="144"/>
            </a:xfrm>
            <a:prstGeom prst="ellipse">
              <a:avLst/>
            </a:prstGeom>
            <a:solidFill>
              <a:srgbClr val="996633"/>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latin typeface="Book Antiqua" pitchFamily="18" charset="0"/>
              </a:endParaRPr>
            </a:p>
          </p:txBody>
        </p:sp>
        <p:sp>
          <p:nvSpPr>
            <p:cNvPr id="6159" name="Oval 28"/>
            <p:cNvSpPr>
              <a:spLocks noChangeArrowheads="1"/>
            </p:cNvSpPr>
            <p:nvPr/>
          </p:nvSpPr>
          <p:spPr bwMode="auto">
            <a:xfrm rot="1042934">
              <a:off x="5376" y="3264"/>
              <a:ext cx="288" cy="384"/>
            </a:xfrm>
            <a:prstGeom prst="ellipse">
              <a:avLst/>
            </a:prstGeom>
            <a:solidFill>
              <a:srgbClr val="996633"/>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latin typeface="Book Antiqua" pitchFamily="18" charset="0"/>
              </a:endParaRPr>
            </a:p>
          </p:txBody>
        </p:sp>
      </p:grpSp>
      <p:sp>
        <p:nvSpPr>
          <p:cNvPr id="20" name="AutoShape 19"/>
          <p:cNvSpPr>
            <a:spLocks noChangeArrowheads="1"/>
          </p:cNvSpPr>
          <p:nvPr/>
        </p:nvSpPr>
        <p:spPr bwMode="auto">
          <a:xfrm rot="-8099300">
            <a:off x="1181100" y="4305300"/>
            <a:ext cx="609600" cy="685800"/>
          </a:xfrm>
          <a:prstGeom prst="left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latin typeface="Book Antiqua" pitchFamily="18" charset="0"/>
            </a:endParaRPr>
          </a:p>
        </p:txBody>
      </p:sp>
      <p:sp>
        <p:nvSpPr>
          <p:cNvPr id="6151" name="TextBox 20"/>
          <p:cNvSpPr txBox="1">
            <a:spLocks noChangeArrowheads="1"/>
          </p:cNvSpPr>
          <p:nvPr/>
        </p:nvSpPr>
        <p:spPr bwMode="auto">
          <a:xfrm>
            <a:off x="228600" y="3733800"/>
            <a:ext cx="179705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a:cs typeface="Arial" pitchFamily="34" charset="0"/>
              </a:rPr>
              <a:t>Compactive Effort</a:t>
            </a:r>
          </a:p>
        </p:txBody>
      </p:sp>
      <p:sp>
        <p:nvSpPr>
          <p:cNvPr id="6152" name="TextBox 22"/>
          <p:cNvSpPr txBox="1">
            <a:spLocks noChangeArrowheads="1"/>
          </p:cNvSpPr>
          <p:nvPr/>
        </p:nvSpPr>
        <p:spPr bwMode="auto">
          <a:xfrm>
            <a:off x="4800600" y="4648200"/>
            <a:ext cx="20764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a:cs typeface="Arial" pitchFamily="34" charset="0"/>
              </a:rPr>
              <a:t>+ water =</a:t>
            </a:r>
          </a:p>
        </p:txBody>
      </p:sp>
    </p:spTree>
    <p:extLst>
      <p:ext uri="{BB962C8B-B14F-4D97-AF65-F5344CB8AC3E}">
        <p14:creationId xmlns="" xmlns:p14="http://schemas.microsoft.com/office/powerpoint/2010/main" val="24691532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nodeType="afterGroup">
                            <p:stCondLst>
                              <p:cond delay="500"/>
                            </p:stCondLst>
                            <p:childTnLst>
                              <p:par>
                                <p:cTn id="8" presetID="9" presetClass="entr" presetSubtype="0" fill="hold" nodeType="afterEffect">
                                  <p:stCondLst>
                                    <p:cond delay="400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par>
                          <p:cTn id="11" fill="hold" nodeType="afterGroup">
                            <p:stCondLst>
                              <p:cond delay="5000"/>
                            </p:stCondLst>
                            <p:childTnLst>
                              <p:par>
                                <p:cTn id="12" presetID="9" presetClass="entr" presetSubtype="0" fill="hold" grpId="0" nodeType="afterEffect">
                                  <p:stCondLst>
                                    <p:cond delay="3000"/>
                                  </p:stCondLst>
                                  <p:childTnLst>
                                    <p:set>
                                      <p:cBhvr>
                                        <p:cTn id="13" dur="1" fill="hold">
                                          <p:stCondLst>
                                            <p:cond delay="0"/>
                                          </p:stCondLst>
                                        </p:cTn>
                                        <p:tgtEl>
                                          <p:spTgt spid="20"/>
                                        </p:tgtEl>
                                        <p:attrNameLst>
                                          <p:attrName>style.visibility</p:attrName>
                                        </p:attrNameLst>
                                      </p:cBhvr>
                                      <p:to>
                                        <p:strVal val="visible"/>
                                      </p:to>
                                    </p:set>
                                    <p:animEffect transition="in" filter="dissolv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fontAlgn="auto" hangingPunct="1">
              <a:spcAft>
                <a:spcPts val="0"/>
              </a:spcAft>
              <a:defRPr/>
            </a:pPr>
            <a:r>
              <a:rPr lang="en-US" dirty="0" smtClean="0"/>
              <a:t>Equipment </a:t>
            </a:r>
            <a:r>
              <a:rPr lang="en-US" dirty="0"/>
              <a:t>(Cont.)</a:t>
            </a:r>
          </a:p>
        </p:txBody>
      </p:sp>
      <p:sp>
        <p:nvSpPr>
          <p:cNvPr id="66563" name="Slide Number Placeholder 5"/>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9561440-54A8-4415-A917-0BDA8AAA3ECB}" type="slidenum">
              <a:rPr lang="en-US" sz="1400" smtClean="0">
                <a:solidFill>
                  <a:srgbClr val="FFFFFF"/>
                </a:solidFill>
              </a:rPr>
              <a:pPr eaLnBrk="1" hangingPunct="1"/>
              <a:t>20</a:t>
            </a:fld>
            <a:endParaRPr lang="en-US" sz="1400" smtClean="0">
              <a:solidFill>
                <a:srgbClr val="FFFFFF"/>
              </a:solidFill>
            </a:endParaRPr>
          </a:p>
        </p:txBody>
      </p:sp>
      <p:pic>
        <p:nvPicPr>
          <p:cNvPr id="66564" name="Picture 4" descr="C:\Wang-HKUST\course-CIVIL270\Picture-compaction\Pneumatic.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863" y="2589213"/>
            <a:ext cx="4894262" cy="333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565" name="Text Box 5"/>
          <p:cNvSpPr txBox="1">
            <a:spLocks noChangeArrowheads="1"/>
          </p:cNvSpPr>
          <p:nvPr/>
        </p:nvSpPr>
        <p:spPr bwMode="auto">
          <a:xfrm>
            <a:off x="698500" y="1670050"/>
            <a:ext cx="43973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solidFill>
                  <a:srgbClr val="7598D9"/>
                </a:solidFill>
              </a:rPr>
              <a:t>Pneumatic (or rubber-tired) roller</a:t>
            </a:r>
          </a:p>
        </p:txBody>
      </p:sp>
      <p:sp>
        <p:nvSpPr>
          <p:cNvPr id="66566" name="Text Box 6"/>
          <p:cNvSpPr txBox="1">
            <a:spLocks noChangeArrowheads="1"/>
          </p:cNvSpPr>
          <p:nvPr/>
        </p:nvSpPr>
        <p:spPr bwMode="auto">
          <a:xfrm>
            <a:off x="4962525" y="1727200"/>
            <a:ext cx="3978275" cy="3140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173038" indent="-173038"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Tx/>
              <a:buChar char="•"/>
            </a:pPr>
            <a:r>
              <a:rPr lang="en-US" sz="2000">
                <a:solidFill>
                  <a:prstClr val="black"/>
                </a:solidFill>
              </a:rPr>
              <a:t>80% coverage under the wheel</a:t>
            </a:r>
          </a:p>
          <a:p>
            <a:pPr algn="just" eaLnBrk="1" hangingPunct="1">
              <a:spcBef>
                <a:spcPct val="50000"/>
              </a:spcBef>
              <a:buFontTx/>
              <a:buChar char="•"/>
            </a:pPr>
            <a:r>
              <a:rPr lang="en-US" sz="2000">
                <a:solidFill>
                  <a:prstClr val="black"/>
                </a:solidFill>
              </a:rPr>
              <a:t>Contact pressure up to 700 kPa</a:t>
            </a:r>
          </a:p>
          <a:p>
            <a:pPr algn="just" eaLnBrk="1" hangingPunct="1">
              <a:spcBef>
                <a:spcPct val="50000"/>
              </a:spcBef>
              <a:buFontTx/>
              <a:buChar char="•"/>
            </a:pPr>
            <a:r>
              <a:rPr lang="en-US" sz="2000">
                <a:solidFill>
                  <a:prstClr val="black"/>
                </a:solidFill>
              </a:rPr>
              <a:t> Can be used for both granular and fine-grained soils.</a:t>
            </a:r>
          </a:p>
          <a:p>
            <a:pPr algn="just" eaLnBrk="1" hangingPunct="1">
              <a:spcBef>
                <a:spcPct val="50000"/>
              </a:spcBef>
              <a:buFontTx/>
              <a:buChar char="•"/>
            </a:pPr>
            <a:r>
              <a:rPr lang="en-US" sz="2000">
                <a:solidFill>
                  <a:prstClr val="black"/>
                </a:solidFill>
              </a:rPr>
              <a:t>Compactive effort: static weight and kneading.</a:t>
            </a:r>
          </a:p>
          <a:p>
            <a:pPr algn="just" eaLnBrk="1" hangingPunct="1">
              <a:spcBef>
                <a:spcPct val="50000"/>
              </a:spcBef>
              <a:buFontTx/>
              <a:buChar char="•"/>
            </a:pPr>
            <a:r>
              <a:rPr lang="en-US" sz="2000">
                <a:solidFill>
                  <a:prstClr val="black"/>
                </a:solidFill>
              </a:rPr>
              <a:t>Can be used for highway fills or earth dam construction.</a:t>
            </a:r>
          </a:p>
        </p:txBody>
      </p:sp>
      <p:sp>
        <p:nvSpPr>
          <p:cNvPr id="66567" name="Text Box 7"/>
          <p:cNvSpPr txBox="1">
            <a:spLocks noChangeArrowheads="1"/>
          </p:cNvSpPr>
          <p:nvPr/>
        </p:nvSpPr>
        <p:spPr bwMode="auto">
          <a:xfrm>
            <a:off x="6315075" y="6022975"/>
            <a:ext cx="20462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200">
                <a:solidFill>
                  <a:prstClr val="black"/>
                </a:solidFill>
              </a:rPr>
              <a:t>Holtz and Kovacs, 1981</a:t>
            </a:r>
          </a:p>
        </p:txBody>
      </p:sp>
    </p:spTree>
    <p:extLst>
      <p:ext uri="{BB962C8B-B14F-4D97-AF65-F5344CB8AC3E}">
        <p14:creationId xmlns="" xmlns:p14="http://schemas.microsoft.com/office/powerpoint/2010/main" val="1626115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fontAlgn="auto" hangingPunct="1">
              <a:spcAft>
                <a:spcPts val="0"/>
              </a:spcAft>
              <a:defRPr/>
            </a:pPr>
            <a:r>
              <a:rPr lang="en-US" dirty="0" smtClean="0"/>
              <a:t>Equipment </a:t>
            </a:r>
            <a:r>
              <a:rPr lang="en-US" dirty="0"/>
              <a:t>(Cont.)</a:t>
            </a:r>
          </a:p>
        </p:txBody>
      </p:sp>
      <p:sp>
        <p:nvSpPr>
          <p:cNvPr id="67587" name="Slide Number Placeholder 5"/>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ABBEA0D-0D7E-4F47-8E65-19FB3FBE523A}" type="slidenum">
              <a:rPr lang="en-US" sz="1400" smtClean="0">
                <a:solidFill>
                  <a:srgbClr val="FFFFFF"/>
                </a:solidFill>
              </a:rPr>
              <a:pPr eaLnBrk="1" hangingPunct="1"/>
              <a:t>21</a:t>
            </a:fld>
            <a:endParaRPr lang="en-US" sz="1400" smtClean="0">
              <a:solidFill>
                <a:srgbClr val="FFFFFF"/>
              </a:solidFill>
            </a:endParaRPr>
          </a:p>
        </p:txBody>
      </p:sp>
      <p:sp>
        <p:nvSpPr>
          <p:cNvPr id="67588" name="Text Box 4"/>
          <p:cNvSpPr txBox="1">
            <a:spLocks noChangeArrowheads="1"/>
          </p:cNvSpPr>
          <p:nvPr/>
        </p:nvSpPr>
        <p:spPr bwMode="auto">
          <a:xfrm>
            <a:off x="915988" y="1655763"/>
            <a:ext cx="2582862"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solidFill>
                  <a:srgbClr val="7598D9"/>
                </a:solidFill>
              </a:rPr>
              <a:t>Sheepsfoot rollers</a:t>
            </a:r>
          </a:p>
        </p:txBody>
      </p:sp>
      <p:sp>
        <p:nvSpPr>
          <p:cNvPr id="67589" name="Text Box 5"/>
          <p:cNvSpPr txBox="1">
            <a:spLocks noChangeArrowheads="1"/>
          </p:cNvSpPr>
          <p:nvPr/>
        </p:nvSpPr>
        <p:spPr bwMode="auto">
          <a:xfrm>
            <a:off x="4962525" y="1727200"/>
            <a:ext cx="3978275" cy="3444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173038" indent="-173038"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Tx/>
              <a:buChar char="•"/>
            </a:pPr>
            <a:r>
              <a:rPr lang="en-US" sz="2000">
                <a:solidFill>
                  <a:prstClr val="black"/>
                </a:solidFill>
              </a:rPr>
              <a:t>Has many round or rectangular shaped protrusions or “feet” attached to a steel drum</a:t>
            </a:r>
          </a:p>
          <a:p>
            <a:pPr algn="just" eaLnBrk="1" hangingPunct="1">
              <a:spcBef>
                <a:spcPct val="50000"/>
              </a:spcBef>
              <a:buFontTx/>
              <a:buChar char="•"/>
            </a:pPr>
            <a:r>
              <a:rPr lang="en-US" sz="2000">
                <a:solidFill>
                  <a:prstClr val="black"/>
                </a:solidFill>
              </a:rPr>
              <a:t>8%  ~ 12 % coverage</a:t>
            </a:r>
          </a:p>
          <a:p>
            <a:pPr algn="just" eaLnBrk="1" hangingPunct="1">
              <a:spcBef>
                <a:spcPct val="50000"/>
              </a:spcBef>
              <a:buFontTx/>
              <a:buChar char="•"/>
            </a:pPr>
            <a:r>
              <a:rPr lang="en-US" sz="2000">
                <a:solidFill>
                  <a:prstClr val="black"/>
                </a:solidFill>
              </a:rPr>
              <a:t>Contact pressure is from 1400 to 7000 kPa</a:t>
            </a:r>
          </a:p>
          <a:p>
            <a:pPr algn="just" eaLnBrk="1" hangingPunct="1">
              <a:spcBef>
                <a:spcPct val="50000"/>
              </a:spcBef>
              <a:buFontTx/>
              <a:buChar char="•"/>
            </a:pPr>
            <a:r>
              <a:rPr lang="en-US" sz="2000">
                <a:solidFill>
                  <a:prstClr val="black"/>
                </a:solidFill>
              </a:rPr>
              <a:t>It is best suited for clayed soils.</a:t>
            </a:r>
          </a:p>
          <a:p>
            <a:pPr algn="just" eaLnBrk="1" hangingPunct="1">
              <a:spcBef>
                <a:spcPct val="50000"/>
              </a:spcBef>
              <a:buFontTx/>
              <a:buChar char="•"/>
            </a:pPr>
            <a:r>
              <a:rPr lang="en-US" sz="2000">
                <a:solidFill>
                  <a:prstClr val="black"/>
                </a:solidFill>
              </a:rPr>
              <a:t>Compactive effort: static weight and kneading.</a:t>
            </a:r>
          </a:p>
        </p:txBody>
      </p:sp>
      <p:sp>
        <p:nvSpPr>
          <p:cNvPr id="67590" name="Text Box 6"/>
          <p:cNvSpPr txBox="1">
            <a:spLocks noChangeArrowheads="1"/>
          </p:cNvSpPr>
          <p:nvPr/>
        </p:nvSpPr>
        <p:spPr bwMode="auto">
          <a:xfrm>
            <a:off x="6315075" y="6022975"/>
            <a:ext cx="20462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200">
                <a:solidFill>
                  <a:prstClr val="black"/>
                </a:solidFill>
              </a:rPr>
              <a:t>Holtz and Kovacs, 1981</a:t>
            </a:r>
          </a:p>
        </p:txBody>
      </p:sp>
      <p:pic>
        <p:nvPicPr>
          <p:cNvPr id="67591" name="Picture 9" descr="C:\Wang-HKUST\course-CIVIL270\Picture-compaction\sheepsfoot-modified.JPG"/>
          <p:cNvPicPr>
            <a:picLocks noChangeAspect="1" noChangeArrowheads="1"/>
          </p:cNvPicPr>
          <p:nvPr/>
        </p:nvPicPr>
        <p:blipFill>
          <a:blip r:embed="rId2" cstate="print">
            <a:lum bright="6000"/>
            <a:extLst>
              <a:ext uri="{28A0092B-C50C-407E-A947-70E740481C1C}">
                <a14:useLocalDpi xmlns="" xmlns:a14="http://schemas.microsoft.com/office/drawing/2010/main" val="0"/>
              </a:ext>
            </a:extLst>
          </a:blip>
          <a:srcRect/>
          <a:stretch>
            <a:fillRect/>
          </a:stretch>
        </p:blipFill>
        <p:spPr bwMode="auto">
          <a:xfrm>
            <a:off x="42863" y="2446338"/>
            <a:ext cx="4856162" cy="3341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11365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fontAlgn="auto" hangingPunct="1">
              <a:spcAft>
                <a:spcPts val="0"/>
              </a:spcAft>
              <a:defRPr/>
            </a:pPr>
            <a:r>
              <a:rPr lang="en-US" dirty="0" smtClean="0"/>
              <a:t>Equipment </a:t>
            </a:r>
            <a:r>
              <a:rPr lang="en-US" dirty="0"/>
              <a:t>(Cont.)</a:t>
            </a:r>
          </a:p>
        </p:txBody>
      </p:sp>
      <p:sp>
        <p:nvSpPr>
          <p:cNvPr id="68611" name="Slide Number Placeholder 5"/>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2AF6EC1-37A4-417A-A4EF-5CFD7C259362}" type="slidenum">
              <a:rPr lang="en-US" sz="1400" smtClean="0">
                <a:solidFill>
                  <a:srgbClr val="FFFFFF"/>
                </a:solidFill>
              </a:rPr>
              <a:pPr eaLnBrk="1" hangingPunct="1"/>
              <a:t>22</a:t>
            </a:fld>
            <a:endParaRPr lang="en-US" sz="1400" smtClean="0">
              <a:solidFill>
                <a:srgbClr val="FFFFFF"/>
              </a:solidFill>
            </a:endParaRPr>
          </a:p>
        </p:txBody>
      </p:sp>
      <p:sp>
        <p:nvSpPr>
          <p:cNvPr id="68612" name="Text Box 4"/>
          <p:cNvSpPr txBox="1">
            <a:spLocks noChangeArrowheads="1"/>
          </p:cNvSpPr>
          <p:nvPr/>
        </p:nvSpPr>
        <p:spPr bwMode="auto">
          <a:xfrm>
            <a:off x="931863" y="1655763"/>
            <a:ext cx="2741612"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solidFill>
                  <a:srgbClr val="7598D9"/>
                </a:solidFill>
              </a:rPr>
              <a:t>Tamping foot roller</a:t>
            </a:r>
          </a:p>
        </p:txBody>
      </p:sp>
      <p:sp>
        <p:nvSpPr>
          <p:cNvPr id="68613" name="Text Box 5"/>
          <p:cNvSpPr txBox="1">
            <a:spLocks noChangeArrowheads="1"/>
          </p:cNvSpPr>
          <p:nvPr/>
        </p:nvSpPr>
        <p:spPr bwMode="auto">
          <a:xfrm>
            <a:off x="4962525" y="1727200"/>
            <a:ext cx="3978275" cy="2682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173038" indent="-173038"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Tx/>
              <a:buChar char="•"/>
            </a:pPr>
            <a:r>
              <a:rPr lang="en-US" sz="2000">
                <a:solidFill>
                  <a:prstClr val="black"/>
                </a:solidFill>
              </a:rPr>
              <a:t>About 40% coverage </a:t>
            </a:r>
          </a:p>
          <a:p>
            <a:pPr algn="just" eaLnBrk="1" hangingPunct="1">
              <a:spcBef>
                <a:spcPct val="50000"/>
              </a:spcBef>
              <a:buFontTx/>
              <a:buChar char="•"/>
            </a:pPr>
            <a:r>
              <a:rPr lang="en-US" sz="2000">
                <a:solidFill>
                  <a:prstClr val="black"/>
                </a:solidFill>
              </a:rPr>
              <a:t>Contact pressure is from 1400 to 8400 kPa</a:t>
            </a:r>
          </a:p>
          <a:p>
            <a:pPr algn="just" eaLnBrk="1" hangingPunct="1">
              <a:spcBef>
                <a:spcPct val="50000"/>
              </a:spcBef>
              <a:buFontTx/>
              <a:buChar char="•"/>
            </a:pPr>
            <a:r>
              <a:rPr lang="en-US" sz="2000">
                <a:solidFill>
                  <a:prstClr val="black"/>
                </a:solidFill>
              </a:rPr>
              <a:t> It is best for compacting fine-grained soils (silt and clay).</a:t>
            </a:r>
          </a:p>
          <a:p>
            <a:pPr algn="just" eaLnBrk="1" hangingPunct="1">
              <a:spcBef>
                <a:spcPct val="50000"/>
              </a:spcBef>
              <a:buFontTx/>
              <a:buChar char="•"/>
            </a:pPr>
            <a:r>
              <a:rPr lang="en-US" sz="2000">
                <a:solidFill>
                  <a:prstClr val="black"/>
                </a:solidFill>
              </a:rPr>
              <a:t>Compactive effort: static weight and kneading.</a:t>
            </a:r>
          </a:p>
        </p:txBody>
      </p:sp>
      <p:sp>
        <p:nvSpPr>
          <p:cNvPr id="68614" name="Text Box 6"/>
          <p:cNvSpPr txBox="1">
            <a:spLocks noChangeArrowheads="1"/>
          </p:cNvSpPr>
          <p:nvPr/>
        </p:nvSpPr>
        <p:spPr bwMode="auto">
          <a:xfrm>
            <a:off x="6315075" y="6022975"/>
            <a:ext cx="20462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200">
                <a:solidFill>
                  <a:prstClr val="black"/>
                </a:solidFill>
              </a:rPr>
              <a:t>Holtz and Kovacs, 1981</a:t>
            </a:r>
          </a:p>
        </p:txBody>
      </p:sp>
      <p:pic>
        <p:nvPicPr>
          <p:cNvPr id="68615" name="Picture 7" descr="C:\Wang-HKUST\course-CIVIL270\Picture-compaction\tamping-foo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9550" y="2549525"/>
            <a:ext cx="4794250" cy="3195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23093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fontAlgn="auto" hangingPunct="1">
              <a:spcAft>
                <a:spcPts val="0"/>
              </a:spcAft>
              <a:defRPr/>
            </a:pPr>
            <a:r>
              <a:rPr lang="en-US" dirty="0" smtClean="0"/>
              <a:t>Equipment </a:t>
            </a:r>
            <a:r>
              <a:rPr lang="en-US" dirty="0"/>
              <a:t>(Cont.)</a:t>
            </a:r>
          </a:p>
        </p:txBody>
      </p:sp>
      <p:sp>
        <p:nvSpPr>
          <p:cNvPr id="69635" name="Slide Number Placeholder 5"/>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8095431-E4E6-4D59-A639-AFF5FFCFDD22}" type="slidenum">
              <a:rPr lang="en-US" sz="1400" smtClean="0">
                <a:solidFill>
                  <a:srgbClr val="FFFFFF"/>
                </a:solidFill>
              </a:rPr>
              <a:pPr eaLnBrk="1" hangingPunct="1"/>
              <a:t>23</a:t>
            </a:fld>
            <a:endParaRPr lang="en-US" sz="1400" smtClean="0">
              <a:solidFill>
                <a:srgbClr val="FFFFFF"/>
              </a:solidFill>
            </a:endParaRPr>
          </a:p>
        </p:txBody>
      </p:sp>
      <p:sp>
        <p:nvSpPr>
          <p:cNvPr id="69636" name="Text Box 4"/>
          <p:cNvSpPr txBox="1">
            <a:spLocks noChangeArrowheads="1"/>
          </p:cNvSpPr>
          <p:nvPr/>
        </p:nvSpPr>
        <p:spPr bwMode="auto">
          <a:xfrm>
            <a:off x="842963" y="1655763"/>
            <a:ext cx="37433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solidFill>
                  <a:srgbClr val="7598D9"/>
                </a:solidFill>
              </a:rPr>
              <a:t>Mesh (or grid pattern) roller</a:t>
            </a:r>
          </a:p>
        </p:txBody>
      </p:sp>
      <p:sp>
        <p:nvSpPr>
          <p:cNvPr id="69637" name="Text Box 5"/>
          <p:cNvSpPr txBox="1">
            <a:spLocks noChangeArrowheads="1"/>
          </p:cNvSpPr>
          <p:nvPr/>
        </p:nvSpPr>
        <p:spPr bwMode="auto">
          <a:xfrm>
            <a:off x="4962525" y="1727200"/>
            <a:ext cx="3978275" cy="3597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173038" indent="-173038"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Tx/>
              <a:buChar char="•"/>
            </a:pPr>
            <a:r>
              <a:rPr lang="en-US" sz="2000">
                <a:solidFill>
                  <a:prstClr val="black"/>
                </a:solidFill>
              </a:rPr>
              <a:t>50% coverage</a:t>
            </a:r>
          </a:p>
          <a:p>
            <a:pPr algn="just" eaLnBrk="1" hangingPunct="1">
              <a:spcBef>
                <a:spcPct val="50000"/>
              </a:spcBef>
              <a:buFontTx/>
              <a:buChar char="•"/>
            </a:pPr>
            <a:r>
              <a:rPr lang="en-US" sz="2000">
                <a:solidFill>
                  <a:prstClr val="black"/>
                </a:solidFill>
              </a:rPr>
              <a:t>Contact pressure is from 1400 to 6200 kPa</a:t>
            </a:r>
          </a:p>
          <a:p>
            <a:pPr algn="just" eaLnBrk="1" hangingPunct="1">
              <a:spcBef>
                <a:spcPct val="50000"/>
              </a:spcBef>
              <a:buFontTx/>
              <a:buChar char="•"/>
            </a:pPr>
            <a:r>
              <a:rPr lang="en-US" sz="2000">
                <a:solidFill>
                  <a:prstClr val="black"/>
                </a:solidFill>
              </a:rPr>
              <a:t>It is ideally suited for compacting rocky soils, gravels, and sands. With high towing speed, the material is vibrated, crushed, and impacted.</a:t>
            </a:r>
          </a:p>
          <a:p>
            <a:pPr algn="just" eaLnBrk="1" hangingPunct="1">
              <a:spcBef>
                <a:spcPct val="50000"/>
              </a:spcBef>
              <a:buFontTx/>
              <a:buChar char="•"/>
            </a:pPr>
            <a:r>
              <a:rPr lang="en-US" sz="2000">
                <a:solidFill>
                  <a:prstClr val="black"/>
                </a:solidFill>
              </a:rPr>
              <a:t>Compactive effort: static weight and vibration.</a:t>
            </a:r>
          </a:p>
        </p:txBody>
      </p:sp>
      <p:sp>
        <p:nvSpPr>
          <p:cNvPr id="69638" name="Text Box 6"/>
          <p:cNvSpPr txBox="1">
            <a:spLocks noChangeArrowheads="1"/>
          </p:cNvSpPr>
          <p:nvPr/>
        </p:nvSpPr>
        <p:spPr bwMode="auto">
          <a:xfrm>
            <a:off x="6315075" y="6022975"/>
            <a:ext cx="20462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200">
                <a:solidFill>
                  <a:prstClr val="black"/>
                </a:solidFill>
              </a:rPr>
              <a:t>Holtz and Kovacs, 1981</a:t>
            </a:r>
          </a:p>
        </p:txBody>
      </p:sp>
      <p:pic>
        <p:nvPicPr>
          <p:cNvPr id="69639" name="Picture 7" descr="C:\Wang-HKUST\course-CIVIL270\Picture-compaction\grid-roller-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511425"/>
            <a:ext cx="5014913" cy="282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420097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fontAlgn="auto" hangingPunct="1">
              <a:spcAft>
                <a:spcPts val="0"/>
              </a:spcAft>
              <a:defRPr/>
            </a:pPr>
            <a:r>
              <a:rPr lang="en-US" dirty="0" smtClean="0"/>
              <a:t>Equipment </a:t>
            </a:r>
            <a:r>
              <a:rPr lang="en-US" dirty="0"/>
              <a:t>(Cont.)</a:t>
            </a:r>
          </a:p>
        </p:txBody>
      </p:sp>
      <p:sp>
        <p:nvSpPr>
          <p:cNvPr id="70659" name="Slide Number Placeholder 5"/>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626C84C-CBED-4A82-B6DC-06E591D67BBB}" type="slidenum">
              <a:rPr lang="en-US" sz="1400" smtClean="0">
                <a:solidFill>
                  <a:srgbClr val="FFFFFF"/>
                </a:solidFill>
              </a:rPr>
              <a:pPr eaLnBrk="1" hangingPunct="1"/>
              <a:t>24</a:t>
            </a:fld>
            <a:endParaRPr lang="en-US" sz="1400" smtClean="0">
              <a:solidFill>
                <a:srgbClr val="FFFFFF"/>
              </a:solidFill>
            </a:endParaRPr>
          </a:p>
        </p:txBody>
      </p:sp>
      <p:sp>
        <p:nvSpPr>
          <p:cNvPr id="70660" name="Text Box 4"/>
          <p:cNvSpPr txBox="1">
            <a:spLocks noChangeArrowheads="1"/>
          </p:cNvSpPr>
          <p:nvPr/>
        </p:nvSpPr>
        <p:spPr bwMode="auto">
          <a:xfrm>
            <a:off x="669925" y="1670050"/>
            <a:ext cx="432435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solidFill>
                  <a:srgbClr val="7598D9"/>
                </a:solidFill>
              </a:rPr>
              <a:t>Vibrating drum on smooth-wheel roller</a:t>
            </a:r>
          </a:p>
        </p:txBody>
      </p:sp>
      <p:sp>
        <p:nvSpPr>
          <p:cNvPr id="70661" name="Text Box 5"/>
          <p:cNvSpPr txBox="1">
            <a:spLocks noChangeArrowheads="1"/>
          </p:cNvSpPr>
          <p:nvPr/>
        </p:nvSpPr>
        <p:spPr bwMode="auto">
          <a:xfrm>
            <a:off x="4962525" y="1727200"/>
            <a:ext cx="3978275" cy="3902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173038" indent="-173038"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Tx/>
              <a:buChar char="•"/>
            </a:pPr>
            <a:r>
              <a:rPr lang="en-US" sz="2000">
                <a:solidFill>
                  <a:prstClr val="black"/>
                </a:solidFill>
              </a:rPr>
              <a:t>Vertical vibrator attached to smooth wheel rollers.</a:t>
            </a:r>
          </a:p>
          <a:p>
            <a:pPr algn="just" eaLnBrk="1" hangingPunct="1">
              <a:spcBef>
                <a:spcPct val="50000"/>
              </a:spcBef>
              <a:buFontTx/>
              <a:buChar char="•"/>
            </a:pPr>
            <a:r>
              <a:rPr lang="en-US" sz="2000">
                <a:solidFill>
                  <a:prstClr val="black"/>
                </a:solidFill>
              </a:rPr>
              <a:t>The best explanation of why roller vibration causes densification  of granular soils is that particle rearrangement occurs due to cyclic deformation of the soil produced by the oscillations of the roller.</a:t>
            </a:r>
          </a:p>
          <a:p>
            <a:pPr algn="just" eaLnBrk="1" hangingPunct="1">
              <a:spcBef>
                <a:spcPct val="50000"/>
              </a:spcBef>
              <a:buFontTx/>
              <a:buChar char="•"/>
            </a:pPr>
            <a:r>
              <a:rPr lang="en-US" sz="2000">
                <a:solidFill>
                  <a:prstClr val="black"/>
                </a:solidFill>
              </a:rPr>
              <a:t>Compactive effort: static weight and vibration.</a:t>
            </a:r>
          </a:p>
          <a:p>
            <a:pPr algn="just" eaLnBrk="1" hangingPunct="1">
              <a:spcBef>
                <a:spcPct val="50000"/>
              </a:spcBef>
              <a:buFontTx/>
              <a:buChar char="•"/>
            </a:pPr>
            <a:r>
              <a:rPr lang="en-US" sz="2000">
                <a:solidFill>
                  <a:prstClr val="black"/>
                </a:solidFill>
              </a:rPr>
              <a:t>Suitable for granular soils</a:t>
            </a:r>
          </a:p>
        </p:txBody>
      </p:sp>
      <p:sp>
        <p:nvSpPr>
          <p:cNvPr id="70662" name="Text Box 6"/>
          <p:cNvSpPr txBox="1">
            <a:spLocks noChangeArrowheads="1"/>
          </p:cNvSpPr>
          <p:nvPr/>
        </p:nvSpPr>
        <p:spPr bwMode="auto">
          <a:xfrm>
            <a:off x="6315075" y="6022975"/>
            <a:ext cx="20462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200">
                <a:solidFill>
                  <a:prstClr val="black"/>
                </a:solidFill>
              </a:rPr>
              <a:t>Holtz and Kovacs, 1981</a:t>
            </a:r>
          </a:p>
        </p:txBody>
      </p:sp>
      <p:pic>
        <p:nvPicPr>
          <p:cNvPr id="70663" name="Picture 7" descr="C:\Wang-HKUST\course-CIVIL270\Picture-compaction\vibrating-drum-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749550"/>
            <a:ext cx="4983163" cy="2749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54532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Grp="1" noChangeArrowheads="1"/>
          </p:cNvSpPr>
          <p:nvPr>
            <p:ph type="title"/>
          </p:nvPr>
        </p:nvSpPr>
        <p:spPr/>
        <p:txBody>
          <a:bodyPr/>
          <a:lstStyle/>
          <a:p>
            <a:pPr eaLnBrk="1" fontAlgn="auto" hangingPunct="1">
              <a:spcAft>
                <a:spcPts val="0"/>
              </a:spcAft>
              <a:defRPr/>
            </a:pPr>
            <a:r>
              <a:rPr lang="en-US" dirty="0" smtClean="0"/>
              <a:t>Equipment-Summary</a:t>
            </a:r>
            <a:endParaRPr lang="en-US" dirty="0"/>
          </a:p>
        </p:txBody>
      </p:sp>
      <p:sp>
        <p:nvSpPr>
          <p:cNvPr id="71683" name="Slide Number Placeholder 5"/>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D58E328-0707-458F-B601-24237922EFF9}" type="slidenum">
              <a:rPr lang="en-US" sz="1400" smtClean="0">
                <a:solidFill>
                  <a:srgbClr val="FFFFFF"/>
                </a:solidFill>
              </a:rPr>
              <a:pPr eaLnBrk="1" hangingPunct="1"/>
              <a:t>25</a:t>
            </a:fld>
            <a:endParaRPr lang="en-US" sz="1400" smtClean="0">
              <a:solidFill>
                <a:srgbClr val="FFFFFF"/>
              </a:solidFill>
            </a:endParaRPr>
          </a:p>
        </p:txBody>
      </p:sp>
      <p:pic>
        <p:nvPicPr>
          <p:cNvPr id="71684" name="Picture 1028" descr="C:\Wang-HKUST\course-CIVIL270\Picture-compaction\equipment-summary-modified.JPG"/>
          <p:cNvPicPr>
            <a:picLocks noChangeAspect="1" noChangeArrowheads="1"/>
          </p:cNvPicPr>
          <p:nvPr/>
        </p:nvPicPr>
        <p:blipFill>
          <a:blip r:embed="rId2" cstate="print">
            <a:lum contrast="12000"/>
            <a:extLst>
              <a:ext uri="{28A0092B-C50C-407E-A947-70E740481C1C}">
                <a14:useLocalDpi xmlns="" xmlns:a14="http://schemas.microsoft.com/office/drawing/2010/main" val="0"/>
              </a:ext>
            </a:extLst>
          </a:blip>
          <a:srcRect/>
          <a:stretch>
            <a:fillRect/>
          </a:stretch>
        </p:blipFill>
        <p:spPr bwMode="auto">
          <a:xfrm>
            <a:off x="239713" y="1381125"/>
            <a:ext cx="8904287" cy="5197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685" name="Text Box 1029"/>
          <p:cNvSpPr txBox="1">
            <a:spLocks noChangeArrowheads="1"/>
          </p:cNvSpPr>
          <p:nvPr/>
        </p:nvSpPr>
        <p:spPr bwMode="auto">
          <a:xfrm>
            <a:off x="6677025" y="6386513"/>
            <a:ext cx="20462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200">
                <a:solidFill>
                  <a:prstClr val="black"/>
                </a:solidFill>
              </a:rPr>
              <a:t>Holtz and Kovacs, 1981</a:t>
            </a:r>
          </a:p>
        </p:txBody>
      </p:sp>
    </p:spTree>
    <p:extLst>
      <p:ext uri="{BB962C8B-B14F-4D97-AF65-F5344CB8AC3E}">
        <p14:creationId xmlns="" xmlns:p14="http://schemas.microsoft.com/office/powerpoint/2010/main" val="7517327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7467600" cy="954087"/>
          </a:xfrm>
        </p:spPr>
        <p:txBody>
          <a:bodyPr/>
          <a:lstStyle/>
          <a:p>
            <a:pPr eaLnBrk="1" fontAlgn="auto" hangingPunct="1">
              <a:spcAft>
                <a:spcPts val="0"/>
              </a:spcAft>
              <a:defRPr/>
            </a:pPr>
            <a:r>
              <a:rPr lang="en-US" dirty="0" smtClean="0"/>
              <a:t>Factors Affecting Field </a:t>
            </a:r>
            <a:r>
              <a:rPr lang="en-US" dirty="0"/>
              <a:t>Compaction</a:t>
            </a:r>
          </a:p>
        </p:txBody>
      </p:sp>
      <p:sp>
        <p:nvSpPr>
          <p:cNvPr id="72707" name="Rectangle 3"/>
          <p:cNvSpPr>
            <a:spLocks noGrp="1" noChangeArrowheads="1"/>
          </p:cNvSpPr>
          <p:nvPr>
            <p:ph sz="quarter" idx="1"/>
          </p:nvPr>
        </p:nvSpPr>
        <p:spPr>
          <a:xfrm>
            <a:off x="685800" y="1396999"/>
            <a:ext cx="7772400" cy="6164943"/>
          </a:xfrm>
        </p:spPr>
        <p:txBody>
          <a:bodyPr/>
          <a:lstStyle/>
          <a:p>
            <a:pPr marL="0" indent="0" eaLnBrk="1" hangingPunct="1">
              <a:lnSpc>
                <a:spcPct val="90000"/>
              </a:lnSpc>
            </a:pPr>
            <a:r>
              <a:rPr lang="en-US" sz="2000" dirty="0" smtClean="0"/>
              <a:t>There are many variables which control the Field compaction or densification of soils.</a:t>
            </a:r>
          </a:p>
          <a:p>
            <a:pPr marL="0" indent="0" eaLnBrk="1" hangingPunct="1">
              <a:lnSpc>
                <a:spcPct val="90000"/>
              </a:lnSpc>
            </a:pPr>
            <a:r>
              <a:rPr lang="en-US" sz="2000" b="1" dirty="0" smtClean="0">
                <a:solidFill>
                  <a:schemeClr val="accent2"/>
                </a:solidFill>
              </a:rPr>
              <a:t>Characteristics of the compactor:</a:t>
            </a:r>
          </a:p>
          <a:p>
            <a:pPr marL="0" indent="0" eaLnBrk="1" hangingPunct="1">
              <a:lnSpc>
                <a:spcPct val="90000"/>
              </a:lnSpc>
            </a:pPr>
            <a:r>
              <a:rPr lang="en-US" sz="1800" dirty="0" smtClean="0"/>
              <a:t>(1) Mass, size</a:t>
            </a:r>
          </a:p>
          <a:p>
            <a:pPr marL="0" indent="0" eaLnBrk="1" hangingPunct="1">
              <a:lnSpc>
                <a:spcPct val="90000"/>
              </a:lnSpc>
            </a:pPr>
            <a:r>
              <a:rPr lang="en-US" sz="1800" dirty="0" smtClean="0"/>
              <a:t>(2) Operating frequency and frequency range</a:t>
            </a:r>
          </a:p>
          <a:p>
            <a:pPr marL="0" indent="0" eaLnBrk="1" hangingPunct="1">
              <a:lnSpc>
                <a:spcPct val="90000"/>
              </a:lnSpc>
            </a:pPr>
            <a:r>
              <a:rPr lang="en-US" sz="2000" b="1" dirty="0" smtClean="0">
                <a:solidFill>
                  <a:schemeClr val="accent2"/>
                </a:solidFill>
              </a:rPr>
              <a:t>Characteristics of the soil:</a:t>
            </a:r>
          </a:p>
          <a:p>
            <a:pPr marL="0" indent="0" eaLnBrk="1" hangingPunct="1">
              <a:lnSpc>
                <a:spcPct val="90000"/>
              </a:lnSpc>
            </a:pPr>
            <a:r>
              <a:rPr lang="en-US" sz="1800" dirty="0" smtClean="0"/>
              <a:t>(1) Initial density</a:t>
            </a:r>
          </a:p>
          <a:p>
            <a:pPr marL="0" indent="0" eaLnBrk="1" hangingPunct="1">
              <a:lnSpc>
                <a:spcPct val="90000"/>
              </a:lnSpc>
            </a:pPr>
            <a:r>
              <a:rPr lang="en-US" sz="1800" dirty="0" smtClean="0"/>
              <a:t>(2) Grain size and shape</a:t>
            </a:r>
          </a:p>
          <a:p>
            <a:pPr marL="0" indent="0" eaLnBrk="1" hangingPunct="1">
              <a:lnSpc>
                <a:spcPct val="90000"/>
              </a:lnSpc>
            </a:pPr>
            <a:r>
              <a:rPr lang="en-US" sz="1800" dirty="0" smtClean="0"/>
              <a:t>(3) Water content</a:t>
            </a:r>
          </a:p>
          <a:p>
            <a:pPr marL="0" indent="0" eaLnBrk="1" hangingPunct="1">
              <a:lnSpc>
                <a:spcPct val="90000"/>
              </a:lnSpc>
            </a:pPr>
            <a:r>
              <a:rPr lang="en-US" b="1" dirty="0" smtClean="0">
                <a:solidFill>
                  <a:schemeClr val="accent2"/>
                </a:solidFill>
              </a:rPr>
              <a:t>Construction procedures:</a:t>
            </a:r>
          </a:p>
          <a:p>
            <a:pPr marL="0" indent="0" eaLnBrk="1" hangingPunct="1">
              <a:lnSpc>
                <a:spcPct val="90000"/>
              </a:lnSpc>
            </a:pPr>
            <a:r>
              <a:rPr lang="en-US" sz="2000" dirty="0" smtClean="0"/>
              <a:t>(1) Number of passes of the roller</a:t>
            </a:r>
          </a:p>
          <a:p>
            <a:pPr marL="0" indent="0" eaLnBrk="1" hangingPunct="1">
              <a:lnSpc>
                <a:spcPct val="90000"/>
              </a:lnSpc>
            </a:pPr>
            <a:r>
              <a:rPr lang="en-US" sz="2000" dirty="0" smtClean="0"/>
              <a:t>(2) Lift thickness</a:t>
            </a:r>
          </a:p>
          <a:p>
            <a:pPr marL="0" indent="0" eaLnBrk="1" hangingPunct="1">
              <a:lnSpc>
                <a:spcPct val="90000"/>
              </a:lnSpc>
            </a:pPr>
            <a:r>
              <a:rPr lang="en-US" sz="2000" dirty="0" smtClean="0"/>
              <a:t>(3) Frequency of operation vibrator</a:t>
            </a:r>
          </a:p>
          <a:p>
            <a:pPr marL="0" indent="0" eaLnBrk="1" hangingPunct="1">
              <a:lnSpc>
                <a:spcPct val="90000"/>
              </a:lnSpc>
            </a:pPr>
            <a:r>
              <a:rPr lang="en-US" sz="2000" dirty="0" smtClean="0"/>
              <a:t>(4) Towing speed</a:t>
            </a:r>
          </a:p>
          <a:p>
            <a:pPr marL="0" indent="0" eaLnBrk="1" hangingPunct="1">
              <a:lnSpc>
                <a:spcPct val="90000"/>
              </a:lnSpc>
            </a:pPr>
            <a:r>
              <a:rPr lang="en-US" sz="2000" dirty="0" smtClean="0"/>
              <a:t>(5) Intensity of Pressure &amp; Depth</a:t>
            </a:r>
          </a:p>
          <a:p>
            <a:pPr marL="0" indent="0" eaLnBrk="1" hangingPunct="1">
              <a:lnSpc>
                <a:spcPct val="90000"/>
              </a:lnSpc>
            </a:pPr>
            <a:r>
              <a:rPr lang="en-US" sz="2000" dirty="0" smtClean="0"/>
              <a:t>(6) Area Coverage</a:t>
            </a:r>
          </a:p>
          <a:p>
            <a:pPr marL="0" indent="0" eaLnBrk="1" hangingPunct="1">
              <a:lnSpc>
                <a:spcPct val="90000"/>
              </a:lnSpc>
              <a:buNone/>
            </a:pPr>
            <a:endParaRPr lang="en-US" sz="2000" dirty="0" smtClean="0"/>
          </a:p>
          <a:p>
            <a:pPr marL="0" indent="0" eaLnBrk="1" hangingPunct="1">
              <a:lnSpc>
                <a:spcPct val="90000"/>
              </a:lnSpc>
            </a:pPr>
            <a:endParaRPr lang="en-US" sz="2000" dirty="0" smtClean="0"/>
          </a:p>
        </p:txBody>
      </p:sp>
      <p:sp>
        <p:nvSpPr>
          <p:cNvPr id="72708" name="Slide Number Placeholder 5"/>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A771131-3DE8-4747-8383-C1F8E924D774}" type="slidenum">
              <a:rPr lang="en-US" sz="1400" smtClean="0">
                <a:solidFill>
                  <a:srgbClr val="FFFFFF"/>
                </a:solidFill>
              </a:rPr>
              <a:pPr eaLnBrk="1" hangingPunct="1"/>
              <a:t>26</a:t>
            </a:fld>
            <a:endParaRPr lang="en-US" sz="1400" smtClean="0">
              <a:solidFill>
                <a:srgbClr val="FFFFFF"/>
              </a:solidFill>
            </a:endParaRPr>
          </a:p>
        </p:txBody>
      </p:sp>
      <p:sp>
        <p:nvSpPr>
          <p:cNvPr id="72709" name="Text Box 4"/>
          <p:cNvSpPr txBox="1">
            <a:spLocks noChangeArrowheads="1"/>
          </p:cNvSpPr>
          <p:nvPr/>
        </p:nvSpPr>
        <p:spPr bwMode="auto">
          <a:xfrm>
            <a:off x="6300788" y="6226175"/>
            <a:ext cx="2046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200">
                <a:solidFill>
                  <a:prstClr val="black"/>
                </a:solidFill>
              </a:rPr>
              <a:t>Holtz and Kovacs, 1981</a:t>
            </a:r>
          </a:p>
        </p:txBody>
      </p:sp>
    </p:spTree>
    <p:extLst>
      <p:ext uri="{BB962C8B-B14F-4D97-AF65-F5344CB8AC3E}">
        <p14:creationId xmlns="" xmlns:p14="http://schemas.microsoft.com/office/powerpoint/2010/main" val="22456298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50000">
              <a:srgbClr val="FFFFFF"/>
            </a:gs>
            <a:gs pos="100000">
              <a:srgbClr val="FFFFCC"/>
            </a:gs>
          </a:gsLst>
          <a:lin ang="2700000" scaled="1"/>
        </a:gra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857250" y="2228850"/>
            <a:ext cx="7772400" cy="1143000"/>
          </a:xfrm>
        </p:spPr>
        <p:txBody>
          <a:bodyPr/>
          <a:lstStyle/>
          <a:p>
            <a:pPr marL="723900" indent="-723900" algn="ctr" eaLnBrk="1" fontAlgn="auto" hangingPunct="1">
              <a:spcAft>
                <a:spcPts val="0"/>
              </a:spcAft>
              <a:defRPr/>
            </a:pPr>
            <a:r>
              <a:rPr lang="en-US" dirty="0" smtClean="0"/>
              <a:t>RELATIVE COMPACTION</a:t>
            </a:r>
            <a:endParaRPr lang="en-US" dirty="0"/>
          </a:p>
        </p:txBody>
      </p:sp>
      <p:sp>
        <p:nvSpPr>
          <p:cNvPr id="80899" name="Slide Number Placeholder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7B3E4A4-2467-4E9C-9AF9-7803C33A5324}" type="slidenum">
              <a:rPr lang="en-US" sz="1400" smtClean="0">
                <a:solidFill>
                  <a:srgbClr val="FFFFFF"/>
                </a:solidFill>
              </a:rPr>
              <a:pPr eaLnBrk="1" hangingPunct="1"/>
              <a:t>27</a:t>
            </a:fld>
            <a:endParaRPr lang="en-US" sz="1400" smtClean="0">
              <a:solidFill>
                <a:srgbClr val="FFFFFF"/>
              </a:solidFill>
            </a:endParaRPr>
          </a:p>
        </p:txBody>
      </p:sp>
    </p:spTree>
    <p:extLst>
      <p:ext uri="{BB962C8B-B14F-4D97-AF65-F5344CB8AC3E}">
        <p14:creationId xmlns="" xmlns:p14="http://schemas.microsoft.com/office/powerpoint/2010/main" val="939020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765968" y="471487"/>
            <a:ext cx="7467600" cy="688975"/>
          </a:xfrm>
        </p:spPr>
        <p:txBody>
          <a:bodyPr/>
          <a:lstStyle/>
          <a:p>
            <a:pPr eaLnBrk="1" fontAlgn="auto" hangingPunct="1">
              <a:spcAft>
                <a:spcPts val="0"/>
              </a:spcAft>
              <a:defRPr/>
            </a:pPr>
            <a:r>
              <a:rPr lang="en-GB" sz="2800" dirty="0"/>
              <a:t>Determination of Field Density</a:t>
            </a:r>
            <a:endParaRPr lang="en-US" dirty="0"/>
          </a:p>
        </p:txBody>
      </p:sp>
      <p:sp>
        <p:nvSpPr>
          <p:cNvPr id="84995" name="Slide Number Placeholder 5"/>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7C8CA5E-812E-4ADC-B0CE-31EEC6687FED}" type="slidenum">
              <a:rPr lang="en-US" sz="1400" smtClean="0">
                <a:solidFill>
                  <a:srgbClr val="FFFFFF"/>
                </a:solidFill>
              </a:rPr>
              <a:pPr eaLnBrk="1" hangingPunct="1"/>
              <a:t>28</a:t>
            </a:fld>
            <a:endParaRPr lang="en-US" sz="1400" smtClean="0">
              <a:solidFill>
                <a:srgbClr val="FFFFFF"/>
              </a:solidFill>
            </a:endParaRPr>
          </a:p>
        </p:txBody>
      </p:sp>
      <p:sp>
        <p:nvSpPr>
          <p:cNvPr id="2" name="Rectangle 1"/>
          <p:cNvSpPr/>
          <p:nvPr/>
        </p:nvSpPr>
        <p:spPr>
          <a:xfrm>
            <a:off x="393533" y="1638599"/>
            <a:ext cx="3270582" cy="461665"/>
          </a:xfrm>
          <a:prstGeom prst="rect">
            <a:avLst/>
          </a:prstGeom>
        </p:spPr>
        <p:txBody>
          <a:bodyPr wrap="square">
            <a:spAutoFit/>
          </a:bodyPr>
          <a:lstStyle/>
          <a:p>
            <a:pPr>
              <a:defRPr/>
            </a:pPr>
            <a:r>
              <a:rPr lang="en-GB" b="1" dirty="0" smtClean="0">
                <a:solidFill>
                  <a:prstClr val="black"/>
                </a:solidFill>
              </a:rPr>
              <a:t>a) Core </a:t>
            </a:r>
            <a:r>
              <a:rPr lang="en-GB" b="1" dirty="0">
                <a:solidFill>
                  <a:prstClr val="black"/>
                </a:solidFill>
              </a:rPr>
              <a:t>Cutter </a:t>
            </a:r>
            <a:r>
              <a:rPr lang="en-GB" b="1" dirty="0" smtClean="0">
                <a:solidFill>
                  <a:prstClr val="black"/>
                </a:solidFill>
              </a:rPr>
              <a:t>method</a:t>
            </a:r>
          </a:p>
        </p:txBody>
      </p:sp>
      <p:pic>
        <p:nvPicPr>
          <p:cNvPr id="93186" name="Picture 2" descr="C:\Users\ASAD\Desktop\Core-cutter-Dolly-Rammer.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0977" y="2705099"/>
            <a:ext cx="3838575" cy="347662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4431595" y="1650654"/>
            <a:ext cx="3966983" cy="461665"/>
          </a:xfrm>
          <a:prstGeom prst="rect">
            <a:avLst/>
          </a:prstGeom>
        </p:spPr>
        <p:txBody>
          <a:bodyPr wrap="none">
            <a:spAutoFit/>
          </a:bodyPr>
          <a:lstStyle/>
          <a:p>
            <a:pPr>
              <a:defRPr/>
            </a:pPr>
            <a:r>
              <a:rPr lang="en-GB" altLang="en-US" b="1" dirty="0">
                <a:solidFill>
                  <a:prstClr val="black"/>
                </a:solidFill>
              </a:rPr>
              <a:t>b) Sand replacement method</a:t>
            </a:r>
            <a:endParaRPr lang="en-US" altLang="en-US" b="1" dirty="0">
              <a:solidFill>
                <a:prstClr val="black"/>
              </a:solidFill>
            </a:endParaRPr>
          </a:p>
        </p:txBody>
      </p:sp>
      <p:pic>
        <p:nvPicPr>
          <p:cNvPr id="93187" name="Picture 3" descr="C:\Users\ASAD\Desktop\cone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91063" y="2443162"/>
            <a:ext cx="3990052" cy="38433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569502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768350" y="242887"/>
            <a:ext cx="7467600" cy="846138"/>
          </a:xfrm>
        </p:spPr>
        <p:txBody>
          <a:bodyPr/>
          <a:lstStyle/>
          <a:p>
            <a:pPr eaLnBrk="1" fontAlgn="auto" hangingPunct="1">
              <a:spcAft>
                <a:spcPts val="0"/>
              </a:spcAft>
              <a:defRPr/>
            </a:pPr>
            <a:r>
              <a:rPr lang="en-US" dirty="0" smtClean="0"/>
              <a:t>Relative </a:t>
            </a:r>
            <a:r>
              <a:rPr lang="en-US" dirty="0"/>
              <a:t>Compaction (R.C.)</a:t>
            </a:r>
          </a:p>
        </p:txBody>
      </p:sp>
      <p:sp>
        <p:nvSpPr>
          <p:cNvPr id="84995" name="Slide Number Placeholder 5"/>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7C8CA5E-812E-4ADC-B0CE-31EEC6687FED}" type="slidenum">
              <a:rPr lang="en-US" sz="1400" smtClean="0">
                <a:solidFill>
                  <a:srgbClr val="FFFFFF"/>
                </a:solidFill>
              </a:rPr>
              <a:pPr eaLnBrk="1" hangingPunct="1"/>
              <a:t>29</a:t>
            </a:fld>
            <a:endParaRPr lang="en-US" sz="1400" smtClean="0">
              <a:solidFill>
                <a:srgbClr val="FFFFFF"/>
              </a:solidFill>
            </a:endParaRPr>
          </a:p>
        </p:txBody>
      </p:sp>
      <p:graphicFrame>
        <p:nvGraphicFramePr>
          <p:cNvPr id="84997" name="Object 5"/>
          <p:cNvGraphicFramePr>
            <a:graphicFrameLocks noChangeAspect="1"/>
          </p:cNvGraphicFramePr>
          <p:nvPr/>
        </p:nvGraphicFramePr>
        <p:xfrm>
          <a:off x="2560638" y="4605338"/>
          <a:ext cx="2239962" cy="406400"/>
        </p:xfrm>
        <a:graphic>
          <a:graphicData uri="http://schemas.openxmlformats.org/presentationml/2006/ole">
            <p:oleObj spid="_x0000_s3080" name="Equation" r:id="rId3" imgW="1612900" imgH="292100" progId="Equation.3">
              <p:embed/>
            </p:oleObj>
          </a:graphicData>
        </a:graphic>
      </p:graphicFrame>
      <p:sp>
        <p:nvSpPr>
          <p:cNvPr id="84998" name="Text Box 7"/>
          <p:cNvSpPr txBox="1">
            <a:spLocks noChangeArrowheads="1"/>
          </p:cNvSpPr>
          <p:nvPr/>
        </p:nvSpPr>
        <p:spPr bwMode="auto">
          <a:xfrm>
            <a:off x="768350" y="1509713"/>
            <a:ext cx="55737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solidFill>
                  <a:srgbClr val="7598D9"/>
                </a:solidFill>
              </a:rPr>
              <a:t>Relative compaction or percent compaction</a:t>
            </a:r>
          </a:p>
        </p:txBody>
      </p:sp>
      <p:sp>
        <p:nvSpPr>
          <p:cNvPr id="84999" name="Text Box 8"/>
          <p:cNvSpPr txBox="1">
            <a:spLocks noChangeArrowheads="1"/>
          </p:cNvSpPr>
          <p:nvPr/>
        </p:nvSpPr>
        <p:spPr bwMode="auto">
          <a:xfrm>
            <a:off x="573088" y="3462338"/>
            <a:ext cx="5573712"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solidFill>
                  <a:srgbClr val="7598D9"/>
                </a:solidFill>
              </a:rPr>
              <a:t>Correlation between relative compaction (R.C.) and the relative density Dr</a:t>
            </a:r>
          </a:p>
        </p:txBody>
      </p:sp>
      <p:sp>
        <p:nvSpPr>
          <p:cNvPr id="85000" name="Text Box 9"/>
          <p:cNvSpPr txBox="1">
            <a:spLocks noChangeArrowheads="1"/>
          </p:cNvSpPr>
          <p:nvPr/>
        </p:nvSpPr>
        <p:spPr bwMode="auto">
          <a:xfrm>
            <a:off x="6022975" y="4340225"/>
            <a:ext cx="2409825" cy="1463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n-US" sz="2000" dirty="0">
                <a:solidFill>
                  <a:prstClr val="black"/>
                </a:solidFill>
              </a:rPr>
              <a:t>It is a statistical result based on 47 soil samples.</a:t>
            </a:r>
          </a:p>
          <a:p>
            <a:pPr algn="just" eaLnBrk="1" hangingPunct="1">
              <a:spcBef>
                <a:spcPct val="50000"/>
              </a:spcBef>
            </a:pPr>
            <a:r>
              <a:rPr lang="en-US" sz="2000" dirty="0">
                <a:solidFill>
                  <a:prstClr val="black"/>
                </a:solidFill>
              </a:rPr>
              <a:t>As </a:t>
            </a:r>
            <a:r>
              <a:rPr lang="en-US" sz="2000" dirty="0" err="1">
                <a:solidFill>
                  <a:prstClr val="black"/>
                </a:solidFill>
              </a:rPr>
              <a:t>Dr</a:t>
            </a:r>
            <a:r>
              <a:rPr lang="en-US" sz="2000" dirty="0">
                <a:solidFill>
                  <a:prstClr val="black"/>
                </a:solidFill>
              </a:rPr>
              <a:t> = 0, R.C. is 80</a:t>
            </a:r>
          </a:p>
        </p:txBody>
      </p:sp>
      <p:sp>
        <p:nvSpPr>
          <p:cNvPr id="85001" name="Text Box 10"/>
          <p:cNvSpPr txBox="1">
            <a:spLocks noChangeArrowheads="1"/>
          </p:cNvSpPr>
          <p:nvPr/>
        </p:nvSpPr>
        <p:spPr bwMode="auto">
          <a:xfrm>
            <a:off x="319088" y="5951538"/>
            <a:ext cx="5486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i="1" dirty="0">
                <a:solidFill>
                  <a:prstClr val="black"/>
                </a:solidFill>
              </a:rPr>
              <a:t>Typical required R.C. = 90% ~ 95</a:t>
            </a:r>
            <a:r>
              <a:rPr lang="en-US" i="1" dirty="0" smtClean="0">
                <a:solidFill>
                  <a:prstClr val="black"/>
                </a:solidFill>
              </a:rPr>
              <a:t>% (MPT)</a:t>
            </a:r>
            <a:endParaRPr lang="en-US" i="1" dirty="0">
              <a:solidFill>
                <a:prstClr val="black"/>
              </a:solidFill>
            </a:endParaRPr>
          </a:p>
        </p:txBody>
      </p:sp>
      <p:graphicFrame>
        <p:nvGraphicFramePr>
          <p:cNvPr id="2" name="Object 1"/>
          <p:cNvGraphicFramePr>
            <a:graphicFrameLocks noChangeAspect="1"/>
          </p:cNvGraphicFramePr>
          <p:nvPr>
            <p:extLst>
              <p:ext uri="{D42A27DB-BD31-4B8C-83A1-F6EECF244321}">
                <p14:modId xmlns="" xmlns:p14="http://schemas.microsoft.com/office/powerpoint/2010/main" val="3993135172"/>
              </p:ext>
            </p:extLst>
          </p:nvPr>
        </p:nvGraphicFramePr>
        <p:xfrm>
          <a:off x="1758950" y="2132013"/>
          <a:ext cx="3592512" cy="1031875"/>
        </p:xfrm>
        <a:graphic>
          <a:graphicData uri="http://schemas.openxmlformats.org/presentationml/2006/ole">
            <p:oleObj spid="_x0000_s3081" name="Equation" r:id="rId4" imgW="1435100" imgH="457200" progId="Equation.3">
              <p:embed/>
            </p:oleObj>
          </a:graphicData>
        </a:graphic>
      </p:graphicFrame>
    </p:spTree>
    <p:extLst>
      <p:ext uri="{BB962C8B-B14F-4D97-AF65-F5344CB8AC3E}">
        <p14:creationId xmlns="" xmlns:p14="http://schemas.microsoft.com/office/powerpoint/2010/main" val="2684172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fontAlgn="auto" hangingPunct="1">
              <a:spcAft>
                <a:spcPts val="0"/>
              </a:spcAft>
              <a:defRPr/>
            </a:pPr>
            <a:r>
              <a:rPr lang="en-US" dirty="0" smtClean="0"/>
              <a:t>Compaction </a:t>
            </a:r>
            <a:r>
              <a:rPr lang="en-US" dirty="0"/>
              <a:t>and Objectives</a:t>
            </a:r>
          </a:p>
        </p:txBody>
      </p:sp>
      <p:sp>
        <p:nvSpPr>
          <p:cNvPr id="15363" name="Rectangle 3"/>
          <p:cNvSpPr>
            <a:spLocks noGrp="1" noChangeArrowheads="1"/>
          </p:cNvSpPr>
          <p:nvPr>
            <p:ph sz="quarter" idx="1"/>
          </p:nvPr>
        </p:nvSpPr>
        <p:spPr>
          <a:xfrm>
            <a:off x="457200" y="1600200"/>
            <a:ext cx="7467600" cy="4873625"/>
          </a:xfrm>
        </p:spPr>
        <p:txBody>
          <a:bodyPr>
            <a:normAutofit lnSpcReduction="10000"/>
          </a:bodyPr>
          <a:lstStyle/>
          <a:p>
            <a:pPr marL="115888" indent="-115888" eaLnBrk="1" fontAlgn="auto" hangingPunct="1">
              <a:spcAft>
                <a:spcPts val="0"/>
              </a:spcAft>
              <a:buFont typeface="Wingdings"/>
              <a:buChar char=""/>
              <a:defRPr/>
            </a:pPr>
            <a:r>
              <a:rPr lang="en-US">
                <a:solidFill>
                  <a:schemeClr val="accent2"/>
                </a:solidFill>
              </a:rPr>
              <a:t>Compaction</a:t>
            </a:r>
          </a:p>
          <a:p>
            <a:pPr marL="115888" indent="-115888" algn="just" eaLnBrk="1" fontAlgn="auto" hangingPunct="1">
              <a:spcAft>
                <a:spcPts val="0"/>
              </a:spcAft>
              <a:buFontTx/>
              <a:buChar char="•"/>
              <a:defRPr/>
            </a:pPr>
            <a:r>
              <a:rPr lang="en-US" sz="2000"/>
              <a:t>Many types of earth construction, such as dams, retaining walls, highways, and airport, require man-placed soil, or fill. To compact a soil, that is, to place it in a dense state.</a:t>
            </a:r>
          </a:p>
          <a:p>
            <a:pPr marL="115888" indent="-115888" algn="just" eaLnBrk="1" fontAlgn="auto" hangingPunct="1">
              <a:spcAft>
                <a:spcPts val="0"/>
              </a:spcAft>
              <a:buFontTx/>
              <a:buChar char="•"/>
              <a:defRPr/>
            </a:pPr>
            <a:r>
              <a:rPr lang="en-US" sz="2000"/>
              <a:t>The dense state is achieved through the reduction of the air voids in the soil, with little or no reduction in the water content. This process must not be confused with consolidation, in which water is squeezed out under the action of a continuous static load.</a:t>
            </a:r>
          </a:p>
          <a:p>
            <a:pPr marL="115888" indent="-115888" eaLnBrk="1" fontAlgn="auto" hangingPunct="1">
              <a:spcAft>
                <a:spcPts val="0"/>
              </a:spcAft>
              <a:buFont typeface="Wingdings"/>
              <a:buChar char=""/>
              <a:defRPr/>
            </a:pPr>
            <a:endParaRPr lang="en-US" sz="2000"/>
          </a:p>
          <a:p>
            <a:pPr marL="115888" indent="-115888" eaLnBrk="1" fontAlgn="auto" hangingPunct="1">
              <a:spcAft>
                <a:spcPts val="0"/>
              </a:spcAft>
              <a:buFont typeface="Wingdings"/>
              <a:buChar char=""/>
              <a:defRPr/>
            </a:pPr>
            <a:r>
              <a:rPr lang="en-US">
                <a:solidFill>
                  <a:schemeClr val="accent2"/>
                </a:solidFill>
              </a:rPr>
              <a:t>Objectives:</a:t>
            </a:r>
          </a:p>
          <a:p>
            <a:pPr marL="115888" indent="-115888" eaLnBrk="1" fontAlgn="auto" hangingPunct="1">
              <a:spcAft>
                <a:spcPts val="0"/>
              </a:spcAft>
              <a:buFontTx/>
              <a:buAutoNum type="arabicParenBoth"/>
              <a:defRPr/>
            </a:pPr>
            <a:r>
              <a:rPr lang="en-US" sz="2000"/>
              <a:t> Decrease future settlements</a:t>
            </a:r>
          </a:p>
          <a:p>
            <a:pPr marL="115888" indent="-115888" eaLnBrk="1" fontAlgn="auto" hangingPunct="1">
              <a:spcAft>
                <a:spcPts val="0"/>
              </a:spcAft>
              <a:buFontTx/>
              <a:buAutoNum type="arabicParenBoth"/>
              <a:defRPr/>
            </a:pPr>
            <a:r>
              <a:rPr lang="en-US" sz="2000"/>
              <a:t> Increase shear strength</a:t>
            </a:r>
          </a:p>
          <a:p>
            <a:pPr marL="115888" indent="-115888" eaLnBrk="1" fontAlgn="auto" hangingPunct="1">
              <a:spcAft>
                <a:spcPts val="0"/>
              </a:spcAft>
              <a:buFontTx/>
              <a:buAutoNum type="arabicParenBoth"/>
              <a:defRPr/>
            </a:pPr>
            <a:r>
              <a:rPr lang="en-US" sz="2000"/>
              <a:t> Decrease permeability</a:t>
            </a:r>
          </a:p>
        </p:txBody>
      </p:sp>
      <p:sp>
        <p:nvSpPr>
          <p:cNvPr id="18436" name="Slide Number Placeholder 5"/>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777317B-8814-4266-A7EF-FA7AC4D4FE0A}" type="slidenum">
              <a:rPr lang="en-US" sz="1400" smtClean="0">
                <a:solidFill>
                  <a:srgbClr val="FFFFFF"/>
                </a:solidFill>
              </a:rPr>
              <a:pPr eaLnBrk="1" hangingPunct="1"/>
              <a:t>3</a:t>
            </a:fld>
            <a:endParaRPr lang="en-US" sz="1400" smtClean="0">
              <a:solidFill>
                <a:srgbClr val="FFFFFF"/>
              </a:solidFill>
            </a:endParaRPr>
          </a:p>
        </p:txBody>
      </p:sp>
      <p:sp>
        <p:nvSpPr>
          <p:cNvPr id="18437" name="Text Box 4"/>
          <p:cNvSpPr txBox="1">
            <a:spLocks noChangeArrowheads="1"/>
          </p:cNvSpPr>
          <p:nvPr/>
        </p:nvSpPr>
        <p:spPr bwMode="auto">
          <a:xfrm>
            <a:off x="6197600" y="5994400"/>
            <a:ext cx="2454275"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200"/>
              <a:t>(From Lambe, 1991; Head, 1992)</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768350" y="242887"/>
            <a:ext cx="7467600" cy="846138"/>
          </a:xfrm>
        </p:spPr>
        <p:txBody>
          <a:bodyPr/>
          <a:lstStyle/>
          <a:p>
            <a:pPr eaLnBrk="1" fontAlgn="auto" hangingPunct="1">
              <a:spcAft>
                <a:spcPts val="0"/>
              </a:spcAft>
              <a:defRPr/>
            </a:pPr>
            <a:r>
              <a:rPr lang="en-US" dirty="0" smtClean="0"/>
              <a:t>Relative </a:t>
            </a:r>
            <a:r>
              <a:rPr lang="en-US" dirty="0"/>
              <a:t>Compaction (R.C.)</a:t>
            </a:r>
          </a:p>
        </p:txBody>
      </p:sp>
      <p:sp>
        <p:nvSpPr>
          <p:cNvPr id="84995" name="Slide Number Placeholder 5"/>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7C8CA5E-812E-4ADC-B0CE-31EEC6687FED}" type="slidenum">
              <a:rPr lang="en-US" sz="1400" smtClean="0">
                <a:solidFill>
                  <a:srgbClr val="FFFFFF"/>
                </a:solidFill>
              </a:rPr>
              <a:pPr eaLnBrk="1" hangingPunct="1"/>
              <a:t>30</a:t>
            </a:fld>
            <a:endParaRPr lang="en-US" sz="1400" smtClean="0">
              <a:solidFill>
                <a:srgbClr val="FFFFFF"/>
              </a:solidFill>
            </a:endParaRPr>
          </a:p>
        </p:txBody>
      </p:sp>
      <p:sp>
        <p:nvSpPr>
          <p:cNvPr id="3" name="Rectangle 2"/>
          <p:cNvSpPr/>
          <p:nvPr/>
        </p:nvSpPr>
        <p:spPr>
          <a:xfrm>
            <a:off x="228603" y="2065791"/>
            <a:ext cx="8386759" cy="1754326"/>
          </a:xfrm>
          <a:prstGeom prst="rect">
            <a:avLst/>
          </a:prstGeom>
        </p:spPr>
        <p:txBody>
          <a:bodyPr wrap="square">
            <a:spAutoFit/>
          </a:bodyPr>
          <a:lstStyle/>
          <a:p>
            <a:pPr>
              <a:lnSpc>
                <a:spcPct val="150000"/>
              </a:lnSpc>
            </a:pPr>
            <a:r>
              <a:rPr lang="en-US" dirty="0">
                <a:solidFill>
                  <a:prstClr val="black"/>
                </a:solidFill>
              </a:rPr>
              <a:t>Relative compaction generally range from 90% </a:t>
            </a:r>
            <a:r>
              <a:rPr lang="en-US" dirty="0" smtClean="0">
                <a:solidFill>
                  <a:prstClr val="black"/>
                </a:solidFill>
              </a:rPr>
              <a:t>- 95</a:t>
            </a:r>
            <a:r>
              <a:rPr lang="en-US" dirty="0">
                <a:solidFill>
                  <a:prstClr val="black"/>
                </a:solidFill>
              </a:rPr>
              <a:t>% </a:t>
            </a:r>
            <a:r>
              <a:rPr lang="en-US" dirty="0" smtClean="0">
                <a:solidFill>
                  <a:prstClr val="black"/>
                </a:solidFill>
              </a:rPr>
              <a:t>as compared </a:t>
            </a:r>
            <a:r>
              <a:rPr lang="en-US" dirty="0">
                <a:solidFill>
                  <a:prstClr val="black"/>
                </a:solidFill>
              </a:rPr>
              <a:t>to the modified </a:t>
            </a:r>
            <a:r>
              <a:rPr lang="en-US" dirty="0" smtClean="0">
                <a:solidFill>
                  <a:prstClr val="black"/>
                </a:solidFill>
              </a:rPr>
              <a:t>proctor and </a:t>
            </a:r>
            <a:r>
              <a:rPr lang="en-US" dirty="0">
                <a:solidFill>
                  <a:prstClr val="black"/>
                </a:solidFill>
              </a:rPr>
              <a:t>95% - 100% </a:t>
            </a:r>
            <a:r>
              <a:rPr lang="en-US" dirty="0" smtClean="0">
                <a:solidFill>
                  <a:prstClr val="black"/>
                </a:solidFill>
              </a:rPr>
              <a:t>as compared </a:t>
            </a:r>
            <a:r>
              <a:rPr lang="en-US" dirty="0">
                <a:solidFill>
                  <a:prstClr val="black"/>
                </a:solidFill>
              </a:rPr>
              <a:t>to the </a:t>
            </a:r>
            <a:r>
              <a:rPr lang="en-US" dirty="0" smtClean="0">
                <a:solidFill>
                  <a:prstClr val="black"/>
                </a:solidFill>
              </a:rPr>
              <a:t>standard Proctor</a:t>
            </a:r>
            <a:r>
              <a:rPr lang="en-US" dirty="0">
                <a:solidFill>
                  <a:prstClr val="black"/>
                </a:solidFill>
              </a:rPr>
              <a:t>.</a:t>
            </a:r>
          </a:p>
        </p:txBody>
      </p:sp>
    </p:spTree>
    <p:extLst>
      <p:ext uri="{BB962C8B-B14F-4D97-AF65-F5344CB8AC3E}">
        <p14:creationId xmlns="" xmlns:p14="http://schemas.microsoft.com/office/powerpoint/2010/main" val="779238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765968" y="471487"/>
            <a:ext cx="7467600" cy="688975"/>
          </a:xfrm>
        </p:spPr>
        <p:txBody>
          <a:bodyPr/>
          <a:lstStyle/>
          <a:p>
            <a:pPr eaLnBrk="1" fontAlgn="auto" hangingPunct="1">
              <a:spcAft>
                <a:spcPts val="0"/>
              </a:spcAft>
              <a:defRPr/>
            </a:pPr>
            <a:r>
              <a:rPr lang="en-US" dirty="0" smtClean="0"/>
              <a:t>Relative </a:t>
            </a:r>
            <a:r>
              <a:rPr lang="en-US" dirty="0"/>
              <a:t>Compaction (R.C.)</a:t>
            </a:r>
          </a:p>
        </p:txBody>
      </p:sp>
      <p:sp>
        <p:nvSpPr>
          <p:cNvPr id="84995" name="Slide Number Placeholder 5"/>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7C8CA5E-812E-4ADC-B0CE-31EEC6687FED}" type="slidenum">
              <a:rPr lang="en-US" sz="1400" smtClean="0">
                <a:solidFill>
                  <a:srgbClr val="FFFFFF"/>
                </a:solidFill>
              </a:rPr>
              <a:pPr eaLnBrk="1" hangingPunct="1"/>
              <a:t>31</a:t>
            </a:fld>
            <a:endParaRPr lang="en-US" sz="1400" smtClean="0">
              <a:solidFill>
                <a:srgbClr val="FFFFFF"/>
              </a:solidFill>
            </a:endParaRPr>
          </a:p>
        </p:txBody>
      </p:sp>
      <p:pic>
        <p:nvPicPr>
          <p:cNvPr id="10" name="Picture 3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75" y="1385883"/>
            <a:ext cx="7447255" cy="53570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5472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4" y="2357437"/>
            <a:ext cx="7915275" cy="903287"/>
          </a:xfrm>
        </p:spPr>
        <p:txBody>
          <a:bodyPr>
            <a:normAutofit/>
          </a:bodyPr>
          <a:lstStyle/>
          <a:p>
            <a:r>
              <a:rPr lang="en-US" sz="2800" dirty="0" smtClean="0"/>
              <a:t>GROUND IMPROVEMENT TECHNIQUES</a:t>
            </a:r>
            <a:endParaRPr lang="en-US" sz="2800" dirty="0"/>
          </a:p>
        </p:txBody>
      </p:sp>
      <p:sp>
        <p:nvSpPr>
          <p:cNvPr id="3" name="Content Placeholder 2"/>
          <p:cNvSpPr>
            <a:spLocks noGrp="1"/>
          </p:cNvSpPr>
          <p:nvPr>
            <p:ph sz="quarter" idx="1"/>
          </p:nvPr>
        </p:nvSpPr>
        <p:spPr>
          <a:xfrm>
            <a:off x="2471738" y="4043363"/>
            <a:ext cx="4000500" cy="1885950"/>
          </a:xfrm>
        </p:spPr>
        <p:txBody>
          <a:bodyPr/>
          <a:lstStyle/>
          <a:p>
            <a:r>
              <a:rPr lang="en-US" dirty="0" smtClean="0"/>
              <a:t>Use videos for reference</a:t>
            </a:r>
            <a:endParaRPr lang="en-US" dirty="0"/>
          </a:p>
        </p:txBody>
      </p:sp>
      <p:sp>
        <p:nvSpPr>
          <p:cNvPr id="4" name="Slide Number Placeholder 3"/>
          <p:cNvSpPr>
            <a:spLocks noGrp="1"/>
          </p:cNvSpPr>
          <p:nvPr>
            <p:ph type="sldNum" sz="quarter" idx="11"/>
          </p:nvPr>
        </p:nvSpPr>
        <p:spPr/>
        <p:txBody>
          <a:bodyPr/>
          <a:lstStyle/>
          <a:p>
            <a:pPr>
              <a:defRPr/>
            </a:pPr>
            <a:fld id="{B4A2B58D-2CC4-4828-BCD0-D8F52991C3D9}" type="slidenum">
              <a:rPr lang="en-US" smtClean="0"/>
              <a:pPr>
                <a:defRPr/>
              </a:pPr>
              <a:t>32</a:t>
            </a:fld>
            <a:endParaRPr lang="en-US"/>
          </a:p>
        </p:txBody>
      </p:sp>
    </p:spTree>
    <p:extLst>
      <p:ext uri="{BB962C8B-B14F-4D97-AF65-F5344CB8AC3E}">
        <p14:creationId xmlns="" xmlns:p14="http://schemas.microsoft.com/office/powerpoint/2010/main" val="22213736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AE7C654-57A4-48BA-83F1-B1F0F901C3D4}" type="slidenum">
              <a:rPr lang="en-US" smtClean="0"/>
              <a:pPr>
                <a:defRPr/>
              </a:pPr>
              <a:t>33</a:t>
            </a:fld>
            <a:endParaRPr lang="en-US"/>
          </a:p>
        </p:txBody>
      </p:sp>
      <p:pic>
        <p:nvPicPr>
          <p:cNvPr id="88066" name="Picture 2" descr="C:\Users\ASAD\Desktop\Thank-You-Free-PNG-Image.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8587" y="-42864"/>
            <a:ext cx="8694899" cy="4572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84656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138" y="173038"/>
            <a:ext cx="7467600" cy="1143000"/>
          </a:xfrm>
        </p:spPr>
        <p:txBody>
          <a:bodyPr/>
          <a:lstStyle/>
          <a:p>
            <a:pPr eaLnBrk="1" fontAlgn="auto" hangingPunct="1">
              <a:spcAft>
                <a:spcPts val="0"/>
              </a:spcAft>
              <a:defRPr/>
            </a:pPr>
            <a:r>
              <a:rPr lang="en-US" dirty="0" smtClean="0"/>
              <a:t>Principle of Compaction</a:t>
            </a:r>
            <a:endParaRPr lang="en-US" dirty="0"/>
          </a:p>
        </p:txBody>
      </p:sp>
      <p:sp>
        <p:nvSpPr>
          <p:cNvPr id="20483" name="Content Placeholder 2"/>
          <p:cNvSpPr>
            <a:spLocks noGrp="1"/>
          </p:cNvSpPr>
          <p:nvPr>
            <p:ph sz="quarter" idx="1"/>
          </p:nvPr>
        </p:nvSpPr>
        <p:spPr>
          <a:xfrm>
            <a:off x="457200" y="1600200"/>
            <a:ext cx="7467600" cy="4873625"/>
          </a:xfrm>
        </p:spPr>
        <p:txBody>
          <a:bodyPr/>
          <a:lstStyle/>
          <a:p>
            <a:pPr eaLnBrk="1" hangingPunct="1"/>
            <a:endParaRPr lang="en-US" smtClean="0"/>
          </a:p>
        </p:txBody>
      </p:sp>
      <p:sp>
        <p:nvSpPr>
          <p:cNvPr id="20484" name="Slide Number Placeholder 3"/>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2BAB285-BA65-42B1-861E-F1AA7D2AFE2F}" type="slidenum">
              <a:rPr lang="en-US" sz="1400" smtClean="0">
                <a:solidFill>
                  <a:srgbClr val="FFFFFF"/>
                </a:solidFill>
              </a:rPr>
              <a:pPr eaLnBrk="1" hangingPunct="1"/>
              <a:t>4</a:t>
            </a:fld>
            <a:endParaRPr lang="en-US" sz="1400" smtClean="0">
              <a:solidFill>
                <a:srgbClr val="FFFFFF"/>
              </a:solidFill>
            </a:endParaRPr>
          </a:p>
        </p:txBody>
      </p:sp>
      <p:pic>
        <p:nvPicPr>
          <p:cNvPr id="2048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4509" y="1576382"/>
            <a:ext cx="7334250" cy="5124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14325"/>
            <a:ext cx="7467600" cy="800101"/>
          </a:xfrm>
        </p:spPr>
        <p:txBody>
          <a:bodyPr>
            <a:normAutofit/>
          </a:bodyPr>
          <a:lstStyle/>
          <a:p>
            <a:pPr eaLnBrk="1" fontAlgn="auto" hangingPunct="1">
              <a:spcAft>
                <a:spcPts val="0"/>
              </a:spcAft>
              <a:defRPr/>
            </a:pPr>
            <a:r>
              <a:rPr lang="en-US" dirty="0"/>
              <a:t>Proctor Compaction </a:t>
            </a:r>
            <a:r>
              <a:rPr lang="en-US" dirty="0" smtClean="0"/>
              <a:t>Theory </a:t>
            </a:r>
            <a:endParaRPr lang="en-US" dirty="0"/>
          </a:p>
        </p:txBody>
      </p:sp>
      <p:sp>
        <p:nvSpPr>
          <p:cNvPr id="3" name="Content Placeholder 2"/>
          <p:cNvSpPr>
            <a:spLocks noGrp="1"/>
          </p:cNvSpPr>
          <p:nvPr>
            <p:ph sz="quarter" idx="1"/>
          </p:nvPr>
        </p:nvSpPr>
        <p:spPr>
          <a:xfrm>
            <a:off x="369888" y="1317625"/>
            <a:ext cx="7947025" cy="5540375"/>
          </a:xfrm>
        </p:spPr>
        <p:txBody>
          <a:bodyPr>
            <a:normAutofit fontScale="92500"/>
          </a:bodyPr>
          <a:lstStyle/>
          <a:p>
            <a:pPr marL="274320" indent="-274320" algn="just" eaLnBrk="1" fontAlgn="auto" hangingPunct="1">
              <a:spcAft>
                <a:spcPts val="0"/>
              </a:spcAft>
              <a:buFont typeface="Wingdings"/>
              <a:buChar char=""/>
              <a:defRPr/>
            </a:pPr>
            <a:r>
              <a:rPr lang="en-US" dirty="0"/>
              <a:t>Proctor (1933), explained the effect of moisture content on compaction of soil. According to this theory, in dry condition soil have a very thin layer of moisture around the particles which causes surface </a:t>
            </a:r>
            <a:r>
              <a:rPr lang="en-US" dirty="0" smtClean="0"/>
              <a:t>tension.</a:t>
            </a:r>
          </a:p>
          <a:p>
            <a:pPr marL="274320" indent="-274320" algn="just" eaLnBrk="1" fontAlgn="auto" hangingPunct="1">
              <a:spcAft>
                <a:spcPts val="0"/>
              </a:spcAft>
              <a:buFont typeface="Wingdings"/>
              <a:buChar char=""/>
              <a:defRPr/>
            </a:pPr>
            <a:r>
              <a:rPr lang="en-US" dirty="0" smtClean="0"/>
              <a:t>Capillary </a:t>
            </a:r>
            <a:r>
              <a:rPr lang="en-US" dirty="0"/>
              <a:t>reaction develops high friction between particles. And that friction resists the compaction of soil. </a:t>
            </a:r>
            <a:endParaRPr lang="en-US" dirty="0" smtClean="0"/>
          </a:p>
          <a:p>
            <a:pPr marL="274320" indent="-274320" algn="just" eaLnBrk="1" fontAlgn="auto" hangingPunct="1">
              <a:spcAft>
                <a:spcPts val="0"/>
              </a:spcAft>
              <a:buFont typeface="Wingdings"/>
              <a:buChar char=""/>
              <a:defRPr/>
            </a:pPr>
            <a:r>
              <a:rPr lang="en-US" dirty="0"/>
              <a:t>The addition of some water in soil, reduce the capillary forces and resistance between the soils. By adding some more water, lubricate the particles and reduce the resistance against </a:t>
            </a:r>
            <a:r>
              <a:rPr lang="en-US" dirty="0" smtClean="0"/>
              <a:t>compaction</a:t>
            </a:r>
          </a:p>
          <a:p>
            <a:pPr marL="274320" indent="-274320" algn="just" eaLnBrk="1" fontAlgn="auto" hangingPunct="1">
              <a:spcAft>
                <a:spcPts val="0"/>
              </a:spcAft>
              <a:buFont typeface="Wingdings"/>
              <a:buChar char=""/>
              <a:defRPr/>
            </a:pPr>
            <a:r>
              <a:rPr lang="en-US" dirty="0"/>
              <a:t>With increase in water content</a:t>
            </a:r>
            <a:r>
              <a:rPr lang="en-US" dirty="0" smtClean="0"/>
              <a:t>, (with compaction effort) </a:t>
            </a:r>
            <a:r>
              <a:rPr lang="en-US" dirty="0"/>
              <a:t>quantity of air voids reduce and density increase and at a particular stage of water content in soil maximum dry density (</a:t>
            </a:r>
            <a:r>
              <a:rPr lang="en-US" dirty="0" err="1"/>
              <a:t>γ</a:t>
            </a:r>
            <a:r>
              <a:rPr lang="en-US" baseline="-25000" dirty="0" err="1"/>
              <a:t>d</a:t>
            </a:r>
            <a:r>
              <a:rPr lang="en-US" baseline="-25000" dirty="0"/>
              <a:t> max</a:t>
            </a:r>
            <a:r>
              <a:rPr lang="en-US" dirty="0"/>
              <a:t>) is achieved. After that stage, increment in water cause the saturation of soil and reduce the density.</a:t>
            </a:r>
          </a:p>
        </p:txBody>
      </p:sp>
      <p:sp>
        <p:nvSpPr>
          <p:cNvPr id="39940" name="Slide Number Placeholder 3"/>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59F0C23-C419-4E66-84E6-8DBB1F6F8936}" type="slidenum">
              <a:rPr lang="en-US" sz="1400" smtClean="0">
                <a:solidFill>
                  <a:srgbClr val="FFFFFF"/>
                </a:solidFill>
              </a:rPr>
              <a:pPr eaLnBrk="1" hangingPunct="1"/>
              <a:t>5</a:t>
            </a:fld>
            <a:endParaRPr lang="en-US" sz="1400" smtClean="0">
              <a:solidFill>
                <a:srgbClr val="FFFFFF"/>
              </a:solidFill>
            </a:endParaRPr>
          </a:p>
        </p:txBody>
      </p:sp>
    </p:spTree>
    <p:extLst>
      <p:ext uri="{BB962C8B-B14F-4D97-AF65-F5344CB8AC3E}">
        <p14:creationId xmlns="" xmlns:p14="http://schemas.microsoft.com/office/powerpoint/2010/main" val="4060937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Slide Number Placeholder 3"/>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2082B65-EEE8-4970-A51D-875E8D0A8A38}" type="slidenum">
              <a:rPr lang="en-US" sz="1400" smtClean="0">
                <a:solidFill>
                  <a:srgbClr val="FFFFFF"/>
                </a:solidFill>
              </a:rPr>
              <a:pPr eaLnBrk="1" hangingPunct="1"/>
              <a:t>6</a:t>
            </a:fld>
            <a:endParaRPr lang="en-US" sz="1400" smtClean="0">
              <a:solidFill>
                <a:srgbClr val="FFFFFF"/>
              </a:solidFill>
            </a:endParaRPr>
          </a:p>
        </p:txBody>
      </p:sp>
      <p:pic>
        <p:nvPicPr>
          <p:cNvPr id="4096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2362" y="626828"/>
            <a:ext cx="7867650" cy="5195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57198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1763"/>
            <a:ext cx="7467600" cy="1143000"/>
          </a:xfrm>
        </p:spPr>
        <p:txBody>
          <a:bodyPr>
            <a:normAutofit/>
          </a:bodyPr>
          <a:lstStyle/>
          <a:p>
            <a:pPr algn="l" eaLnBrk="1" fontAlgn="auto" hangingPunct="1">
              <a:spcAft>
                <a:spcPts val="0"/>
              </a:spcAft>
              <a:defRPr/>
            </a:pPr>
            <a:r>
              <a:rPr lang="en-US" sz="2800" dirty="0" smtClean="0">
                <a:solidFill>
                  <a:srgbClr val="FF0000"/>
                </a:solidFill>
                <a:latin typeface="Arial" pitchFamily="34" charset="0"/>
                <a:cs typeface="Arial" pitchFamily="34" charset="0"/>
              </a:rPr>
              <a:t>What happens to the relative quantities of three phases with addition of water?</a:t>
            </a:r>
            <a:r>
              <a:rPr lang="en-US" sz="2400" dirty="0" smtClean="0"/>
              <a:t> </a:t>
            </a:r>
            <a:endParaRPr lang="en-US" sz="2400" dirty="0"/>
          </a:p>
        </p:txBody>
      </p:sp>
      <p:pic>
        <p:nvPicPr>
          <p:cNvPr id="11267" name="pic"/>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3000" y="1485900"/>
            <a:ext cx="7010400" cy="5259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72130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4" descr="gx0708_2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92425" y="2025650"/>
            <a:ext cx="1308100" cy="164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1" name="Picture 22" descr="gx0709_30"/>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86025" y="3695700"/>
            <a:ext cx="2089150" cy="136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2" name="Text Box 4"/>
          <p:cNvSpPr txBox="1">
            <a:spLocks noChangeArrowheads="1"/>
          </p:cNvSpPr>
          <p:nvPr/>
        </p:nvSpPr>
        <p:spPr bwMode="auto">
          <a:xfrm>
            <a:off x="284163" y="368300"/>
            <a:ext cx="3497262" cy="5859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b="1" u="sng">
                <a:solidFill>
                  <a:srgbClr val="008000"/>
                </a:solidFill>
              </a:rPr>
              <a:t>Soil Compaction in the Field</a:t>
            </a:r>
            <a:r>
              <a:rPr lang="en-US" altLang="en-US" sz="1800" b="1">
                <a:solidFill>
                  <a:srgbClr val="008000"/>
                </a:solidFill>
              </a:rPr>
              <a:t>:</a:t>
            </a:r>
          </a:p>
          <a:p>
            <a:pPr eaLnBrk="1" hangingPunct="1">
              <a:spcBef>
                <a:spcPct val="0"/>
              </a:spcBef>
              <a:buFontTx/>
              <a:buNone/>
            </a:pPr>
            <a:endParaRPr lang="en-US" altLang="en-US" sz="1800" b="1">
              <a:solidFill>
                <a:srgbClr val="008000"/>
              </a:solidFill>
            </a:endParaRPr>
          </a:p>
          <a:p>
            <a:pPr eaLnBrk="1" hangingPunct="1">
              <a:spcBef>
                <a:spcPct val="0"/>
              </a:spcBef>
              <a:buFontTx/>
              <a:buNone/>
            </a:pPr>
            <a:endParaRPr lang="en-US" altLang="en-US" sz="1800" b="1">
              <a:solidFill>
                <a:srgbClr val="008000"/>
              </a:solidFill>
            </a:endParaRPr>
          </a:p>
          <a:p>
            <a:pPr eaLnBrk="1" hangingPunct="1">
              <a:spcBef>
                <a:spcPct val="0"/>
              </a:spcBef>
              <a:buFontTx/>
              <a:buNone/>
            </a:pPr>
            <a:endParaRPr lang="en-US" altLang="en-US" sz="1800" b="1">
              <a:solidFill>
                <a:srgbClr val="008000"/>
              </a:solidFill>
            </a:endParaRPr>
          </a:p>
          <a:p>
            <a:pPr eaLnBrk="1" hangingPunct="1">
              <a:spcBef>
                <a:spcPct val="0"/>
              </a:spcBef>
              <a:buFontTx/>
              <a:buNone/>
            </a:pPr>
            <a:r>
              <a:rPr lang="en-US" altLang="en-US" sz="1800">
                <a:solidFill>
                  <a:srgbClr val="333399"/>
                </a:solidFill>
              </a:rPr>
              <a:t>1- Rammers </a:t>
            </a:r>
          </a:p>
          <a:p>
            <a:pPr eaLnBrk="1" hangingPunct="1">
              <a:spcBef>
                <a:spcPct val="0"/>
              </a:spcBef>
              <a:buFontTx/>
              <a:buNone/>
            </a:pPr>
            <a:endParaRPr lang="en-US" altLang="en-US" sz="1800">
              <a:solidFill>
                <a:srgbClr val="333399"/>
              </a:solidFill>
            </a:endParaRPr>
          </a:p>
          <a:p>
            <a:pPr eaLnBrk="1" hangingPunct="1">
              <a:spcBef>
                <a:spcPct val="0"/>
              </a:spcBef>
              <a:buFontTx/>
              <a:buNone/>
            </a:pPr>
            <a:endParaRPr lang="en-US" altLang="en-US" sz="1800">
              <a:solidFill>
                <a:srgbClr val="333399"/>
              </a:solidFill>
            </a:endParaRPr>
          </a:p>
          <a:p>
            <a:pPr eaLnBrk="1" hangingPunct="1">
              <a:spcBef>
                <a:spcPct val="0"/>
              </a:spcBef>
              <a:buFontTx/>
              <a:buNone/>
            </a:pPr>
            <a:endParaRPr lang="en-US" altLang="en-US" sz="1800">
              <a:solidFill>
                <a:srgbClr val="333399"/>
              </a:solidFill>
            </a:endParaRPr>
          </a:p>
          <a:p>
            <a:pPr eaLnBrk="1" hangingPunct="1">
              <a:spcBef>
                <a:spcPct val="0"/>
              </a:spcBef>
              <a:buFontTx/>
              <a:buNone/>
            </a:pPr>
            <a:endParaRPr lang="en-US" altLang="en-US" sz="1800">
              <a:solidFill>
                <a:srgbClr val="333399"/>
              </a:solidFill>
            </a:endParaRPr>
          </a:p>
          <a:p>
            <a:pPr eaLnBrk="1" hangingPunct="1">
              <a:spcBef>
                <a:spcPct val="0"/>
              </a:spcBef>
              <a:buFontTx/>
              <a:buNone/>
            </a:pPr>
            <a:r>
              <a:rPr lang="en-US" altLang="en-US" sz="1800">
                <a:solidFill>
                  <a:srgbClr val="333399"/>
                </a:solidFill>
              </a:rPr>
              <a:t>2- Vibratory Plates  </a:t>
            </a:r>
          </a:p>
          <a:p>
            <a:pPr eaLnBrk="1" hangingPunct="1">
              <a:spcBef>
                <a:spcPct val="0"/>
              </a:spcBef>
              <a:buFontTx/>
              <a:buNone/>
            </a:pPr>
            <a:endParaRPr lang="en-US" altLang="en-US" sz="1800">
              <a:solidFill>
                <a:srgbClr val="333399"/>
              </a:solidFill>
            </a:endParaRPr>
          </a:p>
          <a:p>
            <a:pPr eaLnBrk="1" hangingPunct="1">
              <a:spcBef>
                <a:spcPct val="0"/>
              </a:spcBef>
              <a:buFontTx/>
              <a:buNone/>
            </a:pPr>
            <a:endParaRPr lang="en-US" altLang="en-US" sz="1800">
              <a:solidFill>
                <a:srgbClr val="333399"/>
              </a:solidFill>
            </a:endParaRPr>
          </a:p>
          <a:p>
            <a:pPr eaLnBrk="1" hangingPunct="1">
              <a:spcBef>
                <a:spcPct val="0"/>
              </a:spcBef>
              <a:buFontTx/>
              <a:buNone/>
            </a:pPr>
            <a:endParaRPr lang="en-US" altLang="en-US" sz="1800">
              <a:solidFill>
                <a:srgbClr val="333399"/>
              </a:solidFill>
            </a:endParaRPr>
          </a:p>
          <a:p>
            <a:pPr eaLnBrk="1" hangingPunct="1">
              <a:spcBef>
                <a:spcPct val="0"/>
              </a:spcBef>
              <a:buFontTx/>
              <a:buNone/>
            </a:pPr>
            <a:endParaRPr lang="en-US" altLang="en-US" sz="1800">
              <a:solidFill>
                <a:srgbClr val="333399"/>
              </a:solidFill>
            </a:endParaRPr>
          </a:p>
          <a:p>
            <a:pPr eaLnBrk="1" hangingPunct="1">
              <a:spcBef>
                <a:spcPct val="0"/>
              </a:spcBef>
              <a:buFontTx/>
              <a:buNone/>
            </a:pPr>
            <a:r>
              <a:rPr lang="en-US" altLang="en-US" sz="1800">
                <a:solidFill>
                  <a:srgbClr val="333399"/>
                </a:solidFill>
              </a:rPr>
              <a:t>3- Smooth Rollers </a:t>
            </a:r>
          </a:p>
          <a:p>
            <a:pPr eaLnBrk="1" hangingPunct="1">
              <a:spcBef>
                <a:spcPct val="0"/>
              </a:spcBef>
              <a:buFontTx/>
              <a:buNone/>
            </a:pPr>
            <a:endParaRPr lang="en-US" altLang="en-US" sz="1800">
              <a:solidFill>
                <a:srgbClr val="333399"/>
              </a:solidFill>
            </a:endParaRPr>
          </a:p>
          <a:p>
            <a:pPr eaLnBrk="1" hangingPunct="1">
              <a:spcBef>
                <a:spcPct val="0"/>
              </a:spcBef>
              <a:buFontTx/>
              <a:buNone/>
            </a:pPr>
            <a:endParaRPr lang="en-US" altLang="en-US" sz="1800">
              <a:solidFill>
                <a:srgbClr val="333399"/>
              </a:solidFill>
            </a:endParaRPr>
          </a:p>
          <a:p>
            <a:pPr eaLnBrk="1" hangingPunct="1">
              <a:spcBef>
                <a:spcPct val="0"/>
              </a:spcBef>
              <a:buFontTx/>
              <a:buNone/>
            </a:pPr>
            <a:endParaRPr lang="en-US" altLang="en-US" sz="1800">
              <a:solidFill>
                <a:srgbClr val="333399"/>
              </a:solidFill>
            </a:endParaRPr>
          </a:p>
          <a:p>
            <a:pPr eaLnBrk="1" hangingPunct="1">
              <a:spcBef>
                <a:spcPct val="0"/>
              </a:spcBef>
              <a:buFontTx/>
              <a:buNone/>
            </a:pPr>
            <a:endParaRPr lang="en-US" altLang="en-US" sz="1800">
              <a:solidFill>
                <a:srgbClr val="333399"/>
              </a:solidFill>
            </a:endParaRPr>
          </a:p>
          <a:p>
            <a:pPr eaLnBrk="1" hangingPunct="1">
              <a:spcBef>
                <a:spcPct val="0"/>
              </a:spcBef>
              <a:buFontTx/>
              <a:buNone/>
            </a:pPr>
            <a:endParaRPr lang="en-US" altLang="en-US" sz="1800">
              <a:solidFill>
                <a:srgbClr val="333399"/>
              </a:solidFill>
            </a:endParaRPr>
          </a:p>
          <a:p>
            <a:pPr eaLnBrk="1" hangingPunct="1">
              <a:spcBef>
                <a:spcPct val="0"/>
              </a:spcBef>
              <a:buFontTx/>
              <a:buNone/>
            </a:pPr>
            <a:r>
              <a:rPr lang="en-US" altLang="en-US" sz="1800">
                <a:solidFill>
                  <a:srgbClr val="333399"/>
                </a:solidFill>
              </a:rPr>
              <a:t>4- Rubber-Tire</a:t>
            </a:r>
          </a:p>
        </p:txBody>
      </p:sp>
      <p:pic>
        <p:nvPicPr>
          <p:cNvPr id="2053" name="Picture 9"/>
          <p:cNvPicPr>
            <a:picLocks noChangeAspect="1" noChangeArrowheads="1"/>
          </p:cNvPicPr>
          <p:nvPr/>
        </p:nvPicPr>
        <p:blipFill>
          <a:blip r:embed="rId5" cstate="print">
            <a:extLst>
              <a:ext uri="{28A0092B-C50C-407E-A947-70E740481C1C}">
                <a14:useLocalDpi xmlns="" xmlns:a14="http://schemas.microsoft.com/office/drawing/2010/main" val="0"/>
              </a:ext>
            </a:extLst>
          </a:blip>
          <a:srcRect l="3200" t="4799" r="3200" b="4799"/>
          <a:stretch>
            <a:fillRect/>
          </a:stretch>
        </p:blipFill>
        <p:spPr bwMode="auto">
          <a:xfrm>
            <a:off x="2092325" y="5119688"/>
            <a:ext cx="2259013" cy="145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4" name="Text Box 15"/>
          <p:cNvSpPr txBox="1">
            <a:spLocks noChangeArrowheads="1"/>
          </p:cNvSpPr>
          <p:nvPr/>
        </p:nvSpPr>
        <p:spPr bwMode="auto">
          <a:xfrm>
            <a:off x="4994275" y="995363"/>
            <a:ext cx="3497263" cy="3113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333399"/>
                </a:solidFill>
              </a:rPr>
              <a:t>5- Sheep foot Roller</a:t>
            </a:r>
          </a:p>
          <a:p>
            <a:pPr eaLnBrk="1" hangingPunct="1">
              <a:spcBef>
                <a:spcPct val="0"/>
              </a:spcBef>
              <a:buFontTx/>
              <a:buNone/>
            </a:pPr>
            <a:endParaRPr lang="en-US" altLang="en-US" sz="1800">
              <a:solidFill>
                <a:srgbClr val="333399"/>
              </a:solidFill>
            </a:endParaRPr>
          </a:p>
          <a:p>
            <a:pPr eaLnBrk="1" hangingPunct="1">
              <a:spcBef>
                <a:spcPct val="0"/>
              </a:spcBef>
              <a:buFontTx/>
              <a:buNone/>
            </a:pPr>
            <a:endParaRPr lang="en-US" altLang="en-US" sz="1800">
              <a:solidFill>
                <a:srgbClr val="333399"/>
              </a:solidFill>
            </a:endParaRPr>
          </a:p>
          <a:p>
            <a:pPr eaLnBrk="1" hangingPunct="1">
              <a:spcBef>
                <a:spcPct val="0"/>
              </a:spcBef>
              <a:buFontTx/>
              <a:buNone/>
            </a:pPr>
            <a:endParaRPr lang="en-US" altLang="en-US" sz="1800">
              <a:solidFill>
                <a:srgbClr val="333399"/>
              </a:solidFill>
            </a:endParaRPr>
          </a:p>
          <a:p>
            <a:pPr eaLnBrk="1" hangingPunct="1">
              <a:spcBef>
                <a:spcPct val="0"/>
              </a:spcBef>
              <a:buFontTx/>
              <a:buNone/>
            </a:pPr>
            <a:endParaRPr lang="en-US" altLang="en-US" sz="1800">
              <a:solidFill>
                <a:srgbClr val="333399"/>
              </a:solidFill>
            </a:endParaRPr>
          </a:p>
          <a:p>
            <a:pPr eaLnBrk="1" hangingPunct="1">
              <a:spcBef>
                <a:spcPct val="0"/>
              </a:spcBef>
              <a:buFontTx/>
              <a:buNone/>
            </a:pPr>
            <a:endParaRPr lang="en-US" altLang="en-US" sz="1800">
              <a:solidFill>
                <a:srgbClr val="333399"/>
              </a:solidFill>
            </a:endParaRPr>
          </a:p>
          <a:p>
            <a:pPr eaLnBrk="1" hangingPunct="1">
              <a:spcBef>
                <a:spcPct val="0"/>
              </a:spcBef>
              <a:buFontTx/>
              <a:buNone/>
            </a:pPr>
            <a:endParaRPr lang="en-US" altLang="en-US" sz="1800">
              <a:solidFill>
                <a:srgbClr val="333399"/>
              </a:solidFill>
            </a:endParaRPr>
          </a:p>
          <a:p>
            <a:pPr eaLnBrk="1" hangingPunct="1">
              <a:spcBef>
                <a:spcPct val="0"/>
              </a:spcBef>
              <a:buFontTx/>
              <a:buNone/>
            </a:pPr>
            <a:endParaRPr lang="en-US" altLang="en-US" sz="1800">
              <a:solidFill>
                <a:srgbClr val="333399"/>
              </a:solidFill>
            </a:endParaRPr>
          </a:p>
          <a:p>
            <a:pPr eaLnBrk="1" hangingPunct="1">
              <a:spcBef>
                <a:spcPct val="0"/>
              </a:spcBef>
              <a:buFontTx/>
              <a:buNone/>
            </a:pPr>
            <a:endParaRPr lang="en-US" altLang="en-US" sz="1800">
              <a:solidFill>
                <a:srgbClr val="333399"/>
              </a:solidFill>
            </a:endParaRPr>
          </a:p>
          <a:p>
            <a:pPr eaLnBrk="1" hangingPunct="1">
              <a:spcBef>
                <a:spcPct val="0"/>
              </a:spcBef>
              <a:buFontTx/>
              <a:buNone/>
            </a:pPr>
            <a:endParaRPr lang="en-US" altLang="en-US" sz="1800">
              <a:solidFill>
                <a:srgbClr val="333399"/>
              </a:solidFill>
            </a:endParaRPr>
          </a:p>
          <a:p>
            <a:pPr eaLnBrk="1" hangingPunct="1">
              <a:spcBef>
                <a:spcPct val="0"/>
              </a:spcBef>
              <a:buFontTx/>
              <a:buNone/>
            </a:pPr>
            <a:r>
              <a:rPr lang="en-US" altLang="en-US" sz="1800">
                <a:solidFill>
                  <a:srgbClr val="333399"/>
                </a:solidFill>
              </a:rPr>
              <a:t>6- Dynamic Compaction</a:t>
            </a:r>
          </a:p>
        </p:txBody>
      </p:sp>
      <p:pic>
        <p:nvPicPr>
          <p:cNvPr id="2055" name="Picture 16"/>
          <p:cNvPicPr>
            <a:picLocks noChangeAspect="1" noChangeArrowheads="1"/>
          </p:cNvPicPr>
          <p:nvPr/>
        </p:nvPicPr>
        <p:blipFill>
          <a:blip r:embed="rId6" cstate="print">
            <a:extLst>
              <a:ext uri="{28A0092B-C50C-407E-A947-70E740481C1C}">
                <a14:useLocalDpi xmlns="" xmlns:a14="http://schemas.microsoft.com/office/drawing/2010/main" val="0"/>
              </a:ext>
            </a:extLst>
          </a:blip>
          <a:srcRect l="3200" t="4799" r="3200" b="4799"/>
          <a:stretch>
            <a:fillRect/>
          </a:stretch>
        </p:blipFill>
        <p:spPr bwMode="auto">
          <a:xfrm>
            <a:off x="5307013" y="1408113"/>
            <a:ext cx="2673350" cy="1720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6" name="Picture 17"/>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283200" y="4265613"/>
            <a:ext cx="1581150" cy="223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7" name="Picture 18"/>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110413" y="4268788"/>
            <a:ext cx="1209675" cy="2233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8" name="Picture 26" descr="gx0709_26"/>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665288" y="914400"/>
            <a:ext cx="1165225" cy="172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766980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2"/>
          <p:cNvSpPr>
            <a:spLocks noChangeArrowheads="1"/>
          </p:cNvSpPr>
          <p:nvPr/>
        </p:nvSpPr>
        <p:spPr bwMode="auto">
          <a:xfrm>
            <a:off x="6797675" y="4343400"/>
            <a:ext cx="1219200" cy="609600"/>
          </a:xfrm>
          <a:prstGeom prst="rect">
            <a:avLst/>
          </a:prstGeom>
          <a:solidFill>
            <a:srgbClr val="B2EBEC"/>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3075" name="Rectangle 38"/>
          <p:cNvSpPr>
            <a:spLocks noChangeArrowheads="1"/>
          </p:cNvSpPr>
          <p:nvPr/>
        </p:nvSpPr>
        <p:spPr bwMode="auto">
          <a:xfrm>
            <a:off x="6797675" y="4953000"/>
            <a:ext cx="1219200" cy="762000"/>
          </a:xfrm>
          <a:prstGeom prst="rect">
            <a:avLst/>
          </a:prstGeom>
          <a:solidFill>
            <a:srgbClr val="C8C85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3076" name="Text Box 4"/>
          <p:cNvSpPr txBox="1">
            <a:spLocks noChangeArrowheads="1"/>
          </p:cNvSpPr>
          <p:nvPr/>
        </p:nvSpPr>
        <p:spPr bwMode="auto">
          <a:xfrm>
            <a:off x="381000" y="685800"/>
            <a:ext cx="8458200" cy="131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000" b="1" u="sng">
                <a:solidFill>
                  <a:srgbClr val="000000"/>
                </a:solidFill>
              </a:rPr>
              <a:t>Definition</a:t>
            </a:r>
            <a:r>
              <a:rPr lang="en-US" altLang="en-US" sz="2000">
                <a:solidFill>
                  <a:srgbClr val="000000"/>
                </a:solidFill>
              </a:rPr>
              <a:t>:</a:t>
            </a:r>
          </a:p>
          <a:p>
            <a:pPr eaLnBrk="1" hangingPunct="1">
              <a:spcBef>
                <a:spcPct val="0"/>
              </a:spcBef>
              <a:buFontTx/>
              <a:buNone/>
            </a:pPr>
            <a:r>
              <a:rPr lang="en-US" altLang="en-US" sz="2000">
                <a:solidFill>
                  <a:srgbClr val="000000"/>
                </a:solidFill>
              </a:rPr>
              <a:t> </a:t>
            </a:r>
          </a:p>
          <a:p>
            <a:pPr eaLnBrk="1" hangingPunct="1">
              <a:spcBef>
                <a:spcPct val="0"/>
              </a:spcBef>
              <a:buFontTx/>
              <a:buNone/>
            </a:pPr>
            <a:r>
              <a:rPr lang="en-US" altLang="en-US" sz="2000">
                <a:solidFill>
                  <a:srgbClr val="000000"/>
                </a:solidFill>
              </a:rPr>
              <a:t>Soil compaction is defined as the method of </a:t>
            </a:r>
            <a:r>
              <a:rPr lang="en-US" altLang="en-US" sz="2000" u="sng">
                <a:solidFill>
                  <a:srgbClr val="A50021"/>
                </a:solidFill>
              </a:rPr>
              <a:t>mechanically increasing</a:t>
            </a:r>
            <a:r>
              <a:rPr lang="en-US" altLang="en-US" sz="2000">
                <a:solidFill>
                  <a:srgbClr val="000000"/>
                </a:solidFill>
              </a:rPr>
              <a:t> the density of soil by reducing volume of air. </a:t>
            </a:r>
          </a:p>
        </p:txBody>
      </p:sp>
      <p:sp>
        <p:nvSpPr>
          <p:cNvPr id="3077" name="Rectangle 6"/>
          <p:cNvSpPr>
            <a:spLocks noChangeArrowheads="1"/>
          </p:cNvSpPr>
          <p:nvPr/>
        </p:nvSpPr>
        <p:spPr bwMode="auto">
          <a:xfrm>
            <a:off x="2476500" y="3886200"/>
            <a:ext cx="1219200" cy="1828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3078" name="Rectangle 7"/>
          <p:cNvSpPr>
            <a:spLocks noChangeArrowheads="1"/>
          </p:cNvSpPr>
          <p:nvPr/>
        </p:nvSpPr>
        <p:spPr bwMode="auto">
          <a:xfrm>
            <a:off x="2476500" y="4953000"/>
            <a:ext cx="1219200" cy="762000"/>
          </a:xfrm>
          <a:prstGeom prst="rect">
            <a:avLst/>
          </a:prstGeom>
          <a:solidFill>
            <a:srgbClr val="C8C85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3079" name="Rectangle 8"/>
          <p:cNvSpPr>
            <a:spLocks noChangeArrowheads="1"/>
          </p:cNvSpPr>
          <p:nvPr/>
        </p:nvSpPr>
        <p:spPr bwMode="auto">
          <a:xfrm>
            <a:off x="2476500" y="4343400"/>
            <a:ext cx="1219200" cy="609600"/>
          </a:xfrm>
          <a:prstGeom prst="rect">
            <a:avLst/>
          </a:prstGeom>
          <a:solidFill>
            <a:srgbClr val="B2EBEC"/>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pic>
        <p:nvPicPr>
          <p:cNvPr id="3080" name="Picture 12" descr="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65213" y="3886200"/>
            <a:ext cx="12192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1" name="Rectangle 13"/>
          <p:cNvSpPr>
            <a:spLocks noChangeArrowheads="1"/>
          </p:cNvSpPr>
          <p:nvPr/>
        </p:nvSpPr>
        <p:spPr bwMode="auto">
          <a:xfrm>
            <a:off x="1071563" y="3886200"/>
            <a:ext cx="1219200" cy="1828800"/>
          </a:xfrm>
          <a:prstGeom prst="rect">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pic>
        <p:nvPicPr>
          <p:cNvPr id="3082" name="Picture 14" descr="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18125" y="4089400"/>
            <a:ext cx="1219200" cy="1633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3" name="Rectangle 15"/>
          <p:cNvSpPr>
            <a:spLocks noChangeArrowheads="1"/>
          </p:cNvSpPr>
          <p:nvPr/>
        </p:nvSpPr>
        <p:spPr bwMode="auto">
          <a:xfrm>
            <a:off x="5324475" y="4078288"/>
            <a:ext cx="1219200" cy="1644650"/>
          </a:xfrm>
          <a:prstGeom prst="rect">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3084" name="Rectangle 16"/>
          <p:cNvSpPr>
            <a:spLocks noChangeArrowheads="1"/>
          </p:cNvSpPr>
          <p:nvPr/>
        </p:nvSpPr>
        <p:spPr bwMode="auto">
          <a:xfrm>
            <a:off x="1079500" y="3338513"/>
            <a:ext cx="1174750" cy="20796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3085" name="Rectangle 17"/>
          <p:cNvSpPr>
            <a:spLocks noChangeArrowheads="1"/>
          </p:cNvSpPr>
          <p:nvPr/>
        </p:nvSpPr>
        <p:spPr bwMode="auto">
          <a:xfrm flipV="1">
            <a:off x="1417638" y="2979738"/>
            <a:ext cx="501650" cy="35877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3086" name="Line 18"/>
          <p:cNvSpPr>
            <a:spLocks noChangeShapeType="1"/>
          </p:cNvSpPr>
          <p:nvPr/>
        </p:nvSpPr>
        <p:spPr bwMode="auto">
          <a:xfrm>
            <a:off x="1655763" y="3514725"/>
            <a:ext cx="0" cy="338138"/>
          </a:xfrm>
          <a:prstGeom prst="line">
            <a:avLst/>
          </a:prstGeom>
          <a:noFill/>
          <a:ln w="762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800">
              <a:solidFill>
                <a:srgbClr val="000000"/>
              </a:solidFill>
              <a:latin typeface="Arial" charset="0"/>
            </a:endParaRPr>
          </a:p>
        </p:txBody>
      </p:sp>
      <p:sp>
        <p:nvSpPr>
          <p:cNvPr id="3087" name="Text Box 24"/>
          <p:cNvSpPr txBox="1">
            <a:spLocks noChangeArrowheads="1"/>
          </p:cNvSpPr>
          <p:nvPr/>
        </p:nvSpPr>
        <p:spPr bwMode="auto">
          <a:xfrm>
            <a:off x="2765425" y="5214938"/>
            <a:ext cx="5969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200">
                <a:solidFill>
                  <a:srgbClr val="000000"/>
                </a:solidFill>
              </a:rPr>
              <a:t>Solids</a:t>
            </a:r>
          </a:p>
        </p:txBody>
      </p:sp>
      <p:sp>
        <p:nvSpPr>
          <p:cNvPr id="3088" name="Text Box 25"/>
          <p:cNvSpPr txBox="1">
            <a:spLocks noChangeArrowheads="1"/>
          </p:cNvSpPr>
          <p:nvPr/>
        </p:nvSpPr>
        <p:spPr bwMode="auto">
          <a:xfrm>
            <a:off x="2798763" y="4495800"/>
            <a:ext cx="59055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200">
                <a:solidFill>
                  <a:srgbClr val="000000"/>
                </a:solidFill>
              </a:rPr>
              <a:t>Water</a:t>
            </a:r>
          </a:p>
        </p:txBody>
      </p:sp>
      <p:sp>
        <p:nvSpPr>
          <p:cNvPr id="3089" name="Text Box 26"/>
          <p:cNvSpPr txBox="1">
            <a:spLocks noChangeArrowheads="1"/>
          </p:cNvSpPr>
          <p:nvPr/>
        </p:nvSpPr>
        <p:spPr bwMode="auto">
          <a:xfrm>
            <a:off x="2852738" y="3973513"/>
            <a:ext cx="369887"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200">
                <a:solidFill>
                  <a:srgbClr val="000000"/>
                </a:solidFill>
              </a:rPr>
              <a:t>Air</a:t>
            </a:r>
          </a:p>
        </p:txBody>
      </p:sp>
      <p:sp>
        <p:nvSpPr>
          <p:cNvPr id="3090" name="Text Box 27"/>
          <p:cNvSpPr txBox="1">
            <a:spLocks noChangeArrowheads="1"/>
          </p:cNvSpPr>
          <p:nvPr/>
        </p:nvSpPr>
        <p:spPr bwMode="auto">
          <a:xfrm>
            <a:off x="7158038" y="5141913"/>
            <a:ext cx="5969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200">
                <a:solidFill>
                  <a:srgbClr val="000000"/>
                </a:solidFill>
              </a:rPr>
              <a:t>Solids</a:t>
            </a:r>
          </a:p>
        </p:txBody>
      </p:sp>
      <p:sp>
        <p:nvSpPr>
          <p:cNvPr id="3091" name="Text Box 28"/>
          <p:cNvSpPr txBox="1">
            <a:spLocks noChangeArrowheads="1"/>
          </p:cNvSpPr>
          <p:nvPr/>
        </p:nvSpPr>
        <p:spPr bwMode="auto">
          <a:xfrm>
            <a:off x="7126288" y="4470400"/>
            <a:ext cx="59055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200">
                <a:solidFill>
                  <a:srgbClr val="000000"/>
                </a:solidFill>
              </a:rPr>
              <a:t>Water</a:t>
            </a:r>
          </a:p>
        </p:txBody>
      </p:sp>
      <p:sp>
        <p:nvSpPr>
          <p:cNvPr id="3092" name="Text Box 29"/>
          <p:cNvSpPr txBox="1">
            <a:spLocks noChangeArrowheads="1"/>
          </p:cNvSpPr>
          <p:nvPr/>
        </p:nvSpPr>
        <p:spPr bwMode="auto">
          <a:xfrm>
            <a:off x="7235825" y="4075113"/>
            <a:ext cx="369888"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200">
                <a:solidFill>
                  <a:srgbClr val="000000"/>
                </a:solidFill>
              </a:rPr>
              <a:t>Air</a:t>
            </a:r>
          </a:p>
        </p:txBody>
      </p:sp>
      <p:sp>
        <p:nvSpPr>
          <p:cNvPr id="3093" name="Text Box 31"/>
          <p:cNvSpPr txBox="1">
            <a:spLocks noChangeArrowheads="1"/>
          </p:cNvSpPr>
          <p:nvPr/>
        </p:nvSpPr>
        <p:spPr bwMode="auto">
          <a:xfrm>
            <a:off x="4222750" y="4748213"/>
            <a:ext cx="10445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200">
                <a:solidFill>
                  <a:srgbClr val="000000"/>
                </a:solidFill>
              </a:rPr>
              <a:t>Compressed</a:t>
            </a:r>
          </a:p>
          <a:p>
            <a:pPr algn="ctr" eaLnBrk="1" hangingPunct="1">
              <a:spcBef>
                <a:spcPct val="0"/>
              </a:spcBef>
              <a:buFontTx/>
              <a:buNone/>
            </a:pPr>
            <a:r>
              <a:rPr lang="en-US" altLang="en-US" sz="1200">
                <a:solidFill>
                  <a:srgbClr val="000000"/>
                </a:solidFill>
              </a:rPr>
              <a:t>soil</a:t>
            </a:r>
          </a:p>
        </p:txBody>
      </p:sp>
      <p:sp>
        <p:nvSpPr>
          <p:cNvPr id="3094" name="Line 32"/>
          <p:cNvSpPr>
            <a:spLocks noChangeShapeType="1"/>
          </p:cNvSpPr>
          <p:nvPr/>
        </p:nvSpPr>
        <p:spPr bwMode="auto">
          <a:xfrm>
            <a:off x="5005388" y="5072063"/>
            <a:ext cx="555625" cy="228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800">
              <a:solidFill>
                <a:srgbClr val="000000"/>
              </a:solidFill>
              <a:latin typeface="Arial" charset="0"/>
            </a:endParaRPr>
          </a:p>
        </p:txBody>
      </p:sp>
      <p:sp>
        <p:nvSpPr>
          <p:cNvPr id="3095" name="Text Box 35"/>
          <p:cNvSpPr txBox="1">
            <a:spLocks noChangeArrowheads="1"/>
          </p:cNvSpPr>
          <p:nvPr/>
        </p:nvSpPr>
        <p:spPr bwMode="auto">
          <a:xfrm>
            <a:off x="1379538" y="3081338"/>
            <a:ext cx="54927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200" b="1">
                <a:solidFill>
                  <a:srgbClr val="FFFFFF"/>
                </a:solidFill>
              </a:rPr>
              <a:t>Load</a:t>
            </a:r>
          </a:p>
        </p:txBody>
      </p:sp>
      <p:sp>
        <p:nvSpPr>
          <p:cNvPr id="3096" name="Text Box 36"/>
          <p:cNvSpPr txBox="1">
            <a:spLocks noChangeArrowheads="1"/>
          </p:cNvSpPr>
          <p:nvPr/>
        </p:nvSpPr>
        <p:spPr bwMode="auto">
          <a:xfrm>
            <a:off x="361950" y="4618038"/>
            <a:ext cx="5984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200">
                <a:solidFill>
                  <a:srgbClr val="000000"/>
                </a:solidFill>
              </a:rPr>
              <a:t>Soil</a:t>
            </a:r>
          </a:p>
          <a:p>
            <a:pPr algn="ctr" eaLnBrk="1" hangingPunct="1">
              <a:spcBef>
                <a:spcPct val="0"/>
              </a:spcBef>
              <a:buFontTx/>
              <a:buNone/>
            </a:pPr>
            <a:r>
              <a:rPr lang="en-US" altLang="en-US" sz="1200">
                <a:solidFill>
                  <a:srgbClr val="000000"/>
                </a:solidFill>
              </a:rPr>
              <a:t>Matrix</a:t>
            </a:r>
          </a:p>
        </p:txBody>
      </p:sp>
      <p:sp>
        <p:nvSpPr>
          <p:cNvPr id="3097" name="Line 37"/>
          <p:cNvSpPr>
            <a:spLocks noChangeShapeType="1"/>
          </p:cNvSpPr>
          <p:nvPr/>
        </p:nvSpPr>
        <p:spPr bwMode="auto">
          <a:xfrm>
            <a:off x="727075" y="5038725"/>
            <a:ext cx="555625" cy="228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800">
              <a:solidFill>
                <a:srgbClr val="000000"/>
              </a:solidFill>
              <a:latin typeface="Arial" charset="0"/>
            </a:endParaRPr>
          </a:p>
        </p:txBody>
      </p:sp>
      <p:sp>
        <p:nvSpPr>
          <p:cNvPr id="3098" name="Rectangle 9"/>
          <p:cNvSpPr>
            <a:spLocks noChangeArrowheads="1"/>
          </p:cNvSpPr>
          <p:nvPr/>
        </p:nvSpPr>
        <p:spPr bwMode="auto">
          <a:xfrm>
            <a:off x="6800850" y="4081463"/>
            <a:ext cx="1219200" cy="163353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3099" name="Line 43"/>
          <p:cNvSpPr>
            <a:spLocks noChangeShapeType="1"/>
          </p:cNvSpPr>
          <p:nvPr/>
        </p:nvSpPr>
        <p:spPr bwMode="auto">
          <a:xfrm>
            <a:off x="3767138" y="3886200"/>
            <a:ext cx="1882775"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latin typeface="Arial" charset="0"/>
            </a:endParaRPr>
          </a:p>
        </p:txBody>
      </p:sp>
      <p:sp>
        <p:nvSpPr>
          <p:cNvPr id="3100" name="Line 44"/>
          <p:cNvSpPr>
            <a:spLocks noChangeShapeType="1"/>
          </p:cNvSpPr>
          <p:nvPr/>
        </p:nvSpPr>
        <p:spPr bwMode="auto">
          <a:xfrm>
            <a:off x="3832225" y="4071938"/>
            <a:ext cx="1414463"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latin typeface="Arial" charset="0"/>
            </a:endParaRPr>
          </a:p>
        </p:txBody>
      </p:sp>
      <p:sp>
        <p:nvSpPr>
          <p:cNvPr id="3101" name="Text Box 45"/>
          <p:cNvSpPr txBox="1">
            <a:spLocks noChangeArrowheads="1"/>
          </p:cNvSpPr>
          <p:nvPr/>
        </p:nvSpPr>
        <p:spPr bwMode="auto">
          <a:xfrm>
            <a:off x="971550" y="5881688"/>
            <a:ext cx="10191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400">
                <a:solidFill>
                  <a:srgbClr val="000000"/>
                </a:solidFill>
                <a:latin typeface="Symbol" pitchFamily="18" charset="2"/>
              </a:rPr>
              <a:t>g</a:t>
            </a:r>
            <a:r>
              <a:rPr lang="en-US" altLang="en-US" sz="1800" baseline="-25000">
                <a:solidFill>
                  <a:srgbClr val="000000"/>
                </a:solidFill>
              </a:rPr>
              <a:t>soil (1)</a:t>
            </a:r>
            <a:r>
              <a:rPr lang="en-US" altLang="en-US" sz="1800">
                <a:solidFill>
                  <a:srgbClr val="000000"/>
                </a:solidFill>
                <a:latin typeface="Symbol" pitchFamily="18" charset="2"/>
              </a:rPr>
              <a:t> </a:t>
            </a:r>
            <a:r>
              <a:rPr lang="en-US" altLang="en-US" sz="1800">
                <a:solidFill>
                  <a:srgbClr val="000000"/>
                </a:solidFill>
              </a:rPr>
              <a:t>= </a:t>
            </a:r>
          </a:p>
        </p:txBody>
      </p:sp>
      <p:sp>
        <p:nvSpPr>
          <p:cNvPr id="3102" name="Text Box 46"/>
          <p:cNvSpPr txBox="1">
            <a:spLocks noChangeArrowheads="1"/>
          </p:cNvSpPr>
          <p:nvPr/>
        </p:nvSpPr>
        <p:spPr bwMode="auto">
          <a:xfrm>
            <a:off x="1817688" y="5795963"/>
            <a:ext cx="5778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00"/>
                </a:solidFill>
              </a:rPr>
              <a:t>W</a:t>
            </a:r>
            <a:r>
              <a:rPr lang="en-US" altLang="en-US" sz="1800" baseline="-25000">
                <a:solidFill>
                  <a:srgbClr val="000000"/>
                </a:solidFill>
              </a:rPr>
              <a:t>T1</a:t>
            </a:r>
          </a:p>
        </p:txBody>
      </p:sp>
      <p:sp>
        <p:nvSpPr>
          <p:cNvPr id="3103" name="Line 47"/>
          <p:cNvSpPr>
            <a:spLocks noChangeShapeType="1"/>
          </p:cNvSpPr>
          <p:nvPr/>
        </p:nvSpPr>
        <p:spPr bwMode="auto">
          <a:xfrm>
            <a:off x="1878013" y="6151563"/>
            <a:ext cx="403225"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latin typeface="Arial" charset="0"/>
            </a:endParaRPr>
          </a:p>
        </p:txBody>
      </p:sp>
      <p:sp>
        <p:nvSpPr>
          <p:cNvPr id="3104" name="Text Box 48"/>
          <p:cNvSpPr txBox="1">
            <a:spLocks noChangeArrowheads="1"/>
          </p:cNvSpPr>
          <p:nvPr/>
        </p:nvSpPr>
        <p:spPr bwMode="auto">
          <a:xfrm>
            <a:off x="1860550" y="6110288"/>
            <a:ext cx="5143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00"/>
                </a:solidFill>
              </a:rPr>
              <a:t>V</a:t>
            </a:r>
            <a:r>
              <a:rPr lang="en-US" altLang="en-US" sz="1800" baseline="-25000">
                <a:solidFill>
                  <a:srgbClr val="000000"/>
                </a:solidFill>
              </a:rPr>
              <a:t>T1</a:t>
            </a:r>
          </a:p>
        </p:txBody>
      </p:sp>
      <p:sp>
        <p:nvSpPr>
          <p:cNvPr id="3105" name="Text Box 50"/>
          <p:cNvSpPr txBox="1">
            <a:spLocks noChangeArrowheads="1"/>
          </p:cNvSpPr>
          <p:nvPr/>
        </p:nvSpPr>
        <p:spPr bwMode="auto">
          <a:xfrm>
            <a:off x="5180013" y="5946775"/>
            <a:ext cx="10191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400">
                <a:solidFill>
                  <a:srgbClr val="000000"/>
                </a:solidFill>
                <a:latin typeface="Symbol" pitchFamily="18" charset="2"/>
              </a:rPr>
              <a:t>g</a:t>
            </a:r>
            <a:r>
              <a:rPr lang="en-US" altLang="en-US" sz="1800" baseline="-25000">
                <a:solidFill>
                  <a:srgbClr val="000000"/>
                </a:solidFill>
              </a:rPr>
              <a:t>soil (2)</a:t>
            </a:r>
            <a:r>
              <a:rPr lang="en-US" altLang="en-US" sz="1800">
                <a:solidFill>
                  <a:srgbClr val="000000"/>
                </a:solidFill>
                <a:latin typeface="Symbol" pitchFamily="18" charset="2"/>
              </a:rPr>
              <a:t> </a:t>
            </a:r>
            <a:r>
              <a:rPr lang="en-US" altLang="en-US" sz="1800">
                <a:solidFill>
                  <a:srgbClr val="000000"/>
                </a:solidFill>
              </a:rPr>
              <a:t>= </a:t>
            </a:r>
          </a:p>
        </p:txBody>
      </p:sp>
      <p:sp>
        <p:nvSpPr>
          <p:cNvPr id="3106" name="Text Box 51"/>
          <p:cNvSpPr txBox="1">
            <a:spLocks noChangeArrowheads="1"/>
          </p:cNvSpPr>
          <p:nvPr/>
        </p:nvSpPr>
        <p:spPr bwMode="auto">
          <a:xfrm>
            <a:off x="6048375" y="5861050"/>
            <a:ext cx="5778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00"/>
                </a:solidFill>
              </a:rPr>
              <a:t>W</a:t>
            </a:r>
            <a:r>
              <a:rPr lang="en-US" altLang="en-US" sz="1800" baseline="-25000">
                <a:solidFill>
                  <a:srgbClr val="000000"/>
                </a:solidFill>
              </a:rPr>
              <a:t>T1</a:t>
            </a:r>
          </a:p>
        </p:txBody>
      </p:sp>
      <p:sp>
        <p:nvSpPr>
          <p:cNvPr id="3107" name="Line 52"/>
          <p:cNvSpPr>
            <a:spLocks noChangeShapeType="1"/>
          </p:cNvSpPr>
          <p:nvPr/>
        </p:nvSpPr>
        <p:spPr bwMode="auto">
          <a:xfrm>
            <a:off x="6108700" y="6227763"/>
            <a:ext cx="403225"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latin typeface="Arial" charset="0"/>
            </a:endParaRPr>
          </a:p>
        </p:txBody>
      </p:sp>
      <p:sp>
        <p:nvSpPr>
          <p:cNvPr id="3108" name="Text Box 53"/>
          <p:cNvSpPr txBox="1">
            <a:spLocks noChangeArrowheads="1"/>
          </p:cNvSpPr>
          <p:nvPr/>
        </p:nvSpPr>
        <p:spPr bwMode="auto">
          <a:xfrm>
            <a:off x="6091238" y="6175375"/>
            <a:ext cx="514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00"/>
                </a:solidFill>
              </a:rPr>
              <a:t>V</a:t>
            </a:r>
            <a:r>
              <a:rPr lang="en-US" altLang="en-US" sz="1800" baseline="-25000">
                <a:solidFill>
                  <a:srgbClr val="000000"/>
                </a:solidFill>
              </a:rPr>
              <a:t>T2</a:t>
            </a:r>
          </a:p>
        </p:txBody>
      </p:sp>
      <p:sp>
        <p:nvSpPr>
          <p:cNvPr id="3109" name="Text Box 54"/>
          <p:cNvSpPr txBox="1">
            <a:spLocks noChangeArrowheads="1"/>
          </p:cNvSpPr>
          <p:nvPr/>
        </p:nvSpPr>
        <p:spPr bwMode="auto">
          <a:xfrm>
            <a:off x="3824288" y="2800350"/>
            <a:ext cx="1673225" cy="466725"/>
          </a:xfrm>
          <a:prstGeom prst="rect">
            <a:avLst/>
          </a:prstGeom>
          <a:noFill/>
          <a:ln w="9525">
            <a:solidFill>
              <a:schemeClr val="bg2"/>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400">
                <a:solidFill>
                  <a:srgbClr val="000000"/>
                </a:solidFill>
                <a:latin typeface="Symbol" pitchFamily="18" charset="2"/>
              </a:rPr>
              <a:t>g</a:t>
            </a:r>
            <a:r>
              <a:rPr lang="en-US" altLang="en-US" sz="1800" baseline="-25000">
                <a:solidFill>
                  <a:srgbClr val="000000"/>
                </a:solidFill>
              </a:rPr>
              <a:t>soil (2)</a:t>
            </a:r>
            <a:r>
              <a:rPr lang="en-US" altLang="en-US" sz="1800">
                <a:solidFill>
                  <a:srgbClr val="000000"/>
                </a:solidFill>
                <a:latin typeface="Symbol" pitchFamily="18" charset="2"/>
              </a:rPr>
              <a:t> </a:t>
            </a:r>
            <a:r>
              <a:rPr lang="en-US" altLang="en-US" sz="1800">
                <a:solidFill>
                  <a:srgbClr val="000000"/>
                </a:solidFill>
              </a:rPr>
              <a:t>&gt; </a:t>
            </a:r>
            <a:r>
              <a:rPr lang="en-US" altLang="en-US" sz="2400">
                <a:solidFill>
                  <a:srgbClr val="000000"/>
                </a:solidFill>
                <a:latin typeface="Symbol" pitchFamily="18" charset="2"/>
              </a:rPr>
              <a:t>g</a:t>
            </a:r>
            <a:r>
              <a:rPr lang="en-US" altLang="en-US" sz="1800" baseline="-25000">
                <a:solidFill>
                  <a:srgbClr val="000000"/>
                </a:solidFill>
              </a:rPr>
              <a:t>soil (1)</a:t>
            </a:r>
            <a:r>
              <a:rPr lang="en-US" altLang="en-US" sz="1800">
                <a:solidFill>
                  <a:srgbClr val="000000"/>
                </a:solidFill>
              </a:rPr>
              <a:t> </a:t>
            </a:r>
          </a:p>
        </p:txBody>
      </p:sp>
    </p:spTree>
    <p:extLst>
      <p:ext uri="{BB962C8B-B14F-4D97-AF65-F5344CB8AC3E}">
        <p14:creationId xmlns="" xmlns:p14="http://schemas.microsoft.com/office/powerpoint/2010/main" val="37589553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Oriel</Template>
  <TotalTime>12048</TotalTime>
  <Words>1537</Words>
  <Application>Microsoft Office PowerPoint</Application>
  <PresentationFormat>On-screen Show (4:3)</PresentationFormat>
  <Paragraphs>355</Paragraphs>
  <Slides>33</Slides>
  <Notes>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33</vt:i4>
      </vt:variant>
    </vt:vector>
  </HeadingPairs>
  <TitlesOfParts>
    <vt:vector size="37" baseType="lpstr">
      <vt:lpstr>Oriel</vt:lpstr>
      <vt:lpstr>Flow</vt:lpstr>
      <vt:lpstr>Default Design</vt:lpstr>
      <vt:lpstr>Equation</vt:lpstr>
      <vt:lpstr>Slide 1</vt:lpstr>
      <vt:lpstr>What is compaction?</vt:lpstr>
      <vt:lpstr>Compaction and Objectives</vt:lpstr>
      <vt:lpstr>Principle of Compaction</vt:lpstr>
      <vt:lpstr>Proctor Compaction Theory </vt:lpstr>
      <vt:lpstr>Slide 6</vt:lpstr>
      <vt:lpstr>What happens to the relative quantities of three phases with addition of water? </vt:lpstr>
      <vt:lpstr>Slide 8</vt:lpstr>
      <vt:lpstr>Slide 9</vt:lpstr>
      <vt:lpstr>Slide 10</vt:lpstr>
      <vt:lpstr>Slide 11</vt:lpstr>
      <vt:lpstr>3.2.1 Procedures and Results</vt:lpstr>
      <vt:lpstr>Comparison-Summary</vt:lpstr>
      <vt:lpstr>Slide 14</vt:lpstr>
      <vt:lpstr>Slide 15</vt:lpstr>
      <vt:lpstr>Slide 16</vt:lpstr>
      <vt:lpstr>Slide 17</vt:lpstr>
      <vt:lpstr>Field Compaction Equipment  and Procedures</vt:lpstr>
      <vt:lpstr>Equipment</vt:lpstr>
      <vt:lpstr>Equipment (Cont.)</vt:lpstr>
      <vt:lpstr>Equipment (Cont.)</vt:lpstr>
      <vt:lpstr>Equipment (Cont.)</vt:lpstr>
      <vt:lpstr>Equipment (Cont.)</vt:lpstr>
      <vt:lpstr>Equipment (Cont.)</vt:lpstr>
      <vt:lpstr>Equipment-Summary</vt:lpstr>
      <vt:lpstr>Factors Affecting Field Compaction</vt:lpstr>
      <vt:lpstr>RELATIVE COMPACTION</vt:lpstr>
      <vt:lpstr>Determination of Field Density</vt:lpstr>
      <vt:lpstr>Relative Compaction (R.C.)</vt:lpstr>
      <vt:lpstr>Relative Compaction (R.C.)</vt:lpstr>
      <vt:lpstr>Relative Compaction (R.C.)</vt:lpstr>
      <vt:lpstr>GROUND IMPROVEMENT TECHNIQUES</vt:lpstr>
      <vt:lpstr>Slide 33</vt:lpstr>
    </vt:vector>
  </TitlesOfParts>
  <Company>HKUST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Yu-Hsing Wang</dc:creator>
  <cp:lastModifiedBy>saeed hassan</cp:lastModifiedBy>
  <cp:revision>331</cp:revision>
  <dcterms:created xsi:type="dcterms:W3CDTF">2001-10-17T00:24:43Z</dcterms:created>
  <dcterms:modified xsi:type="dcterms:W3CDTF">2020-04-25T17:14:57Z</dcterms:modified>
</cp:coreProperties>
</file>