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3966CC-26D0-4528-977E-5C73DF325AA8}"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718453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966CC-26D0-4528-977E-5C73DF325AA8}"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2953640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966CC-26D0-4528-977E-5C73DF325AA8}"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409241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966CC-26D0-4528-977E-5C73DF325AA8}"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2849701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3966CC-26D0-4528-977E-5C73DF325AA8}"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226746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3966CC-26D0-4528-977E-5C73DF325AA8}"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247660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3966CC-26D0-4528-977E-5C73DF325AA8}" type="datetimeFigureOut">
              <a:rPr lang="en-US" smtClean="0"/>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2794764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3966CC-26D0-4528-977E-5C73DF325AA8}" type="datetimeFigureOut">
              <a:rPr lang="en-US" smtClean="0"/>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807537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966CC-26D0-4528-977E-5C73DF325AA8}" type="datetimeFigureOut">
              <a:rPr lang="en-US" smtClean="0"/>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804693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966CC-26D0-4528-977E-5C73DF325AA8}"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3861057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966CC-26D0-4528-977E-5C73DF325AA8}"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BD9DA-8B90-409D-BEAB-A0F026C00980}" type="slidenum">
              <a:rPr lang="en-US" smtClean="0"/>
              <a:t>‹#›</a:t>
            </a:fld>
            <a:endParaRPr lang="en-US"/>
          </a:p>
        </p:txBody>
      </p:sp>
    </p:spTree>
    <p:extLst>
      <p:ext uri="{BB962C8B-B14F-4D97-AF65-F5344CB8AC3E}">
        <p14:creationId xmlns:p14="http://schemas.microsoft.com/office/powerpoint/2010/main" val="3669435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966CC-26D0-4528-977E-5C73DF325AA8}" type="datetimeFigureOut">
              <a:rPr lang="en-US" smtClean="0"/>
              <a:t>3/24/2020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BD9DA-8B90-409D-BEAB-A0F026C00980}" type="slidenum">
              <a:rPr lang="en-US" smtClean="0"/>
              <a:t>‹#›</a:t>
            </a:fld>
            <a:endParaRPr lang="en-US"/>
          </a:p>
        </p:txBody>
      </p:sp>
    </p:spTree>
    <p:extLst>
      <p:ext uri="{BB962C8B-B14F-4D97-AF65-F5344CB8AC3E}">
        <p14:creationId xmlns:p14="http://schemas.microsoft.com/office/powerpoint/2010/main" val="1379531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3046988"/>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2</a:t>
            </a:r>
            <a:r>
              <a:rPr lang="en-US" sz="3200" baseline="30000" dirty="0" smtClean="0">
                <a:latin typeface="Times New Roman" pitchFamily="18" charset="0"/>
                <a:cs typeface="Times New Roman" pitchFamily="18" charset="0"/>
              </a:rPr>
              <a:t>nd</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Migration</a:t>
            </a:r>
          </a:p>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79399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534400" cy="520142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What is migration?</a:t>
            </a:r>
          </a:p>
          <a:p>
            <a:pPr algn="just"/>
            <a:r>
              <a:rPr lang="en-US" sz="2000" dirty="0" smtClean="0">
                <a:latin typeface="Times New Roman" pitchFamily="18" charset="0"/>
                <a:cs typeface="Times New Roman" pitchFamily="18" charset="0"/>
              </a:rPr>
              <a:t>	Migration is a kind of mobility which pertains to geographic or spatial units conditioned by shifting of residence and moving out of such units. A geographic unit from where a person shifted his/her residence is known as place of origin and where he/she settled is called as place of destination.</a:t>
            </a:r>
          </a:p>
          <a:p>
            <a:pPr algn="ctr"/>
            <a:r>
              <a:rPr lang="en-US" sz="2400" b="1" dirty="0" smtClean="0">
                <a:latin typeface="Times New Roman" pitchFamily="18" charset="0"/>
                <a:cs typeface="Times New Roman" pitchFamily="18" charset="0"/>
              </a:rPr>
              <a:t>Or </a:t>
            </a:r>
          </a:p>
          <a:p>
            <a:pPr algn="just"/>
            <a:r>
              <a:rPr lang="en-US" sz="2000" dirty="0" smtClean="0">
                <a:latin typeface="Times New Roman" pitchFamily="18" charset="0"/>
                <a:cs typeface="Times New Roman" pitchFamily="18" charset="0"/>
              </a:rPr>
              <a:t>	Migration</a:t>
            </a:r>
            <a:r>
              <a:rPr lang="en-US" sz="2000" dirty="0">
                <a:latin typeface="Times New Roman" pitchFamily="18" charset="0"/>
                <a:cs typeface="Times New Roman" pitchFamily="18" charset="0"/>
              </a:rPr>
              <a:t> in geography usually refers to the movement of humans from one place to another. It occurs when the perceived interaction of Push and Pull factors overcome the friction of moving. </a:t>
            </a:r>
            <a:r>
              <a:rPr lang="en-US" sz="2000" dirty="0" smtClean="0">
                <a:latin typeface="Times New Roman" pitchFamily="18" charset="0"/>
                <a:cs typeface="Times New Roman" pitchFamily="18" charset="0"/>
              </a:rPr>
              <a:t>Where </a:t>
            </a:r>
          </a:p>
          <a:p>
            <a:pPr algn="just"/>
            <a:r>
              <a:rPr lang="en-US" sz="2000" b="1" dirty="0" smtClean="0">
                <a:latin typeface="Times New Roman" pitchFamily="18" charset="0"/>
                <a:cs typeface="Times New Roman" pitchFamily="18" charset="0"/>
              </a:rPr>
              <a:t>Push </a:t>
            </a:r>
            <a:r>
              <a:rPr lang="en-US" sz="2000" b="1" dirty="0">
                <a:latin typeface="Times New Roman" pitchFamily="18" charset="0"/>
                <a:cs typeface="Times New Roman" pitchFamily="18" charset="0"/>
              </a:rPr>
              <a:t>factors</a:t>
            </a:r>
            <a:r>
              <a:rPr lang="en-US" sz="2000" dirty="0">
                <a:latin typeface="Times New Roman" pitchFamily="18" charset="0"/>
                <a:cs typeface="Times New Roman" pitchFamily="18" charset="0"/>
              </a:rPr>
              <a:t>: elements of the origin that are perceived negatively leading to a desire to leave</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Pull factors</a:t>
            </a:r>
            <a:r>
              <a:rPr lang="en-US" sz="2000" dirty="0">
                <a:latin typeface="Times New Roman" pitchFamily="18" charset="0"/>
                <a:cs typeface="Times New Roman" pitchFamily="18" charset="0"/>
              </a:rPr>
              <a:t>: elements of the destination that are perceived positively leading to place-attraction.</a:t>
            </a:r>
          </a:p>
          <a:p>
            <a:pPr algn="ctr"/>
            <a:r>
              <a:rPr lang="en-US" sz="2400" b="1" dirty="0" smtClean="0">
                <a:latin typeface="Times New Roman" pitchFamily="18" charset="0"/>
                <a:cs typeface="Times New Roman" pitchFamily="18" charset="0"/>
              </a:rPr>
              <a:t>Or</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Migration </a:t>
            </a:r>
            <a:r>
              <a:rPr lang="en-US" sz="2000" dirty="0">
                <a:latin typeface="Times New Roman" pitchFamily="18" charset="0"/>
                <a:cs typeface="Times New Roman" pitchFamily="18" charset="0"/>
              </a:rPr>
              <a:t>is the movement of people from one place to another for economic, social, political or environmental reasons.</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73393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534400" cy="353943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Importance of migration</a:t>
            </a:r>
          </a:p>
          <a:p>
            <a:pPr algn="just"/>
            <a:r>
              <a:rPr lang="en-US" sz="2000" dirty="0" smtClean="0">
                <a:latin typeface="Times New Roman" pitchFamily="18" charset="0"/>
                <a:cs typeface="Times New Roman" pitchFamily="18" charset="0"/>
              </a:rPr>
              <a:t>	Migration data is important for study of redistribution of population and changes in age and sex structure of population of both in receiving and losing areas.</a:t>
            </a:r>
          </a:p>
          <a:p>
            <a:pPr algn="just"/>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Migration</a:t>
            </a:r>
            <a:r>
              <a:rPr lang="en-US" sz="2000" dirty="0">
                <a:latin typeface="Times New Roman" pitchFamily="18" charset="0"/>
                <a:cs typeface="Times New Roman" pitchFamily="18" charset="0"/>
              </a:rPr>
              <a:t> is important for the transfer of manpower and skills and provides the needed knowledge and innovation for global growth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Migration </a:t>
            </a:r>
            <a:r>
              <a:rPr lang="en-US" sz="2000" dirty="0">
                <a:latin typeface="Times New Roman" pitchFamily="18" charset="0"/>
                <a:cs typeface="Times New Roman" pitchFamily="18" charset="0"/>
              </a:rPr>
              <a:t>is often driven by the search for better livelihoods and new </a:t>
            </a:r>
            <a:r>
              <a:rPr lang="en-US" sz="2000" dirty="0" smtClean="0">
                <a:latin typeface="Times New Roman" pitchFamily="18" charset="0"/>
                <a:cs typeface="Times New Roman" pitchFamily="18" charset="0"/>
              </a:rPr>
              <a:t>opportunities.</a:t>
            </a:r>
          </a:p>
          <a:p>
            <a:pPr algn="just"/>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salaries earned by migrants and the resulting  surplus funds sent home – remittances – constitute the second largest flow of capital to developing countries, behind only governmental development aid.</a:t>
            </a:r>
          </a:p>
        </p:txBody>
      </p:sp>
    </p:spTree>
    <p:extLst>
      <p:ext uri="{BB962C8B-B14F-4D97-AF65-F5344CB8AC3E}">
        <p14:creationId xmlns:p14="http://schemas.microsoft.com/office/powerpoint/2010/main" val="2788882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113877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Advantages and Disadvantages of Migration</a:t>
            </a:r>
          </a:p>
          <a:p>
            <a:pPr algn="just"/>
            <a:r>
              <a:rPr lang="en-US" sz="2000" b="1" dirty="0" smtClean="0">
                <a:latin typeface="Times New Roman" pitchFamily="18" charset="0"/>
                <a:cs typeface="Times New Roman" pitchFamily="18" charset="0"/>
              </a:rPr>
              <a:t>1. Country losing people</a:t>
            </a:r>
          </a:p>
          <a:p>
            <a:pPr algn="just"/>
            <a:endParaRPr lang="en-US" sz="24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03464949"/>
              </p:ext>
            </p:extLst>
          </p:nvPr>
        </p:nvGraphicFramePr>
        <p:xfrm>
          <a:off x="1066800" y="1371600"/>
          <a:ext cx="6143626" cy="3657600"/>
        </p:xfrm>
        <a:graphic>
          <a:graphicData uri="http://schemas.openxmlformats.org/drawingml/2006/table">
            <a:tbl>
              <a:tblPr/>
              <a:tblGrid>
                <a:gridCol w="3071813"/>
                <a:gridCol w="3071813"/>
              </a:tblGrid>
              <a:tr h="0">
                <a:tc>
                  <a:txBody>
                    <a:bodyPr/>
                    <a:lstStyle/>
                    <a:p>
                      <a:pPr algn="ctr"/>
                      <a:r>
                        <a:rPr lang="en-US" sz="2000" b="1" dirty="0">
                          <a:solidFill>
                            <a:srgbClr val="231F20"/>
                          </a:solidFill>
                          <a:effectLst/>
                          <a:latin typeface="Times New Roman" pitchFamily="18" charset="0"/>
                          <a:cs typeface="Times New Roman" pitchFamily="18" charset="0"/>
                        </a:rPr>
                        <a:t>Advantages</a:t>
                      </a:r>
                    </a:p>
                  </a:txBody>
                  <a:tcPr marL="38100" marR="38100" marT="38100" marB="38100" anchor="ctr">
                    <a:lnL>
                      <a:noFill/>
                    </a:lnL>
                    <a:lnR>
                      <a:noFill/>
                    </a:lnR>
                    <a:lnT>
                      <a:noFill/>
                    </a:lnT>
                    <a:lnB>
                      <a:noFill/>
                    </a:lnB>
                    <a:solidFill>
                      <a:srgbClr val="F1F1F1"/>
                    </a:solidFill>
                  </a:tcPr>
                </a:tc>
                <a:tc>
                  <a:txBody>
                    <a:bodyPr/>
                    <a:lstStyle/>
                    <a:p>
                      <a:pPr algn="ctr"/>
                      <a:r>
                        <a:rPr lang="en-US" sz="2000" b="1">
                          <a:solidFill>
                            <a:srgbClr val="231F20"/>
                          </a:solidFill>
                          <a:effectLst/>
                          <a:latin typeface="Times New Roman" pitchFamily="18" charset="0"/>
                          <a:cs typeface="Times New Roman" pitchFamily="18" charset="0"/>
                        </a:rPr>
                        <a:t>Disadvantages</a:t>
                      </a:r>
                    </a:p>
                  </a:txBody>
                  <a:tcPr marL="38100" marR="38100" marT="38100" marB="38100" anchor="ctr">
                    <a:lnL>
                      <a:noFill/>
                    </a:lnL>
                    <a:lnR>
                      <a:noFill/>
                    </a:lnR>
                    <a:lnT>
                      <a:noFill/>
                    </a:lnT>
                    <a:lnB>
                      <a:noFill/>
                    </a:lnB>
                    <a:solidFill>
                      <a:srgbClr val="F1F1F1"/>
                    </a:solidFill>
                  </a:tcPr>
                </a:tc>
              </a:tr>
              <a:tr h="0">
                <a:tc>
                  <a:txBody>
                    <a:bodyPr/>
                    <a:lstStyle/>
                    <a:p>
                      <a:r>
                        <a:rPr lang="en-US" sz="2000" dirty="0">
                          <a:solidFill>
                            <a:srgbClr val="231F20"/>
                          </a:solidFill>
                          <a:effectLst/>
                          <a:latin typeface="Times New Roman" pitchFamily="18" charset="0"/>
                          <a:cs typeface="Times New Roman" pitchFamily="18" charset="0"/>
                        </a:rPr>
                        <a:t>Money sent home by migrants</a:t>
                      </a:r>
                    </a:p>
                  </a:txBody>
                  <a:tcPr marL="38100" marR="38100" marT="38100" marB="38100" anchor="ctr">
                    <a:lnL>
                      <a:noFill/>
                    </a:lnL>
                    <a:lnR>
                      <a:noFill/>
                    </a:lnR>
                    <a:lnT>
                      <a:noFill/>
                    </a:lnT>
                    <a:lnB>
                      <a:noFill/>
                    </a:lnB>
                    <a:solidFill>
                      <a:srgbClr val="F1F1F1"/>
                    </a:solidFill>
                  </a:tcPr>
                </a:tc>
                <a:tc>
                  <a:txBody>
                    <a:bodyPr/>
                    <a:lstStyle/>
                    <a:p>
                      <a:r>
                        <a:rPr lang="en-US" sz="2000" dirty="0">
                          <a:solidFill>
                            <a:srgbClr val="231F20"/>
                          </a:solidFill>
                          <a:effectLst/>
                          <a:latin typeface="Times New Roman" pitchFamily="18" charset="0"/>
                          <a:cs typeface="Times New Roman" pitchFamily="18" charset="0"/>
                        </a:rPr>
                        <a:t>People of working age move out reducing the size of the country's potential workforce</a:t>
                      </a:r>
                    </a:p>
                  </a:txBody>
                  <a:tcPr marL="38100" marR="38100" marT="38100" marB="38100" anchor="ctr">
                    <a:lnL>
                      <a:noFill/>
                    </a:lnL>
                    <a:lnR>
                      <a:noFill/>
                    </a:lnR>
                    <a:lnT>
                      <a:noFill/>
                    </a:lnT>
                    <a:lnB>
                      <a:noFill/>
                    </a:lnB>
                    <a:solidFill>
                      <a:srgbClr val="F1F1F1"/>
                    </a:solidFill>
                  </a:tcPr>
                </a:tc>
              </a:tr>
              <a:tr h="0">
                <a:tc>
                  <a:txBody>
                    <a:bodyPr/>
                    <a:lstStyle/>
                    <a:p>
                      <a:r>
                        <a:rPr lang="en-US" sz="2000">
                          <a:solidFill>
                            <a:srgbClr val="231F20"/>
                          </a:solidFill>
                          <a:effectLst/>
                          <a:latin typeface="Times New Roman" pitchFamily="18" charset="0"/>
                          <a:cs typeface="Times New Roman" pitchFamily="18" charset="0"/>
                        </a:rPr>
                        <a:t>Decreases pressure on jobs and resources</a:t>
                      </a:r>
                    </a:p>
                  </a:txBody>
                  <a:tcPr marL="38100" marR="38100" marT="38100" marB="38100" anchor="ctr">
                    <a:lnL>
                      <a:noFill/>
                    </a:lnL>
                    <a:lnR>
                      <a:noFill/>
                    </a:lnR>
                    <a:lnT>
                      <a:noFill/>
                    </a:lnT>
                    <a:lnB>
                      <a:noFill/>
                    </a:lnB>
                    <a:solidFill>
                      <a:srgbClr val="F1F1F1"/>
                    </a:solidFill>
                  </a:tcPr>
                </a:tc>
                <a:tc>
                  <a:txBody>
                    <a:bodyPr/>
                    <a:lstStyle/>
                    <a:p>
                      <a:r>
                        <a:rPr lang="en-US" sz="2000">
                          <a:solidFill>
                            <a:srgbClr val="231F20"/>
                          </a:solidFill>
                          <a:effectLst/>
                          <a:latin typeface="Times New Roman" pitchFamily="18" charset="0"/>
                          <a:cs typeface="Times New Roman" pitchFamily="18" charset="0"/>
                        </a:rPr>
                        <a:t>Gender imbalances are caused as it is typically men who seek to find employment elsewhere. Women and children are left</a:t>
                      </a:r>
                    </a:p>
                  </a:txBody>
                  <a:tcPr marL="38100" marR="38100" marT="38100" marB="38100" anchor="ctr">
                    <a:lnL>
                      <a:noFill/>
                    </a:lnL>
                    <a:lnR>
                      <a:noFill/>
                    </a:lnR>
                    <a:lnT>
                      <a:noFill/>
                    </a:lnT>
                    <a:lnB>
                      <a:noFill/>
                    </a:lnB>
                    <a:solidFill>
                      <a:srgbClr val="F1F1F1"/>
                    </a:solidFill>
                  </a:tcPr>
                </a:tc>
              </a:tr>
              <a:tr h="0">
                <a:tc>
                  <a:txBody>
                    <a:bodyPr/>
                    <a:lstStyle/>
                    <a:p>
                      <a:r>
                        <a:rPr lang="en-US" sz="2000">
                          <a:solidFill>
                            <a:srgbClr val="231F20"/>
                          </a:solidFill>
                          <a:effectLst/>
                          <a:latin typeface="Times New Roman" pitchFamily="18" charset="0"/>
                          <a:cs typeface="Times New Roman" pitchFamily="18" charset="0"/>
                        </a:rPr>
                        <a:t>Migrants may return with new skills</a:t>
                      </a:r>
                    </a:p>
                  </a:txBody>
                  <a:tcPr marL="38100" marR="38100" marT="38100" marB="38100" anchor="ctr">
                    <a:lnL>
                      <a:noFill/>
                    </a:lnL>
                    <a:lnR>
                      <a:noFill/>
                    </a:lnR>
                    <a:lnT>
                      <a:noFill/>
                    </a:lnT>
                    <a:lnB>
                      <a:noFill/>
                    </a:lnB>
                    <a:solidFill>
                      <a:srgbClr val="F1F1F1"/>
                    </a:solidFill>
                  </a:tcPr>
                </a:tc>
                <a:tc>
                  <a:txBody>
                    <a:bodyPr/>
                    <a:lstStyle/>
                    <a:p>
                      <a:r>
                        <a:rPr lang="en-US" sz="2000" dirty="0">
                          <a:solidFill>
                            <a:srgbClr val="231F20"/>
                          </a:solidFill>
                          <a:effectLst/>
                          <a:latin typeface="Times New Roman" pitchFamily="18" charset="0"/>
                          <a:cs typeface="Times New Roman" pitchFamily="18" charset="0"/>
                        </a:rPr>
                        <a:t>'Brain drain' if many skilled workers leave</a:t>
                      </a:r>
                    </a:p>
                  </a:txBody>
                  <a:tcPr marL="38100" marR="38100" marT="38100" marB="38100" anchor="ctr">
                    <a:lnL>
                      <a:noFill/>
                    </a:lnL>
                    <a:lnR>
                      <a:noFill/>
                    </a:lnR>
                    <a:lnT>
                      <a:noFill/>
                    </a:lnT>
                    <a:lnB>
                      <a:noFill/>
                    </a:lnB>
                    <a:solidFill>
                      <a:srgbClr val="F1F1F1"/>
                    </a:solidFill>
                  </a:tcPr>
                </a:tc>
              </a:tr>
            </a:tbl>
          </a:graphicData>
        </a:graphic>
      </p:graphicFrame>
    </p:spTree>
    <p:extLst>
      <p:ext uri="{BB962C8B-B14F-4D97-AF65-F5344CB8AC3E}">
        <p14:creationId xmlns:p14="http://schemas.microsoft.com/office/powerpoint/2010/main" val="3384082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68138142"/>
              </p:ext>
            </p:extLst>
          </p:nvPr>
        </p:nvGraphicFramePr>
        <p:xfrm>
          <a:off x="1066800" y="1295400"/>
          <a:ext cx="6143626" cy="3048000"/>
        </p:xfrm>
        <a:graphic>
          <a:graphicData uri="http://schemas.openxmlformats.org/drawingml/2006/table">
            <a:tbl>
              <a:tblPr/>
              <a:tblGrid>
                <a:gridCol w="3071813"/>
                <a:gridCol w="3071813"/>
              </a:tblGrid>
              <a:tr h="0">
                <a:tc>
                  <a:txBody>
                    <a:bodyPr/>
                    <a:lstStyle/>
                    <a:p>
                      <a:pPr algn="ctr"/>
                      <a:r>
                        <a:rPr lang="en-US" sz="2000" b="1" dirty="0">
                          <a:solidFill>
                            <a:srgbClr val="231F20"/>
                          </a:solidFill>
                          <a:effectLst/>
                          <a:latin typeface="Times New Roman" pitchFamily="18" charset="0"/>
                          <a:cs typeface="Times New Roman" pitchFamily="18" charset="0"/>
                        </a:rPr>
                        <a:t>Advantages</a:t>
                      </a:r>
                    </a:p>
                  </a:txBody>
                  <a:tcPr marL="38100" marR="38100" marT="38100" marB="38100" anchor="ctr">
                    <a:lnL>
                      <a:noFill/>
                    </a:lnL>
                    <a:lnR>
                      <a:noFill/>
                    </a:lnR>
                    <a:lnT>
                      <a:noFill/>
                    </a:lnT>
                    <a:lnB>
                      <a:noFill/>
                    </a:lnB>
                    <a:solidFill>
                      <a:srgbClr val="F1F1F1"/>
                    </a:solidFill>
                  </a:tcPr>
                </a:tc>
                <a:tc>
                  <a:txBody>
                    <a:bodyPr/>
                    <a:lstStyle/>
                    <a:p>
                      <a:pPr algn="ctr"/>
                      <a:r>
                        <a:rPr lang="en-US" sz="2000" b="1">
                          <a:solidFill>
                            <a:srgbClr val="231F20"/>
                          </a:solidFill>
                          <a:effectLst/>
                          <a:latin typeface="Times New Roman" pitchFamily="18" charset="0"/>
                          <a:cs typeface="Times New Roman" pitchFamily="18" charset="0"/>
                        </a:rPr>
                        <a:t>Disadvantages</a:t>
                      </a:r>
                    </a:p>
                  </a:txBody>
                  <a:tcPr marL="38100" marR="38100" marT="38100" marB="38100" anchor="ctr">
                    <a:lnL>
                      <a:noFill/>
                    </a:lnL>
                    <a:lnR>
                      <a:noFill/>
                    </a:lnR>
                    <a:lnT>
                      <a:noFill/>
                    </a:lnT>
                    <a:lnB>
                      <a:noFill/>
                    </a:lnB>
                    <a:solidFill>
                      <a:srgbClr val="F1F1F1"/>
                    </a:solidFill>
                  </a:tcPr>
                </a:tc>
              </a:tr>
              <a:tr h="0">
                <a:tc>
                  <a:txBody>
                    <a:bodyPr/>
                    <a:lstStyle/>
                    <a:p>
                      <a:r>
                        <a:rPr lang="en-US" sz="2000">
                          <a:solidFill>
                            <a:srgbClr val="231F20"/>
                          </a:solidFill>
                          <a:effectLst/>
                          <a:latin typeface="Times New Roman" pitchFamily="18" charset="0"/>
                          <a:cs typeface="Times New Roman" pitchFamily="18" charset="0"/>
                        </a:rPr>
                        <a:t>A richer and more diverse culture</a:t>
                      </a:r>
                    </a:p>
                  </a:txBody>
                  <a:tcPr marL="38100" marR="38100" marT="38100" marB="38100" anchor="ctr">
                    <a:lnL>
                      <a:noFill/>
                    </a:lnL>
                    <a:lnR>
                      <a:noFill/>
                    </a:lnR>
                    <a:lnT>
                      <a:noFill/>
                    </a:lnT>
                    <a:lnB>
                      <a:noFill/>
                    </a:lnB>
                    <a:solidFill>
                      <a:srgbClr val="F1F1F1"/>
                    </a:solidFill>
                  </a:tcPr>
                </a:tc>
                <a:tc>
                  <a:txBody>
                    <a:bodyPr/>
                    <a:lstStyle/>
                    <a:p>
                      <a:r>
                        <a:rPr lang="en-US" sz="2000">
                          <a:solidFill>
                            <a:srgbClr val="231F20"/>
                          </a:solidFill>
                          <a:effectLst/>
                          <a:latin typeface="Times New Roman" pitchFamily="18" charset="0"/>
                          <a:cs typeface="Times New Roman" pitchFamily="18" charset="0"/>
                        </a:rPr>
                        <a:t>Increasing cost of services such as health care and education</a:t>
                      </a:r>
                    </a:p>
                  </a:txBody>
                  <a:tcPr marL="38100" marR="38100" marT="38100" marB="38100" anchor="ctr">
                    <a:lnL>
                      <a:noFill/>
                    </a:lnL>
                    <a:lnR>
                      <a:noFill/>
                    </a:lnR>
                    <a:lnT>
                      <a:noFill/>
                    </a:lnT>
                    <a:lnB>
                      <a:noFill/>
                    </a:lnB>
                    <a:solidFill>
                      <a:srgbClr val="F1F1F1"/>
                    </a:solidFill>
                  </a:tcPr>
                </a:tc>
              </a:tr>
              <a:tr h="0">
                <a:tc>
                  <a:txBody>
                    <a:bodyPr/>
                    <a:lstStyle/>
                    <a:p>
                      <a:r>
                        <a:rPr lang="en-US" sz="2000">
                          <a:solidFill>
                            <a:srgbClr val="231F20"/>
                          </a:solidFill>
                          <a:effectLst/>
                          <a:latin typeface="Times New Roman" pitchFamily="18" charset="0"/>
                          <a:cs typeface="Times New Roman" pitchFamily="18" charset="0"/>
                        </a:rPr>
                        <a:t>Helps to reduce any labour shortages</a:t>
                      </a:r>
                    </a:p>
                  </a:txBody>
                  <a:tcPr marL="38100" marR="38100" marT="38100" marB="38100" anchor="ctr">
                    <a:lnL>
                      <a:noFill/>
                    </a:lnL>
                    <a:lnR>
                      <a:noFill/>
                    </a:lnR>
                    <a:lnT>
                      <a:noFill/>
                    </a:lnT>
                    <a:lnB>
                      <a:noFill/>
                    </a:lnB>
                    <a:solidFill>
                      <a:srgbClr val="F1F1F1"/>
                    </a:solidFill>
                  </a:tcPr>
                </a:tc>
                <a:tc>
                  <a:txBody>
                    <a:bodyPr/>
                    <a:lstStyle/>
                    <a:p>
                      <a:r>
                        <a:rPr lang="en-US" sz="2000">
                          <a:solidFill>
                            <a:srgbClr val="231F20"/>
                          </a:solidFill>
                          <a:effectLst/>
                          <a:latin typeface="Times New Roman" pitchFamily="18" charset="0"/>
                          <a:cs typeface="Times New Roman" pitchFamily="18" charset="0"/>
                        </a:rPr>
                        <a:t>Overcrowding</a:t>
                      </a:r>
                    </a:p>
                  </a:txBody>
                  <a:tcPr marL="38100" marR="38100" marT="38100" marB="38100" anchor="ctr">
                    <a:lnL>
                      <a:noFill/>
                    </a:lnL>
                    <a:lnR>
                      <a:noFill/>
                    </a:lnR>
                    <a:lnT>
                      <a:noFill/>
                    </a:lnT>
                    <a:lnB>
                      <a:noFill/>
                    </a:lnB>
                    <a:solidFill>
                      <a:srgbClr val="F1F1F1"/>
                    </a:solidFill>
                  </a:tcPr>
                </a:tc>
              </a:tr>
              <a:tr h="0">
                <a:tc>
                  <a:txBody>
                    <a:bodyPr/>
                    <a:lstStyle/>
                    <a:p>
                      <a:r>
                        <a:rPr lang="en-US" sz="2000">
                          <a:solidFill>
                            <a:srgbClr val="231F20"/>
                          </a:solidFill>
                          <a:effectLst/>
                          <a:latin typeface="Times New Roman" pitchFamily="18" charset="0"/>
                          <a:cs typeface="Times New Roman" pitchFamily="18" charset="0"/>
                        </a:rPr>
                        <a:t>Migrants are more prepared to take on low paid, low skilled jobs</a:t>
                      </a:r>
                    </a:p>
                  </a:txBody>
                  <a:tcPr marL="38100" marR="38100" marT="38100" marB="38100" anchor="ctr">
                    <a:lnL>
                      <a:noFill/>
                    </a:lnL>
                    <a:lnR>
                      <a:noFill/>
                    </a:lnR>
                    <a:lnT>
                      <a:noFill/>
                    </a:lnT>
                    <a:lnB>
                      <a:noFill/>
                    </a:lnB>
                    <a:solidFill>
                      <a:srgbClr val="F1F1F1"/>
                    </a:solidFill>
                  </a:tcPr>
                </a:tc>
                <a:tc>
                  <a:txBody>
                    <a:bodyPr/>
                    <a:lstStyle/>
                    <a:p>
                      <a:r>
                        <a:rPr lang="en-US" sz="2000" dirty="0">
                          <a:solidFill>
                            <a:srgbClr val="231F20"/>
                          </a:solidFill>
                          <a:effectLst/>
                          <a:latin typeface="Times New Roman" pitchFamily="18" charset="0"/>
                          <a:cs typeface="Times New Roman" pitchFamily="18" charset="0"/>
                        </a:rPr>
                        <a:t>Disagreements between different religions and cultures</a:t>
                      </a:r>
                    </a:p>
                  </a:txBody>
                  <a:tcPr marL="38100" marR="38100" marT="38100" marB="38100" anchor="ctr">
                    <a:lnL>
                      <a:noFill/>
                    </a:lnL>
                    <a:lnR>
                      <a:noFill/>
                    </a:lnR>
                    <a:lnT>
                      <a:noFill/>
                    </a:lnT>
                    <a:lnB>
                      <a:noFill/>
                    </a:lnB>
                    <a:solidFill>
                      <a:srgbClr val="F1F1F1"/>
                    </a:solidFill>
                  </a:tcPr>
                </a:tc>
              </a:tr>
            </a:tbl>
          </a:graphicData>
        </a:graphic>
      </p:graphicFrame>
      <p:sp>
        <p:nvSpPr>
          <p:cNvPr id="5" name="TextBox 4"/>
          <p:cNvSpPr txBox="1"/>
          <p:nvPr/>
        </p:nvSpPr>
        <p:spPr>
          <a:xfrm>
            <a:off x="457200" y="457200"/>
            <a:ext cx="8001000" cy="738664"/>
          </a:xfrm>
          <a:prstGeom prst="rect">
            <a:avLst/>
          </a:prstGeom>
          <a:noFill/>
        </p:spPr>
        <p:txBody>
          <a:bodyPr wrap="square" rtlCol="0">
            <a:spAutoFit/>
          </a:bodyPr>
          <a:lstStyle/>
          <a:p>
            <a:pPr lvl="0"/>
            <a:r>
              <a:rPr kumimoji="0" lang="en-US" sz="2400" b="1" i="0" u="none" strike="noStrike" cap="none" normalizeH="0" baseline="0" dirty="0" smtClean="0">
                <a:ln>
                  <a:noFill/>
                </a:ln>
                <a:solidFill>
                  <a:srgbClr val="231F20"/>
                </a:solidFill>
                <a:effectLst/>
                <a:latin typeface="Times New Roman" pitchFamily="18" charset="0"/>
                <a:cs typeface="Times New Roman" pitchFamily="18" charset="0"/>
              </a:rPr>
              <a:t>2. Host country</a:t>
            </a:r>
          </a:p>
          <a:p>
            <a:endParaRPr lang="en-US" dirty="0"/>
          </a:p>
        </p:txBody>
      </p:sp>
    </p:spTree>
    <p:extLst>
      <p:ext uri="{BB962C8B-B14F-4D97-AF65-F5344CB8AC3E}">
        <p14:creationId xmlns:p14="http://schemas.microsoft.com/office/powerpoint/2010/main" val="4182752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458200" cy="292387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Important terms</a:t>
            </a:r>
          </a:p>
          <a:p>
            <a:pPr algn="just"/>
            <a:r>
              <a:rPr lang="en-US" sz="2000" b="1" dirty="0" smtClean="0">
                <a:latin typeface="Times New Roman" pitchFamily="18" charset="0"/>
                <a:cs typeface="Times New Roman" pitchFamily="18" charset="0"/>
              </a:rPr>
              <a:t>1. Emigrate</a:t>
            </a:r>
          </a:p>
          <a:p>
            <a:pPr algn="just"/>
            <a:r>
              <a:rPr lang="en-US" sz="2000" dirty="0" smtClean="0">
                <a:latin typeface="Times New Roman" pitchFamily="18" charset="0"/>
                <a:cs typeface="Times New Roman" pitchFamily="18" charset="0"/>
              </a:rPr>
              <a:t>	People </a:t>
            </a:r>
            <a:r>
              <a:rPr lang="en-US" sz="2000" dirty="0">
                <a:latin typeface="Times New Roman" pitchFamily="18" charset="0"/>
                <a:cs typeface="Times New Roman" pitchFamily="18" charset="0"/>
              </a:rPr>
              <a:t>who leave their country are said to </a:t>
            </a:r>
            <a:r>
              <a:rPr lang="en-US" sz="2000" b="1" dirty="0">
                <a:latin typeface="Times New Roman" pitchFamily="18" charset="0"/>
                <a:cs typeface="Times New Roman" pitchFamily="18" charset="0"/>
              </a:rPr>
              <a:t>emigrate</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2. Immigrants </a:t>
            </a:r>
          </a:p>
          <a:p>
            <a:pPr algn="just"/>
            <a:r>
              <a:rPr lang="en-US" sz="2000" dirty="0" smtClean="0">
                <a:latin typeface="Times New Roman" pitchFamily="18" charset="0"/>
                <a:cs typeface="Times New Roman" pitchFamily="18" charset="0"/>
              </a:rPr>
              <a:t>	People </a:t>
            </a:r>
            <a:r>
              <a:rPr lang="en-US" sz="2000" dirty="0">
                <a:latin typeface="Times New Roman" pitchFamily="18" charset="0"/>
                <a:cs typeface="Times New Roman" pitchFamily="18" charset="0"/>
              </a:rPr>
              <a:t>who move into another country are called </a:t>
            </a:r>
            <a:r>
              <a:rPr lang="en-US" sz="2000" b="1" dirty="0">
                <a:latin typeface="Times New Roman" pitchFamily="18" charset="0"/>
                <a:cs typeface="Times New Roman" pitchFamily="18" charset="0"/>
              </a:rPr>
              <a:t>immigrants</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3. Migrant</a:t>
            </a:r>
          </a:p>
          <a:p>
            <a:pPr algn="just"/>
            <a:r>
              <a:rPr lang="en-US" sz="2000" dirty="0" smtClean="0">
                <a:latin typeface="Times New Roman" pitchFamily="18" charset="0"/>
                <a:cs typeface="Times New Roman" pitchFamily="18" charset="0"/>
              </a:rPr>
              <a:t>	A person </a:t>
            </a:r>
            <a:r>
              <a:rPr lang="en-US" sz="2000" dirty="0">
                <a:latin typeface="Times New Roman" pitchFamily="18" charset="0"/>
                <a:cs typeface="Times New Roman" pitchFamily="18" charset="0"/>
              </a:rPr>
              <a:t>who moves from one place to another, especially in order to find work or better living conditions.</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537565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534400" cy="630942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Migration</a:t>
            </a:r>
          </a:p>
          <a:p>
            <a:pPr algn="just"/>
            <a:r>
              <a:rPr lang="en-US" sz="2000" b="1" dirty="0" smtClean="0">
                <a:latin typeface="Times New Roman" pitchFamily="18" charset="0"/>
                <a:cs typeface="Times New Roman" pitchFamily="18" charset="0"/>
              </a:rPr>
              <a:t>1. Internal Migration</a:t>
            </a:r>
          </a:p>
          <a:p>
            <a:pPr algn="just"/>
            <a:r>
              <a:rPr lang="en-US" sz="2000" dirty="0" smtClean="0">
                <a:latin typeface="Times New Roman" pitchFamily="18" charset="0"/>
                <a:cs typeface="Times New Roman" pitchFamily="18" charset="0"/>
              </a:rPr>
              <a:t>	Migration across national boundaries of a country or migration from one unit to another within the country is termed as internal migration.</a:t>
            </a:r>
          </a:p>
          <a:p>
            <a:pPr algn="just"/>
            <a:r>
              <a:rPr lang="en-US" sz="2000" b="1" dirty="0" smtClean="0">
                <a:latin typeface="Times New Roman" pitchFamily="18" charset="0"/>
                <a:cs typeface="Times New Roman" pitchFamily="18" charset="0"/>
              </a:rPr>
              <a:t>2. External Migration</a:t>
            </a:r>
          </a:p>
          <a:p>
            <a:pPr algn="just"/>
            <a:r>
              <a:rPr lang="en-US" sz="2000" dirty="0" smtClean="0">
                <a:latin typeface="Times New Roman" pitchFamily="18" charset="0"/>
                <a:cs typeface="Times New Roman" pitchFamily="18" charset="0"/>
              </a:rPr>
              <a:t>	Migration across the international  boundaries of a country is termed as international migration or external migration.</a:t>
            </a:r>
          </a:p>
          <a:p>
            <a:pPr algn="just"/>
            <a:r>
              <a:rPr lang="en-US" sz="2000" b="1" dirty="0" smtClean="0">
                <a:latin typeface="Times New Roman" pitchFamily="18" charset="0"/>
                <a:cs typeface="Times New Roman" pitchFamily="18" charset="0"/>
              </a:rPr>
              <a:t>3. Emigration</a:t>
            </a:r>
          </a:p>
          <a:p>
            <a:pPr algn="just"/>
            <a:r>
              <a:rPr lang="en-US" sz="2000" dirty="0" smtClean="0">
                <a:latin typeface="Times New Roman" pitchFamily="18" charset="0"/>
                <a:cs typeface="Times New Roman" pitchFamily="18" charset="0"/>
              </a:rPr>
              <a:t>	Migration out of the country is classified as emigration. It is also known as expatriation.</a:t>
            </a:r>
          </a:p>
          <a:p>
            <a:pPr algn="just"/>
            <a:r>
              <a:rPr lang="en-US" sz="2000" b="1" dirty="0" smtClean="0">
                <a:latin typeface="Times New Roman" pitchFamily="18" charset="0"/>
                <a:cs typeface="Times New Roman" pitchFamily="18" charset="0"/>
              </a:rPr>
              <a:t>4. Immigration</a:t>
            </a:r>
          </a:p>
          <a:p>
            <a:pPr algn="just"/>
            <a:r>
              <a:rPr lang="en-US" sz="2000" dirty="0" smtClean="0">
                <a:latin typeface="Times New Roman" pitchFamily="18" charset="0"/>
                <a:cs typeface="Times New Roman" pitchFamily="18" charset="0"/>
              </a:rPr>
              <a:t>	Migration from outside towards a country is called immigration. It is also known as repatriation.</a:t>
            </a:r>
          </a:p>
          <a:p>
            <a:pPr algn="just"/>
            <a:r>
              <a:rPr lang="en-US" sz="2000" b="1" dirty="0" smtClean="0">
                <a:latin typeface="Times New Roman" pitchFamily="18" charset="0"/>
                <a:cs typeface="Times New Roman" pitchFamily="18" charset="0"/>
              </a:rPr>
              <a:t>5. Rural to urban Migration</a:t>
            </a:r>
          </a:p>
          <a:p>
            <a:pPr algn="just"/>
            <a:r>
              <a:rPr lang="en-US" sz="2000" dirty="0" smtClean="0">
                <a:latin typeface="Times New Roman" pitchFamily="18" charset="0"/>
                <a:cs typeface="Times New Roman" pitchFamily="18" charset="0"/>
              </a:rPr>
              <a:t>	Sometimes </a:t>
            </a:r>
            <a:r>
              <a:rPr lang="en-US" sz="2000" dirty="0">
                <a:latin typeface="Times New Roman" pitchFamily="18" charset="0"/>
                <a:cs typeface="Times New Roman" pitchFamily="18" charset="0"/>
              </a:rPr>
              <a:t>people just move from one region to another within the same country. In many developing countries, large numbers of people have moved from the countryside to the cities in recent years. This is called </a:t>
            </a:r>
            <a:r>
              <a:rPr lang="en-US" sz="2000" b="1" dirty="0">
                <a:latin typeface="Times New Roman" pitchFamily="18" charset="0"/>
                <a:cs typeface="Times New Roman" pitchFamily="18" charset="0"/>
              </a:rPr>
              <a:t>rural to urban migration</a:t>
            </a:r>
            <a:r>
              <a:rPr lang="en-US" sz="2000" dirty="0">
                <a:latin typeface="Times New Roman" pitchFamily="18" charset="0"/>
                <a:cs typeface="Times New Roman" pitchFamily="18" charset="0"/>
              </a:rPr>
              <a:t>.</a:t>
            </a:r>
          </a:p>
          <a:p>
            <a:pPr algn="just"/>
            <a:endParaRPr lang="en-US" sz="2000" b="1"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257190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458200" cy="255454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6. In migration</a:t>
            </a:r>
          </a:p>
          <a:p>
            <a:pPr algn="just"/>
            <a:r>
              <a:rPr lang="en-US" sz="2000" dirty="0" smtClean="0">
                <a:latin typeface="Times New Roman" pitchFamily="18" charset="0"/>
                <a:cs typeface="Times New Roman" pitchFamily="18" charset="0"/>
              </a:rPr>
              <a:t>	Migration toward  a geographic unit is called in-migration.</a:t>
            </a:r>
          </a:p>
          <a:p>
            <a:pPr algn="just"/>
            <a:r>
              <a:rPr lang="en-US" sz="2000" b="1" dirty="0" smtClean="0">
                <a:latin typeface="Times New Roman" pitchFamily="18" charset="0"/>
                <a:cs typeface="Times New Roman" pitchFamily="18" charset="0"/>
              </a:rPr>
              <a:t>7. Out migration</a:t>
            </a:r>
          </a:p>
          <a:p>
            <a:pPr algn="just"/>
            <a:r>
              <a:rPr lang="en-US" sz="2000" dirty="0" smtClean="0">
                <a:latin typeface="Times New Roman" pitchFamily="18" charset="0"/>
                <a:cs typeface="Times New Roman" pitchFamily="18" charset="0"/>
              </a:rPr>
              <a:t>	Migration from that unit to other unit is known as out-migration.</a:t>
            </a:r>
          </a:p>
          <a:p>
            <a:pPr algn="just"/>
            <a:r>
              <a:rPr lang="en-US" sz="2000" b="1" dirty="0" smtClean="0">
                <a:latin typeface="Times New Roman" pitchFamily="18" charset="0"/>
                <a:cs typeface="Times New Roman" pitchFamily="18" charset="0"/>
              </a:rPr>
              <a:t>8. Net migration</a:t>
            </a:r>
          </a:p>
          <a:p>
            <a:pPr algn="just"/>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sum change in migrant numbers between those coming into an area (in-migrants) and those leaving (out-migrants</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8445011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145</Words>
  <Application>Microsoft Office PowerPoint</Application>
  <PresentationFormat>On-screen Show (4:3)</PresentationFormat>
  <Paragraphs>60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3</cp:revision>
  <dcterms:created xsi:type="dcterms:W3CDTF">2020-03-23T10:36:41Z</dcterms:created>
  <dcterms:modified xsi:type="dcterms:W3CDTF">2020-03-24T12:19:48Z</dcterms:modified>
</cp:coreProperties>
</file>