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8" r:id="rId4"/>
    <p:sldId id="294" r:id="rId5"/>
    <p:sldId id="259" r:id="rId6"/>
    <p:sldId id="289" r:id="rId7"/>
    <p:sldId id="280" r:id="rId8"/>
    <p:sldId id="281" r:id="rId9"/>
    <p:sldId id="282" r:id="rId10"/>
    <p:sldId id="283" r:id="rId11"/>
    <p:sldId id="284" r:id="rId12"/>
    <p:sldId id="285" r:id="rId13"/>
    <p:sldId id="286" r:id="rId14"/>
    <p:sldId id="260" r:id="rId15"/>
    <p:sldId id="261" r:id="rId16"/>
    <p:sldId id="262" r:id="rId17"/>
    <p:sldId id="263" r:id="rId18"/>
    <p:sldId id="264" r:id="rId19"/>
    <p:sldId id="265" r:id="rId20"/>
    <p:sldId id="266" r:id="rId21"/>
    <p:sldId id="267" r:id="rId22"/>
    <p:sldId id="291" r:id="rId23"/>
    <p:sldId id="292" r:id="rId24"/>
    <p:sldId id="293"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Lst>
  <p:sldSz cx="10058400" cy="7315200"/>
  <p:notesSz cx="100584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69" autoAdjust="0"/>
  </p:normalViewPr>
  <p:slideViewPr>
    <p:cSldViewPr>
      <p:cViewPr>
        <p:scale>
          <a:sx n="71" d="100"/>
          <a:sy n="71" d="100"/>
        </p:scale>
        <p:origin x="-1116"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65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65125"/>
          </a:xfrm>
          <a:prstGeom prst="rect">
            <a:avLst/>
          </a:prstGeom>
        </p:spPr>
        <p:txBody>
          <a:bodyPr vert="horz" lIns="91440" tIns="45720" rIns="91440" bIns="45720" rtlCol="0"/>
          <a:lstStyle>
            <a:lvl1pPr algn="r">
              <a:defRPr sz="1200"/>
            </a:lvl1pPr>
          </a:lstStyle>
          <a:p>
            <a:fld id="{264E2A00-6AAE-4837-A229-AA5FF0187A2D}" type="datetimeFigureOut">
              <a:rPr lang="en-US" smtClean="0"/>
              <a:t>12/18/2020</a:t>
            </a:fld>
            <a:endParaRPr lang="en-US"/>
          </a:p>
        </p:txBody>
      </p:sp>
      <p:sp>
        <p:nvSpPr>
          <p:cNvPr id="4" name="Slide Image Placeholder 3"/>
          <p:cNvSpPr>
            <a:spLocks noGrp="1" noRot="1" noChangeAspect="1"/>
          </p:cNvSpPr>
          <p:nvPr>
            <p:ph type="sldImg" idx="2"/>
          </p:nvPr>
        </p:nvSpPr>
        <p:spPr>
          <a:xfrm>
            <a:off x="3143250" y="549275"/>
            <a:ext cx="3771900" cy="2743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475038"/>
            <a:ext cx="8045450" cy="32908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488"/>
            <a:ext cx="4359275" cy="3651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6948488"/>
            <a:ext cx="4359275" cy="365125"/>
          </a:xfrm>
          <a:prstGeom prst="rect">
            <a:avLst/>
          </a:prstGeom>
        </p:spPr>
        <p:txBody>
          <a:bodyPr vert="horz" lIns="91440" tIns="45720" rIns="91440" bIns="45720" rtlCol="0" anchor="b"/>
          <a:lstStyle>
            <a:lvl1pPr algn="r">
              <a:defRPr sz="1200"/>
            </a:lvl1pPr>
          </a:lstStyle>
          <a:p>
            <a:fld id="{82F749F7-70FB-49AE-B8EA-D20BC32062DA}" type="slidenum">
              <a:rPr lang="en-US" smtClean="0"/>
              <a:t>‹#›</a:t>
            </a:fld>
            <a:endParaRPr lang="en-US"/>
          </a:p>
        </p:txBody>
      </p:sp>
    </p:spTree>
    <p:extLst>
      <p:ext uri="{BB962C8B-B14F-4D97-AF65-F5344CB8AC3E}">
        <p14:creationId xmlns:p14="http://schemas.microsoft.com/office/powerpoint/2010/main" val="40700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terms/f/financialasset.as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investopedia.com/ask/answers/042715/whats-difference-between-production-cost-and-manufacturing-cost.as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vestopedia.com/terms/f/financialasset.asp"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investopedia.com/ask/answers/042715/whats-difference-between-production-cost-and-manufacturing-cost.as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search?q=Equity+Capital&amp;rlz=1C1CHBD_enPK915PK915&amp;sxsrf=ALeKk02O8typiYJ8HsTkMtM410f57O_0dw:1608019089942&amp;tbm=isch&amp;source=iu&amp;ictx=1&amp;fir=o8U8COkVQqI1eM,E4yI1mkjUaii0M,_&amp;vet=1&amp;usg=AI4_-kSiIQLrvyfVAczhiH_IcGlxrUnKKQ&amp;sa=X&amp;ved=2ahUKEwilgpf1wc_tAhXITxUIHdFTCOMQ_h16BAgUEAE#imgrc=o8U8COkVQqI1e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google.com/search?rlz=1C1CHBD_enPK915PK915&amp;sxsrf=ALeKk02O8typiYJ8HsTkMtM410f57O_0dw:1608019089942&amp;source=univ&amp;tbm=isch&amp;q=Equity+Capital&amp;sa=X&amp;ved=2ahUKEwilgpf1wc_tAhXITxUIHdFTCOMQ420oAHoECBEQBA"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Deposit_accoun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n.wikipedia.org/wiki/Current_asse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four main areas of finance are </a:t>
            </a:r>
            <a:r>
              <a:rPr lang="en-US" sz="1200" b="1" i="0" kern="1200" dirty="0" smtClean="0">
                <a:solidFill>
                  <a:schemeClr val="tx1"/>
                </a:solidFill>
                <a:effectLst/>
                <a:latin typeface="+mn-lt"/>
                <a:ea typeface="+mn-ea"/>
                <a:cs typeface="+mn-cs"/>
              </a:rPr>
              <a:t>corporate finance</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investments</a:t>
            </a:r>
            <a:r>
              <a:rPr lang="en-US" sz="1200" b="0" i="0" kern="1200" dirty="0" smtClean="0">
                <a:solidFill>
                  <a:schemeClr val="tx1"/>
                </a:solidFill>
                <a:effectLst/>
                <a:latin typeface="+mn-lt"/>
                <a:ea typeface="+mn-ea"/>
                <a:cs typeface="+mn-cs"/>
              </a:rPr>
              <a:t>, financial institutions and markets, and international finance.</a:t>
            </a:r>
          </a:p>
          <a:p>
            <a:r>
              <a:rPr lang="en-US" sz="1200" b="0" i="0" kern="1200" dirty="0" smtClean="0">
                <a:solidFill>
                  <a:schemeClr val="tx1"/>
                </a:solidFill>
                <a:effectLst/>
                <a:latin typeface="+mn-lt"/>
                <a:ea typeface="+mn-ea"/>
                <a:cs typeface="+mn-cs"/>
              </a:rPr>
              <a:t>Firms </a:t>
            </a:r>
            <a:r>
              <a:rPr lang="en-US" sz="1200" b="1" i="0" kern="1200" dirty="0" smtClean="0">
                <a:solidFill>
                  <a:schemeClr val="tx1"/>
                </a:solidFill>
                <a:effectLst/>
                <a:latin typeface="+mn-lt"/>
                <a:ea typeface="+mn-ea"/>
                <a:cs typeface="+mn-cs"/>
              </a:rPr>
              <a:t>need finance</a:t>
            </a:r>
            <a:r>
              <a:rPr lang="en-US" sz="1200" b="0" i="0" kern="1200" dirty="0" smtClean="0">
                <a:solidFill>
                  <a:schemeClr val="tx1"/>
                </a:solidFill>
                <a:effectLst/>
                <a:latin typeface="+mn-lt"/>
                <a:ea typeface="+mn-ea"/>
                <a:cs typeface="+mn-cs"/>
              </a:rPr>
              <a:t> to: start up a business,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pay for premises, new equipment and advertising. run the business,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having enough cash to pay staff wages and suppliers on time. expand the business,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having funds to pay for a new branch in a different city or country.</a:t>
            </a:r>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2</a:t>
            </a:fld>
            <a:endParaRPr lang="en-US"/>
          </a:p>
        </p:txBody>
      </p:sp>
    </p:spTree>
    <p:extLst>
      <p:ext uri="{BB962C8B-B14F-4D97-AF65-F5344CB8AC3E}">
        <p14:creationId xmlns:p14="http://schemas.microsoft.com/office/powerpoint/2010/main" val="4203823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Liquidity</a:t>
            </a:r>
            <a:r>
              <a:rPr lang="en-US" sz="1200" b="0" i="0" kern="1200" dirty="0" smtClean="0">
                <a:solidFill>
                  <a:schemeClr val="tx1"/>
                </a:solidFill>
                <a:effectLst/>
                <a:latin typeface="+mn-lt"/>
                <a:ea typeface="+mn-ea"/>
                <a:cs typeface="+mn-cs"/>
              </a:rPr>
              <a:t> refers to a company's ability to collect enough </a:t>
            </a:r>
            <a:r>
              <a:rPr lang="en-US" sz="1200" b="1" i="0" kern="1200" dirty="0" smtClean="0">
                <a:solidFill>
                  <a:schemeClr val="tx1"/>
                </a:solidFill>
                <a:effectLst/>
                <a:latin typeface="+mn-lt"/>
                <a:ea typeface="+mn-ea"/>
                <a:cs typeface="+mn-cs"/>
              </a:rPr>
              <a:t>short</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term</a:t>
            </a:r>
            <a:r>
              <a:rPr lang="en-US" sz="1200" b="0" i="0" kern="1200" dirty="0" smtClean="0">
                <a:solidFill>
                  <a:schemeClr val="tx1"/>
                </a:solidFill>
                <a:effectLst/>
                <a:latin typeface="+mn-lt"/>
                <a:ea typeface="+mn-ea"/>
                <a:cs typeface="+mn-cs"/>
              </a:rPr>
              <a:t> assets to pay </a:t>
            </a:r>
            <a:r>
              <a:rPr lang="en-US" sz="1200" b="1" i="0" kern="1200" dirty="0" smtClean="0">
                <a:solidFill>
                  <a:schemeClr val="tx1"/>
                </a:solidFill>
                <a:effectLst/>
                <a:latin typeface="+mn-lt"/>
                <a:ea typeface="+mn-ea"/>
                <a:cs typeface="+mn-cs"/>
              </a:rPr>
              <a:t>short</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term</a:t>
            </a:r>
            <a:r>
              <a:rPr lang="en-US" sz="1200" b="0" i="0" kern="1200" dirty="0" smtClean="0">
                <a:solidFill>
                  <a:schemeClr val="tx1"/>
                </a:solidFill>
                <a:effectLst/>
                <a:latin typeface="+mn-lt"/>
                <a:ea typeface="+mn-ea"/>
                <a:cs typeface="+mn-cs"/>
              </a:rPr>
              <a:t> liabilities as they come due. A business must be able to sell a product or service and collect cash fast enough to finance company operations.</a:t>
            </a:r>
          </a:p>
          <a:p>
            <a:r>
              <a:rPr lang="en-US" sz="1200" b="1" i="0" kern="1200" dirty="0" smtClean="0">
                <a:solidFill>
                  <a:schemeClr val="tx1"/>
                </a:solidFill>
                <a:effectLst/>
                <a:latin typeface="+mn-lt"/>
                <a:ea typeface="+mn-ea"/>
                <a:cs typeface="+mn-cs"/>
              </a:rPr>
              <a:t>Liabilities</a:t>
            </a:r>
            <a:r>
              <a:rPr lang="en-US" sz="1200" b="0" i="0" kern="1200" dirty="0" smtClean="0">
                <a:solidFill>
                  <a:schemeClr val="tx1"/>
                </a:solidFill>
                <a:effectLst/>
                <a:latin typeface="+mn-lt"/>
                <a:ea typeface="+mn-ea"/>
                <a:cs typeface="+mn-cs"/>
              </a:rPr>
              <a:t> are any debts your company has, whether it's bank loans, mortgages, unpaid bills, IOUs, or any other sum of money that you owe someone else. If you've promised to pay someone a sum of money in the future and haven't paid them yet, that's a liability</a:t>
            </a:r>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12</a:t>
            </a:fld>
            <a:endParaRPr lang="en-US"/>
          </a:p>
        </p:txBody>
      </p:sp>
    </p:spTree>
    <p:extLst>
      <p:ext uri="{BB962C8B-B14F-4D97-AF65-F5344CB8AC3E}">
        <p14:creationId xmlns:p14="http://schemas.microsoft.com/office/powerpoint/2010/main" val="3300209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Trading capital</a:t>
            </a:r>
            <a:r>
              <a:rPr lang="en-US" sz="1200" b="0" i="0" kern="1200" dirty="0" smtClean="0">
                <a:solidFill>
                  <a:schemeClr val="tx1"/>
                </a:solidFill>
                <a:effectLst/>
                <a:latin typeface="+mn-lt"/>
                <a:ea typeface="+mn-ea"/>
                <a:cs typeface="+mn-cs"/>
              </a:rPr>
              <a:t> is the amount of money a </a:t>
            </a:r>
            <a:r>
              <a:rPr lang="en-US" sz="1200" b="1" i="0" kern="1200" dirty="0" smtClean="0">
                <a:solidFill>
                  <a:schemeClr val="tx1"/>
                </a:solidFill>
                <a:effectLst/>
                <a:latin typeface="+mn-lt"/>
                <a:ea typeface="+mn-ea"/>
                <a:cs typeface="+mn-cs"/>
              </a:rPr>
              <a:t>trader</a:t>
            </a:r>
            <a:r>
              <a:rPr lang="en-US" sz="1200" b="0" i="0" kern="1200" dirty="0" smtClean="0">
                <a:solidFill>
                  <a:schemeClr val="tx1"/>
                </a:solidFill>
                <a:effectLst/>
                <a:latin typeface="+mn-lt"/>
                <a:ea typeface="+mn-ea"/>
                <a:cs typeface="+mn-cs"/>
              </a:rPr>
              <a:t> uses for </a:t>
            </a:r>
            <a:r>
              <a:rPr lang="en-US" sz="1200" b="1" i="0" kern="1200" dirty="0" smtClean="0">
                <a:solidFill>
                  <a:schemeClr val="tx1"/>
                </a:solidFill>
                <a:effectLst/>
                <a:latin typeface="+mn-lt"/>
                <a:ea typeface="+mn-ea"/>
                <a:cs typeface="+mn-cs"/>
              </a:rPr>
              <a:t>trading</a:t>
            </a:r>
            <a:r>
              <a:rPr lang="en-US" sz="1200" b="0" i="0" kern="1200" dirty="0" smtClean="0">
                <a:solidFill>
                  <a:schemeClr val="tx1"/>
                </a:solidFill>
                <a:effectLst/>
                <a:latin typeface="+mn-lt"/>
                <a:ea typeface="+mn-ea"/>
                <a:cs typeface="+mn-cs"/>
              </a:rPr>
              <a:t>. In the era of online </a:t>
            </a:r>
            <a:r>
              <a:rPr lang="en-US" sz="1200" b="1" i="0" kern="1200" dirty="0" smtClean="0">
                <a:solidFill>
                  <a:schemeClr val="tx1"/>
                </a:solidFill>
                <a:effectLst/>
                <a:latin typeface="+mn-lt"/>
                <a:ea typeface="+mn-ea"/>
                <a:cs typeface="+mn-cs"/>
              </a:rPr>
              <a:t>trading</a:t>
            </a:r>
            <a:r>
              <a:rPr lang="en-US" sz="1200" b="0" i="0" kern="1200" dirty="0" smtClean="0">
                <a:solidFill>
                  <a:schemeClr val="tx1"/>
                </a:solidFill>
                <a:effectLst/>
                <a:latin typeface="+mn-lt"/>
                <a:ea typeface="+mn-ea"/>
                <a:cs typeface="+mn-cs"/>
              </a:rPr>
              <a:t>, the </a:t>
            </a:r>
            <a:r>
              <a:rPr lang="en-US" sz="1200" b="1" i="0" kern="1200" dirty="0" smtClean="0">
                <a:solidFill>
                  <a:schemeClr val="tx1"/>
                </a:solidFill>
                <a:effectLst/>
                <a:latin typeface="+mn-lt"/>
                <a:ea typeface="+mn-ea"/>
                <a:cs typeface="+mn-cs"/>
              </a:rPr>
              <a:t>trading capital</a:t>
            </a:r>
            <a:r>
              <a:rPr lang="en-US" sz="1200" b="0" i="0" kern="1200" dirty="0" smtClean="0">
                <a:solidFill>
                  <a:schemeClr val="tx1"/>
                </a:solidFill>
                <a:effectLst/>
                <a:latin typeface="+mn-lt"/>
                <a:ea typeface="+mn-ea"/>
                <a:cs typeface="+mn-cs"/>
              </a:rPr>
              <a:t> needed and the cost of </a:t>
            </a:r>
            <a:r>
              <a:rPr lang="en-US" sz="1200" b="1" i="0" kern="1200" dirty="0" smtClean="0">
                <a:solidFill>
                  <a:schemeClr val="tx1"/>
                </a:solidFill>
                <a:effectLst/>
                <a:latin typeface="+mn-lt"/>
                <a:ea typeface="+mn-ea"/>
                <a:cs typeface="+mn-cs"/>
              </a:rPr>
              <a:t>trading</a:t>
            </a:r>
            <a:r>
              <a:rPr lang="en-US" sz="1200" b="0" i="0" kern="1200" dirty="0" smtClean="0">
                <a:solidFill>
                  <a:schemeClr val="tx1"/>
                </a:solidFill>
                <a:effectLst/>
                <a:latin typeface="+mn-lt"/>
                <a:ea typeface="+mn-ea"/>
                <a:cs typeface="+mn-cs"/>
              </a:rPr>
              <a:t> have gone down significantly. Many brokers allow you to deposit very small amounts of money to </a:t>
            </a:r>
            <a:r>
              <a:rPr lang="en-US" sz="1200" b="1" i="0" kern="1200" dirty="0" smtClean="0">
                <a:solidFill>
                  <a:schemeClr val="tx1"/>
                </a:solidFill>
                <a:effectLst/>
                <a:latin typeface="+mn-lt"/>
                <a:ea typeface="+mn-ea"/>
                <a:cs typeface="+mn-cs"/>
              </a:rPr>
              <a:t>trade</a:t>
            </a:r>
          </a:p>
          <a:p>
            <a:r>
              <a:rPr lang="en-US" sz="1200" b="0" i="0" kern="1200" dirty="0" smtClean="0">
                <a:solidFill>
                  <a:schemeClr val="tx1"/>
                </a:solidFill>
                <a:effectLst/>
                <a:latin typeface="+mn-lt"/>
                <a:ea typeface="+mn-ea"/>
                <a:cs typeface="+mn-cs"/>
              </a:rPr>
              <a:t>It's the amount of money available to a company or individual for the buying and selling of various assets. </a:t>
            </a:r>
            <a:r>
              <a:rPr lang="en-US" sz="1200" b="0" i="0" kern="1200" smtClean="0">
                <a:solidFill>
                  <a:schemeClr val="tx1"/>
                </a:solidFill>
                <a:effectLst/>
                <a:latin typeface="+mn-lt"/>
                <a:ea typeface="+mn-ea"/>
                <a:cs typeface="+mn-cs"/>
              </a:rPr>
              <a:t>To be involved in trading, it is essential to have access to trading capital</a:t>
            </a:r>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13</a:t>
            </a:fld>
            <a:endParaRPr lang="en-US"/>
          </a:p>
        </p:txBody>
      </p:sp>
    </p:spTree>
    <p:extLst>
      <p:ext uri="{BB962C8B-B14F-4D97-AF65-F5344CB8AC3E}">
        <p14:creationId xmlns:p14="http://schemas.microsoft.com/office/powerpoint/2010/main" val="3450290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Investment decision</a:t>
            </a:r>
            <a:r>
              <a:rPr lang="en-US" sz="1200" b="0" i="0" kern="1200" dirty="0" smtClean="0">
                <a:solidFill>
                  <a:schemeClr val="tx1"/>
                </a:solidFill>
                <a:effectLst/>
                <a:latin typeface="+mn-lt"/>
                <a:ea typeface="+mn-ea"/>
                <a:cs typeface="+mn-cs"/>
              </a:rPr>
              <a:t> It relates to as how the funds of a firm are to be invested into different assets, so that the firm is able to earn highest possible return for the </a:t>
            </a:r>
            <a:r>
              <a:rPr lang="en-US" sz="1200" b="1" i="0" kern="1200" dirty="0" smtClean="0">
                <a:solidFill>
                  <a:schemeClr val="tx1"/>
                </a:solidFill>
                <a:effectLst/>
                <a:latin typeface="+mn-lt"/>
                <a:ea typeface="+mn-ea"/>
                <a:cs typeface="+mn-cs"/>
              </a:rPr>
              <a:t>investors</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Investment decision</a:t>
            </a:r>
            <a:r>
              <a:rPr lang="en-US" sz="1200" b="0" i="0" kern="1200" dirty="0" smtClean="0">
                <a:solidFill>
                  <a:schemeClr val="tx1"/>
                </a:solidFill>
                <a:effectLst/>
                <a:latin typeface="+mn-lt"/>
                <a:ea typeface="+mn-ea"/>
                <a:cs typeface="+mn-cs"/>
              </a:rPr>
              <a:t> can be long-term, also known as capital budgeting where the funds are </a:t>
            </a:r>
            <a:r>
              <a:rPr lang="en-US" sz="1200" b="0" i="0" kern="1200" dirty="0" err="1" smtClean="0">
                <a:solidFill>
                  <a:schemeClr val="tx1"/>
                </a:solidFill>
                <a:effectLst/>
                <a:latin typeface="+mn-lt"/>
                <a:ea typeface="+mn-ea"/>
                <a:cs typeface="+mn-cs"/>
              </a:rPr>
              <a:t>commited</a:t>
            </a:r>
            <a:r>
              <a:rPr lang="en-US" sz="1200" b="0" i="0" kern="1200" dirty="0" smtClean="0">
                <a:solidFill>
                  <a:schemeClr val="tx1"/>
                </a:solidFill>
                <a:effectLst/>
                <a:latin typeface="+mn-lt"/>
                <a:ea typeface="+mn-ea"/>
                <a:cs typeface="+mn-cs"/>
              </a:rPr>
              <a:t> into long-term basis.</a:t>
            </a:r>
          </a:p>
          <a:p>
            <a:r>
              <a:rPr lang="en-US" sz="1200" b="1" i="0" kern="1200" dirty="0" smtClean="0">
                <a:solidFill>
                  <a:schemeClr val="tx1"/>
                </a:solidFill>
                <a:effectLst/>
                <a:latin typeface="+mn-lt"/>
                <a:ea typeface="+mn-ea"/>
                <a:cs typeface="+mn-cs"/>
              </a:rPr>
              <a:t>Capital budgeting</a:t>
            </a:r>
            <a:r>
              <a:rPr lang="en-US" sz="1200" b="0" i="0" kern="1200" dirty="0" smtClean="0">
                <a:solidFill>
                  <a:schemeClr val="tx1"/>
                </a:solidFill>
                <a:effectLst/>
                <a:latin typeface="+mn-lt"/>
                <a:ea typeface="+mn-ea"/>
                <a:cs typeface="+mn-cs"/>
              </a:rPr>
              <a:t> is the process that a business uses to determine which proposed fixed asset purchases it should accept, and which should be declined. This process is used to create a quantitative view of each proposed fixed asset investment, thereby giving a rational basis for making a judgment.</a:t>
            </a:r>
          </a:p>
          <a:p>
            <a:r>
              <a:rPr lang="en-US" sz="1200" b="0" i="0" kern="1200" dirty="0" smtClean="0">
                <a:solidFill>
                  <a:schemeClr val="tx1"/>
                </a:solidFill>
                <a:effectLst/>
                <a:latin typeface="+mn-lt"/>
                <a:ea typeface="+mn-ea"/>
                <a:cs typeface="+mn-cs"/>
              </a:rPr>
              <a:t> A </a:t>
            </a:r>
            <a:r>
              <a:rPr lang="en-US" sz="1200" b="1" i="0" kern="1200" dirty="0" smtClean="0">
                <a:solidFill>
                  <a:schemeClr val="tx1"/>
                </a:solidFill>
                <a:effectLst/>
                <a:latin typeface="+mn-lt"/>
                <a:ea typeface="+mn-ea"/>
                <a:cs typeface="+mn-cs"/>
              </a:rPr>
              <a:t>decision</a:t>
            </a:r>
            <a:r>
              <a:rPr lang="en-US" sz="1200" b="0" i="0" kern="1200" dirty="0" smtClean="0">
                <a:solidFill>
                  <a:schemeClr val="tx1"/>
                </a:solidFill>
                <a:effectLst/>
                <a:latin typeface="+mn-lt"/>
                <a:ea typeface="+mn-ea"/>
                <a:cs typeface="+mn-cs"/>
              </a:rPr>
              <a:t> made by the directors of a company. It relates to the amount and timing of any cash payments made to the company's stockholders. The </a:t>
            </a:r>
            <a:r>
              <a:rPr lang="en-US" sz="1200" b="1" i="0" kern="1200" dirty="0" smtClean="0">
                <a:solidFill>
                  <a:schemeClr val="tx1"/>
                </a:solidFill>
                <a:effectLst/>
                <a:latin typeface="+mn-lt"/>
                <a:ea typeface="+mn-ea"/>
                <a:cs typeface="+mn-cs"/>
              </a:rPr>
              <a:t>decision</a:t>
            </a:r>
            <a:r>
              <a:rPr lang="en-US" sz="1200" b="0" i="0" kern="1200" dirty="0" smtClean="0">
                <a:solidFill>
                  <a:schemeClr val="tx1"/>
                </a:solidFill>
                <a:effectLst/>
                <a:latin typeface="+mn-lt"/>
                <a:ea typeface="+mn-ea"/>
                <a:cs typeface="+mn-cs"/>
              </a:rPr>
              <a:t> is an important one for the firm as it may influence its capital structure and stock price.</a:t>
            </a:r>
          </a:p>
          <a:p>
            <a:r>
              <a:rPr lang="en-US" sz="1200" b="1" i="0" kern="1200" dirty="0" smtClean="0">
                <a:solidFill>
                  <a:schemeClr val="tx1"/>
                </a:solidFill>
                <a:effectLst/>
                <a:latin typeface="+mn-lt"/>
                <a:ea typeface="+mn-ea"/>
                <a:cs typeface="+mn-cs"/>
              </a:rPr>
              <a:t>Financial decision</a:t>
            </a:r>
            <a:r>
              <a:rPr lang="en-US" sz="1200" b="0" i="0" kern="1200" dirty="0" smtClean="0">
                <a:solidFill>
                  <a:schemeClr val="tx1"/>
                </a:solidFill>
                <a:effectLst/>
                <a:latin typeface="+mn-lt"/>
                <a:ea typeface="+mn-ea"/>
                <a:cs typeface="+mn-cs"/>
              </a:rPr>
              <a:t> is a process which is responsible for all the </a:t>
            </a:r>
            <a:r>
              <a:rPr lang="en-US" sz="1200" b="1" i="0" kern="1200" dirty="0" smtClean="0">
                <a:solidFill>
                  <a:schemeClr val="tx1"/>
                </a:solidFill>
                <a:effectLst/>
                <a:latin typeface="+mn-lt"/>
                <a:ea typeface="+mn-ea"/>
                <a:cs typeface="+mn-cs"/>
              </a:rPr>
              <a:t>decisions</a:t>
            </a:r>
            <a:r>
              <a:rPr lang="en-US" sz="1200" b="0" i="0" kern="1200" dirty="0" smtClean="0">
                <a:solidFill>
                  <a:schemeClr val="tx1"/>
                </a:solidFill>
                <a:effectLst/>
                <a:latin typeface="+mn-lt"/>
                <a:ea typeface="+mn-ea"/>
                <a:cs typeface="+mn-cs"/>
              </a:rPr>
              <a:t> related with liabilities and stockholder's equity of the company as well as the issuance of bonds.</a:t>
            </a:r>
          </a:p>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decision</a:t>
            </a:r>
            <a:r>
              <a:rPr lang="en-US" sz="1200" b="0" i="0" kern="1200" dirty="0" smtClean="0">
                <a:solidFill>
                  <a:schemeClr val="tx1"/>
                </a:solidFill>
                <a:effectLst/>
                <a:latin typeface="+mn-lt"/>
                <a:ea typeface="+mn-ea"/>
                <a:cs typeface="+mn-cs"/>
              </a:rPr>
              <a:t> made by the directors of a company. It relates to the amount and timing of any cash payments made to the company's stockholders. The </a:t>
            </a:r>
            <a:r>
              <a:rPr lang="en-US" sz="1200" b="1" i="0" kern="1200" dirty="0" smtClean="0">
                <a:solidFill>
                  <a:schemeClr val="tx1"/>
                </a:solidFill>
                <a:effectLst/>
                <a:latin typeface="+mn-lt"/>
                <a:ea typeface="+mn-ea"/>
                <a:cs typeface="+mn-cs"/>
              </a:rPr>
              <a:t>decision</a:t>
            </a:r>
            <a:r>
              <a:rPr lang="en-US" sz="1200" b="0" i="0" kern="1200" dirty="0" smtClean="0">
                <a:solidFill>
                  <a:schemeClr val="tx1"/>
                </a:solidFill>
                <a:effectLst/>
                <a:latin typeface="+mn-lt"/>
                <a:ea typeface="+mn-ea"/>
                <a:cs typeface="+mn-cs"/>
              </a:rPr>
              <a:t> is an important one for the firm as it may influence its capital structure and stock price</a:t>
            </a:r>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16</a:t>
            </a:fld>
            <a:endParaRPr lang="en-US"/>
          </a:p>
        </p:txBody>
      </p:sp>
    </p:spTree>
    <p:extLst>
      <p:ext uri="{BB962C8B-B14F-4D97-AF65-F5344CB8AC3E}">
        <p14:creationId xmlns:p14="http://schemas.microsoft.com/office/powerpoint/2010/main" val="492873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Capital Structure</a:t>
            </a:r>
            <a:r>
              <a:rPr lang="en-US" sz="1200" b="0" i="0" kern="1200" dirty="0" smtClean="0">
                <a:solidFill>
                  <a:schemeClr val="tx1"/>
                </a:solidFill>
                <a:effectLst/>
                <a:latin typeface="+mn-lt"/>
                <a:ea typeface="+mn-ea"/>
                <a:cs typeface="+mn-cs"/>
              </a:rPr>
              <a:t>, as the name suggests, means arranging </a:t>
            </a:r>
            <a:r>
              <a:rPr lang="en-US" sz="1200" b="1" i="0" kern="1200" dirty="0" smtClean="0">
                <a:solidFill>
                  <a:schemeClr val="tx1"/>
                </a:solidFill>
                <a:effectLst/>
                <a:latin typeface="+mn-lt"/>
                <a:ea typeface="+mn-ea"/>
                <a:cs typeface="+mn-cs"/>
              </a:rPr>
              <a:t>capital</a:t>
            </a:r>
            <a:r>
              <a:rPr lang="en-US" sz="1200" b="0" i="0" kern="1200" dirty="0" smtClean="0">
                <a:solidFill>
                  <a:schemeClr val="tx1"/>
                </a:solidFill>
                <a:effectLst/>
                <a:latin typeface="+mn-lt"/>
                <a:ea typeface="+mn-ea"/>
                <a:cs typeface="+mn-cs"/>
              </a:rPr>
              <a:t> from various sources, in order, to meet the need of long-term funds for the business. ... Also, </a:t>
            </a:r>
            <a:r>
              <a:rPr lang="en-US" sz="1200" b="1" i="0" kern="1200" dirty="0" smtClean="0">
                <a:solidFill>
                  <a:schemeClr val="tx1"/>
                </a:solidFill>
                <a:effectLst/>
                <a:latin typeface="+mn-lt"/>
                <a:ea typeface="+mn-ea"/>
                <a:cs typeface="+mn-cs"/>
              </a:rPr>
              <a:t>capital structure decisions</a:t>
            </a:r>
            <a:r>
              <a:rPr lang="en-US" sz="1200" b="0" i="0" kern="1200" dirty="0" smtClean="0">
                <a:solidFill>
                  <a:schemeClr val="tx1"/>
                </a:solidFill>
                <a:effectLst/>
                <a:latin typeface="+mn-lt"/>
                <a:ea typeface="+mn-ea"/>
                <a:cs typeface="+mn-cs"/>
              </a:rPr>
              <a:t> impact the risk and return of </a:t>
            </a:r>
            <a:r>
              <a:rPr lang="en-US" sz="1200" b="1" i="0" kern="1200" dirty="0" smtClean="0">
                <a:solidFill>
                  <a:schemeClr val="tx1"/>
                </a:solidFill>
                <a:effectLst/>
                <a:latin typeface="+mn-lt"/>
                <a:ea typeface="+mn-ea"/>
                <a:cs typeface="+mn-cs"/>
              </a:rPr>
              <a:t>equity</a:t>
            </a:r>
            <a:r>
              <a:rPr lang="en-US" sz="1200" b="0" i="0" kern="1200" dirty="0" smtClean="0">
                <a:solidFill>
                  <a:schemeClr val="tx1"/>
                </a:solidFill>
                <a:effectLst/>
                <a:latin typeface="+mn-lt"/>
                <a:ea typeface="+mn-ea"/>
                <a:cs typeface="+mn-cs"/>
              </a:rPr>
              <a:t> owners.</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capital structure</a:t>
            </a:r>
            <a:r>
              <a:rPr lang="en-US" sz="1200" b="0" i="0" kern="1200" dirty="0" smtClean="0">
                <a:solidFill>
                  <a:schemeClr val="tx1"/>
                </a:solidFill>
                <a:effectLst/>
                <a:latin typeface="+mn-lt"/>
                <a:ea typeface="+mn-ea"/>
                <a:cs typeface="+mn-cs"/>
              </a:rPr>
              <a:t> is the particular combination of debt and equity used by a company to finance its overall operations and growth. Debt comes in the form of bond issues or loans, while equity may come in the form of common stock, preferred stock, or retained earnings.</a:t>
            </a:r>
          </a:p>
          <a:p>
            <a:r>
              <a:rPr lang="en-US" sz="1200" b="1" i="0" kern="1200" dirty="0" smtClean="0">
                <a:solidFill>
                  <a:schemeClr val="tx1"/>
                </a:solidFill>
                <a:effectLst/>
                <a:latin typeface="+mn-lt"/>
                <a:ea typeface="+mn-ea"/>
                <a:cs typeface="+mn-cs"/>
              </a:rPr>
              <a:t>Leverage</a:t>
            </a:r>
            <a:r>
              <a:rPr lang="en-US" sz="1200" b="0" i="0" kern="1200" dirty="0" smtClean="0">
                <a:solidFill>
                  <a:schemeClr val="tx1"/>
                </a:solidFill>
                <a:effectLst/>
                <a:latin typeface="+mn-lt"/>
                <a:ea typeface="+mn-ea"/>
                <a:cs typeface="+mn-cs"/>
              </a:rPr>
              <a:t> is an investment strategy of using borrowed money—specifically, the use of various financial instruments or borrowed capital—to increase the potential return of an investment. </a:t>
            </a:r>
            <a:r>
              <a:rPr lang="en-US" sz="1200" b="1" i="0" kern="1200" dirty="0" smtClean="0">
                <a:solidFill>
                  <a:schemeClr val="tx1"/>
                </a:solidFill>
                <a:effectLst/>
                <a:latin typeface="+mn-lt"/>
                <a:ea typeface="+mn-ea"/>
                <a:cs typeface="+mn-cs"/>
              </a:rPr>
              <a:t>Leverage</a:t>
            </a:r>
            <a:r>
              <a:rPr lang="en-US" sz="1200" b="0" i="0" kern="1200" dirty="0" smtClean="0">
                <a:solidFill>
                  <a:schemeClr val="tx1"/>
                </a:solidFill>
                <a:effectLst/>
                <a:latin typeface="+mn-lt"/>
                <a:ea typeface="+mn-ea"/>
                <a:cs typeface="+mn-cs"/>
              </a:rPr>
              <a:t> can also refer to the amount of debt a firm uses to finance assets</a:t>
            </a:r>
          </a:p>
          <a:p>
            <a:r>
              <a:rPr lang="en-US" sz="1200" b="0" i="0" kern="1200" dirty="0" smtClean="0">
                <a:solidFill>
                  <a:schemeClr val="tx1"/>
                </a:solidFill>
                <a:effectLst/>
                <a:latin typeface="+mn-lt"/>
                <a:ea typeface="+mn-ea"/>
                <a:cs typeface="+mn-cs"/>
              </a:rPr>
              <a:t>A company's </a:t>
            </a:r>
            <a:r>
              <a:rPr lang="en-US" sz="1200" b="1" i="0" kern="1200" dirty="0" smtClean="0">
                <a:solidFill>
                  <a:schemeClr val="tx1"/>
                </a:solidFill>
                <a:effectLst/>
                <a:latin typeface="+mn-lt"/>
                <a:ea typeface="+mn-ea"/>
                <a:cs typeface="+mn-cs"/>
              </a:rPr>
              <a:t>dividend policy</a:t>
            </a:r>
            <a:r>
              <a:rPr lang="en-US" sz="1200" b="0" i="0" kern="1200" dirty="0" smtClean="0">
                <a:solidFill>
                  <a:schemeClr val="tx1"/>
                </a:solidFill>
                <a:effectLst/>
                <a:latin typeface="+mn-lt"/>
                <a:ea typeface="+mn-ea"/>
                <a:cs typeface="+mn-cs"/>
              </a:rPr>
              <a:t> dictates the amount of </a:t>
            </a:r>
            <a:r>
              <a:rPr lang="en-US" sz="1200" b="1" i="0" kern="1200" dirty="0" smtClean="0">
                <a:solidFill>
                  <a:schemeClr val="tx1"/>
                </a:solidFill>
                <a:effectLst/>
                <a:latin typeface="+mn-lt"/>
                <a:ea typeface="+mn-ea"/>
                <a:cs typeface="+mn-cs"/>
              </a:rPr>
              <a:t>dividends</a:t>
            </a:r>
            <a:r>
              <a:rPr lang="en-US" sz="1200" b="0" i="0" kern="1200" dirty="0" smtClean="0">
                <a:solidFill>
                  <a:schemeClr val="tx1"/>
                </a:solidFill>
                <a:effectLst/>
                <a:latin typeface="+mn-lt"/>
                <a:ea typeface="+mn-ea"/>
                <a:cs typeface="+mn-cs"/>
              </a:rPr>
              <a:t> paid out by the company to its shareholders and the frequency with which the </a:t>
            </a:r>
            <a:r>
              <a:rPr lang="en-US" sz="1200" b="1" i="0" kern="1200" dirty="0" smtClean="0">
                <a:solidFill>
                  <a:schemeClr val="tx1"/>
                </a:solidFill>
                <a:effectLst/>
                <a:latin typeface="+mn-lt"/>
                <a:ea typeface="+mn-ea"/>
                <a:cs typeface="+mn-cs"/>
              </a:rPr>
              <a:t>dividends</a:t>
            </a:r>
            <a:r>
              <a:rPr lang="en-US" sz="1200" b="0" i="0" kern="1200" dirty="0" smtClean="0">
                <a:solidFill>
                  <a:schemeClr val="tx1"/>
                </a:solidFill>
                <a:effectLst/>
                <a:latin typeface="+mn-lt"/>
                <a:ea typeface="+mn-ea"/>
                <a:cs typeface="+mn-cs"/>
              </a:rPr>
              <a:t> are paid out. ... These statements are key to both financial modeling and accounting), or they can distribute the money to shareholders in the form of </a:t>
            </a:r>
            <a:r>
              <a:rPr lang="en-US" sz="1200" b="1" i="0" kern="1200" dirty="0" smtClean="0">
                <a:solidFill>
                  <a:schemeClr val="tx1"/>
                </a:solidFill>
                <a:effectLst/>
                <a:latin typeface="+mn-lt"/>
                <a:ea typeface="+mn-ea"/>
                <a:cs typeface="+mn-cs"/>
              </a:rPr>
              <a:t>dividends</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Retained earnings</a:t>
            </a:r>
            <a:r>
              <a:rPr lang="en-US" sz="1200" b="0" i="0" kern="1200" dirty="0" smtClean="0">
                <a:solidFill>
                  <a:schemeClr val="tx1"/>
                </a:solidFill>
                <a:effectLst/>
                <a:latin typeface="+mn-lt"/>
                <a:ea typeface="+mn-ea"/>
                <a:cs typeface="+mn-cs"/>
              </a:rPr>
              <a:t> (RE) is the amount of net income left over for the business after it has paid out dividends to its shareholders. ... Often this </a:t>
            </a:r>
            <a:r>
              <a:rPr lang="en-US" sz="1200" b="1" i="0" kern="1200" dirty="0" smtClean="0">
                <a:solidFill>
                  <a:schemeClr val="tx1"/>
                </a:solidFill>
                <a:effectLst/>
                <a:latin typeface="+mn-lt"/>
                <a:ea typeface="+mn-ea"/>
                <a:cs typeface="+mn-cs"/>
              </a:rPr>
              <a:t>profit</a:t>
            </a:r>
            <a:r>
              <a:rPr lang="en-US" sz="1200" b="0" i="0" kern="1200" dirty="0" smtClean="0">
                <a:solidFill>
                  <a:schemeClr val="tx1"/>
                </a:solidFill>
                <a:effectLst/>
                <a:latin typeface="+mn-lt"/>
                <a:ea typeface="+mn-ea"/>
                <a:cs typeface="+mn-cs"/>
              </a:rPr>
              <a:t> is paid out to shareholders, but it can also be re-invested back into the company for growth purposes. The money not paid to shareholders counts as </a:t>
            </a:r>
            <a:r>
              <a:rPr lang="en-US" sz="1200" b="1" i="0" kern="1200" dirty="0" smtClean="0">
                <a:solidFill>
                  <a:schemeClr val="tx1"/>
                </a:solidFill>
                <a:effectLst/>
                <a:latin typeface="+mn-lt"/>
                <a:ea typeface="+mn-ea"/>
                <a:cs typeface="+mn-cs"/>
              </a:rPr>
              <a:t>retained earnings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17</a:t>
            </a:fld>
            <a:endParaRPr lang="en-US"/>
          </a:p>
        </p:txBody>
      </p:sp>
    </p:spTree>
    <p:extLst>
      <p:ext uri="{BB962C8B-B14F-4D97-AF65-F5344CB8AC3E}">
        <p14:creationId xmlns:p14="http://schemas.microsoft.com/office/powerpoint/2010/main" val="91139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business venture</a:t>
            </a:r>
            <a:r>
              <a:rPr lang="en-US" sz="1200" b="0" i="0" kern="1200" dirty="0" smtClean="0">
                <a:solidFill>
                  <a:schemeClr val="tx1"/>
                </a:solidFill>
                <a:effectLst/>
                <a:latin typeface="+mn-lt"/>
                <a:ea typeface="+mn-ea"/>
                <a:cs typeface="+mn-cs"/>
              </a:rPr>
              <a:t> definition is a new </a:t>
            </a:r>
            <a:r>
              <a:rPr lang="en-US" sz="1200" b="1" i="0" kern="1200" dirty="0" smtClean="0">
                <a:solidFill>
                  <a:schemeClr val="tx1"/>
                </a:solidFill>
                <a:effectLst/>
                <a:latin typeface="+mn-lt"/>
                <a:ea typeface="+mn-ea"/>
                <a:cs typeface="+mn-cs"/>
              </a:rPr>
              <a:t>business</a:t>
            </a:r>
            <a:r>
              <a:rPr lang="en-US" sz="1200" b="0" i="0" kern="1200" dirty="0" smtClean="0">
                <a:solidFill>
                  <a:schemeClr val="tx1"/>
                </a:solidFill>
                <a:effectLst/>
                <a:latin typeface="+mn-lt"/>
                <a:ea typeface="+mn-ea"/>
                <a:cs typeface="+mn-cs"/>
              </a:rPr>
              <a:t> that is formed with a plan and expectation that financial gain will follow. ... After the need is determined, an investor or small-</a:t>
            </a:r>
            <a:r>
              <a:rPr lang="en-US" sz="1200" b="1" i="0" kern="1200" dirty="0" smtClean="0">
                <a:solidFill>
                  <a:schemeClr val="tx1"/>
                </a:solidFill>
                <a:effectLst/>
                <a:latin typeface="+mn-lt"/>
                <a:ea typeface="+mn-ea"/>
                <a:cs typeface="+mn-cs"/>
              </a:rPr>
              <a:t>business</a:t>
            </a:r>
            <a:r>
              <a:rPr lang="en-US" sz="1200" b="0" i="0" kern="1200" dirty="0" smtClean="0">
                <a:solidFill>
                  <a:schemeClr val="tx1"/>
                </a:solidFill>
                <a:effectLst/>
                <a:latin typeface="+mn-lt"/>
                <a:ea typeface="+mn-ea"/>
                <a:cs typeface="+mn-cs"/>
              </a:rPr>
              <a:t> person with the time and resources to develop and market the new service or product can start a </a:t>
            </a:r>
            <a:r>
              <a:rPr lang="en-US" sz="1200" b="1" i="0" kern="1200" dirty="0" smtClean="0">
                <a:solidFill>
                  <a:schemeClr val="tx1"/>
                </a:solidFill>
                <a:effectLst/>
                <a:latin typeface="+mn-lt"/>
                <a:ea typeface="+mn-ea"/>
                <a:cs typeface="+mn-cs"/>
              </a:rPr>
              <a:t>business venture</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18</a:t>
            </a:fld>
            <a:endParaRPr lang="en-US"/>
          </a:p>
        </p:txBody>
      </p:sp>
    </p:spTree>
    <p:extLst>
      <p:ext uri="{BB962C8B-B14F-4D97-AF65-F5344CB8AC3E}">
        <p14:creationId xmlns:p14="http://schemas.microsoft.com/office/powerpoint/2010/main" val="3499246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function of finance </a:t>
            </a:r>
          </a:p>
          <a:p>
            <a:r>
              <a:rPr lang="en-US" dirty="0" smtClean="0"/>
              <a:t>Analysis </a:t>
            </a:r>
          </a:p>
          <a:p>
            <a:r>
              <a:rPr lang="en-US" dirty="0" smtClean="0"/>
              <a:t>Decision making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Capital requirements</a:t>
            </a:r>
            <a:r>
              <a:rPr lang="en-US" sz="1200" b="0" i="0" kern="1200" dirty="0" smtClean="0">
                <a:solidFill>
                  <a:schemeClr val="tx1"/>
                </a:solidFill>
                <a:effectLst/>
                <a:latin typeface="+mn-lt"/>
                <a:ea typeface="+mn-ea"/>
                <a:cs typeface="+mn-cs"/>
              </a:rPr>
              <a:t> are regulatory standards for banks that determine how much liquid </a:t>
            </a:r>
            <a:r>
              <a:rPr lang="en-US" sz="1200" b="1" i="0" kern="1200" dirty="0" smtClean="0">
                <a:solidFill>
                  <a:schemeClr val="tx1"/>
                </a:solidFill>
                <a:effectLst/>
                <a:latin typeface="+mn-lt"/>
                <a:ea typeface="+mn-ea"/>
                <a:cs typeface="+mn-cs"/>
              </a:rPr>
              <a:t>capital</a:t>
            </a:r>
            <a:r>
              <a:rPr lang="en-US" sz="1200" b="0" i="0" kern="1200" dirty="0" smtClean="0">
                <a:solidFill>
                  <a:schemeClr val="tx1"/>
                </a:solidFill>
                <a:effectLst/>
                <a:latin typeface="+mn-lt"/>
                <a:ea typeface="+mn-ea"/>
                <a:cs typeface="+mn-cs"/>
              </a:rPr>
              <a:t> (easily sold assets) they must keep on hand, concerning their overall holdings.</a:t>
            </a:r>
            <a:r>
              <a:rPr lang="en-US" sz="1200" b="1" i="0" kern="1200" dirty="0" smtClean="0">
                <a:solidFill>
                  <a:schemeClr val="tx1"/>
                </a:solidFill>
                <a:effectLst/>
                <a:latin typeface="+mn-lt"/>
                <a:ea typeface="+mn-ea"/>
                <a:cs typeface="+mn-cs"/>
              </a:rPr>
              <a:t> Liquid capital</a:t>
            </a:r>
            <a:r>
              <a:rPr lang="en-US" sz="1200" b="0" i="0" kern="1200" dirty="0" smtClean="0">
                <a:solidFill>
                  <a:schemeClr val="tx1"/>
                </a:solidFill>
                <a:effectLst/>
                <a:latin typeface="+mn-lt"/>
                <a:ea typeface="+mn-ea"/>
                <a:cs typeface="+mn-cs"/>
              </a:rPr>
              <a:t>, or fluid </a:t>
            </a:r>
            <a:r>
              <a:rPr lang="en-US" sz="1200" b="1" i="0" kern="1200" dirty="0" smtClean="0">
                <a:solidFill>
                  <a:schemeClr val="tx1"/>
                </a:solidFill>
                <a:effectLst/>
                <a:latin typeface="+mn-lt"/>
                <a:ea typeface="+mn-ea"/>
                <a:cs typeface="+mn-cs"/>
              </a:rPr>
              <a:t>capital</a:t>
            </a:r>
            <a:r>
              <a:rPr lang="en-US" sz="1200" b="0" i="0" kern="1200" dirty="0" smtClean="0">
                <a:solidFill>
                  <a:schemeClr val="tx1"/>
                </a:solidFill>
                <a:effectLst/>
                <a:latin typeface="+mn-lt"/>
                <a:ea typeface="+mn-ea"/>
                <a:cs typeface="+mn-cs"/>
              </a:rPr>
              <a:t> is a readily convertible asset, such as checking accounts or other bearer economic instruments, as opposed to a long term asset like real estate. </a:t>
            </a:r>
            <a:r>
              <a:rPr lang="en-US" sz="1200" b="1" i="0" kern="1200" dirty="0" smtClean="0">
                <a:solidFill>
                  <a:schemeClr val="tx1"/>
                </a:solidFill>
                <a:effectLst/>
                <a:latin typeface="+mn-lt"/>
                <a:ea typeface="+mn-ea"/>
                <a:cs typeface="+mn-cs"/>
              </a:rPr>
              <a:t>Liquid capital</a:t>
            </a:r>
            <a:r>
              <a:rPr lang="en-US" sz="1200" b="0" i="0" kern="1200" dirty="0" smtClean="0">
                <a:solidFill>
                  <a:schemeClr val="tx1"/>
                </a:solidFill>
                <a:effectLst/>
                <a:latin typeface="+mn-lt"/>
                <a:ea typeface="+mn-ea"/>
                <a:cs typeface="+mn-cs"/>
              </a:rPr>
              <a:t> may be held by individuals, companies, or governments.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Surplus</a:t>
            </a:r>
            <a:r>
              <a:rPr lang="en-US" sz="1200" b="0" i="0" kern="1200" dirty="0" smtClean="0">
                <a:solidFill>
                  <a:schemeClr val="tx1"/>
                </a:solidFill>
                <a:effectLst/>
                <a:latin typeface="+mn-lt"/>
                <a:ea typeface="+mn-ea"/>
                <a:cs typeface="+mn-cs"/>
              </a:rPr>
              <a:t> is when a </a:t>
            </a:r>
            <a:r>
              <a:rPr lang="en-US" sz="1200" b="1" i="0" kern="1200" dirty="0" smtClean="0">
                <a:solidFill>
                  <a:schemeClr val="tx1"/>
                </a:solidFill>
                <a:effectLst/>
                <a:latin typeface="+mn-lt"/>
                <a:ea typeface="+mn-ea"/>
                <a:cs typeface="+mn-cs"/>
              </a:rPr>
              <a:t>company</a:t>
            </a:r>
            <a:r>
              <a:rPr lang="en-US" sz="1200" b="0" i="0" kern="1200" dirty="0" smtClean="0">
                <a:solidFill>
                  <a:schemeClr val="tx1"/>
                </a:solidFill>
                <a:effectLst/>
                <a:latin typeface="+mn-lt"/>
                <a:ea typeface="+mn-ea"/>
                <a:cs typeface="+mn-cs"/>
              </a:rPr>
              <a:t> has more resources or assets than it can use in production. In other words, it's when a </a:t>
            </a:r>
            <a:r>
              <a:rPr lang="en-US" sz="1200" b="1" i="0" kern="1200" dirty="0" smtClean="0">
                <a:solidFill>
                  <a:schemeClr val="tx1"/>
                </a:solidFill>
                <a:effectLst/>
                <a:latin typeface="+mn-lt"/>
                <a:ea typeface="+mn-ea"/>
                <a:cs typeface="+mn-cs"/>
              </a:rPr>
              <a:t>business</a:t>
            </a:r>
            <a:r>
              <a:rPr lang="en-US" sz="1200" b="0" i="0" kern="1200" dirty="0" smtClean="0">
                <a:solidFill>
                  <a:schemeClr val="tx1"/>
                </a:solidFill>
                <a:effectLst/>
                <a:latin typeface="+mn-lt"/>
                <a:ea typeface="+mn-ea"/>
                <a:cs typeface="+mn-cs"/>
              </a:rPr>
              <a:t>' assets exceed the useful demand for them. This concept often refers to excess production capacity, but it is also used in the budgeting process when income exceeds expenses.</a:t>
            </a:r>
          </a:p>
          <a:p>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20</a:t>
            </a:fld>
            <a:endParaRPr lang="en-US"/>
          </a:p>
        </p:txBody>
      </p:sp>
    </p:spTree>
    <p:extLst>
      <p:ext uri="{BB962C8B-B14F-4D97-AF65-F5344CB8AC3E}">
        <p14:creationId xmlns:p14="http://schemas.microsoft.com/office/powerpoint/2010/main" val="1230503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Corporate finance</a:t>
            </a:r>
            <a:r>
              <a:rPr lang="en-US" sz="1200" b="0" i="0" kern="1200" dirty="0" smtClean="0">
                <a:solidFill>
                  <a:schemeClr val="tx1"/>
                </a:solidFill>
                <a:effectLst/>
                <a:latin typeface="+mn-lt"/>
                <a:ea typeface="+mn-ea"/>
                <a:cs typeface="+mn-cs"/>
              </a:rPr>
              <a:t> is the division of </a:t>
            </a:r>
            <a:r>
              <a:rPr lang="en-US" sz="1200" b="1" i="0" kern="1200" dirty="0" smtClean="0">
                <a:solidFill>
                  <a:schemeClr val="tx1"/>
                </a:solidFill>
                <a:effectLst/>
                <a:latin typeface="+mn-lt"/>
                <a:ea typeface="+mn-ea"/>
                <a:cs typeface="+mn-cs"/>
              </a:rPr>
              <a:t>finance</a:t>
            </a:r>
            <a:r>
              <a:rPr lang="en-US" sz="1200" b="0" i="0" kern="1200" dirty="0" smtClean="0">
                <a:solidFill>
                  <a:schemeClr val="tx1"/>
                </a:solidFill>
                <a:effectLst/>
                <a:latin typeface="+mn-lt"/>
                <a:ea typeface="+mn-ea"/>
                <a:cs typeface="+mn-cs"/>
              </a:rPr>
              <a:t> that deals with how </a:t>
            </a:r>
            <a:r>
              <a:rPr lang="en-US" sz="1200" b="1" i="0" kern="1200" dirty="0" smtClean="0">
                <a:solidFill>
                  <a:schemeClr val="tx1"/>
                </a:solidFill>
                <a:effectLst/>
                <a:latin typeface="+mn-lt"/>
                <a:ea typeface="+mn-ea"/>
                <a:cs typeface="+mn-cs"/>
              </a:rPr>
              <a:t>corporations</a:t>
            </a:r>
            <a:r>
              <a:rPr lang="en-US" sz="1200" b="0" i="0" kern="1200" dirty="0" smtClean="0">
                <a:solidFill>
                  <a:schemeClr val="tx1"/>
                </a:solidFill>
                <a:effectLst/>
                <a:latin typeface="+mn-lt"/>
                <a:ea typeface="+mn-ea"/>
                <a:cs typeface="+mn-cs"/>
              </a:rPr>
              <a:t> deal with funding sources, capital structuring, and investment decisions. </a:t>
            </a:r>
            <a:r>
              <a:rPr lang="en-US" sz="1200" b="1" i="0" kern="1200" dirty="0" smtClean="0">
                <a:solidFill>
                  <a:schemeClr val="tx1"/>
                </a:solidFill>
                <a:effectLst/>
                <a:latin typeface="+mn-lt"/>
                <a:ea typeface="+mn-ea"/>
                <a:cs typeface="+mn-cs"/>
              </a:rPr>
              <a:t>Corporate finance</a:t>
            </a:r>
            <a:r>
              <a:rPr lang="en-US" sz="1200" b="0" i="0" kern="1200" dirty="0" smtClean="0">
                <a:solidFill>
                  <a:schemeClr val="tx1"/>
                </a:solidFill>
                <a:effectLst/>
                <a:latin typeface="+mn-lt"/>
                <a:ea typeface="+mn-ea"/>
                <a:cs typeface="+mn-cs"/>
              </a:rPr>
              <a:t> is primarily concerned with maximizing shareholder value through long and short-term </a:t>
            </a:r>
            <a:r>
              <a:rPr lang="en-US" sz="1200" b="1" i="0" kern="1200" dirty="0" smtClean="0">
                <a:solidFill>
                  <a:schemeClr val="tx1"/>
                </a:solidFill>
                <a:effectLst/>
                <a:latin typeface="+mn-lt"/>
                <a:ea typeface="+mn-ea"/>
                <a:cs typeface="+mn-cs"/>
              </a:rPr>
              <a:t>financial</a:t>
            </a:r>
            <a:r>
              <a:rPr lang="en-US" sz="1200" b="0" i="0" kern="1200" dirty="0" smtClean="0">
                <a:solidFill>
                  <a:schemeClr val="tx1"/>
                </a:solidFill>
                <a:effectLst/>
                <a:latin typeface="+mn-lt"/>
                <a:ea typeface="+mn-ea"/>
                <a:cs typeface="+mn-cs"/>
              </a:rPr>
              <a:t> planning and the implementation of various strategies.</a:t>
            </a:r>
          </a:p>
          <a:p>
            <a:r>
              <a:rPr lang="en-US" sz="1200" b="1" i="0" kern="1200" dirty="0" smtClean="0">
                <a:solidFill>
                  <a:schemeClr val="tx1"/>
                </a:solidFill>
                <a:effectLst/>
                <a:latin typeface="+mn-lt"/>
                <a:ea typeface="+mn-ea"/>
                <a:cs typeface="+mn-cs"/>
              </a:rPr>
              <a:t>Personal finance</a:t>
            </a:r>
            <a:r>
              <a:rPr lang="en-US" sz="1200" b="0" i="0" kern="1200" dirty="0" smtClean="0">
                <a:solidFill>
                  <a:schemeClr val="tx1"/>
                </a:solidFill>
                <a:effectLst/>
                <a:latin typeface="+mn-lt"/>
                <a:ea typeface="+mn-ea"/>
                <a:cs typeface="+mn-cs"/>
              </a:rPr>
              <a:t> is a term that covers managing your money as well as saving and investing. It encompasses budgeting, banking, insurance, mortgages, investments, retirement planning, and tax and estate planning.</a:t>
            </a:r>
          </a:p>
          <a:p>
            <a:r>
              <a:rPr lang="en-US" sz="1200" b="1" i="0" kern="1200" dirty="0" smtClean="0">
                <a:solidFill>
                  <a:schemeClr val="tx1"/>
                </a:solidFill>
                <a:effectLst/>
                <a:latin typeface="+mn-lt"/>
                <a:ea typeface="+mn-ea"/>
                <a:cs typeface="+mn-cs"/>
              </a:rPr>
              <a:t>Public finance</a:t>
            </a:r>
            <a:r>
              <a:rPr lang="en-US" sz="1200" b="0" i="0" kern="1200" dirty="0" smtClean="0">
                <a:solidFill>
                  <a:schemeClr val="tx1"/>
                </a:solidFill>
                <a:effectLst/>
                <a:latin typeface="+mn-lt"/>
                <a:ea typeface="+mn-ea"/>
                <a:cs typeface="+mn-cs"/>
              </a:rPr>
              <a:t> is the study of the role of the government in the economy. It is the branch of economics that assesses the government revenue and government expenditure of the </a:t>
            </a:r>
            <a:r>
              <a:rPr lang="en-US" sz="1200" b="1" i="0" kern="1200" dirty="0" smtClean="0">
                <a:solidFill>
                  <a:schemeClr val="tx1"/>
                </a:solidFill>
                <a:effectLst/>
                <a:latin typeface="+mn-lt"/>
                <a:ea typeface="+mn-ea"/>
                <a:cs typeface="+mn-cs"/>
              </a:rPr>
              <a:t>public</a:t>
            </a:r>
            <a:r>
              <a:rPr lang="en-US" sz="1200" b="0" i="0" kern="1200" dirty="0" smtClean="0">
                <a:solidFill>
                  <a:schemeClr val="tx1"/>
                </a:solidFill>
                <a:effectLst/>
                <a:latin typeface="+mn-lt"/>
                <a:ea typeface="+mn-ea"/>
                <a:cs typeface="+mn-cs"/>
              </a:rPr>
              <a:t> authorities and the adjustment of one or the other to achieve desirable effects and avoid undesirable ones</a:t>
            </a:r>
          </a:p>
          <a:p>
            <a:r>
              <a:rPr lang="en-US" sz="1200" b="1" i="0" kern="1200" dirty="0" smtClean="0">
                <a:solidFill>
                  <a:schemeClr val="tx1"/>
                </a:solidFill>
                <a:effectLst/>
                <a:latin typeface="+mn-lt"/>
                <a:ea typeface="+mn-ea"/>
                <a:cs typeface="+mn-cs"/>
              </a:rPr>
              <a:t>Investment Portfolio Management</a:t>
            </a:r>
            <a:r>
              <a:rPr lang="en-US" sz="1200" b="0" i="0" kern="1200" dirty="0" smtClean="0">
                <a:solidFill>
                  <a:schemeClr val="tx1"/>
                </a:solidFill>
                <a:effectLst/>
                <a:latin typeface="+mn-lt"/>
                <a:ea typeface="+mn-ea"/>
                <a:cs typeface="+mn-cs"/>
              </a:rPr>
              <a:t> is a blend of art and science in making decisions about </a:t>
            </a:r>
            <a:r>
              <a:rPr lang="en-US" sz="1200" b="1" i="0" kern="1200" dirty="0" smtClean="0">
                <a:solidFill>
                  <a:schemeClr val="tx1"/>
                </a:solidFill>
                <a:effectLst/>
                <a:latin typeface="+mn-lt"/>
                <a:ea typeface="+mn-ea"/>
                <a:cs typeface="+mn-cs"/>
              </a:rPr>
              <a:t>investments</a:t>
            </a:r>
            <a:r>
              <a:rPr lang="en-US" sz="1200" b="0" i="0" kern="1200" dirty="0" smtClean="0">
                <a:solidFill>
                  <a:schemeClr val="tx1"/>
                </a:solidFill>
                <a:effectLst/>
                <a:latin typeface="+mn-lt"/>
                <a:ea typeface="+mn-ea"/>
                <a:cs typeface="+mn-cs"/>
              </a:rPr>
              <a:t> and policy, matching </a:t>
            </a:r>
            <a:r>
              <a:rPr lang="en-US" sz="1200" b="1" i="0" kern="1200" dirty="0" smtClean="0">
                <a:solidFill>
                  <a:schemeClr val="tx1"/>
                </a:solidFill>
                <a:effectLst/>
                <a:latin typeface="+mn-lt"/>
                <a:ea typeface="+mn-ea"/>
                <a:cs typeface="+mn-cs"/>
              </a:rPr>
              <a:t>investments</a:t>
            </a:r>
            <a:r>
              <a:rPr lang="en-US" sz="1200" b="0" i="0" kern="1200" dirty="0" smtClean="0">
                <a:solidFill>
                  <a:schemeClr val="tx1"/>
                </a:solidFill>
                <a:effectLst/>
                <a:latin typeface="+mn-lt"/>
                <a:ea typeface="+mn-ea"/>
                <a:cs typeface="+mn-cs"/>
              </a:rPr>
              <a:t> to objectives and individuals aims, </a:t>
            </a:r>
            <a:r>
              <a:rPr lang="en-US" sz="1200" b="1" i="0" kern="1200" dirty="0" smtClean="0">
                <a:solidFill>
                  <a:schemeClr val="tx1"/>
                </a:solidFill>
                <a:effectLst/>
                <a:latin typeface="+mn-lt"/>
                <a:ea typeface="+mn-ea"/>
                <a:cs typeface="+mn-cs"/>
              </a:rPr>
              <a:t>asset</a:t>
            </a:r>
            <a:r>
              <a:rPr lang="en-US" sz="1200" b="0" i="0" kern="1200" dirty="0" smtClean="0">
                <a:solidFill>
                  <a:schemeClr val="tx1"/>
                </a:solidFill>
                <a:effectLst/>
                <a:latin typeface="+mn-lt"/>
                <a:ea typeface="+mn-ea"/>
                <a:cs typeface="+mn-cs"/>
              </a:rPr>
              <a:t> allocation for both individuals and institutions, and balancing risk against performance (while taking into account each individuals risk levels) </a:t>
            </a:r>
          </a:p>
          <a:p>
            <a:r>
              <a:rPr lang="en-US" sz="1200" b="1" i="0" kern="1200" dirty="0" smtClean="0">
                <a:solidFill>
                  <a:schemeClr val="tx1"/>
                </a:solidFill>
                <a:effectLst/>
                <a:latin typeface="+mn-lt"/>
                <a:ea typeface="+mn-ea"/>
                <a:cs typeface="+mn-cs"/>
              </a:rPr>
              <a:t>Financial markets</a:t>
            </a:r>
            <a:r>
              <a:rPr lang="en-US" sz="1200" b="0" i="0" kern="1200" dirty="0" smtClean="0">
                <a:solidFill>
                  <a:schemeClr val="tx1"/>
                </a:solidFill>
                <a:effectLst/>
                <a:latin typeface="+mn-lt"/>
                <a:ea typeface="+mn-ea"/>
                <a:cs typeface="+mn-cs"/>
              </a:rPr>
              <a:t> facilitate the movement </a:t>
            </a:r>
            <a:r>
              <a:rPr lang="en-US" sz="1200" b="1" i="0" kern="1200" dirty="0" smtClean="0">
                <a:solidFill>
                  <a:schemeClr val="tx1"/>
                </a:solidFill>
                <a:effectLst/>
                <a:latin typeface="+mn-lt"/>
                <a:ea typeface="+mn-ea"/>
                <a:cs typeface="+mn-cs"/>
              </a:rPr>
              <a:t>of</a:t>
            </a:r>
            <a:r>
              <a:rPr lang="en-US" sz="1200" b="0" i="0" kern="1200" dirty="0" smtClean="0">
                <a:solidFill>
                  <a:schemeClr val="tx1"/>
                </a:solidFill>
                <a:effectLst/>
                <a:latin typeface="+mn-lt"/>
                <a:ea typeface="+mn-ea"/>
                <a:cs typeface="+mn-cs"/>
              </a:rPr>
              <a:t> funds from those who save money to those who invest money in </a:t>
            </a:r>
            <a:r>
              <a:rPr lang="en-US" sz="1200" b="1" i="0" kern="1200" dirty="0" smtClean="0">
                <a:solidFill>
                  <a:schemeClr val="tx1"/>
                </a:solidFill>
                <a:effectLst/>
                <a:latin typeface="+mn-lt"/>
                <a:ea typeface="+mn-ea"/>
                <a:cs typeface="+mn-cs"/>
              </a:rPr>
              <a:t>capital</a:t>
            </a:r>
            <a:r>
              <a:rPr lang="en-US" sz="1200" b="0" i="0" kern="1200" dirty="0" smtClean="0">
                <a:solidFill>
                  <a:schemeClr val="tx1"/>
                </a:solidFill>
                <a:effectLst/>
                <a:latin typeface="+mn-lt"/>
                <a:ea typeface="+mn-ea"/>
                <a:cs typeface="+mn-cs"/>
              </a:rPr>
              <a:t> assets. </a:t>
            </a:r>
            <a:r>
              <a:rPr lang="en-US" sz="1200" b="1" i="0" kern="1200" dirty="0" smtClean="0">
                <a:solidFill>
                  <a:schemeClr val="tx1"/>
                </a:solidFill>
                <a:effectLst/>
                <a:latin typeface="+mn-lt"/>
                <a:ea typeface="+mn-ea"/>
                <a:cs typeface="+mn-cs"/>
              </a:rPr>
              <a:t>Financial institutions</a:t>
            </a:r>
            <a:r>
              <a:rPr lang="en-US" sz="1200" b="0" i="0" kern="1200" dirty="0" smtClean="0">
                <a:solidFill>
                  <a:schemeClr val="tx1"/>
                </a:solidFill>
                <a:effectLst/>
                <a:latin typeface="+mn-lt"/>
                <a:ea typeface="+mn-ea"/>
                <a:cs typeface="+mn-cs"/>
              </a:rPr>
              <a:t> facilitate and improve the distribution </a:t>
            </a:r>
            <a:r>
              <a:rPr lang="en-US" sz="1200" b="1" i="0" kern="1200" dirty="0" smtClean="0">
                <a:solidFill>
                  <a:schemeClr val="tx1"/>
                </a:solidFill>
                <a:effectLst/>
                <a:latin typeface="+mn-lt"/>
                <a:ea typeface="+mn-ea"/>
                <a:cs typeface="+mn-cs"/>
              </a:rPr>
              <a:t>of</a:t>
            </a:r>
            <a:r>
              <a:rPr lang="en-US" sz="1200" b="0" i="0" kern="1200" dirty="0" smtClean="0">
                <a:solidFill>
                  <a:schemeClr val="tx1"/>
                </a:solidFill>
                <a:effectLst/>
                <a:latin typeface="+mn-lt"/>
                <a:ea typeface="+mn-ea"/>
                <a:cs typeface="+mn-cs"/>
              </a:rPr>
              <a:t> funds, money, and </a:t>
            </a:r>
            <a:r>
              <a:rPr lang="en-US" sz="1200" b="1" i="0" kern="1200" dirty="0" smtClean="0">
                <a:solidFill>
                  <a:schemeClr val="tx1"/>
                </a:solidFill>
                <a:effectLst/>
                <a:latin typeface="+mn-lt"/>
                <a:ea typeface="+mn-ea"/>
                <a:cs typeface="+mn-cs"/>
              </a:rPr>
              <a:t>capital</a:t>
            </a:r>
            <a:r>
              <a:rPr lang="en-US" sz="1200" b="0" i="0" kern="1200" dirty="0" smtClean="0">
                <a:solidFill>
                  <a:schemeClr val="tx1"/>
                </a:solidFill>
                <a:effectLst/>
                <a:latin typeface="+mn-lt"/>
                <a:ea typeface="+mn-ea"/>
                <a:cs typeface="+mn-cs"/>
              </a:rPr>
              <a:t> in several respects: Payments mechanism.</a:t>
            </a:r>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22</a:t>
            </a:fld>
            <a:endParaRPr lang="en-US"/>
          </a:p>
        </p:txBody>
      </p:sp>
    </p:spTree>
    <p:extLst>
      <p:ext uri="{BB962C8B-B14F-4D97-AF65-F5344CB8AC3E}">
        <p14:creationId xmlns:p14="http://schemas.microsoft.com/office/powerpoint/2010/main" val="146212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Financial activities</a:t>
            </a:r>
            <a:r>
              <a:rPr lang="en-US" sz="1200" b="0" i="0" kern="1200" dirty="0" smtClean="0">
                <a:solidFill>
                  <a:schemeClr val="tx1"/>
                </a:solidFill>
                <a:effectLst/>
                <a:latin typeface="+mn-lt"/>
                <a:ea typeface="+mn-ea"/>
                <a:cs typeface="+mn-cs"/>
              </a:rPr>
              <a:t> are </a:t>
            </a:r>
            <a:r>
              <a:rPr lang="en-US" sz="1200" b="1" i="0" kern="1200" dirty="0" smtClean="0">
                <a:solidFill>
                  <a:schemeClr val="tx1"/>
                </a:solidFill>
                <a:effectLst/>
                <a:latin typeface="+mn-lt"/>
                <a:ea typeface="+mn-ea"/>
                <a:cs typeface="+mn-cs"/>
              </a:rPr>
              <a:t>activities</a:t>
            </a:r>
            <a:r>
              <a:rPr lang="en-US" sz="1200" b="0" i="0" kern="1200" dirty="0" smtClean="0">
                <a:solidFill>
                  <a:schemeClr val="tx1"/>
                </a:solidFill>
                <a:effectLst/>
                <a:latin typeface="+mn-lt"/>
                <a:ea typeface="+mn-ea"/>
                <a:cs typeface="+mn-cs"/>
              </a:rPr>
              <a:t> that companies undertake to help achieve their economic goals and objectives. They include events and transactions that affect a business' equity and long-term liabilities. Anything to do with the movement of money, i.e., cash inflows and outflows, is a </a:t>
            </a:r>
            <a:r>
              <a:rPr lang="en-US" sz="1200" b="1" i="0" kern="1200" dirty="0" smtClean="0">
                <a:solidFill>
                  <a:schemeClr val="tx1"/>
                </a:solidFill>
                <a:effectLst/>
                <a:latin typeface="+mn-lt"/>
                <a:ea typeface="+mn-ea"/>
                <a:cs typeface="+mn-cs"/>
              </a:rPr>
              <a:t>financial activity</a:t>
            </a:r>
            <a:r>
              <a:rPr lang="en-US" sz="1200" b="0" i="0" kern="1200" dirty="0" smtClean="0">
                <a:solidFill>
                  <a:schemeClr val="tx1"/>
                </a:solidFill>
                <a:effectLst/>
                <a:latin typeface="+mn-lt"/>
                <a:ea typeface="+mn-ea"/>
                <a:cs typeface="+mn-cs"/>
              </a:rPr>
              <a:t>.</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Procurement</a:t>
            </a:r>
            <a:r>
              <a:rPr lang="en-US" sz="1200" b="0" i="0" kern="1200" dirty="0" smtClean="0">
                <a:solidFill>
                  <a:schemeClr val="tx1"/>
                </a:solidFill>
                <a:effectLst/>
                <a:latin typeface="+mn-lt"/>
                <a:ea typeface="+mn-ea"/>
                <a:cs typeface="+mn-cs"/>
              </a:rPr>
              <a:t> is the process of finding and agreeing to terms, and acquiring goods, services, or works from an external source, often via a tendering or competitive bidding process. </a:t>
            </a:r>
            <a:r>
              <a:rPr lang="en-US" sz="1200" b="1" i="0" kern="1200" dirty="0" smtClean="0">
                <a:solidFill>
                  <a:schemeClr val="tx1"/>
                </a:solidFill>
                <a:effectLst/>
                <a:latin typeface="+mn-lt"/>
                <a:ea typeface="+mn-ea"/>
                <a:cs typeface="+mn-cs"/>
              </a:rPr>
              <a:t>Procurement</a:t>
            </a:r>
            <a:r>
              <a:rPr lang="en-US" sz="1200" b="0" i="0" kern="1200" dirty="0" smtClean="0">
                <a:solidFill>
                  <a:schemeClr val="tx1"/>
                </a:solidFill>
                <a:effectLst/>
                <a:latin typeface="+mn-lt"/>
                <a:ea typeface="+mn-ea"/>
                <a:cs typeface="+mn-cs"/>
              </a:rPr>
              <a:t> generally involves making buying decisions under conditions of scarcity.</a:t>
            </a:r>
          </a:p>
          <a:p>
            <a:r>
              <a:rPr lang="en-US" sz="1200" kern="1200" dirty="0" smtClean="0">
                <a:solidFill>
                  <a:schemeClr val="tx1"/>
                </a:solidFill>
                <a:effectLst/>
                <a:latin typeface="+mn-lt"/>
                <a:ea typeface="+mn-ea"/>
                <a:cs typeface="+mn-cs"/>
              </a:rPr>
              <a:t>Cash is something that you have within the enterprise in the form of coins or cash to spend. But funds, on the other hand, refers to all types of financial resources.</a:t>
            </a:r>
          </a:p>
          <a:p>
            <a:r>
              <a:rPr lang="en-US" sz="1200" kern="1200" dirty="0" smtClean="0">
                <a:solidFill>
                  <a:schemeClr val="tx1"/>
                </a:solidFill>
                <a:effectLst/>
                <a:latin typeface="+mn-lt"/>
                <a:ea typeface="+mn-ea"/>
                <a:cs typeface="+mn-cs"/>
              </a:rPr>
              <a:t>These can be bank balance, cash, equity, property, and more.</a:t>
            </a:r>
          </a:p>
          <a:p>
            <a:r>
              <a:rPr lang="en-US" sz="1200" b="0" i="0" kern="1200" dirty="0" smtClean="0">
                <a:solidFill>
                  <a:schemeClr val="tx1"/>
                </a:solidFill>
                <a:effectLst/>
                <a:latin typeface="+mn-lt"/>
                <a:ea typeface="+mn-ea"/>
                <a:cs typeface="+mn-cs"/>
              </a:rPr>
              <a:t>Funds are something that you can’t spend and are typically kept aside for specific purposes and objectives.</a:t>
            </a:r>
          </a:p>
          <a:p>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3</a:t>
            </a:fld>
            <a:endParaRPr lang="en-US"/>
          </a:p>
        </p:txBody>
      </p:sp>
    </p:spTree>
    <p:extLst>
      <p:ext uri="{BB962C8B-B14F-4D97-AF65-F5344CB8AC3E}">
        <p14:creationId xmlns:p14="http://schemas.microsoft.com/office/powerpoint/2010/main" val="214072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Financial services</a:t>
            </a:r>
            <a:r>
              <a:rPr lang="en-US" sz="1200" b="0" i="0" kern="1200" dirty="0" smtClean="0">
                <a:solidFill>
                  <a:schemeClr val="tx1"/>
                </a:solidFill>
                <a:effectLst/>
                <a:latin typeface="+mn-lt"/>
                <a:ea typeface="+mn-ea"/>
                <a:cs typeface="+mn-cs"/>
              </a:rPr>
              <a:t> are the economic </a:t>
            </a:r>
            <a:r>
              <a:rPr lang="en-US" sz="1200" b="1" i="0" kern="1200" dirty="0" smtClean="0">
                <a:solidFill>
                  <a:schemeClr val="tx1"/>
                </a:solidFill>
                <a:effectLst/>
                <a:latin typeface="+mn-lt"/>
                <a:ea typeface="+mn-ea"/>
                <a:cs typeface="+mn-cs"/>
              </a:rPr>
              <a:t>services</a:t>
            </a:r>
            <a:r>
              <a:rPr lang="en-US" sz="1200" b="0" i="0" kern="1200" dirty="0" smtClean="0">
                <a:solidFill>
                  <a:schemeClr val="tx1"/>
                </a:solidFill>
                <a:effectLst/>
                <a:latin typeface="+mn-lt"/>
                <a:ea typeface="+mn-ea"/>
                <a:cs typeface="+mn-cs"/>
              </a:rPr>
              <a:t> provided by the </a:t>
            </a:r>
            <a:r>
              <a:rPr lang="en-US" sz="1200" b="1" i="0" kern="1200" dirty="0" smtClean="0">
                <a:solidFill>
                  <a:schemeClr val="tx1"/>
                </a:solidFill>
                <a:effectLst/>
                <a:latin typeface="+mn-lt"/>
                <a:ea typeface="+mn-ea"/>
                <a:cs typeface="+mn-cs"/>
              </a:rPr>
              <a:t>finance</a:t>
            </a:r>
            <a:r>
              <a:rPr lang="en-US" sz="1200" b="0" i="0" kern="1200" dirty="0" smtClean="0">
                <a:solidFill>
                  <a:schemeClr val="tx1"/>
                </a:solidFill>
                <a:effectLst/>
                <a:latin typeface="+mn-lt"/>
                <a:ea typeface="+mn-ea"/>
                <a:cs typeface="+mn-cs"/>
              </a:rPr>
              <a:t> industry, which encompasses a broad range of businesses that manage money, including credit unions, banks, credit-card companies, insurance companies, accountancy companies, consumer-</a:t>
            </a:r>
            <a:r>
              <a:rPr lang="en-US" sz="1200" b="1" i="0" kern="1200" dirty="0" smtClean="0">
                <a:solidFill>
                  <a:schemeClr val="tx1"/>
                </a:solidFill>
                <a:effectLst/>
                <a:latin typeface="+mn-lt"/>
                <a:ea typeface="+mn-ea"/>
                <a:cs typeface="+mn-cs"/>
              </a:rPr>
              <a:t>finance</a:t>
            </a:r>
            <a:r>
              <a:rPr lang="en-US" sz="1200" b="0" i="0" kern="1200" dirty="0" smtClean="0">
                <a:solidFill>
                  <a:schemeClr val="tx1"/>
                </a:solidFill>
                <a:effectLst/>
                <a:latin typeface="+mn-lt"/>
                <a:ea typeface="+mn-ea"/>
                <a:cs typeface="+mn-cs"/>
              </a:rPr>
              <a:t> companies, stock brokerages, </a:t>
            </a:r>
            <a:r>
              <a:rPr lang="en-US" sz="1200" b="1" i="0" kern="1200" dirty="0" smtClean="0">
                <a:solidFill>
                  <a:schemeClr val="tx1"/>
                </a:solidFill>
                <a:effectLst/>
                <a:latin typeface="+mn-lt"/>
                <a:ea typeface="+mn-ea"/>
                <a:cs typeface="+mn-cs"/>
              </a:rPr>
              <a:t>investment</a:t>
            </a:r>
            <a:r>
              <a:rPr lang="en-US" sz="1200" b="0" i="0" kern="1200" dirty="0" smtClean="0">
                <a:solidFill>
                  <a:schemeClr val="tx1"/>
                </a:solidFill>
                <a:effectLst/>
                <a:latin typeface="+mn-lt"/>
                <a:ea typeface="+mn-ea"/>
                <a:cs typeface="+mn-cs"/>
              </a:rPr>
              <a:t> funds, individual .</a:t>
            </a:r>
          </a:p>
          <a:p>
            <a:r>
              <a:rPr lang="en-US" sz="1200" b="1" i="0" kern="1200" dirty="0" smtClean="0">
                <a:solidFill>
                  <a:schemeClr val="tx1"/>
                </a:solidFill>
                <a:effectLst/>
                <a:latin typeface="+mn-lt"/>
                <a:ea typeface="+mn-ea"/>
                <a:cs typeface="+mn-cs"/>
              </a:rPr>
              <a:t>Financial Instruments</a:t>
            </a:r>
            <a:r>
              <a:rPr lang="en-US" sz="1200" b="0" i="0" kern="1200" dirty="0" smtClean="0">
                <a:solidFill>
                  <a:schemeClr val="tx1"/>
                </a:solidFill>
                <a:effectLst/>
                <a:latin typeface="+mn-lt"/>
                <a:ea typeface="+mn-ea"/>
                <a:cs typeface="+mn-cs"/>
              </a:rPr>
              <a:t> are intangible </a:t>
            </a:r>
            <a:r>
              <a:rPr lang="en-US" sz="1200" b="1" i="0" kern="1200" dirty="0" smtClean="0">
                <a:solidFill>
                  <a:schemeClr val="tx1"/>
                </a:solidFill>
                <a:effectLst/>
                <a:latin typeface="+mn-lt"/>
                <a:ea typeface="+mn-ea"/>
                <a:cs typeface="+mn-cs"/>
              </a:rPr>
              <a:t>assets</a:t>
            </a:r>
            <a:r>
              <a:rPr lang="en-US" sz="1200" b="0" i="0" kern="1200" dirty="0" smtClean="0">
                <a:solidFill>
                  <a:schemeClr val="tx1"/>
                </a:solidFill>
                <a:effectLst/>
                <a:latin typeface="+mn-lt"/>
                <a:ea typeface="+mn-ea"/>
                <a:cs typeface="+mn-cs"/>
              </a:rPr>
              <a:t>, which are expected to provide future </a:t>
            </a:r>
            <a:r>
              <a:rPr lang="en-US" sz="1200" b="1" i="0" kern="1200" dirty="0" smtClean="0">
                <a:solidFill>
                  <a:schemeClr val="tx1"/>
                </a:solidFill>
                <a:effectLst/>
                <a:latin typeface="+mn-lt"/>
                <a:ea typeface="+mn-ea"/>
                <a:cs typeface="+mn-cs"/>
              </a:rPr>
              <a:t>benefits</a:t>
            </a:r>
            <a:r>
              <a:rPr lang="en-US" sz="1200" b="0" i="0" kern="1200" dirty="0" smtClean="0">
                <a:solidFill>
                  <a:schemeClr val="tx1"/>
                </a:solidFill>
                <a:effectLst/>
                <a:latin typeface="+mn-lt"/>
                <a:ea typeface="+mn-ea"/>
                <a:cs typeface="+mn-cs"/>
              </a:rPr>
              <a:t> in the form of a claim to future cash. It is a tradable asset representing a legal agreement or a contractual right to evidence monetary value / ownership interest of an entity.</a:t>
            </a:r>
          </a:p>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financial instrument</a:t>
            </a:r>
            <a:r>
              <a:rPr lang="en-US" sz="1200" b="0" i="0" kern="1200" dirty="0" smtClean="0">
                <a:solidFill>
                  <a:schemeClr val="tx1"/>
                </a:solidFill>
                <a:effectLst/>
                <a:latin typeface="+mn-lt"/>
                <a:ea typeface="+mn-ea"/>
                <a:cs typeface="+mn-cs"/>
              </a:rPr>
              <a:t> is a monetary contract between parties. We can create, trade, or modify them. We can also settle them. A </a:t>
            </a:r>
            <a:r>
              <a:rPr lang="en-US" sz="1200" b="1" i="0" kern="1200" dirty="0" smtClean="0">
                <a:solidFill>
                  <a:schemeClr val="tx1"/>
                </a:solidFill>
                <a:effectLst/>
                <a:latin typeface="+mn-lt"/>
                <a:ea typeface="+mn-ea"/>
                <a:cs typeface="+mn-cs"/>
              </a:rPr>
              <a:t>financial instrument</a:t>
            </a:r>
            <a:r>
              <a:rPr lang="en-US" sz="1200" b="0" i="0" kern="1200" dirty="0" smtClean="0">
                <a:solidFill>
                  <a:schemeClr val="tx1"/>
                </a:solidFill>
                <a:effectLst/>
                <a:latin typeface="+mn-lt"/>
                <a:ea typeface="+mn-ea"/>
                <a:cs typeface="+mn-cs"/>
              </a:rPr>
              <a:t> may be evidence of ownership of part of something, as in stocks and shares. Bonds, which are contractual rights to receive cash, are </a:t>
            </a:r>
            <a:r>
              <a:rPr lang="en-US" sz="1200" b="1" i="0" kern="1200" dirty="0" smtClean="0">
                <a:solidFill>
                  <a:schemeClr val="tx1"/>
                </a:solidFill>
                <a:effectLst/>
                <a:latin typeface="+mn-lt"/>
                <a:ea typeface="+mn-ea"/>
                <a:cs typeface="+mn-cs"/>
              </a:rPr>
              <a:t>financial instruments</a:t>
            </a:r>
          </a:p>
          <a:p>
            <a:r>
              <a:rPr lang="en-US" sz="1200" b="1" i="0" kern="1200" dirty="0" smtClean="0">
                <a:solidFill>
                  <a:schemeClr val="tx1"/>
                </a:solidFill>
                <a:effectLst/>
                <a:latin typeface="+mn-lt"/>
                <a:ea typeface="+mn-ea"/>
                <a:cs typeface="+mn-cs"/>
              </a:rPr>
              <a:t>Tangible assets</a:t>
            </a:r>
            <a:r>
              <a:rPr lang="en-US" sz="1200" b="0" i="0" kern="1200" dirty="0" smtClean="0">
                <a:solidFill>
                  <a:schemeClr val="tx1"/>
                </a:solidFill>
                <a:effectLst/>
                <a:latin typeface="+mn-lt"/>
                <a:ea typeface="+mn-ea"/>
                <a:cs typeface="+mn-cs"/>
              </a:rPr>
              <a:t> are physical; they include cash, inventory, vehicles, equipment, buildings and investments. </a:t>
            </a:r>
            <a:r>
              <a:rPr lang="en-US" sz="1200" b="1" i="0" kern="1200" dirty="0" smtClean="0">
                <a:solidFill>
                  <a:schemeClr val="tx1"/>
                </a:solidFill>
                <a:effectLst/>
                <a:latin typeface="+mn-lt"/>
                <a:ea typeface="+mn-ea"/>
                <a:cs typeface="+mn-cs"/>
              </a:rPr>
              <a:t>Intangible assets</a:t>
            </a:r>
            <a:r>
              <a:rPr lang="en-US" sz="1200" b="0" i="0" kern="1200" dirty="0" smtClean="0">
                <a:solidFill>
                  <a:schemeClr val="tx1"/>
                </a:solidFill>
                <a:effectLst/>
                <a:latin typeface="+mn-lt"/>
                <a:ea typeface="+mn-ea"/>
                <a:cs typeface="+mn-cs"/>
              </a:rPr>
              <a:t> do not exist in physical form and include things like accounts receivable, pre-paid expenses, and patents and goodwill.</a:t>
            </a:r>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4</a:t>
            </a:fld>
            <a:endParaRPr lang="en-US"/>
          </a:p>
        </p:txBody>
      </p:sp>
    </p:spTree>
    <p:extLst>
      <p:ext uri="{BB962C8B-B14F-4D97-AF65-F5344CB8AC3E}">
        <p14:creationId xmlns:p14="http://schemas.microsoft.com/office/powerpoint/2010/main" val="2564931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Capital is a term for </a:t>
            </a:r>
            <a:r>
              <a:rPr lang="en-US" sz="1200" b="0" i="0" u="sng" kern="1200" dirty="0" smtClean="0">
                <a:solidFill>
                  <a:schemeClr val="tx1"/>
                </a:solidFill>
                <a:effectLst/>
                <a:latin typeface="+mn-lt"/>
                <a:ea typeface="+mn-ea"/>
                <a:cs typeface="+mn-cs"/>
                <a:hlinkClick r:id="rId3"/>
              </a:rPr>
              <a:t>financial assets</a:t>
            </a:r>
            <a:r>
              <a:rPr lang="en-US" sz="1200" b="0" i="0" kern="1200" dirty="0" smtClean="0">
                <a:solidFill>
                  <a:schemeClr val="tx1"/>
                </a:solidFill>
                <a:effectLst/>
                <a:latin typeface="+mn-lt"/>
                <a:ea typeface="+mn-ea"/>
                <a:cs typeface="+mn-cs"/>
              </a:rPr>
              <a:t>, Cash, stocks, bonds, mutual funds, and bank deposits are all are examples of </a:t>
            </a:r>
            <a:r>
              <a:rPr lang="en-US" sz="1200" b="1" i="0" kern="1200" dirty="0" smtClean="0">
                <a:solidFill>
                  <a:schemeClr val="tx1"/>
                </a:solidFill>
                <a:effectLst/>
                <a:latin typeface="+mn-lt"/>
                <a:ea typeface="+mn-ea"/>
                <a:cs typeface="+mn-cs"/>
              </a:rPr>
              <a:t>financial assets </a:t>
            </a:r>
            <a:r>
              <a:rPr lang="en-US" sz="1200" b="0" i="0" kern="1200" dirty="0" smtClean="0">
                <a:solidFill>
                  <a:schemeClr val="tx1"/>
                </a:solidFill>
                <a:effectLst/>
                <a:latin typeface="+mn-lt"/>
                <a:ea typeface="+mn-ea"/>
                <a:cs typeface="+mn-cs"/>
              </a:rPr>
              <a:t>such as funds held in deposit accounts and/or funds obtained from special financing sources. Capital can also be associated with capital assets of a company that requires significant amounts of capital to finance or expand.</a:t>
            </a:r>
          </a:p>
          <a:p>
            <a:r>
              <a:rPr lang="en-US" sz="1200" b="0" i="0" kern="1200" dirty="0" smtClean="0">
                <a:solidFill>
                  <a:schemeClr val="tx1"/>
                </a:solidFill>
                <a:effectLst/>
                <a:latin typeface="+mn-lt"/>
                <a:ea typeface="+mn-ea"/>
                <a:cs typeface="+mn-cs"/>
              </a:rPr>
              <a:t>Capital assets are significant pieces of property such as homes, cars, investment properties, stocks, bonds, and even collectibles or art. For businesses, a capital asset is an asset with a useful life longer than a year that is not intended for sale in the regular course of the business's operation. This also makes it a type of </a:t>
            </a:r>
            <a:r>
              <a:rPr lang="en-US" sz="1200" b="0" i="0" u="sng" kern="1200" dirty="0" smtClean="0">
                <a:solidFill>
                  <a:schemeClr val="tx1"/>
                </a:solidFill>
                <a:effectLst/>
                <a:latin typeface="+mn-lt"/>
                <a:ea typeface="+mn-ea"/>
                <a:cs typeface="+mn-cs"/>
                <a:hlinkClick r:id="rId4"/>
              </a:rPr>
              <a:t>production cost</a:t>
            </a:r>
            <a:r>
              <a:rPr lang="en-US" sz="1200" b="0" i="0" kern="1200" dirty="0" smtClean="0">
                <a:solidFill>
                  <a:schemeClr val="tx1"/>
                </a:solidFill>
                <a:effectLst/>
                <a:latin typeface="+mn-lt"/>
                <a:ea typeface="+mn-ea"/>
                <a:cs typeface="+mn-cs"/>
              </a:rPr>
              <a:t>. For example, if one company buys a computer to use in its office, the computer is a capital asset. If another company buys the same computer to sell, it is considered inventory.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four major types of capital include debt, equity, trading, and working capital.</a:t>
            </a:r>
          </a:p>
          <a:p>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5</a:t>
            </a:fld>
            <a:endParaRPr lang="en-US"/>
          </a:p>
        </p:txBody>
      </p:sp>
    </p:spTree>
    <p:extLst>
      <p:ext uri="{BB962C8B-B14F-4D97-AF65-F5344CB8AC3E}">
        <p14:creationId xmlns:p14="http://schemas.microsoft.com/office/powerpoint/2010/main" val="399877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Higher risk is associated with greater probability of higher return and lower risk with a greater probability of smaller return. This trade off which an investor faces between risk and return while considering investment decisions is called the risk return trade off</a:t>
            </a:r>
          </a:p>
          <a:p>
            <a:r>
              <a:rPr lang="en-US" sz="1200" b="1" i="0" kern="1200" dirty="0" smtClean="0">
                <a:solidFill>
                  <a:schemeClr val="tx1"/>
                </a:solidFill>
                <a:effectLst/>
                <a:latin typeface="+mn-lt"/>
                <a:ea typeface="+mn-ea"/>
                <a:cs typeface="+mn-cs"/>
              </a:rPr>
              <a:t>Return</a:t>
            </a:r>
            <a:r>
              <a:rPr lang="en-US" sz="1200" b="0" i="0" kern="1200" dirty="0" smtClean="0">
                <a:solidFill>
                  <a:schemeClr val="tx1"/>
                </a:solidFill>
                <a:effectLst/>
                <a:latin typeface="+mn-lt"/>
                <a:ea typeface="+mn-ea"/>
                <a:cs typeface="+mn-cs"/>
              </a:rPr>
              <a:t> are the money you expect to earn on your investment. </a:t>
            </a:r>
            <a:r>
              <a:rPr lang="en-US" sz="1200" b="1" i="0" kern="1200" dirty="0" smtClean="0">
                <a:solidFill>
                  <a:schemeClr val="tx1"/>
                </a:solidFill>
                <a:effectLst/>
                <a:latin typeface="+mn-lt"/>
                <a:ea typeface="+mn-ea"/>
                <a:cs typeface="+mn-cs"/>
              </a:rPr>
              <a:t>Risk</a:t>
            </a:r>
            <a:r>
              <a:rPr lang="en-US" sz="1200" b="0" i="0" kern="1200" dirty="0" smtClean="0">
                <a:solidFill>
                  <a:schemeClr val="tx1"/>
                </a:solidFill>
                <a:effectLst/>
                <a:latin typeface="+mn-lt"/>
                <a:ea typeface="+mn-ea"/>
                <a:cs typeface="+mn-cs"/>
              </a:rPr>
              <a:t> is the chance that your actual </a:t>
            </a:r>
            <a:r>
              <a:rPr lang="en-US" sz="1200" b="1" i="0" kern="1200" dirty="0" smtClean="0">
                <a:solidFill>
                  <a:schemeClr val="tx1"/>
                </a:solidFill>
                <a:effectLst/>
                <a:latin typeface="+mn-lt"/>
                <a:ea typeface="+mn-ea"/>
                <a:cs typeface="+mn-cs"/>
              </a:rPr>
              <a:t>return</a:t>
            </a:r>
            <a:r>
              <a:rPr lang="en-US" sz="1200" b="0" i="0" kern="1200" dirty="0" smtClean="0">
                <a:solidFill>
                  <a:schemeClr val="tx1"/>
                </a:solidFill>
                <a:effectLst/>
                <a:latin typeface="+mn-lt"/>
                <a:ea typeface="+mn-ea"/>
                <a:cs typeface="+mn-cs"/>
              </a:rPr>
              <a:t> will differ from your expected </a:t>
            </a:r>
            <a:r>
              <a:rPr lang="en-US" sz="1200" b="1" i="0" kern="1200" dirty="0" smtClean="0">
                <a:solidFill>
                  <a:schemeClr val="tx1"/>
                </a:solidFill>
                <a:effectLst/>
                <a:latin typeface="+mn-lt"/>
                <a:ea typeface="+mn-ea"/>
                <a:cs typeface="+mn-cs"/>
              </a:rPr>
              <a:t>return</a:t>
            </a:r>
            <a:r>
              <a:rPr lang="en-US" sz="1200" b="0" i="0" kern="1200" dirty="0" smtClean="0">
                <a:solidFill>
                  <a:schemeClr val="tx1"/>
                </a:solidFill>
                <a:effectLst/>
                <a:latin typeface="+mn-lt"/>
                <a:ea typeface="+mn-ea"/>
                <a:cs typeface="+mn-cs"/>
              </a:rPr>
              <a:t>, and by how much. You could also define </a:t>
            </a:r>
            <a:r>
              <a:rPr lang="en-US" sz="1200" b="1" i="0" kern="1200" dirty="0" smtClean="0">
                <a:solidFill>
                  <a:schemeClr val="tx1"/>
                </a:solidFill>
                <a:effectLst/>
                <a:latin typeface="+mn-lt"/>
                <a:ea typeface="+mn-ea"/>
                <a:cs typeface="+mn-cs"/>
              </a:rPr>
              <a:t>risk</a:t>
            </a:r>
            <a:r>
              <a:rPr lang="en-US" sz="1200" b="0" i="0" kern="1200" dirty="0" smtClean="0">
                <a:solidFill>
                  <a:schemeClr val="tx1"/>
                </a:solidFill>
                <a:effectLst/>
                <a:latin typeface="+mn-lt"/>
                <a:ea typeface="+mn-ea"/>
                <a:cs typeface="+mn-cs"/>
              </a:rPr>
              <a:t> as the amount of volatility involved </a:t>
            </a:r>
            <a:r>
              <a:rPr lang="en-US" sz="1200" b="1" i="0" kern="1200" dirty="0" smtClean="0">
                <a:solidFill>
                  <a:schemeClr val="tx1"/>
                </a:solidFill>
                <a:effectLst/>
                <a:latin typeface="+mn-lt"/>
                <a:ea typeface="+mn-ea"/>
                <a:cs typeface="+mn-cs"/>
              </a:rPr>
              <a:t>in a</a:t>
            </a:r>
            <a:r>
              <a:rPr lang="en-US" sz="1200" b="0" i="0" kern="1200" dirty="0" smtClean="0">
                <a:solidFill>
                  <a:schemeClr val="tx1"/>
                </a:solidFill>
                <a:effectLst/>
                <a:latin typeface="+mn-lt"/>
                <a:ea typeface="+mn-ea"/>
                <a:cs typeface="+mn-cs"/>
              </a:rPr>
              <a:t> given investment.</a:t>
            </a:r>
            <a:br>
              <a:rPr lang="en-US"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6</a:t>
            </a:fld>
            <a:endParaRPr lang="en-US"/>
          </a:p>
        </p:txBody>
      </p:sp>
    </p:spTree>
    <p:extLst>
      <p:ext uri="{BB962C8B-B14F-4D97-AF65-F5344CB8AC3E}">
        <p14:creationId xmlns:p14="http://schemas.microsoft.com/office/powerpoint/2010/main" val="260454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Capital is a term for </a:t>
            </a:r>
            <a:r>
              <a:rPr lang="en-US" sz="1200" b="0" i="0" u="sng" kern="1200" dirty="0" smtClean="0">
                <a:solidFill>
                  <a:schemeClr val="tx1"/>
                </a:solidFill>
                <a:effectLst/>
                <a:latin typeface="+mn-lt"/>
                <a:ea typeface="+mn-ea"/>
                <a:cs typeface="+mn-cs"/>
                <a:hlinkClick r:id="rId3"/>
              </a:rPr>
              <a:t>financial assets</a:t>
            </a:r>
            <a:r>
              <a:rPr lang="en-US" sz="1200" b="0" i="0" kern="1200" dirty="0" smtClean="0">
                <a:solidFill>
                  <a:schemeClr val="tx1"/>
                </a:solidFill>
                <a:effectLst/>
                <a:latin typeface="+mn-lt"/>
                <a:ea typeface="+mn-ea"/>
                <a:cs typeface="+mn-cs"/>
              </a:rPr>
              <a:t>, Cash, stocks, bonds, mutual funds, and bank deposits are all are examples of </a:t>
            </a:r>
            <a:r>
              <a:rPr lang="en-US" sz="1200" b="1" i="0" kern="1200" dirty="0" smtClean="0">
                <a:solidFill>
                  <a:schemeClr val="tx1"/>
                </a:solidFill>
                <a:effectLst/>
                <a:latin typeface="+mn-lt"/>
                <a:ea typeface="+mn-ea"/>
                <a:cs typeface="+mn-cs"/>
              </a:rPr>
              <a:t>financial assets </a:t>
            </a:r>
            <a:r>
              <a:rPr lang="en-US" sz="1200" b="0" i="0" kern="1200" dirty="0" smtClean="0">
                <a:solidFill>
                  <a:schemeClr val="tx1"/>
                </a:solidFill>
                <a:effectLst/>
                <a:latin typeface="+mn-lt"/>
                <a:ea typeface="+mn-ea"/>
                <a:cs typeface="+mn-cs"/>
              </a:rPr>
              <a:t>such as funds held in deposit accounts and/or funds obtained from special financing sources. Capital can also be associated with capital assets of a company that requires significant amounts of capital to finance or expand.</a:t>
            </a:r>
          </a:p>
          <a:p>
            <a:r>
              <a:rPr lang="en-US" sz="1200" b="0" i="0" kern="1200" dirty="0" smtClean="0">
                <a:solidFill>
                  <a:schemeClr val="tx1"/>
                </a:solidFill>
                <a:effectLst/>
                <a:latin typeface="+mn-lt"/>
                <a:ea typeface="+mn-ea"/>
                <a:cs typeface="+mn-cs"/>
              </a:rPr>
              <a:t>Capital assets are significant pieces of property such as homes, cars, investment properties, stocks, bonds, and even collectibles or art. For businesses, a capital asset is an asset with a useful life longer than a year that is not intended for sale in the regular course of the business's operation. This also makes it a type of </a:t>
            </a:r>
            <a:r>
              <a:rPr lang="en-US" sz="1200" b="0" i="0" u="sng" kern="1200" dirty="0" smtClean="0">
                <a:solidFill>
                  <a:schemeClr val="tx1"/>
                </a:solidFill>
                <a:effectLst/>
                <a:latin typeface="+mn-lt"/>
                <a:ea typeface="+mn-ea"/>
                <a:cs typeface="+mn-cs"/>
                <a:hlinkClick r:id="rId4"/>
              </a:rPr>
              <a:t>production cost</a:t>
            </a:r>
            <a:r>
              <a:rPr lang="en-US" sz="1200" b="0" i="0" kern="1200" dirty="0" smtClean="0">
                <a:solidFill>
                  <a:schemeClr val="tx1"/>
                </a:solidFill>
                <a:effectLst/>
                <a:latin typeface="+mn-lt"/>
                <a:ea typeface="+mn-ea"/>
                <a:cs typeface="+mn-cs"/>
              </a:rPr>
              <a:t>. For example, if one company buys a computer to use in its office, the computer is a capital asset. If another company buys the same computer to sell, it is considered inventory.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four major types of capital include debt, equity, trading, and working capital.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7</a:t>
            </a:fld>
            <a:endParaRPr lang="en-US"/>
          </a:p>
        </p:txBody>
      </p:sp>
    </p:spTree>
    <p:extLst>
      <p:ext uri="{BB962C8B-B14F-4D97-AF65-F5344CB8AC3E}">
        <p14:creationId xmlns:p14="http://schemas.microsoft.com/office/powerpoint/2010/main" val="373276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its broadest sense, </a:t>
            </a:r>
            <a:r>
              <a:rPr lang="en-US" sz="1200" b="1" i="0" kern="1200" dirty="0" smtClean="0">
                <a:solidFill>
                  <a:schemeClr val="tx1"/>
                </a:solidFill>
                <a:effectLst/>
                <a:latin typeface="+mn-lt"/>
                <a:ea typeface="+mn-ea"/>
                <a:cs typeface="+mn-cs"/>
              </a:rPr>
              <a:t>online</a:t>
            </a:r>
            <a:r>
              <a:rPr lang="en-US" sz="1200" b="0" i="0" kern="1200" dirty="0" smtClean="0">
                <a:solidFill>
                  <a:schemeClr val="tx1"/>
                </a:solidFill>
                <a:effectLst/>
                <a:latin typeface="+mn-lt"/>
                <a:ea typeface="+mn-ea"/>
                <a:cs typeface="+mn-cs"/>
              </a:rPr>
              <a:t> lending is any kind of loan that's not directly from a traditional bank. A number of </a:t>
            </a:r>
            <a:r>
              <a:rPr lang="en-US" sz="1200" b="1" i="0" kern="1200" dirty="0" smtClean="0">
                <a:solidFill>
                  <a:schemeClr val="tx1"/>
                </a:solidFill>
                <a:effectLst/>
                <a:latin typeface="+mn-lt"/>
                <a:ea typeface="+mn-ea"/>
                <a:cs typeface="+mn-cs"/>
              </a:rPr>
              <a:t>online lenders</a:t>
            </a:r>
            <a:r>
              <a:rPr lang="en-US" sz="1200" b="0" i="0" kern="1200" dirty="0" smtClean="0">
                <a:solidFill>
                  <a:schemeClr val="tx1"/>
                </a:solidFill>
                <a:effectLst/>
                <a:latin typeface="+mn-lt"/>
                <a:ea typeface="+mn-ea"/>
                <a:cs typeface="+mn-cs"/>
              </a:rPr>
              <a:t> are often referred to as an </a:t>
            </a:r>
            <a:r>
              <a:rPr lang="en-US" sz="1200" b="1" i="0" kern="1200" dirty="0" smtClean="0">
                <a:solidFill>
                  <a:schemeClr val="tx1"/>
                </a:solidFill>
                <a:effectLst/>
                <a:latin typeface="+mn-lt"/>
                <a:ea typeface="+mn-ea"/>
                <a:cs typeface="+mn-cs"/>
              </a:rPr>
              <a:t>online lender</a:t>
            </a:r>
            <a:r>
              <a:rPr lang="en-US" sz="1200" b="0" i="0" kern="1200" dirty="0" smtClean="0">
                <a:solidFill>
                  <a:schemeClr val="tx1"/>
                </a:solidFill>
                <a:effectLst/>
                <a:latin typeface="+mn-lt"/>
                <a:ea typeface="+mn-ea"/>
                <a:cs typeface="+mn-cs"/>
              </a:rPr>
              <a:t> because they are an alternative to a traditional bank. ... Today, those older loan styles are considered part of the traditional lending market.</a:t>
            </a:r>
          </a:p>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lender</a:t>
            </a:r>
            <a:r>
              <a:rPr lang="en-US" sz="1200" b="0" i="0" kern="1200" dirty="0" smtClean="0">
                <a:solidFill>
                  <a:schemeClr val="tx1"/>
                </a:solidFill>
                <a:effectLst/>
                <a:latin typeface="+mn-lt"/>
                <a:ea typeface="+mn-ea"/>
                <a:cs typeface="+mn-cs"/>
              </a:rPr>
              <a:t> is a financial institution that lends money to a corporate or an individual borrower with the expectation that the money will be repaid at a later date. </a:t>
            </a:r>
            <a:r>
              <a:rPr lang="en-US" sz="1200" b="1" i="0" kern="1200" dirty="0" smtClean="0">
                <a:solidFill>
                  <a:schemeClr val="tx1"/>
                </a:solidFill>
                <a:effectLst/>
                <a:latin typeface="+mn-lt"/>
                <a:ea typeface="+mn-ea"/>
                <a:cs typeface="+mn-cs"/>
              </a:rPr>
              <a:t>Lenders</a:t>
            </a:r>
            <a:r>
              <a:rPr lang="en-US" sz="1200" b="0" i="0" kern="1200" dirty="0" smtClean="0">
                <a:solidFill>
                  <a:schemeClr val="tx1"/>
                </a:solidFill>
                <a:effectLst/>
                <a:latin typeface="+mn-lt"/>
                <a:ea typeface="+mn-ea"/>
                <a:cs typeface="+mn-cs"/>
              </a:rPr>
              <a:t> require borrowers to pay interest on the amount borrowed, usually charged at a specific percentage of the total amount of loan.</a:t>
            </a:r>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9</a:t>
            </a:fld>
            <a:endParaRPr lang="en-US"/>
          </a:p>
        </p:txBody>
      </p:sp>
    </p:spTree>
    <p:extLst>
      <p:ext uri="{BB962C8B-B14F-4D97-AF65-F5344CB8AC3E}">
        <p14:creationId xmlns:p14="http://schemas.microsoft.com/office/powerpoint/2010/main" val="413919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1" i="0" kern="1200" dirty="0" smtClean="0">
                <a:solidFill>
                  <a:schemeClr val="tx1"/>
                </a:solidFill>
                <a:effectLst/>
                <a:latin typeface="+mn-lt"/>
                <a:ea typeface="+mn-ea"/>
                <a:cs typeface="+mn-cs"/>
              </a:rPr>
              <a:t>Equity</a:t>
            </a:r>
            <a:r>
              <a:rPr lang="en-US" sz="1200" b="0" i="0" kern="1200" dirty="0" smtClean="0">
                <a:solidFill>
                  <a:schemeClr val="tx1"/>
                </a:solidFill>
                <a:effectLst/>
                <a:latin typeface="+mn-lt"/>
                <a:ea typeface="+mn-ea"/>
                <a:cs typeface="+mn-cs"/>
              </a:rPr>
              <a:t> represents the shareholders' stake in the company, identified on a company's balance sheet. The calculation of </a:t>
            </a:r>
            <a:r>
              <a:rPr lang="en-US" sz="1200" b="1" i="0" kern="1200" dirty="0" smtClean="0">
                <a:solidFill>
                  <a:schemeClr val="tx1"/>
                </a:solidFill>
                <a:effectLst/>
                <a:latin typeface="+mn-lt"/>
                <a:ea typeface="+mn-ea"/>
                <a:cs typeface="+mn-cs"/>
              </a:rPr>
              <a:t>equity</a:t>
            </a:r>
            <a:r>
              <a:rPr lang="en-US" sz="1200" b="0" i="0" kern="1200" dirty="0" smtClean="0">
                <a:solidFill>
                  <a:schemeClr val="tx1"/>
                </a:solidFill>
                <a:effectLst/>
                <a:latin typeface="+mn-lt"/>
                <a:ea typeface="+mn-ea"/>
                <a:cs typeface="+mn-cs"/>
              </a:rPr>
              <a:t> is a company's total assets minus its total liabilities, and is used in several key financial ratios such as ROE.</a:t>
            </a:r>
            <a:r>
              <a:rPr lang="en-US" sz="1200" b="1" i="0" kern="1200" dirty="0" smtClean="0">
                <a:solidFill>
                  <a:schemeClr val="tx1"/>
                </a:solidFill>
                <a:effectLst/>
                <a:latin typeface="+mn-lt"/>
                <a:ea typeface="+mn-ea"/>
                <a:cs typeface="+mn-cs"/>
              </a:rPr>
              <a:t> Equity capital</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funds</a:t>
            </a:r>
            <a:r>
              <a:rPr lang="en-US" sz="1200" b="0" i="0" kern="1200" dirty="0" smtClean="0">
                <a:solidFill>
                  <a:schemeClr val="tx1"/>
                </a:solidFill>
                <a:effectLst/>
                <a:latin typeface="+mn-lt"/>
                <a:ea typeface="+mn-ea"/>
                <a:cs typeface="+mn-cs"/>
              </a:rPr>
              <a:t> paid into a business by investors in exchange for common or preferred stock. This represents the core funding of a business, to which debt funding may be added</a:t>
            </a:r>
            <a:endParaRPr lang="en-US" sz="1200" b="0" i="0" u="none" strike="noStrike" kern="1200" dirty="0" smtClean="0">
              <a:solidFill>
                <a:schemeClr val="tx1"/>
              </a:solidFill>
              <a:effectLst/>
              <a:latin typeface="+mn-lt"/>
              <a:ea typeface="+mn-ea"/>
              <a:cs typeface="+mn-cs"/>
              <a:hlinkClick r:id="rId3"/>
            </a:endParaRPr>
          </a:p>
          <a:p>
            <a:pPr fontAlgn="t"/>
            <a:r>
              <a:rPr lang="en-US" sz="1200" b="0" i="0" u="none" strike="noStrike" kern="1200" dirty="0" smtClean="0">
                <a:solidFill>
                  <a:schemeClr val="tx1"/>
                </a:solidFill>
                <a:effectLst/>
                <a:latin typeface="+mn-lt"/>
                <a:ea typeface="+mn-ea"/>
                <a:cs typeface="+mn-cs"/>
                <a:hlinkClick r:id="rId4"/>
              </a:rPr>
              <a:t>View all</a:t>
            </a:r>
          </a:p>
          <a:p>
            <a:r>
              <a:rPr lang="en-US" sz="1200" b="1" i="0" kern="1200" dirty="0" smtClean="0">
                <a:solidFill>
                  <a:schemeClr val="tx1"/>
                </a:solidFill>
                <a:effectLst/>
                <a:latin typeface="+mn-lt"/>
                <a:ea typeface="+mn-ea"/>
                <a:cs typeface="+mn-cs"/>
              </a:rPr>
              <a:t>Equity capital</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funds</a:t>
            </a:r>
            <a:r>
              <a:rPr lang="en-US" sz="1200" b="0" i="0" kern="1200" dirty="0" smtClean="0">
                <a:solidFill>
                  <a:schemeClr val="tx1"/>
                </a:solidFill>
                <a:effectLst/>
                <a:latin typeface="+mn-lt"/>
                <a:ea typeface="+mn-ea"/>
                <a:cs typeface="+mn-cs"/>
              </a:rPr>
              <a:t> paid into a business by investors in exchange for common or preferred stock. This represents the core funding of a business, to which debt funding may be added.</a:t>
            </a:r>
          </a:p>
          <a:p>
            <a:r>
              <a:rPr lang="en-US" sz="1200" b="1" i="0" kern="1200" dirty="0" smtClean="0">
                <a:solidFill>
                  <a:schemeClr val="tx1"/>
                </a:solidFill>
                <a:effectLst/>
                <a:latin typeface="+mn-lt"/>
                <a:ea typeface="+mn-ea"/>
                <a:cs typeface="+mn-cs"/>
              </a:rPr>
              <a:t>Equity</a:t>
            </a:r>
            <a:r>
              <a:rPr lang="en-US" sz="1200" b="0" i="0" kern="1200" dirty="0" smtClean="0">
                <a:solidFill>
                  <a:schemeClr val="tx1"/>
                </a:solidFill>
                <a:effectLst/>
                <a:latin typeface="+mn-lt"/>
                <a:ea typeface="+mn-ea"/>
                <a:cs typeface="+mn-cs"/>
              </a:rPr>
              <a:t> represents the value that would be returned to a company's shareholders if all of the assets were liquidated and all of the company's debts were paid off. ... The calculation of </a:t>
            </a:r>
            <a:r>
              <a:rPr lang="en-US" sz="1200" b="1" i="0" kern="1200" dirty="0" smtClean="0">
                <a:solidFill>
                  <a:schemeClr val="tx1"/>
                </a:solidFill>
                <a:effectLst/>
                <a:latin typeface="+mn-lt"/>
                <a:ea typeface="+mn-ea"/>
                <a:cs typeface="+mn-cs"/>
              </a:rPr>
              <a:t>equity</a:t>
            </a:r>
            <a:r>
              <a:rPr lang="en-US" sz="1200" b="0" i="0" kern="1200" dirty="0" smtClean="0">
                <a:solidFill>
                  <a:schemeClr val="tx1"/>
                </a:solidFill>
                <a:effectLst/>
                <a:latin typeface="+mn-lt"/>
                <a:ea typeface="+mn-ea"/>
                <a:cs typeface="+mn-cs"/>
              </a:rPr>
              <a:t> is a company's total assets minus its total liabilities, and is used in several key financial ratios such as ROE</a:t>
            </a:r>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10</a:t>
            </a:fld>
            <a:endParaRPr lang="en-US"/>
          </a:p>
        </p:txBody>
      </p:sp>
    </p:spTree>
    <p:extLst>
      <p:ext uri="{BB962C8B-B14F-4D97-AF65-F5344CB8AC3E}">
        <p14:creationId xmlns:p14="http://schemas.microsoft.com/office/powerpoint/2010/main" val="1728751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Working capital</a:t>
            </a:r>
            <a:r>
              <a:rPr lang="en-US" sz="1200" b="0" i="0" kern="1200" dirty="0" smtClean="0">
                <a:solidFill>
                  <a:schemeClr val="tx1"/>
                </a:solidFill>
                <a:effectLst/>
                <a:latin typeface="+mn-lt"/>
                <a:ea typeface="+mn-ea"/>
                <a:cs typeface="+mn-cs"/>
              </a:rPr>
              <a:t>, also known as net </a:t>
            </a:r>
            <a:r>
              <a:rPr lang="en-US" sz="1200" b="1" i="0" kern="1200" dirty="0" smtClean="0">
                <a:solidFill>
                  <a:schemeClr val="tx1"/>
                </a:solidFill>
                <a:effectLst/>
                <a:latin typeface="+mn-lt"/>
                <a:ea typeface="+mn-ea"/>
                <a:cs typeface="+mn-cs"/>
              </a:rPr>
              <a:t>working capital</a:t>
            </a:r>
            <a:r>
              <a:rPr lang="en-US" sz="1200" b="0" i="0" kern="1200" dirty="0" smtClean="0">
                <a:solidFill>
                  <a:schemeClr val="tx1"/>
                </a:solidFill>
                <a:effectLst/>
                <a:latin typeface="+mn-lt"/>
                <a:ea typeface="+mn-ea"/>
                <a:cs typeface="+mn-cs"/>
              </a:rPr>
              <a:t> (NWC), is the difference between a company's current assets, such as cash, accounts receivable (customers' unpaid bills) and inventories of raw materials and finished goods, and its current liabilities, such as accounts payable.</a:t>
            </a:r>
          </a:p>
          <a:p>
            <a:r>
              <a:rPr lang="en-US" sz="1200" b="0" i="0" kern="1200" dirty="0" smtClean="0">
                <a:solidFill>
                  <a:schemeClr val="tx1"/>
                </a:solidFill>
                <a:effectLst/>
                <a:latin typeface="+mn-lt"/>
                <a:ea typeface="+mn-ea"/>
                <a:cs typeface="+mn-cs"/>
              </a:rPr>
              <a:t>For </a:t>
            </a:r>
            <a:r>
              <a:rPr lang="en-US" sz="1200" b="1" i="0" kern="1200" dirty="0" smtClean="0">
                <a:solidFill>
                  <a:schemeClr val="tx1"/>
                </a:solidFill>
                <a:effectLst/>
                <a:latin typeface="+mn-lt"/>
                <a:ea typeface="+mn-ea"/>
                <a:cs typeface="+mn-cs"/>
              </a:rPr>
              <a:t>example</a:t>
            </a:r>
            <a:r>
              <a:rPr lang="en-US" sz="1200" b="0" i="0" kern="1200" dirty="0" smtClean="0">
                <a:solidFill>
                  <a:schemeClr val="tx1"/>
                </a:solidFill>
                <a:effectLst/>
                <a:latin typeface="+mn-lt"/>
                <a:ea typeface="+mn-ea"/>
                <a:cs typeface="+mn-cs"/>
              </a:rPr>
              <a:t>, a distributor may buy a washing machine from a manufacturer, which creates an account </a:t>
            </a:r>
            <a:r>
              <a:rPr lang="en-US" sz="1200" b="1" i="0" kern="1200" dirty="0" smtClean="0">
                <a:solidFill>
                  <a:schemeClr val="tx1"/>
                </a:solidFill>
                <a:effectLst/>
                <a:latin typeface="+mn-lt"/>
                <a:ea typeface="+mn-ea"/>
                <a:cs typeface="+mn-cs"/>
              </a:rPr>
              <a:t>payable</a:t>
            </a:r>
            <a:r>
              <a:rPr lang="en-US" sz="1200" b="0" i="0" kern="1200" dirty="0" smtClean="0">
                <a:solidFill>
                  <a:schemeClr val="tx1"/>
                </a:solidFill>
                <a:effectLst/>
                <a:latin typeface="+mn-lt"/>
                <a:ea typeface="+mn-ea"/>
                <a:cs typeface="+mn-cs"/>
              </a:rPr>
              <a:t> to the manufacturer. The distributor then sells the washing machine to a customer on credit, which results in an account </a:t>
            </a:r>
            <a:r>
              <a:rPr lang="en-US" sz="1200" b="1" i="0" kern="1200" dirty="0" smtClean="0">
                <a:solidFill>
                  <a:schemeClr val="tx1"/>
                </a:solidFill>
                <a:effectLst/>
                <a:latin typeface="+mn-lt"/>
                <a:ea typeface="+mn-ea"/>
                <a:cs typeface="+mn-cs"/>
              </a:rPr>
              <a:t>receivable</a:t>
            </a:r>
            <a:r>
              <a:rPr lang="en-US" sz="1200" b="0" i="0" kern="1200" dirty="0" smtClean="0">
                <a:solidFill>
                  <a:schemeClr val="tx1"/>
                </a:solidFill>
                <a:effectLst/>
                <a:latin typeface="+mn-lt"/>
                <a:ea typeface="+mn-ea"/>
                <a:cs typeface="+mn-cs"/>
              </a:rPr>
              <a:t> from the customer.</a:t>
            </a:r>
          </a:p>
          <a:p>
            <a:r>
              <a:rPr lang="en-US" sz="1200" b="1" i="0" kern="1200" dirty="0" smtClean="0">
                <a:solidFill>
                  <a:schemeClr val="tx1"/>
                </a:solidFill>
                <a:effectLst/>
                <a:latin typeface="+mn-lt"/>
                <a:ea typeface="+mn-ea"/>
                <a:cs typeface="+mn-cs"/>
              </a:rPr>
              <a:t>Liquid capital</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fluid capital</a:t>
            </a:r>
            <a:r>
              <a:rPr lang="en-US" sz="1200" b="0" i="0" kern="1200" dirty="0" smtClean="0">
                <a:solidFill>
                  <a:schemeClr val="tx1"/>
                </a:solidFill>
                <a:effectLst/>
                <a:latin typeface="+mn-lt"/>
                <a:ea typeface="+mn-ea"/>
                <a:cs typeface="+mn-cs"/>
              </a:rPr>
              <a:t> is a readily convertible asset, such as </a:t>
            </a:r>
            <a:r>
              <a:rPr lang="en-US" sz="1200" b="0" i="0" u="none" strike="noStrike" kern="1200" dirty="0" smtClean="0">
                <a:solidFill>
                  <a:schemeClr val="tx1"/>
                </a:solidFill>
                <a:effectLst/>
                <a:latin typeface="+mn-lt"/>
                <a:ea typeface="+mn-ea"/>
                <a:cs typeface="+mn-cs"/>
                <a:hlinkClick r:id="rId3" tooltip="Deposit account"/>
              </a:rPr>
              <a:t>checking accounts</a:t>
            </a:r>
            <a:r>
              <a:rPr lang="en-US" sz="1200" b="0" i="0" kern="1200" dirty="0" smtClean="0">
                <a:solidFill>
                  <a:schemeClr val="tx1"/>
                </a:solidFill>
                <a:effectLst/>
                <a:latin typeface="+mn-lt"/>
                <a:ea typeface="+mn-ea"/>
                <a:cs typeface="+mn-cs"/>
              </a:rPr>
              <a:t> or other bearer economic instruments, as opposed to a long term asset like real estate. Liquid capital may be held by individuals, companies, or governments.</a:t>
            </a:r>
          </a:p>
          <a:p>
            <a:r>
              <a:rPr lang="en-US" sz="1200" b="0" i="0" kern="1200" dirty="0" smtClean="0">
                <a:solidFill>
                  <a:schemeClr val="tx1"/>
                </a:solidFill>
                <a:effectLst/>
                <a:latin typeface="+mn-lt"/>
                <a:ea typeface="+mn-ea"/>
                <a:cs typeface="+mn-cs"/>
              </a:rPr>
              <a:t>In general an asset is liquid when it can be sold quickly without any relevant loss in value and at any time.</a:t>
            </a:r>
          </a:p>
          <a:p>
            <a:r>
              <a:rPr lang="en-US" sz="1200" b="0" i="0" kern="1200" dirty="0" smtClean="0">
                <a:solidFill>
                  <a:schemeClr val="tx1"/>
                </a:solidFill>
                <a:effectLst/>
                <a:latin typeface="+mn-lt"/>
                <a:ea typeface="+mn-ea"/>
                <a:cs typeface="+mn-cs"/>
              </a:rPr>
              <a:t>In a company's financial statements the concept of liquid assets is associated to items included in </a:t>
            </a:r>
            <a:r>
              <a:rPr lang="en-US" sz="1200" b="0" i="0" u="none" strike="noStrike" kern="1200" dirty="0" smtClean="0">
                <a:solidFill>
                  <a:schemeClr val="tx1"/>
                </a:solidFill>
                <a:effectLst/>
                <a:latin typeface="+mn-lt"/>
                <a:ea typeface="+mn-ea"/>
                <a:cs typeface="+mn-cs"/>
                <a:hlinkClick r:id="rId4" tooltip="Current assets"/>
              </a:rPr>
              <a:t>current assets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Liquidity is a term also used to indicate the ability to pay short-term obligations.</a:t>
            </a:r>
          </a:p>
          <a:p>
            <a:endParaRPr lang="en-US" dirty="0"/>
          </a:p>
        </p:txBody>
      </p:sp>
      <p:sp>
        <p:nvSpPr>
          <p:cNvPr id="4" name="Slide Number Placeholder 3"/>
          <p:cNvSpPr>
            <a:spLocks noGrp="1"/>
          </p:cNvSpPr>
          <p:nvPr>
            <p:ph type="sldNum" sz="quarter" idx="10"/>
          </p:nvPr>
        </p:nvSpPr>
        <p:spPr/>
        <p:txBody>
          <a:bodyPr/>
          <a:lstStyle/>
          <a:p>
            <a:fld id="{82F749F7-70FB-49AE-B8EA-D20BC32062DA}" type="slidenum">
              <a:rPr lang="en-US" smtClean="0"/>
              <a:t>11</a:t>
            </a:fld>
            <a:endParaRPr lang="en-US"/>
          </a:p>
        </p:txBody>
      </p:sp>
    </p:spTree>
    <p:extLst>
      <p:ext uri="{BB962C8B-B14F-4D97-AF65-F5344CB8AC3E}">
        <p14:creationId xmlns:p14="http://schemas.microsoft.com/office/powerpoint/2010/main" val="370828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267712"/>
            <a:ext cx="854964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096512"/>
            <a:ext cx="704088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23285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rgbClr val="232852"/>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232852"/>
                </a:solidFill>
                <a:latin typeface="Arial"/>
                <a:cs typeface="Arial"/>
              </a:defRPr>
            </a:lvl1pPr>
          </a:lstStyle>
          <a:p>
            <a:endParaRPr/>
          </a:p>
        </p:txBody>
      </p:sp>
      <p:sp>
        <p:nvSpPr>
          <p:cNvPr id="3" name="Holder 3"/>
          <p:cNvSpPr>
            <a:spLocks noGrp="1"/>
          </p:cNvSpPr>
          <p:nvPr>
            <p:ph sz="half" idx="2"/>
          </p:nvPr>
        </p:nvSpPr>
        <p:spPr>
          <a:xfrm>
            <a:off x="502920" y="1682496"/>
            <a:ext cx="4375404"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682496"/>
            <a:ext cx="4375404"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23285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09244"/>
            <a:ext cx="2842260" cy="5687695"/>
          </a:xfrm>
          <a:custGeom>
            <a:avLst/>
            <a:gdLst/>
            <a:ahLst/>
            <a:cxnLst/>
            <a:rect l="l" t="t" r="r" b="b"/>
            <a:pathLst>
              <a:path w="2842260" h="5687695">
                <a:moveTo>
                  <a:pt x="2842260" y="0"/>
                </a:moveTo>
                <a:lnTo>
                  <a:pt x="0" y="0"/>
                </a:lnTo>
                <a:lnTo>
                  <a:pt x="0" y="5687568"/>
                </a:lnTo>
                <a:lnTo>
                  <a:pt x="2842260" y="5687568"/>
                </a:lnTo>
                <a:lnTo>
                  <a:pt x="2842260" y="0"/>
                </a:lnTo>
                <a:close/>
              </a:path>
            </a:pathLst>
          </a:custGeom>
          <a:solidFill>
            <a:srgbClr val="4966AC"/>
          </a:solidFill>
        </p:spPr>
        <p:txBody>
          <a:bodyPr wrap="square" lIns="0" tIns="0" rIns="0" bIns="0" rtlCol="0"/>
          <a:lstStyle/>
          <a:p>
            <a:endParaRPr/>
          </a:p>
        </p:txBody>
      </p:sp>
      <p:sp>
        <p:nvSpPr>
          <p:cNvPr id="17" name="bg object 17"/>
          <p:cNvSpPr/>
          <p:nvPr/>
        </p:nvSpPr>
        <p:spPr>
          <a:xfrm>
            <a:off x="9749028" y="809244"/>
            <a:ext cx="309880" cy="5687695"/>
          </a:xfrm>
          <a:custGeom>
            <a:avLst/>
            <a:gdLst/>
            <a:ahLst/>
            <a:cxnLst/>
            <a:rect l="l" t="t" r="r" b="b"/>
            <a:pathLst>
              <a:path w="309879" h="5687695">
                <a:moveTo>
                  <a:pt x="0" y="5687568"/>
                </a:moveTo>
                <a:lnTo>
                  <a:pt x="309372" y="5687568"/>
                </a:lnTo>
                <a:lnTo>
                  <a:pt x="309372" y="0"/>
                </a:lnTo>
                <a:lnTo>
                  <a:pt x="0" y="0"/>
                </a:lnTo>
                <a:lnTo>
                  <a:pt x="0" y="5687568"/>
                </a:lnTo>
                <a:close/>
              </a:path>
            </a:pathLst>
          </a:custGeom>
          <a:solidFill>
            <a:srgbClr val="C7C7C7">
              <a:alpha val="49803"/>
            </a:srgbClr>
          </a:solidFill>
        </p:spPr>
        <p:txBody>
          <a:bodyPr wrap="square" lIns="0" tIns="0" rIns="0" bIns="0" rtlCol="0"/>
          <a:lstStyle/>
          <a:p>
            <a:endParaRPr/>
          </a:p>
        </p:txBody>
      </p:sp>
      <p:sp>
        <p:nvSpPr>
          <p:cNvPr id="2" name="Holder 2"/>
          <p:cNvSpPr>
            <a:spLocks noGrp="1"/>
          </p:cNvSpPr>
          <p:nvPr>
            <p:ph type="title"/>
          </p:nvPr>
        </p:nvSpPr>
        <p:spPr>
          <a:xfrm>
            <a:off x="3271773" y="1325067"/>
            <a:ext cx="5716905" cy="836294"/>
          </a:xfrm>
          <a:prstGeom prst="rect">
            <a:avLst/>
          </a:prstGeom>
        </p:spPr>
        <p:txBody>
          <a:bodyPr wrap="square" lIns="0" tIns="0" rIns="0" bIns="0">
            <a:spAutoFit/>
          </a:bodyPr>
          <a:lstStyle>
            <a:lvl1pPr>
              <a:defRPr sz="2800" b="0" i="0">
                <a:solidFill>
                  <a:srgbClr val="232852"/>
                </a:solidFill>
                <a:latin typeface="Arial"/>
                <a:cs typeface="Arial"/>
              </a:defRPr>
            </a:lvl1pPr>
          </a:lstStyle>
          <a:p>
            <a:endParaRPr/>
          </a:p>
        </p:txBody>
      </p:sp>
      <p:sp>
        <p:nvSpPr>
          <p:cNvPr id="3" name="Holder 3"/>
          <p:cNvSpPr>
            <a:spLocks noGrp="1"/>
          </p:cNvSpPr>
          <p:nvPr>
            <p:ph type="body" idx="1"/>
          </p:nvPr>
        </p:nvSpPr>
        <p:spPr>
          <a:xfrm>
            <a:off x="3271773" y="2136193"/>
            <a:ext cx="5716905" cy="3757929"/>
          </a:xfrm>
          <a:prstGeom prst="rect">
            <a:avLst/>
          </a:prstGeom>
        </p:spPr>
        <p:txBody>
          <a:bodyPr wrap="square" lIns="0" tIns="0" rIns="0" bIns="0">
            <a:spAutoFit/>
          </a:bodyPr>
          <a:lstStyle>
            <a:lvl1pPr>
              <a:defRPr sz="2800" b="0" i="0">
                <a:solidFill>
                  <a:srgbClr val="232852"/>
                </a:solidFill>
                <a:latin typeface="Arial"/>
                <a:cs typeface="Arial"/>
              </a:defRPr>
            </a:lvl1pPr>
          </a:lstStyle>
          <a:p>
            <a:endParaRPr/>
          </a:p>
        </p:txBody>
      </p:sp>
      <p:sp>
        <p:nvSpPr>
          <p:cNvPr id="4" name="Holder 4"/>
          <p:cNvSpPr>
            <a:spLocks noGrp="1"/>
          </p:cNvSpPr>
          <p:nvPr>
            <p:ph type="ftr" sz="quarter" idx="5"/>
          </p:nvPr>
        </p:nvSpPr>
        <p:spPr>
          <a:xfrm>
            <a:off x="3419856" y="6803136"/>
            <a:ext cx="3218688"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6803136"/>
            <a:ext cx="2313432"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12/18/2020</a:t>
            </a:fld>
            <a:endParaRPr lang="en-US"/>
          </a:p>
        </p:txBody>
      </p:sp>
      <p:sp>
        <p:nvSpPr>
          <p:cNvPr id="6" name="Holder 6"/>
          <p:cNvSpPr>
            <a:spLocks noGrp="1"/>
          </p:cNvSpPr>
          <p:nvPr>
            <p:ph type="sldNum" sz="quarter" idx="7"/>
          </p:nvPr>
        </p:nvSpPr>
        <p:spPr>
          <a:xfrm>
            <a:off x="7242048" y="6803136"/>
            <a:ext cx="2313432"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lsbf.org.uk/blog/news/importance-of-financial-management/117410" TargetMode="External"/><Relationship Id="rId7" Type="http://schemas.openxmlformats.org/officeDocument/2006/relationships/image" Target="../media/image4.jpg"/><Relationship Id="rId2" Type="http://schemas.openxmlformats.org/officeDocument/2006/relationships/hyperlink" Target="https://www.managementstudyguide.com/financial-management-articles.htm" TargetMode="External"/><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hyperlink" Target="http://www.yourarticlelibrary.com/financial-management/definition-financial-management/financial-management-definition-nature-and-objectives-financial-management/69606" TargetMode="External"/><Relationship Id="rId4" Type="http://schemas.openxmlformats.org/officeDocument/2006/relationships/hyperlink" Target="https://www.toppr.com/guides/business-environment/business-functions/financial-managemen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vestopedia.com/terms/f/financialasset.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12291"/>
            <a:ext cx="7542530" cy="5690870"/>
          </a:xfrm>
          <a:custGeom>
            <a:avLst/>
            <a:gdLst/>
            <a:ahLst/>
            <a:cxnLst/>
            <a:rect l="l" t="t" r="r" b="b"/>
            <a:pathLst>
              <a:path w="7542530" h="5690870">
                <a:moveTo>
                  <a:pt x="7542276" y="0"/>
                </a:moveTo>
                <a:lnTo>
                  <a:pt x="0" y="0"/>
                </a:lnTo>
                <a:lnTo>
                  <a:pt x="0" y="5690616"/>
                </a:lnTo>
                <a:lnTo>
                  <a:pt x="7542276" y="5690616"/>
                </a:lnTo>
                <a:lnTo>
                  <a:pt x="7542276" y="0"/>
                </a:lnTo>
                <a:close/>
              </a:path>
            </a:pathLst>
          </a:custGeom>
          <a:solidFill>
            <a:srgbClr val="4966AC"/>
          </a:solidFill>
        </p:spPr>
        <p:txBody>
          <a:bodyPr wrap="square" lIns="0" tIns="0" rIns="0" bIns="0" rtlCol="0"/>
          <a:lstStyle/>
          <a:p>
            <a:endParaRPr/>
          </a:p>
        </p:txBody>
      </p:sp>
      <p:grpSp>
        <p:nvGrpSpPr>
          <p:cNvPr id="3" name="object 3"/>
          <p:cNvGrpSpPr/>
          <p:nvPr/>
        </p:nvGrpSpPr>
        <p:grpSpPr>
          <a:xfrm>
            <a:off x="0" y="76200"/>
            <a:ext cx="10058400" cy="7315200"/>
            <a:chOff x="0" y="0"/>
            <a:chExt cx="10058400" cy="7315200"/>
          </a:xfrm>
        </p:grpSpPr>
        <p:sp>
          <p:nvSpPr>
            <p:cNvPr id="4" name="object 4"/>
            <p:cNvSpPr/>
            <p:nvPr/>
          </p:nvSpPr>
          <p:spPr>
            <a:xfrm>
              <a:off x="7648956" y="812291"/>
              <a:ext cx="2409825" cy="5690870"/>
            </a:xfrm>
            <a:custGeom>
              <a:avLst/>
              <a:gdLst/>
              <a:ahLst/>
              <a:cxnLst/>
              <a:rect l="l" t="t" r="r" b="b"/>
              <a:pathLst>
                <a:path w="2409825" h="5690870">
                  <a:moveTo>
                    <a:pt x="0" y="5690616"/>
                  </a:moveTo>
                  <a:lnTo>
                    <a:pt x="2409444" y="5690616"/>
                  </a:lnTo>
                  <a:lnTo>
                    <a:pt x="2409444" y="0"/>
                  </a:lnTo>
                  <a:lnTo>
                    <a:pt x="0" y="0"/>
                  </a:lnTo>
                  <a:lnTo>
                    <a:pt x="0" y="5690616"/>
                  </a:lnTo>
                  <a:close/>
                </a:path>
              </a:pathLst>
            </a:custGeom>
            <a:solidFill>
              <a:srgbClr val="C3C3C3">
                <a:alpha val="49803"/>
              </a:srgbClr>
            </a:solidFill>
          </p:spPr>
          <p:txBody>
            <a:bodyPr wrap="square" lIns="0" tIns="0" rIns="0" bIns="0" rtlCol="0"/>
            <a:lstStyle/>
            <a:p>
              <a:endParaRPr/>
            </a:p>
          </p:txBody>
        </p:sp>
        <p:sp>
          <p:nvSpPr>
            <p:cNvPr id="5" name="object 5"/>
            <p:cNvSpPr/>
            <p:nvPr/>
          </p:nvSpPr>
          <p:spPr>
            <a:xfrm>
              <a:off x="0" y="0"/>
              <a:ext cx="10058399" cy="7315199"/>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2077339" y="433527"/>
            <a:ext cx="6943090" cy="2806065"/>
          </a:xfrm>
          <a:prstGeom prst="rect">
            <a:avLst/>
          </a:prstGeom>
        </p:spPr>
        <p:txBody>
          <a:bodyPr vert="horz" wrap="square" lIns="0" tIns="178435" rIns="0" bIns="0" rtlCol="0">
            <a:spAutoFit/>
          </a:bodyPr>
          <a:lstStyle/>
          <a:p>
            <a:pPr marL="12700" marR="5080" indent="2329180">
              <a:lnSpc>
                <a:spcPts val="10370"/>
              </a:lnSpc>
              <a:spcBef>
                <a:spcPts val="1405"/>
              </a:spcBef>
            </a:pPr>
            <a:r>
              <a:rPr sz="9600" b="1" spc="-710" dirty="0">
                <a:solidFill>
                  <a:srgbClr val="000000"/>
                </a:solidFill>
                <a:latin typeface="Trebuchet MS"/>
                <a:cs typeface="Trebuchet MS"/>
              </a:rPr>
              <a:t>F</a:t>
            </a:r>
            <a:r>
              <a:rPr sz="9600" b="1" spc="-595" dirty="0">
                <a:solidFill>
                  <a:srgbClr val="000000"/>
                </a:solidFill>
                <a:latin typeface="Trebuchet MS"/>
                <a:cs typeface="Trebuchet MS"/>
              </a:rPr>
              <a:t>i</a:t>
            </a:r>
            <a:r>
              <a:rPr sz="9600" b="1" spc="-450" dirty="0">
                <a:solidFill>
                  <a:srgbClr val="000000"/>
                </a:solidFill>
                <a:latin typeface="Trebuchet MS"/>
                <a:cs typeface="Trebuchet MS"/>
              </a:rPr>
              <a:t>n</a:t>
            </a:r>
            <a:r>
              <a:rPr sz="9600" b="1" spc="-280" dirty="0">
                <a:solidFill>
                  <a:srgbClr val="000000"/>
                </a:solidFill>
                <a:latin typeface="Trebuchet MS"/>
                <a:cs typeface="Trebuchet MS"/>
              </a:rPr>
              <a:t>a</a:t>
            </a:r>
            <a:r>
              <a:rPr sz="9600" b="1" spc="-450" dirty="0">
                <a:solidFill>
                  <a:srgbClr val="000000"/>
                </a:solidFill>
                <a:latin typeface="Trebuchet MS"/>
                <a:cs typeface="Trebuchet MS"/>
              </a:rPr>
              <a:t>n</a:t>
            </a:r>
            <a:r>
              <a:rPr sz="9600" b="1" spc="-785" dirty="0">
                <a:solidFill>
                  <a:srgbClr val="000000"/>
                </a:solidFill>
                <a:latin typeface="Trebuchet MS"/>
                <a:cs typeface="Trebuchet MS"/>
              </a:rPr>
              <a:t>c</a:t>
            </a:r>
            <a:r>
              <a:rPr sz="9600" b="1" spc="-595" dirty="0">
                <a:solidFill>
                  <a:srgbClr val="000000"/>
                </a:solidFill>
                <a:latin typeface="Trebuchet MS"/>
                <a:cs typeface="Trebuchet MS"/>
              </a:rPr>
              <a:t>i</a:t>
            </a:r>
            <a:r>
              <a:rPr sz="9600" b="1" spc="-280" dirty="0">
                <a:solidFill>
                  <a:srgbClr val="000000"/>
                </a:solidFill>
                <a:latin typeface="Trebuchet MS"/>
                <a:cs typeface="Trebuchet MS"/>
              </a:rPr>
              <a:t>a</a:t>
            </a:r>
            <a:r>
              <a:rPr sz="9600" b="1" spc="-415" dirty="0">
                <a:solidFill>
                  <a:srgbClr val="000000"/>
                </a:solidFill>
                <a:latin typeface="Trebuchet MS"/>
                <a:cs typeface="Trebuchet MS"/>
              </a:rPr>
              <a:t>l  </a:t>
            </a:r>
            <a:r>
              <a:rPr sz="9600" b="1" spc="670" dirty="0">
                <a:solidFill>
                  <a:srgbClr val="000000"/>
                </a:solidFill>
                <a:latin typeface="Trebuchet MS"/>
                <a:cs typeface="Trebuchet MS"/>
              </a:rPr>
              <a:t>M</a:t>
            </a:r>
            <a:r>
              <a:rPr sz="9600" b="1" spc="-280" dirty="0">
                <a:solidFill>
                  <a:srgbClr val="000000"/>
                </a:solidFill>
                <a:latin typeface="Trebuchet MS"/>
                <a:cs typeface="Trebuchet MS"/>
              </a:rPr>
              <a:t>a</a:t>
            </a:r>
            <a:r>
              <a:rPr sz="9600" b="1" spc="-450" dirty="0">
                <a:solidFill>
                  <a:srgbClr val="000000"/>
                </a:solidFill>
                <a:latin typeface="Trebuchet MS"/>
                <a:cs typeface="Trebuchet MS"/>
              </a:rPr>
              <a:t>n</a:t>
            </a:r>
            <a:r>
              <a:rPr sz="9600" b="1" spc="-280" dirty="0">
                <a:solidFill>
                  <a:srgbClr val="000000"/>
                </a:solidFill>
                <a:latin typeface="Trebuchet MS"/>
                <a:cs typeface="Trebuchet MS"/>
              </a:rPr>
              <a:t>a</a:t>
            </a:r>
            <a:r>
              <a:rPr sz="9600" b="1" spc="355" dirty="0">
                <a:solidFill>
                  <a:srgbClr val="000000"/>
                </a:solidFill>
                <a:latin typeface="Trebuchet MS"/>
                <a:cs typeface="Trebuchet MS"/>
              </a:rPr>
              <a:t>g</a:t>
            </a:r>
            <a:r>
              <a:rPr sz="9600" b="1" spc="-710" dirty="0">
                <a:solidFill>
                  <a:srgbClr val="000000"/>
                </a:solidFill>
                <a:latin typeface="Trebuchet MS"/>
                <a:cs typeface="Trebuchet MS"/>
              </a:rPr>
              <a:t>e</a:t>
            </a:r>
            <a:r>
              <a:rPr sz="9600" b="1" spc="-180" dirty="0">
                <a:solidFill>
                  <a:srgbClr val="000000"/>
                </a:solidFill>
                <a:latin typeface="Trebuchet MS"/>
                <a:cs typeface="Trebuchet MS"/>
              </a:rPr>
              <a:t>m</a:t>
            </a:r>
            <a:r>
              <a:rPr sz="9600" b="1" spc="-710" dirty="0">
                <a:solidFill>
                  <a:srgbClr val="000000"/>
                </a:solidFill>
                <a:latin typeface="Trebuchet MS"/>
                <a:cs typeface="Trebuchet MS"/>
              </a:rPr>
              <a:t>e</a:t>
            </a:r>
            <a:r>
              <a:rPr sz="9600" b="1" spc="-450" dirty="0">
                <a:solidFill>
                  <a:srgbClr val="000000"/>
                </a:solidFill>
                <a:latin typeface="Trebuchet MS"/>
                <a:cs typeface="Trebuchet MS"/>
              </a:rPr>
              <a:t>n</a:t>
            </a:r>
            <a:r>
              <a:rPr sz="9600" b="1" spc="-165" dirty="0">
                <a:solidFill>
                  <a:srgbClr val="000000"/>
                </a:solidFill>
                <a:latin typeface="Trebuchet MS"/>
                <a:cs typeface="Trebuchet MS"/>
              </a:rPr>
              <a:t>t</a:t>
            </a:r>
            <a:endParaRPr sz="960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773" y="152401"/>
            <a:ext cx="5716905" cy="861774"/>
          </a:xfrm>
        </p:spPr>
        <p:txBody>
          <a:bodyPr/>
          <a:lstStyle/>
          <a:p>
            <a:r>
              <a:rPr lang="en-US" dirty="0"/>
              <a:t>Equity Capital</a:t>
            </a:r>
            <a:br>
              <a:rPr lang="en-US" dirty="0"/>
            </a:br>
            <a:endParaRPr lang="en-US" dirty="0"/>
          </a:p>
        </p:txBody>
      </p:sp>
      <p:sp>
        <p:nvSpPr>
          <p:cNvPr id="3" name="Text Placeholder 2"/>
          <p:cNvSpPr>
            <a:spLocks noGrp="1"/>
          </p:cNvSpPr>
          <p:nvPr>
            <p:ph type="body" idx="1"/>
          </p:nvPr>
        </p:nvSpPr>
        <p:spPr>
          <a:xfrm>
            <a:off x="3271773" y="1066800"/>
            <a:ext cx="5716905" cy="6463308"/>
          </a:xfrm>
        </p:spPr>
        <p:txBody>
          <a:bodyPr/>
          <a:lstStyle/>
          <a:p>
            <a:r>
              <a:rPr lang="en-US" dirty="0" smtClean="0"/>
              <a:t>Equity </a:t>
            </a:r>
            <a:r>
              <a:rPr lang="en-US" dirty="0"/>
              <a:t>capital can come in several forms. Typically distinctions are made between private equity, public equity, and real estate equity. Private and public equity will usually be structured in the form of shares. Public equity capital raises occur when a company lists on a public market exchange and receives equity capital from shareholders. Private equity is not raised in the public markets. Private equity usually comes from select investors or owners</a:t>
            </a:r>
          </a:p>
          <a:p>
            <a:endParaRPr lang="en-US" dirty="0"/>
          </a:p>
        </p:txBody>
      </p:sp>
    </p:spTree>
    <p:extLst>
      <p:ext uri="{BB962C8B-B14F-4D97-AF65-F5344CB8AC3E}">
        <p14:creationId xmlns:p14="http://schemas.microsoft.com/office/powerpoint/2010/main" val="1107465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773" y="1325067"/>
            <a:ext cx="5716905" cy="861774"/>
          </a:xfrm>
        </p:spPr>
        <p:txBody>
          <a:bodyPr/>
          <a:lstStyle/>
          <a:p>
            <a:r>
              <a:rPr lang="en-US" dirty="0"/>
              <a:t>Working Capital</a:t>
            </a:r>
            <a:br>
              <a:rPr lang="en-US" dirty="0"/>
            </a:br>
            <a:endParaRPr lang="en-US" dirty="0"/>
          </a:p>
        </p:txBody>
      </p:sp>
      <p:sp>
        <p:nvSpPr>
          <p:cNvPr id="3" name="Text Placeholder 2"/>
          <p:cNvSpPr>
            <a:spLocks noGrp="1"/>
          </p:cNvSpPr>
          <p:nvPr>
            <p:ph type="body" idx="1"/>
          </p:nvPr>
        </p:nvSpPr>
        <p:spPr>
          <a:xfrm>
            <a:off x="3271773" y="2136192"/>
            <a:ext cx="5716905" cy="4739759"/>
          </a:xfrm>
        </p:spPr>
        <p:txBody>
          <a:bodyPr/>
          <a:lstStyle/>
          <a:p>
            <a:r>
              <a:rPr lang="en-US" dirty="0" smtClean="0"/>
              <a:t>Working </a:t>
            </a:r>
            <a:r>
              <a:rPr lang="en-US" dirty="0"/>
              <a:t>capital includes a company’s most liquid capital assets available for fulfilling daily obligations. It is calculated on a regular basis through the following two assessments</a:t>
            </a:r>
            <a:r>
              <a:rPr lang="en-US" dirty="0" smtClean="0"/>
              <a:t>:</a:t>
            </a:r>
          </a:p>
          <a:p>
            <a:endParaRPr lang="en-US" dirty="0"/>
          </a:p>
          <a:p>
            <a:r>
              <a:rPr lang="en-US" dirty="0"/>
              <a:t>Current Assets – Current Liabilities</a:t>
            </a:r>
          </a:p>
          <a:p>
            <a:r>
              <a:rPr lang="en-US" dirty="0"/>
              <a:t>Accounts Receivable + Inventory – Accounts Payable</a:t>
            </a:r>
          </a:p>
          <a:p>
            <a:endParaRPr lang="en-US" dirty="0"/>
          </a:p>
        </p:txBody>
      </p:sp>
    </p:spTree>
    <p:extLst>
      <p:ext uri="{BB962C8B-B14F-4D97-AF65-F5344CB8AC3E}">
        <p14:creationId xmlns:p14="http://schemas.microsoft.com/office/powerpoint/2010/main" val="355999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271773" y="2136193"/>
            <a:ext cx="5716905" cy="2585323"/>
          </a:xfrm>
        </p:spPr>
        <p:txBody>
          <a:bodyPr/>
          <a:lstStyle/>
          <a:p>
            <a:r>
              <a:rPr lang="en-US" dirty="0"/>
              <a:t>Working capital measures a company's short-term liquidity—more specifically, its ability to cover its debts, accounts payable, and other obligations that are due within one year.</a:t>
            </a:r>
          </a:p>
        </p:txBody>
      </p:sp>
    </p:spTree>
    <p:extLst>
      <p:ext uri="{BB962C8B-B14F-4D97-AF65-F5344CB8AC3E}">
        <p14:creationId xmlns:p14="http://schemas.microsoft.com/office/powerpoint/2010/main" val="344931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773" y="1325067"/>
            <a:ext cx="5716905" cy="861774"/>
          </a:xfrm>
        </p:spPr>
        <p:txBody>
          <a:bodyPr/>
          <a:lstStyle/>
          <a:p>
            <a:r>
              <a:rPr lang="en-US" dirty="0"/>
              <a:t>Trading Capital</a:t>
            </a:r>
            <a:br>
              <a:rPr lang="en-US" dirty="0"/>
            </a:br>
            <a:endParaRPr lang="en-US" dirty="0"/>
          </a:p>
        </p:txBody>
      </p:sp>
      <p:sp>
        <p:nvSpPr>
          <p:cNvPr id="3" name="Text Placeholder 2"/>
          <p:cNvSpPr>
            <a:spLocks noGrp="1"/>
          </p:cNvSpPr>
          <p:nvPr>
            <p:ph type="body" idx="1"/>
          </p:nvPr>
        </p:nvSpPr>
        <p:spPr>
          <a:xfrm>
            <a:off x="3271773" y="2136193"/>
            <a:ext cx="5716905" cy="3016210"/>
          </a:xfrm>
        </p:spPr>
        <p:txBody>
          <a:bodyPr/>
          <a:lstStyle/>
          <a:p>
            <a:r>
              <a:rPr lang="en-US" dirty="0" smtClean="0"/>
              <a:t>Trading </a:t>
            </a:r>
            <a:r>
              <a:rPr lang="en-US" dirty="0"/>
              <a:t>capital may be held by individuals or firms who place a large number of trades on a daily basis. Trading capital refers to the amount of money allotted to buy and sell various securities.</a:t>
            </a:r>
          </a:p>
          <a:p>
            <a:endParaRPr lang="en-US" dirty="0"/>
          </a:p>
        </p:txBody>
      </p:sp>
    </p:spTree>
    <p:extLst>
      <p:ext uri="{BB962C8B-B14F-4D97-AF65-F5344CB8AC3E}">
        <p14:creationId xmlns:p14="http://schemas.microsoft.com/office/powerpoint/2010/main" val="3185921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903347"/>
            <a:ext cx="2638425" cy="1356995"/>
          </a:xfrm>
          <a:prstGeom prst="rect">
            <a:avLst/>
          </a:prstGeom>
        </p:spPr>
        <p:txBody>
          <a:bodyPr vert="horz" wrap="square" lIns="0" tIns="91440" rIns="0" bIns="0" rtlCol="0">
            <a:spAutoFit/>
          </a:bodyPr>
          <a:lstStyle/>
          <a:p>
            <a:pPr marL="12700" marR="5080">
              <a:lnSpc>
                <a:spcPts val="4970"/>
              </a:lnSpc>
              <a:spcBef>
                <a:spcPts val="720"/>
              </a:spcBef>
            </a:pPr>
            <a:r>
              <a:rPr sz="4600" b="1" spc="-70" dirty="0">
                <a:latin typeface="Trebuchet MS"/>
                <a:cs typeface="Trebuchet MS"/>
              </a:rPr>
              <a:t>Some  </a:t>
            </a:r>
            <a:r>
              <a:rPr sz="4600" b="1" spc="-165" dirty="0">
                <a:latin typeface="Trebuchet MS"/>
                <a:cs typeface="Trebuchet MS"/>
              </a:rPr>
              <a:t>d</a:t>
            </a:r>
            <a:r>
              <a:rPr sz="4600" b="1" spc="-355" dirty="0">
                <a:latin typeface="Trebuchet MS"/>
                <a:cs typeface="Trebuchet MS"/>
              </a:rPr>
              <a:t>e</a:t>
            </a:r>
            <a:r>
              <a:rPr sz="4600" b="1" spc="-254" dirty="0">
                <a:latin typeface="Trebuchet MS"/>
                <a:cs typeface="Trebuchet MS"/>
              </a:rPr>
              <a:t>f</a:t>
            </a:r>
            <a:r>
              <a:rPr sz="4600" b="1" spc="-300" dirty="0">
                <a:latin typeface="Trebuchet MS"/>
                <a:cs typeface="Trebuchet MS"/>
              </a:rPr>
              <a:t>i</a:t>
            </a:r>
            <a:r>
              <a:rPr sz="4600" b="1" spc="-240" dirty="0">
                <a:latin typeface="Trebuchet MS"/>
                <a:cs typeface="Trebuchet MS"/>
              </a:rPr>
              <a:t>n</a:t>
            </a:r>
            <a:r>
              <a:rPr sz="4600" b="1" spc="-300" dirty="0">
                <a:latin typeface="Trebuchet MS"/>
                <a:cs typeface="Trebuchet MS"/>
              </a:rPr>
              <a:t>i</a:t>
            </a:r>
            <a:r>
              <a:rPr sz="4600" b="1" spc="-150" dirty="0">
                <a:latin typeface="Trebuchet MS"/>
                <a:cs typeface="Trebuchet MS"/>
              </a:rPr>
              <a:t>t</a:t>
            </a:r>
            <a:r>
              <a:rPr sz="4600" b="1" spc="-300" dirty="0">
                <a:latin typeface="Trebuchet MS"/>
                <a:cs typeface="Trebuchet MS"/>
              </a:rPr>
              <a:t>i</a:t>
            </a:r>
            <a:r>
              <a:rPr sz="4600" b="1" spc="-125" dirty="0">
                <a:latin typeface="Trebuchet MS"/>
                <a:cs typeface="Trebuchet MS"/>
              </a:rPr>
              <a:t>o</a:t>
            </a:r>
            <a:r>
              <a:rPr sz="4600" b="1" spc="-240" dirty="0">
                <a:latin typeface="Trebuchet MS"/>
                <a:cs typeface="Trebuchet MS"/>
              </a:rPr>
              <a:t>n</a:t>
            </a:r>
            <a:r>
              <a:rPr sz="4600" b="1" spc="-35" dirty="0">
                <a:latin typeface="Trebuchet MS"/>
                <a:cs typeface="Trebuchet MS"/>
              </a:rPr>
              <a:t>s</a:t>
            </a:r>
            <a:endParaRPr sz="4600">
              <a:latin typeface="Trebuchet MS"/>
              <a:cs typeface="Trebuchet MS"/>
            </a:endParaRPr>
          </a:p>
        </p:txBody>
      </p:sp>
      <p:sp>
        <p:nvSpPr>
          <p:cNvPr id="3" name="object 3"/>
          <p:cNvSpPr txBox="1">
            <a:spLocks noGrp="1"/>
          </p:cNvSpPr>
          <p:nvPr>
            <p:ph type="title"/>
          </p:nvPr>
        </p:nvSpPr>
        <p:spPr>
          <a:xfrm>
            <a:off x="3047745" y="1083944"/>
            <a:ext cx="6606540" cy="2829560"/>
          </a:xfrm>
          <a:prstGeom prst="rect">
            <a:avLst/>
          </a:prstGeom>
        </p:spPr>
        <p:txBody>
          <a:bodyPr vert="horz" wrap="square" lIns="0" tIns="73025" rIns="0" bIns="0" rtlCol="0">
            <a:spAutoFit/>
          </a:bodyPr>
          <a:lstStyle/>
          <a:p>
            <a:pPr marL="205740" marR="5080" indent="-193675">
              <a:lnSpc>
                <a:spcPct val="90000"/>
              </a:lnSpc>
              <a:spcBef>
                <a:spcPts val="575"/>
              </a:spcBef>
            </a:pPr>
            <a:r>
              <a:rPr sz="4000" spc="-285" dirty="0">
                <a:solidFill>
                  <a:srgbClr val="4966AC"/>
                </a:solidFill>
              </a:rPr>
              <a:t></a:t>
            </a:r>
            <a:r>
              <a:rPr sz="4000" spc="-285" dirty="0">
                <a:solidFill>
                  <a:srgbClr val="000000"/>
                </a:solidFill>
              </a:rPr>
              <a:t>“Financial </a:t>
            </a:r>
            <a:r>
              <a:rPr sz="4000" spc="-114" dirty="0">
                <a:solidFill>
                  <a:srgbClr val="000000"/>
                </a:solidFill>
              </a:rPr>
              <a:t>management </a:t>
            </a:r>
            <a:r>
              <a:rPr sz="4000" spc="-175" dirty="0">
                <a:solidFill>
                  <a:srgbClr val="000000"/>
                </a:solidFill>
              </a:rPr>
              <a:t>is </a:t>
            </a:r>
            <a:r>
              <a:rPr sz="4000" spc="-25" dirty="0">
                <a:solidFill>
                  <a:srgbClr val="000000"/>
                </a:solidFill>
              </a:rPr>
              <a:t>the  </a:t>
            </a:r>
            <a:r>
              <a:rPr sz="4000" spc="-75" dirty="0">
                <a:solidFill>
                  <a:srgbClr val="000000"/>
                </a:solidFill>
              </a:rPr>
              <a:t>operational </a:t>
            </a:r>
            <a:r>
              <a:rPr sz="4000" spc="-20" dirty="0">
                <a:solidFill>
                  <a:srgbClr val="000000"/>
                </a:solidFill>
              </a:rPr>
              <a:t>activity </a:t>
            </a:r>
            <a:r>
              <a:rPr sz="4000" spc="30" dirty="0">
                <a:solidFill>
                  <a:srgbClr val="000000"/>
                </a:solidFill>
              </a:rPr>
              <a:t>of </a:t>
            </a:r>
            <a:r>
              <a:rPr sz="4000" spc="-270" dirty="0">
                <a:solidFill>
                  <a:srgbClr val="000000"/>
                </a:solidFill>
              </a:rPr>
              <a:t>a  </a:t>
            </a:r>
            <a:r>
              <a:rPr sz="4000" spc="-220" dirty="0">
                <a:solidFill>
                  <a:srgbClr val="000000"/>
                </a:solidFill>
              </a:rPr>
              <a:t>business </a:t>
            </a:r>
            <a:r>
              <a:rPr sz="4000" spc="40" dirty="0">
                <a:solidFill>
                  <a:srgbClr val="000000"/>
                </a:solidFill>
              </a:rPr>
              <a:t>that</a:t>
            </a:r>
            <a:r>
              <a:rPr sz="4000" spc="-765" dirty="0">
                <a:solidFill>
                  <a:srgbClr val="000000"/>
                </a:solidFill>
              </a:rPr>
              <a:t> </a:t>
            </a:r>
            <a:r>
              <a:rPr sz="4000" spc="-175" dirty="0">
                <a:solidFill>
                  <a:srgbClr val="000000"/>
                </a:solidFill>
              </a:rPr>
              <a:t>is </a:t>
            </a:r>
            <a:r>
              <a:rPr sz="4000" spc="-145" dirty="0">
                <a:solidFill>
                  <a:srgbClr val="000000"/>
                </a:solidFill>
              </a:rPr>
              <a:t>responsible </a:t>
            </a:r>
            <a:r>
              <a:rPr sz="4000" spc="20" dirty="0">
                <a:solidFill>
                  <a:srgbClr val="000000"/>
                </a:solidFill>
              </a:rPr>
              <a:t>for  </a:t>
            </a:r>
            <a:r>
              <a:rPr sz="4000" spc="-55" dirty="0">
                <a:solidFill>
                  <a:srgbClr val="000000"/>
                </a:solidFill>
              </a:rPr>
              <a:t>obtaining </a:t>
            </a:r>
            <a:r>
              <a:rPr sz="4000" spc="-160" dirty="0">
                <a:solidFill>
                  <a:srgbClr val="000000"/>
                </a:solidFill>
              </a:rPr>
              <a:t>and </a:t>
            </a:r>
            <a:r>
              <a:rPr sz="4000" spc="-50" dirty="0">
                <a:solidFill>
                  <a:srgbClr val="000000"/>
                </a:solidFill>
              </a:rPr>
              <a:t>effectively  </a:t>
            </a:r>
            <a:r>
              <a:rPr sz="4000" spc="-20" dirty="0">
                <a:solidFill>
                  <a:srgbClr val="000000"/>
                </a:solidFill>
              </a:rPr>
              <a:t>utilizing </a:t>
            </a:r>
            <a:r>
              <a:rPr sz="4000" spc="-25" dirty="0">
                <a:solidFill>
                  <a:srgbClr val="000000"/>
                </a:solidFill>
              </a:rPr>
              <a:t>the</a:t>
            </a:r>
            <a:r>
              <a:rPr sz="4000" spc="-815" dirty="0">
                <a:solidFill>
                  <a:srgbClr val="000000"/>
                </a:solidFill>
              </a:rPr>
              <a:t> </a:t>
            </a:r>
            <a:r>
              <a:rPr sz="4000" spc="-120" dirty="0">
                <a:solidFill>
                  <a:srgbClr val="000000"/>
                </a:solidFill>
              </a:rPr>
              <a:t>funds </a:t>
            </a:r>
            <a:r>
              <a:rPr sz="4000" spc="-220" dirty="0">
                <a:solidFill>
                  <a:srgbClr val="000000"/>
                </a:solidFill>
              </a:rPr>
              <a:t>necessary</a:t>
            </a:r>
            <a:endParaRPr sz="4000"/>
          </a:p>
        </p:txBody>
      </p:sp>
      <p:sp>
        <p:nvSpPr>
          <p:cNvPr id="4" name="object 4"/>
          <p:cNvSpPr txBox="1"/>
          <p:nvPr/>
        </p:nvSpPr>
        <p:spPr>
          <a:xfrm>
            <a:off x="3241294" y="3827221"/>
            <a:ext cx="5320665" cy="1183640"/>
          </a:xfrm>
          <a:prstGeom prst="rect">
            <a:avLst/>
          </a:prstGeom>
        </p:spPr>
        <p:txBody>
          <a:bodyPr vert="horz" wrap="square" lIns="0" tIns="12065" rIns="0" bIns="0" rtlCol="0">
            <a:spAutoFit/>
          </a:bodyPr>
          <a:lstStyle/>
          <a:p>
            <a:pPr marL="12700">
              <a:lnSpc>
                <a:spcPts val="4560"/>
              </a:lnSpc>
              <a:spcBef>
                <a:spcPts val="95"/>
              </a:spcBef>
            </a:pPr>
            <a:r>
              <a:rPr sz="4000" spc="20" dirty="0">
                <a:latin typeface="Arial"/>
                <a:cs typeface="Arial"/>
              </a:rPr>
              <a:t>for </a:t>
            </a:r>
            <a:r>
              <a:rPr sz="4000" spc="-20" dirty="0">
                <a:latin typeface="Arial"/>
                <a:cs typeface="Arial"/>
              </a:rPr>
              <a:t>efficient</a:t>
            </a:r>
            <a:r>
              <a:rPr sz="4000" spc="-655" dirty="0">
                <a:latin typeface="Arial"/>
                <a:cs typeface="Arial"/>
              </a:rPr>
              <a:t> </a:t>
            </a:r>
            <a:r>
              <a:rPr sz="4000" spc="-65" dirty="0">
                <a:latin typeface="Arial"/>
                <a:cs typeface="Arial"/>
              </a:rPr>
              <a:t>operations.”-</a:t>
            </a:r>
            <a:endParaRPr sz="4000" dirty="0">
              <a:latin typeface="Arial"/>
              <a:cs typeface="Arial"/>
            </a:endParaRPr>
          </a:p>
          <a:p>
            <a:pPr marL="114300">
              <a:lnSpc>
                <a:spcPts val="4560"/>
              </a:lnSpc>
            </a:pPr>
            <a:r>
              <a:rPr sz="4000" b="1" spc="-50" dirty="0">
                <a:latin typeface="Trebuchet MS"/>
                <a:cs typeface="Trebuchet MS"/>
              </a:rPr>
              <a:t>Massie</a:t>
            </a:r>
            <a:endParaRPr sz="4000" dirty="0">
              <a:latin typeface="Trebuchet MS"/>
              <a:cs typeface="Trebuchet MS"/>
            </a:endParaRPr>
          </a:p>
        </p:txBody>
      </p:sp>
      <p:sp>
        <p:nvSpPr>
          <p:cNvPr id="5" name="object 5"/>
          <p:cNvSpPr/>
          <p:nvPr/>
        </p:nvSpPr>
        <p:spPr>
          <a:xfrm>
            <a:off x="0" y="0"/>
            <a:ext cx="2822448" cy="24399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5475730"/>
            <a:ext cx="2822448" cy="18303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9200" y="586740"/>
            <a:ext cx="8026908" cy="608533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5115" y="2949066"/>
            <a:ext cx="2446020" cy="1415415"/>
          </a:xfrm>
          <a:prstGeom prst="rect">
            <a:avLst/>
          </a:prstGeom>
        </p:spPr>
        <p:txBody>
          <a:bodyPr vert="horz" wrap="square" lIns="0" tIns="95885" rIns="0" bIns="0" rtlCol="0">
            <a:spAutoFit/>
          </a:bodyPr>
          <a:lstStyle/>
          <a:p>
            <a:pPr marL="12700" marR="5080">
              <a:lnSpc>
                <a:spcPts val="5180"/>
              </a:lnSpc>
              <a:spcBef>
                <a:spcPts val="755"/>
              </a:spcBef>
            </a:pPr>
            <a:r>
              <a:rPr sz="4800" b="1" spc="-225" dirty="0">
                <a:latin typeface="Trebuchet MS"/>
                <a:cs typeface="Trebuchet MS"/>
              </a:rPr>
              <a:t>Scope/  </a:t>
            </a:r>
            <a:r>
              <a:rPr sz="4800" b="1" spc="-70" dirty="0">
                <a:latin typeface="Trebuchet MS"/>
                <a:cs typeface="Trebuchet MS"/>
              </a:rPr>
              <a:t>E</a:t>
            </a:r>
            <a:r>
              <a:rPr sz="4800" b="1" spc="-265" dirty="0">
                <a:latin typeface="Trebuchet MS"/>
                <a:cs typeface="Trebuchet MS"/>
              </a:rPr>
              <a:t>l</a:t>
            </a:r>
            <a:r>
              <a:rPr sz="4800" b="1" spc="-365" dirty="0">
                <a:latin typeface="Trebuchet MS"/>
                <a:cs typeface="Trebuchet MS"/>
              </a:rPr>
              <a:t>e</a:t>
            </a:r>
            <a:r>
              <a:rPr sz="4800" b="1" spc="-95" dirty="0">
                <a:latin typeface="Trebuchet MS"/>
                <a:cs typeface="Trebuchet MS"/>
              </a:rPr>
              <a:t>m</a:t>
            </a:r>
            <a:r>
              <a:rPr sz="4800" b="1" spc="-365" dirty="0">
                <a:latin typeface="Trebuchet MS"/>
                <a:cs typeface="Trebuchet MS"/>
              </a:rPr>
              <a:t>e</a:t>
            </a:r>
            <a:r>
              <a:rPr sz="4800" b="1" spc="-235" dirty="0">
                <a:latin typeface="Trebuchet MS"/>
                <a:cs typeface="Trebuchet MS"/>
              </a:rPr>
              <a:t>n</a:t>
            </a:r>
            <a:r>
              <a:rPr sz="4800" b="1" spc="-145" dirty="0">
                <a:latin typeface="Trebuchet MS"/>
                <a:cs typeface="Trebuchet MS"/>
              </a:rPr>
              <a:t>t</a:t>
            </a:r>
            <a:r>
              <a:rPr sz="4800" b="1" spc="-35" dirty="0">
                <a:latin typeface="Trebuchet MS"/>
                <a:cs typeface="Trebuchet MS"/>
              </a:rPr>
              <a:t>s</a:t>
            </a:r>
            <a:endParaRPr sz="4800">
              <a:latin typeface="Trebuchet MS"/>
              <a:cs typeface="Trebuchet MS"/>
            </a:endParaRPr>
          </a:p>
        </p:txBody>
      </p:sp>
      <p:sp>
        <p:nvSpPr>
          <p:cNvPr id="3" name="object 3"/>
          <p:cNvSpPr txBox="1"/>
          <p:nvPr/>
        </p:nvSpPr>
        <p:spPr>
          <a:xfrm>
            <a:off x="3271773" y="913637"/>
            <a:ext cx="5206365" cy="1183640"/>
          </a:xfrm>
          <a:prstGeom prst="rect">
            <a:avLst/>
          </a:prstGeom>
        </p:spPr>
        <p:txBody>
          <a:bodyPr vert="horz" wrap="square" lIns="0" tIns="81280" rIns="0" bIns="0" rtlCol="0">
            <a:spAutoFit/>
          </a:bodyPr>
          <a:lstStyle/>
          <a:p>
            <a:pPr marL="12700" marR="5080">
              <a:lnSpc>
                <a:spcPts val="4320"/>
              </a:lnSpc>
              <a:spcBef>
                <a:spcPts val="640"/>
              </a:spcBef>
              <a:tabLst>
                <a:tab pos="779145" algn="l"/>
              </a:tabLst>
            </a:pPr>
            <a:r>
              <a:rPr sz="4000" spc="-250" dirty="0">
                <a:latin typeface="Arial"/>
                <a:cs typeface="Arial"/>
              </a:rPr>
              <a:t>1.	</a:t>
            </a:r>
            <a:r>
              <a:rPr sz="4000" spc="-85" dirty="0">
                <a:latin typeface="Arial"/>
                <a:cs typeface="Arial"/>
              </a:rPr>
              <a:t>Investment</a:t>
            </a:r>
            <a:r>
              <a:rPr sz="4000" spc="-390" dirty="0">
                <a:latin typeface="Arial"/>
                <a:cs typeface="Arial"/>
              </a:rPr>
              <a:t> </a:t>
            </a:r>
            <a:r>
              <a:rPr sz="4000" spc="-165" dirty="0">
                <a:latin typeface="Arial"/>
                <a:cs typeface="Arial"/>
              </a:rPr>
              <a:t>decisions  </a:t>
            </a:r>
            <a:r>
              <a:rPr sz="4000" spc="-100" dirty="0">
                <a:latin typeface="Arial"/>
                <a:cs typeface="Arial"/>
              </a:rPr>
              <a:t>(capital</a:t>
            </a:r>
            <a:r>
              <a:rPr sz="4000" spc="-330" dirty="0">
                <a:latin typeface="Arial"/>
                <a:cs typeface="Arial"/>
              </a:rPr>
              <a:t> </a:t>
            </a:r>
            <a:r>
              <a:rPr sz="4000" spc="-70" dirty="0">
                <a:latin typeface="Arial"/>
                <a:cs typeface="Arial"/>
              </a:rPr>
              <a:t>budgeting);</a:t>
            </a:r>
            <a:endParaRPr sz="4000" dirty="0">
              <a:latin typeface="Arial"/>
              <a:cs typeface="Arial"/>
            </a:endParaRPr>
          </a:p>
        </p:txBody>
      </p:sp>
      <p:sp>
        <p:nvSpPr>
          <p:cNvPr id="4" name="object 4"/>
          <p:cNvSpPr txBox="1">
            <a:spLocks noGrp="1"/>
          </p:cNvSpPr>
          <p:nvPr>
            <p:ph type="title"/>
          </p:nvPr>
        </p:nvSpPr>
        <p:spPr>
          <a:xfrm>
            <a:off x="3271773" y="2175205"/>
            <a:ext cx="5852795" cy="2281555"/>
          </a:xfrm>
          <a:prstGeom prst="rect">
            <a:avLst/>
          </a:prstGeom>
        </p:spPr>
        <p:txBody>
          <a:bodyPr vert="horz" wrap="square" lIns="0" tIns="73025" rIns="0" bIns="0" rtlCol="0">
            <a:spAutoFit/>
          </a:bodyPr>
          <a:lstStyle/>
          <a:p>
            <a:pPr marL="12700" marR="5080">
              <a:lnSpc>
                <a:spcPct val="90000"/>
              </a:lnSpc>
              <a:spcBef>
                <a:spcPts val="575"/>
              </a:spcBef>
              <a:tabLst>
                <a:tab pos="812800" algn="l"/>
              </a:tabLst>
            </a:pPr>
            <a:r>
              <a:rPr sz="4000" spc="-120" dirty="0">
                <a:solidFill>
                  <a:srgbClr val="000000"/>
                </a:solidFill>
              </a:rPr>
              <a:t>2.	</a:t>
            </a:r>
            <a:r>
              <a:rPr sz="4000" spc="-155" dirty="0">
                <a:solidFill>
                  <a:srgbClr val="000000"/>
                </a:solidFill>
              </a:rPr>
              <a:t>Financial </a:t>
            </a:r>
            <a:r>
              <a:rPr sz="4000" spc="-165" dirty="0">
                <a:solidFill>
                  <a:srgbClr val="000000"/>
                </a:solidFill>
              </a:rPr>
              <a:t>decisions  </a:t>
            </a:r>
            <a:r>
              <a:rPr sz="4000" spc="-60" dirty="0">
                <a:solidFill>
                  <a:srgbClr val="000000"/>
                </a:solidFill>
              </a:rPr>
              <a:t>(type </a:t>
            </a:r>
            <a:r>
              <a:rPr sz="4000" spc="30" dirty="0">
                <a:solidFill>
                  <a:srgbClr val="000000"/>
                </a:solidFill>
              </a:rPr>
              <a:t>of </a:t>
            </a:r>
            <a:r>
              <a:rPr sz="4000" spc="-170" dirty="0">
                <a:solidFill>
                  <a:srgbClr val="000000"/>
                </a:solidFill>
              </a:rPr>
              <a:t>source, </a:t>
            </a:r>
            <a:r>
              <a:rPr sz="4000" spc="-160" dirty="0">
                <a:solidFill>
                  <a:srgbClr val="000000"/>
                </a:solidFill>
              </a:rPr>
              <a:t>and</a:t>
            </a:r>
            <a:r>
              <a:rPr sz="4000" spc="-295" dirty="0">
                <a:solidFill>
                  <a:srgbClr val="000000"/>
                </a:solidFill>
              </a:rPr>
              <a:t> </a:t>
            </a:r>
            <a:r>
              <a:rPr sz="4000" spc="-80" dirty="0">
                <a:solidFill>
                  <a:srgbClr val="000000"/>
                </a:solidFill>
              </a:rPr>
              <a:t>period,  </a:t>
            </a:r>
            <a:r>
              <a:rPr sz="4000" spc="-114" dirty="0">
                <a:solidFill>
                  <a:srgbClr val="000000"/>
                </a:solidFill>
              </a:rPr>
              <a:t>cost </a:t>
            </a:r>
            <a:r>
              <a:rPr sz="4000" spc="5" dirty="0">
                <a:solidFill>
                  <a:srgbClr val="000000"/>
                </a:solidFill>
              </a:rPr>
              <a:t>&amp; </a:t>
            </a:r>
            <a:r>
              <a:rPr sz="4000" spc="-90" dirty="0">
                <a:solidFill>
                  <a:srgbClr val="000000"/>
                </a:solidFill>
              </a:rPr>
              <a:t>returns </a:t>
            </a:r>
            <a:r>
              <a:rPr sz="4000" spc="30" dirty="0">
                <a:solidFill>
                  <a:srgbClr val="000000"/>
                </a:solidFill>
              </a:rPr>
              <a:t>of </a:t>
            </a:r>
            <a:r>
              <a:rPr sz="4000" spc="-80" dirty="0">
                <a:solidFill>
                  <a:srgbClr val="000000"/>
                </a:solidFill>
              </a:rPr>
              <a:t>financing;  </a:t>
            </a:r>
            <a:r>
              <a:rPr sz="4000" spc="-160" dirty="0">
                <a:solidFill>
                  <a:srgbClr val="000000"/>
                </a:solidFill>
              </a:rPr>
              <a:t>and</a:t>
            </a:r>
            <a:endParaRPr sz="4000" dirty="0"/>
          </a:p>
        </p:txBody>
      </p:sp>
      <p:sp>
        <p:nvSpPr>
          <p:cNvPr id="5" name="object 5"/>
          <p:cNvSpPr txBox="1"/>
          <p:nvPr/>
        </p:nvSpPr>
        <p:spPr>
          <a:xfrm>
            <a:off x="3271773" y="4536694"/>
            <a:ext cx="5525135" cy="1732280"/>
          </a:xfrm>
          <a:prstGeom prst="rect">
            <a:avLst/>
          </a:prstGeom>
        </p:spPr>
        <p:txBody>
          <a:bodyPr vert="horz" wrap="square" lIns="0" tIns="73025" rIns="0" bIns="0" rtlCol="0">
            <a:spAutoFit/>
          </a:bodyPr>
          <a:lstStyle/>
          <a:p>
            <a:pPr marL="12700" marR="5080">
              <a:lnSpc>
                <a:spcPct val="90000"/>
              </a:lnSpc>
              <a:spcBef>
                <a:spcPts val="575"/>
              </a:spcBef>
              <a:tabLst>
                <a:tab pos="884555" algn="l"/>
              </a:tabLst>
            </a:pPr>
            <a:r>
              <a:rPr sz="4000" spc="-240" dirty="0">
                <a:latin typeface="Arial"/>
                <a:cs typeface="Arial"/>
              </a:rPr>
              <a:t>3.	</a:t>
            </a:r>
            <a:r>
              <a:rPr sz="4000" spc="-105" dirty="0">
                <a:latin typeface="Arial"/>
                <a:cs typeface="Arial"/>
              </a:rPr>
              <a:t>Dividend </a:t>
            </a:r>
            <a:r>
              <a:rPr sz="4000" spc="-140" dirty="0">
                <a:latin typeface="Arial"/>
                <a:cs typeface="Arial"/>
              </a:rPr>
              <a:t>decision </a:t>
            </a:r>
            <a:r>
              <a:rPr sz="4000" spc="-275" dirty="0">
                <a:latin typeface="Arial"/>
                <a:cs typeface="Arial"/>
              </a:rPr>
              <a:t>–  </a:t>
            </a:r>
            <a:r>
              <a:rPr sz="4000" spc="-155" dirty="0">
                <a:latin typeface="Arial"/>
                <a:cs typeface="Arial"/>
              </a:rPr>
              <a:t>(shareholders </a:t>
            </a:r>
            <a:r>
              <a:rPr sz="4000" spc="-50" dirty="0">
                <a:latin typeface="Arial"/>
                <a:cs typeface="Arial"/>
              </a:rPr>
              <a:t>or</a:t>
            </a:r>
            <a:r>
              <a:rPr sz="4000" spc="-505" dirty="0">
                <a:latin typeface="Arial"/>
                <a:cs typeface="Arial"/>
              </a:rPr>
              <a:t> </a:t>
            </a:r>
            <a:r>
              <a:rPr sz="4000" spc="-140" dirty="0">
                <a:latin typeface="Arial"/>
                <a:cs typeface="Arial"/>
              </a:rPr>
              <a:t>members  </a:t>
            </a:r>
            <a:r>
              <a:rPr sz="4000" spc="-160" dirty="0">
                <a:latin typeface="Arial"/>
                <a:cs typeface="Arial"/>
              </a:rPr>
              <a:t>and </a:t>
            </a:r>
            <a:r>
              <a:rPr sz="4000" spc="-80" dirty="0">
                <a:latin typeface="Arial"/>
                <a:cs typeface="Arial"/>
              </a:rPr>
              <a:t>retained</a:t>
            </a:r>
            <a:r>
              <a:rPr sz="4000" spc="-480" dirty="0">
                <a:latin typeface="Arial"/>
                <a:cs typeface="Arial"/>
              </a:rPr>
              <a:t> </a:t>
            </a:r>
            <a:r>
              <a:rPr sz="4000" spc="-30" dirty="0">
                <a:latin typeface="Arial"/>
                <a:cs typeface="Arial"/>
              </a:rPr>
              <a:t>profits)</a:t>
            </a:r>
            <a:endParaRPr sz="4000" dirty="0">
              <a:latin typeface="Arial"/>
              <a:cs typeface="Arial"/>
            </a:endParaRPr>
          </a:p>
        </p:txBody>
      </p:sp>
      <p:sp>
        <p:nvSpPr>
          <p:cNvPr id="6" name="object 6"/>
          <p:cNvSpPr/>
          <p:nvPr/>
        </p:nvSpPr>
        <p:spPr>
          <a:xfrm>
            <a:off x="0" y="0"/>
            <a:ext cx="2822448" cy="243992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0" y="5475730"/>
            <a:ext cx="2822448" cy="183032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4631" y="281940"/>
            <a:ext cx="9160764" cy="659033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3199003"/>
            <a:ext cx="2629535" cy="756920"/>
          </a:xfrm>
          <a:prstGeom prst="rect">
            <a:avLst/>
          </a:prstGeom>
        </p:spPr>
        <p:txBody>
          <a:bodyPr vert="horz" wrap="square" lIns="0" tIns="12700" rIns="0" bIns="0" rtlCol="0">
            <a:spAutoFit/>
          </a:bodyPr>
          <a:lstStyle/>
          <a:p>
            <a:pPr marL="12700">
              <a:lnSpc>
                <a:spcPct val="100000"/>
              </a:lnSpc>
              <a:spcBef>
                <a:spcPts val="100"/>
              </a:spcBef>
            </a:pPr>
            <a:r>
              <a:rPr sz="4800" spc="-195" dirty="0">
                <a:solidFill>
                  <a:srgbClr val="FFFFFF"/>
                </a:solidFill>
                <a:latin typeface="Arial"/>
                <a:cs typeface="Arial"/>
              </a:rPr>
              <a:t>Objectives</a:t>
            </a:r>
            <a:endParaRPr sz="4800">
              <a:latin typeface="Arial"/>
              <a:cs typeface="Arial"/>
            </a:endParaRPr>
          </a:p>
        </p:txBody>
      </p:sp>
      <p:sp>
        <p:nvSpPr>
          <p:cNvPr id="3" name="object 3"/>
          <p:cNvSpPr txBox="1">
            <a:spLocks noGrp="1"/>
          </p:cNvSpPr>
          <p:nvPr>
            <p:ph type="title"/>
          </p:nvPr>
        </p:nvSpPr>
        <p:spPr>
          <a:xfrm>
            <a:off x="2992373" y="656971"/>
            <a:ext cx="5208270" cy="835660"/>
          </a:xfrm>
          <a:prstGeom prst="rect">
            <a:avLst/>
          </a:prstGeom>
        </p:spPr>
        <p:txBody>
          <a:bodyPr vert="horz" wrap="square" lIns="0" tIns="60960" rIns="0" bIns="0" rtlCol="0">
            <a:spAutoFit/>
          </a:bodyPr>
          <a:lstStyle/>
          <a:p>
            <a:pPr marL="527685" marR="5080" indent="-515620">
              <a:lnSpc>
                <a:spcPts val="3020"/>
              </a:lnSpc>
              <a:spcBef>
                <a:spcPts val="480"/>
              </a:spcBef>
              <a:tabLst>
                <a:tab pos="574675" algn="l"/>
              </a:tabLst>
            </a:pPr>
            <a:r>
              <a:rPr spc="-180" dirty="0">
                <a:solidFill>
                  <a:srgbClr val="4966AC"/>
                </a:solidFill>
              </a:rPr>
              <a:t>1.		</a:t>
            </a:r>
            <a:r>
              <a:rPr spc="-204" dirty="0">
                <a:solidFill>
                  <a:srgbClr val="000000"/>
                </a:solidFill>
              </a:rPr>
              <a:t>To </a:t>
            </a:r>
            <a:r>
              <a:rPr spc="-135" dirty="0">
                <a:solidFill>
                  <a:srgbClr val="000000"/>
                </a:solidFill>
              </a:rPr>
              <a:t>ensure </a:t>
            </a:r>
            <a:r>
              <a:rPr spc="-75" dirty="0">
                <a:solidFill>
                  <a:srgbClr val="000000"/>
                </a:solidFill>
              </a:rPr>
              <a:t>regular </a:t>
            </a:r>
            <a:r>
              <a:rPr spc="-114" dirty="0">
                <a:solidFill>
                  <a:srgbClr val="000000"/>
                </a:solidFill>
              </a:rPr>
              <a:t>and</a:t>
            </a:r>
            <a:r>
              <a:rPr spc="-459" dirty="0">
                <a:solidFill>
                  <a:srgbClr val="000000"/>
                </a:solidFill>
              </a:rPr>
              <a:t> </a:t>
            </a:r>
            <a:r>
              <a:rPr spc="-100" dirty="0">
                <a:solidFill>
                  <a:srgbClr val="000000"/>
                </a:solidFill>
              </a:rPr>
              <a:t>adequate  supply </a:t>
            </a:r>
            <a:r>
              <a:rPr spc="20" dirty="0">
                <a:solidFill>
                  <a:srgbClr val="000000"/>
                </a:solidFill>
              </a:rPr>
              <a:t>of</a:t>
            </a:r>
            <a:r>
              <a:rPr spc="-345" dirty="0">
                <a:solidFill>
                  <a:srgbClr val="000000"/>
                </a:solidFill>
              </a:rPr>
              <a:t> </a:t>
            </a:r>
            <a:r>
              <a:rPr spc="-75" dirty="0">
                <a:solidFill>
                  <a:srgbClr val="000000"/>
                </a:solidFill>
              </a:rPr>
              <a:t>funds;</a:t>
            </a:r>
          </a:p>
        </p:txBody>
      </p:sp>
      <p:sp>
        <p:nvSpPr>
          <p:cNvPr id="4" name="object 4"/>
          <p:cNvSpPr txBox="1"/>
          <p:nvPr/>
        </p:nvSpPr>
        <p:spPr>
          <a:xfrm>
            <a:off x="2992373" y="1591436"/>
            <a:ext cx="5869305" cy="4788535"/>
          </a:xfrm>
          <a:prstGeom prst="rect">
            <a:avLst/>
          </a:prstGeom>
        </p:spPr>
        <p:txBody>
          <a:bodyPr vert="horz" wrap="square" lIns="0" tIns="60960" rIns="0" bIns="0" rtlCol="0">
            <a:spAutoFit/>
          </a:bodyPr>
          <a:lstStyle/>
          <a:p>
            <a:pPr marL="469900" marR="441325" indent="-457200">
              <a:lnSpc>
                <a:spcPts val="3020"/>
              </a:lnSpc>
              <a:spcBef>
                <a:spcPts val="480"/>
              </a:spcBef>
              <a:buClr>
                <a:srgbClr val="4966AC"/>
              </a:buClr>
              <a:buAutoNum type="arabicPeriod" startAt="2"/>
              <a:tabLst>
                <a:tab pos="469265" algn="l"/>
                <a:tab pos="469900" algn="l"/>
              </a:tabLst>
            </a:pPr>
            <a:r>
              <a:rPr sz="2800" spc="-204" dirty="0">
                <a:latin typeface="Arial"/>
                <a:cs typeface="Arial"/>
              </a:rPr>
              <a:t>To </a:t>
            </a:r>
            <a:r>
              <a:rPr sz="2800" spc="-135" dirty="0">
                <a:latin typeface="Arial"/>
                <a:cs typeface="Arial"/>
              </a:rPr>
              <a:t>ensure </a:t>
            </a:r>
            <a:r>
              <a:rPr sz="2800" spc="-100" dirty="0">
                <a:latin typeface="Arial"/>
                <a:cs typeface="Arial"/>
              </a:rPr>
              <a:t>adequate </a:t>
            </a:r>
            <a:r>
              <a:rPr sz="2800" spc="-65" dirty="0">
                <a:latin typeface="Arial"/>
                <a:cs typeface="Arial"/>
              </a:rPr>
              <a:t>returns </a:t>
            </a:r>
            <a:r>
              <a:rPr sz="2800" spc="60" dirty="0">
                <a:latin typeface="Arial"/>
                <a:cs typeface="Arial"/>
              </a:rPr>
              <a:t>to</a:t>
            </a:r>
            <a:r>
              <a:rPr sz="2800" spc="-590" dirty="0">
                <a:latin typeface="Arial"/>
                <a:cs typeface="Arial"/>
              </a:rPr>
              <a:t> </a:t>
            </a:r>
            <a:r>
              <a:rPr sz="2800" spc="-20" dirty="0">
                <a:latin typeface="Arial"/>
                <a:cs typeface="Arial"/>
              </a:rPr>
              <a:t>the  </a:t>
            </a:r>
            <a:r>
              <a:rPr sz="2800" spc="-114" dirty="0">
                <a:latin typeface="Arial"/>
                <a:cs typeface="Arial"/>
              </a:rPr>
              <a:t>shareholders</a:t>
            </a:r>
            <a:r>
              <a:rPr sz="2800" spc="-210" dirty="0">
                <a:latin typeface="Arial"/>
                <a:cs typeface="Arial"/>
              </a:rPr>
              <a:t> </a:t>
            </a:r>
            <a:r>
              <a:rPr sz="2800" spc="-35" dirty="0">
                <a:latin typeface="Arial"/>
                <a:cs typeface="Arial"/>
              </a:rPr>
              <a:t>;</a:t>
            </a:r>
            <a:endParaRPr sz="2800" dirty="0">
              <a:latin typeface="Arial"/>
              <a:cs typeface="Arial"/>
            </a:endParaRPr>
          </a:p>
          <a:p>
            <a:pPr marL="469900" indent="-457200">
              <a:lnSpc>
                <a:spcPct val="100000"/>
              </a:lnSpc>
              <a:spcBef>
                <a:spcPts val="919"/>
              </a:spcBef>
              <a:buClr>
                <a:srgbClr val="4966AC"/>
              </a:buClr>
              <a:buAutoNum type="arabicPeriod" startAt="2"/>
              <a:tabLst>
                <a:tab pos="469265" algn="l"/>
                <a:tab pos="469900" algn="l"/>
              </a:tabLst>
            </a:pPr>
            <a:r>
              <a:rPr sz="2800" spc="-210" dirty="0">
                <a:latin typeface="Arial"/>
                <a:cs typeface="Arial"/>
              </a:rPr>
              <a:t>To </a:t>
            </a:r>
            <a:r>
              <a:rPr sz="2800" spc="-135" dirty="0">
                <a:latin typeface="Arial"/>
                <a:cs typeface="Arial"/>
              </a:rPr>
              <a:t>ensure </a:t>
            </a:r>
            <a:r>
              <a:rPr sz="2800" spc="-15" dirty="0">
                <a:latin typeface="Arial"/>
                <a:cs typeface="Arial"/>
              </a:rPr>
              <a:t>optimum </a:t>
            </a:r>
            <a:r>
              <a:rPr sz="2800" spc="-85" dirty="0">
                <a:latin typeface="Arial"/>
                <a:cs typeface="Arial"/>
              </a:rPr>
              <a:t>funds</a:t>
            </a:r>
            <a:r>
              <a:rPr sz="2800" spc="-480" dirty="0">
                <a:latin typeface="Arial"/>
                <a:cs typeface="Arial"/>
              </a:rPr>
              <a:t> </a:t>
            </a:r>
            <a:r>
              <a:rPr sz="2800" spc="-15" dirty="0">
                <a:latin typeface="Arial"/>
                <a:cs typeface="Arial"/>
              </a:rPr>
              <a:t>utilization;</a:t>
            </a:r>
            <a:endParaRPr sz="2800" dirty="0">
              <a:latin typeface="Arial"/>
              <a:cs typeface="Arial"/>
            </a:endParaRPr>
          </a:p>
          <a:p>
            <a:pPr marL="469900" marR="5080" indent="-457200">
              <a:lnSpc>
                <a:spcPts val="3020"/>
              </a:lnSpc>
              <a:spcBef>
                <a:spcPts val="1345"/>
              </a:spcBef>
              <a:buClr>
                <a:srgbClr val="4966AC"/>
              </a:buClr>
              <a:buAutoNum type="arabicPeriod" startAt="2"/>
              <a:tabLst>
                <a:tab pos="469265" algn="l"/>
                <a:tab pos="469900" algn="l"/>
              </a:tabLst>
            </a:pPr>
            <a:r>
              <a:rPr sz="2800" spc="-204" dirty="0">
                <a:latin typeface="Arial"/>
                <a:cs typeface="Arial"/>
              </a:rPr>
              <a:t>To </a:t>
            </a:r>
            <a:r>
              <a:rPr sz="2800" spc="-135" dirty="0">
                <a:latin typeface="Arial"/>
                <a:cs typeface="Arial"/>
              </a:rPr>
              <a:t>ensure </a:t>
            </a:r>
            <a:r>
              <a:rPr sz="2800" spc="-70" dirty="0">
                <a:latin typeface="Arial"/>
                <a:cs typeface="Arial"/>
              </a:rPr>
              <a:t>safety </a:t>
            </a:r>
            <a:r>
              <a:rPr sz="2800" spc="-80" dirty="0">
                <a:latin typeface="Arial"/>
                <a:cs typeface="Arial"/>
              </a:rPr>
              <a:t>on </a:t>
            </a:r>
            <a:r>
              <a:rPr sz="2800" spc="-50" dirty="0">
                <a:latin typeface="Arial"/>
                <a:cs typeface="Arial"/>
              </a:rPr>
              <a:t>investment  </a:t>
            </a:r>
            <a:r>
              <a:rPr sz="2800" spc="-85" dirty="0">
                <a:latin typeface="Arial"/>
                <a:cs typeface="Arial"/>
              </a:rPr>
              <a:t>(funds </a:t>
            </a:r>
            <a:r>
              <a:rPr sz="2800" spc="-100" dirty="0">
                <a:latin typeface="Arial"/>
                <a:cs typeface="Arial"/>
              </a:rPr>
              <a:t>should </a:t>
            </a:r>
            <a:r>
              <a:rPr sz="2800" spc="-114" dirty="0">
                <a:latin typeface="Arial"/>
                <a:cs typeface="Arial"/>
              </a:rPr>
              <a:t>be </a:t>
            </a:r>
            <a:r>
              <a:rPr sz="2800" spc="-80" dirty="0">
                <a:latin typeface="Arial"/>
                <a:cs typeface="Arial"/>
              </a:rPr>
              <a:t>invested </a:t>
            </a:r>
            <a:r>
              <a:rPr sz="2800" spc="-30" dirty="0">
                <a:latin typeface="Arial"/>
                <a:cs typeface="Arial"/>
              </a:rPr>
              <a:t>in </a:t>
            </a:r>
            <a:r>
              <a:rPr sz="2800" spc="-135" dirty="0">
                <a:latin typeface="Arial"/>
                <a:cs typeface="Arial"/>
              </a:rPr>
              <a:t>safe  </a:t>
            </a:r>
            <a:r>
              <a:rPr sz="2800" spc="-90" dirty="0">
                <a:latin typeface="Arial"/>
                <a:cs typeface="Arial"/>
              </a:rPr>
              <a:t>ventures</a:t>
            </a:r>
            <a:r>
              <a:rPr sz="2800" spc="-235" dirty="0">
                <a:latin typeface="Arial"/>
                <a:cs typeface="Arial"/>
              </a:rPr>
              <a:t> </a:t>
            </a:r>
            <a:r>
              <a:rPr sz="2800" spc="-175" dirty="0">
                <a:latin typeface="Arial"/>
                <a:cs typeface="Arial"/>
              </a:rPr>
              <a:t>so</a:t>
            </a:r>
            <a:r>
              <a:rPr sz="2800" spc="-210" dirty="0">
                <a:latin typeface="Arial"/>
                <a:cs typeface="Arial"/>
              </a:rPr>
              <a:t> </a:t>
            </a:r>
            <a:r>
              <a:rPr sz="2800" spc="25" dirty="0">
                <a:latin typeface="Arial"/>
                <a:cs typeface="Arial"/>
              </a:rPr>
              <a:t>that</a:t>
            </a:r>
            <a:r>
              <a:rPr sz="2800" spc="-210" dirty="0">
                <a:latin typeface="Arial"/>
                <a:cs typeface="Arial"/>
              </a:rPr>
              <a:t> </a:t>
            </a:r>
            <a:r>
              <a:rPr sz="2800" spc="-100" dirty="0">
                <a:latin typeface="Arial"/>
                <a:cs typeface="Arial"/>
              </a:rPr>
              <a:t>adequate</a:t>
            </a:r>
            <a:r>
              <a:rPr sz="2800" spc="-215" dirty="0">
                <a:latin typeface="Arial"/>
                <a:cs typeface="Arial"/>
              </a:rPr>
              <a:t> </a:t>
            </a:r>
            <a:r>
              <a:rPr sz="2800" spc="-30" dirty="0">
                <a:latin typeface="Arial"/>
                <a:cs typeface="Arial"/>
              </a:rPr>
              <a:t>return</a:t>
            </a:r>
            <a:r>
              <a:rPr sz="2800" spc="-215" dirty="0">
                <a:latin typeface="Arial"/>
                <a:cs typeface="Arial"/>
              </a:rPr>
              <a:t> </a:t>
            </a:r>
            <a:r>
              <a:rPr sz="2800" spc="-155" dirty="0">
                <a:latin typeface="Arial"/>
                <a:cs typeface="Arial"/>
              </a:rPr>
              <a:t>can  </a:t>
            </a:r>
            <a:r>
              <a:rPr sz="2800" spc="-114" dirty="0">
                <a:latin typeface="Arial"/>
                <a:cs typeface="Arial"/>
              </a:rPr>
              <a:t>be </a:t>
            </a:r>
            <a:r>
              <a:rPr sz="2800" spc="-105" dirty="0">
                <a:latin typeface="Arial"/>
                <a:cs typeface="Arial"/>
              </a:rPr>
              <a:t>achieved);</a:t>
            </a:r>
            <a:r>
              <a:rPr sz="2800" spc="-335" dirty="0">
                <a:latin typeface="Arial"/>
                <a:cs typeface="Arial"/>
              </a:rPr>
              <a:t> </a:t>
            </a:r>
            <a:r>
              <a:rPr sz="2800" spc="-110" dirty="0">
                <a:latin typeface="Arial"/>
                <a:cs typeface="Arial"/>
              </a:rPr>
              <a:t>and</a:t>
            </a:r>
            <a:endParaRPr sz="2800" dirty="0">
              <a:latin typeface="Arial"/>
              <a:cs typeface="Arial"/>
            </a:endParaRPr>
          </a:p>
          <a:p>
            <a:pPr marL="469900" marR="484505" indent="-457200">
              <a:lnSpc>
                <a:spcPct val="90000"/>
              </a:lnSpc>
              <a:spcBef>
                <a:spcPts val="1280"/>
              </a:spcBef>
              <a:buClr>
                <a:srgbClr val="4966AC"/>
              </a:buClr>
              <a:buAutoNum type="arabicPeriod" startAt="2"/>
              <a:tabLst>
                <a:tab pos="469265" algn="l"/>
                <a:tab pos="469900" algn="l"/>
              </a:tabLst>
            </a:pPr>
            <a:r>
              <a:rPr sz="2800" spc="-204" dirty="0">
                <a:latin typeface="Arial"/>
                <a:cs typeface="Arial"/>
              </a:rPr>
              <a:t>To </a:t>
            </a:r>
            <a:r>
              <a:rPr sz="2800" spc="-80" dirty="0">
                <a:latin typeface="Arial"/>
                <a:cs typeface="Arial"/>
              </a:rPr>
              <a:t>plan </a:t>
            </a:r>
            <a:r>
              <a:rPr sz="2800" spc="-190" dirty="0">
                <a:latin typeface="Arial"/>
                <a:cs typeface="Arial"/>
              </a:rPr>
              <a:t>a </a:t>
            </a:r>
            <a:r>
              <a:rPr sz="2800" spc="-125" dirty="0">
                <a:latin typeface="Arial"/>
                <a:cs typeface="Arial"/>
              </a:rPr>
              <a:t>sound </a:t>
            </a:r>
            <a:r>
              <a:rPr sz="2800" spc="-60" dirty="0">
                <a:latin typeface="Arial"/>
                <a:cs typeface="Arial"/>
              </a:rPr>
              <a:t>capital </a:t>
            </a:r>
            <a:r>
              <a:rPr sz="2800" spc="-55" dirty="0">
                <a:latin typeface="Arial"/>
                <a:cs typeface="Arial"/>
              </a:rPr>
              <a:t>structure  </a:t>
            </a:r>
            <a:r>
              <a:rPr sz="2800" spc="-114" dirty="0">
                <a:latin typeface="Arial"/>
                <a:cs typeface="Arial"/>
              </a:rPr>
              <a:t>(sound and </a:t>
            </a:r>
            <a:r>
              <a:rPr sz="2800" spc="-15" dirty="0">
                <a:latin typeface="Arial"/>
                <a:cs typeface="Arial"/>
              </a:rPr>
              <a:t>fair </a:t>
            </a:r>
            <a:r>
              <a:rPr sz="2800" spc="-60" dirty="0">
                <a:latin typeface="Arial"/>
                <a:cs typeface="Arial"/>
              </a:rPr>
              <a:t>composition </a:t>
            </a:r>
            <a:r>
              <a:rPr sz="2800" spc="15" dirty="0">
                <a:latin typeface="Arial"/>
                <a:cs typeface="Arial"/>
              </a:rPr>
              <a:t>of  </a:t>
            </a:r>
            <a:r>
              <a:rPr sz="2800" spc="-85" dirty="0">
                <a:latin typeface="Arial"/>
                <a:cs typeface="Arial"/>
              </a:rPr>
              <a:t>capital-balance </a:t>
            </a:r>
            <a:r>
              <a:rPr sz="2800" spc="-125" dirty="0">
                <a:latin typeface="Arial"/>
                <a:cs typeface="Arial"/>
              </a:rPr>
              <a:t>is </a:t>
            </a:r>
            <a:r>
              <a:rPr sz="2800" spc="-55" dirty="0">
                <a:latin typeface="Arial"/>
                <a:cs typeface="Arial"/>
              </a:rPr>
              <a:t>maintained  </a:t>
            </a:r>
            <a:r>
              <a:rPr sz="2800" spc="-70" dirty="0">
                <a:latin typeface="Arial"/>
                <a:cs typeface="Arial"/>
              </a:rPr>
              <a:t>between</a:t>
            </a:r>
            <a:r>
              <a:rPr sz="2800" spc="-229" dirty="0">
                <a:latin typeface="Arial"/>
                <a:cs typeface="Arial"/>
              </a:rPr>
              <a:t> </a:t>
            </a:r>
            <a:r>
              <a:rPr sz="2800" spc="-25" dirty="0">
                <a:latin typeface="Arial"/>
                <a:cs typeface="Arial"/>
              </a:rPr>
              <a:t>debt</a:t>
            </a:r>
            <a:r>
              <a:rPr sz="2800" spc="-229" dirty="0">
                <a:latin typeface="Arial"/>
                <a:cs typeface="Arial"/>
              </a:rPr>
              <a:t> </a:t>
            </a:r>
            <a:r>
              <a:rPr sz="2800" spc="-114" dirty="0">
                <a:latin typeface="Arial"/>
                <a:cs typeface="Arial"/>
              </a:rPr>
              <a:t>and</a:t>
            </a:r>
            <a:r>
              <a:rPr sz="2800" spc="-220" dirty="0">
                <a:latin typeface="Arial"/>
                <a:cs typeface="Arial"/>
              </a:rPr>
              <a:t> </a:t>
            </a:r>
            <a:r>
              <a:rPr sz="2800" spc="-35" dirty="0">
                <a:latin typeface="Arial"/>
                <a:cs typeface="Arial"/>
              </a:rPr>
              <a:t>equity</a:t>
            </a:r>
            <a:r>
              <a:rPr sz="2800" spc="-229" dirty="0">
                <a:latin typeface="Arial"/>
                <a:cs typeface="Arial"/>
              </a:rPr>
              <a:t> </a:t>
            </a:r>
            <a:r>
              <a:rPr sz="2800" spc="-65" dirty="0">
                <a:latin typeface="Arial"/>
                <a:cs typeface="Arial"/>
              </a:rPr>
              <a:t>capital).</a:t>
            </a:r>
            <a:endParaRPr sz="2800" dirty="0">
              <a:latin typeface="Arial"/>
              <a:cs typeface="Arial"/>
            </a:endParaRPr>
          </a:p>
        </p:txBody>
      </p:sp>
      <p:sp>
        <p:nvSpPr>
          <p:cNvPr id="5" name="object 5"/>
          <p:cNvSpPr/>
          <p:nvPr/>
        </p:nvSpPr>
        <p:spPr>
          <a:xfrm>
            <a:off x="0" y="0"/>
            <a:ext cx="2822448" cy="24399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475730"/>
            <a:ext cx="2822448" cy="183032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57820" y="268224"/>
            <a:ext cx="8876870" cy="66098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058400" cy="7315200"/>
            <a:chOff x="0" y="0"/>
            <a:chExt cx="10058400" cy="7315200"/>
          </a:xfrm>
        </p:grpSpPr>
        <p:sp>
          <p:nvSpPr>
            <p:cNvPr id="3" name="object 3"/>
            <p:cNvSpPr/>
            <p:nvPr/>
          </p:nvSpPr>
          <p:spPr>
            <a:xfrm>
              <a:off x="2779776" y="0"/>
              <a:ext cx="7278624" cy="731519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1786127"/>
              <a:ext cx="2796540" cy="5529580"/>
            </a:xfrm>
            <a:custGeom>
              <a:avLst/>
              <a:gdLst/>
              <a:ahLst/>
              <a:cxnLst/>
              <a:rect l="l" t="t" r="r" b="b"/>
              <a:pathLst>
                <a:path w="2796540" h="5529580">
                  <a:moveTo>
                    <a:pt x="2796540" y="0"/>
                  </a:moveTo>
                  <a:lnTo>
                    <a:pt x="0" y="0"/>
                  </a:lnTo>
                  <a:lnTo>
                    <a:pt x="0" y="5529072"/>
                  </a:lnTo>
                  <a:lnTo>
                    <a:pt x="2796540" y="5529072"/>
                  </a:lnTo>
                  <a:lnTo>
                    <a:pt x="2796540" y="0"/>
                  </a:lnTo>
                  <a:close/>
                </a:path>
              </a:pathLst>
            </a:custGeom>
            <a:solidFill>
              <a:srgbClr val="0D57C4"/>
            </a:solidFill>
          </p:spPr>
          <p:txBody>
            <a:bodyPr wrap="square" lIns="0" tIns="0" rIns="0" bIns="0" rtlCol="0"/>
            <a:lstStyle/>
            <a:p>
              <a:endParaRPr/>
            </a:p>
          </p:txBody>
        </p:sp>
      </p:grpSp>
      <p:sp>
        <p:nvSpPr>
          <p:cNvPr id="5" name="object 5"/>
          <p:cNvSpPr txBox="1"/>
          <p:nvPr/>
        </p:nvSpPr>
        <p:spPr>
          <a:xfrm>
            <a:off x="78739" y="1706626"/>
            <a:ext cx="2272030" cy="2733040"/>
          </a:xfrm>
          <a:prstGeom prst="rect">
            <a:avLst/>
          </a:prstGeom>
        </p:spPr>
        <p:txBody>
          <a:bodyPr vert="horz" wrap="square" lIns="0" tIns="12700" rIns="0" bIns="0" rtlCol="0">
            <a:spAutoFit/>
          </a:bodyPr>
          <a:lstStyle/>
          <a:p>
            <a:pPr marL="12700">
              <a:lnSpc>
                <a:spcPct val="100000"/>
              </a:lnSpc>
              <a:spcBef>
                <a:spcPts val="100"/>
              </a:spcBef>
            </a:pPr>
            <a:r>
              <a:rPr sz="4800" b="1" spc="-90" dirty="0">
                <a:latin typeface="Trebuchet MS"/>
                <a:cs typeface="Trebuchet MS"/>
              </a:rPr>
              <a:t>Its</a:t>
            </a:r>
            <a:endParaRPr sz="4800">
              <a:latin typeface="Trebuchet MS"/>
              <a:cs typeface="Trebuchet MS"/>
            </a:endParaRPr>
          </a:p>
          <a:p>
            <a:pPr>
              <a:lnSpc>
                <a:spcPct val="100000"/>
              </a:lnSpc>
            </a:pPr>
            <a:endParaRPr sz="4800">
              <a:latin typeface="Trebuchet MS"/>
              <a:cs typeface="Trebuchet MS"/>
            </a:endParaRPr>
          </a:p>
          <a:p>
            <a:pPr marL="12700">
              <a:lnSpc>
                <a:spcPct val="100000"/>
              </a:lnSpc>
              <a:spcBef>
                <a:spcPts val="4220"/>
              </a:spcBef>
            </a:pPr>
            <a:r>
              <a:rPr sz="4800" b="1" spc="320" dirty="0">
                <a:latin typeface="Trebuchet MS"/>
                <a:cs typeface="Trebuchet MS"/>
              </a:rPr>
              <a:t>M</a:t>
            </a:r>
            <a:r>
              <a:rPr sz="4800" b="1" spc="-365" dirty="0">
                <a:latin typeface="Trebuchet MS"/>
                <a:cs typeface="Trebuchet MS"/>
              </a:rPr>
              <a:t>e</a:t>
            </a:r>
            <a:r>
              <a:rPr sz="4800" b="1" spc="-155" dirty="0">
                <a:latin typeface="Trebuchet MS"/>
                <a:cs typeface="Trebuchet MS"/>
              </a:rPr>
              <a:t>a</a:t>
            </a:r>
            <a:r>
              <a:rPr sz="4800" b="1" spc="-235" dirty="0">
                <a:latin typeface="Trebuchet MS"/>
                <a:cs typeface="Trebuchet MS"/>
              </a:rPr>
              <a:t>n</a:t>
            </a:r>
            <a:r>
              <a:rPr sz="4800" b="1" spc="-305" dirty="0">
                <a:latin typeface="Trebuchet MS"/>
                <a:cs typeface="Trebuchet MS"/>
              </a:rPr>
              <a:t>i</a:t>
            </a:r>
            <a:r>
              <a:rPr sz="4800" b="1" spc="-235" dirty="0">
                <a:latin typeface="Trebuchet MS"/>
                <a:cs typeface="Trebuchet MS"/>
              </a:rPr>
              <a:t>n</a:t>
            </a:r>
            <a:r>
              <a:rPr sz="4800" b="1" spc="229" dirty="0">
                <a:latin typeface="Trebuchet MS"/>
                <a:cs typeface="Trebuchet MS"/>
              </a:rPr>
              <a:t>g</a:t>
            </a:r>
            <a:endParaRPr sz="4800">
              <a:latin typeface="Trebuchet MS"/>
              <a:cs typeface="Trebuchet MS"/>
            </a:endParaRPr>
          </a:p>
        </p:txBody>
      </p:sp>
      <p:sp>
        <p:nvSpPr>
          <p:cNvPr id="6" name="object 6"/>
          <p:cNvSpPr/>
          <p:nvPr/>
        </p:nvSpPr>
        <p:spPr>
          <a:xfrm>
            <a:off x="0" y="0"/>
            <a:ext cx="2822448" cy="243992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5475730"/>
            <a:ext cx="2822448" cy="183032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0238" y="3199003"/>
            <a:ext cx="2538730" cy="756920"/>
          </a:xfrm>
          <a:prstGeom prst="rect">
            <a:avLst/>
          </a:prstGeom>
        </p:spPr>
        <p:txBody>
          <a:bodyPr vert="horz" wrap="square" lIns="0" tIns="12700" rIns="0" bIns="0" rtlCol="0">
            <a:spAutoFit/>
          </a:bodyPr>
          <a:lstStyle/>
          <a:p>
            <a:pPr marL="12700">
              <a:lnSpc>
                <a:spcPct val="100000"/>
              </a:lnSpc>
              <a:spcBef>
                <a:spcPts val="100"/>
              </a:spcBef>
            </a:pPr>
            <a:r>
              <a:rPr sz="4800" b="1" spc="-365" dirty="0">
                <a:latin typeface="Trebuchet MS"/>
                <a:cs typeface="Trebuchet MS"/>
              </a:rPr>
              <a:t>F</a:t>
            </a:r>
            <a:r>
              <a:rPr sz="4800" b="1" spc="-285" dirty="0">
                <a:latin typeface="Trebuchet MS"/>
                <a:cs typeface="Trebuchet MS"/>
              </a:rPr>
              <a:t>u</a:t>
            </a:r>
            <a:r>
              <a:rPr sz="4800" b="1" spc="-235" dirty="0">
                <a:latin typeface="Trebuchet MS"/>
                <a:cs typeface="Trebuchet MS"/>
              </a:rPr>
              <a:t>n</a:t>
            </a:r>
            <a:r>
              <a:rPr sz="4800" b="1" spc="-405" dirty="0">
                <a:latin typeface="Trebuchet MS"/>
                <a:cs typeface="Trebuchet MS"/>
              </a:rPr>
              <a:t>c</a:t>
            </a:r>
            <a:r>
              <a:rPr sz="4800" b="1" spc="-140" dirty="0">
                <a:latin typeface="Trebuchet MS"/>
                <a:cs typeface="Trebuchet MS"/>
              </a:rPr>
              <a:t>t</a:t>
            </a:r>
            <a:r>
              <a:rPr sz="4800" b="1" spc="-305" dirty="0">
                <a:latin typeface="Trebuchet MS"/>
                <a:cs typeface="Trebuchet MS"/>
              </a:rPr>
              <a:t>i</a:t>
            </a:r>
            <a:r>
              <a:rPr sz="4800" b="1" spc="-130" dirty="0">
                <a:latin typeface="Trebuchet MS"/>
                <a:cs typeface="Trebuchet MS"/>
              </a:rPr>
              <a:t>o</a:t>
            </a:r>
            <a:r>
              <a:rPr sz="4800" b="1" spc="-235" dirty="0">
                <a:latin typeface="Trebuchet MS"/>
                <a:cs typeface="Trebuchet MS"/>
              </a:rPr>
              <a:t>n</a:t>
            </a:r>
            <a:r>
              <a:rPr sz="4800" b="1" spc="-35" dirty="0">
                <a:latin typeface="Trebuchet MS"/>
                <a:cs typeface="Trebuchet MS"/>
              </a:rPr>
              <a:t>s</a:t>
            </a:r>
            <a:endParaRPr sz="4800">
              <a:latin typeface="Trebuchet MS"/>
              <a:cs typeface="Trebuchet MS"/>
            </a:endParaRPr>
          </a:p>
        </p:txBody>
      </p:sp>
      <p:sp>
        <p:nvSpPr>
          <p:cNvPr id="3" name="object 3"/>
          <p:cNvSpPr txBox="1">
            <a:spLocks noGrp="1"/>
          </p:cNvSpPr>
          <p:nvPr>
            <p:ph type="title"/>
          </p:nvPr>
        </p:nvSpPr>
        <p:spPr>
          <a:xfrm>
            <a:off x="3271773" y="311607"/>
            <a:ext cx="5544820" cy="1220470"/>
          </a:xfrm>
          <a:prstGeom prst="rect">
            <a:avLst/>
          </a:prstGeom>
        </p:spPr>
        <p:txBody>
          <a:bodyPr vert="horz" wrap="square" lIns="0" tIns="60960" rIns="0" bIns="0" rtlCol="0">
            <a:spAutoFit/>
          </a:bodyPr>
          <a:lstStyle/>
          <a:p>
            <a:pPr marL="469900" marR="5080" indent="-457200">
              <a:lnSpc>
                <a:spcPts val="3020"/>
              </a:lnSpc>
              <a:spcBef>
                <a:spcPts val="480"/>
              </a:spcBef>
              <a:tabLst>
                <a:tab pos="469265" algn="l"/>
              </a:tabLst>
            </a:pPr>
            <a:r>
              <a:rPr spc="-180" dirty="0">
                <a:solidFill>
                  <a:srgbClr val="4966AC"/>
                </a:solidFill>
              </a:rPr>
              <a:t>1.	</a:t>
            </a:r>
            <a:r>
              <a:rPr spc="-60" dirty="0"/>
              <a:t>Estimation </a:t>
            </a:r>
            <a:r>
              <a:rPr spc="20" dirty="0"/>
              <a:t>of </a:t>
            </a:r>
            <a:r>
              <a:rPr spc="-60" dirty="0"/>
              <a:t>capital</a:t>
            </a:r>
            <a:r>
              <a:rPr spc="-580" dirty="0"/>
              <a:t> </a:t>
            </a:r>
            <a:r>
              <a:rPr spc="-75" dirty="0"/>
              <a:t>requirements  </a:t>
            </a:r>
            <a:r>
              <a:rPr spc="-120" dirty="0"/>
              <a:t>(make </a:t>
            </a:r>
            <a:r>
              <a:rPr spc="-35" dirty="0"/>
              <a:t>estimation </a:t>
            </a:r>
            <a:r>
              <a:rPr spc="25" dirty="0"/>
              <a:t>with </a:t>
            </a:r>
            <a:r>
              <a:rPr spc="-110" dirty="0"/>
              <a:t>regards </a:t>
            </a:r>
            <a:r>
              <a:rPr spc="55" dirty="0"/>
              <a:t>to  </a:t>
            </a:r>
            <a:r>
              <a:rPr spc="-60" dirty="0"/>
              <a:t>capital</a:t>
            </a:r>
            <a:r>
              <a:rPr spc="-204" dirty="0"/>
              <a:t> </a:t>
            </a:r>
            <a:r>
              <a:rPr spc="-70" dirty="0"/>
              <a:t>requirements);</a:t>
            </a:r>
          </a:p>
        </p:txBody>
      </p:sp>
      <p:sp>
        <p:nvSpPr>
          <p:cNvPr id="4" name="object 4"/>
          <p:cNvSpPr txBox="1"/>
          <p:nvPr/>
        </p:nvSpPr>
        <p:spPr>
          <a:xfrm>
            <a:off x="3271773" y="1628901"/>
            <a:ext cx="6375400" cy="5503545"/>
          </a:xfrm>
          <a:prstGeom prst="rect">
            <a:avLst/>
          </a:prstGeom>
        </p:spPr>
        <p:txBody>
          <a:bodyPr vert="horz" wrap="square" lIns="0" tIns="54610" rIns="0" bIns="0" rtlCol="0">
            <a:spAutoFit/>
          </a:bodyPr>
          <a:lstStyle/>
          <a:p>
            <a:pPr marL="469900" marR="5080" indent="-457200">
              <a:lnSpc>
                <a:spcPct val="90000"/>
              </a:lnSpc>
              <a:spcBef>
                <a:spcPts val="430"/>
              </a:spcBef>
              <a:buClr>
                <a:srgbClr val="4966AC"/>
              </a:buClr>
              <a:buAutoNum type="arabicPeriod" startAt="2"/>
              <a:tabLst>
                <a:tab pos="469265" algn="l"/>
                <a:tab pos="469900" algn="l"/>
              </a:tabLst>
            </a:pPr>
            <a:r>
              <a:rPr sz="2800" spc="-40" dirty="0">
                <a:solidFill>
                  <a:srgbClr val="232852"/>
                </a:solidFill>
                <a:latin typeface="Arial"/>
                <a:cs typeface="Arial"/>
              </a:rPr>
              <a:t>Determination </a:t>
            </a:r>
            <a:r>
              <a:rPr sz="2800" spc="15" dirty="0">
                <a:solidFill>
                  <a:srgbClr val="232852"/>
                </a:solidFill>
                <a:latin typeface="Arial"/>
                <a:cs typeface="Arial"/>
              </a:rPr>
              <a:t>of </a:t>
            </a:r>
            <a:r>
              <a:rPr sz="2800" spc="-60" dirty="0">
                <a:solidFill>
                  <a:srgbClr val="232852"/>
                </a:solidFill>
                <a:latin typeface="Arial"/>
                <a:cs typeface="Arial"/>
              </a:rPr>
              <a:t>capital composition  </a:t>
            </a:r>
            <a:r>
              <a:rPr sz="2800" spc="-95" dirty="0">
                <a:solidFill>
                  <a:srgbClr val="232852"/>
                </a:solidFill>
                <a:latin typeface="Arial"/>
                <a:cs typeface="Arial"/>
              </a:rPr>
              <a:t>(involves</a:t>
            </a:r>
            <a:r>
              <a:rPr sz="2800" spc="-240" dirty="0">
                <a:solidFill>
                  <a:srgbClr val="232852"/>
                </a:solidFill>
                <a:latin typeface="Arial"/>
                <a:cs typeface="Arial"/>
              </a:rPr>
              <a:t> </a:t>
            </a:r>
            <a:r>
              <a:rPr sz="2800" spc="-25" dirty="0">
                <a:solidFill>
                  <a:srgbClr val="232852"/>
                </a:solidFill>
                <a:latin typeface="Arial"/>
                <a:cs typeface="Arial"/>
              </a:rPr>
              <a:t>short-term</a:t>
            </a:r>
            <a:r>
              <a:rPr sz="2800" spc="-204" dirty="0">
                <a:solidFill>
                  <a:srgbClr val="232852"/>
                </a:solidFill>
                <a:latin typeface="Arial"/>
                <a:cs typeface="Arial"/>
              </a:rPr>
              <a:t> </a:t>
            </a:r>
            <a:r>
              <a:rPr sz="2800" spc="-110" dirty="0">
                <a:solidFill>
                  <a:srgbClr val="232852"/>
                </a:solidFill>
                <a:latin typeface="Arial"/>
                <a:cs typeface="Arial"/>
              </a:rPr>
              <a:t>and</a:t>
            </a:r>
            <a:r>
              <a:rPr sz="2800" spc="-225" dirty="0">
                <a:solidFill>
                  <a:srgbClr val="232852"/>
                </a:solidFill>
                <a:latin typeface="Arial"/>
                <a:cs typeface="Arial"/>
              </a:rPr>
              <a:t> </a:t>
            </a:r>
            <a:r>
              <a:rPr sz="2800" spc="-25" dirty="0">
                <a:solidFill>
                  <a:srgbClr val="232852"/>
                </a:solidFill>
                <a:latin typeface="Arial"/>
                <a:cs typeface="Arial"/>
              </a:rPr>
              <a:t>long-term</a:t>
            </a:r>
            <a:r>
              <a:rPr sz="2800" spc="-225" dirty="0">
                <a:solidFill>
                  <a:srgbClr val="232852"/>
                </a:solidFill>
                <a:latin typeface="Arial"/>
                <a:cs typeface="Arial"/>
              </a:rPr>
              <a:t> </a:t>
            </a:r>
            <a:r>
              <a:rPr sz="2800" spc="-25" dirty="0">
                <a:solidFill>
                  <a:srgbClr val="232852"/>
                </a:solidFill>
                <a:latin typeface="Arial"/>
                <a:cs typeface="Arial"/>
              </a:rPr>
              <a:t>debt  </a:t>
            </a:r>
            <a:r>
              <a:rPr sz="2800" spc="-35" dirty="0">
                <a:solidFill>
                  <a:srgbClr val="232852"/>
                </a:solidFill>
                <a:latin typeface="Arial"/>
                <a:cs typeface="Arial"/>
              </a:rPr>
              <a:t>equity</a:t>
            </a:r>
            <a:r>
              <a:rPr sz="2800" spc="-225" dirty="0">
                <a:solidFill>
                  <a:srgbClr val="232852"/>
                </a:solidFill>
                <a:latin typeface="Arial"/>
                <a:cs typeface="Arial"/>
              </a:rPr>
              <a:t> </a:t>
            </a:r>
            <a:r>
              <a:rPr sz="2800" spc="-114" dirty="0">
                <a:solidFill>
                  <a:srgbClr val="232852"/>
                </a:solidFill>
                <a:latin typeface="Arial"/>
                <a:cs typeface="Arial"/>
              </a:rPr>
              <a:t>analysis);</a:t>
            </a:r>
            <a:endParaRPr sz="2800" dirty="0">
              <a:latin typeface="Arial"/>
              <a:cs typeface="Arial"/>
            </a:endParaRPr>
          </a:p>
          <a:p>
            <a:pPr marL="469900" marR="860425" indent="-457200">
              <a:lnSpc>
                <a:spcPts val="3020"/>
              </a:lnSpc>
              <a:spcBef>
                <a:spcPts val="1345"/>
              </a:spcBef>
              <a:buClr>
                <a:srgbClr val="4966AC"/>
              </a:buClr>
              <a:buAutoNum type="arabicPeriod" startAt="2"/>
              <a:tabLst>
                <a:tab pos="469265" algn="l"/>
                <a:tab pos="469900" algn="l"/>
              </a:tabLst>
            </a:pPr>
            <a:r>
              <a:rPr sz="2800" spc="-145" dirty="0">
                <a:solidFill>
                  <a:srgbClr val="232852"/>
                </a:solidFill>
                <a:latin typeface="Arial"/>
                <a:cs typeface="Arial"/>
              </a:rPr>
              <a:t>Choice</a:t>
            </a:r>
            <a:r>
              <a:rPr sz="2800" spc="-229" dirty="0">
                <a:solidFill>
                  <a:srgbClr val="232852"/>
                </a:solidFill>
                <a:latin typeface="Arial"/>
                <a:cs typeface="Arial"/>
              </a:rPr>
              <a:t> </a:t>
            </a:r>
            <a:r>
              <a:rPr sz="2800" spc="15" dirty="0">
                <a:solidFill>
                  <a:srgbClr val="232852"/>
                </a:solidFill>
                <a:latin typeface="Arial"/>
                <a:cs typeface="Arial"/>
              </a:rPr>
              <a:t>of</a:t>
            </a:r>
            <a:r>
              <a:rPr sz="2800" spc="-225" dirty="0">
                <a:solidFill>
                  <a:srgbClr val="232852"/>
                </a:solidFill>
                <a:latin typeface="Arial"/>
                <a:cs typeface="Arial"/>
              </a:rPr>
              <a:t> </a:t>
            </a:r>
            <a:r>
              <a:rPr sz="2800" spc="-155" dirty="0">
                <a:solidFill>
                  <a:srgbClr val="232852"/>
                </a:solidFill>
                <a:latin typeface="Arial"/>
                <a:cs typeface="Arial"/>
              </a:rPr>
              <a:t>sources</a:t>
            </a:r>
            <a:r>
              <a:rPr sz="2800" spc="-210" dirty="0">
                <a:solidFill>
                  <a:srgbClr val="232852"/>
                </a:solidFill>
                <a:latin typeface="Arial"/>
                <a:cs typeface="Arial"/>
              </a:rPr>
              <a:t> </a:t>
            </a:r>
            <a:r>
              <a:rPr sz="2800" spc="15" dirty="0">
                <a:solidFill>
                  <a:srgbClr val="232852"/>
                </a:solidFill>
                <a:latin typeface="Arial"/>
                <a:cs typeface="Arial"/>
              </a:rPr>
              <a:t>of</a:t>
            </a:r>
            <a:r>
              <a:rPr sz="2800" spc="-225" dirty="0">
                <a:solidFill>
                  <a:srgbClr val="232852"/>
                </a:solidFill>
                <a:latin typeface="Arial"/>
                <a:cs typeface="Arial"/>
              </a:rPr>
              <a:t> </a:t>
            </a:r>
            <a:r>
              <a:rPr sz="2800" spc="-85" dirty="0">
                <a:solidFill>
                  <a:srgbClr val="232852"/>
                </a:solidFill>
                <a:latin typeface="Arial"/>
                <a:cs typeface="Arial"/>
              </a:rPr>
              <a:t>funds</a:t>
            </a:r>
            <a:r>
              <a:rPr sz="2800" spc="-210" dirty="0">
                <a:solidFill>
                  <a:srgbClr val="232852"/>
                </a:solidFill>
                <a:latin typeface="Arial"/>
                <a:cs typeface="Arial"/>
              </a:rPr>
              <a:t> </a:t>
            </a:r>
            <a:r>
              <a:rPr sz="2800" spc="-140" dirty="0">
                <a:solidFill>
                  <a:srgbClr val="232852"/>
                </a:solidFill>
                <a:latin typeface="Arial"/>
                <a:cs typeface="Arial"/>
              </a:rPr>
              <a:t>(shares,  </a:t>
            </a:r>
            <a:r>
              <a:rPr sz="2800" spc="-105" dirty="0">
                <a:solidFill>
                  <a:srgbClr val="232852"/>
                </a:solidFill>
                <a:latin typeface="Arial"/>
                <a:cs typeface="Arial"/>
              </a:rPr>
              <a:t>loans, </a:t>
            </a:r>
            <a:r>
              <a:rPr sz="2800" spc="-60" dirty="0">
                <a:solidFill>
                  <a:srgbClr val="232852"/>
                </a:solidFill>
                <a:latin typeface="Arial"/>
                <a:cs typeface="Arial"/>
              </a:rPr>
              <a:t>deposit,</a:t>
            </a:r>
            <a:r>
              <a:rPr sz="2800" spc="-315" dirty="0">
                <a:solidFill>
                  <a:srgbClr val="232852"/>
                </a:solidFill>
                <a:latin typeface="Arial"/>
                <a:cs typeface="Arial"/>
              </a:rPr>
              <a:t> </a:t>
            </a:r>
            <a:r>
              <a:rPr sz="2800" spc="-70" dirty="0">
                <a:solidFill>
                  <a:srgbClr val="232852"/>
                </a:solidFill>
                <a:latin typeface="Arial"/>
                <a:cs typeface="Arial"/>
              </a:rPr>
              <a:t>bond);</a:t>
            </a:r>
            <a:endParaRPr sz="2800" dirty="0">
              <a:latin typeface="Arial"/>
              <a:cs typeface="Arial"/>
            </a:endParaRPr>
          </a:p>
          <a:p>
            <a:pPr marL="469900" marR="209550" indent="-457200">
              <a:lnSpc>
                <a:spcPts val="3020"/>
              </a:lnSpc>
              <a:spcBef>
                <a:spcPts val="1315"/>
              </a:spcBef>
              <a:buClr>
                <a:srgbClr val="4966AC"/>
              </a:buClr>
              <a:buAutoNum type="arabicPeriod" startAt="2"/>
              <a:tabLst>
                <a:tab pos="469265" algn="l"/>
                <a:tab pos="469900" algn="l"/>
              </a:tabLst>
            </a:pPr>
            <a:r>
              <a:rPr sz="2800" spc="-60" dirty="0">
                <a:solidFill>
                  <a:srgbClr val="232852"/>
                </a:solidFill>
                <a:latin typeface="Arial"/>
                <a:cs typeface="Arial"/>
              </a:rPr>
              <a:t>Investment</a:t>
            </a:r>
            <a:r>
              <a:rPr sz="2800" spc="-210" dirty="0">
                <a:solidFill>
                  <a:srgbClr val="232852"/>
                </a:solidFill>
                <a:latin typeface="Arial"/>
                <a:cs typeface="Arial"/>
              </a:rPr>
              <a:t> </a:t>
            </a:r>
            <a:r>
              <a:rPr sz="2800" spc="15" dirty="0">
                <a:solidFill>
                  <a:srgbClr val="232852"/>
                </a:solidFill>
                <a:latin typeface="Arial"/>
                <a:cs typeface="Arial"/>
              </a:rPr>
              <a:t>of</a:t>
            </a:r>
            <a:r>
              <a:rPr sz="2800" spc="-245" dirty="0">
                <a:solidFill>
                  <a:srgbClr val="232852"/>
                </a:solidFill>
                <a:latin typeface="Arial"/>
                <a:cs typeface="Arial"/>
              </a:rPr>
              <a:t> </a:t>
            </a:r>
            <a:r>
              <a:rPr sz="2800" spc="-85" dirty="0">
                <a:solidFill>
                  <a:srgbClr val="232852"/>
                </a:solidFill>
                <a:latin typeface="Arial"/>
                <a:cs typeface="Arial"/>
              </a:rPr>
              <a:t>funds</a:t>
            </a:r>
            <a:r>
              <a:rPr sz="2800" spc="-204" dirty="0">
                <a:solidFill>
                  <a:srgbClr val="232852"/>
                </a:solidFill>
                <a:latin typeface="Arial"/>
                <a:cs typeface="Arial"/>
              </a:rPr>
              <a:t> </a:t>
            </a:r>
            <a:r>
              <a:rPr sz="2800" spc="-110" dirty="0">
                <a:solidFill>
                  <a:srgbClr val="232852"/>
                </a:solidFill>
                <a:latin typeface="Arial"/>
                <a:cs typeface="Arial"/>
              </a:rPr>
              <a:t>(decide</a:t>
            </a:r>
            <a:r>
              <a:rPr sz="2800" spc="-229" dirty="0">
                <a:solidFill>
                  <a:srgbClr val="232852"/>
                </a:solidFill>
                <a:latin typeface="Arial"/>
                <a:cs typeface="Arial"/>
              </a:rPr>
              <a:t> </a:t>
            </a:r>
            <a:r>
              <a:rPr sz="2800" spc="60" dirty="0">
                <a:solidFill>
                  <a:srgbClr val="232852"/>
                </a:solidFill>
                <a:latin typeface="Arial"/>
                <a:cs typeface="Arial"/>
              </a:rPr>
              <a:t>to</a:t>
            </a:r>
            <a:r>
              <a:rPr sz="2800" spc="-229" dirty="0">
                <a:solidFill>
                  <a:srgbClr val="232852"/>
                </a:solidFill>
                <a:latin typeface="Arial"/>
                <a:cs typeface="Arial"/>
              </a:rPr>
              <a:t> </a:t>
            </a:r>
            <a:r>
              <a:rPr sz="2800" spc="-70" dirty="0">
                <a:solidFill>
                  <a:srgbClr val="232852"/>
                </a:solidFill>
                <a:latin typeface="Arial"/>
                <a:cs typeface="Arial"/>
              </a:rPr>
              <a:t>allocate  </a:t>
            </a:r>
            <a:r>
              <a:rPr sz="2800" spc="-85" dirty="0">
                <a:solidFill>
                  <a:srgbClr val="232852"/>
                </a:solidFill>
                <a:latin typeface="Arial"/>
                <a:cs typeface="Arial"/>
              </a:rPr>
              <a:t>funds </a:t>
            </a:r>
            <a:r>
              <a:rPr sz="2800" spc="15" dirty="0">
                <a:solidFill>
                  <a:srgbClr val="232852"/>
                </a:solidFill>
                <a:latin typeface="Arial"/>
                <a:cs typeface="Arial"/>
              </a:rPr>
              <a:t>into </a:t>
            </a:r>
            <a:r>
              <a:rPr sz="2800" spc="-20" dirty="0">
                <a:solidFill>
                  <a:srgbClr val="232852"/>
                </a:solidFill>
                <a:latin typeface="Arial"/>
                <a:cs typeface="Arial"/>
              </a:rPr>
              <a:t>profitable</a:t>
            </a:r>
            <a:r>
              <a:rPr sz="2800" spc="-575" dirty="0">
                <a:solidFill>
                  <a:srgbClr val="232852"/>
                </a:solidFill>
                <a:latin typeface="Arial"/>
                <a:cs typeface="Arial"/>
              </a:rPr>
              <a:t> </a:t>
            </a:r>
            <a:r>
              <a:rPr sz="2800" spc="-90" dirty="0">
                <a:solidFill>
                  <a:srgbClr val="232852"/>
                </a:solidFill>
                <a:latin typeface="Arial"/>
                <a:cs typeface="Arial"/>
              </a:rPr>
              <a:t>ventures);</a:t>
            </a:r>
            <a:endParaRPr sz="2800" dirty="0">
              <a:latin typeface="Arial"/>
              <a:cs typeface="Arial"/>
            </a:endParaRPr>
          </a:p>
          <a:p>
            <a:pPr marL="469900" marR="117475" indent="-457200">
              <a:lnSpc>
                <a:spcPts val="3020"/>
              </a:lnSpc>
              <a:spcBef>
                <a:spcPts val="1305"/>
              </a:spcBef>
              <a:buClr>
                <a:srgbClr val="4966AC"/>
              </a:buClr>
              <a:buAutoNum type="arabicPeriod" startAt="2"/>
              <a:tabLst>
                <a:tab pos="469265" algn="l"/>
                <a:tab pos="469900" algn="l"/>
              </a:tabLst>
            </a:pPr>
            <a:r>
              <a:rPr sz="2800" spc="-125" dirty="0">
                <a:solidFill>
                  <a:srgbClr val="232852"/>
                </a:solidFill>
                <a:latin typeface="Arial"/>
                <a:cs typeface="Arial"/>
              </a:rPr>
              <a:t>Disposal</a:t>
            </a:r>
            <a:r>
              <a:rPr sz="2800" spc="-190" dirty="0">
                <a:solidFill>
                  <a:srgbClr val="232852"/>
                </a:solidFill>
                <a:latin typeface="Arial"/>
                <a:cs typeface="Arial"/>
              </a:rPr>
              <a:t> </a:t>
            </a:r>
            <a:r>
              <a:rPr sz="2800" spc="15" dirty="0">
                <a:solidFill>
                  <a:srgbClr val="232852"/>
                </a:solidFill>
                <a:latin typeface="Arial"/>
                <a:cs typeface="Arial"/>
              </a:rPr>
              <a:t>of</a:t>
            </a:r>
            <a:r>
              <a:rPr sz="2800" spc="-235" dirty="0">
                <a:solidFill>
                  <a:srgbClr val="232852"/>
                </a:solidFill>
                <a:latin typeface="Arial"/>
                <a:cs typeface="Arial"/>
              </a:rPr>
              <a:t> </a:t>
            </a:r>
            <a:r>
              <a:rPr sz="2800" spc="-120" dirty="0">
                <a:solidFill>
                  <a:srgbClr val="232852"/>
                </a:solidFill>
                <a:latin typeface="Arial"/>
                <a:cs typeface="Arial"/>
              </a:rPr>
              <a:t>surplus</a:t>
            </a:r>
            <a:r>
              <a:rPr sz="2800" spc="-195" dirty="0">
                <a:solidFill>
                  <a:srgbClr val="232852"/>
                </a:solidFill>
                <a:latin typeface="Arial"/>
                <a:cs typeface="Arial"/>
              </a:rPr>
              <a:t> </a:t>
            </a:r>
            <a:r>
              <a:rPr sz="2800" spc="-75" dirty="0">
                <a:solidFill>
                  <a:srgbClr val="232852"/>
                </a:solidFill>
                <a:latin typeface="Arial"/>
                <a:cs typeface="Arial"/>
              </a:rPr>
              <a:t>(dividend</a:t>
            </a:r>
            <a:r>
              <a:rPr sz="2800" spc="-215" dirty="0">
                <a:solidFill>
                  <a:srgbClr val="232852"/>
                </a:solidFill>
                <a:latin typeface="Arial"/>
                <a:cs typeface="Arial"/>
              </a:rPr>
              <a:t> </a:t>
            </a:r>
            <a:r>
              <a:rPr sz="2800" dirty="0">
                <a:solidFill>
                  <a:srgbClr val="232852"/>
                </a:solidFill>
                <a:latin typeface="Arial"/>
                <a:cs typeface="Arial"/>
              </a:rPr>
              <a:t>&amp;</a:t>
            </a:r>
            <a:r>
              <a:rPr sz="2800" spc="-225" dirty="0">
                <a:solidFill>
                  <a:srgbClr val="232852"/>
                </a:solidFill>
                <a:latin typeface="Arial"/>
                <a:cs typeface="Arial"/>
              </a:rPr>
              <a:t> </a:t>
            </a:r>
            <a:r>
              <a:rPr sz="2800" spc="-55" dirty="0">
                <a:solidFill>
                  <a:srgbClr val="232852"/>
                </a:solidFill>
                <a:latin typeface="Arial"/>
                <a:cs typeface="Arial"/>
              </a:rPr>
              <a:t>retained  </a:t>
            </a:r>
            <a:r>
              <a:rPr sz="2800" spc="-25" dirty="0">
                <a:solidFill>
                  <a:srgbClr val="232852"/>
                </a:solidFill>
                <a:latin typeface="Arial"/>
                <a:cs typeface="Arial"/>
              </a:rPr>
              <a:t>profits);</a:t>
            </a:r>
            <a:endParaRPr sz="2800" dirty="0">
              <a:latin typeface="Arial"/>
              <a:cs typeface="Arial"/>
            </a:endParaRPr>
          </a:p>
          <a:p>
            <a:pPr marL="469900" indent="-457200">
              <a:lnSpc>
                <a:spcPct val="100000"/>
              </a:lnSpc>
              <a:spcBef>
                <a:spcPts val="925"/>
              </a:spcBef>
              <a:buClr>
                <a:srgbClr val="4966AC"/>
              </a:buClr>
              <a:buAutoNum type="arabicPeriod" startAt="2"/>
              <a:tabLst>
                <a:tab pos="469265" algn="l"/>
                <a:tab pos="469900" algn="l"/>
              </a:tabLst>
            </a:pPr>
            <a:r>
              <a:rPr sz="2800" spc="-85" dirty="0">
                <a:solidFill>
                  <a:srgbClr val="232852"/>
                </a:solidFill>
                <a:latin typeface="Arial"/>
                <a:cs typeface="Arial"/>
              </a:rPr>
              <a:t>Management </a:t>
            </a:r>
            <a:r>
              <a:rPr sz="2800" spc="15" dirty="0">
                <a:solidFill>
                  <a:srgbClr val="232852"/>
                </a:solidFill>
                <a:latin typeface="Arial"/>
                <a:cs typeface="Arial"/>
              </a:rPr>
              <a:t>of </a:t>
            </a:r>
            <a:r>
              <a:rPr sz="2800" spc="-155" dirty="0">
                <a:solidFill>
                  <a:srgbClr val="232852"/>
                </a:solidFill>
                <a:latin typeface="Arial"/>
                <a:cs typeface="Arial"/>
              </a:rPr>
              <a:t>cash;</a:t>
            </a:r>
            <a:r>
              <a:rPr sz="2800" spc="-570" dirty="0">
                <a:solidFill>
                  <a:srgbClr val="232852"/>
                </a:solidFill>
                <a:latin typeface="Arial"/>
                <a:cs typeface="Arial"/>
              </a:rPr>
              <a:t> </a:t>
            </a:r>
            <a:r>
              <a:rPr sz="2800" spc="-114" dirty="0">
                <a:solidFill>
                  <a:srgbClr val="232852"/>
                </a:solidFill>
                <a:latin typeface="Arial"/>
                <a:cs typeface="Arial"/>
              </a:rPr>
              <a:t>and</a:t>
            </a:r>
            <a:endParaRPr sz="2800" dirty="0">
              <a:latin typeface="Arial"/>
              <a:cs typeface="Arial"/>
            </a:endParaRPr>
          </a:p>
          <a:p>
            <a:pPr marL="469900" marR="1395730" indent="-457200">
              <a:lnSpc>
                <a:spcPts val="3020"/>
              </a:lnSpc>
              <a:spcBef>
                <a:spcPts val="1355"/>
              </a:spcBef>
              <a:buClr>
                <a:srgbClr val="4966AC"/>
              </a:buClr>
              <a:buAutoNum type="arabicPeriod" startAt="2"/>
              <a:tabLst>
                <a:tab pos="469265" algn="l"/>
                <a:tab pos="469900" algn="l"/>
              </a:tabLst>
            </a:pPr>
            <a:r>
              <a:rPr sz="2800" spc="-110" dirty="0">
                <a:solidFill>
                  <a:srgbClr val="232852"/>
                </a:solidFill>
                <a:latin typeface="Arial"/>
                <a:cs typeface="Arial"/>
              </a:rPr>
              <a:t>Financial </a:t>
            </a:r>
            <a:r>
              <a:rPr sz="2800" spc="-60" dirty="0">
                <a:solidFill>
                  <a:srgbClr val="232852"/>
                </a:solidFill>
                <a:latin typeface="Arial"/>
                <a:cs typeface="Arial"/>
              </a:rPr>
              <a:t>controls </a:t>
            </a:r>
            <a:r>
              <a:rPr sz="2800" spc="-45" dirty="0">
                <a:solidFill>
                  <a:srgbClr val="232852"/>
                </a:solidFill>
                <a:latin typeface="Arial"/>
                <a:cs typeface="Arial"/>
              </a:rPr>
              <a:t>(control</a:t>
            </a:r>
            <a:r>
              <a:rPr sz="2800" spc="-505" dirty="0">
                <a:solidFill>
                  <a:srgbClr val="232852"/>
                </a:solidFill>
                <a:latin typeface="Arial"/>
                <a:cs typeface="Arial"/>
              </a:rPr>
              <a:t> </a:t>
            </a:r>
            <a:r>
              <a:rPr sz="2800" spc="-90" dirty="0">
                <a:solidFill>
                  <a:srgbClr val="232852"/>
                </a:solidFill>
                <a:latin typeface="Arial"/>
                <a:cs typeface="Arial"/>
              </a:rPr>
              <a:t>over  </a:t>
            </a:r>
            <a:r>
              <a:rPr sz="2800" spc="-100" dirty="0">
                <a:solidFill>
                  <a:srgbClr val="232852"/>
                </a:solidFill>
                <a:latin typeface="Arial"/>
                <a:cs typeface="Arial"/>
              </a:rPr>
              <a:t>finances).</a:t>
            </a:r>
            <a:endParaRPr sz="2800" dirty="0">
              <a:latin typeface="Arial"/>
              <a:cs typeface="Arial"/>
            </a:endParaRPr>
          </a:p>
        </p:txBody>
      </p:sp>
      <p:sp>
        <p:nvSpPr>
          <p:cNvPr id="5" name="object 5"/>
          <p:cNvSpPr/>
          <p:nvPr/>
        </p:nvSpPr>
        <p:spPr>
          <a:xfrm>
            <a:off x="0" y="0"/>
            <a:ext cx="2822448" cy="24399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475730"/>
            <a:ext cx="2822448" cy="183032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3212" y="348995"/>
            <a:ext cx="9031224" cy="665073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773" y="1325067"/>
            <a:ext cx="5716905" cy="430887"/>
          </a:xfrm>
        </p:spPr>
        <p:txBody>
          <a:bodyPr/>
          <a:lstStyle/>
          <a:p>
            <a:r>
              <a:rPr lang="en-US" dirty="0" smtClean="0"/>
              <a:t>Area of finance </a:t>
            </a:r>
            <a:endParaRPr lang="en-US" dirty="0"/>
          </a:p>
        </p:txBody>
      </p:sp>
      <p:sp>
        <p:nvSpPr>
          <p:cNvPr id="3" name="Text Placeholder 2"/>
          <p:cNvSpPr>
            <a:spLocks noGrp="1"/>
          </p:cNvSpPr>
          <p:nvPr>
            <p:ph type="body" idx="1"/>
          </p:nvPr>
        </p:nvSpPr>
        <p:spPr>
          <a:xfrm>
            <a:off x="3124200" y="2057400"/>
            <a:ext cx="5716905" cy="2585323"/>
          </a:xfrm>
        </p:spPr>
        <p:txBody>
          <a:bodyPr/>
          <a:lstStyle/>
          <a:p>
            <a:r>
              <a:rPr lang="en-US" dirty="0" smtClean="0"/>
              <a:t>Corporate finance</a:t>
            </a:r>
          </a:p>
          <a:p>
            <a:r>
              <a:rPr lang="en-US" dirty="0" smtClean="0"/>
              <a:t>Personal finance </a:t>
            </a:r>
          </a:p>
          <a:p>
            <a:r>
              <a:rPr lang="en-US" dirty="0" smtClean="0"/>
              <a:t>Public finance </a:t>
            </a:r>
          </a:p>
          <a:p>
            <a:r>
              <a:rPr lang="en-US" dirty="0" smtClean="0"/>
              <a:t>Investment and portfolio management </a:t>
            </a:r>
          </a:p>
          <a:p>
            <a:r>
              <a:rPr lang="en-US" dirty="0" smtClean="0"/>
              <a:t>Financial market and institution </a:t>
            </a:r>
            <a:endParaRPr lang="en-US" dirty="0"/>
          </a:p>
        </p:txBody>
      </p:sp>
    </p:spTree>
    <p:extLst>
      <p:ext uri="{BB962C8B-B14F-4D97-AF65-F5344CB8AC3E}">
        <p14:creationId xmlns:p14="http://schemas.microsoft.com/office/powerpoint/2010/main" val="510745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28600"/>
            <a:ext cx="5716905" cy="836294"/>
          </a:xfrm>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4" y="0"/>
            <a:ext cx="7839075" cy="731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486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171" y="1143000"/>
            <a:ext cx="7686675" cy="563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3255390"/>
            <a:ext cx="2614295" cy="665480"/>
          </a:xfrm>
          <a:prstGeom prst="rect">
            <a:avLst/>
          </a:prstGeom>
        </p:spPr>
        <p:txBody>
          <a:bodyPr vert="horz" wrap="square" lIns="0" tIns="12700" rIns="0" bIns="0" rtlCol="0">
            <a:spAutoFit/>
          </a:bodyPr>
          <a:lstStyle/>
          <a:p>
            <a:pPr marL="12700">
              <a:lnSpc>
                <a:spcPct val="100000"/>
              </a:lnSpc>
              <a:spcBef>
                <a:spcPts val="100"/>
              </a:spcBef>
            </a:pPr>
            <a:r>
              <a:rPr sz="4200" b="1" spc="-200" dirty="0">
                <a:solidFill>
                  <a:srgbClr val="FFFFFF"/>
                </a:solidFill>
                <a:latin typeface="Trebuchet MS"/>
                <a:cs typeface="Trebuchet MS"/>
              </a:rPr>
              <a:t>Importance</a:t>
            </a:r>
            <a:endParaRPr sz="4200">
              <a:latin typeface="Trebuchet MS"/>
              <a:cs typeface="Trebuchet MS"/>
            </a:endParaRPr>
          </a:p>
        </p:txBody>
      </p:sp>
      <p:sp>
        <p:nvSpPr>
          <p:cNvPr id="3" name="object 3"/>
          <p:cNvSpPr txBox="1"/>
          <p:nvPr/>
        </p:nvSpPr>
        <p:spPr>
          <a:xfrm>
            <a:off x="3192272" y="473709"/>
            <a:ext cx="5418455" cy="6613525"/>
          </a:xfrm>
          <a:prstGeom prst="rect">
            <a:avLst/>
          </a:prstGeom>
        </p:spPr>
        <p:txBody>
          <a:bodyPr vert="horz" wrap="square" lIns="0" tIns="140335" rIns="0" bIns="0" rtlCol="0">
            <a:spAutoFit/>
          </a:bodyPr>
          <a:lstStyle/>
          <a:p>
            <a:pPr marL="205740" indent="-193675">
              <a:lnSpc>
                <a:spcPct val="100000"/>
              </a:lnSpc>
              <a:spcBef>
                <a:spcPts val="1105"/>
              </a:spcBef>
              <a:buClr>
                <a:srgbClr val="4966AC"/>
              </a:buClr>
              <a:buChar char=""/>
              <a:tabLst>
                <a:tab pos="206375" algn="l"/>
              </a:tabLst>
            </a:pPr>
            <a:r>
              <a:rPr sz="2400" spc="-110" dirty="0">
                <a:latin typeface="Arial"/>
                <a:cs typeface="Arial"/>
              </a:rPr>
              <a:t>Helps </a:t>
            </a:r>
            <a:r>
              <a:rPr sz="2400" spc="-75" dirty="0">
                <a:latin typeface="Arial"/>
                <a:cs typeface="Arial"/>
              </a:rPr>
              <a:t>organisations </a:t>
            </a:r>
            <a:r>
              <a:rPr sz="2400" spc="-25" dirty="0">
                <a:latin typeface="Arial"/>
                <a:cs typeface="Arial"/>
              </a:rPr>
              <a:t>in </a:t>
            </a:r>
            <a:r>
              <a:rPr sz="2400" spc="-55" dirty="0">
                <a:latin typeface="Arial"/>
                <a:cs typeface="Arial"/>
              </a:rPr>
              <a:t>financial</a:t>
            </a:r>
            <a:r>
              <a:rPr sz="2400" spc="-505" dirty="0">
                <a:latin typeface="Arial"/>
                <a:cs typeface="Arial"/>
              </a:rPr>
              <a:t> </a:t>
            </a:r>
            <a:r>
              <a:rPr sz="2400" spc="-60" dirty="0">
                <a:latin typeface="Arial"/>
                <a:cs typeface="Arial"/>
              </a:rPr>
              <a:t>planning;</a:t>
            </a:r>
            <a:endParaRPr sz="2400">
              <a:latin typeface="Arial"/>
              <a:cs typeface="Arial"/>
            </a:endParaRPr>
          </a:p>
          <a:p>
            <a:pPr marL="205740" marR="111760" indent="-193675">
              <a:lnSpc>
                <a:spcPts val="2590"/>
              </a:lnSpc>
              <a:spcBef>
                <a:spcPts val="1340"/>
              </a:spcBef>
              <a:buClr>
                <a:srgbClr val="4966AC"/>
              </a:buClr>
              <a:buChar char=""/>
              <a:tabLst>
                <a:tab pos="206375" algn="l"/>
              </a:tabLst>
            </a:pPr>
            <a:r>
              <a:rPr sz="2400" spc="-120" dirty="0">
                <a:latin typeface="Arial"/>
                <a:cs typeface="Arial"/>
              </a:rPr>
              <a:t>Assists</a:t>
            </a:r>
            <a:r>
              <a:rPr sz="2400" spc="-175" dirty="0">
                <a:latin typeface="Arial"/>
                <a:cs typeface="Arial"/>
              </a:rPr>
              <a:t> </a:t>
            </a:r>
            <a:r>
              <a:rPr sz="2400" spc="-75" dirty="0">
                <a:latin typeface="Arial"/>
                <a:cs typeface="Arial"/>
              </a:rPr>
              <a:t>organisations</a:t>
            </a:r>
            <a:r>
              <a:rPr sz="2400" spc="-170" dirty="0">
                <a:latin typeface="Arial"/>
                <a:cs typeface="Arial"/>
              </a:rPr>
              <a:t> </a:t>
            </a:r>
            <a:r>
              <a:rPr sz="2400" spc="-25" dirty="0">
                <a:latin typeface="Arial"/>
                <a:cs typeface="Arial"/>
              </a:rPr>
              <a:t>in</a:t>
            </a:r>
            <a:r>
              <a:rPr sz="2400" spc="-204" dirty="0">
                <a:latin typeface="Arial"/>
                <a:cs typeface="Arial"/>
              </a:rPr>
              <a:t> </a:t>
            </a:r>
            <a:r>
              <a:rPr sz="2400" spc="-20" dirty="0">
                <a:latin typeface="Arial"/>
                <a:cs typeface="Arial"/>
              </a:rPr>
              <a:t>the</a:t>
            </a:r>
            <a:r>
              <a:rPr sz="2400" spc="-180" dirty="0">
                <a:latin typeface="Arial"/>
                <a:cs typeface="Arial"/>
              </a:rPr>
              <a:t> </a:t>
            </a:r>
            <a:r>
              <a:rPr sz="2400" spc="-60" dirty="0">
                <a:latin typeface="Arial"/>
                <a:cs typeface="Arial"/>
              </a:rPr>
              <a:t>planning</a:t>
            </a:r>
            <a:r>
              <a:rPr sz="2400" spc="-175" dirty="0">
                <a:latin typeface="Arial"/>
                <a:cs typeface="Arial"/>
              </a:rPr>
              <a:t> </a:t>
            </a:r>
            <a:r>
              <a:rPr sz="2400" spc="-170" dirty="0">
                <a:latin typeface="Arial"/>
                <a:cs typeface="Arial"/>
              </a:rPr>
              <a:t>and  </a:t>
            </a:r>
            <a:r>
              <a:rPr sz="2400" spc="-55" dirty="0">
                <a:latin typeface="Arial"/>
                <a:cs typeface="Arial"/>
              </a:rPr>
              <a:t>acquisition </a:t>
            </a:r>
            <a:r>
              <a:rPr sz="2400" spc="20" dirty="0">
                <a:latin typeface="Arial"/>
                <a:cs typeface="Arial"/>
              </a:rPr>
              <a:t>of</a:t>
            </a:r>
            <a:r>
              <a:rPr sz="2400" spc="-335" dirty="0">
                <a:latin typeface="Arial"/>
                <a:cs typeface="Arial"/>
              </a:rPr>
              <a:t> </a:t>
            </a:r>
            <a:r>
              <a:rPr sz="2400" spc="-70" dirty="0">
                <a:latin typeface="Arial"/>
                <a:cs typeface="Arial"/>
              </a:rPr>
              <a:t>funds;</a:t>
            </a:r>
            <a:endParaRPr sz="2400">
              <a:latin typeface="Arial"/>
              <a:cs typeface="Arial"/>
            </a:endParaRPr>
          </a:p>
          <a:p>
            <a:pPr marL="205740" marR="5080" indent="-193675">
              <a:lnSpc>
                <a:spcPct val="90100"/>
              </a:lnSpc>
              <a:spcBef>
                <a:spcPts val="1265"/>
              </a:spcBef>
              <a:buClr>
                <a:srgbClr val="4966AC"/>
              </a:buClr>
              <a:buChar char=""/>
              <a:tabLst>
                <a:tab pos="206375" algn="l"/>
              </a:tabLst>
            </a:pPr>
            <a:r>
              <a:rPr sz="2400" spc="-110" dirty="0">
                <a:latin typeface="Arial"/>
                <a:cs typeface="Arial"/>
              </a:rPr>
              <a:t>Helps </a:t>
            </a:r>
            <a:r>
              <a:rPr sz="2400" spc="-70" dirty="0">
                <a:latin typeface="Arial"/>
                <a:cs typeface="Arial"/>
              </a:rPr>
              <a:t>organisations </a:t>
            </a:r>
            <a:r>
              <a:rPr sz="2400" spc="-25" dirty="0">
                <a:latin typeface="Arial"/>
                <a:cs typeface="Arial"/>
              </a:rPr>
              <a:t>in</a:t>
            </a:r>
            <a:r>
              <a:rPr sz="2400" spc="-515" dirty="0">
                <a:latin typeface="Arial"/>
                <a:cs typeface="Arial"/>
              </a:rPr>
              <a:t> </a:t>
            </a:r>
            <a:r>
              <a:rPr sz="2400" spc="-30" dirty="0">
                <a:latin typeface="Arial"/>
                <a:cs typeface="Arial"/>
              </a:rPr>
              <a:t>effectively </a:t>
            </a:r>
            <a:r>
              <a:rPr sz="2400" spc="-60" dirty="0">
                <a:latin typeface="Arial"/>
                <a:cs typeface="Arial"/>
              </a:rPr>
              <a:t>utilising  </a:t>
            </a:r>
            <a:r>
              <a:rPr sz="2400" spc="-95" dirty="0">
                <a:latin typeface="Arial"/>
                <a:cs typeface="Arial"/>
              </a:rPr>
              <a:t>and </a:t>
            </a:r>
            <a:r>
              <a:rPr sz="2400" spc="-45" dirty="0">
                <a:latin typeface="Arial"/>
                <a:cs typeface="Arial"/>
              </a:rPr>
              <a:t>allocating </a:t>
            </a:r>
            <a:r>
              <a:rPr sz="2400" spc="-20" dirty="0">
                <a:latin typeface="Arial"/>
                <a:cs typeface="Arial"/>
              </a:rPr>
              <a:t>the </a:t>
            </a:r>
            <a:r>
              <a:rPr sz="2400" spc="-75" dirty="0">
                <a:latin typeface="Arial"/>
                <a:cs typeface="Arial"/>
              </a:rPr>
              <a:t>funds </a:t>
            </a:r>
            <a:r>
              <a:rPr sz="2400" spc="-85" dirty="0">
                <a:latin typeface="Arial"/>
                <a:cs typeface="Arial"/>
              </a:rPr>
              <a:t>received </a:t>
            </a:r>
            <a:r>
              <a:rPr sz="2400" spc="-35" dirty="0">
                <a:latin typeface="Arial"/>
                <a:cs typeface="Arial"/>
              </a:rPr>
              <a:t>or  </a:t>
            </a:r>
            <a:r>
              <a:rPr sz="2400" spc="-75" dirty="0">
                <a:latin typeface="Arial"/>
                <a:cs typeface="Arial"/>
              </a:rPr>
              <a:t>acquired;</a:t>
            </a:r>
            <a:endParaRPr sz="2400">
              <a:latin typeface="Arial"/>
              <a:cs typeface="Arial"/>
            </a:endParaRPr>
          </a:p>
          <a:p>
            <a:pPr marL="205740" marR="385445" indent="-193675">
              <a:lnSpc>
                <a:spcPts val="2590"/>
              </a:lnSpc>
              <a:spcBef>
                <a:spcPts val="1340"/>
              </a:spcBef>
              <a:buClr>
                <a:srgbClr val="4966AC"/>
              </a:buClr>
              <a:buChar char=""/>
              <a:tabLst>
                <a:tab pos="206375" algn="l"/>
              </a:tabLst>
            </a:pPr>
            <a:r>
              <a:rPr sz="2400" spc="-120" dirty="0">
                <a:latin typeface="Arial"/>
                <a:cs typeface="Arial"/>
              </a:rPr>
              <a:t>Assists </a:t>
            </a:r>
            <a:r>
              <a:rPr sz="2400" spc="-75" dirty="0">
                <a:latin typeface="Arial"/>
                <a:cs typeface="Arial"/>
              </a:rPr>
              <a:t>organisations </a:t>
            </a:r>
            <a:r>
              <a:rPr sz="2400" spc="-25" dirty="0">
                <a:latin typeface="Arial"/>
                <a:cs typeface="Arial"/>
              </a:rPr>
              <a:t>in</a:t>
            </a:r>
            <a:r>
              <a:rPr sz="2400" spc="-500" dirty="0">
                <a:latin typeface="Arial"/>
                <a:cs typeface="Arial"/>
              </a:rPr>
              <a:t> </a:t>
            </a:r>
            <a:r>
              <a:rPr sz="2400" spc="-55" dirty="0">
                <a:latin typeface="Arial"/>
                <a:cs typeface="Arial"/>
              </a:rPr>
              <a:t>making </a:t>
            </a:r>
            <a:r>
              <a:rPr sz="2400" spc="-60" dirty="0">
                <a:latin typeface="Arial"/>
                <a:cs typeface="Arial"/>
              </a:rPr>
              <a:t>critical  </a:t>
            </a:r>
            <a:r>
              <a:rPr sz="2400" spc="-55" dirty="0">
                <a:latin typeface="Arial"/>
                <a:cs typeface="Arial"/>
              </a:rPr>
              <a:t>financial</a:t>
            </a:r>
            <a:r>
              <a:rPr sz="2400" spc="-195" dirty="0">
                <a:latin typeface="Arial"/>
                <a:cs typeface="Arial"/>
              </a:rPr>
              <a:t> </a:t>
            </a:r>
            <a:r>
              <a:rPr sz="2400" spc="-95" dirty="0">
                <a:latin typeface="Arial"/>
                <a:cs typeface="Arial"/>
              </a:rPr>
              <a:t>decisions;</a:t>
            </a:r>
            <a:endParaRPr sz="2400">
              <a:latin typeface="Arial"/>
              <a:cs typeface="Arial"/>
            </a:endParaRPr>
          </a:p>
          <a:p>
            <a:pPr marL="205740" marR="514984" indent="-193675">
              <a:lnSpc>
                <a:spcPts val="2590"/>
              </a:lnSpc>
              <a:spcBef>
                <a:spcPts val="1300"/>
              </a:spcBef>
              <a:buClr>
                <a:srgbClr val="4966AC"/>
              </a:buClr>
              <a:buChar char=""/>
              <a:tabLst>
                <a:tab pos="206375" algn="l"/>
              </a:tabLst>
            </a:pPr>
            <a:r>
              <a:rPr sz="2400" spc="-110" dirty="0">
                <a:latin typeface="Arial"/>
                <a:cs typeface="Arial"/>
              </a:rPr>
              <a:t>Helps</a:t>
            </a:r>
            <a:r>
              <a:rPr sz="2400" spc="-190" dirty="0">
                <a:latin typeface="Arial"/>
                <a:cs typeface="Arial"/>
              </a:rPr>
              <a:t> </a:t>
            </a:r>
            <a:r>
              <a:rPr sz="2400" spc="-25" dirty="0">
                <a:latin typeface="Arial"/>
                <a:cs typeface="Arial"/>
              </a:rPr>
              <a:t>in</a:t>
            </a:r>
            <a:r>
              <a:rPr sz="2400" spc="-190" dirty="0">
                <a:latin typeface="Arial"/>
                <a:cs typeface="Arial"/>
              </a:rPr>
              <a:t> </a:t>
            </a:r>
            <a:r>
              <a:rPr sz="2400" spc="-35" dirty="0">
                <a:latin typeface="Arial"/>
                <a:cs typeface="Arial"/>
              </a:rPr>
              <a:t>improving</a:t>
            </a:r>
            <a:r>
              <a:rPr sz="2400" spc="-190" dirty="0">
                <a:latin typeface="Arial"/>
                <a:cs typeface="Arial"/>
              </a:rPr>
              <a:t> </a:t>
            </a:r>
            <a:r>
              <a:rPr sz="2400" spc="-20" dirty="0">
                <a:latin typeface="Arial"/>
                <a:cs typeface="Arial"/>
              </a:rPr>
              <a:t>the</a:t>
            </a:r>
            <a:r>
              <a:rPr sz="2400" spc="-175" dirty="0">
                <a:latin typeface="Arial"/>
                <a:cs typeface="Arial"/>
              </a:rPr>
              <a:t> </a:t>
            </a:r>
            <a:r>
              <a:rPr sz="2400" spc="5" dirty="0">
                <a:latin typeface="Arial"/>
                <a:cs typeface="Arial"/>
              </a:rPr>
              <a:t>profitability</a:t>
            </a:r>
            <a:r>
              <a:rPr sz="2400" spc="-160" dirty="0">
                <a:latin typeface="Arial"/>
                <a:cs typeface="Arial"/>
              </a:rPr>
              <a:t> </a:t>
            </a:r>
            <a:r>
              <a:rPr sz="2400" spc="-120" dirty="0">
                <a:latin typeface="Arial"/>
                <a:cs typeface="Arial"/>
              </a:rPr>
              <a:t>of  </a:t>
            </a:r>
            <a:r>
              <a:rPr sz="2400" spc="-70" dirty="0">
                <a:latin typeface="Arial"/>
                <a:cs typeface="Arial"/>
              </a:rPr>
              <a:t>organisations;</a:t>
            </a:r>
            <a:endParaRPr sz="2400">
              <a:latin typeface="Arial"/>
              <a:cs typeface="Arial"/>
            </a:endParaRPr>
          </a:p>
          <a:p>
            <a:pPr marL="205740" marR="79375" indent="-193675">
              <a:lnSpc>
                <a:spcPts val="2590"/>
              </a:lnSpc>
              <a:spcBef>
                <a:spcPts val="1310"/>
              </a:spcBef>
              <a:buClr>
                <a:srgbClr val="4966AC"/>
              </a:buClr>
              <a:buChar char=""/>
              <a:tabLst>
                <a:tab pos="206375" algn="l"/>
              </a:tabLst>
            </a:pPr>
            <a:r>
              <a:rPr sz="2400" spc="-135" dirty="0">
                <a:latin typeface="Arial"/>
                <a:cs typeface="Arial"/>
              </a:rPr>
              <a:t>Increases</a:t>
            </a:r>
            <a:r>
              <a:rPr sz="2400" spc="-195" dirty="0">
                <a:latin typeface="Arial"/>
                <a:cs typeface="Arial"/>
              </a:rPr>
              <a:t> </a:t>
            </a:r>
            <a:r>
              <a:rPr sz="2400" spc="-20" dirty="0">
                <a:latin typeface="Arial"/>
                <a:cs typeface="Arial"/>
              </a:rPr>
              <a:t>the</a:t>
            </a:r>
            <a:r>
              <a:rPr sz="2400" spc="-175" dirty="0">
                <a:latin typeface="Arial"/>
                <a:cs typeface="Arial"/>
              </a:rPr>
              <a:t> </a:t>
            </a:r>
            <a:r>
              <a:rPr sz="2400" spc="-65" dirty="0">
                <a:latin typeface="Arial"/>
                <a:cs typeface="Arial"/>
              </a:rPr>
              <a:t>overall</a:t>
            </a:r>
            <a:r>
              <a:rPr sz="2400" spc="-190" dirty="0">
                <a:latin typeface="Arial"/>
                <a:cs typeface="Arial"/>
              </a:rPr>
              <a:t> </a:t>
            </a:r>
            <a:r>
              <a:rPr sz="2400" spc="-95" dirty="0">
                <a:latin typeface="Arial"/>
                <a:cs typeface="Arial"/>
              </a:rPr>
              <a:t>value</a:t>
            </a:r>
            <a:r>
              <a:rPr sz="2400" spc="-190" dirty="0">
                <a:latin typeface="Arial"/>
                <a:cs typeface="Arial"/>
              </a:rPr>
              <a:t> </a:t>
            </a:r>
            <a:r>
              <a:rPr sz="2400" spc="20" dirty="0">
                <a:latin typeface="Arial"/>
                <a:cs typeface="Arial"/>
              </a:rPr>
              <a:t>of</a:t>
            </a:r>
            <a:r>
              <a:rPr sz="2400" spc="-204" dirty="0">
                <a:latin typeface="Arial"/>
                <a:cs typeface="Arial"/>
              </a:rPr>
              <a:t> </a:t>
            </a:r>
            <a:r>
              <a:rPr sz="2400" spc="-20" dirty="0">
                <a:latin typeface="Arial"/>
                <a:cs typeface="Arial"/>
              </a:rPr>
              <a:t>the</a:t>
            </a:r>
            <a:r>
              <a:rPr sz="2400" spc="-175" dirty="0">
                <a:latin typeface="Arial"/>
                <a:cs typeface="Arial"/>
              </a:rPr>
              <a:t> </a:t>
            </a:r>
            <a:r>
              <a:rPr sz="2400" spc="-25" dirty="0">
                <a:latin typeface="Arial"/>
                <a:cs typeface="Arial"/>
              </a:rPr>
              <a:t>firms</a:t>
            </a:r>
            <a:r>
              <a:rPr sz="2400" spc="-190" dirty="0">
                <a:latin typeface="Arial"/>
                <a:cs typeface="Arial"/>
              </a:rPr>
              <a:t> </a:t>
            </a:r>
            <a:r>
              <a:rPr sz="2400" spc="-145" dirty="0">
                <a:latin typeface="Arial"/>
                <a:cs typeface="Arial"/>
              </a:rPr>
              <a:t>or  </a:t>
            </a:r>
            <a:r>
              <a:rPr sz="2400" spc="-70" dirty="0">
                <a:latin typeface="Arial"/>
                <a:cs typeface="Arial"/>
              </a:rPr>
              <a:t>organisations;</a:t>
            </a:r>
            <a:endParaRPr sz="2400">
              <a:latin typeface="Arial"/>
              <a:cs typeface="Arial"/>
            </a:endParaRPr>
          </a:p>
          <a:p>
            <a:pPr marL="205740" indent="-193675">
              <a:lnSpc>
                <a:spcPct val="100000"/>
              </a:lnSpc>
              <a:spcBef>
                <a:spcPts val="975"/>
              </a:spcBef>
              <a:buClr>
                <a:srgbClr val="4966AC"/>
              </a:buClr>
              <a:buChar char=""/>
              <a:tabLst>
                <a:tab pos="206375" algn="l"/>
              </a:tabLst>
            </a:pPr>
            <a:r>
              <a:rPr sz="2400" spc="-105" dirty="0">
                <a:latin typeface="Arial"/>
                <a:cs typeface="Arial"/>
              </a:rPr>
              <a:t>Provides </a:t>
            </a:r>
            <a:r>
              <a:rPr sz="2400" spc="-80" dirty="0">
                <a:latin typeface="Arial"/>
                <a:cs typeface="Arial"/>
              </a:rPr>
              <a:t>economic</a:t>
            </a:r>
            <a:r>
              <a:rPr sz="2400" spc="-285" dirty="0">
                <a:latin typeface="Arial"/>
                <a:cs typeface="Arial"/>
              </a:rPr>
              <a:t> </a:t>
            </a:r>
            <a:r>
              <a:rPr sz="2400" spc="-20" dirty="0">
                <a:latin typeface="Arial"/>
                <a:cs typeface="Arial"/>
              </a:rPr>
              <a:t>stability;</a:t>
            </a:r>
            <a:endParaRPr sz="2400">
              <a:latin typeface="Arial"/>
              <a:cs typeface="Arial"/>
            </a:endParaRPr>
          </a:p>
          <a:p>
            <a:pPr marL="205740" marR="341630" indent="-193675">
              <a:lnSpc>
                <a:spcPts val="2590"/>
              </a:lnSpc>
              <a:spcBef>
                <a:spcPts val="1335"/>
              </a:spcBef>
              <a:buClr>
                <a:srgbClr val="4966AC"/>
              </a:buClr>
              <a:buChar char=""/>
              <a:tabLst>
                <a:tab pos="206375" algn="l"/>
              </a:tabLst>
            </a:pPr>
            <a:r>
              <a:rPr sz="2400" spc="-125" dirty="0">
                <a:latin typeface="Arial"/>
                <a:cs typeface="Arial"/>
              </a:rPr>
              <a:t>Encourages </a:t>
            </a:r>
            <a:r>
              <a:rPr sz="2400" spc="-90" dirty="0">
                <a:latin typeface="Arial"/>
                <a:cs typeface="Arial"/>
              </a:rPr>
              <a:t>employees </a:t>
            </a:r>
            <a:r>
              <a:rPr sz="2400" spc="50" dirty="0">
                <a:latin typeface="Arial"/>
                <a:cs typeface="Arial"/>
              </a:rPr>
              <a:t>to</a:t>
            </a:r>
            <a:r>
              <a:rPr sz="2400" spc="-430" dirty="0">
                <a:latin typeface="Arial"/>
                <a:cs typeface="Arial"/>
              </a:rPr>
              <a:t> </a:t>
            </a:r>
            <a:r>
              <a:rPr sz="2400" spc="-160" dirty="0">
                <a:latin typeface="Arial"/>
                <a:cs typeface="Arial"/>
              </a:rPr>
              <a:t>save </a:t>
            </a:r>
            <a:r>
              <a:rPr sz="2400" spc="-125" dirty="0">
                <a:latin typeface="Arial"/>
                <a:cs typeface="Arial"/>
              </a:rPr>
              <a:t>money,  </a:t>
            </a:r>
            <a:r>
              <a:rPr sz="2400" spc="-55" dirty="0">
                <a:latin typeface="Arial"/>
                <a:cs typeface="Arial"/>
              </a:rPr>
              <a:t>which </a:t>
            </a:r>
            <a:r>
              <a:rPr sz="2400" spc="-100" dirty="0">
                <a:latin typeface="Arial"/>
                <a:cs typeface="Arial"/>
              </a:rPr>
              <a:t>helps </a:t>
            </a:r>
            <a:r>
              <a:rPr sz="2400" spc="-15" dirty="0">
                <a:latin typeface="Arial"/>
                <a:cs typeface="Arial"/>
              </a:rPr>
              <a:t>them </a:t>
            </a:r>
            <a:r>
              <a:rPr sz="2400" spc="-25" dirty="0">
                <a:latin typeface="Arial"/>
                <a:cs typeface="Arial"/>
              </a:rPr>
              <a:t>in </a:t>
            </a:r>
            <a:r>
              <a:rPr sz="2400" spc="-90" dirty="0">
                <a:latin typeface="Arial"/>
                <a:cs typeface="Arial"/>
              </a:rPr>
              <a:t>personal </a:t>
            </a:r>
            <a:r>
              <a:rPr sz="2400" spc="-55" dirty="0">
                <a:latin typeface="Arial"/>
                <a:cs typeface="Arial"/>
              </a:rPr>
              <a:t>financial  </a:t>
            </a:r>
            <a:r>
              <a:rPr sz="2400" spc="-60" dirty="0">
                <a:latin typeface="Arial"/>
                <a:cs typeface="Arial"/>
              </a:rPr>
              <a:t>planning.</a:t>
            </a:r>
            <a:endParaRPr sz="2400">
              <a:latin typeface="Arial"/>
              <a:cs typeface="Arial"/>
            </a:endParaRPr>
          </a:p>
        </p:txBody>
      </p:sp>
      <p:sp>
        <p:nvSpPr>
          <p:cNvPr id="4" name="object 4"/>
          <p:cNvSpPr/>
          <p:nvPr/>
        </p:nvSpPr>
        <p:spPr>
          <a:xfrm>
            <a:off x="0" y="0"/>
            <a:ext cx="2822448" cy="24399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204458"/>
            <a:ext cx="2822448" cy="21015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541778"/>
            <a:ext cx="2636520" cy="2129155"/>
          </a:xfrm>
          <a:prstGeom prst="rect">
            <a:avLst/>
          </a:prstGeom>
        </p:spPr>
        <p:txBody>
          <a:bodyPr vert="horz" wrap="square" lIns="0" tIns="58419" rIns="0" bIns="0" rtlCol="0">
            <a:spAutoFit/>
          </a:bodyPr>
          <a:lstStyle/>
          <a:p>
            <a:pPr marL="12700" marR="5080">
              <a:lnSpc>
                <a:spcPct val="90000"/>
              </a:lnSpc>
              <a:spcBef>
                <a:spcPts val="459"/>
              </a:spcBef>
            </a:pPr>
            <a:r>
              <a:rPr sz="3000" b="1" spc="-40" dirty="0">
                <a:solidFill>
                  <a:srgbClr val="FFFFFF"/>
                </a:solidFill>
                <a:latin typeface="Trebuchet MS"/>
                <a:cs typeface="Trebuchet MS"/>
              </a:rPr>
              <a:t>FINANCIAL  </a:t>
            </a:r>
            <a:r>
              <a:rPr sz="3000" b="1" spc="-25" dirty="0">
                <a:solidFill>
                  <a:srgbClr val="FFFFFF"/>
                </a:solidFill>
                <a:latin typeface="Trebuchet MS"/>
                <a:cs typeface="Trebuchet MS"/>
              </a:rPr>
              <a:t>P</a:t>
            </a:r>
            <a:r>
              <a:rPr sz="3000" b="1" spc="-65" dirty="0">
                <a:solidFill>
                  <a:srgbClr val="FFFFFF"/>
                </a:solidFill>
                <a:latin typeface="Trebuchet MS"/>
                <a:cs typeface="Trebuchet MS"/>
              </a:rPr>
              <a:t>E</a:t>
            </a:r>
            <a:r>
              <a:rPr sz="3000" b="1" spc="-10" dirty="0">
                <a:solidFill>
                  <a:srgbClr val="FFFFFF"/>
                </a:solidFill>
                <a:latin typeface="Trebuchet MS"/>
                <a:cs typeface="Trebuchet MS"/>
              </a:rPr>
              <a:t>R</a:t>
            </a:r>
            <a:r>
              <a:rPr sz="3000" b="1" spc="-254" dirty="0">
                <a:solidFill>
                  <a:srgbClr val="FFFFFF"/>
                </a:solidFill>
                <a:latin typeface="Trebuchet MS"/>
                <a:cs typeface="Trebuchet MS"/>
              </a:rPr>
              <a:t>F</a:t>
            </a:r>
            <a:r>
              <a:rPr sz="3000" b="1" spc="30" dirty="0">
                <a:solidFill>
                  <a:srgbClr val="FFFFFF"/>
                </a:solidFill>
                <a:latin typeface="Trebuchet MS"/>
                <a:cs typeface="Trebuchet MS"/>
              </a:rPr>
              <a:t>O</a:t>
            </a:r>
            <a:r>
              <a:rPr sz="3000" b="1" spc="-10" dirty="0">
                <a:solidFill>
                  <a:srgbClr val="FFFFFF"/>
                </a:solidFill>
                <a:latin typeface="Trebuchet MS"/>
                <a:cs typeface="Trebuchet MS"/>
              </a:rPr>
              <a:t>R</a:t>
            </a:r>
            <a:r>
              <a:rPr sz="3000" b="1" spc="185" dirty="0">
                <a:solidFill>
                  <a:srgbClr val="FFFFFF"/>
                </a:solidFill>
                <a:latin typeface="Trebuchet MS"/>
                <a:cs typeface="Trebuchet MS"/>
              </a:rPr>
              <a:t>M</a:t>
            </a:r>
            <a:r>
              <a:rPr sz="3000" b="1" spc="5" dirty="0">
                <a:solidFill>
                  <a:srgbClr val="FFFFFF"/>
                </a:solidFill>
                <a:latin typeface="Trebuchet MS"/>
                <a:cs typeface="Trebuchet MS"/>
              </a:rPr>
              <a:t>A</a:t>
            </a:r>
            <a:r>
              <a:rPr sz="3000" b="1" spc="120" dirty="0">
                <a:solidFill>
                  <a:srgbClr val="FFFFFF"/>
                </a:solidFill>
                <a:latin typeface="Trebuchet MS"/>
                <a:cs typeface="Trebuchet MS"/>
              </a:rPr>
              <a:t>N</a:t>
            </a:r>
            <a:r>
              <a:rPr sz="3000" b="1" spc="-160" dirty="0">
                <a:solidFill>
                  <a:srgbClr val="FFFFFF"/>
                </a:solidFill>
                <a:latin typeface="Trebuchet MS"/>
                <a:cs typeface="Trebuchet MS"/>
              </a:rPr>
              <a:t>C</a:t>
            </a:r>
            <a:r>
              <a:rPr sz="3000" b="1" spc="-5" dirty="0">
                <a:solidFill>
                  <a:srgbClr val="FFFFFF"/>
                </a:solidFill>
                <a:latin typeface="Trebuchet MS"/>
                <a:cs typeface="Trebuchet MS"/>
              </a:rPr>
              <a:t>E  </a:t>
            </a:r>
            <a:r>
              <a:rPr sz="3000" b="1" spc="25" dirty="0">
                <a:solidFill>
                  <a:srgbClr val="FFFFFF"/>
                </a:solidFill>
                <a:latin typeface="Trebuchet MS"/>
                <a:cs typeface="Trebuchet MS"/>
              </a:rPr>
              <a:t>STANDARDS  </a:t>
            </a:r>
            <a:r>
              <a:rPr sz="3000" b="1" spc="-60" dirty="0">
                <a:solidFill>
                  <a:srgbClr val="FFFFFF"/>
                </a:solidFill>
                <a:latin typeface="Trebuchet MS"/>
                <a:cs typeface="Trebuchet MS"/>
              </a:rPr>
              <a:t>FOR  </a:t>
            </a:r>
            <a:r>
              <a:rPr sz="3000" b="1" spc="-150" dirty="0">
                <a:solidFill>
                  <a:srgbClr val="FFFFFF"/>
                </a:solidFill>
                <a:latin typeface="Trebuchet MS"/>
                <a:cs typeface="Trebuchet MS"/>
              </a:rPr>
              <a:t>C</a:t>
            </a:r>
            <a:r>
              <a:rPr sz="3000" b="1" spc="30" dirty="0">
                <a:solidFill>
                  <a:srgbClr val="FFFFFF"/>
                </a:solidFill>
                <a:latin typeface="Trebuchet MS"/>
                <a:cs typeface="Trebuchet MS"/>
              </a:rPr>
              <a:t>OO</a:t>
            </a:r>
            <a:r>
              <a:rPr sz="3000" b="1" spc="-25" dirty="0">
                <a:solidFill>
                  <a:srgbClr val="FFFFFF"/>
                </a:solidFill>
                <a:latin typeface="Trebuchet MS"/>
                <a:cs typeface="Trebuchet MS"/>
              </a:rPr>
              <a:t>P</a:t>
            </a:r>
            <a:r>
              <a:rPr sz="3000" b="1" spc="-80" dirty="0">
                <a:solidFill>
                  <a:srgbClr val="FFFFFF"/>
                </a:solidFill>
                <a:latin typeface="Trebuchet MS"/>
                <a:cs typeface="Trebuchet MS"/>
              </a:rPr>
              <a:t>E</a:t>
            </a:r>
            <a:r>
              <a:rPr sz="3000" b="1" spc="-10" dirty="0">
                <a:solidFill>
                  <a:srgbClr val="FFFFFF"/>
                </a:solidFill>
                <a:latin typeface="Trebuchet MS"/>
                <a:cs typeface="Trebuchet MS"/>
              </a:rPr>
              <a:t>R</a:t>
            </a:r>
            <a:r>
              <a:rPr sz="3000" b="1" spc="-150" dirty="0">
                <a:solidFill>
                  <a:srgbClr val="FFFFFF"/>
                </a:solidFill>
                <a:latin typeface="Trebuchet MS"/>
                <a:cs typeface="Trebuchet MS"/>
              </a:rPr>
              <a:t>A</a:t>
            </a:r>
            <a:r>
              <a:rPr sz="3000" b="1" spc="-180" dirty="0">
                <a:solidFill>
                  <a:srgbClr val="FFFFFF"/>
                </a:solidFill>
                <a:latin typeface="Trebuchet MS"/>
                <a:cs typeface="Trebuchet MS"/>
              </a:rPr>
              <a:t>T</a:t>
            </a:r>
            <a:r>
              <a:rPr sz="3000" b="1" spc="-85" dirty="0">
                <a:solidFill>
                  <a:srgbClr val="FFFFFF"/>
                </a:solidFill>
                <a:latin typeface="Trebuchet MS"/>
                <a:cs typeface="Trebuchet MS"/>
              </a:rPr>
              <a:t>I</a:t>
            </a:r>
            <a:r>
              <a:rPr sz="3000" b="1" spc="-25" dirty="0">
                <a:solidFill>
                  <a:srgbClr val="FFFFFF"/>
                </a:solidFill>
                <a:latin typeface="Trebuchet MS"/>
                <a:cs typeface="Trebuchet MS"/>
              </a:rPr>
              <a:t>V</a:t>
            </a:r>
            <a:r>
              <a:rPr sz="3000" b="1" spc="-80" dirty="0">
                <a:solidFill>
                  <a:srgbClr val="FFFFFF"/>
                </a:solidFill>
                <a:latin typeface="Trebuchet MS"/>
                <a:cs typeface="Trebuchet MS"/>
              </a:rPr>
              <a:t>E</a:t>
            </a:r>
            <a:r>
              <a:rPr sz="3000" b="1" spc="195" dirty="0">
                <a:solidFill>
                  <a:srgbClr val="FFFFFF"/>
                </a:solidFill>
                <a:latin typeface="Trebuchet MS"/>
                <a:cs typeface="Trebuchet MS"/>
              </a:rPr>
              <a:t>S</a:t>
            </a:r>
            <a:endParaRPr sz="3000">
              <a:latin typeface="Trebuchet MS"/>
              <a:cs typeface="Trebuchet MS"/>
            </a:endParaRPr>
          </a:p>
        </p:txBody>
      </p:sp>
      <p:sp>
        <p:nvSpPr>
          <p:cNvPr id="3" name="object 3"/>
          <p:cNvSpPr txBox="1">
            <a:spLocks noGrp="1"/>
          </p:cNvSpPr>
          <p:nvPr>
            <p:ph type="title"/>
          </p:nvPr>
        </p:nvSpPr>
        <p:spPr>
          <a:xfrm>
            <a:off x="3243198" y="523747"/>
            <a:ext cx="4229100" cy="513715"/>
          </a:xfrm>
          <a:prstGeom prst="rect">
            <a:avLst/>
          </a:prstGeom>
        </p:spPr>
        <p:txBody>
          <a:bodyPr vert="horz" wrap="square" lIns="0" tIns="12700" rIns="0" bIns="0" rtlCol="0">
            <a:spAutoFit/>
          </a:bodyPr>
          <a:lstStyle/>
          <a:p>
            <a:pPr marL="12700">
              <a:lnSpc>
                <a:spcPct val="100000"/>
              </a:lnSpc>
              <a:spcBef>
                <a:spcPts val="100"/>
              </a:spcBef>
            </a:pPr>
            <a:r>
              <a:rPr sz="3200" b="1" spc="60" dirty="0">
                <a:latin typeface="Trebuchet MS"/>
                <a:cs typeface="Trebuchet MS"/>
              </a:rPr>
              <a:t>STEPS </a:t>
            </a:r>
            <a:r>
              <a:rPr sz="3200" b="1" spc="-145" dirty="0">
                <a:latin typeface="Trebuchet MS"/>
                <a:cs typeface="Trebuchet MS"/>
              </a:rPr>
              <a:t>for</a:t>
            </a:r>
            <a:r>
              <a:rPr sz="3200" b="1" spc="-725" dirty="0">
                <a:latin typeface="Trebuchet MS"/>
                <a:cs typeface="Trebuchet MS"/>
              </a:rPr>
              <a:t> </a:t>
            </a:r>
            <a:r>
              <a:rPr sz="3200" b="1" spc="-95" dirty="0">
                <a:latin typeface="Trebuchet MS"/>
                <a:cs typeface="Trebuchet MS"/>
              </a:rPr>
              <a:t>sustainability</a:t>
            </a:r>
            <a:endParaRPr sz="3200">
              <a:latin typeface="Trebuchet MS"/>
              <a:cs typeface="Trebuchet MS"/>
            </a:endParaRPr>
          </a:p>
        </p:txBody>
      </p:sp>
      <p:sp>
        <p:nvSpPr>
          <p:cNvPr id="4" name="object 4"/>
          <p:cNvSpPr txBox="1"/>
          <p:nvPr/>
        </p:nvSpPr>
        <p:spPr>
          <a:xfrm>
            <a:off x="3243198" y="1619148"/>
            <a:ext cx="5706110" cy="4307205"/>
          </a:xfrm>
          <a:prstGeom prst="rect">
            <a:avLst/>
          </a:prstGeom>
        </p:spPr>
        <p:txBody>
          <a:bodyPr vert="horz" wrap="square" lIns="0" tIns="134620" rIns="0" bIns="0" rtlCol="0">
            <a:spAutoFit/>
          </a:bodyPr>
          <a:lstStyle/>
          <a:p>
            <a:pPr marL="503555" indent="-491490">
              <a:lnSpc>
                <a:spcPct val="100000"/>
              </a:lnSpc>
              <a:spcBef>
                <a:spcPts val="1060"/>
              </a:spcBef>
              <a:buAutoNum type="arabicPeriod"/>
              <a:tabLst>
                <a:tab pos="503555" algn="l"/>
                <a:tab pos="504190" algn="l"/>
              </a:tabLst>
            </a:pPr>
            <a:r>
              <a:rPr sz="2800" b="1" spc="-15" dirty="0">
                <a:solidFill>
                  <a:srgbClr val="232852"/>
                </a:solidFill>
                <a:latin typeface="Trebuchet MS"/>
                <a:cs typeface="Trebuchet MS"/>
              </a:rPr>
              <a:t>STABILITY</a:t>
            </a:r>
            <a:endParaRPr sz="2800">
              <a:latin typeface="Trebuchet MS"/>
              <a:cs typeface="Trebuchet MS"/>
            </a:endParaRPr>
          </a:p>
          <a:p>
            <a:pPr marL="636905" lvl="1" indent="-624840">
              <a:lnSpc>
                <a:spcPct val="100000"/>
              </a:lnSpc>
              <a:spcBef>
                <a:spcPts val="960"/>
              </a:spcBef>
              <a:buAutoNum type="arabicPeriod"/>
              <a:tabLst>
                <a:tab pos="636905" algn="l"/>
                <a:tab pos="637540" algn="l"/>
              </a:tabLst>
            </a:pPr>
            <a:r>
              <a:rPr sz="2800" spc="-20" dirty="0">
                <a:solidFill>
                  <a:srgbClr val="232852"/>
                </a:solidFill>
                <a:latin typeface="Arial"/>
                <a:cs typeface="Arial"/>
              </a:rPr>
              <a:t>Liquidity</a:t>
            </a:r>
            <a:endParaRPr sz="2800">
              <a:latin typeface="Arial"/>
              <a:cs typeface="Arial"/>
            </a:endParaRPr>
          </a:p>
          <a:p>
            <a:pPr marL="12700" marR="5080">
              <a:lnSpc>
                <a:spcPts val="3020"/>
              </a:lnSpc>
              <a:spcBef>
                <a:spcPts val="1360"/>
              </a:spcBef>
            </a:pPr>
            <a:r>
              <a:rPr sz="2800" spc="-155" dirty="0">
                <a:solidFill>
                  <a:srgbClr val="232852"/>
                </a:solidFill>
                <a:latin typeface="Arial"/>
                <a:cs typeface="Arial"/>
              </a:rPr>
              <a:t>Measures </a:t>
            </a:r>
            <a:r>
              <a:rPr sz="2800" spc="-20" dirty="0">
                <a:solidFill>
                  <a:srgbClr val="232852"/>
                </a:solidFill>
                <a:latin typeface="Arial"/>
                <a:cs typeface="Arial"/>
              </a:rPr>
              <a:t>the </a:t>
            </a:r>
            <a:r>
              <a:rPr sz="2800" spc="-85" dirty="0">
                <a:solidFill>
                  <a:srgbClr val="232852"/>
                </a:solidFill>
                <a:latin typeface="Arial"/>
                <a:cs typeface="Arial"/>
              </a:rPr>
              <a:t>cooperative's </a:t>
            </a:r>
            <a:r>
              <a:rPr sz="2800" spc="-5" dirty="0">
                <a:solidFill>
                  <a:srgbClr val="232852"/>
                </a:solidFill>
                <a:latin typeface="Arial"/>
                <a:cs typeface="Arial"/>
              </a:rPr>
              <a:t>ability </a:t>
            </a:r>
            <a:r>
              <a:rPr sz="2800" spc="55" dirty="0">
                <a:solidFill>
                  <a:srgbClr val="232852"/>
                </a:solidFill>
                <a:latin typeface="Arial"/>
                <a:cs typeface="Arial"/>
              </a:rPr>
              <a:t>to  </a:t>
            </a:r>
            <a:r>
              <a:rPr sz="2800" spc="-130" dirty="0">
                <a:solidFill>
                  <a:srgbClr val="232852"/>
                </a:solidFill>
                <a:latin typeface="Arial"/>
                <a:cs typeface="Arial"/>
              </a:rPr>
              <a:t>service </a:t>
            </a:r>
            <a:r>
              <a:rPr sz="2800" spc="-20" dirty="0">
                <a:solidFill>
                  <a:srgbClr val="232852"/>
                </a:solidFill>
                <a:latin typeface="Arial"/>
                <a:cs typeface="Arial"/>
              </a:rPr>
              <a:t>its </a:t>
            </a:r>
            <a:r>
              <a:rPr sz="2800" spc="-85" dirty="0">
                <a:solidFill>
                  <a:srgbClr val="232852"/>
                </a:solidFill>
                <a:latin typeface="Arial"/>
                <a:cs typeface="Arial"/>
              </a:rPr>
              <a:t>members' </a:t>
            </a:r>
            <a:r>
              <a:rPr sz="2800" spc="-60" dirty="0">
                <a:solidFill>
                  <a:srgbClr val="232852"/>
                </a:solidFill>
                <a:latin typeface="Arial"/>
                <a:cs typeface="Arial"/>
              </a:rPr>
              <a:t>deposit </a:t>
            </a:r>
            <a:r>
              <a:rPr sz="2800" spc="-35" dirty="0">
                <a:solidFill>
                  <a:srgbClr val="232852"/>
                </a:solidFill>
                <a:latin typeface="Arial"/>
                <a:cs typeface="Arial"/>
              </a:rPr>
              <a:t>liabilities  </a:t>
            </a:r>
            <a:r>
              <a:rPr sz="2800" spc="-80" dirty="0">
                <a:solidFill>
                  <a:srgbClr val="232852"/>
                </a:solidFill>
                <a:latin typeface="Arial"/>
                <a:cs typeface="Arial"/>
              </a:rPr>
              <a:t>on</a:t>
            </a:r>
            <a:r>
              <a:rPr sz="2800" spc="-229" dirty="0">
                <a:solidFill>
                  <a:srgbClr val="232852"/>
                </a:solidFill>
                <a:latin typeface="Arial"/>
                <a:cs typeface="Arial"/>
              </a:rPr>
              <a:t> </a:t>
            </a:r>
            <a:r>
              <a:rPr sz="2800" spc="5" dirty="0">
                <a:solidFill>
                  <a:srgbClr val="232852"/>
                </a:solidFill>
                <a:latin typeface="Arial"/>
                <a:cs typeface="Arial"/>
              </a:rPr>
              <a:t>time</a:t>
            </a:r>
            <a:r>
              <a:rPr sz="2800" spc="-225" dirty="0">
                <a:solidFill>
                  <a:srgbClr val="232852"/>
                </a:solidFill>
                <a:latin typeface="Arial"/>
                <a:cs typeface="Arial"/>
              </a:rPr>
              <a:t> </a:t>
            </a:r>
            <a:r>
              <a:rPr sz="2800" spc="-35" dirty="0">
                <a:solidFill>
                  <a:srgbClr val="232852"/>
                </a:solidFill>
                <a:latin typeface="Arial"/>
                <a:cs typeface="Arial"/>
              </a:rPr>
              <a:t>or</a:t>
            </a:r>
            <a:r>
              <a:rPr sz="2800" spc="-229" dirty="0">
                <a:solidFill>
                  <a:srgbClr val="232852"/>
                </a:solidFill>
                <a:latin typeface="Arial"/>
                <a:cs typeface="Arial"/>
              </a:rPr>
              <a:t> as</a:t>
            </a:r>
            <a:r>
              <a:rPr sz="2800" spc="-204" dirty="0">
                <a:solidFill>
                  <a:srgbClr val="232852"/>
                </a:solidFill>
                <a:latin typeface="Arial"/>
                <a:cs typeface="Arial"/>
              </a:rPr>
              <a:t> </a:t>
            </a:r>
            <a:r>
              <a:rPr sz="2800" spc="-20" dirty="0">
                <a:solidFill>
                  <a:srgbClr val="232852"/>
                </a:solidFill>
                <a:latin typeface="Arial"/>
                <a:cs typeface="Arial"/>
              </a:rPr>
              <a:t>the</a:t>
            </a:r>
            <a:r>
              <a:rPr sz="2800" spc="-229" dirty="0">
                <a:solidFill>
                  <a:srgbClr val="232852"/>
                </a:solidFill>
                <a:latin typeface="Arial"/>
                <a:cs typeface="Arial"/>
              </a:rPr>
              <a:t> </a:t>
            </a:r>
            <a:r>
              <a:rPr sz="2800" spc="-100" dirty="0">
                <a:solidFill>
                  <a:srgbClr val="232852"/>
                </a:solidFill>
                <a:latin typeface="Arial"/>
                <a:cs typeface="Arial"/>
              </a:rPr>
              <a:t>members</a:t>
            </a:r>
            <a:r>
              <a:rPr sz="2800" spc="-204" dirty="0">
                <a:solidFill>
                  <a:srgbClr val="232852"/>
                </a:solidFill>
                <a:latin typeface="Arial"/>
                <a:cs typeface="Arial"/>
              </a:rPr>
              <a:t> </a:t>
            </a:r>
            <a:r>
              <a:rPr sz="2800" spc="-175" dirty="0">
                <a:solidFill>
                  <a:srgbClr val="232852"/>
                </a:solidFill>
                <a:latin typeface="Arial"/>
                <a:cs typeface="Arial"/>
              </a:rPr>
              <a:t>so</a:t>
            </a:r>
            <a:r>
              <a:rPr sz="2800" spc="-220" dirty="0">
                <a:solidFill>
                  <a:srgbClr val="232852"/>
                </a:solidFill>
                <a:latin typeface="Arial"/>
                <a:cs typeface="Arial"/>
              </a:rPr>
              <a:t> </a:t>
            </a:r>
            <a:r>
              <a:rPr sz="2800" spc="-90" dirty="0">
                <a:solidFill>
                  <a:srgbClr val="232852"/>
                </a:solidFill>
                <a:latin typeface="Arial"/>
                <a:cs typeface="Arial"/>
              </a:rPr>
              <a:t>requires.</a:t>
            </a:r>
            <a:endParaRPr sz="2800">
              <a:latin typeface="Arial"/>
              <a:cs typeface="Arial"/>
            </a:endParaRPr>
          </a:p>
          <a:p>
            <a:pPr marL="645795" lvl="1" indent="-562610">
              <a:lnSpc>
                <a:spcPct val="100000"/>
              </a:lnSpc>
              <a:spcBef>
                <a:spcPts val="919"/>
              </a:spcBef>
              <a:buAutoNum type="arabicPeriod" startAt="2"/>
              <a:tabLst>
                <a:tab pos="646430" algn="l"/>
              </a:tabLst>
            </a:pPr>
            <a:r>
              <a:rPr sz="2800" spc="-85" dirty="0">
                <a:solidFill>
                  <a:srgbClr val="232852"/>
                </a:solidFill>
                <a:latin typeface="Arial"/>
                <a:cs typeface="Arial"/>
              </a:rPr>
              <a:t>Quick </a:t>
            </a:r>
            <a:r>
              <a:rPr sz="2800" spc="-125" dirty="0">
                <a:solidFill>
                  <a:srgbClr val="232852"/>
                </a:solidFill>
                <a:latin typeface="Arial"/>
                <a:cs typeface="Arial"/>
              </a:rPr>
              <a:t>Asset</a:t>
            </a:r>
            <a:r>
              <a:rPr sz="2800" spc="85" dirty="0">
                <a:solidFill>
                  <a:srgbClr val="232852"/>
                </a:solidFill>
                <a:latin typeface="Arial"/>
                <a:cs typeface="Arial"/>
              </a:rPr>
              <a:t> </a:t>
            </a:r>
            <a:r>
              <a:rPr sz="2800" spc="-80" dirty="0">
                <a:solidFill>
                  <a:srgbClr val="232852"/>
                </a:solidFill>
                <a:latin typeface="Arial"/>
                <a:cs typeface="Arial"/>
              </a:rPr>
              <a:t>Ratio</a:t>
            </a:r>
            <a:endParaRPr sz="2800">
              <a:latin typeface="Arial"/>
              <a:cs typeface="Arial"/>
            </a:endParaRPr>
          </a:p>
          <a:p>
            <a:pPr marL="12700" marR="86995">
              <a:lnSpc>
                <a:spcPts val="3020"/>
              </a:lnSpc>
              <a:spcBef>
                <a:spcPts val="1350"/>
              </a:spcBef>
            </a:pPr>
            <a:r>
              <a:rPr sz="2800" spc="-155" dirty="0">
                <a:solidFill>
                  <a:srgbClr val="232852"/>
                </a:solidFill>
                <a:latin typeface="Arial"/>
                <a:cs typeface="Arial"/>
              </a:rPr>
              <a:t>Measures </a:t>
            </a:r>
            <a:r>
              <a:rPr sz="2800" spc="-20" dirty="0">
                <a:solidFill>
                  <a:srgbClr val="232852"/>
                </a:solidFill>
                <a:latin typeface="Arial"/>
                <a:cs typeface="Arial"/>
              </a:rPr>
              <a:t>the </a:t>
            </a:r>
            <a:r>
              <a:rPr sz="2800" spc="-85" dirty="0">
                <a:solidFill>
                  <a:srgbClr val="232852"/>
                </a:solidFill>
                <a:latin typeface="Arial"/>
                <a:cs typeface="Arial"/>
              </a:rPr>
              <a:t>cooperative's </a:t>
            </a:r>
            <a:r>
              <a:rPr sz="2800" spc="-5" dirty="0">
                <a:solidFill>
                  <a:srgbClr val="232852"/>
                </a:solidFill>
                <a:latin typeface="Arial"/>
                <a:cs typeface="Arial"/>
              </a:rPr>
              <a:t>ability </a:t>
            </a:r>
            <a:r>
              <a:rPr sz="2800" spc="55" dirty="0">
                <a:solidFill>
                  <a:srgbClr val="232852"/>
                </a:solidFill>
                <a:latin typeface="Arial"/>
                <a:cs typeface="Arial"/>
              </a:rPr>
              <a:t>to  </a:t>
            </a:r>
            <a:r>
              <a:rPr sz="2800" spc="-110" dirty="0">
                <a:solidFill>
                  <a:srgbClr val="232852"/>
                </a:solidFill>
                <a:latin typeface="Arial"/>
                <a:cs typeface="Arial"/>
              </a:rPr>
              <a:t>pay</a:t>
            </a:r>
            <a:r>
              <a:rPr sz="2800" spc="-215" dirty="0">
                <a:solidFill>
                  <a:srgbClr val="232852"/>
                </a:solidFill>
                <a:latin typeface="Arial"/>
                <a:cs typeface="Arial"/>
              </a:rPr>
              <a:t> </a:t>
            </a:r>
            <a:r>
              <a:rPr sz="2800" spc="-20" dirty="0">
                <a:solidFill>
                  <a:srgbClr val="232852"/>
                </a:solidFill>
                <a:latin typeface="Arial"/>
                <a:cs typeface="Arial"/>
              </a:rPr>
              <a:t>its</a:t>
            </a:r>
            <a:r>
              <a:rPr sz="2800" spc="-204" dirty="0">
                <a:solidFill>
                  <a:srgbClr val="232852"/>
                </a:solidFill>
                <a:latin typeface="Arial"/>
                <a:cs typeface="Arial"/>
              </a:rPr>
              <a:t> </a:t>
            </a:r>
            <a:r>
              <a:rPr sz="2800" spc="-55" dirty="0">
                <a:solidFill>
                  <a:srgbClr val="232852"/>
                </a:solidFill>
                <a:latin typeface="Arial"/>
                <a:cs typeface="Arial"/>
              </a:rPr>
              <a:t>current</a:t>
            </a:r>
            <a:r>
              <a:rPr sz="2800" spc="-210" dirty="0">
                <a:solidFill>
                  <a:srgbClr val="232852"/>
                </a:solidFill>
                <a:latin typeface="Arial"/>
                <a:cs typeface="Arial"/>
              </a:rPr>
              <a:t> </a:t>
            </a:r>
            <a:r>
              <a:rPr sz="2800" spc="-35" dirty="0">
                <a:solidFill>
                  <a:srgbClr val="232852"/>
                </a:solidFill>
                <a:latin typeface="Arial"/>
                <a:cs typeface="Arial"/>
              </a:rPr>
              <a:t>liabilities</a:t>
            </a:r>
            <a:r>
              <a:rPr sz="2800" spc="-195" dirty="0">
                <a:solidFill>
                  <a:srgbClr val="232852"/>
                </a:solidFill>
                <a:latin typeface="Arial"/>
                <a:cs typeface="Arial"/>
              </a:rPr>
              <a:t> </a:t>
            </a:r>
            <a:r>
              <a:rPr sz="2800" spc="-105" dirty="0">
                <a:solidFill>
                  <a:srgbClr val="232852"/>
                </a:solidFill>
                <a:latin typeface="Arial"/>
                <a:cs typeface="Arial"/>
              </a:rPr>
              <a:t>using</a:t>
            </a:r>
            <a:r>
              <a:rPr sz="2800" spc="-204" dirty="0">
                <a:solidFill>
                  <a:srgbClr val="232852"/>
                </a:solidFill>
                <a:latin typeface="Arial"/>
                <a:cs typeface="Arial"/>
              </a:rPr>
              <a:t> </a:t>
            </a:r>
            <a:r>
              <a:rPr sz="2800" spc="-20" dirty="0">
                <a:solidFill>
                  <a:srgbClr val="232852"/>
                </a:solidFill>
                <a:latin typeface="Arial"/>
                <a:cs typeface="Arial"/>
              </a:rPr>
              <a:t>its</a:t>
            </a:r>
            <a:r>
              <a:rPr sz="2800" spc="-190" dirty="0">
                <a:solidFill>
                  <a:srgbClr val="232852"/>
                </a:solidFill>
                <a:latin typeface="Arial"/>
                <a:cs typeface="Arial"/>
              </a:rPr>
              <a:t> </a:t>
            </a:r>
            <a:r>
              <a:rPr sz="2800" spc="-85" dirty="0">
                <a:solidFill>
                  <a:srgbClr val="232852"/>
                </a:solidFill>
                <a:latin typeface="Arial"/>
                <a:cs typeface="Arial"/>
              </a:rPr>
              <a:t>quick  </a:t>
            </a:r>
            <a:r>
              <a:rPr sz="2800" spc="-145" dirty="0">
                <a:solidFill>
                  <a:srgbClr val="232852"/>
                </a:solidFill>
                <a:latin typeface="Arial"/>
                <a:cs typeface="Arial"/>
              </a:rPr>
              <a:t>assets.</a:t>
            </a:r>
            <a:endParaRPr sz="2800">
              <a:latin typeface="Arial"/>
              <a:cs typeface="Arial"/>
            </a:endParaRPr>
          </a:p>
        </p:txBody>
      </p:sp>
      <p:sp>
        <p:nvSpPr>
          <p:cNvPr id="5" name="object 5"/>
          <p:cNvSpPr/>
          <p:nvPr/>
        </p:nvSpPr>
        <p:spPr>
          <a:xfrm>
            <a:off x="0" y="0"/>
            <a:ext cx="2822448" cy="24399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5475730"/>
            <a:ext cx="2822448" cy="18303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541778"/>
            <a:ext cx="2636520" cy="2129155"/>
          </a:xfrm>
          <a:prstGeom prst="rect">
            <a:avLst/>
          </a:prstGeom>
        </p:spPr>
        <p:txBody>
          <a:bodyPr vert="horz" wrap="square" lIns="0" tIns="58419" rIns="0" bIns="0" rtlCol="0">
            <a:spAutoFit/>
          </a:bodyPr>
          <a:lstStyle/>
          <a:p>
            <a:pPr marL="12700" marR="5080">
              <a:lnSpc>
                <a:spcPct val="90000"/>
              </a:lnSpc>
              <a:spcBef>
                <a:spcPts val="459"/>
              </a:spcBef>
            </a:pPr>
            <a:r>
              <a:rPr sz="3000" b="1" spc="-40" dirty="0">
                <a:solidFill>
                  <a:srgbClr val="FFFFFF"/>
                </a:solidFill>
                <a:latin typeface="Trebuchet MS"/>
                <a:cs typeface="Trebuchet MS"/>
              </a:rPr>
              <a:t>FINANCIAL  </a:t>
            </a:r>
            <a:r>
              <a:rPr sz="3000" b="1" spc="-25" dirty="0">
                <a:solidFill>
                  <a:srgbClr val="FFFFFF"/>
                </a:solidFill>
                <a:latin typeface="Trebuchet MS"/>
                <a:cs typeface="Trebuchet MS"/>
              </a:rPr>
              <a:t>P</a:t>
            </a:r>
            <a:r>
              <a:rPr sz="3000" b="1" spc="-65" dirty="0">
                <a:solidFill>
                  <a:srgbClr val="FFFFFF"/>
                </a:solidFill>
                <a:latin typeface="Trebuchet MS"/>
                <a:cs typeface="Trebuchet MS"/>
              </a:rPr>
              <a:t>E</a:t>
            </a:r>
            <a:r>
              <a:rPr sz="3000" b="1" spc="-10" dirty="0">
                <a:solidFill>
                  <a:srgbClr val="FFFFFF"/>
                </a:solidFill>
                <a:latin typeface="Trebuchet MS"/>
                <a:cs typeface="Trebuchet MS"/>
              </a:rPr>
              <a:t>R</a:t>
            </a:r>
            <a:r>
              <a:rPr sz="3000" b="1" spc="-254" dirty="0">
                <a:solidFill>
                  <a:srgbClr val="FFFFFF"/>
                </a:solidFill>
                <a:latin typeface="Trebuchet MS"/>
                <a:cs typeface="Trebuchet MS"/>
              </a:rPr>
              <a:t>F</a:t>
            </a:r>
            <a:r>
              <a:rPr sz="3000" b="1" spc="30" dirty="0">
                <a:solidFill>
                  <a:srgbClr val="FFFFFF"/>
                </a:solidFill>
                <a:latin typeface="Trebuchet MS"/>
                <a:cs typeface="Trebuchet MS"/>
              </a:rPr>
              <a:t>O</a:t>
            </a:r>
            <a:r>
              <a:rPr sz="3000" b="1" spc="-10" dirty="0">
                <a:solidFill>
                  <a:srgbClr val="FFFFFF"/>
                </a:solidFill>
                <a:latin typeface="Trebuchet MS"/>
                <a:cs typeface="Trebuchet MS"/>
              </a:rPr>
              <a:t>R</a:t>
            </a:r>
            <a:r>
              <a:rPr sz="3000" b="1" spc="185" dirty="0">
                <a:solidFill>
                  <a:srgbClr val="FFFFFF"/>
                </a:solidFill>
                <a:latin typeface="Trebuchet MS"/>
                <a:cs typeface="Trebuchet MS"/>
              </a:rPr>
              <a:t>M</a:t>
            </a:r>
            <a:r>
              <a:rPr sz="3000" b="1" spc="5" dirty="0">
                <a:solidFill>
                  <a:srgbClr val="FFFFFF"/>
                </a:solidFill>
                <a:latin typeface="Trebuchet MS"/>
                <a:cs typeface="Trebuchet MS"/>
              </a:rPr>
              <a:t>A</a:t>
            </a:r>
            <a:r>
              <a:rPr sz="3000" b="1" spc="120" dirty="0">
                <a:solidFill>
                  <a:srgbClr val="FFFFFF"/>
                </a:solidFill>
                <a:latin typeface="Trebuchet MS"/>
                <a:cs typeface="Trebuchet MS"/>
              </a:rPr>
              <a:t>N</a:t>
            </a:r>
            <a:r>
              <a:rPr sz="3000" b="1" spc="-160" dirty="0">
                <a:solidFill>
                  <a:srgbClr val="FFFFFF"/>
                </a:solidFill>
                <a:latin typeface="Trebuchet MS"/>
                <a:cs typeface="Trebuchet MS"/>
              </a:rPr>
              <a:t>C</a:t>
            </a:r>
            <a:r>
              <a:rPr sz="3000" b="1" spc="-5" dirty="0">
                <a:solidFill>
                  <a:srgbClr val="FFFFFF"/>
                </a:solidFill>
                <a:latin typeface="Trebuchet MS"/>
                <a:cs typeface="Trebuchet MS"/>
              </a:rPr>
              <a:t>E  </a:t>
            </a:r>
            <a:r>
              <a:rPr sz="3000" b="1" spc="25" dirty="0">
                <a:solidFill>
                  <a:srgbClr val="FFFFFF"/>
                </a:solidFill>
                <a:latin typeface="Trebuchet MS"/>
                <a:cs typeface="Trebuchet MS"/>
              </a:rPr>
              <a:t>STANDARDS  </a:t>
            </a:r>
            <a:r>
              <a:rPr sz="3000" b="1" spc="-60" dirty="0">
                <a:solidFill>
                  <a:srgbClr val="FFFFFF"/>
                </a:solidFill>
                <a:latin typeface="Trebuchet MS"/>
                <a:cs typeface="Trebuchet MS"/>
              </a:rPr>
              <a:t>FOR  </a:t>
            </a:r>
            <a:r>
              <a:rPr sz="3000" b="1" spc="-150" dirty="0">
                <a:solidFill>
                  <a:srgbClr val="FFFFFF"/>
                </a:solidFill>
                <a:latin typeface="Trebuchet MS"/>
                <a:cs typeface="Trebuchet MS"/>
              </a:rPr>
              <a:t>C</a:t>
            </a:r>
            <a:r>
              <a:rPr sz="3000" b="1" spc="30" dirty="0">
                <a:solidFill>
                  <a:srgbClr val="FFFFFF"/>
                </a:solidFill>
                <a:latin typeface="Trebuchet MS"/>
                <a:cs typeface="Trebuchet MS"/>
              </a:rPr>
              <a:t>OO</a:t>
            </a:r>
            <a:r>
              <a:rPr sz="3000" b="1" spc="-25" dirty="0">
                <a:solidFill>
                  <a:srgbClr val="FFFFFF"/>
                </a:solidFill>
                <a:latin typeface="Trebuchet MS"/>
                <a:cs typeface="Trebuchet MS"/>
              </a:rPr>
              <a:t>P</a:t>
            </a:r>
            <a:r>
              <a:rPr sz="3000" b="1" spc="-80" dirty="0">
                <a:solidFill>
                  <a:srgbClr val="FFFFFF"/>
                </a:solidFill>
                <a:latin typeface="Trebuchet MS"/>
                <a:cs typeface="Trebuchet MS"/>
              </a:rPr>
              <a:t>E</a:t>
            </a:r>
            <a:r>
              <a:rPr sz="3000" b="1" spc="-10" dirty="0">
                <a:solidFill>
                  <a:srgbClr val="FFFFFF"/>
                </a:solidFill>
                <a:latin typeface="Trebuchet MS"/>
                <a:cs typeface="Trebuchet MS"/>
              </a:rPr>
              <a:t>R</a:t>
            </a:r>
            <a:r>
              <a:rPr sz="3000" b="1" spc="-150" dirty="0">
                <a:solidFill>
                  <a:srgbClr val="FFFFFF"/>
                </a:solidFill>
                <a:latin typeface="Trebuchet MS"/>
                <a:cs typeface="Trebuchet MS"/>
              </a:rPr>
              <a:t>A</a:t>
            </a:r>
            <a:r>
              <a:rPr sz="3000" b="1" spc="-180" dirty="0">
                <a:solidFill>
                  <a:srgbClr val="FFFFFF"/>
                </a:solidFill>
                <a:latin typeface="Trebuchet MS"/>
                <a:cs typeface="Trebuchet MS"/>
              </a:rPr>
              <a:t>T</a:t>
            </a:r>
            <a:r>
              <a:rPr sz="3000" b="1" spc="-85" dirty="0">
                <a:solidFill>
                  <a:srgbClr val="FFFFFF"/>
                </a:solidFill>
                <a:latin typeface="Trebuchet MS"/>
                <a:cs typeface="Trebuchet MS"/>
              </a:rPr>
              <a:t>I</a:t>
            </a:r>
            <a:r>
              <a:rPr sz="3000" b="1" spc="-25" dirty="0">
                <a:solidFill>
                  <a:srgbClr val="FFFFFF"/>
                </a:solidFill>
                <a:latin typeface="Trebuchet MS"/>
                <a:cs typeface="Trebuchet MS"/>
              </a:rPr>
              <a:t>V</a:t>
            </a:r>
            <a:r>
              <a:rPr sz="3000" b="1" spc="-80" dirty="0">
                <a:solidFill>
                  <a:srgbClr val="FFFFFF"/>
                </a:solidFill>
                <a:latin typeface="Trebuchet MS"/>
                <a:cs typeface="Trebuchet MS"/>
              </a:rPr>
              <a:t>E</a:t>
            </a:r>
            <a:r>
              <a:rPr sz="3000" b="1" spc="195" dirty="0">
                <a:solidFill>
                  <a:srgbClr val="FFFFFF"/>
                </a:solidFill>
                <a:latin typeface="Trebuchet MS"/>
                <a:cs typeface="Trebuchet MS"/>
              </a:rPr>
              <a:t>S</a:t>
            </a:r>
            <a:endParaRPr sz="3000">
              <a:latin typeface="Trebuchet MS"/>
              <a:cs typeface="Trebuchet MS"/>
            </a:endParaRPr>
          </a:p>
        </p:txBody>
      </p:sp>
      <p:sp>
        <p:nvSpPr>
          <p:cNvPr id="3" name="object 3"/>
          <p:cNvSpPr txBox="1"/>
          <p:nvPr/>
        </p:nvSpPr>
        <p:spPr>
          <a:xfrm>
            <a:off x="3315970" y="662330"/>
            <a:ext cx="5755640" cy="1891664"/>
          </a:xfrm>
          <a:prstGeom prst="rect">
            <a:avLst/>
          </a:prstGeom>
        </p:spPr>
        <p:txBody>
          <a:bodyPr vert="horz" wrap="square" lIns="0" tIns="134620" rIns="0" bIns="0" rtlCol="0">
            <a:spAutoFit/>
          </a:bodyPr>
          <a:lstStyle/>
          <a:p>
            <a:pPr marL="12700">
              <a:lnSpc>
                <a:spcPct val="100000"/>
              </a:lnSpc>
              <a:spcBef>
                <a:spcPts val="1060"/>
              </a:spcBef>
            </a:pPr>
            <a:r>
              <a:rPr sz="2800" spc="-215" dirty="0">
                <a:solidFill>
                  <a:srgbClr val="232852"/>
                </a:solidFill>
                <a:latin typeface="Arial"/>
                <a:cs typeface="Arial"/>
              </a:rPr>
              <a:t>1.3</a:t>
            </a:r>
            <a:r>
              <a:rPr sz="2800" spc="275" dirty="0">
                <a:solidFill>
                  <a:srgbClr val="232852"/>
                </a:solidFill>
                <a:latin typeface="Arial"/>
                <a:cs typeface="Arial"/>
              </a:rPr>
              <a:t> </a:t>
            </a:r>
            <a:r>
              <a:rPr sz="2800" spc="-120" dirty="0">
                <a:solidFill>
                  <a:srgbClr val="232852"/>
                </a:solidFill>
                <a:latin typeface="Arial"/>
                <a:cs typeface="Arial"/>
              </a:rPr>
              <a:t>Solvency</a:t>
            </a:r>
            <a:endParaRPr sz="2800">
              <a:latin typeface="Arial"/>
              <a:cs typeface="Arial"/>
            </a:endParaRPr>
          </a:p>
          <a:p>
            <a:pPr marL="12700" marR="5080">
              <a:lnSpc>
                <a:spcPts val="3020"/>
              </a:lnSpc>
              <a:spcBef>
                <a:spcPts val="1350"/>
              </a:spcBef>
              <a:tabLst>
                <a:tab pos="3930015" algn="l"/>
              </a:tabLst>
            </a:pPr>
            <a:r>
              <a:rPr sz="2800" spc="-155" dirty="0">
                <a:solidFill>
                  <a:srgbClr val="232852"/>
                </a:solidFill>
                <a:latin typeface="Arial"/>
                <a:cs typeface="Arial"/>
              </a:rPr>
              <a:t>Measures</a:t>
            </a:r>
            <a:r>
              <a:rPr sz="2800" spc="-204" dirty="0">
                <a:solidFill>
                  <a:srgbClr val="232852"/>
                </a:solidFill>
                <a:latin typeface="Arial"/>
                <a:cs typeface="Arial"/>
              </a:rPr>
              <a:t> </a:t>
            </a:r>
            <a:r>
              <a:rPr sz="2800" spc="-20" dirty="0">
                <a:solidFill>
                  <a:srgbClr val="232852"/>
                </a:solidFill>
                <a:latin typeface="Arial"/>
                <a:cs typeface="Arial"/>
              </a:rPr>
              <a:t>the</a:t>
            </a:r>
            <a:r>
              <a:rPr sz="2800" spc="-225" dirty="0">
                <a:solidFill>
                  <a:srgbClr val="232852"/>
                </a:solidFill>
                <a:latin typeface="Arial"/>
                <a:cs typeface="Arial"/>
              </a:rPr>
              <a:t> </a:t>
            </a:r>
            <a:r>
              <a:rPr sz="2800" spc="-105" dirty="0">
                <a:solidFill>
                  <a:srgbClr val="232852"/>
                </a:solidFill>
                <a:latin typeface="Arial"/>
                <a:cs typeface="Arial"/>
              </a:rPr>
              <a:t>degree</a:t>
            </a:r>
            <a:r>
              <a:rPr sz="2800" spc="-245" dirty="0">
                <a:solidFill>
                  <a:srgbClr val="232852"/>
                </a:solidFill>
                <a:latin typeface="Arial"/>
                <a:cs typeface="Arial"/>
              </a:rPr>
              <a:t> </a:t>
            </a:r>
            <a:r>
              <a:rPr sz="2800" spc="15" dirty="0">
                <a:solidFill>
                  <a:srgbClr val="232852"/>
                </a:solidFill>
                <a:latin typeface="Arial"/>
                <a:cs typeface="Arial"/>
              </a:rPr>
              <a:t>of</a:t>
            </a:r>
            <a:r>
              <a:rPr sz="2800" spc="-220" dirty="0">
                <a:solidFill>
                  <a:srgbClr val="232852"/>
                </a:solidFill>
                <a:latin typeface="Arial"/>
                <a:cs typeface="Arial"/>
              </a:rPr>
              <a:t> </a:t>
            </a:r>
            <a:r>
              <a:rPr sz="2800" spc="-25" dirty="0">
                <a:solidFill>
                  <a:srgbClr val="232852"/>
                </a:solidFill>
                <a:latin typeface="Arial"/>
                <a:cs typeface="Arial"/>
              </a:rPr>
              <a:t>protection</a:t>
            </a:r>
            <a:r>
              <a:rPr sz="2800" spc="-220" dirty="0">
                <a:solidFill>
                  <a:srgbClr val="232852"/>
                </a:solidFill>
                <a:latin typeface="Arial"/>
                <a:cs typeface="Arial"/>
              </a:rPr>
              <a:t> </a:t>
            </a:r>
            <a:r>
              <a:rPr sz="2800" spc="25" dirty="0">
                <a:solidFill>
                  <a:srgbClr val="232852"/>
                </a:solidFill>
                <a:latin typeface="Arial"/>
                <a:cs typeface="Arial"/>
              </a:rPr>
              <a:t>that  </a:t>
            </a:r>
            <a:r>
              <a:rPr sz="2800" spc="-20" dirty="0">
                <a:solidFill>
                  <a:srgbClr val="232852"/>
                </a:solidFill>
                <a:latin typeface="Arial"/>
                <a:cs typeface="Arial"/>
              </a:rPr>
              <a:t>the </a:t>
            </a:r>
            <a:r>
              <a:rPr sz="2800" spc="-80" dirty="0">
                <a:solidFill>
                  <a:srgbClr val="232852"/>
                </a:solidFill>
                <a:latin typeface="Arial"/>
                <a:cs typeface="Arial"/>
              </a:rPr>
              <a:t>cooperative </a:t>
            </a:r>
            <a:r>
              <a:rPr sz="2800" spc="-180" dirty="0">
                <a:solidFill>
                  <a:srgbClr val="232852"/>
                </a:solidFill>
                <a:latin typeface="Arial"/>
                <a:cs typeface="Arial"/>
              </a:rPr>
              <a:t>has </a:t>
            </a:r>
            <a:r>
              <a:rPr sz="2800" spc="15" dirty="0">
                <a:solidFill>
                  <a:srgbClr val="232852"/>
                </a:solidFill>
                <a:latin typeface="Arial"/>
                <a:cs typeface="Arial"/>
              </a:rPr>
              <a:t>for </a:t>
            </a:r>
            <a:r>
              <a:rPr sz="2800" spc="-100" dirty="0">
                <a:solidFill>
                  <a:srgbClr val="232852"/>
                </a:solidFill>
                <a:latin typeface="Arial"/>
                <a:cs typeface="Arial"/>
              </a:rPr>
              <a:t>members  </a:t>
            </a:r>
            <a:r>
              <a:rPr sz="2800" spc="-145" dirty="0">
                <a:solidFill>
                  <a:srgbClr val="232852"/>
                </a:solidFill>
                <a:latin typeface="Arial"/>
                <a:cs typeface="Arial"/>
              </a:rPr>
              <a:t>savings</a:t>
            </a:r>
            <a:r>
              <a:rPr sz="2800" spc="-204" dirty="0">
                <a:solidFill>
                  <a:srgbClr val="232852"/>
                </a:solidFill>
                <a:latin typeface="Arial"/>
                <a:cs typeface="Arial"/>
              </a:rPr>
              <a:t> </a:t>
            </a:r>
            <a:r>
              <a:rPr sz="2800" spc="-114" dirty="0">
                <a:solidFill>
                  <a:srgbClr val="232852"/>
                </a:solidFill>
                <a:latin typeface="Arial"/>
                <a:cs typeface="Arial"/>
              </a:rPr>
              <a:t>and</a:t>
            </a:r>
            <a:r>
              <a:rPr sz="2800" spc="-204" dirty="0">
                <a:solidFill>
                  <a:srgbClr val="232852"/>
                </a:solidFill>
                <a:latin typeface="Arial"/>
                <a:cs typeface="Arial"/>
              </a:rPr>
              <a:t> </a:t>
            </a:r>
            <a:r>
              <a:rPr sz="2800" spc="-140" dirty="0">
                <a:solidFill>
                  <a:srgbClr val="232852"/>
                </a:solidFill>
                <a:latin typeface="Arial"/>
                <a:cs typeface="Arial"/>
              </a:rPr>
              <a:t>shar</a:t>
            </a:r>
            <a:r>
              <a:rPr sz="2800" spc="-155" dirty="0">
                <a:solidFill>
                  <a:srgbClr val="232852"/>
                </a:solidFill>
                <a:latin typeface="Arial"/>
                <a:cs typeface="Arial"/>
              </a:rPr>
              <a:t>e</a:t>
            </a:r>
            <a:r>
              <a:rPr sz="2800" spc="-210" dirty="0">
                <a:solidFill>
                  <a:srgbClr val="232852"/>
                </a:solidFill>
                <a:latin typeface="Arial"/>
                <a:cs typeface="Arial"/>
              </a:rPr>
              <a:t> </a:t>
            </a:r>
            <a:r>
              <a:rPr sz="2800" spc="-65" dirty="0">
                <a:solidFill>
                  <a:srgbClr val="232852"/>
                </a:solidFill>
                <a:latin typeface="Arial"/>
                <a:cs typeface="Arial"/>
              </a:rPr>
              <a:t>capita</a:t>
            </a:r>
            <a:r>
              <a:rPr sz="2800" spc="-30" dirty="0">
                <a:solidFill>
                  <a:srgbClr val="232852"/>
                </a:solidFill>
                <a:latin typeface="Arial"/>
                <a:cs typeface="Arial"/>
              </a:rPr>
              <a:t>l</a:t>
            </a:r>
            <a:r>
              <a:rPr sz="2800" dirty="0">
                <a:solidFill>
                  <a:srgbClr val="232852"/>
                </a:solidFill>
                <a:latin typeface="Arial"/>
                <a:cs typeface="Arial"/>
              </a:rPr>
              <a:t>	</a:t>
            </a:r>
            <a:r>
              <a:rPr sz="2800" spc="-40" dirty="0">
                <a:solidFill>
                  <a:srgbClr val="232852"/>
                </a:solidFill>
                <a:latin typeface="Arial"/>
                <a:cs typeface="Arial"/>
              </a:rPr>
              <a:t>contribu</a:t>
            </a:r>
            <a:r>
              <a:rPr sz="2800" spc="10" dirty="0">
                <a:solidFill>
                  <a:srgbClr val="232852"/>
                </a:solidFill>
                <a:latin typeface="Arial"/>
                <a:cs typeface="Arial"/>
              </a:rPr>
              <a:t>tion</a:t>
            </a:r>
            <a:endParaRPr sz="2800">
              <a:latin typeface="Arial"/>
              <a:cs typeface="Arial"/>
            </a:endParaRPr>
          </a:p>
        </p:txBody>
      </p:sp>
      <p:sp>
        <p:nvSpPr>
          <p:cNvPr id="4" name="object 4"/>
          <p:cNvSpPr txBox="1"/>
          <p:nvPr/>
        </p:nvSpPr>
        <p:spPr>
          <a:xfrm>
            <a:off x="3315970" y="2486101"/>
            <a:ext cx="5612765" cy="3802379"/>
          </a:xfrm>
          <a:prstGeom prst="rect">
            <a:avLst/>
          </a:prstGeom>
        </p:spPr>
        <p:txBody>
          <a:bodyPr vert="horz" wrap="square" lIns="0" tIns="60325" rIns="0" bIns="0" rtlCol="0">
            <a:spAutoFit/>
          </a:bodyPr>
          <a:lstStyle/>
          <a:p>
            <a:pPr marL="12700" marR="666750">
              <a:lnSpc>
                <a:spcPts val="3030"/>
              </a:lnSpc>
              <a:spcBef>
                <a:spcPts val="475"/>
              </a:spcBef>
            </a:pPr>
            <a:r>
              <a:rPr sz="2800" spc="-30" dirty="0">
                <a:solidFill>
                  <a:srgbClr val="232852"/>
                </a:solidFill>
                <a:latin typeface="Arial"/>
                <a:cs typeface="Arial"/>
              </a:rPr>
              <a:t>in </a:t>
            </a:r>
            <a:r>
              <a:rPr sz="2800" spc="-20" dirty="0">
                <a:solidFill>
                  <a:srgbClr val="232852"/>
                </a:solidFill>
                <a:latin typeface="Arial"/>
                <a:cs typeface="Arial"/>
              </a:rPr>
              <a:t>the </a:t>
            </a:r>
            <a:r>
              <a:rPr sz="2800" spc="-65" dirty="0">
                <a:solidFill>
                  <a:srgbClr val="232852"/>
                </a:solidFill>
                <a:latin typeface="Arial"/>
                <a:cs typeface="Arial"/>
              </a:rPr>
              <a:t>event </a:t>
            </a:r>
            <a:r>
              <a:rPr sz="2800" spc="20" dirty="0">
                <a:solidFill>
                  <a:srgbClr val="232852"/>
                </a:solidFill>
                <a:latin typeface="Arial"/>
                <a:cs typeface="Arial"/>
              </a:rPr>
              <a:t>of </a:t>
            </a:r>
            <a:r>
              <a:rPr sz="2800" spc="-30" dirty="0">
                <a:solidFill>
                  <a:srgbClr val="232852"/>
                </a:solidFill>
                <a:latin typeface="Arial"/>
                <a:cs typeface="Arial"/>
              </a:rPr>
              <a:t>liquidation </a:t>
            </a:r>
            <a:r>
              <a:rPr sz="2800" spc="20" dirty="0">
                <a:solidFill>
                  <a:srgbClr val="232852"/>
                </a:solidFill>
                <a:latin typeface="Arial"/>
                <a:cs typeface="Arial"/>
              </a:rPr>
              <a:t>of </a:t>
            </a:r>
            <a:r>
              <a:rPr sz="2800" spc="-20" dirty="0">
                <a:solidFill>
                  <a:srgbClr val="232852"/>
                </a:solidFill>
                <a:latin typeface="Arial"/>
                <a:cs typeface="Arial"/>
              </a:rPr>
              <a:t>the  </a:t>
            </a:r>
            <a:r>
              <a:rPr sz="2800" spc="-85" dirty="0">
                <a:solidFill>
                  <a:srgbClr val="232852"/>
                </a:solidFill>
                <a:latin typeface="Arial"/>
                <a:cs typeface="Arial"/>
              </a:rPr>
              <a:t>cooperative's </a:t>
            </a:r>
            <a:r>
              <a:rPr sz="2800" spc="-165" dirty="0">
                <a:solidFill>
                  <a:srgbClr val="232852"/>
                </a:solidFill>
                <a:latin typeface="Arial"/>
                <a:cs typeface="Arial"/>
              </a:rPr>
              <a:t>assets </a:t>
            </a:r>
            <a:r>
              <a:rPr sz="2800" spc="-114" dirty="0">
                <a:solidFill>
                  <a:srgbClr val="232852"/>
                </a:solidFill>
                <a:latin typeface="Arial"/>
                <a:cs typeface="Arial"/>
              </a:rPr>
              <a:t>and</a:t>
            </a:r>
            <a:r>
              <a:rPr sz="2800" spc="-385" dirty="0">
                <a:solidFill>
                  <a:srgbClr val="232852"/>
                </a:solidFill>
                <a:latin typeface="Arial"/>
                <a:cs typeface="Arial"/>
              </a:rPr>
              <a:t> </a:t>
            </a:r>
            <a:r>
              <a:rPr sz="2800" spc="-35" dirty="0">
                <a:solidFill>
                  <a:srgbClr val="232852"/>
                </a:solidFill>
                <a:latin typeface="Arial"/>
                <a:cs typeface="Arial"/>
              </a:rPr>
              <a:t>liabilities</a:t>
            </a:r>
            <a:endParaRPr sz="2800">
              <a:latin typeface="Arial"/>
              <a:cs typeface="Arial"/>
            </a:endParaRPr>
          </a:p>
          <a:p>
            <a:pPr marL="590550" lvl="1" indent="-578485">
              <a:lnSpc>
                <a:spcPct val="100000"/>
              </a:lnSpc>
              <a:spcBef>
                <a:spcPts val="919"/>
              </a:spcBef>
              <a:buAutoNum type="arabicPeriod" startAt="4"/>
              <a:tabLst>
                <a:tab pos="591185" algn="l"/>
              </a:tabLst>
            </a:pPr>
            <a:r>
              <a:rPr sz="2800" spc="-20" dirty="0">
                <a:solidFill>
                  <a:srgbClr val="232852"/>
                </a:solidFill>
                <a:latin typeface="Arial"/>
                <a:cs typeface="Arial"/>
              </a:rPr>
              <a:t>Net Institutional</a:t>
            </a:r>
            <a:r>
              <a:rPr sz="2800" spc="-484" dirty="0">
                <a:solidFill>
                  <a:srgbClr val="232852"/>
                </a:solidFill>
                <a:latin typeface="Arial"/>
                <a:cs typeface="Arial"/>
              </a:rPr>
              <a:t> </a:t>
            </a:r>
            <a:r>
              <a:rPr sz="2800" spc="-90" dirty="0">
                <a:solidFill>
                  <a:srgbClr val="232852"/>
                </a:solidFill>
                <a:latin typeface="Arial"/>
                <a:cs typeface="Arial"/>
              </a:rPr>
              <a:t>Capital</a:t>
            </a:r>
            <a:endParaRPr sz="2800">
              <a:latin typeface="Arial"/>
              <a:cs typeface="Arial"/>
            </a:endParaRPr>
          </a:p>
          <a:p>
            <a:pPr marL="12700" marR="661670">
              <a:lnSpc>
                <a:spcPts val="3030"/>
              </a:lnSpc>
              <a:spcBef>
                <a:spcPts val="1335"/>
              </a:spcBef>
            </a:pPr>
            <a:r>
              <a:rPr sz="2800" spc="-155" dirty="0">
                <a:solidFill>
                  <a:srgbClr val="232852"/>
                </a:solidFill>
                <a:latin typeface="Arial"/>
                <a:cs typeface="Arial"/>
              </a:rPr>
              <a:t>Measures</a:t>
            </a:r>
            <a:r>
              <a:rPr sz="2800" spc="-215" dirty="0">
                <a:solidFill>
                  <a:srgbClr val="232852"/>
                </a:solidFill>
                <a:latin typeface="Arial"/>
                <a:cs typeface="Arial"/>
              </a:rPr>
              <a:t> </a:t>
            </a:r>
            <a:r>
              <a:rPr sz="2800" spc="-20" dirty="0">
                <a:solidFill>
                  <a:srgbClr val="232852"/>
                </a:solidFill>
                <a:latin typeface="Arial"/>
                <a:cs typeface="Arial"/>
              </a:rPr>
              <a:t>the</a:t>
            </a:r>
            <a:r>
              <a:rPr sz="2800" spc="-229" dirty="0">
                <a:solidFill>
                  <a:srgbClr val="232852"/>
                </a:solidFill>
                <a:latin typeface="Arial"/>
                <a:cs typeface="Arial"/>
              </a:rPr>
              <a:t> </a:t>
            </a:r>
            <a:r>
              <a:rPr sz="2800" spc="-80" dirty="0">
                <a:solidFill>
                  <a:srgbClr val="232852"/>
                </a:solidFill>
                <a:latin typeface="Arial"/>
                <a:cs typeface="Arial"/>
              </a:rPr>
              <a:t>level</a:t>
            </a:r>
            <a:r>
              <a:rPr sz="2800" spc="-254" dirty="0">
                <a:solidFill>
                  <a:srgbClr val="232852"/>
                </a:solidFill>
                <a:latin typeface="Arial"/>
                <a:cs typeface="Arial"/>
              </a:rPr>
              <a:t> </a:t>
            </a:r>
            <a:r>
              <a:rPr sz="2800" spc="15" dirty="0">
                <a:solidFill>
                  <a:srgbClr val="232852"/>
                </a:solidFill>
                <a:latin typeface="Arial"/>
                <a:cs typeface="Arial"/>
              </a:rPr>
              <a:t>of</a:t>
            </a:r>
            <a:r>
              <a:rPr sz="2800" spc="-229" dirty="0">
                <a:solidFill>
                  <a:srgbClr val="232852"/>
                </a:solidFill>
                <a:latin typeface="Arial"/>
                <a:cs typeface="Arial"/>
              </a:rPr>
              <a:t> </a:t>
            </a:r>
            <a:r>
              <a:rPr sz="2800" spc="-10" dirty="0">
                <a:solidFill>
                  <a:srgbClr val="232852"/>
                </a:solidFill>
                <a:latin typeface="Arial"/>
                <a:cs typeface="Arial"/>
              </a:rPr>
              <a:t>institutional  </a:t>
            </a:r>
            <a:r>
              <a:rPr sz="2800" spc="-60" dirty="0">
                <a:solidFill>
                  <a:srgbClr val="232852"/>
                </a:solidFill>
                <a:latin typeface="Arial"/>
                <a:cs typeface="Arial"/>
              </a:rPr>
              <a:t>capital</a:t>
            </a:r>
            <a:r>
              <a:rPr sz="2800" spc="-204" dirty="0">
                <a:solidFill>
                  <a:srgbClr val="232852"/>
                </a:solidFill>
                <a:latin typeface="Arial"/>
                <a:cs typeface="Arial"/>
              </a:rPr>
              <a:t> </a:t>
            </a:r>
            <a:r>
              <a:rPr sz="2800" spc="60" dirty="0">
                <a:solidFill>
                  <a:srgbClr val="232852"/>
                </a:solidFill>
                <a:latin typeface="Arial"/>
                <a:cs typeface="Arial"/>
              </a:rPr>
              <a:t>to</a:t>
            </a:r>
            <a:r>
              <a:rPr sz="2800" spc="-225" dirty="0">
                <a:solidFill>
                  <a:srgbClr val="232852"/>
                </a:solidFill>
                <a:latin typeface="Arial"/>
                <a:cs typeface="Arial"/>
              </a:rPr>
              <a:t> </a:t>
            </a:r>
            <a:r>
              <a:rPr sz="2800" spc="-110" dirty="0">
                <a:solidFill>
                  <a:srgbClr val="232852"/>
                </a:solidFill>
                <a:latin typeface="Arial"/>
                <a:cs typeface="Arial"/>
              </a:rPr>
              <a:t>absorb</a:t>
            </a:r>
            <a:r>
              <a:rPr sz="2800" spc="-204" dirty="0">
                <a:solidFill>
                  <a:srgbClr val="232852"/>
                </a:solidFill>
                <a:latin typeface="Arial"/>
                <a:cs typeface="Arial"/>
              </a:rPr>
              <a:t> </a:t>
            </a:r>
            <a:r>
              <a:rPr sz="2800" spc="-20" dirty="0">
                <a:solidFill>
                  <a:srgbClr val="232852"/>
                </a:solidFill>
                <a:latin typeface="Arial"/>
                <a:cs typeface="Arial"/>
              </a:rPr>
              <a:t>potential</a:t>
            </a:r>
            <a:r>
              <a:rPr sz="2800" spc="-210" dirty="0">
                <a:solidFill>
                  <a:srgbClr val="232852"/>
                </a:solidFill>
                <a:latin typeface="Arial"/>
                <a:cs typeface="Arial"/>
              </a:rPr>
              <a:t> </a:t>
            </a:r>
            <a:r>
              <a:rPr sz="2800" spc="-170" dirty="0">
                <a:solidFill>
                  <a:srgbClr val="232852"/>
                </a:solidFill>
                <a:latin typeface="Arial"/>
                <a:cs typeface="Arial"/>
              </a:rPr>
              <a:t>losses</a:t>
            </a:r>
            <a:endParaRPr sz="2800">
              <a:latin typeface="Arial"/>
              <a:cs typeface="Arial"/>
            </a:endParaRPr>
          </a:p>
          <a:p>
            <a:pPr marL="493395" lvl="1" indent="-481330">
              <a:lnSpc>
                <a:spcPct val="100000"/>
              </a:lnSpc>
              <a:spcBef>
                <a:spcPts val="910"/>
              </a:spcBef>
              <a:buAutoNum type="arabicPeriod" startAt="5"/>
              <a:tabLst>
                <a:tab pos="494030" algn="l"/>
              </a:tabLst>
            </a:pPr>
            <a:r>
              <a:rPr sz="2800" spc="-90" dirty="0">
                <a:solidFill>
                  <a:srgbClr val="232852"/>
                </a:solidFill>
                <a:latin typeface="Arial"/>
                <a:cs typeface="Arial"/>
              </a:rPr>
              <a:t>Capital </a:t>
            </a:r>
            <a:r>
              <a:rPr sz="2800" spc="-125" dirty="0">
                <a:solidFill>
                  <a:srgbClr val="232852"/>
                </a:solidFill>
                <a:latin typeface="Arial"/>
                <a:cs typeface="Arial"/>
              </a:rPr>
              <a:t>Adequacy</a:t>
            </a:r>
            <a:r>
              <a:rPr sz="2800" spc="-459" dirty="0">
                <a:solidFill>
                  <a:srgbClr val="232852"/>
                </a:solidFill>
                <a:latin typeface="Arial"/>
                <a:cs typeface="Arial"/>
              </a:rPr>
              <a:t> </a:t>
            </a:r>
            <a:r>
              <a:rPr sz="2800" spc="-135" dirty="0">
                <a:solidFill>
                  <a:srgbClr val="232852"/>
                </a:solidFill>
                <a:latin typeface="Arial"/>
                <a:cs typeface="Arial"/>
              </a:rPr>
              <a:t>Rate</a:t>
            </a:r>
            <a:endParaRPr sz="2800">
              <a:latin typeface="Arial"/>
              <a:cs typeface="Arial"/>
            </a:endParaRPr>
          </a:p>
          <a:p>
            <a:pPr marL="12700" marR="5080">
              <a:lnSpc>
                <a:spcPts val="3020"/>
              </a:lnSpc>
              <a:spcBef>
                <a:spcPts val="1355"/>
              </a:spcBef>
            </a:pPr>
            <a:r>
              <a:rPr sz="2800" spc="-155" dirty="0">
                <a:solidFill>
                  <a:srgbClr val="232852"/>
                </a:solidFill>
                <a:latin typeface="Arial"/>
                <a:cs typeface="Arial"/>
              </a:rPr>
              <a:t>Measures</a:t>
            </a:r>
            <a:r>
              <a:rPr sz="2800" spc="-215" dirty="0">
                <a:solidFill>
                  <a:srgbClr val="232852"/>
                </a:solidFill>
                <a:latin typeface="Arial"/>
                <a:cs typeface="Arial"/>
              </a:rPr>
              <a:t> </a:t>
            </a:r>
            <a:r>
              <a:rPr sz="2800" spc="-20" dirty="0">
                <a:solidFill>
                  <a:srgbClr val="232852"/>
                </a:solidFill>
                <a:latin typeface="Arial"/>
                <a:cs typeface="Arial"/>
              </a:rPr>
              <a:t>the</a:t>
            </a:r>
            <a:r>
              <a:rPr sz="2800" spc="-229" dirty="0">
                <a:solidFill>
                  <a:srgbClr val="232852"/>
                </a:solidFill>
                <a:latin typeface="Arial"/>
                <a:cs typeface="Arial"/>
              </a:rPr>
              <a:t> </a:t>
            </a:r>
            <a:r>
              <a:rPr sz="2800" spc="-70" dirty="0">
                <a:solidFill>
                  <a:srgbClr val="232852"/>
                </a:solidFill>
                <a:latin typeface="Arial"/>
                <a:cs typeface="Arial"/>
              </a:rPr>
              <a:t>sufficiency</a:t>
            </a:r>
            <a:r>
              <a:rPr sz="2800" spc="-229" dirty="0">
                <a:solidFill>
                  <a:srgbClr val="232852"/>
                </a:solidFill>
                <a:latin typeface="Arial"/>
                <a:cs typeface="Arial"/>
              </a:rPr>
              <a:t> </a:t>
            </a:r>
            <a:r>
              <a:rPr sz="2800" spc="15" dirty="0">
                <a:solidFill>
                  <a:srgbClr val="232852"/>
                </a:solidFill>
                <a:latin typeface="Arial"/>
                <a:cs typeface="Arial"/>
              </a:rPr>
              <a:t>of</a:t>
            </a:r>
            <a:r>
              <a:rPr sz="2800" spc="-229" dirty="0">
                <a:solidFill>
                  <a:srgbClr val="232852"/>
                </a:solidFill>
                <a:latin typeface="Arial"/>
                <a:cs typeface="Arial"/>
              </a:rPr>
              <a:t> </a:t>
            </a:r>
            <a:r>
              <a:rPr sz="2800" spc="-20" dirty="0">
                <a:solidFill>
                  <a:srgbClr val="232852"/>
                </a:solidFill>
                <a:latin typeface="Arial"/>
                <a:cs typeface="Arial"/>
              </a:rPr>
              <a:t>the</a:t>
            </a:r>
            <a:r>
              <a:rPr sz="2800" spc="-229" dirty="0">
                <a:solidFill>
                  <a:srgbClr val="232852"/>
                </a:solidFill>
                <a:latin typeface="Arial"/>
                <a:cs typeface="Arial"/>
              </a:rPr>
              <a:t> </a:t>
            </a:r>
            <a:r>
              <a:rPr sz="2800" spc="-60" dirty="0">
                <a:solidFill>
                  <a:srgbClr val="232852"/>
                </a:solidFill>
                <a:latin typeface="Arial"/>
                <a:cs typeface="Arial"/>
              </a:rPr>
              <a:t>capital  </a:t>
            </a:r>
            <a:r>
              <a:rPr sz="2800" spc="60" dirty="0">
                <a:solidFill>
                  <a:srgbClr val="232852"/>
                </a:solidFill>
                <a:latin typeface="Arial"/>
                <a:cs typeface="Arial"/>
              </a:rPr>
              <a:t>to</a:t>
            </a:r>
            <a:r>
              <a:rPr sz="2800" spc="-225" dirty="0">
                <a:solidFill>
                  <a:srgbClr val="232852"/>
                </a:solidFill>
                <a:latin typeface="Arial"/>
                <a:cs typeface="Arial"/>
              </a:rPr>
              <a:t> </a:t>
            </a:r>
            <a:r>
              <a:rPr sz="2800" spc="-110" dirty="0">
                <a:solidFill>
                  <a:srgbClr val="232852"/>
                </a:solidFill>
                <a:latin typeface="Arial"/>
                <a:cs typeface="Arial"/>
              </a:rPr>
              <a:t>cover</a:t>
            </a:r>
            <a:r>
              <a:rPr sz="2800" spc="-235" dirty="0">
                <a:solidFill>
                  <a:srgbClr val="232852"/>
                </a:solidFill>
                <a:latin typeface="Arial"/>
                <a:cs typeface="Arial"/>
              </a:rPr>
              <a:t> </a:t>
            </a:r>
            <a:r>
              <a:rPr sz="2800" spc="-20" dirty="0">
                <a:solidFill>
                  <a:srgbClr val="232852"/>
                </a:solidFill>
                <a:latin typeface="Arial"/>
                <a:cs typeface="Arial"/>
              </a:rPr>
              <a:t>the</a:t>
            </a:r>
            <a:r>
              <a:rPr sz="2800" spc="-220" dirty="0">
                <a:solidFill>
                  <a:srgbClr val="232852"/>
                </a:solidFill>
                <a:latin typeface="Arial"/>
                <a:cs typeface="Arial"/>
              </a:rPr>
              <a:t> </a:t>
            </a:r>
            <a:r>
              <a:rPr sz="2800" spc="-70" dirty="0">
                <a:solidFill>
                  <a:srgbClr val="232852"/>
                </a:solidFill>
                <a:latin typeface="Arial"/>
                <a:cs typeface="Arial"/>
              </a:rPr>
              <a:t>risk</a:t>
            </a:r>
            <a:r>
              <a:rPr sz="2800" spc="-220" dirty="0">
                <a:solidFill>
                  <a:srgbClr val="232852"/>
                </a:solidFill>
                <a:latin typeface="Arial"/>
                <a:cs typeface="Arial"/>
              </a:rPr>
              <a:t> </a:t>
            </a:r>
            <a:r>
              <a:rPr sz="2800" spc="-165" dirty="0">
                <a:solidFill>
                  <a:srgbClr val="232852"/>
                </a:solidFill>
                <a:latin typeface="Arial"/>
                <a:cs typeface="Arial"/>
              </a:rPr>
              <a:t>assets</a:t>
            </a:r>
            <a:endParaRPr sz="2800">
              <a:latin typeface="Arial"/>
              <a:cs typeface="Arial"/>
            </a:endParaRPr>
          </a:p>
        </p:txBody>
      </p:sp>
      <p:sp>
        <p:nvSpPr>
          <p:cNvPr id="5" name="object 5"/>
          <p:cNvSpPr/>
          <p:nvPr/>
        </p:nvSpPr>
        <p:spPr>
          <a:xfrm>
            <a:off x="0" y="0"/>
            <a:ext cx="2822448" cy="24399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5475730"/>
            <a:ext cx="2822448" cy="18303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747213"/>
            <a:ext cx="2637790" cy="2129790"/>
          </a:xfrm>
          <a:prstGeom prst="rect">
            <a:avLst/>
          </a:prstGeom>
        </p:spPr>
        <p:txBody>
          <a:bodyPr vert="horz" wrap="square" lIns="0" tIns="58419" rIns="0" bIns="0" rtlCol="0">
            <a:spAutoFit/>
          </a:bodyPr>
          <a:lstStyle/>
          <a:p>
            <a:pPr marL="12700" marR="5080">
              <a:lnSpc>
                <a:spcPct val="90000"/>
              </a:lnSpc>
              <a:spcBef>
                <a:spcPts val="459"/>
              </a:spcBef>
            </a:pPr>
            <a:r>
              <a:rPr sz="3000" b="1" spc="-40" dirty="0">
                <a:solidFill>
                  <a:srgbClr val="FFFFFF"/>
                </a:solidFill>
                <a:latin typeface="Trebuchet MS"/>
                <a:cs typeface="Trebuchet MS"/>
              </a:rPr>
              <a:t>FINANCIAL  </a:t>
            </a:r>
            <a:r>
              <a:rPr sz="3000" b="1" spc="-20" dirty="0">
                <a:solidFill>
                  <a:srgbClr val="FFFFFF"/>
                </a:solidFill>
                <a:latin typeface="Trebuchet MS"/>
                <a:cs typeface="Trebuchet MS"/>
              </a:rPr>
              <a:t>PERFORMANCE  </a:t>
            </a:r>
            <a:r>
              <a:rPr sz="3000" b="1" spc="25" dirty="0">
                <a:solidFill>
                  <a:srgbClr val="FFFFFF"/>
                </a:solidFill>
                <a:latin typeface="Trebuchet MS"/>
                <a:cs typeface="Trebuchet MS"/>
              </a:rPr>
              <a:t>STANDARDS  </a:t>
            </a:r>
            <a:r>
              <a:rPr sz="3000" b="1" spc="-60" dirty="0">
                <a:solidFill>
                  <a:srgbClr val="FFFFFF"/>
                </a:solidFill>
                <a:latin typeface="Trebuchet MS"/>
                <a:cs typeface="Trebuchet MS"/>
              </a:rPr>
              <a:t>FOR  </a:t>
            </a:r>
            <a:r>
              <a:rPr sz="3000" b="1" spc="-150" dirty="0">
                <a:solidFill>
                  <a:srgbClr val="FFFFFF"/>
                </a:solidFill>
                <a:latin typeface="Trebuchet MS"/>
                <a:cs typeface="Trebuchet MS"/>
              </a:rPr>
              <a:t>C</a:t>
            </a:r>
            <a:r>
              <a:rPr sz="3000" b="1" spc="35" dirty="0">
                <a:solidFill>
                  <a:srgbClr val="FFFFFF"/>
                </a:solidFill>
                <a:latin typeface="Trebuchet MS"/>
                <a:cs typeface="Trebuchet MS"/>
              </a:rPr>
              <a:t>OO</a:t>
            </a:r>
            <a:r>
              <a:rPr sz="3000" b="1" spc="-25" dirty="0">
                <a:solidFill>
                  <a:srgbClr val="FFFFFF"/>
                </a:solidFill>
                <a:latin typeface="Trebuchet MS"/>
                <a:cs typeface="Trebuchet MS"/>
              </a:rPr>
              <a:t>P</a:t>
            </a:r>
            <a:r>
              <a:rPr sz="3000" b="1" spc="-80" dirty="0">
                <a:solidFill>
                  <a:srgbClr val="FFFFFF"/>
                </a:solidFill>
                <a:latin typeface="Trebuchet MS"/>
                <a:cs typeface="Trebuchet MS"/>
              </a:rPr>
              <a:t>E</a:t>
            </a:r>
            <a:r>
              <a:rPr sz="3000" b="1" spc="-10" dirty="0">
                <a:solidFill>
                  <a:srgbClr val="FFFFFF"/>
                </a:solidFill>
                <a:latin typeface="Trebuchet MS"/>
                <a:cs typeface="Trebuchet MS"/>
              </a:rPr>
              <a:t>R</a:t>
            </a:r>
            <a:r>
              <a:rPr sz="3000" b="1" spc="-150" dirty="0">
                <a:solidFill>
                  <a:srgbClr val="FFFFFF"/>
                </a:solidFill>
                <a:latin typeface="Trebuchet MS"/>
                <a:cs typeface="Trebuchet MS"/>
              </a:rPr>
              <a:t>A</a:t>
            </a:r>
            <a:r>
              <a:rPr sz="3000" b="1" spc="-180" dirty="0">
                <a:solidFill>
                  <a:srgbClr val="FFFFFF"/>
                </a:solidFill>
                <a:latin typeface="Trebuchet MS"/>
                <a:cs typeface="Trebuchet MS"/>
              </a:rPr>
              <a:t>T</a:t>
            </a:r>
            <a:r>
              <a:rPr sz="3000" b="1" spc="-85" dirty="0">
                <a:solidFill>
                  <a:srgbClr val="FFFFFF"/>
                </a:solidFill>
                <a:latin typeface="Trebuchet MS"/>
                <a:cs typeface="Trebuchet MS"/>
              </a:rPr>
              <a:t>I</a:t>
            </a:r>
            <a:r>
              <a:rPr sz="3000" b="1" spc="-25" dirty="0">
                <a:solidFill>
                  <a:srgbClr val="FFFFFF"/>
                </a:solidFill>
                <a:latin typeface="Trebuchet MS"/>
                <a:cs typeface="Trebuchet MS"/>
              </a:rPr>
              <a:t>V</a:t>
            </a:r>
            <a:r>
              <a:rPr sz="3000" b="1" spc="-80" dirty="0">
                <a:solidFill>
                  <a:srgbClr val="FFFFFF"/>
                </a:solidFill>
                <a:latin typeface="Trebuchet MS"/>
                <a:cs typeface="Trebuchet MS"/>
              </a:rPr>
              <a:t>E</a:t>
            </a:r>
            <a:r>
              <a:rPr sz="3000" b="1" spc="195" dirty="0">
                <a:solidFill>
                  <a:srgbClr val="FFFFFF"/>
                </a:solidFill>
                <a:latin typeface="Trebuchet MS"/>
                <a:cs typeface="Trebuchet MS"/>
              </a:rPr>
              <a:t>S</a:t>
            </a:r>
            <a:endParaRPr sz="3000">
              <a:latin typeface="Trebuchet MS"/>
              <a:cs typeface="Trebuchet MS"/>
            </a:endParaRPr>
          </a:p>
        </p:txBody>
      </p:sp>
      <p:sp>
        <p:nvSpPr>
          <p:cNvPr id="3" name="object 3"/>
          <p:cNvSpPr txBox="1"/>
          <p:nvPr/>
        </p:nvSpPr>
        <p:spPr>
          <a:xfrm>
            <a:off x="3126994" y="521868"/>
            <a:ext cx="6043295" cy="6342380"/>
          </a:xfrm>
          <a:prstGeom prst="rect">
            <a:avLst/>
          </a:prstGeom>
        </p:spPr>
        <p:txBody>
          <a:bodyPr vert="horz" wrap="square" lIns="0" tIns="135890" rIns="0" bIns="0" rtlCol="0">
            <a:spAutoFit/>
          </a:bodyPr>
          <a:lstStyle/>
          <a:p>
            <a:pPr marL="489584" indent="-477520">
              <a:lnSpc>
                <a:spcPct val="100000"/>
              </a:lnSpc>
              <a:spcBef>
                <a:spcPts val="1070"/>
              </a:spcBef>
              <a:buAutoNum type="arabicPeriod" startAt="2"/>
              <a:tabLst>
                <a:tab pos="489584" algn="l"/>
                <a:tab pos="490220" algn="l"/>
              </a:tabLst>
            </a:pPr>
            <a:r>
              <a:rPr sz="2800" b="1" spc="15" dirty="0">
                <a:solidFill>
                  <a:srgbClr val="232852"/>
                </a:solidFill>
                <a:latin typeface="Trebuchet MS"/>
                <a:cs typeface="Trebuchet MS"/>
              </a:rPr>
              <a:t>TURN-OVER</a:t>
            </a:r>
            <a:r>
              <a:rPr sz="2800" b="1" spc="-245" dirty="0">
                <a:solidFill>
                  <a:srgbClr val="232852"/>
                </a:solidFill>
                <a:latin typeface="Trebuchet MS"/>
                <a:cs typeface="Trebuchet MS"/>
              </a:rPr>
              <a:t> </a:t>
            </a:r>
            <a:r>
              <a:rPr sz="2800" b="1" spc="-25" dirty="0">
                <a:solidFill>
                  <a:srgbClr val="232852"/>
                </a:solidFill>
                <a:latin typeface="Trebuchet MS"/>
                <a:cs typeface="Trebuchet MS"/>
              </a:rPr>
              <a:t>RATIO</a:t>
            </a:r>
            <a:endParaRPr sz="2800">
              <a:latin typeface="Trebuchet MS"/>
              <a:cs typeface="Trebuchet MS"/>
            </a:endParaRPr>
          </a:p>
          <a:p>
            <a:pPr marL="646430" lvl="1" indent="-633730">
              <a:lnSpc>
                <a:spcPct val="100000"/>
              </a:lnSpc>
              <a:spcBef>
                <a:spcPts val="975"/>
              </a:spcBef>
              <a:buAutoNum type="arabicPeriod"/>
              <a:tabLst>
                <a:tab pos="645795" algn="l"/>
                <a:tab pos="646430" algn="l"/>
              </a:tabLst>
            </a:pPr>
            <a:r>
              <a:rPr sz="2800" spc="-125" dirty="0">
                <a:solidFill>
                  <a:srgbClr val="232852"/>
                </a:solidFill>
                <a:latin typeface="Arial"/>
                <a:cs typeface="Arial"/>
              </a:rPr>
              <a:t>Asset </a:t>
            </a:r>
            <a:r>
              <a:rPr sz="2800" spc="-5" dirty="0">
                <a:solidFill>
                  <a:srgbClr val="232852"/>
                </a:solidFill>
                <a:latin typeface="Arial"/>
                <a:cs typeface="Arial"/>
              </a:rPr>
              <a:t>turn</a:t>
            </a:r>
            <a:r>
              <a:rPr sz="2800" spc="-295" dirty="0">
                <a:solidFill>
                  <a:srgbClr val="232852"/>
                </a:solidFill>
                <a:latin typeface="Arial"/>
                <a:cs typeface="Arial"/>
              </a:rPr>
              <a:t> </a:t>
            </a:r>
            <a:r>
              <a:rPr sz="2800" spc="-85" dirty="0">
                <a:solidFill>
                  <a:srgbClr val="232852"/>
                </a:solidFill>
                <a:latin typeface="Arial"/>
                <a:cs typeface="Arial"/>
              </a:rPr>
              <a:t>over</a:t>
            </a:r>
            <a:endParaRPr sz="2800">
              <a:latin typeface="Arial"/>
              <a:cs typeface="Arial"/>
            </a:endParaRPr>
          </a:p>
          <a:p>
            <a:pPr marL="12700" marR="5080">
              <a:lnSpc>
                <a:spcPts val="3030"/>
              </a:lnSpc>
              <a:spcBef>
                <a:spcPts val="1335"/>
              </a:spcBef>
            </a:pPr>
            <a:r>
              <a:rPr sz="2800" spc="-150" dirty="0">
                <a:solidFill>
                  <a:srgbClr val="232852"/>
                </a:solidFill>
                <a:latin typeface="Arial"/>
                <a:cs typeface="Arial"/>
              </a:rPr>
              <a:t>Measures </a:t>
            </a:r>
            <a:r>
              <a:rPr sz="2800" spc="-60" dirty="0">
                <a:solidFill>
                  <a:srgbClr val="232852"/>
                </a:solidFill>
                <a:latin typeface="Arial"/>
                <a:cs typeface="Arial"/>
              </a:rPr>
              <a:t>how </a:t>
            </a:r>
            <a:r>
              <a:rPr sz="2800" spc="-20" dirty="0">
                <a:solidFill>
                  <a:srgbClr val="232852"/>
                </a:solidFill>
                <a:latin typeface="Arial"/>
                <a:cs typeface="Arial"/>
              </a:rPr>
              <a:t>efficiently the</a:t>
            </a:r>
            <a:r>
              <a:rPr sz="2800" spc="-610" dirty="0">
                <a:solidFill>
                  <a:srgbClr val="232852"/>
                </a:solidFill>
                <a:latin typeface="Arial"/>
                <a:cs typeface="Arial"/>
              </a:rPr>
              <a:t> </a:t>
            </a:r>
            <a:r>
              <a:rPr sz="2800" spc="-80" dirty="0">
                <a:solidFill>
                  <a:srgbClr val="232852"/>
                </a:solidFill>
                <a:latin typeface="Arial"/>
                <a:cs typeface="Arial"/>
              </a:rPr>
              <a:t>cooperative  </a:t>
            </a:r>
            <a:r>
              <a:rPr sz="2800" spc="-204" dirty="0">
                <a:solidFill>
                  <a:srgbClr val="232852"/>
                </a:solidFill>
                <a:latin typeface="Arial"/>
                <a:cs typeface="Arial"/>
              </a:rPr>
              <a:t>uses </a:t>
            </a:r>
            <a:r>
              <a:rPr sz="2800" spc="-20" dirty="0">
                <a:solidFill>
                  <a:srgbClr val="232852"/>
                </a:solidFill>
                <a:latin typeface="Arial"/>
                <a:cs typeface="Arial"/>
              </a:rPr>
              <a:t>its </a:t>
            </a:r>
            <a:r>
              <a:rPr sz="2800" spc="-145" dirty="0">
                <a:solidFill>
                  <a:srgbClr val="232852"/>
                </a:solidFill>
                <a:latin typeface="Arial"/>
                <a:cs typeface="Arial"/>
              </a:rPr>
              <a:t>asset </a:t>
            </a:r>
            <a:r>
              <a:rPr sz="2800" spc="60" dirty="0">
                <a:solidFill>
                  <a:srgbClr val="232852"/>
                </a:solidFill>
                <a:latin typeface="Arial"/>
                <a:cs typeface="Arial"/>
              </a:rPr>
              <a:t>to</a:t>
            </a:r>
            <a:r>
              <a:rPr sz="2800" spc="-605" dirty="0">
                <a:solidFill>
                  <a:srgbClr val="232852"/>
                </a:solidFill>
                <a:latin typeface="Arial"/>
                <a:cs typeface="Arial"/>
              </a:rPr>
              <a:t> </a:t>
            </a:r>
            <a:r>
              <a:rPr sz="2800" spc="-80" dirty="0">
                <a:solidFill>
                  <a:srgbClr val="232852"/>
                </a:solidFill>
                <a:latin typeface="Arial"/>
                <a:cs typeface="Arial"/>
              </a:rPr>
              <a:t>generate </a:t>
            </a:r>
            <a:r>
              <a:rPr sz="2800" spc="-114" dirty="0">
                <a:solidFill>
                  <a:srgbClr val="232852"/>
                </a:solidFill>
                <a:latin typeface="Arial"/>
                <a:cs typeface="Arial"/>
              </a:rPr>
              <a:t>revenue</a:t>
            </a:r>
            <a:endParaRPr sz="2800">
              <a:latin typeface="Arial"/>
              <a:cs typeface="Arial"/>
            </a:endParaRPr>
          </a:p>
          <a:p>
            <a:pPr marL="541020" lvl="1" indent="-528955">
              <a:lnSpc>
                <a:spcPct val="100000"/>
              </a:lnSpc>
              <a:spcBef>
                <a:spcPts val="910"/>
              </a:spcBef>
              <a:buAutoNum type="arabicPeriod" startAt="2"/>
              <a:tabLst>
                <a:tab pos="541655" algn="l"/>
              </a:tabLst>
            </a:pPr>
            <a:r>
              <a:rPr sz="2800" spc="-145" dirty="0">
                <a:solidFill>
                  <a:srgbClr val="232852"/>
                </a:solidFill>
                <a:latin typeface="Arial"/>
                <a:cs typeface="Arial"/>
              </a:rPr>
              <a:t>Receivable</a:t>
            </a:r>
            <a:r>
              <a:rPr sz="2800" spc="-215" dirty="0">
                <a:solidFill>
                  <a:srgbClr val="232852"/>
                </a:solidFill>
                <a:latin typeface="Arial"/>
                <a:cs typeface="Arial"/>
              </a:rPr>
              <a:t> </a:t>
            </a:r>
            <a:r>
              <a:rPr sz="2800" spc="-45" dirty="0">
                <a:solidFill>
                  <a:srgbClr val="232852"/>
                </a:solidFill>
                <a:latin typeface="Arial"/>
                <a:cs typeface="Arial"/>
              </a:rPr>
              <a:t>turn-over</a:t>
            </a:r>
            <a:endParaRPr sz="2800">
              <a:latin typeface="Arial"/>
              <a:cs typeface="Arial"/>
            </a:endParaRPr>
          </a:p>
          <a:p>
            <a:pPr marL="848360" lvl="2" indent="-836294">
              <a:lnSpc>
                <a:spcPct val="100000"/>
              </a:lnSpc>
              <a:spcBef>
                <a:spcPts val="969"/>
              </a:spcBef>
              <a:buAutoNum type="arabicPeriod"/>
              <a:tabLst>
                <a:tab pos="848994" algn="l"/>
              </a:tabLst>
            </a:pPr>
            <a:r>
              <a:rPr sz="2800" spc="-105" dirty="0">
                <a:solidFill>
                  <a:srgbClr val="232852"/>
                </a:solidFill>
                <a:latin typeface="Arial"/>
                <a:cs typeface="Arial"/>
              </a:rPr>
              <a:t>Accounts </a:t>
            </a:r>
            <a:r>
              <a:rPr sz="2800" spc="-140" dirty="0">
                <a:solidFill>
                  <a:srgbClr val="232852"/>
                </a:solidFill>
                <a:latin typeface="Arial"/>
                <a:cs typeface="Arial"/>
              </a:rPr>
              <a:t>Receivable</a:t>
            </a:r>
            <a:r>
              <a:rPr sz="2800" spc="-335" dirty="0">
                <a:solidFill>
                  <a:srgbClr val="232852"/>
                </a:solidFill>
                <a:latin typeface="Arial"/>
                <a:cs typeface="Arial"/>
              </a:rPr>
              <a:t> </a:t>
            </a:r>
            <a:r>
              <a:rPr sz="2800" spc="-50" dirty="0">
                <a:solidFill>
                  <a:srgbClr val="232852"/>
                </a:solidFill>
                <a:latin typeface="Arial"/>
                <a:cs typeface="Arial"/>
              </a:rPr>
              <a:t>turn-over</a:t>
            </a:r>
            <a:endParaRPr sz="2800">
              <a:latin typeface="Arial"/>
              <a:cs typeface="Arial"/>
            </a:endParaRPr>
          </a:p>
          <a:p>
            <a:pPr marL="12700" marR="175895">
              <a:lnSpc>
                <a:spcPts val="3020"/>
              </a:lnSpc>
              <a:spcBef>
                <a:spcPts val="1350"/>
              </a:spcBef>
            </a:pPr>
            <a:r>
              <a:rPr sz="2800" spc="-150" dirty="0">
                <a:solidFill>
                  <a:srgbClr val="232852"/>
                </a:solidFill>
                <a:latin typeface="Arial"/>
                <a:cs typeface="Arial"/>
              </a:rPr>
              <a:t>Measures</a:t>
            </a:r>
            <a:r>
              <a:rPr sz="2800" spc="-190" dirty="0">
                <a:solidFill>
                  <a:srgbClr val="232852"/>
                </a:solidFill>
                <a:latin typeface="Arial"/>
                <a:cs typeface="Arial"/>
              </a:rPr>
              <a:t> </a:t>
            </a:r>
            <a:r>
              <a:rPr sz="2800" spc="-20" dirty="0">
                <a:solidFill>
                  <a:srgbClr val="232852"/>
                </a:solidFill>
                <a:latin typeface="Arial"/>
                <a:cs typeface="Arial"/>
              </a:rPr>
              <a:t>the</a:t>
            </a:r>
            <a:r>
              <a:rPr sz="2800" spc="-215" dirty="0">
                <a:solidFill>
                  <a:srgbClr val="232852"/>
                </a:solidFill>
                <a:latin typeface="Arial"/>
                <a:cs typeface="Arial"/>
              </a:rPr>
              <a:t> </a:t>
            </a:r>
            <a:r>
              <a:rPr sz="2800" spc="-75" dirty="0">
                <a:solidFill>
                  <a:srgbClr val="232852"/>
                </a:solidFill>
                <a:latin typeface="Arial"/>
                <a:cs typeface="Arial"/>
              </a:rPr>
              <a:t>number</a:t>
            </a:r>
            <a:r>
              <a:rPr sz="2800" spc="-210" dirty="0">
                <a:solidFill>
                  <a:srgbClr val="232852"/>
                </a:solidFill>
                <a:latin typeface="Arial"/>
                <a:cs typeface="Arial"/>
              </a:rPr>
              <a:t> </a:t>
            </a:r>
            <a:r>
              <a:rPr sz="2800" spc="15" dirty="0">
                <a:solidFill>
                  <a:srgbClr val="232852"/>
                </a:solidFill>
                <a:latin typeface="Arial"/>
                <a:cs typeface="Arial"/>
              </a:rPr>
              <a:t>of</a:t>
            </a:r>
            <a:r>
              <a:rPr sz="2800" spc="-225" dirty="0">
                <a:solidFill>
                  <a:srgbClr val="232852"/>
                </a:solidFill>
                <a:latin typeface="Arial"/>
                <a:cs typeface="Arial"/>
              </a:rPr>
              <a:t> </a:t>
            </a:r>
            <a:r>
              <a:rPr sz="2800" spc="-55" dirty="0">
                <a:solidFill>
                  <a:srgbClr val="232852"/>
                </a:solidFill>
                <a:latin typeface="Arial"/>
                <a:cs typeface="Arial"/>
              </a:rPr>
              <a:t>times</a:t>
            </a:r>
            <a:r>
              <a:rPr sz="2800" spc="-200" dirty="0">
                <a:solidFill>
                  <a:srgbClr val="232852"/>
                </a:solidFill>
                <a:latin typeface="Arial"/>
                <a:cs typeface="Arial"/>
              </a:rPr>
              <a:t> </a:t>
            </a:r>
            <a:r>
              <a:rPr sz="2800" spc="-120" dirty="0">
                <a:solidFill>
                  <a:srgbClr val="232852"/>
                </a:solidFill>
                <a:latin typeface="Arial"/>
                <a:cs typeface="Arial"/>
              </a:rPr>
              <a:t>accounts  </a:t>
            </a:r>
            <a:r>
              <a:rPr sz="2800" spc="-114" dirty="0">
                <a:solidFill>
                  <a:srgbClr val="232852"/>
                </a:solidFill>
                <a:latin typeface="Arial"/>
                <a:cs typeface="Arial"/>
              </a:rPr>
              <a:t>receivables </a:t>
            </a:r>
            <a:r>
              <a:rPr sz="2800" spc="-120" dirty="0">
                <a:solidFill>
                  <a:srgbClr val="232852"/>
                </a:solidFill>
                <a:latin typeface="Arial"/>
                <a:cs typeface="Arial"/>
              </a:rPr>
              <a:t>are </a:t>
            </a:r>
            <a:r>
              <a:rPr sz="2800" spc="-70" dirty="0">
                <a:solidFill>
                  <a:srgbClr val="232852"/>
                </a:solidFill>
                <a:latin typeface="Arial"/>
                <a:cs typeface="Arial"/>
              </a:rPr>
              <a:t>collected </a:t>
            </a:r>
            <a:r>
              <a:rPr sz="2800" spc="10" dirty="0">
                <a:solidFill>
                  <a:srgbClr val="232852"/>
                </a:solidFill>
                <a:latin typeface="Arial"/>
                <a:cs typeface="Arial"/>
              </a:rPr>
              <a:t>within </a:t>
            </a:r>
            <a:r>
              <a:rPr sz="2800" spc="-20" dirty="0">
                <a:solidFill>
                  <a:srgbClr val="232852"/>
                </a:solidFill>
                <a:latin typeface="Arial"/>
                <a:cs typeface="Arial"/>
              </a:rPr>
              <a:t>the  </a:t>
            </a:r>
            <a:r>
              <a:rPr sz="2800" spc="-30" dirty="0">
                <a:solidFill>
                  <a:srgbClr val="232852"/>
                </a:solidFill>
                <a:latin typeface="Arial"/>
                <a:cs typeface="Arial"/>
              </a:rPr>
              <a:t>reporting</a:t>
            </a:r>
            <a:r>
              <a:rPr sz="2800" spc="-215" dirty="0">
                <a:solidFill>
                  <a:srgbClr val="232852"/>
                </a:solidFill>
                <a:latin typeface="Arial"/>
                <a:cs typeface="Arial"/>
              </a:rPr>
              <a:t> </a:t>
            </a:r>
            <a:r>
              <a:rPr sz="2800" spc="-60" dirty="0">
                <a:solidFill>
                  <a:srgbClr val="232852"/>
                </a:solidFill>
                <a:latin typeface="Arial"/>
                <a:cs typeface="Arial"/>
              </a:rPr>
              <a:t>period</a:t>
            </a:r>
            <a:endParaRPr sz="2800">
              <a:latin typeface="Arial"/>
              <a:cs typeface="Arial"/>
            </a:endParaRPr>
          </a:p>
          <a:p>
            <a:pPr marL="814705" lvl="2" indent="-802640">
              <a:lnSpc>
                <a:spcPct val="100000"/>
              </a:lnSpc>
              <a:spcBef>
                <a:spcPts val="925"/>
              </a:spcBef>
              <a:buAutoNum type="arabicPeriod" startAt="2"/>
              <a:tabLst>
                <a:tab pos="815340" algn="l"/>
              </a:tabLst>
            </a:pPr>
            <a:r>
              <a:rPr sz="2800" spc="-110" dirty="0">
                <a:solidFill>
                  <a:srgbClr val="232852"/>
                </a:solidFill>
                <a:latin typeface="Arial"/>
                <a:cs typeface="Arial"/>
              </a:rPr>
              <a:t>Loan</a:t>
            </a:r>
            <a:r>
              <a:rPr sz="2800" spc="-204" dirty="0">
                <a:solidFill>
                  <a:srgbClr val="232852"/>
                </a:solidFill>
                <a:latin typeface="Arial"/>
                <a:cs typeface="Arial"/>
              </a:rPr>
              <a:t> </a:t>
            </a:r>
            <a:r>
              <a:rPr sz="2800" spc="-140" dirty="0">
                <a:solidFill>
                  <a:srgbClr val="232852"/>
                </a:solidFill>
                <a:latin typeface="Arial"/>
                <a:cs typeface="Arial"/>
              </a:rPr>
              <a:t>Receivable</a:t>
            </a:r>
            <a:r>
              <a:rPr sz="2800" spc="-405" dirty="0">
                <a:solidFill>
                  <a:srgbClr val="232852"/>
                </a:solidFill>
                <a:latin typeface="Arial"/>
                <a:cs typeface="Arial"/>
              </a:rPr>
              <a:t> </a:t>
            </a:r>
            <a:r>
              <a:rPr sz="2800" spc="-135" dirty="0">
                <a:solidFill>
                  <a:srgbClr val="232852"/>
                </a:solidFill>
                <a:latin typeface="Arial"/>
                <a:cs typeface="Arial"/>
              </a:rPr>
              <a:t>Turn</a:t>
            </a:r>
            <a:r>
              <a:rPr sz="2800" spc="-315" dirty="0">
                <a:solidFill>
                  <a:srgbClr val="232852"/>
                </a:solidFill>
                <a:latin typeface="Arial"/>
                <a:cs typeface="Arial"/>
              </a:rPr>
              <a:t> </a:t>
            </a:r>
            <a:r>
              <a:rPr sz="2800" spc="-105" dirty="0">
                <a:solidFill>
                  <a:srgbClr val="232852"/>
                </a:solidFill>
                <a:latin typeface="Arial"/>
                <a:cs typeface="Arial"/>
              </a:rPr>
              <a:t>Over</a:t>
            </a:r>
            <a:endParaRPr sz="2800">
              <a:latin typeface="Arial"/>
              <a:cs typeface="Arial"/>
            </a:endParaRPr>
          </a:p>
          <a:p>
            <a:pPr marL="12700" marR="708025">
              <a:lnSpc>
                <a:spcPts val="3020"/>
              </a:lnSpc>
              <a:spcBef>
                <a:spcPts val="1355"/>
              </a:spcBef>
            </a:pPr>
            <a:r>
              <a:rPr sz="2800" spc="-150" dirty="0">
                <a:solidFill>
                  <a:srgbClr val="232852"/>
                </a:solidFill>
                <a:latin typeface="Arial"/>
                <a:cs typeface="Arial"/>
              </a:rPr>
              <a:t>Measures</a:t>
            </a:r>
            <a:r>
              <a:rPr sz="2800" spc="-190" dirty="0">
                <a:solidFill>
                  <a:srgbClr val="232852"/>
                </a:solidFill>
                <a:latin typeface="Arial"/>
                <a:cs typeface="Arial"/>
              </a:rPr>
              <a:t> </a:t>
            </a:r>
            <a:r>
              <a:rPr sz="2800" spc="-20" dirty="0">
                <a:solidFill>
                  <a:srgbClr val="232852"/>
                </a:solidFill>
                <a:latin typeface="Arial"/>
                <a:cs typeface="Arial"/>
              </a:rPr>
              <a:t>the</a:t>
            </a:r>
            <a:r>
              <a:rPr sz="2800" spc="-220" dirty="0">
                <a:solidFill>
                  <a:srgbClr val="232852"/>
                </a:solidFill>
                <a:latin typeface="Arial"/>
                <a:cs typeface="Arial"/>
              </a:rPr>
              <a:t> </a:t>
            </a:r>
            <a:r>
              <a:rPr sz="2800" spc="-75" dirty="0">
                <a:solidFill>
                  <a:srgbClr val="232852"/>
                </a:solidFill>
                <a:latin typeface="Arial"/>
                <a:cs typeface="Arial"/>
              </a:rPr>
              <a:t>number</a:t>
            </a:r>
            <a:r>
              <a:rPr sz="2800" spc="-215" dirty="0">
                <a:solidFill>
                  <a:srgbClr val="232852"/>
                </a:solidFill>
                <a:latin typeface="Arial"/>
                <a:cs typeface="Arial"/>
              </a:rPr>
              <a:t> </a:t>
            </a:r>
            <a:r>
              <a:rPr sz="2800" spc="15" dirty="0">
                <a:solidFill>
                  <a:srgbClr val="232852"/>
                </a:solidFill>
                <a:latin typeface="Arial"/>
                <a:cs typeface="Arial"/>
              </a:rPr>
              <a:t>of</a:t>
            </a:r>
            <a:r>
              <a:rPr sz="2800" spc="-225" dirty="0">
                <a:solidFill>
                  <a:srgbClr val="232852"/>
                </a:solidFill>
                <a:latin typeface="Arial"/>
                <a:cs typeface="Arial"/>
              </a:rPr>
              <a:t> </a:t>
            </a:r>
            <a:r>
              <a:rPr sz="2800" spc="-55" dirty="0">
                <a:solidFill>
                  <a:srgbClr val="232852"/>
                </a:solidFill>
                <a:latin typeface="Arial"/>
                <a:cs typeface="Arial"/>
              </a:rPr>
              <a:t>times</a:t>
            </a:r>
            <a:r>
              <a:rPr sz="2800" spc="-200" dirty="0">
                <a:solidFill>
                  <a:srgbClr val="232852"/>
                </a:solidFill>
                <a:latin typeface="Arial"/>
                <a:cs typeface="Arial"/>
              </a:rPr>
              <a:t> </a:t>
            </a:r>
            <a:r>
              <a:rPr sz="2800" spc="-120" dirty="0">
                <a:solidFill>
                  <a:srgbClr val="232852"/>
                </a:solidFill>
                <a:latin typeface="Arial"/>
                <a:cs typeface="Arial"/>
              </a:rPr>
              <a:t>loans  </a:t>
            </a:r>
            <a:r>
              <a:rPr sz="2800" spc="-114" dirty="0">
                <a:solidFill>
                  <a:srgbClr val="232852"/>
                </a:solidFill>
                <a:latin typeface="Arial"/>
                <a:cs typeface="Arial"/>
              </a:rPr>
              <a:t>receivables </a:t>
            </a:r>
            <a:r>
              <a:rPr sz="2800" spc="-120" dirty="0">
                <a:solidFill>
                  <a:srgbClr val="232852"/>
                </a:solidFill>
                <a:latin typeface="Arial"/>
                <a:cs typeface="Arial"/>
              </a:rPr>
              <a:t>are </a:t>
            </a:r>
            <a:r>
              <a:rPr sz="2800" spc="-70" dirty="0">
                <a:solidFill>
                  <a:srgbClr val="232852"/>
                </a:solidFill>
                <a:latin typeface="Arial"/>
                <a:cs typeface="Arial"/>
              </a:rPr>
              <a:t>collected </a:t>
            </a:r>
            <a:r>
              <a:rPr sz="2800" spc="10" dirty="0">
                <a:solidFill>
                  <a:srgbClr val="232852"/>
                </a:solidFill>
                <a:latin typeface="Arial"/>
                <a:cs typeface="Arial"/>
              </a:rPr>
              <a:t>within </a:t>
            </a:r>
            <a:r>
              <a:rPr sz="2800" spc="-20" dirty="0">
                <a:solidFill>
                  <a:srgbClr val="232852"/>
                </a:solidFill>
                <a:latin typeface="Arial"/>
                <a:cs typeface="Arial"/>
              </a:rPr>
              <a:t>the  </a:t>
            </a:r>
            <a:r>
              <a:rPr sz="2800" spc="-25" dirty="0">
                <a:solidFill>
                  <a:srgbClr val="232852"/>
                </a:solidFill>
                <a:latin typeface="Arial"/>
                <a:cs typeface="Arial"/>
              </a:rPr>
              <a:t>reporting</a:t>
            </a:r>
            <a:r>
              <a:rPr sz="2800" spc="-220" dirty="0">
                <a:solidFill>
                  <a:srgbClr val="232852"/>
                </a:solidFill>
                <a:latin typeface="Arial"/>
                <a:cs typeface="Arial"/>
              </a:rPr>
              <a:t> </a:t>
            </a:r>
            <a:r>
              <a:rPr sz="2800" spc="-55" dirty="0">
                <a:solidFill>
                  <a:srgbClr val="232852"/>
                </a:solidFill>
                <a:latin typeface="Arial"/>
                <a:cs typeface="Arial"/>
              </a:rPr>
              <a:t>period</a:t>
            </a:r>
            <a:endParaRPr sz="2800">
              <a:latin typeface="Arial"/>
              <a:cs typeface="Arial"/>
            </a:endParaRPr>
          </a:p>
        </p:txBody>
      </p:sp>
      <p:sp>
        <p:nvSpPr>
          <p:cNvPr id="4" name="object 4"/>
          <p:cNvSpPr/>
          <p:nvPr/>
        </p:nvSpPr>
        <p:spPr>
          <a:xfrm>
            <a:off x="0" y="0"/>
            <a:ext cx="2822448" cy="24399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475730"/>
            <a:ext cx="2822448" cy="18303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541778"/>
            <a:ext cx="2636520" cy="2129155"/>
          </a:xfrm>
          <a:prstGeom prst="rect">
            <a:avLst/>
          </a:prstGeom>
        </p:spPr>
        <p:txBody>
          <a:bodyPr vert="horz" wrap="square" lIns="0" tIns="58419" rIns="0" bIns="0" rtlCol="0">
            <a:spAutoFit/>
          </a:bodyPr>
          <a:lstStyle/>
          <a:p>
            <a:pPr marL="12700" marR="5080">
              <a:lnSpc>
                <a:spcPct val="90000"/>
              </a:lnSpc>
              <a:spcBef>
                <a:spcPts val="459"/>
              </a:spcBef>
            </a:pPr>
            <a:r>
              <a:rPr sz="3000" b="1" spc="-40" dirty="0">
                <a:solidFill>
                  <a:srgbClr val="FFFFFF"/>
                </a:solidFill>
                <a:latin typeface="Trebuchet MS"/>
                <a:cs typeface="Trebuchet MS"/>
              </a:rPr>
              <a:t>FINANCIAL  </a:t>
            </a:r>
            <a:r>
              <a:rPr sz="3000" b="1" spc="-25" dirty="0">
                <a:solidFill>
                  <a:srgbClr val="FFFFFF"/>
                </a:solidFill>
                <a:latin typeface="Trebuchet MS"/>
                <a:cs typeface="Trebuchet MS"/>
              </a:rPr>
              <a:t>P</a:t>
            </a:r>
            <a:r>
              <a:rPr sz="3000" b="1" spc="-65" dirty="0">
                <a:solidFill>
                  <a:srgbClr val="FFFFFF"/>
                </a:solidFill>
                <a:latin typeface="Trebuchet MS"/>
                <a:cs typeface="Trebuchet MS"/>
              </a:rPr>
              <a:t>E</a:t>
            </a:r>
            <a:r>
              <a:rPr sz="3000" b="1" spc="-10" dirty="0">
                <a:solidFill>
                  <a:srgbClr val="FFFFFF"/>
                </a:solidFill>
                <a:latin typeface="Trebuchet MS"/>
                <a:cs typeface="Trebuchet MS"/>
              </a:rPr>
              <a:t>R</a:t>
            </a:r>
            <a:r>
              <a:rPr sz="3000" b="1" spc="-254" dirty="0">
                <a:solidFill>
                  <a:srgbClr val="FFFFFF"/>
                </a:solidFill>
                <a:latin typeface="Trebuchet MS"/>
                <a:cs typeface="Trebuchet MS"/>
              </a:rPr>
              <a:t>F</a:t>
            </a:r>
            <a:r>
              <a:rPr sz="3000" b="1" spc="30" dirty="0">
                <a:solidFill>
                  <a:srgbClr val="FFFFFF"/>
                </a:solidFill>
                <a:latin typeface="Trebuchet MS"/>
                <a:cs typeface="Trebuchet MS"/>
              </a:rPr>
              <a:t>O</a:t>
            </a:r>
            <a:r>
              <a:rPr sz="3000" b="1" spc="-10" dirty="0">
                <a:solidFill>
                  <a:srgbClr val="FFFFFF"/>
                </a:solidFill>
                <a:latin typeface="Trebuchet MS"/>
                <a:cs typeface="Trebuchet MS"/>
              </a:rPr>
              <a:t>R</a:t>
            </a:r>
            <a:r>
              <a:rPr sz="3000" b="1" spc="185" dirty="0">
                <a:solidFill>
                  <a:srgbClr val="FFFFFF"/>
                </a:solidFill>
                <a:latin typeface="Trebuchet MS"/>
                <a:cs typeface="Trebuchet MS"/>
              </a:rPr>
              <a:t>M</a:t>
            </a:r>
            <a:r>
              <a:rPr sz="3000" b="1" spc="5" dirty="0">
                <a:solidFill>
                  <a:srgbClr val="FFFFFF"/>
                </a:solidFill>
                <a:latin typeface="Trebuchet MS"/>
                <a:cs typeface="Trebuchet MS"/>
              </a:rPr>
              <a:t>A</a:t>
            </a:r>
            <a:r>
              <a:rPr sz="3000" b="1" spc="120" dirty="0">
                <a:solidFill>
                  <a:srgbClr val="FFFFFF"/>
                </a:solidFill>
                <a:latin typeface="Trebuchet MS"/>
                <a:cs typeface="Trebuchet MS"/>
              </a:rPr>
              <a:t>N</a:t>
            </a:r>
            <a:r>
              <a:rPr sz="3000" b="1" spc="-160" dirty="0">
                <a:solidFill>
                  <a:srgbClr val="FFFFFF"/>
                </a:solidFill>
                <a:latin typeface="Trebuchet MS"/>
                <a:cs typeface="Trebuchet MS"/>
              </a:rPr>
              <a:t>C</a:t>
            </a:r>
            <a:r>
              <a:rPr sz="3000" b="1" spc="-5" dirty="0">
                <a:solidFill>
                  <a:srgbClr val="FFFFFF"/>
                </a:solidFill>
                <a:latin typeface="Trebuchet MS"/>
                <a:cs typeface="Trebuchet MS"/>
              </a:rPr>
              <a:t>E  </a:t>
            </a:r>
            <a:r>
              <a:rPr sz="3000" b="1" spc="25" dirty="0">
                <a:solidFill>
                  <a:srgbClr val="FFFFFF"/>
                </a:solidFill>
                <a:latin typeface="Trebuchet MS"/>
                <a:cs typeface="Trebuchet MS"/>
              </a:rPr>
              <a:t>STANDARDS  </a:t>
            </a:r>
            <a:r>
              <a:rPr sz="3000" b="1" spc="-60" dirty="0">
                <a:solidFill>
                  <a:srgbClr val="FFFFFF"/>
                </a:solidFill>
                <a:latin typeface="Trebuchet MS"/>
                <a:cs typeface="Trebuchet MS"/>
              </a:rPr>
              <a:t>FOR  </a:t>
            </a:r>
            <a:r>
              <a:rPr sz="3000" b="1" spc="-150" dirty="0">
                <a:solidFill>
                  <a:srgbClr val="FFFFFF"/>
                </a:solidFill>
                <a:latin typeface="Trebuchet MS"/>
                <a:cs typeface="Trebuchet MS"/>
              </a:rPr>
              <a:t>C</a:t>
            </a:r>
            <a:r>
              <a:rPr sz="3000" b="1" spc="30" dirty="0">
                <a:solidFill>
                  <a:srgbClr val="FFFFFF"/>
                </a:solidFill>
                <a:latin typeface="Trebuchet MS"/>
                <a:cs typeface="Trebuchet MS"/>
              </a:rPr>
              <a:t>OO</a:t>
            </a:r>
            <a:r>
              <a:rPr sz="3000" b="1" spc="-25" dirty="0">
                <a:solidFill>
                  <a:srgbClr val="FFFFFF"/>
                </a:solidFill>
                <a:latin typeface="Trebuchet MS"/>
                <a:cs typeface="Trebuchet MS"/>
              </a:rPr>
              <a:t>P</a:t>
            </a:r>
            <a:r>
              <a:rPr sz="3000" b="1" spc="-80" dirty="0">
                <a:solidFill>
                  <a:srgbClr val="FFFFFF"/>
                </a:solidFill>
                <a:latin typeface="Trebuchet MS"/>
                <a:cs typeface="Trebuchet MS"/>
              </a:rPr>
              <a:t>E</a:t>
            </a:r>
            <a:r>
              <a:rPr sz="3000" b="1" spc="-10" dirty="0">
                <a:solidFill>
                  <a:srgbClr val="FFFFFF"/>
                </a:solidFill>
                <a:latin typeface="Trebuchet MS"/>
                <a:cs typeface="Trebuchet MS"/>
              </a:rPr>
              <a:t>R</a:t>
            </a:r>
            <a:r>
              <a:rPr sz="3000" b="1" spc="-150" dirty="0">
                <a:solidFill>
                  <a:srgbClr val="FFFFFF"/>
                </a:solidFill>
                <a:latin typeface="Trebuchet MS"/>
                <a:cs typeface="Trebuchet MS"/>
              </a:rPr>
              <a:t>A</a:t>
            </a:r>
            <a:r>
              <a:rPr sz="3000" b="1" spc="-180" dirty="0">
                <a:solidFill>
                  <a:srgbClr val="FFFFFF"/>
                </a:solidFill>
                <a:latin typeface="Trebuchet MS"/>
                <a:cs typeface="Trebuchet MS"/>
              </a:rPr>
              <a:t>T</a:t>
            </a:r>
            <a:r>
              <a:rPr sz="3000" b="1" spc="-85" dirty="0">
                <a:solidFill>
                  <a:srgbClr val="FFFFFF"/>
                </a:solidFill>
                <a:latin typeface="Trebuchet MS"/>
                <a:cs typeface="Trebuchet MS"/>
              </a:rPr>
              <a:t>I</a:t>
            </a:r>
            <a:r>
              <a:rPr sz="3000" b="1" spc="-25" dirty="0">
                <a:solidFill>
                  <a:srgbClr val="FFFFFF"/>
                </a:solidFill>
                <a:latin typeface="Trebuchet MS"/>
                <a:cs typeface="Trebuchet MS"/>
              </a:rPr>
              <a:t>V</a:t>
            </a:r>
            <a:r>
              <a:rPr sz="3000" b="1" spc="-80" dirty="0">
                <a:solidFill>
                  <a:srgbClr val="FFFFFF"/>
                </a:solidFill>
                <a:latin typeface="Trebuchet MS"/>
                <a:cs typeface="Trebuchet MS"/>
              </a:rPr>
              <a:t>E</a:t>
            </a:r>
            <a:r>
              <a:rPr sz="3000" b="1" spc="195" dirty="0">
                <a:solidFill>
                  <a:srgbClr val="FFFFFF"/>
                </a:solidFill>
                <a:latin typeface="Trebuchet MS"/>
                <a:cs typeface="Trebuchet MS"/>
              </a:rPr>
              <a:t>S</a:t>
            </a:r>
            <a:endParaRPr sz="3000">
              <a:latin typeface="Trebuchet MS"/>
              <a:cs typeface="Trebuchet MS"/>
            </a:endParaRPr>
          </a:p>
        </p:txBody>
      </p:sp>
      <p:sp>
        <p:nvSpPr>
          <p:cNvPr id="3" name="object 3"/>
          <p:cNvSpPr txBox="1"/>
          <p:nvPr/>
        </p:nvSpPr>
        <p:spPr>
          <a:xfrm>
            <a:off x="3271773" y="686816"/>
            <a:ext cx="5015230" cy="452120"/>
          </a:xfrm>
          <a:prstGeom prst="rect">
            <a:avLst/>
          </a:prstGeom>
        </p:spPr>
        <p:txBody>
          <a:bodyPr vert="horz" wrap="square" lIns="0" tIns="12065" rIns="0" bIns="0" rtlCol="0">
            <a:spAutoFit/>
          </a:bodyPr>
          <a:lstStyle/>
          <a:p>
            <a:pPr marL="12700">
              <a:lnSpc>
                <a:spcPct val="100000"/>
              </a:lnSpc>
              <a:spcBef>
                <a:spcPts val="95"/>
              </a:spcBef>
            </a:pPr>
            <a:r>
              <a:rPr sz="2800" spc="-125" dirty="0">
                <a:solidFill>
                  <a:srgbClr val="232852"/>
                </a:solidFill>
                <a:latin typeface="Arial"/>
                <a:cs typeface="Arial"/>
              </a:rPr>
              <a:t>2.2.3</a:t>
            </a:r>
            <a:r>
              <a:rPr sz="2800" spc="-305" dirty="0">
                <a:solidFill>
                  <a:srgbClr val="232852"/>
                </a:solidFill>
                <a:latin typeface="Arial"/>
                <a:cs typeface="Arial"/>
              </a:rPr>
              <a:t> </a:t>
            </a:r>
            <a:r>
              <a:rPr sz="2800" spc="-130" dirty="0">
                <a:solidFill>
                  <a:srgbClr val="232852"/>
                </a:solidFill>
                <a:latin typeface="Arial"/>
                <a:cs typeface="Arial"/>
              </a:rPr>
              <a:t>Service</a:t>
            </a:r>
            <a:r>
              <a:rPr sz="2800" spc="-229" dirty="0">
                <a:solidFill>
                  <a:srgbClr val="232852"/>
                </a:solidFill>
                <a:latin typeface="Arial"/>
                <a:cs typeface="Arial"/>
              </a:rPr>
              <a:t> </a:t>
            </a:r>
            <a:r>
              <a:rPr sz="2800" spc="-145" dirty="0">
                <a:solidFill>
                  <a:srgbClr val="232852"/>
                </a:solidFill>
                <a:latin typeface="Arial"/>
                <a:cs typeface="Arial"/>
              </a:rPr>
              <a:t>Receivable</a:t>
            </a:r>
            <a:r>
              <a:rPr sz="2800" spc="-409" dirty="0">
                <a:solidFill>
                  <a:srgbClr val="232852"/>
                </a:solidFill>
                <a:latin typeface="Arial"/>
                <a:cs typeface="Arial"/>
              </a:rPr>
              <a:t> </a:t>
            </a:r>
            <a:r>
              <a:rPr sz="2800" spc="-135" dirty="0">
                <a:solidFill>
                  <a:srgbClr val="232852"/>
                </a:solidFill>
                <a:latin typeface="Arial"/>
                <a:cs typeface="Arial"/>
              </a:rPr>
              <a:t>Turn</a:t>
            </a:r>
            <a:r>
              <a:rPr sz="2800" spc="-320" dirty="0">
                <a:solidFill>
                  <a:srgbClr val="232852"/>
                </a:solidFill>
                <a:latin typeface="Arial"/>
                <a:cs typeface="Arial"/>
              </a:rPr>
              <a:t> </a:t>
            </a:r>
            <a:r>
              <a:rPr sz="2800" spc="-110" dirty="0">
                <a:solidFill>
                  <a:srgbClr val="232852"/>
                </a:solidFill>
                <a:latin typeface="Arial"/>
                <a:cs typeface="Arial"/>
              </a:rPr>
              <a:t>Over</a:t>
            </a:r>
            <a:endParaRPr sz="2800">
              <a:latin typeface="Arial"/>
              <a:cs typeface="Arial"/>
            </a:endParaRPr>
          </a:p>
        </p:txBody>
      </p:sp>
      <p:sp>
        <p:nvSpPr>
          <p:cNvPr id="4" name="object 4"/>
          <p:cNvSpPr txBox="1"/>
          <p:nvPr/>
        </p:nvSpPr>
        <p:spPr>
          <a:xfrm>
            <a:off x="3271773" y="1663344"/>
            <a:ext cx="5588635" cy="5022215"/>
          </a:xfrm>
          <a:prstGeom prst="rect">
            <a:avLst/>
          </a:prstGeom>
        </p:spPr>
        <p:txBody>
          <a:bodyPr vert="horz" wrap="square" lIns="0" tIns="134620" rIns="0" bIns="0" rtlCol="0">
            <a:spAutoFit/>
          </a:bodyPr>
          <a:lstStyle/>
          <a:p>
            <a:pPr marL="509270" indent="-497205">
              <a:lnSpc>
                <a:spcPct val="100000"/>
              </a:lnSpc>
              <a:spcBef>
                <a:spcPts val="1060"/>
              </a:spcBef>
              <a:buAutoNum type="arabicPeriod" startAt="3"/>
              <a:tabLst>
                <a:tab pos="509270" algn="l"/>
                <a:tab pos="509905" algn="l"/>
              </a:tabLst>
            </a:pPr>
            <a:r>
              <a:rPr sz="2800" b="1" spc="-35" dirty="0">
                <a:solidFill>
                  <a:srgbClr val="232852"/>
                </a:solidFill>
                <a:latin typeface="Trebuchet MS"/>
                <a:cs typeface="Trebuchet MS"/>
              </a:rPr>
              <a:t>EFFICIENCY</a:t>
            </a:r>
            <a:endParaRPr sz="2800">
              <a:latin typeface="Trebuchet MS"/>
              <a:cs typeface="Trebuchet MS"/>
            </a:endParaRPr>
          </a:p>
          <a:p>
            <a:pPr marL="481330" lvl="1" indent="-469265">
              <a:lnSpc>
                <a:spcPct val="100000"/>
              </a:lnSpc>
              <a:spcBef>
                <a:spcPts val="960"/>
              </a:spcBef>
              <a:buAutoNum type="arabicPeriod"/>
              <a:tabLst>
                <a:tab pos="481965" algn="l"/>
              </a:tabLst>
            </a:pPr>
            <a:r>
              <a:rPr sz="2800" spc="-45" dirty="0">
                <a:solidFill>
                  <a:srgbClr val="232852"/>
                </a:solidFill>
                <a:latin typeface="Arial"/>
                <a:cs typeface="Arial"/>
              </a:rPr>
              <a:t>Administrative</a:t>
            </a:r>
            <a:r>
              <a:rPr sz="2800" spc="-195" dirty="0">
                <a:solidFill>
                  <a:srgbClr val="232852"/>
                </a:solidFill>
                <a:latin typeface="Arial"/>
                <a:cs typeface="Arial"/>
              </a:rPr>
              <a:t> </a:t>
            </a:r>
            <a:r>
              <a:rPr sz="2800" spc="-75" dirty="0">
                <a:solidFill>
                  <a:srgbClr val="232852"/>
                </a:solidFill>
                <a:latin typeface="Arial"/>
                <a:cs typeface="Arial"/>
              </a:rPr>
              <a:t>Efficiency</a:t>
            </a:r>
            <a:endParaRPr sz="2800">
              <a:latin typeface="Arial"/>
              <a:cs typeface="Arial"/>
            </a:endParaRPr>
          </a:p>
          <a:p>
            <a:pPr marL="12700" marR="526415">
              <a:lnSpc>
                <a:spcPts val="3020"/>
              </a:lnSpc>
              <a:spcBef>
                <a:spcPts val="1345"/>
              </a:spcBef>
            </a:pPr>
            <a:r>
              <a:rPr sz="2800" spc="-155" dirty="0">
                <a:solidFill>
                  <a:srgbClr val="232852"/>
                </a:solidFill>
                <a:latin typeface="Arial"/>
                <a:cs typeface="Arial"/>
              </a:rPr>
              <a:t>Measures </a:t>
            </a:r>
            <a:r>
              <a:rPr sz="2800" spc="-20" dirty="0">
                <a:solidFill>
                  <a:srgbClr val="232852"/>
                </a:solidFill>
                <a:latin typeface="Arial"/>
                <a:cs typeface="Arial"/>
              </a:rPr>
              <a:t>the </a:t>
            </a:r>
            <a:r>
              <a:rPr sz="2800" spc="-85" dirty="0">
                <a:solidFill>
                  <a:srgbClr val="232852"/>
                </a:solidFill>
                <a:latin typeface="Arial"/>
                <a:cs typeface="Arial"/>
              </a:rPr>
              <a:t>cost </a:t>
            </a:r>
            <a:r>
              <a:rPr sz="2800" spc="15" dirty="0">
                <a:solidFill>
                  <a:srgbClr val="232852"/>
                </a:solidFill>
                <a:latin typeface="Arial"/>
                <a:cs typeface="Arial"/>
              </a:rPr>
              <a:t>of </a:t>
            </a:r>
            <a:r>
              <a:rPr sz="2800" spc="-15" dirty="0">
                <a:solidFill>
                  <a:srgbClr val="232852"/>
                </a:solidFill>
                <a:latin typeface="Arial"/>
                <a:cs typeface="Arial"/>
              </a:rPr>
              <a:t>efficiently  </a:t>
            </a:r>
            <a:r>
              <a:rPr sz="2800" spc="-85" dirty="0">
                <a:solidFill>
                  <a:srgbClr val="232852"/>
                </a:solidFill>
                <a:latin typeface="Arial"/>
                <a:cs typeface="Arial"/>
              </a:rPr>
              <a:t>managing </a:t>
            </a:r>
            <a:r>
              <a:rPr sz="2800" spc="-20" dirty="0">
                <a:solidFill>
                  <a:srgbClr val="232852"/>
                </a:solidFill>
                <a:latin typeface="Arial"/>
                <a:cs typeface="Arial"/>
              </a:rPr>
              <a:t>the </a:t>
            </a:r>
            <a:r>
              <a:rPr sz="2800" spc="-85" dirty="0">
                <a:solidFill>
                  <a:srgbClr val="232852"/>
                </a:solidFill>
                <a:latin typeface="Arial"/>
                <a:cs typeface="Arial"/>
              </a:rPr>
              <a:t>cooperative's</a:t>
            </a:r>
            <a:r>
              <a:rPr sz="2800" spc="-555" dirty="0">
                <a:solidFill>
                  <a:srgbClr val="232852"/>
                </a:solidFill>
                <a:latin typeface="Arial"/>
                <a:cs typeface="Arial"/>
              </a:rPr>
              <a:t> </a:t>
            </a:r>
            <a:r>
              <a:rPr sz="2800" spc="-165" dirty="0">
                <a:solidFill>
                  <a:srgbClr val="232852"/>
                </a:solidFill>
                <a:latin typeface="Arial"/>
                <a:cs typeface="Arial"/>
              </a:rPr>
              <a:t>assets</a:t>
            </a:r>
            <a:endParaRPr sz="2800">
              <a:latin typeface="Arial"/>
              <a:cs typeface="Arial"/>
            </a:endParaRPr>
          </a:p>
          <a:p>
            <a:pPr marL="577215" lvl="1" indent="-565150">
              <a:lnSpc>
                <a:spcPct val="100000"/>
              </a:lnSpc>
              <a:spcBef>
                <a:spcPts val="935"/>
              </a:spcBef>
              <a:buAutoNum type="arabicPeriod" startAt="2"/>
              <a:tabLst>
                <a:tab pos="577850" algn="l"/>
              </a:tabLst>
            </a:pPr>
            <a:r>
              <a:rPr sz="2800" spc="-135" dirty="0">
                <a:solidFill>
                  <a:srgbClr val="232852"/>
                </a:solidFill>
                <a:latin typeface="Arial"/>
                <a:cs typeface="Arial"/>
              </a:rPr>
              <a:t>Cost </a:t>
            </a:r>
            <a:r>
              <a:rPr sz="2800" spc="15" dirty="0">
                <a:solidFill>
                  <a:srgbClr val="232852"/>
                </a:solidFill>
                <a:latin typeface="Arial"/>
                <a:cs typeface="Arial"/>
              </a:rPr>
              <a:t>of </a:t>
            </a:r>
            <a:r>
              <a:rPr sz="2800" spc="-60" dirty="0">
                <a:solidFill>
                  <a:srgbClr val="232852"/>
                </a:solidFill>
                <a:latin typeface="Arial"/>
                <a:cs typeface="Arial"/>
              </a:rPr>
              <a:t>Borrowing</a:t>
            </a:r>
            <a:r>
              <a:rPr sz="2800" spc="-535" dirty="0">
                <a:solidFill>
                  <a:srgbClr val="232852"/>
                </a:solidFill>
                <a:latin typeface="Arial"/>
                <a:cs typeface="Arial"/>
              </a:rPr>
              <a:t> </a:t>
            </a:r>
            <a:r>
              <a:rPr sz="2800" spc="-135" dirty="0">
                <a:solidFill>
                  <a:srgbClr val="232852"/>
                </a:solidFill>
                <a:latin typeface="Arial"/>
                <a:cs typeface="Arial"/>
              </a:rPr>
              <a:t>Rate</a:t>
            </a:r>
            <a:endParaRPr sz="2800">
              <a:latin typeface="Arial"/>
              <a:cs typeface="Arial"/>
            </a:endParaRPr>
          </a:p>
          <a:p>
            <a:pPr marL="12700" marR="5080">
              <a:lnSpc>
                <a:spcPts val="3020"/>
              </a:lnSpc>
              <a:spcBef>
                <a:spcPts val="1340"/>
              </a:spcBef>
            </a:pPr>
            <a:r>
              <a:rPr sz="2800" spc="-155" dirty="0">
                <a:solidFill>
                  <a:srgbClr val="232852"/>
                </a:solidFill>
                <a:latin typeface="Arial"/>
                <a:cs typeface="Arial"/>
              </a:rPr>
              <a:t>Measures</a:t>
            </a:r>
            <a:r>
              <a:rPr sz="2800" spc="-210" dirty="0">
                <a:solidFill>
                  <a:srgbClr val="232852"/>
                </a:solidFill>
                <a:latin typeface="Arial"/>
                <a:cs typeface="Arial"/>
              </a:rPr>
              <a:t> </a:t>
            </a:r>
            <a:r>
              <a:rPr sz="2800" spc="-20" dirty="0">
                <a:solidFill>
                  <a:srgbClr val="232852"/>
                </a:solidFill>
                <a:latin typeface="Arial"/>
                <a:cs typeface="Arial"/>
              </a:rPr>
              <a:t>the</a:t>
            </a:r>
            <a:r>
              <a:rPr sz="2800" spc="-229" dirty="0">
                <a:solidFill>
                  <a:srgbClr val="232852"/>
                </a:solidFill>
                <a:latin typeface="Arial"/>
                <a:cs typeface="Arial"/>
              </a:rPr>
              <a:t> </a:t>
            </a:r>
            <a:r>
              <a:rPr sz="2800" spc="-55" dirty="0">
                <a:solidFill>
                  <a:srgbClr val="232852"/>
                </a:solidFill>
                <a:latin typeface="Arial"/>
                <a:cs typeface="Arial"/>
              </a:rPr>
              <a:t>efficiency</a:t>
            </a:r>
            <a:r>
              <a:rPr sz="2800" spc="-229" dirty="0">
                <a:solidFill>
                  <a:srgbClr val="232852"/>
                </a:solidFill>
                <a:latin typeface="Arial"/>
                <a:cs typeface="Arial"/>
              </a:rPr>
              <a:t> </a:t>
            </a:r>
            <a:r>
              <a:rPr sz="2800" spc="15" dirty="0">
                <a:solidFill>
                  <a:srgbClr val="232852"/>
                </a:solidFill>
                <a:latin typeface="Arial"/>
                <a:cs typeface="Arial"/>
              </a:rPr>
              <a:t>of</a:t>
            </a:r>
            <a:r>
              <a:rPr sz="2800" spc="-240" dirty="0">
                <a:solidFill>
                  <a:srgbClr val="232852"/>
                </a:solidFill>
                <a:latin typeface="Arial"/>
                <a:cs typeface="Arial"/>
              </a:rPr>
              <a:t> </a:t>
            </a:r>
            <a:r>
              <a:rPr sz="2800" spc="-65" dirty="0">
                <a:solidFill>
                  <a:srgbClr val="232852"/>
                </a:solidFill>
                <a:latin typeface="Arial"/>
                <a:cs typeface="Arial"/>
              </a:rPr>
              <a:t>borrowings  </a:t>
            </a:r>
            <a:r>
              <a:rPr sz="2800" spc="-30" dirty="0">
                <a:solidFill>
                  <a:srgbClr val="232852"/>
                </a:solidFill>
                <a:latin typeface="Arial"/>
                <a:cs typeface="Arial"/>
              </a:rPr>
              <a:t>in </a:t>
            </a:r>
            <a:r>
              <a:rPr sz="2800" spc="-60" dirty="0">
                <a:solidFill>
                  <a:srgbClr val="232852"/>
                </a:solidFill>
                <a:latin typeface="Arial"/>
                <a:cs typeface="Arial"/>
              </a:rPr>
              <a:t>financing </a:t>
            </a:r>
            <a:r>
              <a:rPr sz="2800" spc="-20" dirty="0">
                <a:solidFill>
                  <a:srgbClr val="232852"/>
                </a:solidFill>
                <a:latin typeface="Arial"/>
                <a:cs typeface="Arial"/>
              </a:rPr>
              <a:t>its</a:t>
            </a:r>
            <a:r>
              <a:rPr sz="2800" spc="-550" dirty="0">
                <a:solidFill>
                  <a:srgbClr val="232852"/>
                </a:solidFill>
                <a:latin typeface="Arial"/>
                <a:cs typeface="Arial"/>
              </a:rPr>
              <a:t> </a:t>
            </a:r>
            <a:r>
              <a:rPr sz="2800" spc="-55" dirty="0">
                <a:solidFill>
                  <a:srgbClr val="232852"/>
                </a:solidFill>
                <a:latin typeface="Arial"/>
                <a:cs typeface="Arial"/>
              </a:rPr>
              <a:t>operation</a:t>
            </a:r>
            <a:endParaRPr sz="2800">
              <a:latin typeface="Arial"/>
              <a:cs typeface="Arial"/>
            </a:endParaRPr>
          </a:p>
          <a:p>
            <a:pPr marL="487680" lvl="1" indent="-475615">
              <a:lnSpc>
                <a:spcPct val="100000"/>
              </a:lnSpc>
              <a:spcBef>
                <a:spcPts val="925"/>
              </a:spcBef>
              <a:buAutoNum type="arabicPeriod" startAt="3"/>
              <a:tabLst>
                <a:tab pos="488315" algn="l"/>
              </a:tabLst>
            </a:pPr>
            <a:r>
              <a:rPr sz="2800" spc="-135" dirty="0">
                <a:solidFill>
                  <a:srgbClr val="232852"/>
                </a:solidFill>
                <a:latin typeface="Arial"/>
                <a:cs typeface="Arial"/>
              </a:rPr>
              <a:t>Cost </a:t>
            </a:r>
            <a:r>
              <a:rPr sz="2800" spc="-80" dirty="0">
                <a:solidFill>
                  <a:srgbClr val="232852"/>
                </a:solidFill>
                <a:latin typeface="Arial"/>
                <a:cs typeface="Arial"/>
              </a:rPr>
              <a:t>per volume </a:t>
            </a:r>
            <a:r>
              <a:rPr sz="2800" spc="15" dirty="0">
                <a:solidFill>
                  <a:srgbClr val="232852"/>
                </a:solidFill>
                <a:latin typeface="Arial"/>
                <a:cs typeface="Arial"/>
              </a:rPr>
              <a:t>of</a:t>
            </a:r>
            <a:r>
              <a:rPr sz="2800" spc="-600" dirty="0">
                <a:solidFill>
                  <a:srgbClr val="232852"/>
                </a:solidFill>
                <a:latin typeface="Arial"/>
                <a:cs typeface="Arial"/>
              </a:rPr>
              <a:t> </a:t>
            </a:r>
            <a:r>
              <a:rPr sz="2800" spc="-175" dirty="0">
                <a:solidFill>
                  <a:srgbClr val="232852"/>
                </a:solidFill>
                <a:latin typeface="Arial"/>
                <a:cs typeface="Arial"/>
              </a:rPr>
              <a:t>Business</a:t>
            </a:r>
            <a:endParaRPr sz="2800">
              <a:latin typeface="Arial"/>
              <a:cs typeface="Arial"/>
            </a:endParaRPr>
          </a:p>
          <a:p>
            <a:pPr marL="12700" marR="222250">
              <a:lnSpc>
                <a:spcPts val="3020"/>
              </a:lnSpc>
              <a:spcBef>
                <a:spcPts val="1355"/>
              </a:spcBef>
            </a:pPr>
            <a:r>
              <a:rPr sz="2800" spc="-155" dirty="0">
                <a:solidFill>
                  <a:srgbClr val="232852"/>
                </a:solidFill>
                <a:latin typeface="Arial"/>
                <a:cs typeface="Arial"/>
              </a:rPr>
              <a:t>Measures</a:t>
            </a:r>
            <a:r>
              <a:rPr sz="2800" spc="-220" dirty="0">
                <a:solidFill>
                  <a:srgbClr val="232852"/>
                </a:solidFill>
                <a:latin typeface="Arial"/>
                <a:cs typeface="Arial"/>
              </a:rPr>
              <a:t> </a:t>
            </a:r>
            <a:r>
              <a:rPr sz="2800" spc="-20" dirty="0">
                <a:solidFill>
                  <a:srgbClr val="232852"/>
                </a:solidFill>
                <a:latin typeface="Arial"/>
                <a:cs typeface="Arial"/>
              </a:rPr>
              <a:t>the</a:t>
            </a:r>
            <a:r>
              <a:rPr sz="2800" spc="-240" dirty="0">
                <a:solidFill>
                  <a:srgbClr val="232852"/>
                </a:solidFill>
                <a:latin typeface="Arial"/>
                <a:cs typeface="Arial"/>
              </a:rPr>
              <a:t> </a:t>
            </a:r>
            <a:r>
              <a:rPr sz="2800" spc="-55" dirty="0">
                <a:solidFill>
                  <a:srgbClr val="232852"/>
                </a:solidFill>
                <a:latin typeface="Arial"/>
                <a:cs typeface="Arial"/>
              </a:rPr>
              <a:t>efficiency</a:t>
            </a:r>
            <a:r>
              <a:rPr sz="2800" spc="-235" dirty="0">
                <a:solidFill>
                  <a:srgbClr val="232852"/>
                </a:solidFill>
                <a:latin typeface="Arial"/>
                <a:cs typeface="Arial"/>
              </a:rPr>
              <a:t> </a:t>
            </a:r>
            <a:r>
              <a:rPr sz="2800" spc="-30" dirty="0">
                <a:solidFill>
                  <a:srgbClr val="232852"/>
                </a:solidFill>
                <a:latin typeface="Arial"/>
                <a:cs typeface="Arial"/>
              </a:rPr>
              <a:t>in</a:t>
            </a:r>
            <a:r>
              <a:rPr sz="2800" spc="-240" dirty="0">
                <a:solidFill>
                  <a:srgbClr val="232852"/>
                </a:solidFill>
                <a:latin typeface="Arial"/>
                <a:cs typeface="Arial"/>
              </a:rPr>
              <a:t> </a:t>
            </a:r>
            <a:r>
              <a:rPr sz="2800" spc="-85" dirty="0">
                <a:solidFill>
                  <a:srgbClr val="232852"/>
                </a:solidFill>
                <a:latin typeface="Arial"/>
                <a:cs typeface="Arial"/>
              </a:rPr>
              <a:t>managing  </a:t>
            </a:r>
            <a:r>
              <a:rPr sz="2800" spc="-20" dirty="0">
                <a:solidFill>
                  <a:srgbClr val="232852"/>
                </a:solidFill>
                <a:latin typeface="Arial"/>
                <a:cs typeface="Arial"/>
              </a:rPr>
              <a:t>the </a:t>
            </a:r>
            <a:r>
              <a:rPr sz="2800" spc="-85" dirty="0">
                <a:solidFill>
                  <a:srgbClr val="232852"/>
                </a:solidFill>
                <a:latin typeface="Arial"/>
                <a:cs typeface="Arial"/>
              </a:rPr>
              <a:t>cooperative's</a:t>
            </a:r>
            <a:r>
              <a:rPr sz="2800" spc="-430" dirty="0">
                <a:solidFill>
                  <a:srgbClr val="232852"/>
                </a:solidFill>
                <a:latin typeface="Arial"/>
                <a:cs typeface="Arial"/>
              </a:rPr>
              <a:t> </a:t>
            </a:r>
            <a:r>
              <a:rPr sz="2800" spc="-155" dirty="0">
                <a:solidFill>
                  <a:srgbClr val="232852"/>
                </a:solidFill>
                <a:latin typeface="Arial"/>
                <a:cs typeface="Arial"/>
              </a:rPr>
              <a:t>business</a:t>
            </a:r>
            <a:endParaRPr sz="2800">
              <a:latin typeface="Arial"/>
              <a:cs typeface="Arial"/>
            </a:endParaRPr>
          </a:p>
        </p:txBody>
      </p:sp>
      <p:sp>
        <p:nvSpPr>
          <p:cNvPr id="5" name="object 5"/>
          <p:cNvSpPr/>
          <p:nvPr/>
        </p:nvSpPr>
        <p:spPr>
          <a:xfrm>
            <a:off x="0" y="0"/>
            <a:ext cx="2822448" cy="24399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5475730"/>
            <a:ext cx="2822448" cy="18303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0238" y="3374263"/>
            <a:ext cx="2274570" cy="1415415"/>
          </a:xfrm>
          <a:prstGeom prst="rect">
            <a:avLst/>
          </a:prstGeom>
        </p:spPr>
        <p:txBody>
          <a:bodyPr vert="horz" wrap="square" lIns="0" tIns="95885" rIns="0" bIns="0" rtlCol="0">
            <a:spAutoFit/>
          </a:bodyPr>
          <a:lstStyle/>
          <a:p>
            <a:pPr marL="12700" marR="5080">
              <a:lnSpc>
                <a:spcPts val="5180"/>
              </a:lnSpc>
              <a:spcBef>
                <a:spcPts val="755"/>
              </a:spcBef>
            </a:pPr>
            <a:r>
              <a:rPr sz="4800" b="1" spc="-85" dirty="0">
                <a:latin typeface="Trebuchet MS"/>
                <a:cs typeface="Trebuchet MS"/>
              </a:rPr>
              <a:t>Its  </a:t>
            </a:r>
            <a:r>
              <a:rPr sz="4800" b="1" spc="325" dirty="0">
                <a:latin typeface="Trebuchet MS"/>
                <a:cs typeface="Trebuchet MS"/>
              </a:rPr>
              <a:t>M</a:t>
            </a:r>
            <a:r>
              <a:rPr sz="4800" b="1" spc="-365" dirty="0">
                <a:latin typeface="Trebuchet MS"/>
                <a:cs typeface="Trebuchet MS"/>
              </a:rPr>
              <a:t>e</a:t>
            </a:r>
            <a:r>
              <a:rPr sz="4800" b="1" spc="-150" dirty="0">
                <a:latin typeface="Trebuchet MS"/>
                <a:cs typeface="Trebuchet MS"/>
              </a:rPr>
              <a:t>a</a:t>
            </a:r>
            <a:r>
              <a:rPr sz="4800" b="1" spc="-229" dirty="0">
                <a:latin typeface="Trebuchet MS"/>
                <a:cs typeface="Trebuchet MS"/>
              </a:rPr>
              <a:t>n</a:t>
            </a:r>
            <a:r>
              <a:rPr sz="4800" b="1" spc="-305" dirty="0">
                <a:latin typeface="Trebuchet MS"/>
                <a:cs typeface="Trebuchet MS"/>
              </a:rPr>
              <a:t>i</a:t>
            </a:r>
            <a:r>
              <a:rPr sz="4800" b="1" spc="-229" dirty="0">
                <a:latin typeface="Trebuchet MS"/>
                <a:cs typeface="Trebuchet MS"/>
              </a:rPr>
              <a:t>n</a:t>
            </a:r>
            <a:r>
              <a:rPr sz="4800" b="1" spc="229" dirty="0">
                <a:latin typeface="Trebuchet MS"/>
                <a:cs typeface="Trebuchet MS"/>
              </a:rPr>
              <a:t>g</a:t>
            </a:r>
            <a:endParaRPr sz="4800">
              <a:latin typeface="Trebuchet MS"/>
              <a:cs typeface="Trebuchet MS"/>
            </a:endParaRPr>
          </a:p>
        </p:txBody>
      </p:sp>
      <p:sp>
        <p:nvSpPr>
          <p:cNvPr id="3" name="object 3"/>
          <p:cNvSpPr txBox="1"/>
          <p:nvPr/>
        </p:nvSpPr>
        <p:spPr>
          <a:xfrm>
            <a:off x="2981070" y="533527"/>
            <a:ext cx="6461125" cy="574040"/>
          </a:xfrm>
          <a:prstGeom prst="rect">
            <a:avLst/>
          </a:prstGeom>
        </p:spPr>
        <p:txBody>
          <a:bodyPr vert="horz" wrap="square" lIns="0" tIns="12700" rIns="0" bIns="0" rtlCol="0">
            <a:spAutoFit/>
          </a:bodyPr>
          <a:lstStyle/>
          <a:p>
            <a:pPr marL="12700">
              <a:lnSpc>
                <a:spcPct val="100000"/>
              </a:lnSpc>
              <a:spcBef>
                <a:spcPts val="100"/>
              </a:spcBef>
              <a:tabLst>
                <a:tab pos="1742439" algn="l"/>
                <a:tab pos="4321175" algn="l"/>
              </a:tabLst>
            </a:pPr>
            <a:r>
              <a:rPr sz="3600" spc="-540" dirty="0">
                <a:solidFill>
                  <a:srgbClr val="4966AC"/>
                </a:solidFill>
                <a:latin typeface="Arial"/>
                <a:cs typeface="Arial"/>
              </a:rPr>
              <a:t></a:t>
            </a:r>
            <a:r>
              <a:rPr sz="3600" spc="-540" dirty="0">
                <a:latin typeface="Arial"/>
                <a:cs typeface="Arial"/>
              </a:rPr>
              <a:t>The	</a:t>
            </a:r>
            <a:r>
              <a:rPr sz="3600" spc="-80" dirty="0">
                <a:latin typeface="Arial"/>
                <a:cs typeface="Arial"/>
              </a:rPr>
              <a:t>planning,	</a:t>
            </a:r>
            <a:r>
              <a:rPr sz="3600" spc="-85" dirty="0">
                <a:latin typeface="Arial"/>
                <a:cs typeface="Arial"/>
              </a:rPr>
              <a:t>organizing,</a:t>
            </a:r>
            <a:endParaRPr sz="3600">
              <a:latin typeface="Arial"/>
              <a:cs typeface="Arial"/>
            </a:endParaRPr>
          </a:p>
        </p:txBody>
      </p:sp>
      <p:sp>
        <p:nvSpPr>
          <p:cNvPr id="4" name="object 4"/>
          <p:cNvSpPr txBox="1"/>
          <p:nvPr/>
        </p:nvSpPr>
        <p:spPr>
          <a:xfrm>
            <a:off x="5471540" y="1521333"/>
            <a:ext cx="2803525" cy="574040"/>
          </a:xfrm>
          <a:prstGeom prst="rect">
            <a:avLst/>
          </a:prstGeom>
        </p:spPr>
        <p:txBody>
          <a:bodyPr vert="horz" wrap="square" lIns="0" tIns="12700" rIns="0" bIns="0" rtlCol="0">
            <a:spAutoFit/>
          </a:bodyPr>
          <a:lstStyle/>
          <a:p>
            <a:pPr marL="12700">
              <a:lnSpc>
                <a:spcPct val="100000"/>
              </a:lnSpc>
              <a:spcBef>
                <a:spcPts val="100"/>
              </a:spcBef>
              <a:tabLst>
                <a:tab pos="2397760" algn="l"/>
              </a:tabLst>
            </a:pPr>
            <a:r>
              <a:rPr sz="3600" spc="-55" dirty="0">
                <a:latin typeface="Arial"/>
                <a:cs typeface="Arial"/>
              </a:rPr>
              <a:t>act</a:t>
            </a:r>
            <a:r>
              <a:rPr sz="3600" spc="-25" dirty="0">
                <a:latin typeface="Arial"/>
                <a:cs typeface="Arial"/>
              </a:rPr>
              <a:t>i</a:t>
            </a:r>
            <a:r>
              <a:rPr sz="3600" spc="45" dirty="0">
                <a:latin typeface="Arial"/>
                <a:cs typeface="Arial"/>
              </a:rPr>
              <a:t>vit</a:t>
            </a:r>
            <a:r>
              <a:rPr sz="3600" spc="40" dirty="0">
                <a:latin typeface="Arial"/>
                <a:cs typeface="Arial"/>
              </a:rPr>
              <a:t>i</a:t>
            </a:r>
            <a:r>
              <a:rPr sz="3600" spc="-280" dirty="0">
                <a:latin typeface="Arial"/>
                <a:cs typeface="Arial"/>
              </a:rPr>
              <a:t>es</a:t>
            </a:r>
            <a:r>
              <a:rPr sz="3600" dirty="0">
                <a:latin typeface="Arial"/>
                <a:cs typeface="Arial"/>
              </a:rPr>
              <a:t>	</a:t>
            </a:r>
            <a:r>
              <a:rPr sz="3600" spc="40" dirty="0">
                <a:latin typeface="Arial"/>
                <a:cs typeface="Arial"/>
              </a:rPr>
              <a:t>of</a:t>
            </a:r>
            <a:endParaRPr sz="3600">
              <a:latin typeface="Arial"/>
              <a:cs typeface="Arial"/>
            </a:endParaRPr>
          </a:p>
        </p:txBody>
      </p:sp>
      <p:sp>
        <p:nvSpPr>
          <p:cNvPr id="5" name="object 5"/>
          <p:cNvSpPr txBox="1">
            <a:spLocks noGrp="1"/>
          </p:cNvSpPr>
          <p:nvPr>
            <p:ph type="title"/>
          </p:nvPr>
        </p:nvSpPr>
        <p:spPr>
          <a:xfrm>
            <a:off x="5245989" y="1026998"/>
            <a:ext cx="4197985" cy="1068705"/>
          </a:xfrm>
          <a:prstGeom prst="rect">
            <a:avLst/>
          </a:prstGeom>
        </p:spPr>
        <p:txBody>
          <a:bodyPr vert="horz" wrap="square" lIns="0" tIns="12700" rIns="0" bIns="0" rtlCol="0">
            <a:spAutoFit/>
          </a:bodyPr>
          <a:lstStyle/>
          <a:p>
            <a:pPr marR="5080" algn="r">
              <a:lnSpc>
                <a:spcPts val="4105"/>
              </a:lnSpc>
              <a:spcBef>
                <a:spcPts val="100"/>
              </a:spcBef>
              <a:tabLst>
                <a:tab pos="1103630" algn="l"/>
                <a:tab pos="3542029" algn="l"/>
              </a:tabLst>
            </a:pPr>
            <a:r>
              <a:rPr sz="3600" spc="-140" dirty="0">
                <a:solidFill>
                  <a:srgbClr val="000000"/>
                </a:solidFill>
              </a:rPr>
              <a:t>and	</a:t>
            </a:r>
            <a:r>
              <a:rPr sz="3600" spc="-35" dirty="0">
                <a:solidFill>
                  <a:srgbClr val="000000"/>
                </a:solidFill>
              </a:rPr>
              <a:t>contro</a:t>
            </a:r>
            <a:r>
              <a:rPr sz="3600" spc="-10" dirty="0">
                <a:solidFill>
                  <a:srgbClr val="000000"/>
                </a:solidFill>
              </a:rPr>
              <a:t>l</a:t>
            </a:r>
            <a:r>
              <a:rPr sz="3600" spc="-35" dirty="0">
                <a:solidFill>
                  <a:srgbClr val="000000"/>
                </a:solidFill>
              </a:rPr>
              <a:t>ling</a:t>
            </a:r>
            <a:r>
              <a:rPr sz="3600" dirty="0">
                <a:solidFill>
                  <a:srgbClr val="000000"/>
                </a:solidFill>
              </a:rPr>
              <a:t>	</a:t>
            </a:r>
            <a:r>
              <a:rPr sz="3600" spc="-20" dirty="0">
                <a:solidFill>
                  <a:srgbClr val="000000"/>
                </a:solidFill>
              </a:rPr>
              <a:t>the</a:t>
            </a:r>
            <a:endParaRPr sz="3600"/>
          </a:p>
          <a:p>
            <a:pPr marR="7620" algn="r">
              <a:lnSpc>
                <a:spcPts val="4105"/>
              </a:lnSpc>
            </a:pPr>
            <a:r>
              <a:rPr sz="3600" spc="-175" dirty="0">
                <a:solidFill>
                  <a:srgbClr val="000000"/>
                </a:solidFill>
              </a:rPr>
              <a:t>an</a:t>
            </a:r>
            <a:endParaRPr sz="3600"/>
          </a:p>
        </p:txBody>
      </p:sp>
      <p:sp>
        <p:nvSpPr>
          <p:cNvPr id="6" name="object 6"/>
          <p:cNvSpPr txBox="1"/>
          <p:nvPr/>
        </p:nvSpPr>
        <p:spPr>
          <a:xfrm>
            <a:off x="2981070" y="1026998"/>
            <a:ext cx="2258695" cy="2715260"/>
          </a:xfrm>
          <a:prstGeom prst="rect">
            <a:avLst/>
          </a:prstGeom>
        </p:spPr>
        <p:txBody>
          <a:bodyPr vert="horz" wrap="square" lIns="0" tIns="74930" rIns="0" bIns="0" rtlCol="0">
            <a:spAutoFit/>
          </a:bodyPr>
          <a:lstStyle/>
          <a:p>
            <a:pPr marL="205740" marR="5080">
              <a:lnSpc>
                <a:spcPts val="3890"/>
              </a:lnSpc>
              <a:spcBef>
                <a:spcPts val="590"/>
              </a:spcBef>
            </a:pPr>
            <a:r>
              <a:rPr sz="3600" spc="-50" dirty="0">
                <a:latin typeface="Arial"/>
                <a:cs typeface="Arial"/>
              </a:rPr>
              <a:t>directing  </a:t>
            </a:r>
            <a:r>
              <a:rPr sz="3600" spc="-75" dirty="0">
                <a:latin typeface="Arial"/>
                <a:cs typeface="Arial"/>
              </a:rPr>
              <a:t>financial  </a:t>
            </a:r>
            <a:r>
              <a:rPr sz="3600" spc="-70" dirty="0">
                <a:latin typeface="Arial"/>
                <a:cs typeface="Arial"/>
              </a:rPr>
              <a:t>ent</a:t>
            </a:r>
            <a:r>
              <a:rPr sz="3600" spc="-90" dirty="0">
                <a:latin typeface="Arial"/>
                <a:cs typeface="Arial"/>
              </a:rPr>
              <a:t>e</a:t>
            </a:r>
            <a:r>
              <a:rPr sz="3600" spc="-30" dirty="0">
                <a:latin typeface="Arial"/>
                <a:cs typeface="Arial"/>
              </a:rPr>
              <a:t>rp</a:t>
            </a:r>
            <a:r>
              <a:rPr sz="3600" spc="-40" dirty="0">
                <a:latin typeface="Arial"/>
                <a:cs typeface="Arial"/>
              </a:rPr>
              <a:t>r</a:t>
            </a:r>
            <a:r>
              <a:rPr sz="3600" spc="-150" dirty="0">
                <a:latin typeface="Arial"/>
                <a:cs typeface="Arial"/>
              </a:rPr>
              <a:t>is</a:t>
            </a:r>
            <a:r>
              <a:rPr sz="3600" spc="-240" dirty="0">
                <a:latin typeface="Arial"/>
                <a:cs typeface="Arial"/>
              </a:rPr>
              <a:t>e</a:t>
            </a:r>
            <a:r>
              <a:rPr sz="3600" spc="-50" dirty="0">
                <a:latin typeface="Arial"/>
                <a:cs typeface="Arial"/>
              </a:rPr>
              <a:t>.</a:t>
            </a:r>
            <a:endParaRPr sz="3600" dirty="0">
              <a:latin typeface="Arial"/>
              <a:cs typeface="Arial"/>
            </a:endParaRPr>
          </a:p>
          <a:p>
            <a:pPr marL="205740" marR="190500" indent="-193675">
              <a:lnSpc>
                <a:spcPts val="3890"/>
              </a:lnSpc>
              <a:spcBef>
                <a:spcPts val="1290"/>
              </a:spcBef>
            </a:pPr>
            <a:r>
              <a:rPr sz="3600" spc="-360" dirty="0">
                <a:solidFill>
                  <a:srgbClr val="4966AC"/>
                </a:solidFill>
                <a:latin typeface="Arial"/>
                <a:cs typeface="Arial"/>
              </a:rPr>
              <a:t></a:t>
            </a:r>
            <a:r>
              <a:rPr sz="3600" spc="-360" dirty="0">
                <a:latin typeface="Arial"/>
                <a:cs typeface="Arial"/>
              </a:rPr>
              <a:t>Concerns  </a:t>
            </a:r>
            <a:r>
              <a:rPr sz="3600" spc="-55" dirty="0">
                <a:latin typeface="Arial"/>
                <a:cs typeface="Arial"/>
              </a:rPr>
              <a:t>all</a:t>
            </a:r>
            <a:r>
              <a:rPr sz="3600" spc="-85" dirty="0">
                <a:latin typeface="Arial"/>
                <a:cs typeface="Arial"/>
              </a:rPr>
              <a:t>o</a:t>
            </a:r>
            <a:r>
              <a:rPr sz="3600" spc="-70" dirty="0">
                <a:latin typeface="Arial"/>
                <a:cs typeface="Arial"/>
              </a:rPr>
              <a:t>cation</a:t>
            </a:r>
            <a:endParaRPr sz="3600" dirty="0">
              <a:latin typeface="Arial"/>
              <a:cs typeface="Arial"/>
            </a:endParaRPr>
          </a:p>
        </p:txBody>
      </p:sp>
      <p:sp>
        <p:nvSpPr>
          <p:cNvPr id="7" name="object 7"/>
          <p:cNvSpPr txBox="1"/>
          <p:nvPr/>
        </p:nvSpPr>
        <p:spPr>
          <a:xfrm>
            <a:off x="5466969" y="2673172"/>
            <a:ext cx="3975735" cy="1068705"/>
          </a:xfrm>
          <a:prstGeom prst="rect">
            <a:avLst/>
          </a:prstGeom>
        </p:spPr>
        <p:txBody>
          <a:bodyPr vert="horz" wrap="square" lIns="0" tIns="74930" rIns="0" bIns="0" rtlCol="0">
            <a:spAutoFit/>
          </a:bodyPr>
          <a:lstStyle/>
          <a:p>
            <a:pPr marL="219710" marR="5080" indent="-207645">
              <a:lnSpc>
                <a:spcPts val="3890"/>
              </a:lnSpc>
              <a:spcBef>
                <a:spcPts val="590"/>
              </a:spcBef>
              <a:tabLst>
                <a:tab pos="1379855" algn="l"/>
                <a:tab pos="1576070" algn="l"/>
                <a:tab pos="3569970" algn="l"/>
              </a:tabLst>
            </a:pPr>
            <a:r>
              <a:rPr sz="3600" spc="40" dirty="0">
                <a:latin typeface="Arial"/>
                <a:cs typeface="Arial"/>
              </a:rPr>
              <a:t>with	</a:t>
            </a:r>
            <a:r>
              <a:rPr sz="3600" spc="-55" dirty="0">
                <a:latin typeface="Arial"/>
                <a:cs typeface="Arial"/>
              </a:rPr>
              <a:t>p</a:t>
            </a:r>
            <a:r>
              <a:rPr sz="3600" spc="-45" dirty="0">
                <a:latin typeface="Arial"/>
                <a:cs typeface="Arial"/>
              </a:rPr>
              <a:t>r</a:t>
            </a:r>
            <a:r>
              <a:rPr sz="3600" spc="-130" dirty="0">
                <a:latin typeface="Arial"/>
                <a:cs typeface="Arial"/>
              </a:rPr>
              <a:t>ocur</a:t>
            </a:r>
            <a:r>
              <a:rPr sz="3600" spc="-165" dirty="0">
                <a:latin typeface="Arial"/>
                <a:cs typeface="Arial"/>
              </a:rPr>
              <a:t>e</a:t>
            </a:r>
            <a:r>
              <a:rPr sz="3600" spc="-135" dirty="0">
                <a:latin typeface="Arial"/>
                <a:cs typeface="Arial"/>
              </a:rPr>
              <a:t>m</a:t>
            </a:r>
            <a:r>
              <a:rPr sz="3600" spc="-110" dirty="0">
                <a:latin typeface="Arial"/>
                <a:cs typeface="Arial"/>
              </a:rPr>
              <a:t>e</a:t>
            </a:r>
            <a:r>
              <a:rPr sz="3600" spc="20" dirty="0">
                <a:latin typeface="Arial"/>
                <a:cs typeface="Arial"/>
              </a:rPr>
              <a:t>nt,  </a:t>
            </a:r>
            <a:r>
              <a:rPr sz="3600" spc="-229" dirty="0">
                <a:latin typeface="Arial"/>
                <a:cs typeface="Arial"/>
              </a:rPr>
              <a:t>a</a:t>
            </a:r>
            <a:r>
              <a:rPr sz="3600" spc="-95" dirty="0">
                <a:latin typeface="Arial"/>
                <a:cs typeface="Arial"/>
              </a:rPr>
              <a:t>n</a:t>
            </a:r>
            <a:r>
              <a:rPr sz="3600" spc="-90" dirty="0">
                <a:latin typeface="Arial"/>
                <a:cs typeface="Arial"/>
              </a:rPr>
              <a:t>d</a:t>
            </a:r>
            <a:r>
              <a:rPr sz="3600" dirty="0">
                <a:latin typeface="Arial"/>
                <a:cs typeface="Arial"/>
              </a:rPr>
              <a:t>		</a:t>
            </a:r>
            <a:r>
              <a:rPr sz="3600" spc="-40" dirty="0">
                <a:latin typeface="Arial"/>
                <a:cs typeface="Arial"/>
              </a:rPr>
              <a:t>contro</a:t>
            </a:r>
            <a:r>
              <a:rPr sz="3600" spc="-15" dirty="0">
                <a:latin typeface="Arial"/>
                <a:cs typeface="Arial"/>
              </a:rPr>
              <a:t>l</a:t>
            </a:r>
            <a:r>
              <a:rPr sz="3600" dirty="0">
                <a:latin typeface="Arial"/>
                <a:cs typeface="Arial"/>
              </a:rPr>
              <a:t>	</a:t>
            </a:r>
            <a:r>
              <a:rPr sz="3600" spc="40" dirty="0">
                <a:latin typeface="Arial"/>
                <a:cs typeface="Arial"/>
              </a:rPr>
              <a:t>of</a:t>
            </a:r>
            <a:endParaRPr sz="3600" dirty="0">
              <a:latin typeface="Arial"/>
              <a:cs typeface="Arial"/>
            </a:endParaRPr>
          </a:p>
        </p:txBody>
      </p:sp>
      <p:sp>
        <p:nvSpPr>
          <p:cNvPr id="8" name="object 8"/>
          <p:cNvSpPr txBox="1"/>
          <p:nvPr/>
        </p:nvSpPr>
        <p:spPr>
          <a:xfrm>
            <a:off x="3174619" y="3661409"/>
            <a:ext cx="3642995" cy="574040"/>
          </a:xfrm>
          <a:prstGeom prst="rect">
            <a:avLst/>
          </a:prstGeom>
        </p:spPr>
        <p:txBody>
          <a:bodyPr vert="horz" wrap="square" lIns="0" tIns="12700" rIns="0" bIns="0" rtlCol="0">
            <a:spAutoFit/>
          </a:bodyPr>
          <a:lstStyle/>
          <a:p>
            <a:pPr marL="12700">
              <a:lnSpc>
                <a:spcPct val="100000"/>
              </a:lnSpc>
              <a:spcBef>
                <a:spcPts val="100"/>
              </a:spcBef>
            </a:pPr>
            <a:r>
              <a:rPr sz="3600" spc="-75" dirty="0">
                <a:latin typeface="Arial"/>
                <a:cs typeface="Arial"/>
              </a:rPr>
              <a:t>financial</a:t>
            </a:r>
            <a:r>
              <a:rPr sz="3600" spc="-330" dirty="0">
                <a:latin typeface="Arial"/>
                <a:cs typeface="Arial"/>
              </a:rPr>
              <a:t> </a:t>
            </a:r>
            <a:r>
              <a:rPr sz="3600" spc="-165" dirty="0">
                <a:latin typeface="Arial"/>
                <a:cs typeface="Arial"/>
              </a:rPr>
              <a:t>resources.</a:t>
            </a:r>
            <a:endParaRPr sz="3600">
              <a:latin typeface="Arial"/>
              <a:cs typeface="Arial"/>
            </a:endParaRPr>
          </a:p>
        </p:txBody>
      </p:sp>
      <p:sp>
        <p:nvSpPr>
          <p:cNvPr id="9" name="object 9"/>
          <p:cNvSpPr txBox="1"/>
          <p:nvPr/>
        </p:nvSpPr>
        <p:spPr>
          <a:xfrm>
            <a:off x="2981070" y="4320032"/>
            <a:ext cx="6461125" cy="574040"/>
          </a:xfrm>
          <a:prstGeom prst="rect">
            <a:avLst/>
          </a:prstGeom>
        </p:spPr>
        <p:txBody>
          <a:bodyPr vert="horz" wrap="square" lIns="0" tIns="12700" rIns="0" bIns="0" rtlCol="0">
            <a:spAutoFit/>
          </a:bodyPr>
          <a:lstStyle/>
          <a:p>
            <a:pPr marL="12700">
              <a:lnSpc>
                <a:spcPct val="100000"/>
              </a:lnSpc>
              <a:spcBef>
                <a:spcPts val="100"/>
              </a:spcBef>
              <a:tabLst>
                <a:tab pos="972819" algn="l"/>
                <a:tab pos="2557780" algn="l"/>
                <a:tab pos="3683000" algn="l"/>
                <a:tab pos="5737225" algn="l"/>
              </a:tabLst>
            </a:pPr>
            <a:r>
              <a:rPr sz="3600" spc="-1650" dirty="0">
                <a:solidFill>
                  <a:srgbClr val="4966AC"/>
                </a:solidFill>
                <a:latin typeface="Arial"/>
                <a:cs typeface="Arial"/>
              </a:rPr>
              <a:t></a:t>
            </a:r>
            <a:r>
              <a:rPr sz="3600" spc="65" dirty="0">
                <a:latin typeface="Arial"/>
                <a:cs typeface="Arial"/>
              </a:rPr>
              <a:t>It</a:t>
            </a:r>
            <a:r>
              <a:rPr sz="3600" dirty="0">
                <a:latin typeface="Arial"/>
                <a:cs typeface="Arial"/>
              </a:rPr>
              <a:t>	</a:t>
            </a:r>
            <a:r>
              <a:rPr sz="3600" spc="-25" dirty="0">
                <a:latin typeface="Arial"/>
                <a:cs typeface="Arial"/>
              </a:rPr>
              <a:t>re</a:t>
            </a:r>
            <a:r>
              <a:rPr sz="3600" spc="-30" dirty="0">
                <a:latin typeface="Arial"/>
                <a:cs typeface="Arial"/>
              </a:rPr>
              <a:t>f</a:t>
            </a:r>
            <a:r>
              <a:rPr sz="3600" spc="-185" dirty="0">
                <a:latin typeface="Arial"/>
                <a:cs typeface="Arial"/>
              </a:rPr>
              <a:t>ers</a:t>
            </a:r>
            <a:r>
              <a:rPr sz="3600" dirty="0">
                <a:latin typeface="Arial"/>
                <a:cs typeface="Arial"/>
              </a:rPr>
              <a:t>	</a:t>
            </a:r>
            <a:r>
              <a:rPr sz="3600" spc="-20" dirty="0">
                <a:latin typeface="Arial"/>
                <a:cs typeface="Arial"/>
              </a:rPr>
              <a:t>the</a:t>
            </a:r>
            <a:r>
              <a:rPr sz="3600" dirty="0">
                <a:latin typeface="Arial"/>
                <a:cs typeface="Arial"/>
              </a:rPr>
              <a:t>	</a:t>
            </a:r>
            <a:r>
              <a:rPr sz="3600" spc="-15" dirty="0">
                <a:latin typeface="Arial"/>
                <a:cs typeface="Arial"/>
              </a:rPr>
              <a:t>effic</a:t>
            </a:r>
            <a:r>
              <a:rPr sz="3600" dirty="0">
                <a:latin typeface="Arial"/>
                <a:cs typeface="Arial"/>
              </a:rPr>
              <a:t>i</a:t>
            </a:r>
            <a:r>
              <a:rPr sz="3600" spc="-25" dirty="0">
                <a:latin typeface="Arial"/>
                <a:cs typeface="Arial"/>
              </a:rPr>
              <a:t>ent</a:t>
            </a:r>
            <a:r>
              <a:rPr sz="3600" dirty="0">
                <a:latin typeface="Arial"/>
                <a:cs typeface="Arial"/>
              </a:rPr>
              <a:t>	</a:t>
            </a:r>
            <a:r>
              <a:rPr sz="3600" spc="-235" dirty="0">
                <a:latin typeface="Arial"/>
                <a:cs typeface="Arial"/>
              </a:rPr>
              <a:t>a</a:t>
            </a:r>
            <a:r>
              <a:rPr sz="3600" spc="-95" dirty="0">
                <a:latin typeface="Arial"/>
                <a:cs typeface="Arial"/>
              </a:rPr>
              <a:t>nd</a:t>
            </a:r>
            <a:endParaRPr sz="3600">
              <a:latin typeface="Arial"/>
              <a:cs typeface="Arial"/>
            </a:endParaRPr>
          </a:p>
        </p:txBody>
      </p:sp>
      <p:sp>
        <p:nvSpPr>
          <p:cNvPr id="10" name="object 10"/>
          <p:cNvSpPr txBox="1"/>
          <p:nvPr/>
        </p:nvSpPr>
        <p:spPr>
          <a:xfrm>
            <a:off x="3174619" y="4813807"/>
            <a:ext cx="6268720" cy="2056130"/>
          </a:xfrm>
          <a:prstGeom prst="rect">
            <a:avLst/>
          </a:prstGeom>
        </p:spPr>
        <p:txBody>
          <a:bodyPr vert="horz" wrap="square" lIns="0" tIns="67310" rIns="0" bIns="0" rtlCol="0">
            <a:spAutoFit/>
          </a:bodyPr>
          <a:lstStyle/>
          <a:p>
            <a:pPr marL="12700" marR="5080" algn="just">
              <a:lnSpc>
                <a:spcPct val="90000"/>
              </a:lnSpc>
              <a:spcBef>
                <a:spcPts val="530"/>
              </a:spcBef>
            </a:pPr>
            <a:r>
              <a:rPr sz="3600" spc="-50" dirty="0">
                <a:latin typeface="Arial"/>
                <a:cs typeface="Arial"/>
              </a:rPr>
              <a:t>effective </a:t>
            </a:r>
            <a:r>
              <a:rPr sz="3600" spc="-100" dirty="0">
                <a:latin typeface="Arial"/>
                <a:cs typeface="Arial"/>
              </a:rPr>
              <a:t>management </a:t>
            </a:r>
            <a:r>
              <a:rPr sz="3600" spc="35" dirty="0">
                <a:latin typeface="Arial"/>
                <a:cs typeface="Arial"/>
              </a:rPr>
              <a:t>of</a:t>
            </a:r>
            <a:r>
              <a:rPr sz="3600" spc="-190" dirty="0">
                <a:latin typeface="Arial"/>
                <a:cs typeface="Arial"/>
              </a:rPr>
              <a:t> </a:t>
            </a:r>
            <a:r>
              <a:rPr sz="3600" spc="-100" dirty="0">
                <a:latin typeface="Arial"/>
                <a:cs typeface="Arial"/>
              </a:rPr>
              <a:t>money  </a:t>
            </a:r>
            <a:r>
              <a:rPr sz="3600" spc="-114" dirty="0">
                <a:latin typeface="Arial"/>
                <a:cs typeface="Arial"/>
              </a:rPr>
              <a:t>(funds) </a:t>
            </a:r>
            <a:r>
              <a:rPr sz="3600" spc="-35" dirty="0">
                <a:latin typeface="Arial"/>
                <a:cs typeface="Arial"/>
              </a:rPr>
              <a:t>in </a:t>
            </a:r>
            <a:r>
              <a:rPr sz="3600" spc="-204" dirty="0">
                <a:latin typeface="Arial"/>
                <a:cs typeface="Arial"/>
              </a:rPr>
              <a:t>such </a:t>
            </a:r>
            <a:r>
              <a:rPr sz="3600" spc="-240" dirty="0">
                <a:latin typeface="Arial"/>
                <a:cs typeface="Arial"/>
              </a:rPr>
              <a:t>a </a:t>
            </a:r>
            <a:r>
              <a:rPr sz="3600" spc="-114" dirty="0">
                <a:latin typeface="Arial"/>
                <a:cs typeface="Arial"/>
              </a:rPr>
              <a:t>manner </a:t>
            </a:r>
            <a:r>
              <a:rPr sz="3600" spc="-295" dirty="0">
                <a:latin typeface="Arial"/>
                <a:cs typeface="Arial"/>
              </a:rPr>
              <a:t>as </a:t>
            </a:r>
            <a:r>
              <a:rPr sz="3600" spc="90" dirty="0">
                <a:latin typeface="Arial"/>
                <a:cs typeface="Arial"/>
              </a:rPr>
              <a:t>to  </a:t>
            </a:r>
            <a:r>
              <a:rPr sz="3600" spc="-160" dirty="0">
                <a:latin typeface="Arial"/>
                <a:cs typeface="Arial"/>
              </a:rPr>
              <a:t>achieve </a:t>
            </a:r>
            <a:r>
              <a:rPr sz="3600" spc="-20" dirty="0">
                <a:latin typeface="Arial"/>
                <a:cs typeface="Arial"/>
              </a:rPr>
              <a:t>the </a:t>
            </a:r>
            <a:r>
              <a:rPr sz="3600" spc="-145" dirty="0">
                <a:latin typeface="Arial"/>
                <a:cs typeface="Arial"/>
              </a:rPr>
              <a:t>goals </a:t>
            </a:r>
            <a:r>
              <a:rPr sz="3600" spc="35" dirty="0">
                <a:latin typeface="Arial"/>
                <a:cs typeface="Arial"/>
              </a:rPr>
              <a:t>of </a:t>
            </a:r>
            <a:r>
              <a:rPr sz="3600" spc="-20" dirty="0">
                <a:latin typeface="Arial"/>
                <a:cs typeface="Arial"/>
              </a:rPr>
              <a:t>the  </a:t>
            </a:r>
            <a:r>
              <a:rPr sz="3600" spc="-75" dirty="0">
                <a:latin typeface="Arial"/>
                <a:cs typeface="Arial"/>
              </a:rPr>
              <a:t>organization.</a:t>
            </a:r>
            <a:endParaRPr sz="3600">
              <a:latin typeface="Arial"/>
              <a:cs typeface="Arial"/>
            </a:endParaRPr>
          </a:p>
        </p:txBody>
      </p:sp>
      <p:sp>
        <p:nvSpPr>
          <p:cNvPr id="11" name="object 11"/>
          <p:cNvSpPr/>
          <p:nvPr/>
        </p:nvSpPr>
        <p:spPr>
          <a:xfrm>
            <a:off x="0" y="0"/>
            <a:ext cx="2822448" cy="2439924"/>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0" y="5475730"/>
            <a:ext cx="2822448" cy="183032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541778"/>
            <a:ext cx="2636520" cy="2129155"/>
          </a:xfrm>
          <a:prstGeom prst="rect">
            <a:avLst/>
          </a:prstGeom>
        </p:spPr>
        <p:txBody>
          <a:bodyPr vert="horz" wrap="square" lIns="0" tIns="58419" rIns="0" bIns="0" rtlCol="0">
            <a:spAutoFit/>
          </a:bodyPr>
          <a:lstStyle/>
          <a:p>
            <a:pPr marL="12700" marR="5080">
              <a:lnSpc>
                <a:spcPct val="90000"/>
              </a:lnSpc>
              <a:spcBef>
                <a:spcPts val="459"/>
              </a:spcBef>
            </a:pPr>
            <a:r>
              <a:rPr sz="3000" b="1" spc="-40" dirty="0">
                <a:solidFill>
                  <a:srgbClr val="FFFFFF"/>
                </a:solidFill>
                <a:latin typeface="Trebuchet MS"/>
                <a:cs typeface="Trebuchet MS"/>
              </a:rPr>
              <a:t>FINANCIAL  </a:t>
            </a:r>
            <a:r>
              <a:rPr sz="3000" b="1" spc="-25" dirty="0">
                <a:solidFill>
                  <a:srgbClr val="FFFFFF"/>
                </a:solidFill>
                <a:latin typeface="Trebuchet MS"/>
                <a:cs typeface="Trebuchet MS"/>
              </a:rPr>
              <a:t>P</a:t>
            </a:r>
            <a:r>
              <a:rPr sz="3000" b="1" spc="-65" dirty="0">
                <a:solidFill>
                  <a:srgbClr val="FFFFFF"/>
                </a:solidFill>
                <a:latin typeface="Trebuchet MS"/>
                <a:cs typeface="Trebuchet MS"/>
              </a:rPr>
              <a:t>E</a:t>
            </a:r>
            <a:r>
              <a:rPr sz="3000" b="1" spc="-10" dirty="0">
                <a:solidFill>
                  <a:srgbClr val="FFFFFF"/>
                </a:solidFill>
                <a:latin typeface="Trebuchet MS"/>
                <a:cs typeface="Trebuchet MS"/>
              </a:rPr>
              <a:t>R</a:t>
            </a:r>
            <a:r>
              <a:rPr sz="3000" b="1" spc="-254" dirty="0">
                <a:solidFill>
                  <a:srgbClr val="FFFFFF"/>
                </a:solidFill>
                <a:latin typeface="Trebuchet MS"/>
                <a:cs typeface="Trebuchet MS"/>
              </a:rPr>
              <a:t>F</a:t>
            </a:r>
            <a:r>
              <a:rPr sz="3000" b="1" spc="30" dirty="0">
                <a:solidFill>
                  <a:srgbClr val="FFFFFF"/>
                </a:solidFill>
                <a:latin typeface="Trebuchet MS"/>
                <a:cs typeface="Trebuchet MS"/>
              </a:rPr>
              <a:t>O</a:t>
            </a:r>
            <a:r>
              <a:rPr sz="3000" b="1" spc="-10" dirty="0">
                <a:solidFill>
                  <a:srgbClr val="FFFFFF"/>
                </a:solidFill>
                <a:latin typeface="Trebuchet MS"/>
                <a:cs typeface="Trebuchet MS"/>
              </a:rPr>
              <a:t>R</a:t>
            </a:r>
            <a:r>
              <a:rPr sz="3000" b="1" spc="185" dirty="0">
                <a:solidFill>
                  <a:srgbClr val="FFFFFF"/>
                </a:solidFill>
                <a:latin typeface="Trebuchet MS"/>
                <a:cs typeface="Trebuchet MS"/>
              </a:rPr>
              <a:t>M</a:t>
            </a:r>
            <a:r>
              <a:rPr sz="3000" b="1" spc="5" dirty="0">
                <a:solidFill>
                  <a:srgbClr val="FFFFFF"/>
                </a:solidFill>
                <a:latin typeface="Trebuchet MS"/>
                <a:cs typeface="Trebuchet MS"/>
              </a:rPr>
              <a:t>A</a:t>
            </a:r>
            <a:r>
              <a:rPr sz="3000" b="1" spc="120" dirty="0">
                <a:solidFill>
                  <a:srgbClr val="FFFFFF"/>
                </a:solidFill>
                <a:latin typeface="Trebuchet MS"/>
                <a:cs typeface="Trebuchet MS"/>
              </a:rPr>
              <a:t>N</a:t>
            </a:r>
            <a:r>
              <a:rPr sz="3000" b="1" spc="-160" dirty="0">
                <a:solidFill>
                  <a:srgbClr val="FFFFFF"/>
                </a:solidFill>
                <a:latin typeface="Trebuchet MS"/>
                <a:cs typeface="Trebuchet MS"/>
              </a:rPr>
              <a:t>C</a:t>
            </a:r>
            <a:r>
              <a:rPr sz="3000" b="1" spc="-5" dirty="0">
                <a:solidFill>
                  <a:srgbClr val="FFFFFF"/>
                </a:solidFill>
                <a:latin typeface="Trebuchet MS"/>
                <a:cs typeface="Trebuchet MS"/>
              </a:rPr>
              <a:t>E  </a:t>
            </a:r>
            <a:r>
              <a:rPr sz="3000" b="1" spc="25" dirty="0">
                <a:solidFill>
                  <a:srgbClr val="FFFFFF"/>
                </a:solidFill>
                <a:latin typeface="Trebuchet MS"/>
                <a:cs typeface="Trebuchet MS"/>
              </a:rPr>
              <a:t>STANDARDS  </a:t>
            </a:r>
            <a:r>
              <a:rPr sz="3000" b="1" spc="-60" dirty="0">
                <a:solidFill>
                  <a:srgbClr val="FFFFFF"/>
                </a:solidFill>
                <a:latin typeface="Trebuchet MS"/>
                <a:cs typeface="Trebuchet MS"/>
              </a:rPr>
              <a:t>FOR  </a:t>
            </a:r>
            <a:r>
              <a:rPr sz="3000" b="1" spc="-150" dirty="0">
                <a:solidFill>
                  <a:srgbClr val="FFFFFF"/>
                </a:solidFill>
                <a:latin typeface="Trebuchet MS"/>
                <a:cs typeface="Trebuchet MS"/>
              </a:rPr>
              <a:t>C</a:t>
            </a:r>
            <a:r>
              <a:rPr sz="3000" b="1" spc="30" dirty="0">
                <a:solidFill>
                  <a:srgbClr val="FFFFFF"/>
                </a:solidFill>
                <a:latin typeface="Trebuchet MS"/>
                <a:cs typeface="Trebuchet MS"/>
              </a:rPr>
              <a:t>OO</a:t>
            </a:r>
            <a:r>
              <a:rPr sz="3000" b="1" spc="-25" dirty="0">
                <a:solidFill>
                  <a:srgbClr val="FFFFFF"/>
                </a:solidFill>
                <a:latin typeface="Trebuchet MS"/>
                <a:cs typeface="Trebuchet MS"/>
              </a:rPr>
              <a:t>P</a:t>
            </a:r>
            <a:r>
              <a:rPr sz="3000" b="1" spc="-80" dirty="0">
                <a:solidFill>
                  <a:srgbClr val="FFFFFF"/>
                </a:solidFill>
                <a:latin typeface="Trebuchet MS"/>
                <a:cs typeface="Trebuchet MS"/>
              </a:rPr>
              <a:t>E</a:t>
            </a:r>
            <a:r>
              <a:rPr sz="3000" b="1" spc="-10" dirty="0">
                <a:solidFill>
                  <a:srgbClr val="FFFFFF"/>
                </a:solidFill>
                <a:latin typeface="Trebuchet MS"/>
                <a:cs typeface="Trebuchet MS"/>
              </a:rPr>
              <a:t>R</a:t>
            </a:r>
            <a:r>
              <a:rPr sz="3000" b="1" spc="-150" dirty="0">
                <a:solidFill>
                  <a:srgbClr val="FFFFFF"/>
                </a:solidFill>
                <a:latin typeface="Trebuchet MS"/>
                <a:cs typeface="Trebuchet MS"/>
              </a:rPr>
              <a:t>A</a:t>
            </a:r>
            <a:r>
              <a:rPr sz="3000" b="1" spc="-180" dirty="0">
                <a:solidFill>
                  <a:srgbClr val="FFFFFF"/>
                </a:solidFill>
                <a:latin typeface="Trebuchet MS"/>
                <a:cs typeface="Trebuchet MS"/>
              </a:rPr>
              <a:t>T</a:t>
            </a:r>
            <a:r>
              <a:rPr sz="3000" b="1" spc="-85" dirty="0">
                <a:solidFill>
                  <a:srgbClr val="FFFFFF"/>
                </a:solidFill>
                <a:latin typeface="Trebuchet MS"/>
                <a:cs typeface="Trebuchet MS"/>
              </a:rPr>
              <a:t>I</a:t>
            </a:r>
            <a:r>
              <a:rPr sz="3000" b="1" spc="-25" dirty="0">
                <a:solidFill>
                  <a:srgbClr val="FFFFFF"/>
                </a:solidFill>
                <a:latin typeface="Trebuchet MS"/>
                <a:cs typeface="Trebuchet MS"/>
              </a:rPr>
              <a:t>V</a:t>
            </a:r>
            <a:r>
              <a:rPr sz="3000" b="1" spc="-80" dirty="0">
                <a:solidFill>
                  <a:srgbClr val="FFFFFF"/>
                </a:solidFill>
                <a:latin typeface="Trebuchet MS"/>
                <a:cs typeface="Trebuchet MS"/>
              </a:rPr>
              <a:t>E</a:t>
            </a:r>
            <a:r>
              <a:rPr sz="3000" b="1" spc="195" dirty="0">
                <a:solidFill>
                  <a:srgbClr val="FFFFFF"/>
                </a:solidFill>
                <a:latin typeface="Trebuchet MS"/>
                <a:cs typeface="Trebuchet MS"/>
              </a:rPr>
              <a:t>S</a:t>
            </a:r>
            <a:endParaRPr sz="3000">
              <a:latin typeface="Trebuchet MS"/>
              <a:cs typeface="Trebuchet MS"/>
            </a:endParaRPr>
          </a:p>
        </p:txBody>
      </p:sp>
      <p:sp>
        <p:nvSpPr>
          <p:cNvPr id="3" name="object 3"/>
          <p:cNvSpPr txBox="1"/>
          <p:nvPr/>
        </p:nvSpPr>
        <p:spPr>
          <a:xfrm>
            <a:off x="3271773" y="775208"/>
            <a:ext cx="4838065" cy="452120"/>
          </a:xfrm>
          <a:prstGeom prst="rect">
            <a:avLst/>
          </a:prstGeom>
        </p:spPr>
        <p:txBody>
          <a:bodyPr vert="horz" wrap="square" lIns="0" tIns="12065" rIns="0" bIns="0" rtlCol="0">
            <a:spAutoFit/>
          </a:bodyPr>
          <a:lstStyle/>
          <a:p>
            <a:pPr marL="12700">
              <a:lnSpc>
                <a:spcPct val="100000"/>
              </a:lnSpc>
              <a:spcBef>
                <a:spcPts val="95"/>
              </a:spcBef>
            </a:pPr>
            <a:r>
              <a:rPr sz="2800" spc="-150" dirty="0">
                <a:solidFill>
                  <a:srgbClr val="232852"/>
                </a:solidFill>
                <a:latin typeface="Arial"/>
                <a:cs typeface="Arial"/>
              </a:rPr>
              <a:t>3.4 </a:t>
            </a:r>
            <a:r>
              <a:rPr sz="2800" spc="-60" dirty="0">
                <a:solidFill>
                  <a:srgbClr val="232852"/>
                </a:solidFill>
                <a:latin typeface="Arial"/>
                <a:cs typeface="Arial"/>
              </a:rPr>
              <a:t>Extent </a:t>
            </a:r>
            <a:r>
              <a:rPr sz="2800" spc="15" dirty="0">
                <a:solidFill>
                  <a:srgbClr val="232852"/>
                </a:solidFill>
                <a:latin typeface="Arial"/>
                <a:cs typeface="Arial"/>
              </a:rPr>
              <a:t>of </a:t>
            </a:r>
            <a:r>
              <a:rPr sz="2800" spc="-110" dirty="0">
                <a:solidFill>
                  <a:srgbClr val="232852"/>
                </a:solidFill>
                <a:latin typeface="Arial"/>
                <a:cs typeface="Arial"/>
              </a:rPr>
              <a:t>Volume </a:t>
            </a:r>
            <a:r>
              <a:rPr sz="2800" spc="15" dirty="0">
                <a:solidFill>
                  <a:srgbClr val="232852"/>
                </a:solidFill>
                <a:latin typeface="Arial"/>
                <a:cs typeface="Arial"/>
              </a:rPr>
              <a:t>of</a:t>
            </a:r>
            <a:r>
              <a:rPr sz="2800" spc="-440" dirty="0">
                <a:solidFill>
                  <a:srgbClr val="232852"/>
                </a:solidFill>
                <a:latin typeface="Arial"/>
                <a:cs typeface="Arial"/>
              </a:rPr>
              <a:t> </a:t>
            </a:r>
            <a:r>
              <a:rPr sz="2800" spc="-175" dirty="0">
                <a:solidFill>
                  <a:srgbClr val="232852"/>
                </a:solidFill>
                <a:latin typeface="Arial"/>
                <a:cs typeface="Arial"/>
              </a:rPr>
              <a:t>Business</a:t>
            </a:r>
            <a:endParaRPr sz="2800">
              <a:latin typeface="Arial"/>
              <a:cs typeface="Arial"/>
            </a:endParaRPr>
          </a:p>
        </p:txBody>
      </p:sp>
      <p:sp>
        <p:nvSpPr>
          <p:cNvPr id="4" name="object 4"/>
          <p:cNvSpPr txBox="1">
            <a:spLocks noGrp="1"/>
          </p:cNvSpPr>
          <p:nvPr>
            <p:ph type="title"/>
          </p:nvPr>
        </p:nvSpPr>
        <p:spPr>
          <a:prstGeom prst="rect">
            <a:avLst/>
          </a:prstGeom>
        </p:spPr>
        <p:txBody>
          <a:bodyPr vert="horz" wrap="square" lIns="0" tIns="60325" rIns="0" bIns="0" rtlCol="0">
            <a:spAutoFit/>
          </a:bodyPr>
          <a:lstStyle/>
          <a:p>
            <a:pPr marL="12700" marR="5080">
              <a:lnSpc>
                <a:spcPts val="3030"/>
              </a:lnSpc>
              <a:spcBef>
                <a:spcPts val="475"/>
              </a:spcBef>
            </a:pPr>
            <a:r>
              <a:rPr spc="-155" dirty="0"/>
              <a:t>Measures</a:t>
            </a:r>
            <a:r>
              <a:rPr spc="-204" dirty="0"/>
              <a:t> </a:t>
            </a:r>
            <a:r>
              <a:rPr spc="-20" dirty="0"/>
              <a:t>the</a:t>
            </a:r>
            <a:r>
              <a:rPr spc="-220" dirty="0"/>
              <a:t> </a:t>
            </a:r>
            <a:r>
              <a:rPr spc="-5" dirty="0"/>
              <a:t>ability</a:t>
            </a:r>
            <a:r>
              <a:rPr spc="-215" dirty="0"/>
              <a:t> </a:t>
            </a:r>
            <a:r>
              <a:rPr spc="20" dirty="0"/>
              <a:t>of</a:t>
            </a:r>
            <a:r>
              <a:rPr spc="-220" dirty="0"/>
              <a:t> </a:t>
            </a:r>
            <a:r>
              <a:rPr spc="-20" dirty="0"/>
              <a:t>the</a:t>
            </a:r>
            <a:r>
              <a:rPr spc="-215" dirty="0"/>
              <a:t> </a:t>
            </a:r>
            <a:r>
              <a:rPr spc="-80" dirty="0"/>
              <a:t>cooperative  </a:t>
            </a:r>
            <a:r>
              <a:rPr spc="60" dirty="0"/>
              <a:t>to</a:t>
            </a:r>
            <a:r>
              <a:rPr spc="-225" dirty="0"/>
              <a:t> </a:t>
            </a:r>
            <a:r>
              <a:rPr spc="-185" dirty="0"/>
              <a:t>use</a:t>
            </a:r>
            <a:r>
              <a:rPr spc="-215" dirty="0"/>
              <a:t> </a:t>
            </a:r>
            <a:r>
              <a:rPr spc="-20" dirty="0"/>
              <a:t>the</a:t>
            </a:r>
            <a:r>
              <a:rPr spc="-220" dirty="0"/>
              <a:t> </a:t>
            </a:r>
            <a:r>
              <a:rPr spc="-165" dirty="0"/>
              <a:t>assets</a:t>
            </a:r>
            <a:r>
              <a:rPr spc="-185" dirty="0"/>
              <a:t> </a:t>
            </a:r>
            <a:r>
              <a:rPr spc="60" dirty="0"/>
              <a:t>to</a:t>
            </a:r>
            <a:r>
              <a:rPr spc="-220" dirty="0"/>
              <a:t> </a:t>
            </a:r>
            <a:r>
              <a:rPr spc="-80" dirty="0"/>
              <a:t>generate</a:t>
            </a:r>
            <a:r>
              <a:rPr spc="-229" dirty="0"/>
              <a:t> </a:t>
            </a:r>
            <a:r>
              <a:rPr spc="-155" dirty="0"/>
              <a:t>business</a:t>
            </a:r>
          </a:p>
        </p:txBody>
      </p:sp>
      <p:sp>
        <p:nvSpPr>
          <p:cNvPr id="5" name="object 5"/>
          <p:cNvSpPr txBox="1">
            <a:spLocks noGrp="1"/>
          </p:cNvSpPr>
          <p:nvPr>
            <p:ph type="body" idx="1"/>
          </p:nvPr>
        </p:nvSpPr>
        <p:spPr>
          <a:prstGeom prst="rect">
            <a:avLst/>
          </a:prstGeom>
        </p:spPr>
        <p:txBody>
          <a:bodyPr vert="horz" wrap="square" lIns="0" tIns="133985" rIns="0" bIns="0" rtlCol="0">
            <a:spAutoFit/>
          </a:bodyPr>
          <a:lstStyle/>
          <a:p>
            <a:pPr marL="496570" lvl="1" indent="-484505">
              <a:lnSpc>
                <a:spcPct val="100000"/>
              </a:lnSpc>
              <a:spcBef>
                <a:spcPts val="1055"/>
              </a:spcBef>
              <a:buAutoNum type="arabicPeriod" startAt="5"/>
              <a:tabLst>
                <a:tab pos="497205" algn="l"/>
              </a:tabLst>
            </a:pPr>
            <a:r>
              <a:rPr sz="2800" spc="-50" dirty="0">
                <a:solidFill>
                  <a:srgbClr val="232852"/>
                </a:solidFill>
                <a:latin typeface="Arial"/>
                <a:cs typeface="Arial"/>
              </a:rPr>
              <a:t>Growth</a:t>
            </a:r>
            <a:r>
              <a:rPr sz="2800" spc="-220" dirty="0">
                <a:solidFill>
                  <a:srgbClr val="232852"/>
                </a:solidFill>
                <a:latin typeface="Arial"/>
                <a:cs typeface="Arial"/>
              </a:rPr>
              <a:t> </a:t>
            </a:r>
            <a:r>
              <a:rPr sz="2800" spc="-30" dirty="0">
                <a:solidFill>
                  <a:srgbClr val="232852"/>
                </a:solidFill>
                <a:latin typeface="Arial"/>
                <a:cs typeface="Arial"/>
              </a:rPr>
              <a:t>in</a:t>
            </a:r>
            <a:r>
              <a:rPr sz="2800" spc="-225" dirty="0">
                <a:solidFill>
                  <a:srgbClr val="232852"/>
                </a:solidFill>
                <a:latin typeface="Arial"/>
                <a:cs typeface="Arial"/>
              </a:rPr>
              <a:t> </a:t>
            </a:r>
            <a:r>
              <a:rPr sz="2800" spc="-90" dirty="0">
                <a:solidFill>
                  <a:srgbClr val="232852"/>
                </a:solidFill>
                <a:latin typeface="Arial"/>
                <a:cs typeface="Arial"/>
              </a:rPr>
              <a:t>Members'</a:t>
            </a:r>
            <a:r>
              <a:rPr sz="2800" spc="-315" dirty="0">
                <a:solidFill>
                  <a:srgbClr val="232852"/>
                </a:solidFill>
                <a:latin typeface="Arial"/>
                <a:cs typeface="Arial"/>
              </a:rPr>
              <a:t> </a:t>
            </a:r>
            <a:r>
              <a:rPr sz="2800" spc="-40" dirty="0">
                <a:solidFill>
                  <a:srgbClr val="232852"/>
                </a:solidFill>
                <a:latin typeface="Arial"/>
                <a:cs typeface="Arial"/>
              </a:rPr>
              <a:t>Contribution</a:t>
            </a:r>
            <a:endParaRPr sz="2800">
              <a:latin typeface="Arial"/>
              <a:cs typeface="Arial"/>
            </a:endParaRPr>
          </a:p>
          <a:p>
            <a:pPr marL="12700" marR="5080">
              <a:lnSpc>
                <a:spcPct val="90000"/>
              </a:lnSpc>
              <a:spcBef>
                <a:spcPts val="1295"/>
              </a:spcBef>
            </a:pPr>
            <a:r>
              <a:rPr spc="-155" dirty="0"/>
              <a:t>Measures</a:t>
            </a:r>
            <a:r>
              <a:rPr spc="-204" dirty="0"/>
              <a:t> </a:t>
            </a:r>
            <a:r>
              <a:rPr spc="-20" dirty="0"/>
              <a:t>the</a:t>
            </a:r>
            <a:r>
              <a:rPr spc="-220" dirty="0"/>
              <a:t> </a:t>
            </a:r>
            <a:r>
              <a:rPr spc="-5" dirty="0"/>
              <a:t>ability</a:t>
            </a:r>
            <a:r>
              <a:rPr spc="-215" dirty="0"/>
              <a:t> </a:t>
            </a:r>
            <a:r>
              <a:rPr spc="20" dirty="0"/>
              <a:t>of</a:t>
            </a:r>
            <a:r>
              <a:rPr spc="-220" dirty="0"/>
              <a:t> </a:t>
            </a:r>
            <a:r>
              <a:rPr spc="-20" dirty="0"/>
              <a:t>the</a:t>
            </a:r>
            <a:r>
              <a:rPr spc="-215" dirty="0"/>
              <a:t> </a:t>
            </a:r>
            <a:r>
              <a:rPr spc="-80" dirty="0"/>
              <a:t>cooperative  </a:t>
            </a:r>
            <a:r>
              <a:rPr spc="60" dirty="0"/>
              <a:t>to </a:t>
            </a:r>
            <a:r>
              <a:rPr spc="-114" dirty="0"/>
              <a:t>encourage </a:t>
            </a:r>
            <a:r>
              <a:rPr spc="-100" dirty="0"/>
              <a:t>members </a:t>
            </a:r>
            <a:r>
              <a:rPr spc="60" dirty="0"/>
              <a:t>to </a:t>
            </a:r>
            <a:r>
              <a:rPr spc="-130" dirty="0"/>
              <a:t>increase  </a:t>
            </a:r>
            <a:r>
              <a:rPr spc="-10" dirty="0"/>
              <a:t>their </a:t>
            </a:r>
            <a:r>
              <a:rPr spc="-60" dirty="0"/>
              <a:t>capital</a:t>
            </a:r>
            <a:r>
              <a:rPr spc="-409" dirty="0"/>
              <a:t> </a:t>
            </a:r>
            <a:r>
              <a:rPr spc="-25" dirty="0"/>
              <a:t>contribution</a:t>
            </a:r>
          </a:p>
          <a:p>
            <a:pPr marL="596265" lvl="1" indent="-584200">
              <a:lnSpc>
                <a:spcPct val="100000"/>
              </a:lnSpc>
              <a:spcBef>
                <a:spcPts val="975"/>
              </a:spcBef>
              <a:buAutoNum type="arabicPeriod" startAt="6"/>
              <a:tabLst>
                <a:tab pos="596900" algn="l"/>
              </a:tabLst>
            </a:pPr>
            <a:r>
              <a:rPr sz="2800" spc="-95" dirty="0">
                <a:solidFill>
                  <a:srgbClr val="232852"/>
                </a:solidFill>
                <a:latin typeface="Arial"/>
                <a:cs typeface="Arial"/>
              </a:rPr>
              <a:t>Delinquency</a:t>
            </a:r>
            <a:r>
              <a:rPr sz="2800" spc="-229" dirty="0">
                <a:solidFill>
                  <a:srgbClr val="232852"/>
                </a:solidFill>
                <a:latin typeface="Arial"/>
                <a:cs typeface="Arial"/>
              </a:rPr>
              <a:t> </a:t>
            </a:r>
            <a:r>
              <a:rPr sz="2800" spc="-135" dirty="0">
                <a:solidFill>
                  <a:srgbClr val="232852"/>
                </a:solidFill>
                <a:latin typeface="Arial"/>
                <a:cs typeface="Arial"/>
              </a:rPr>
              <a:t>Rate</a:t>
            </a:r>
            <a:endParaRPr sz="2800">
              <a:latin typeface="Arial"/>
              <a:cs typeface="Arial"/>
            </a:endParaRPr>
          </a:p>
          <a:p>
            <a:pPr marL="12700" marR="499109">
              <a:lnSpc>
                <a:spcPts val="3020"/>
              </a:lnSpc>
              <a:spcBef>
                <a:spcPts val="1345"/>
              </a:spcBef>
            </a:pPr>
            <a:r>
              <a:rPr spc="-155" dirty="0"/>
              <a:t>Measures </a:t>
            </a:r>
            <a:r>
              <a:rPr spc="-20" dirty="0"/>
              <a:t>the </a:t>
            </a:r>
            <a:r>
              <a:rPr spc="-70" dirty="0"/>
              <a:t>risk </a:t>
            </a:r>
            <a:r>
              <a:rPr spc="15" dirty="0"/>
              <a:t>of </a:t>
            </a:r>
            <a:r>
              <a:rPr spc="-30" dirty="0"/>
              <a:t>default in </a:t>
            </a:r>
            <a:r>
              <a:rPr spc="-20" dirty="0"/>
              <a:t>the  </a:t>
            </a:r>
            <a:r>
              <a:rPr spc="5" dirty="0"/>
              <a:t>portfolio</a:t>
            </a:r>
            <a:r>
              <a:rPr spc="-225" dirty="0"/>
              <a:t> </a:t>
            </a:r>
            <a:r>
              <a:rPr spc="-35" dirty="0"/>
              <a:t>or</a:t>
            </a:r>
            <a:r>
              <a:rPr spc="-225" dirty="0"/>
              <a:t> </a:t>
            </a:r>
            <a:r>
              <a:rPr spc="-20" dirty="0"/>
              <a:t>the</a:t>
            </a:r>
            <a:r>
              <a:rPr spc="-220" dirty="0"/>
              <a:t> </a:t>
            </a:r>
            <a:r>
              <a:rPr spc="-40" dirty="0"/>
              <a:t>rate</a:t>
            </a:r>
            <a:r>
              <a:rPr spc="-210" dirty="0"/>
              <a:t> </a:t>
            </a:r>
            <a:r>
              <a:rPr spc="15" dirty="0"/>
              <a:t>of</a:t>
            </a:r>
            <a:r>
              <a:rPr spc="-235" dirty="0"/>
              <a:t> </a:t>
            </a:r>
            <a:r>
              <a:rPr spc="-55" dirty="0"/>
              <a:t>uncollectible  </a:t>
            </a:r>
            <a:r>
              <a:rPr spc="-120" dirty="0"/>
              <a:t>accounts</a:t>
            </a:r>
          </a:p>
        </p:txBody>
      </p:sp>
      <p:sp>
        <p:nvSpPr>
          <p:cNvPr id="6" name="object 6"/>
          <p:cNvSpPr/>
          <p:nvPr/>
        </p:nvSpPr>
        <p:spPr>
          <a:xfrm>
            <a:off x="0" y="0"/>
            <a:ext cx="2822448" cy="243992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0" y="5475730"/>
            <a:ext cx="2822448" cy="18303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541778"/>
            <a:ext cx="2636520" cy="2129155"/>
          </a:xfrm>
          <a:prstGeom prst="rect">
            <a:avLst/>
          </a:prstGeom>
        </p:spPr>
        <p:txBody>
          <a:bodyPr vert="horz" wrap="square" lIns="0" tIns="58419" rIns="0" bIns="0" rtlCol="0">
            <a:spAutoFit/>
          </a:bodyPr>
          <a:lstStyle/>
          <a:p>
            <a:pPr marL="12700" marR="5080">
              <a:lnSpc>
                <a:spcPct val="90000"/>
              </a:lnSpc>
              <a:spcBef>
                <a:spcPts val="459"/>
              </a:spcBef>
            </a:pPr>
            <a:r>
              <a:rPr sz="3000" b="1" spc="-40" dirty="0">
                <a:solidFill>
                  <a:srgbClr val="FFFFFF"/>
                </a:solidFill>
                <a:latin typeface="Trebuchet MS"/>
                <a:cs typeface="Trebuchet MS"/>
              </a:rPr>
              <a:t>FINANCIAL  </a:t>
            </a:r>
            <a:r>
              <a:rPr sz="3000" b="1" spc="-25" dirty="0">
                <a:solidFill>
                  <a:srgbClr val="FFFFFF"/>
                </a:solidFill>
                <a:latin typeface="Trebuchet MS"/>
                <a:cs typeface="Trebuchet MS"/>
              </a:rPr>
              <a:t>P</a:t>
            </a:r>
            <a:r>
              <a:rPr sz="3000" b="1" spc="-65" dirty="0">
                <a:solidFill>
                  <a:srgbClr val="FFFFFF"/>
                </a:solidFill>
                <a:latin typeface="Trebuchet MS"/>
                <a:cs typeface="Trebuchet MS"/>
              </a:rPr>
              <a:t>E</a:t>
            </a:r>
            <a:r>
              <a:rPr sz="3000" b="1" spc="-10" dirty="0">
                <a:solidFill>
                  <a:srgbClr val="FFFFFF"/>
                </a:solidFill>
                <a:latin typeface="Trebuchet MS"/>
                <a:cs typeface="Trebuchet MS"/>
              </a:rPr>
              <a:t>R</a:t>
            </a:r>
            <a:r>
              <a:rPr sz="3000" b="1" spc="-254" dirty="0">
                <a:solidFill>
                  <a:srgbClr val="FFFFFF"/>
                </a:solidFill>
                <a:latin typeface="Trebuchet MS"/>
                <a:cs typeface="Trebuchet MS"/>
              </a:rPr>
              <a:t>F</a:t>
            </a:r>
            <a:r>
              <a:rPr sz="3000" b="1" spc="30" dirty="0">
                <a:solidFill>
                  <a:srgbClr val="FFFFFF"/>
                </a:solidFill>
                <a:latin typeface="Trebuchet MS"/>
                <a:cs typeface="Trebuchet MS"/>
              </a:rPr>
              <a:t>O</a:t>
            </a:r>
            <a:r>
              <a:rPr sz="3000" b="1" spc="-10" dirty="0">
                <a:solidFill>
                  <a:srgbClr val="FFFFFF"/>
                </a:solidFill>
                <a:latin typeface="Trebuchet MS"/>
                <a:cs typeface="Trebuchet MS"/>
              </a:rPr>
              <a:t>R</a:t>
            </a:r>
            <a:r>
              <a:rPr sz="3000" b="1" spc="185" dirty="0">
                <a:solidFill>
                  <a:srgbClr val="FFFFFF"/>
                </a:solidFill>
                <a:latin typeface="Trebuchet MS"/>
                <a:cs typeface="Trebuchet MS"/>
              </a:rPr>
              <a:t>M</a:t>
            </a:r>
            <a:r>
              <a:rPr sz="3000" b="1" spc="5" dirty="0">
                <a:solidFill>
                  <a:srgbClr val="FFFFFF"/>
                </a:solidFill>
                <a:latin typeface="Trebuchet MS"/>
                <a:cs typeface="Trebuchet MS"/>
              </a:rPr>
              <a:t>A</a:t>
            </a:r>
            <a:r>
              <a:rPr sz="3000" b="1" spc="120" dirty="0">
                <a:solidFill>
                  <a:srgbClr val="FFFFFF"/>
                </a:solidFill>
                <a:latin typeface="Trebuchet MS"/>
                <a:cs typeface="Trebuchet MS"/>
              </a:rPr>
              <a:t>N</a:t>
            </a:r>
            <a:r>
              <a:rPr sz="3000" b="1" spc="-160" dirty="0">
                <a:solidFill>
                  <a:srgbClr val="FFFFFF"/>
                </a:solidFill>
                <a:latin typeface="Trebuchet MS"/>
                <a:cs typeface="Trebuchet MS"/>
              </a:rPr>
              <a:t>C</a:t>
            </a:r>
            <a:r>
              <a:rPr sz="3000" b="1" spc="-5" dirty="0">
                <a:solidFill>
                  <a:srgbClr val="FFFFFF"/>
                </a:solidFill>
                <a:latin typeface="Trebuchet MS"/>
                <a:cs typeface="Trebuchet MS"/>
              </a:rPr>
              <a:t>E  </a:t>
            </a:r>
            <a:r>
              <a:rPr sz="3000" b="1" spc="25" dirty="0">
                <a:solidFill>
                  <a:srgbClr val="FFFFFF"/>
                </a:solidFill>
                <a:latin typeface="Trebuchet MS"/>
                <a:cs typeface="Trebuchet MS"/>
              </a:rPr>
              <a:t>STANDARDS  </a:t>
            </a:r>
            <a:r>
              <a:rPr sz="3000" b="1" spc="-60" dirty="0">
                <a:solidFill>
                  <a:srgbClr val="FFFFFF"/>
                </a:solidFill>
                <a:latin typeface="Trebuchet MS"/>
                <a:cs typeface="Trebuchet MS"/>
              </a:rPr>
              <a:t>FOR  </a:t>
            </a:r>
            <a:r>
              <a:rPr sz="3000" b="1" spc="-150" dirty="0">
                <a:solidFill>
                  <a:srgbClr val="FFFFFF"/>
                </a:solidFill>
                <a:latin typeface="Trebuchet MS"/>
                <a:cs typeface="Trebuchet MS"/>
              </a:rPr>
              <a:t>C</a:t>
            </a:r>
            <a:r>
              <a:rPr sz="3000" b="1" spc="30" dirty="0">
                <a:solidFill>
                  <a:srgbClr val="FFFFFF"/>
                </a:solidFill>
                <a:latin typeface="Trebuchet MS"/>
                <a:cs typeface="Trebuchet MS"/>
              </a:rPr>
              <a:t>OO</a:t>
            </a:r>
            <a:r>
              <a:rPr sz="3000" b="1" spc="-25" dirty="0">
                <a:solidFill>
                  <a:srgbClr val="FFFFFF"/>
                </a:solidFill>
                <a:latin typeface="Trebuchet MS"/>
                <a:cs typeface="Trebuchet MS"/>
              </a:rPr>
              <a:t>P</a:t>
            </a:r>
            <a:r>
              <a:rPr sz="3000" b="1" spc="-80" dirty="0">
                <a:solidFill>
                  <a:srgbClr val="FFFFFF"/>
                </a:solidFill>
                <a:latin typeface="Trebuchet MS"/>
                <a:cs typeface="Trebuchet MS"/>
              </a:rPr>
              <a:t>E</a:t>
            </a:r>
            <a:r>
              <a:rPr sz="3000" b="1" spc="-10" dirty="0">
                <a:solidFill>
                  <a:srgbClr val="FFFFFF"/>
                </a:solidFill>
                <a:latin typeface="Trebuchet MS"/>
                <a:cs typeface="Trebuchet MS"/>
              </a:rPr>
              <a:t>R</a:t>
            </a:r>
            <a:r>
              <a:rPr sz="3000" b="1" spc="-150" dirty="0">
                <a:solidFill>
                  <a:srgbClr val="FFFFFF"/>
                </a:solidFill>
                <a:latin typeface="Trebuchet MS"/>
                <a:cs typeface="Trebuchet MS"/>
              </a:rPr>
              <a:t>A</a:t>
            </a:r>
            <a:r>
              <a:rPr sz="3000" b="1" spc="-180" dirty="0">
                <a:solidFill>
                  <a:srgbClr val="FFFFFF"/>
                </a:solidFill>
                <a:latin typeface="Trebuchet MS"/>
                <a:cs typeface="Trebuchet MS"/>
              </a:rPr>
              <a:t>T</a:t>
            </a:r>
            <a:r>
              <a:rPr sz="3000" b="1" spc="-85" dirty="0">
                <a:solidFill>
                  <a:srgbClr val="FFFFFF"/>
                </a:solidFill>
                <a:latin typeface="Trebuchet MS"/>
                <a:cs typeface="Trebuchet MS"/>
              </a:rPr>
              <a:t>I</a:t>
            </a:r>
            <a:r>
              <a:rPr sz="3000" b="1" spc="-25" dirty="0">
                <a:solidFill>
                  <a:srgbClr val="FFFFFF"/>
                </a:solidFill>
                <a:latin typeface="Trebuchet MS"/>
                <a:cs typeface="Trebuchet MS"/>
              </a:rPr>
              <a:t>V</a:t>
            </a:r>
            <a:r>
              <a:rPr sz="3000" b="1" spc="-80" dirty="0">
                <a:solidFill>
                  <a:srgbClr val="FFFFFF"/>
                </a:solidFill>
                <a:latin typeface="Trebuchet MS"/>
                <a:cs typeface="Trebuchet MS"/>
              </a:rPr>
              <a:t>E</a:t>
            </a:r>
            <a:r>
              <a:rPr sz="3000" b="1" spc="195" dirty="0">
                <a:solidFill>
                  <a:srgbClr val="FFFFFF"/>
                </a:solidFill>
                <a:latin typeface="Trebuchet MS"/>
                <a:cs typeface="Trebuchet MS"/>
              </a:rPr>
              <a:t>S</a:t>
            </a:r>
            <a:endParaRPr sz="3000">
              <a:latin typeface="Trebuchet MS"/>
              <a:cs typeface="Trebuchet MS"/>
            </a:endParaRPr>
          </a:p>
        </p:txBody>
      </p:sp>
      <p:sp>
        <p:nvSpPr>
          <p:cNvPr id="3" name="object 3"/>
          <p:cNvSpPr txBox="1"/>
          <p:nvPr/>
        </p:nvSpPr>
        <p:spPr>
          <a:xfrm>
            <a:off x="3271773" y="1077594"/>
            <a:ext cx="5709920" cy="2703195"/>
          </a:xfrm>
          <a:prstGeom prst="rect">
            <a:avLst/>
          </a:prstGeom>
        </p:spPr>
        <p:txBody>
          <a:bodyPr vert="horz" wrap="square" lIns="0" tIns="60960" rIns="0" bIns="0" rtlCol="0">
            <a:spAutoFit/>
          </a:bodyPr>
          <a:lstStyle/>
          <a:p>
            <a:pPr marL="12700" marR="208279" lvl="1">
              <a:lnSpc>
                <a:spcPts val="3020"/>
              </a:lnSpc>
              <a:spcBef>
                <a:spcPts val="480"/>
              </a:spcBef>
              <a:buAutoNum type="arabicPeriod" startAt="7"/>
              <a:tabLst>
                <a:tab pos="547370" algn="l"/>
              </a:tabLst>
            </a:pPr>
            <a:r>
              <a:rPr sz="2800" spc="-125" dirty="0">
                <a:solidFill>
                  <a:srgbClr val="232852"/>
                </a:solidFill>
                <a:latin typeface="Arial"/>
                <a:cs typeface="Arial"/>
              </a:rPr>
              <a:t>Adequacy</a:t>
            </a:r>
            <a:r>
              <a:rPr sz="2800" spc="-235" dirty="0">
                <a:solidFill>
                  <a:srgbClr val="232852"/>
                </a:solidFill>
                <a:latin typeface="Arial"/>
                <a:cs typeface="Arial"/>
              </a:rPr>
              <a:t> </a:t>
            </a:r>
            <a:r>
              <a:rPr sz="2800" spc="15" dirty="0">
                <a:solidFill>
                  <a:srgbClr val="232852"/>
                </a:solidFill>
                <a:latin typeface="Arial"/>
                <a:cs typeface="Arial"/>
              </a:rPr>
              <a:t>of</a:t>
            </a:r>
            <a:r>
              <a:rPr sz="2800" spc="-225" dirty="0">
                <a:solidFill>
                  <a:srgbClr val="232852"/>
                </a:solidFill>
                <a:latin typeface="Arial"/>
                <a:cs typeface="Arial"/>
              </a:rPr>
              <a:t> </a:t>
            </a:r>
            <a:r>
              <a:rPr sz="2800" spc="-85" dirty="0">
                <a:solidFill>
                  <a:srgbClr val="232852"/>
                </a:solidFill>
                <a:latin typeface="Arial"/>
                <a:cs typeface="Arial"/>
              </a:rPr>
              <a:t>Provisioning</a:t>
            </a:r>
            <a:r>
              <a:rPr sz="2800" spc="-210" dirty="0">
                <a:solidFill>
                  <a:srgbClr val="232852"/>
                </a:solidFill>
                <a:latin typeface="Arial"/>
                <a:cs typeface="Arial"/>
              </a:rPr>
              <a:t> </a:t>
            </a:r>
            <a:r>
              <a:rPr sz="2800" spc="15" dirty="0">
                <a:solidFill>
                  <a:srgbClr val="232852"/>
                </a:solidFill>
                <a:latin typeface="Arial"/>
                <a:cs typeface="Arial"/>
              </a:rPr>
              <a:t>of</a:t>
            </a:r>
            <a:r>
              <a:rPr sz="2800" spc="-355" dirty="0">
                <a:solidFill>
                  <a:srgbClr val="232852"/>
                </a:solidFill>
                <a:latin typeface="Arial"/>
                <a:cs typeface="Arial"/>
              </a:rPr>
              <a:t> </a:t>
            </a:r>
            <a:r>
              <a:rPr sz="2800" spc="-150" dirty="0">
                <a:solidFill>
                  <a:srgbClr val="232852"/>
                </a:solidFill>
                <a:latin typeface="Arial"/>
                <a:cs typeface="Arial"/>
              </a:rPr>
              <a:t>APLL  </a:t>
            </a:r>
            <a:r>
              <a:rPr sz="2800" spc="-105" dirty="0">
                <a:solidFill>
                  <a:srgbClr val="232852"/>
                </a:solidFill>
                <a:latin typeface="Arial"/>
                <a:cs typeface="Arial"/>
              </a:rPr>
              <a:t>(over </a:t>
            </a:r>
            <a:r>
              <a:rPr sz="2800" spc="-225" dirty="0">
                <a:solidFill>
                  <a:srgbClr val="232852"/>
                </a:solidFill>
                <a:latin typeface="Arial"/>
                <a:cs typeface="Arial"/>
              </a:rPr>
              <a:t>12 </a:t>
            </a:r>
            <a:r>
              <a:rPr sz="2800" spc="-55" dirty="0">
                <a:solidFill>
                  <a:srgbClr val="232852"/>
                </a:solidFill>
                <a:latin typeface="Arial"/>
                <a:cs typeface="Arial"/>
              </a:rPr>
              <a:t>months </a:t>
            </a:r>
            <a:r>
              <a:rPr sz="2800" spc="-85" dirty="0">
                <a:solidFill>
                  <a:srgbClr val="232852"/>
                </a:solidFill>
                <a:latin typeface="Arial"/>
                <a:cs typeface="Arial"/>
              </a:rPr>
              <a:t>past</a:t>
            </a:r>
            <a:r>
              <a:rPr sz="2800" spc="-455" dirty="0">
                <a:solidFill>
                  <a:srgbClr val="232852"/>
                </a:solidFill>
                <a:latin typeface="Arial"/>
                <a:cs typeface="Arial"/>
              </a:rPr>
              <a:t> </a:t>
            </a:r>
            <a:r>
              <a:rPr sz="2800" spc="-125" dirty="0">
                <a:solidFill>
                  <a:srgbClr val="232852"/>
                </a:solidFill>
                <a:latin typeface="Arial"/>
                <a:cs typeface="Arial"/>
              </a:rPr>
              <a:t>due)</a:t>
            </a:r>
            <a:endParaRPr sz="2800">
              <a:latin typeface="Arial"/>
              <a:cs typeface="Arial"/>
            </a:endParaRPr>
          </a:p>
          <a:p>
            <a:pPr marL="12700" marR="50165">
              <a:lnSpc>
                <a:spcPts val="3020"/>
              </a:lnSpc>
              <a:spcBef>
                <a:spcPts val="1305"/>
              </a:spcBef>
            </a:pPr>
            <a:r>
              <a:rPr sz="2800" spc="-155" dirty="0">
                <a:solidFill>
                  <a:srgbClr val="232852"/>
                </a:solidFill>
                <a:latin typeface="Arial"/>
                <a:cs typeface="Arial"/>
              </a:rPr>
              <a:t>Measures </a:t>
            </a:r>
            <a:r>
              <a:rPr sz="2800" spc="-20" dirty="0">
                <a:solidFill>
                  <a:srgbClr val="232852"/>
                </a:solidFill>
                <a:latin typeface="Arial"/>
                <a:cs typeface="Arial"/>
              </a:rPr>
              <a:t>the </a:t>
            </a:r>
            <a:r>
              <a:rPr sz="2800" spc="-130" dirty="0">
                <a:solidFill>
                  <a:srgbClr val="232852"/>
                </a:solidFill>
                <a:latin typeface="Arial"/>
                <a:cs typeface="Arial"/>
              </a:rPr>
              <a:t>adequacy </a:t>
            </a:r>
            <a:r>
              <a:rPr sz="2800" spc="15" dirty="0">
                <a:solidFill>
                  <a:srgbClr val="232852"/>
                </a:solidFill>
                <a:latin typeface="Arial"/>
                <a:cs typeface="Arial"/>
              </a:rPr>
              <a:t>of </a:t>
            </a:r>
            <a:r>
              <a:rPr sz="2800" spc="-20" dirty="0">
                <a:solidFill>
                  <a:srgbClr val="232852"/>
                </a:solidFill>
                <a:latin typeface="Arial"/>
                <a:cs typeface="Arial"/>
              </a:rPr>
              <a:t>the  </a:t>
            </a:r>
            <a:r>
              <a:rPr sz="2800" spc="-95" dirty="0">
                <a:solidFill>
                  <a:srgbClr val="232852"/>
                </a:solidFill>
                <a:latin typeface="Arial"/>
                <a:cs typeface="Arial"/>
              </a:rPr>
              <a:t>allowance</a:t>
            </a:r>
            <a:r>
              <a:rPr sz="2800" spc="-215" dirty="0">
                <a:solidFill>
                  <a:srgbClr val="232852"/>
                </a:solidFill>
                <a:latin typeface="Arial"/>
                <a:cs typeface="Arial"/>
              </a:rPr>
              <a:t> </a:t>
            </a:r>
            <a:r>
              <a:rPr sz="2800" spc="15" dirty="0">
                <a:solidFill>
                  <a:srgbClr val="232852"/>
                </a:solidFill>
                <a:latin typeface="Arial"/>
                <a:cs typeface="Arial"/>
              </a:rPr>
              <a:t>for</a:t>
            </a:r>
            <a:r>
              <a:rPr sz="2800" spc="-225" dirty="0">
                <a:solidFill>
                  <a:srgbClr val="232852"/>
                </a:solidFill>
                <a:latin typeface="Arial"/>
                <a:cs typeface="Arial"/>
              </a:rPr>
              <a:t> </a:t>
            </a:r>
            <a:r>
              <a:rPr sz="2800" spc="-95" dirty="0">
                <a:solidFill>
                  <a:srgbClr val="232852"/>
                </a:solidFill>
                <a:latin typeface="Arial"/>
                <a:cs typeface="Arial"/>
              </a:rPr>
              <a:t>expected</a:t>
            </a:r>
            <a:r>
              <a:rPr sz="2800" spc="-220" dirty="0">
                <a:solidFill>
                  <a:srgbClr val="232852"/>
                </a:solidFill>
                <a:latin typeface="Arial"/>
                <a:cs typeface="Arial"/>
              </a:rPr>
              <a:t> </a:t>
            </a:r>
            <a:r>
              <a:rPr sz="2800" spc="-175" dirty="0">
                <a:solidFill>
                  <a:srgbClr val="232852"/>
                </a:solidFill>
                <a:latin typeface="Arial"/>
                <a:cs typeface="Arial"/>
              </a:rPr>
              <a:t>losses</a:t>
            </a:r>
            <a:r>
              <a:rPr sz="2800" spc="-204" dirty="0">
                <a:solidFill>
                  <a:srgbClr val="232852"/>
                </a:solidFill>
                <a:latin typeface="Arial"/>
                <a:cs typeface="Arial"/>
              </a:rPr>
              <a:t> </a:t>
            </a:r>
            <a:r>
              <a:rPr sz="2800" spc="-80" dirty="0">
                <a:solidFill>
                  <a:srgbClr val="232852"/>
                </a:solidFill>
                <a:latin typeface="Arial"/>
                <a:cs typeface="Arial"/>
              </a:rPr>
              <a:t>on</a:t>
            </a:r>
            <a:r>
              <a:rPr sz="2800" spc="-220" dirty="0">
                <a:solidFill>
                  <a:srgbClr val="232852"/>
                </a:solidFill>
                <a:latin typeface="Arial"/>
                <a:cs typeface="Arial"/>
              </a:rPr>
              <a:t> </a:t>
            </a:r>
            <a:r>
              <a:rPr sz="2800" spc="-120" dirty="0">
                <a:solidFill>
                  <a:srgbClr val="232852"/>
                </a:solidFill>
                <a:latin typeface="Arial"/>
                <a:cs typeface="Arial"/>
              </a:rPr>
              <a:t>loans</a:t>
            </a:r>
            <a:endParaRPr sz="2800">
              <a:latin typeface="Arial"/>
              <a:cs typeface="Arial"/>
            </a:endParaRPr>
          </a:p>
          <a:p>
            <a:pPr marL="12700" marR="5080" lvl="1">
              <a:lnSpc>
                <a:spcPts val="3020"/>
              </a:lnSpc>
              <a:spcBef>
                <a:spcPts val="1315"/>
              </a:spcBef>
              <a:buAutoNum type="arabicPeriod" startAt="8"/>
              <a:tabLst>
                <a:tab pos="577850" algn="l"/>
              </a:tabLst>
            </a:pPr>
            <a:r>
              <a:rPr sz="2800" spc="-125" dirty="0">
                <a:solidFill>
                  <a:srgbClr val="232852"/>
                </a:solidFill>
                <a:latin typeface="Arial"/>
                <a:cs typeface="Arial"/>
              </a:rPr>
              <a:t>Adequacy</a:t>
            </a:r>
            <a:r>
              <a:rPr sz="2800" spc="-229" dirty="0">
                <a:solidFill>
                  <a:srgbClr val="232852"/>
                </a:solidFill>
                <a:latin typeface="Arial"/>
                <a:cs typeface="Arial"/>
              </a:rPr>
              <a:t> </a:t>
            </a:r>
            <a:r>
              <a:rPr sz="2800" spc="15" dirty="0">
                <a:solidFill>
                  <a:srgbClr val="232852"/>
                </a:solidFill>
                <a:latin typeface="Arial"/>
                <a:cs typeface="Arial"/>
              </a:rPr>
              <a:t>of</a:t>
            </a:r>
            <a:r>
              <a:rPr sz="2800" spc="-225" dirty="0">
                <a:solidFill>
                  <a:srgbClr val="232852"/>
                </a:solidFill>
                <a:latin typeface="Arial"/>
                <a:cs typeface="Arial"/>
              </a:rPr>
              <a:t> </a:t>
            </a:r>
            <a:r>
              <a:rPr sz="2800" spc="-85" dirty="0">
                <a:solidFill>
                  <a:srgbClr val="232852"/>
                </a:solidFill>
                <a:latin typeface="Arial"/>
                <a:cs typeface="Arial"/>
              </a:rPr>
              <a:t>Provisioning</a:t>
            </a:r>
            <a:r>
              <a:rPr sz="2800" spc="-210" dirty="0">
                <a:solidFill>
                  <a:srgbClr val="232852"/>
                </a:solidFill>
                <a:latin typeface="Arial"/>
                <a:cs typeface="Arial"/>
              </a:rPr>
              <a:t> </a:t>
            </a:r>
            <a:r>
              <a:rPr sz="2800" spc="15" dirty="0">
                <a:solidFill>
                  <a:srgbClr val="232852"/>
                </a:solidFill>
                <a:latin typeface="Arial"/>
                <a:cs typeface="Arial"/>
              </a:rPr>
              <a:t>of</a:t>
            </a:r>
            <a:r>
              <a:rPr sz="2800" spc="-235" dirty="0">
                <a:solidFill>
                  <a:srgbClr val="232852"/>
                </a:solidFill>
                <a:latin typeface="Arial"/>
                <a:cs typeface="Arial"/>
              </a:rPr>
              <a:t> </a:t>
            </a:r>
            <a:r>
              <a:rPr sz="2800" spc="-305" dirty="0">
                <a:solidFill>
                  <a:srgbClr val="232852"/>
                </a:solidFill>
                <a:latin typeface="Arial"/>
                <a:cs typeface="Arial"/>
              </a:rPr>
              <a:t>1</a:t>
            </a:r>
            <a:r>
              <a:rPr sz="2800" spc="-220" dirty="0">
                <a:solidFill>
                  <a:srgbClr val="232852"/>
                </a:solidFill>
                <a:latin typeface="Arial"/>
                <a:cs typeface="Arial"/>
              </a:rPr>
              <a:t> </a:t>
            </a:r>
            <a:r>
              <a:rPr sz="2800" spc="60" dirty="0">
                <a:solidFill>
                  <a:srgbClr val="232852"/>
                </a:solidFill>
                <a:latin typeface="Arial"/>
                <a:cs typeface="Arial"/>
              </a:rPr>
              <a:t>to</a:t>
            </a:r>
            <a:r>
              <a:rPr sz="2800" spc="-225" dirty="0">
                <a:solidFill>
                  <a:srgbClr val="232852"/>
                </a:solidFill>
                <a:latin typeface="Arial"/>
                <a:cs typeface="Arial"/>
              </a:rPr>
              <a:t> 12  </a:t>
            </a:r>
            <a:r>
              <a:rPr sz="2800" spc="-55" dirty="0">
                <a:solidFill>
                  <a:srgbClr val="232852"/>
                </a:solidFill>
                <a:latin typeface="Arial"/>
                <a:cs typeface="Arial"/>
              </a:rPr>
              <a:t>months </a:t>
            </a:r>
            <a:r>
              <a:rPr sz="2800" spc="-85" dirty="0">
                <a:solidFill>
                  <a:srgbClr val="232852"/>
                </a:solidFill>
                <a:latin typeface="Arial"/>
                <a:cs typeface="Arial"/>
              </a:rPr>
              <a:t>past</a:t>
            </a:r>
            <a:r>
              <a:rPr sz="2800" spc="-360" dirty="0">
                <a:solidFill>
                  <a:srgbClr val="232852"/>
                </a:solidFill>
                <a:latin typeface="Arial"/>
                <a:cs typeface="Arial"/>
              </a:rPr>
              <a:t> </a:t>
            </a:r>
            <a:r>
              <a:rPr sz="2800" spc="-114" dirty="0">
                <a:solidFill>
                  <a:srgbClr val="232852"/>
                </a:solidFill>
                <a:latin typeface="Arial"/>
                <a:cs typeface="Arial"/>
              </a:rPr>
              <a:t>due</a:t>
            </a:r>
            <a:endParaRPr sz="2800">
              <a:latin typeface="Arial"/>
              <a:cs typeface="Arial"/>
            </a:endParaRPr>
          </a:p>
        </p:txBody>
      </p:sp>
      <p:sp>
        <p:nvSpPr>
          <p:cNvPr id="4" name="object 4"/>
          <p:cNvSpPr txBox="1"/>
          <p:nvPr/>
        </p:nvSpPr>
        <p:spPr>
          <a:xfrm>
            <a:off x="3271773" y="4302815"/>
            <a:ext cx="5322570" cy="2058670"/>
          </a:xfrm>
          <a:prstGeom prst="rect">
            <a:avLst/>
          </a:prstGeom>
        </p:spPr>
        <p:txBody>
          <a:bodyPr vert="horz" wrap="square" lIns="0" tIns="135890" rIns="0" bIns="0" rtlCol="0">
            <a:spAutoFit/>
          </a:bodyPr>
          <a:lstStyle/>
          <a:p>
            <a:pPr marL="523240" indent="-511175">
              <a:lnSpc>
                <a:spcPct val="100000"/>
              </a:lnSpc>
              <a:spcBef>
                <a:spcPts val="1070"/>
              </a:spcBef>
              <a:buAutoNum type="arabicPeriod" startAt="4"/>
              <a:tabLst>
                <a:tab pos="523240" algn="l"/>
                <a:tab pos="523875" algn="l"/>
              </a:tabLst>
            </a:pPr>
            <a:r>
              <a:rPr sz="2800" b="1" spc="-25" dirty="0">
                <a:solidFill>
                  <a:srgbClr val="232852"/>
                </a:solidFill>
                <a:latin typeface="Trebuchet MS"/>
                <a:cs typeface="Trebuchet MS"/>
              </a:rPr>
              <a:t>PROFITABILITY</a:t>
            </a:r>
            <a:endParaRPr sz="2800">
              <a:latin typeface="Trebuchet MS"/>
              <a:cs typeface="Trebuchet MS"/>
            </a:endParaRPr>
          </a:p>
          <a:p>
            <a:pPr marL="521334" lvl="1" indent="-509270">
              <a:lnSpc>
                <a:spcPct val="100000"/>
              </a:lnSpc>
              <a:spcBef>
                <a:spcPts val="969"/>
              </a:spcBef>
              <a:buAutoNum type="arabicPeriod"/>
              <a:tabLst>
                <a:tab pos="521970" algn="l"/>
              </a:tabLst>
            </a:pPr>
            <a:r>
              <a:rPr sz="2800" spc="-100" dirty="0">
                <a:solidFill>
                  <a:srgbClr val="232852"/>
                </a:solidFill>
                <a:latin typeface="Arial"/>
                <a:cs typeface="Arial"/>
              </a:rPr>
              <a:t>Return </a:t>
            </a:r>
            <a:r>
              <a:rPr sz="2800" spc="-80" dirty="0">
                <a:solidFill>
                  <a:srgbClr val="232852"/>
                </a:solidFill>
                <a:latin typeface="Arial"/>
                <a:cs typeface="Arial"/>
              </a:rPr>
              <a:t>on</a:t>
            </a:r>
            <a:r>
              <a:rPr sz="2800" spc="-535" dirty="0">
                <a:solidFill>
                  <a:srgbClr val="232852"/>
                </a:solidFill>
                <a:latin typeface="Arial"/>
                <a:cs typeface="Arial"/>
              </a:rPr>
              <a:t> </a:t>
            </a:r>
            <a:r>
              <a:rPr sz="2800" spc="-150" dirty="0">
                <a:solidFill>
                  <a:srgbClr val="232852"/>
                </a:solidFill>
                <a:latin typeface="Arial"/>
                <a:cs typeface="Arial"/>
              </a:rPr>
              <a:t>Assets</a:t>
            </a:r>
            <a:endParaRPr sz="2800">
              <a:latin typeface="Arial"/>
              <a:cs typeface="Arial"/>
            </a:endParaRPr>
          </a:p>
          <a:p>
            <a:pPr marL="12700" marR="5080">
              <a:lnSpc>
                <a:spcPts val="3020"/>
              </a:lnSpc>
              <a:spcBef>
                <a:spcPts val="1345"/>
              </a:spcBef>
            </a:pPr>
            <a:r>
              <a:rPr sz="2800" spc="-204" dirty="0">
                <a:solidFill>
                  <a:srgbClr val="232852"/>
                </a:solidFill>
                <a:latin typeface="Arial"/>
                <a:cs typeface="Arial"/>
              </a:rPr>
              <a:t>To</a:t>
            </a:r>
            <a:r>
              <a:rPr sz="2800" spc="-225" dirty="0">
                <a:solidFill>
                  <a:srgbClr val="232852"/>
                </a:solidFill>
                <a:latin typeface="Arial"/>
                <a:cs typeface="Arial"/>
              </a:rPr>
              <a:t> </a:t>
            </a:r>
            <a:r>
              <a:rPr sz="2800" spc="-135" dirty="0">
                <a:solidFill>
                  <a:srgbClr val="232852"/>
                </a:solidFill>
                <a:latin typeface="Arial"/>
                <a:cs typeface="Arial"/>
              </a:rPr>
              <a:t>measure</a:t>
            </a:r>
            <a:r>
              <a:rPr sz="2800" spc="-204" dirty="0">
                <a:solidFill>
                  <a:srgbClr val="232852"/>
                </a:solidFill>
                <a:latin typeface="Arial"/>
                <a:cs typeface="Arial"/>
              </a:rPr>
              <a:t> </a:t>
            </a:r>
            <a:r>
              <a:rPr sz="2800" spc="-20" dirty="0">
                <a:solidFill>
                  <a:srgbClr val="232852"/>
                </a:solidFill>
                <a:latin typeface="Arial"/>
                <a:cs typeface="Arial"/>
              </a:rPr>
              <a:t>the</a:t>
            </a:r>
            <a:r>
              <a:rPr sz="2800" spc="-225" dirty="0">
                <a:solidFill>
                  <a:srgbClr val="232852"/>
                </a:solidFill>
                <a:latin typeface="Arial"/>
                <a:cs typeface="Arial"/>
              </a:rPr>
              <a:t> </a:t>
            </a:r>
            <a:r>
              <a:rPr sz="2800" spc="-85" dirty="0">
                <a:solidFill>
                  <a:srgbClr val="232852"/>
                </a:solidFill>
                <a:latin typeface="Arial"/>
                <a:cs typeface="Arial"/>
              </a:rPr>
              <a:t>capacity</a:t>
            </a:r>
            <a:r>
              <a:rPr sz="2800" spc="-200" dirty="0">
                <a:solidFill>
                  <a:srgbClr val="232852"/>
                </a:solidFill>
                <a:latin typeface="Arial"/>
                <a:cs typeface="Arial"/>
              </a:rPr>
              <a:t> </a:t>
            </a:r>
            <a:r>
              <a:rPr sz="2800" spc="15" dirty="0">
                <a:solidFill>
                  <a:srgbClr val="232852"/>
                </a:solidFill>
                <a:latin typeface="Arial"/>
                <a:cs typeface="Arial"/>
              </a:rPr>
              <a:t>of</a:t>
            </a:r>
            <a:r>
              <a:rPr sz="2800" spc="-225" dirty="0">
                <a:solidFill>
                  <a:srgbClr val="232852"/>
                </a:solidFill>
                <a:latin typeface="Arial"/>
                <a:cs typeface="Arial"/>
              </a:rPr>
              <a:t> </a:t>
            </a:r>
            <a:r>
              <a:rPr sz="2800" spc="-165" dirty="0">
                <a:solidFill>
                  <a:srgbClr val="232852"/>
                </a:solidFill>
                <a:latin typeface="Arial"/>
                <a:cs typeface="Arial"/>
              </a:rPr>
              <a:t>assets</a:t>
            </a:r>
            <a:r>
              <a:rPr sz="2800" spc="-185" dirty="0">
                <a:solidFill>
                  <a:srgbClr val="232852"/>
                </a:solidFill>
                <a:latin typeface="Arial"/>
                <a:cs typeface="Arial"/>
              </a:rPr>
              <a:t> </a:t>
            </a:r>
            <a:r>
              <a:rPr sz="2800" spc="55" dirty="0">
                <a:solidFill>
                  <a:srgbClr val="232852"/>
                </a:solidFill>
                <a:latin typeface="Arial"/>
                <a:cs typeface="Arial"/>
              </a:rPr>
              <a:t>to  </a:t>
            </a:r>
            <a:r>
              <a:rPr sz="2800" spc="-85" dirty="0">
                <a:solidFill>
                  <a:srgbClr val="232852"/>
                </a:solidFill>
                <a:latin typeface="Arial"/>
                <a:cs typeface="Arial"/>
              </a:rPr>
              <a:t>generate</a:t>
            </a:r>
            <a:r>
              <a:rPr sz="2800" spc="-220" dirty="0">
                <a:solidFill>
                  <a:srgbClr val="232852"/>
                </a:solidFill>
                <a:latin typeface="Arial"/>
                <a:cs typeface="Arial"/>
              </a:rPr>
              <a:t> </a:t>
            </a:r>
            <a:r>
              <a:rPr sz="2800" spc="-80" dirty="0">
                <a:solidFill>
                  <a:srgbClr val="232852"/>
                </a:solidFill>
                <a:latin typeface="Arial"/>
                <a:cs typeface="Arial"/>
              </a:rPr>
              <a:t>income</a:t>
            </a:r>
            <a:endParaRPr sz="2800">
              <a:latin typeface="Arial"/>
              <a:cs typeface="Arial"/>
            </a:endParaRPr>
          </a:p>
        </p:txBody>
      </p:sp>
      <p:sp>
        <p:nvSpPr>
          <p:cNvPr id="5" name="object 5"/>
          <p:cNvSpPr/>
          <p:nvPr/>
        </p:nvSpPr>
        <p:spPr>
          <a:xfrm>
            <a:off x="0" y="0"/>
            <a:ext cx="2822448" cy="24399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5475730"/>
            <a:ext cx="2822448" cy="18303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541778"/>
            <a:ext cx="2636520" cy="2129155"/>
          </a:xfrm>
          <a:prstGeom prst="rect">
            <a:avLst/>
          </a:prstGeom>
        </p:spPr>
        <p:txBody>
          <a:bodyPr vert="horz" wrap="square" lIns="0" tIns="58419" rIns="0" bIns="0" rtlCol="0">
            <a:spAutoFit/>
          </a:bodyPr>
          <a:lstStyle/>
          <a:p>
            <a:pPr marL="12700" marR="5080">
              <a:lnSpc>
                <a:spcPct val="90000"/>
              </a:lnSpc>
              <a:spcBef>
                <a:spcPts val="459"/>
              </a:spcBef>
            </a:pPr>
            <a:r>
              <a:rPr sz="3000" b="1" spc="-40" dirty="0">
                <a:solidFill>
                  <a:srgbClr val="FFFFFF"/>
                </a:solidFill>
                <a:latin typeface="Trebuchet MS"/>
                <a:cs typeface="Trebuchet MS"/>
              </a:rPr>
              <a:t>FINANCIAL  </a:t>
            </a:r>
            <a:r>
              <a:rPr sz="3000" b="1" spc="-25" dirty="0">
                <a:solidFill>
                  <a:srgbClr val="FFFFFF"/>
                </a:solidFill>
                <a:latin typeface="Trebuchet MS"/>
                <a:cs typeface="Trebuchet MS"/>
              </a:rPr>
              <a:t>P</a:t>
            </a:r>
            <a:r>
              <a:rPr sz="3000" b="1" spc="-65" dirty="0">
                <a:solidFill>
                  <a:srgbClr val="FFFFFF"/>
                </a:solidFill>
                <a:latin typeface="Trebuchet MS"/>
                <a:cs typeface="Trebuchet MS"/>
              </a:rPr>
              <a:t>E</a:t>
            </a:r>
            <a:r>
              <a:rPr sz="3000" b="1" spc="-10" dirty="0">
                <a:solidFill>
                  <a:srgbClr val="FFFFFF"/>
                </a:solidFill>
                <a:latin typeface="Trebuchet MS"/>
                <a:cs typeface="Trebuchet MS"/>
              </a:rPr>
              <a:t>R</a:t>
            </a:r>
            <a:r>
              <a:rPr sz="3000" b="1" spc="-254" dirty="0">
                <a:solidFill>
                  <a:srgbClr val="FFFFFF"/>
                </a:solidFill>
                <a:latin typeface="Trebuchet MS"/>
                <a:cs typeface="Trebuchet MS"/>
              </a:rPr>
              <a:t>F</a:t>
            </a:r>
            <a:r>
              <a:rPr sz="3000" b="1" spc="30" dirty="0">
                <a:solidFill>
                  <a:srgbClr val="FFFFFF"/>
                </a:solidFill>
                <a:latin typeface="Trebuchet MS"/>
                <a:cs typeface="Trebuchet MS"/>
              </a:rPr>
              <a:t>O</a:t>
            </a:r>
            <a:r>
              <a:rPr sz="3000" b="1" spc="-10" dirty="0">
                <a:solidFill>
                  <a:srgbClr val="FFFFFF"/>
                </a:solidFill>
                <a:latin typeface="Trebuchet MS"/>
                <a:cs typeface="Trebuchet MS"/>
              </a:rPr>
              <a:t>R</a:t>
            </a:r>
            <a:r>
              <a:rPr sz="3000" b="1" spc="185" dirty="0">
                <a:solidFill>
                  <a:srgbClr val="FFFFFF"/>
                </a:solidFill>
                <a:latin typeface="Trebuchet MS"/>
                <a:cs typeface="Trebuchet MS"/>
              </a:rPr>
              <a:t>M</a:t>
            </a:r>
            <a:r>
              <a:rPr sz="3000" b="1" spc="5" dirty="0">
                <a:solidFill>
                  <a:srgbClr val="FFFFFF"/>
                </a:solidFill>
                <a:latin typeface="Trebuchet MS"/>
                <a:cs typeface="Trebuchet MS"/>
              </a:rPr>
              <a:t>A</a:t>
            </a:r>
            <a:r>
              <a:rPr sz="3000" b="1" spc="120" dirty="0">
                <a:solidFill>
                  <a:srgbClr val="FFFFFF"/>
                </a:solidFill>
                <a:latin typeface="Trebuchet MS"/>
                <a:cs typeface="Trebuchet MS"/>
              </a:rPr>
              <a:t>N</a:t>
            </a:r>
            <a:r>
              <a:rPr sz="3000" b="1" spc="-160" dirty="0">
                <a:solidFill>
                  <a:srgbClr val="FFFFFF"/>
                </a:solidFill>
                <a:latin typeface="Trebuchet MS"/>
                <a:cs typeface="Trebuchet MS"/>
              </a:rPr>
              <a:t>C</a:t>
            </a:r>
            <a:r>
              <a:rPr sz="3000" b="1" spc="-5" dirty="0">
                <a:solidFill>
                  <a:srgbClr val="FFFFFF"/>
                </a:solidFill>
                <a:latin typeface="Trebuchet MS"/>
                <a:cs typeface="Trebuchet MS"/>
              </a:rPr>
              <a:t>E  </a:t>
            </a:r>
            <a:r>
              <a:rPr sz="3000" b="1" spc="25" dirty="0">
                <a:solidFill>
                  <a:srgbClr val="FFFFFF"/>
                </a:solidFill>
                <a:latin typeface="Trebuchet MS"/>
                <a:cs typeface="Trebuchet MS"/>
              </a:rPr>
              <a:t>STANDARDS  </a:t>
            </a:r>
            <a:r>
              <a:rPr sz="3000" b="1" spc="-60" dirty="0">
                <a:solidFill>
                  <a:srgbClr val="FFFFFF"/>
                </a:solidFill>
                <a:latin typeface="Trebuchet MS"/>
                <a:cs typeface="Trebuchet MS"/>
              </a:rPr>
              <a:t>FOR  </a:t>
            </a:r>
            <a:r>
              <a:rPr sz="3000" b="1" spc="-150" dirty="0">
                <a:solidFill>
                  <a:srgbClr val="FFFFFF"/>
                </a:solidFill>
                <a:latin typeface="Trebuchet MS"/>
                <a:cs typeface="Trebuchet MS"/>
              </a:rPr>
              <a:t>C</a:t>
            </a:r>
            <a:r>
              <a:rPr sz="3000" b="1" spc="30" dirty="0">
                <a:solidFill>
                  <a:srgbClr val="FFFFFF"/>
                </a:solidFill>
                <a:latin typeface="Trebuchet MS"/>
                <a:cs typeface="Trebuchet MS"/>
              </a:rPr>
              <a:t>OO</a:t>
            </a:r>
            <a:r>
              <a:rPr sz="3000" b="1" spc="-25" dirty="0">
                <a:solidFill>
                  <a:srgbClr val="FFFFFF"/>
                </a:solidFill>
                <a:latin typeface="Trebuchet MS"/>
                <a:cs typeface="Trebuchet MS"/>
              </a:rPr>
              <a:t>P</a:t>
            </a:r>
            <a:r>
              <a:rPr sz="3000" b="1" spc="-80" dirty="0">
                <a:solidFill>
                  <a:srgbClr val="FFFFFF"/>
                </a:solidFill>
                <a:latin typeface="Trebuchet MS"/>
                <a:cs typeface="Trebuchet MS"/>
              </a:rPr>
              <a:t>E</a:t>
            </a:r>
            <a:r>
              <a:rPr sz="3000" b="1" spc="-10" dirty="0">
                <a:solidFill>
                  <a:srgbClr val="FFFFFF"/>
                </a:solidFill>
                <a:latin typeface="Trebuchet MS"/>
                <a:cs typeface="Trebuchet MS"/>
              </a:rPr>
              <a:t>R</a:t>
            </a:r>
            <a:r>
              <a:rPr sz="3000" b="1" spc="-150" dirty="0">
                <a:solidFill>
                  <a:srgbClr val="FFFFFF"/>
                </a:solidFill>
                <a:latin typeface="Trebuchet MS"/>
                <a:cs typeface="Trebuchet MS"/>
              </a:rPr>
              <a:t>A</a:t>
            </a:r>
            <a:r>
              <a:rPr sz="3000" b="1" spc="-180" dirty="0">
                <a:solidFill>
                  <a:srgbClr val="FFFFFF"/>
                </a:solidFill>
                <a:latin typeface="Trebuchet MS"/>
                <a:cs typeface="Trebuchet MS"/>
              </a:rPr>
              <a:t>T</a:t>
            </a:r>
            <a:r>
              <a:rPr sz="3000" b="1" spc="-85" dirty="0">
                <a:solidFill>
                  <a:srgbClr val="FFFFFF"/>
                </a:solidFill>
                <a:latin typeface="Trebuchet MS"/>
                <a:cs typeface="Trebuchet MS"/>
              </a:rPr>
              <a:t>I</a:t>
            </a:r>
            <a:r>
              <a:rPr sz="3000" b="1" spc="-25" dirty="0">
                <a:solidFill>
                  <a:srgbClr val="FFFFFF"/>
                </a:solidFill>
                <a:latin typeface="Trebuchet MS"/>
                <a:cs typeface="Trebuchet MS"/>
              </a:rPr>
              <a:t>V</a:t>
            </a:r>
            <a:r>
              <a:rPr sz="3000" b="1" spc="-80" dirty="0">
                <a:solidFill>
                  <a:srgbClr val="FFFFFF"/>
                </a:solidFill>
                <a:latin typeface="Trebuchet MS"/>
                <a:cs typeface="Trebuchet MS"/>
              </a:rPr>
              <a:t>E</a:t>
            </a:r>
            <a:r>
              <a:rPr sz="3000" b="1" spc="195" dirty="0">
                <a:solidFill>
                  <a:srgbClr val="FFFFFF"/>
                </a:solidFill>
                <a:latin typeface="Trebuchet MS"/>
                <a:cs typeface="Trebuchet MS"/>
              </a:rPr>
              <a:t>S</a:t>
            </a:r>
            <a:endParaRPr sz="3000">
              <a:latin typeface="Trebuchet MS"/>
              <a:cs typeface="Trebuchet MS"/>
            </a:endParaRPr>
          </a:p>
        </p:txBody>
      </p:sp>
      <p:sp>
        <p:nvSpPr>
          <p:cNvPr id="3" name="object 3"/>
          <p:cNvSpPr txBox="1"/>
          <p:nvPr/>
        </p:nvSpPr>
        <p:spPr>
          <a:xfrm>
            <a:off x="3271773" y="568350"/>
            <a:ext cx="5850255" cy="5408295"/>
          </a:xfrm>
          <a:prstGeom prst="rect">
            <a:avLst/>
          </a:prstGeom>
        </p:spPr>
        <p:txBody>
          <a:bodyPr vert="horz" wrap="square" lIns="0" tIns="136525" rIns="0" bIns="0" rtlCol="0">
            <a:spAutoFit/>
          </a:bodyPr>
          <a:lstStyle/>
          <a:p>
            <a:pPr marL="614680" lvl="1" indent="-602615">
              <a:lnSpc>
                <a:spcPct val="100000"/>
              </a:lnSpc>
              <a:spcBef>
                <a:spcPts val="1075"/>
              </a:spcBef>
              <a:buAutoNum type="arabicPeriod" startAt="2"/>
              <a:tabLst>
                <a:tab pos="615315" algn="l"/>
              </a:tabLst>
            </a:pPr>
            <a:r>
              <a:rPr sz="2800" spc="-100" dirty="0">
                <a:solidFill>
                  <a:srgbClr val="232852"/>
                </a:solidFill>
                <a:latin typeface="Arial"/>
                <a:cs typeface="Arial"/>
              </a:rPr>
              <a:t>Return </a:t>
            </a:r>
            <a:r>
              <a:rPr sz="2800" spc="-80" dirty="0">
                <a:solidFill>
                  <a:srgbClr val="232852"/>
                </a:solidFill>
                <a:latin typeface="Arial"/>
                <a:cs typeface="Arial"/>
              </a:rPr>
              <a:t>on </a:t>
            </a:r>
            <a:r>
              <a:rPr sz="2800" spc="-90" dirty="0">
                <a:solidFill>
                  <a:srgbClr val="232852"/>
                </a:solidFill>
                <a:latin typeface="Arial"/>
                <a:cs typeface="Arial"/>
              </a:rPr>
              <a:t>Member's</a:t>
            </a:r>
            <a:r>
              <a:rPr sz="2800" spc="-465" dirty="0">
                <a:solidFill>
                  <a:srgbClr val="232852"/>
                </a:solidFill>
                <a:latin typeface="Arial"/>
                <a:cs typeface="Arial"/>
              </a:rPr>
              <a:t> </a:t>
            </a:r>
            <a:r>
              <a:rPr sz="2800" spc="-145" dirty="0">
                <a:solidFill>
                  <a:srgbClr val="232852"/>
                </a:solidFill>
                <a:latin typeface="Arial"/>
                <a:cs typeface="Arial"/>
              </a:rPr>
              <a:t>share</a:t>
            </a:r>
            <a:endParaRPr sz="2800">
              <a:latin typeface="Arial"/>
              <a:cs typeface="Arial"/>
            </a:endParaRPr>
          </a:p>
          <a:p>
            <a:pPr marL="12700" marR="1003935">
              <a:lnSpc>
                <a:spcPts val="3020"/>
              </a:lnSpc>
              <a:spcBef>
                <a:spcPts val="1355"/>
              </a:spcBef>
            </a:pPr>
            <a:r>
              <a:rPr sz="2800" spc="-155" dirty="0">
                <a:solidFill>
                  <a:srgbClr val="232852"/>
                </a:solidFill>
                <a:latin typeface="Arial"/>
                <a:cs typeface="Arial"/>
              </a:rPr>
              <a:t>Measures </a:t>
            </a:r>
            <a:r>
              <a:rPr sz="2800" spc="-20" dirty="0">
                <a:solidFill>
                  <a:srgbClr val="232852"/>
                </a:solidFill>
                <a:latin typeface="Arial"/>
                <a:cs typeface="Arial"/>
              </a:rPr>
              <a:t>the</a:t>
            </a:r>
            <a:r>
              <a:rPr sz="2800" spc="-550" dirty="0">
                <a:solidFill>
                  <a:srgbClr val="232852"/>
                </a:solidFill>
                <a:latin typeface="Arial"/>
                <a:cs typeface="Arial"/>
              </a:rPr>
              <a:t> </a:t>
            </a:r>
            <a:r>
              <a:rPr sz="2800" spc="-85" dirty="0">
                <a:solidFill>
                  <a:srgbClr val="232852"/>
                </a:solidFill>
                <a:latin typeface="Arial"/>
                <a:cs typeface="Arial"/>
              </a:rPr>
              <a:t>earning capacity </a:t>
            </a:r>
            <a:r>
              <a:rPr sz="2800" spc="15" dirty="0">
                <a:solidFill>
                  <a:srgbClr val="232852"/>
                </a:solidFill>
                <a:latin typeface="Arial"/>
                <a:cs typeface="Arial"/>
              </a:rPr>
              <a:t>of  </a:t>
            </a:r>
            <a:r>
              <a:rPr sz="2800" spc="-85" dirty="0">
                <a:solidFill>
                  <a:srgbClr val="232852"/>
                </a:solidFill>
                <a:latin typeface="Arial"/>
                <a:cs typeface="Arial"/>
              </a:rPr>
              <a:t>member's </a:t>
            </a:r>
            <a:r>
              <a:rPr sz="2800" spc="-145" dirty="0">
                <a:solidFill>
                  <a:srgbClr val="232852"/>
                </a:solidFill>
                <a:latin typeface="Arial"/>
                <a:cs typeface="Arial"/>
              </a:rPr>
              <a:t>share</a:t>
            </a:r>
            <a:r>
              <a:rPr sz="2800" spc="-345" dirty="0">
                <a:solidFill>
                  <a:srgbClr val="232852"/>
                </a:solidFill>
                <a:latin typeface="Arial"/>
                <a:cs typeface="Arial"/>
              </a:rPr>
              <a:t> </a:t>
            </a:r>
            <a:r>
              <a:rPr sz="2800" spc="-60" dirty="0">
                <a:solidFill>
                  <a:srgbClr val="232852"/>
                </a:solidFill>
                <a:latin typeface="Arial"/>
                <a:cs typeface="Arial"/>
              </a:rPr>
              <a:t>capital</a:t>
            </a:r>
            <a:endParaRPr sz="2800">
              <a:latin typeface="Arial"/>
              <a:cs typeface="Arial"/>
            </a:endParaRPr>
          </a:p>
          <a:p>
            <a:pPr marL="523240" lvl="1" indent="-511175">
              <a:lnSpc>
                <a:spcPct val="100000"/>
              </a:lnSpc>
              <a:spcBef>
                <a:spcPts val="919"/>
              </a:spcBef>
              <a:buAutoNum type="arabicPeriod" startAt="3"/>
              <a:tabLst>
                <a:tab pos="523875" algn="l"/>
              </a:tabLst>
            </a:pPr>
            <a:r>
              <a:rPr sz="2800" spc="-135" dirty="0">
                <a:solidFill>
                  <a:srgbClr val="232852"/>
                </a:solidFill>
                <a:latin typeface="Arial"/>
                <a:cs typeface="Arial"/>
              </a:rPr>
              <a:t>Rate </a:t>
            </a:r>
            <a:r>
              <a:rPr sz="2800" spc="15" dirty="0">
                <a:solidFill>
                  <a:srgbClr val="232852"/>
                </a:solidFill>
                <a:latin typeface="Arial"/>
                <a:cs typeface="Arial"/>
              </a:rPr>
              <a:t>of </a:t>
            </a:r>
            <a:r>
              <a:rPr sz="2800" spc="-20" dirty="0">
                <a:solidFill>
                  <a:srgbClr val="232852"/>
                </a:solidFill>
                <a:latin typeface="Arial"/>
                <a:cs typeface="Arial"/>
              </a:rPr>
              <a:t>Net</a:t>
            </a:r>
            <a:r>
              <a:rPr sz="2800" spc="-585" dirty="0">
                <a:solidFill>
                  <a:srgbClr val="232852"/>
                </a:solidFill>
                <a:latin typeface="Arial"/>
                <a:cs typeface="Arial"/>
              </a:rPr>
              <a:t> </a:t>
            </a:r>
            <a:r>
              <a:rPr sz="2800" spc="-125" dirty="0">
                <a:solidFill>
                  <a:srgbClr val="232852"/>
                </a:solidFill>
                <a:latin typeface="Arial"/>
                <a:cs typeface="Arial"/>
              </a:rPr>
              <a:t>Surplus</a:t>
            </a:r>
            <a:endParaRPr sz="2800">
              <a:latin typeface="Arial"/>
              <a:cs typeface="Arial"/>
            </a:endParaRPr>
          </a:p>
          <a:p>
            <a:pPr marL="12700" marR="1201420">
              <a:lnSpc>
                <a:spcPts val="3020"/>
              </a:lnSpc>
              <a:spcBef>
                <a:spcPts val="1345"/>
              </a:spcBef>
            </a:pPr>
            <a:r>
              <a:rPr sz="2800" spc="-155" dirty="0">
                <a:solidFill>
                  <a:srgbClr val="232852"/>
                </a:solidFill>
                <a:latin typeface="Arial"/>
                <a:cs typeface="Arial"/>
              </a:rPr>
              <a:t>Measures </a:t>
            </a:r>
            <a:r>
              <a:rPr sz="2800" spc="-20" dirty="0">
                <a:solidFill>
                  <a:srgbClr val="232852"/>
                </a:solidFill>
                <a:latin typeface="Arial"/>
                <a:cs typeface="Arial"/>
              </a:rPr>
              <a:t>the </a:t>
            </a:r>
            <a:r>
              <a:rPr sz="2800" spc="-85" dirty="0">
                <a:solidFill>
                  <a:srgbClr val="232852"/>
                </a:solidFill>
                <a:latin typeface="Arial"/>
                <a:cs typeface="Arial"/>
              </a:rPr>
              <a:t>capacity </a:t>
            </a:r>
            <a:r>
              <a:rPr sz="2800" spc="15" dirty="0">
                <a:solidFill>
                  <a:srgbClr val="232852"/>
                </a:solidFill>
                <a:latin typeface="Arial"/>
                <a:cs typeface="Arial"/>
              </a:rPr>
              <a:t>of </a:t>
            </a:r>
            <a:r>
              <a:rPr sz="2800" spc="-20" dirty="0">
                <a:solidFill>
                  <a:srgbClr val="232852"/>
                </a:solidFill>
                <a:latin typeface="Arial"/>
                <a:cs typeface="Arial"/>
              </a:rPr>
              <a:t>the  </a:t>
            </a:r>
            <a:r>
              <a:rPr sz="2800" spc="-80" dirty="0">
                <a:solidFill>
                  <a:srgbClr val="232852"/>
                </a:solidFill>
                <a:latin typeface="Arial"/>
                <a:cs typeface="Arial"/>
              </a:rPr>
              <a:t>cooperative </a:t>
            </a:r>
            <a:r>
              <a:rPr sz="2800" spc="60" dirty="0">
                <a:solidFill>
                  <a:srgbClr val="232852"/>
                </a:solidFill>
                <a:latin typeface="Arial"/>
                <a:cs typeface="Arial"/>
              </a:rPr>
              <a:t>to</a:t>
            </a:r>
            <a:r>
              <a:rPr sz="2800" spc="-515" dirty="0">
                <a:solidFill>
                  <a:srgbClr val="232852"/>
                </a:solidFill>
                <a:latin typeface="Arial"/>
                <a:cs typeface="Arial"/>
              </a:rPr>
              <a:t> </a:t>
            </a:r>
            <a:r>
              <a:rPr sz="2800" spc="-85" dirty="0">
                <a:solidFill>
                  <a:srgbClr val="232852"/>
                </a:solidFill>
                <a:latin typeface="Arial"/>
                <a:cs typeface="Arial"/>
              </a:rPr>
              <a:t>generate </a:t>
            </a:r>
            <a:r>
              <a:rPr sz="2800" spc="-120" dirty="0">
                <a:solidFill>
                  <a:srgbClr val="232852"/>
                </a:solidFill>
                <a:latin typeface="Arial"/>
                <a:cs typeface="Arial"/>
              </a:rPr>
              <a:t>surplus</a:t>
            </a:r>
            <a:endParaRPr sz="2800">
              <a:latin typeface="Arial"/>
              <a:cs typeface="Arial"/>
            </a:endParaRPr>
          </a:p>
          <a:p>
            <a:pPr marL="501015" indent="-488950">
              <a:lnSpc>
                <a:spcPct val="100000"/>
              </a:lnSpc>
              <a:spcBef>
                <a:spcPts val="935"/>
              </a:spcBef>
              <a:buAutoNum type="arabicPeriod" startAt="5"/>
              <a:tabLst>
                <a:tab pos="501015" algn="l"/>
                <a:tab pos="501650" algn="l"/>
              </a:tabLst>
            </a:pPr>
            <a:r>
              <a:rPr sz="2800" b="1" dirty="0">
                <a:solidFill>
                  <a:srgbClr val="232852"/>
                </a:solidFill>
                <a:latin typeface="Trebuchet MS"/>
                <a:cs typeface="Trebuchet MS"/>
              </a:rPr>
              <a:t>STRUCTURE</a:t>
            </a:r>
            <a:r>
              <a:rPr sz="2800" b="1" spc="-670" dirty="0">
                <a:solidFill>
                  <a:srgbClr val="232852"/>
                </a:solidFill>
                <a:latin typeface="Trebuchet MS"/>
                <a:cs typeface="Trebuchet MS"/>
              </a:rPr>
              <a:t> </a:t>
            </a:r>
            <a:r>
              <a:rPr sz="2800" b="1" spc="-50" dirty="0">
                <a:solidFill>
                  <a:srgbClr val="232852"/>
                </a:solidFill>
                <a:latin typeface="Trebuchet MS"/>
                <a:cs typeface="Trebuchet MS"/>
              </a:rPr>
              <a:t>OF </a:t>
            </a:r>
            <a:r>
              <a:rPr sz="2800" b="1" spc="75" dirty="0">
                <a:solidFill>
                  <a:srgbClr val="232852"/>
                </a:solidFill>
                <a:latin typeface="Trebuchet MS"/>
                <a:cs typeface="Trebuchet MS"/>
              </a:rPr>
              <a:t>ASSETS</a:t>
            </a:r>
            <a:endParaRPr sz="2800">
              <a:latin typeface="Trebuchet MS"/>
              <a:cs typeface="Trebuchet MS"/>
            </a:endParaRPr>
          </a:p>
          <a:p>
            <a:pPr marL="12700" marR="521334" lvl="1">
              <a:lnSpc>
                <a:spcPts val="3030"/>
              </a:lnSpc>
              <a:spcBef>
                <a:spcPts val="1335"/>
              </a:spcBef>
              <a:buAutoNum type="arabicPeriod"/>
              <a:tabLst>
                <a:tab pos="579755" algn="l"/>
              </a:tabLst>
            </a:pPr>
            <a:r>
              <a:rPr sz="2800" spc="-125" dirty="0">
                <a:solidFill>
                  <a:srgbClr val="232852"/>
                </a:solidFill>
                <a:latin typeface="Arial"/>
                <a:cs typeface="Arial"/>
              </a:rPr>
              <a:t>Percentage </a:t>
            </a:r>
            <a:r>
              <a:rPr sz="2800" spc="20" dirty="0">
                <a:solidFill>
                  <a:srgbClr val="232852"/>
                </a:solidFill>
                <a:latin typeface="Arial"/>
                <a:cs typeface="Arial"/>
              </a:rPr>
              <a:t>of </a:t>
            </a:r>
            <a:r>
              <a:rPr sz="2800" spc="-75" dirty="0">
                <a:solidFill>
                  <a:srgbClr val="232852"/>
                </a:solidFill>
                <a:latin typeface="Arial"/>
                <a:cs typeface="Arial"/>
              </a:rPr>
              <a:t>non-earning</a:t>
            </a:r>
            <a:r>
              <a:rPr sz="2800" spc="-605" dirty="0">
                <a:solidFill>
                  <a:srgbClr val="232852"/>
                </a:solidFill>
                <a:latin typeface="Arial"/>
                <a:cs typeface="Arial"/>
              </a:rPr>
              <a:t> </a:t>
            </a:r>
            <a:r>
              <a:rPr sz="2800" spc="-145" dirty="0">
                <a:solidFill>
                  <a:srgbClr val="232852"/>
                </a:solidFill>
                <a:latin typeface="Arial"/>
                <a:cs typeface="Arial"/>
              </a:rPr>
              <a:t>asset  </a:t>
            </a:r>
            <a:r>
              <a:rPr sz="2800" spc="-90" dirty="0">
                <a:solidFill>
                  <a:srgbClr val="232852"/>
                </a:solidFill>
                <a:latin typeface="Arial"/>
                <a:cs typeface="Arial"/>
              </a:rPr>
              <a:t>over </a:t>
            </a:r>
            <a:r>
              <a:rPr sz="2800" spc="25" dirty="0">
                <a:solidFill>
                  <a:srgbClr val="232852"/>
                </a:solidFill>
                <a:latin typeface="Arial"/>
                <a:cs typeface="Arial"/>
              </a:rPr>
              <a:t>total</a:t>
            </a:r>
            <a:r>
              <a:rPr sz="2800" spc="-350" dirty="0">
                <a:solidFill>
                  <a:srgbClr val="232852"/>
                </a:solidFill>
                <a:latin typeface="Arial"/>
                <a:cs typeface="Arial"/>
              </a:rPr>
              <a:t> </a:t>
            </a:r>
            <a:r>
              <a:rPr sz="2800" spc="-165" dirty="0">
                <a:solidFill>
                  <a:srgbClr val="232852"/>
                </a:solidFill>
                <a:latin typeface="Arial"/>
                <a:cs typeface="Arial"/>
              </a:rPr>
              <a:t>assets</a:t>
            </a:r>
            <a:endParaRPr sz="2800">
              <a:latin typeface="Arial"/>
              <a:cs typeface="Arial"/>
            </a:endParaRPr>
          </a:p>
          <a:p>
            <a:pPr marL="12700" marR="5080">
              <a:lnSpc>
                <a:spcPts val="3020"/>
              </a:lnSpc>
              <a:spcBef>
                <a:spcPts val="1295"/>
              </a:spcBef>
            </a:pPr>
            <a:r>
              <a:rPr sz="2800" spc="-155" dirty="0">
                <a:solidFill>
                  <a:srgbClr val="232852"/>
                </a:solidFill>
                <a:latin typeface="Arial"/>
                <a:cs typeface="Arial"/>
              </a:rPr>
              <a:t>Measures</a:t>
            </a:r>
            <a:r>
              <a:rPr sz="2800" spc="-210" dirty="0">
                <a:solidFill>
                  <a:srgbClr val="232852"/>
                </a:solidFill>
                <a:latin typeface="Arial"/>
                <a:cs typeface="Arial"/>
              </a:rPr>
              <a:t> </a:t>
            </a:r>
            <a:r>
              <a:rPr sz="2800" spc="-20" dirty="0">
                <a:solidFill>
                  <a:srgbClr val="232852"/>
                </a:solidFill>
                <a:latin typeface="Arial"/>
                <a:cs typeface="Arial"/>
              </a:rPr>
              <a:t>the</a:t>
            </a:r>
            <a:r>
              <a:rPr sz="2800" spc="-225" dirty="0">
                <a:solidFill>
                  <a:srgbClr val="232852"/>
                </a:solidFill>
                <a:latin typeface="Arial"/>
                <a:cs typeface="Arial"/>
              </a:rPr>
              <a:t> </a:t>
            </a:r>
            <a:r>
              <a:rPr sz="2800" spc="-90" dirty="0">
                <a:solidFill>
                  <a:srgbClr val="232852"/>
                </a:solidFill>
                <a:latin typeface="Arial"/>
                <a:cs typeface="Arial"/>
              </a:rPr>
              <a:t>percentage</a:t>
            </a:r>
            <a:r>
              <a:rPr sz="2800" spc="-225" dirty="0">
                <a:solidFill>
                  <a:srgbClr val="232852"/>
                </a:solidFill>
                <a:latin typeface="Arial"/>
                <a:cs typeface="Arial"/>
              </a:rPr>
              <a:t> </a:t>
            </a:r>
            <a:r>
              <a:rPr sz="2800" spc="15" dirty="0">
                <a:solidFill>
                  <a:srgbClr val="232852"/>
                </a:solidFill>
                <a:latin typeface="Arial"/>
                <a:cs typeface="Arial"/>
              </a:rPr>
              <a:t>of</a:t>
            </a:r>
            <a:r>
              <a:rPr sz="2800" spc="-225" dirty="0">
                <a:solidFill>
                  <a:srgbClr val="232852"/>
                </a:solidFill>
                <a:latin typeface="Arial"/>
                <a:cs typeface="Arial"/>
              </a:rPr>
              <a:t> </a:t>
            </a:r>
            <a:r>
              <a:rPr sz="2800" spc="25" dirty="0">
                <a:solidFill>
                  <a:srgbClr val="232852"/>
                </a:solidFill>
                <a:latin typeface="Arial"/>
                <a:cs typeface="Arial"/>
              </a:rPr>
              <a:t>total</a:t>
            </a:r>
            <a:r>
              <a:rPr sz="2800" spc="-215" dirty="0">
                <a:solidFill>
                  <a:srgbClr val="232852"/>
                </a:solidFill>
                <a:latin typeface="Arial"/>
                <a:cs typeface="Arial"/>
              </a:rPr>
              <a:t> </a:t>
            </a:r>
            <a:r>
              <a:rPr sz="2800" spc="-165" dirty="0">
                <a:solidFill>
                  <a:srgbClr val="232852"/>
                </a:solidFill>
                <a:latin typeface="Arial"/>
                <a:cs typeface="Arial"/>
              </a:rPr>
              <a:t>assets  </a:t>
            </a:r>
            <a:r>
              <a:rPr sz="2800" spc="25" dirty="0">
                <a:solidFill>
                  <a:srgbClr val="232852"/>
                </a:solidFill>
                <a:latin typeface="Arial"/>
                <a:cs typeface="Arial"/>
              </a:rPr>
              <a:t>that</a:t>
            </a:r>
            <a:r>
              <a:rPr sz="2800" spc="-210" dirty="0">
                <a:solidFill>
                  <a:srgbClr val="232852"/>
                </a:solidFill>
                <a:latin typeface="Arial"/>
                <a:cs typeface="Arial"/>
              </a:rPr>
              <a:t> </a:t>
            </a:r>
            <a:r>
              <a:rPr sz="2800" spc="-120" dirty="0">
                <a:solidFill>
                  <a:srgbClr val="232852"/>
                </a:solidFill>
                <a:latin typeface="Arial"/>
                <a:cs typeface="Arial"/>
              </a:rPr>
              <a:t>are</a:t>
            </a:r>
            <a:r>
              <a:rPr sz="2800" spc="-220" dirty="0">
                <a:solidFill>
                  <a:srgbClr val="232852"/>
                </a:solidFill>
                <a:latin typeface="Arial"/>
                <a:cs typeface="Arial"/>
              </a:rPr>
              <a:t> </a:t>
            </a:r>
            <a:r>
              <a:rPr sz="2800" spc="10" dirty="0">
                <a:solidFill>
                  <a:srgbClr val="232852"/>
                </a:solidFill>
                <a:latin typeface="Arial"/>
                <a:cs typeface="Arial"/>
              </a:rPr>
              <a:t>not</a:t>
            </a:r>
            <a:r>
              <a:rPr sz="2800" spc="-225" dirty="0">
                <a:solidFill>
                  <a:srgbClr val="232852"/>
                </a:solidFill>
                <a:latin typeface="Arial"/>
                <a:cs typeface="Arial"/>
              </a:rPr>
              <a:t> </a:t>
            </a:r>
            <a:r>
              <a:rPr sz="2800" spc="-70" dirty="0">
                <a:solidFill>
                  <a:srgbClr val="232852"/>
                </a:solidFill>
                <a:latin typeface="Arial"/>
                <a:cs typeface="Arial"/>
              </a:rPr>
              <a:t>producing</a:t>
            </a:r>
            <a:r>
              <a:rPr sz="2800" spc="-210" dirty="0">
                <a:solidFill>
                  <a:srgbClr val="232852"/>
                </a:solidFill>
                <a:latin typeface="Arial"/>
                <a:cs typeface="Arial"/>
              </a:rPr>
              <a:t> </a:t>
            </a:r>
            <a:r>
              <a:rPr sz="2800" spc="-75" dirty="0">
                <a:solidFill>
                  <a:srgbClr val="232852"/>
                </a:solidFill>
                <a:latin typeface="Arial"/>
                <a:cs typeface="Arial"/>
              </a:rPr>
              <a:t>income.</a:t>
            </a:r>
            <a:endParaRPr sz="2800">
              <a:latin typeface="Arial"/>
              <a:cs typeface="Arial"/>
            </a:endParaRPr>
          </a:p>
        </p:txBody>
      </p:sp>
      <p:sp>
        <p:nvSpPr>
          <p:cNvPr id="4" name="object 4"/>
          <p:cNvSpPr/>
          <p:nvPr/>
        </p:nvSpPr>
        <p:spPr>
          <a:xfrm>
            <a:off x="0" y="0"/>
            <a:ext cx="2822448" cy="24399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475730"/>
            <a:ext cx="2822448" cy="18303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541778"/>
            <a:ext cx="2636520" cy="2129155"/>
          </a:xfrm>
          <a:prstGeom prst="rect">
            <a:avLst/>
          </a:prstGeom>
        </p:spPr>
        <p:txBody>
          <a:bodyPr vert="horz" wrap="square" lIns="0" tIns="58419" rIns="0" bIns="0" rtlCol="0">
            <a:spAutoFit/>
          </a:bodyPr>
          <a:lstStyle/>
          <a:p>
            <a:pPr marL="12700" marR="5080">
              <a:lnSpc>
                <a:spcPct val="90000"/>
              </a:lnSpc>
              <a:spcBef>
                <a:spcPts val="459"/>
              </a:spcBef>
            </a:pPr>
            <a:r>
              <a:rPr sz="3000" b="1" spc="-40" dirty="0">
                <a:solidFill>
                  <a:srgbClr val="FFFFFF"/>
                </a:solidFill>
                <a:latin typeface="Trebuchet MS"/>
                <a:cs typeface="Trebuchet MS"/>
              </a:rPr>
              <a:t>FINANCIAL  </a:t>
            </a:r>
            <a:r>
              <a:rPr sz="3000" b="1" spc="-25" dirty="0">
                <a:solidFill>
                  <a:srgbClr val="FFFFFF"/>
                </a:solidFill>
                <a:latin typeface="Trebuchet MS"/>
                <a:cs typeface="Trebuchet MS"/>
              </a:rPr>
              <a:t>P</a:t>
            </a:r>
            <a:r>
              <a:rPr sz="3000" b="1" spc="-65" dirty="0">
                <a:solidFill>
                  <a:srgbClr val="FFFFFF"/>
                </a:solidFill>
                <a:latin typeface="Trebuchet MS"/>
                <a:cs typeface="Trebuchet MS"/>
              </a:rPr>
              <a:t>E</a:t>
            </a:r>
            <a:r>
              <a:rPr sz="3000" b="1" spc="-10" dirty="0">
                <a:solidFill>
                  <a:srgbClr val="FFFFFF"/>
                </a:solidFill>
                <a:latin typeface="Trebuchet MS"/>
                <a:cs typeface="Trebuchet MS"/>
              </a:rPr>
              <a:t>R</a:t>
            </a:r>
            <a:r>
              <a:rPr sz="3000" b="1" spc="-254" dirty="0">
                <a:solidFill>
                  <a:srgbClr val="FFFFFF"/>
                </a:solidFill>
                <a:latin typeface="Trebuchet MS"/>
                <a:cs typeface="Trebuchet MS"/>
              </a:rPr>
              <a:t>F</a:t>
            </a:r>
            <a:r>
              <a:rPr sz="3000" b="1" spc="30" dirty="0">
                <a:solidFill>
                  <a:srgbClr val="FFFFFF"/>
                </a:solidFill>
                <a:latin typeface="Trebuchet MS"/>
                <a:cs typeface="Trebuchet MS"/>
              </a:rPr>
              <a:t>O</a:t>
            </a:r>
            <a:r>
              <a:rPr sz="3000" b="1" spc="-10" dirty="0">
                <a:solidFill>
                  <a:srgbClr val="FFFFFF"/>
                </a:solidFill>
                <a:latin typeface="Trebuchet MS"/>
                <a:cs typeface="Trebuchet MS"/>
              </a:rPr>
              <a:t>R</a:t>
            </a:r>
            <a:r>
              <a:rPr sz="3000" b="1" spc="185" dirty="0">
                <a:solidFill>
                  <a:srgbClr val="FFFFFF"/>
                </a:solidFill>
                <a:latin typeface="Trebuchet MS"/>
                <a:cs typeface="Trebuchet MS"/>
              </a:rPr>
              <a:t>M</a:t>
            </a:r>
            <a:r>
              <a:rPr sz="3000" b="1" spc="5" dirty="0">
                <a:solidFill>
                  <a:srgbClr val="FFFFFF"/>
                </a:solidFill>
                <a:latin typeface="Trebuchet MS"/>
                <a:cs typeface="Trebuchet MS"/>
              </a:rPr>
              <a:t>A</a:t>
            </a:r>
            <a:r>
              <a:rPr sz="3000" b="1" spc="120" dirty="0">
                <a:solidFill>
                  <a:srgbClr val="FFFFFF"/>
                </a:solidFill>
                <a:latin typeface="Trebuchet MS"/>
                <a:cs typeface="Trebuchet MS"/>
              </a:rPr>
              <a:t>N</a:t>
            </a:r>
            <a:r>
              <a:rPr sz="3000" b="1" spc="-160" dirty="0">
                <a:solidFill>
                  <a:srgbClr val="FFFFFF"/>
                </a:solidFill>
                <a:latin typeface="Trebuchet MS"/>
                <a:cs typeface="Trebuchet MS"/>
              </a:rPr>
              <a:t>C</a:t>
            </a:r>
            <a:r>
              <a:rPr sz="3000" b="1" spc="-5" dirty="0">
                <a:solidFill>
                  <a:srgbClr val="FFFFFF"/>
                </a:solidFill>
                <a:latin typeface="Trebuchet MS"/>
                <a:cs typeface="Trebuchet MS"/>
              </a:rPr>
              <a:t>E  </a:t>
            </a:r>
            <a:r>
              <a:rPr sz="3000" b="1" spc="25" dirty="0">
                <a:solidFill>
                  <a:srgbClr val="FFFFFF"/>
                </a:solidFill>
                <a:latin typeface="Trebuchet MS"/>
                <a:cs typeface="Trebuchet MS"/>
              </a:rPr>
              <a:t>STANDARDS  </a:t>
            </a:r>
            <a:r>
              <a:rPr sz="3000" b="1" spc="-60" dirty="0">
                <a:solidFill>
                  <a:srgbClr val="FFFFFF"/>
                </a:solidFill>
                <a:latin typeface="Trebuchet MS"/>
                <a:cs typeface="Trebuchet MS"/>
              </a:rPr>
              <a:t>FOR  </a:t>
            </a:r>
            <a:r>
              <a:rPr sz="3000" b="1" spc="-150" dirty="0">
                <a:solidFill>
                  <a:srgbClr val="FFFFFF"/>
                </a:solidFill>
                <a:latin typeface="Trebuchet MS"/>
                <a:cs typeface="Trebuchet MS"/>
              </a:rPr>
              <a:t>C</a:t>
            </a:r>
            <a:r>
              <a:rPr sz="3000" b="1" spc="30" dirty="0">
                <a:solidFill>
                  <a:srgbClr val="FFFFFF"/>
                </a:solidFill>
                <a:latin typeface="Trebuchet MS"/>
                <a:cs typeface="Trebuchet MS"/>
              </a:rPr>
              <a:t>OO</a:t>
            </a:r>
            <a:r>
              <a:rPr sz="3000" b="1" spc="-25" dirty="0">
                <a:solidFill>
                  <a:srgbClr val="FFFFFF"/>
                </a:solidFill>
                <a:latin typeface="Trebuchet MS"/>
                <a:cs typeface="Trebuchet MS"/>
              </a:rPr>
              <a:t>P</a:t>
            </a:r>
            <a:r>
              <a:rPr sz="3000" b="1" spc="-80" dirty="0">
                <a:solidFill>
                  <a:srgbClr val="FFFFFF"/>
                </a:solidFill>
                <a:latin typeface="Trebuchet MS"/>
                <a:cs typeface="Trebuchet MS"/>
              </a:rPr>
              <a:t>E</a:t>
            </a:r>
            <a:r>
              <a:rPr sz="3000" b="1" spc="-10" dirty="0">
                <a:solidFill>
                  <a:srgbClr val="FFFFFF"/>
                </a:solidFill>
                <a:latin typeface="Trebuchet MS"/>
                <a:cs typeface="Trebuchet MS"/>
              </a:rPr>
              <a:t>R</a:t>
            </a:r>
            <a:r>
              <a:rPr sz="3000" b="1" spc="-150" dirty="0">
                <a:solidFill>
                  <a:srgbClr val="FFFFFF"/>
                </a:solidFill>
                <a:latin typeface="Trebuchet MS"/>
                <a:cs typeface="Trebuchet MS"/>
              </a:rPr>
              <a:t>A</a:t>
            </a:r>
            <a:r>
              <a:rPr sz="3000" b="1" spc="-180" dirty="0">
                <a:solidFill>
                  <a:srgbClr val="FFFFFF"/>
                </a:solidFill>
                <a:latin typeface="Trebuchet MS"/>
                <a:cs typeface="Trebuchet MS"/>
              </a:rPr>
              <a:t>T</a:t>
            </a:r>
            <a:r>
              <a:rPr sz="3000" b="1" spc="-85" dirty="0">
                <a:solidFill>
                  <a:srgbClr val="FFFFFF"/>
                </a:solidFill>
                <a:latin typeface="Trebuchet MS"/>
                <a:cs typeface="Trebuchet MS"/>
              </a:rPr>
              <a:t>I</a:t>
            </a:r>
            <a:r>
              <a:rPr sz="3000" b="1" spc="-25" dirty="0">
                <a:solidFill>
                  <a:srgbClr val="FFFFFF"/>
                </a:solidFill>
                <a:latin typeface="Trebuchet MS"/>
                <a:cs typeface="Trebuchet MS"/>
              </a:rPr>
              <a:t>V</a:t>
            </a:r>
            <a:r>
              <a:rPr sz="3000" b="1" spc="-80" dirty="0">
                <a:solidFill>
                  <a:srgbClr val="FFFFFF"/>
                </a:solidFill>
                <a:latin typeface="Trebuchet MS"/>
                <a:cs typeface="Trebuchet MS"/>
              </a:rPr>
              <a:t>E</a:t>
            </a:r>
            <a:r>
              <a:rPr sz="3000" b="1" spc="195" dirty="0">
                <a:solidFill>
                  <a:srgbClr val="FFFFFF"/>
                </a:solidFill>
                <a:latin typeface="Trebuchet MS"/>
                <a:cs typeface="Trebuchet MS"/>
              </a:rPr>
              <a:t>S</a:t>
            </a:r>
            <a:endParaRPr sz="3000">
              <a:latin typeface="Trebuchet MS"/>
              <a:cs typeface="Trebuchet MS"/>
            </a:endParaRPr>
          </a:p>
        </p:txBody>
      </p:sp>
      <p:sp>
        <p:nvSpPr>
          <p:cNvPr id="3" name="object 3"/>
          <p:cNvSpPr txBox="1">
            <a:spLocks noGrp="1"/>
          </p:cNvSpPr>
          <p:nvPr>
            <p:ph type="title"/>
          </p:nvPr>
        </p:nvSpPr>
        <p:spPr>
          <a:xfrm>
            <a:off x="3271773" y="966673"/>
            <a:ext cx="4319905" cy="452120"/>
          </a:xfrm>
          <a:prstGeom prst="rect">
            <a:avLst/>
          </a:prstGeom>
        </p:spPr>
        <p:txBody>
          <a:bodyPr vert="horz" wrap="square" lIns="0" tIns="12065" rIns="0" bIns="0" rtlCol="0">
            <a:spAutoFit/>
          </a:bodyPr>
          <a:lstStyle/>
          <a:p>
            <a:pPr marL="12700">
              <a:lnSpc>
                <a:spcPct val="100000"/>
              </a:lnSpc>
              <a:spcBef>
                <a:spcPts val="95"/>
              </a:spcBef>
            </a:pPr>
            <a:r>
              <a:rPr spc="-130" dirty="0"/>
              <a:t>5.2 </a:t>
            </a:r>
            <a:r>
              <a:rPr spc="-120" dirty="0"/>
              <a:t>Percentage </a:t>
            </a:r>
            <a:r>
              <a:rPr spc="20" dirty="0"/>
              <a:t>of</a:t>
            </a:r>
            <a:r>
              <a:rPr spc="-465" dirty="0"/>
              <a:t> </a:t>
            </a:r>
            <a:r>
              <a:rPr spc="-65" dirty="0"/>
              <a:t>Investment</a:t>
            </a:r>
          </a:p>
        </p:txBody>
      </p:sp>
      <p:sp>
        <p:nvSpPr>
          <p:cNvPr id="4" name="object 4"/>
          <p:cNvSpPr txBox="1"/>
          <p:nvPr/>
        </p:nvSpPr>
        <p:spPr>
          <a:xfrm>
            <a:off x="3271773" y="1515872"/>
            <a:ext cx="5800090" cy="4186554"/>
          </a:xfrm>
          <a:prstGeom prst="rect">
            <a:avLst/>
          </a:prstGeom>
        </p:spPr>
        <p:txBody>
          <a:bodyPr vert="horz" wrap="square" lIns="0" tIns="60960" rIns="0" bIns="0" rtlCol="0">
            <a:spAutoFit/>
          </a:bodyPr>
          <a:lstStyle/>
          <a:p>
            <a:pPr marL="12700" marR="5080">
              <a:lnSpc>
                <a:spcPts val="3020"/>
              </a:lnSpc>
              <a:spcBef>
                <a:spcPts val="480"/>
              </a:spcBef>
            </a:pPr>
            <a:r>
              <a:rPr sz="2800" spc="-155" dirty="0">
                <a:solidFill>
                  <a:srgbClr val="232852"/>
                </a:solidFill>
                <a:latin typeface="Arial"/>
                <a:cs typeface="Arial"/>
              </a:rPr>
              <a:t>Measures </a:t>
            </a:r>
            <a:r>
              <a:rPr sz="2800" spc="-20" dirty="0">
                <a:solidFill>
                  <a:srgbClr val="232852"/>
                </a:solidFill>
                <a:latin typeface="Arial"/>
                <a:cs typeface="Arial"/>
              </a:rPr>
              <a:t>the </a:t>
            </a:r>
            <a:r>
              <a:rPr sz="2800" spc="-105" dirty="0">
                <a:solidFill>
                  <a:srgbClr val="232852"/>
                </a:solidFill>
                <a:latin typeface="Arial"/>
                <a:cs typeface="Arial"/>
              </a:rPr>
              <a:t>degree </a:t>
            </a:r>
            <a:r>
              <a:rPr sz="2800" spc="15" dirty="0">
                <a:solidFill>
                  <a:srgbClr val="232852"/>
                </a:solidFill>
                <a:latin typeface="Arial"/>
                <a:cs typeface="Arial"/>
              </a:rPr>
              <a:t>of </a:t>
            </a:r>
            <a:r>
              <a:rPr sz="2800" spc="-165" dirty="0">
                <a:solidFill>
                  <a:srgbClr val="232852"/>
                </a:solidFill>
                <a:latin typeface="Arial"/>
                <a:cs typeface="Arial"/>
              </a:rPr>
              <a:t>assets</a:t>
            </a:r>
            <a:r>
              <a:rPr sz="2800" spc="-275" dirty="0">
                <a:solidFill>
                  <a:srgbClr val="232852"/>
                </a:solidFill>
                <a:latin typeface="Arial"/>
                <a:cs typeface="Arial"/>
              </a:rPr>
              <a:t> </a:t>
            </a:r>
            <a:r>
              <a:rPr sz="2800" spc="-65" dirty="0">
                <a:solidFill>
                  <a:srgbClr val="232852"/>
                </a:solidFill>
                <a:latin typeface="Arial"/>
                <a:cs typeface="Arial"/>
              </a:rPr>
              <a:t>devoted  </a:t>
            </a:r>
            <a:r>
              <a:rPr sz="2800" spc="60" dirty="0">
                <a:solidFill>
                  <a:srgbClr val="232852"/>
                </a:solidFill>
                <a:latin typeface="Arial"/>
                <a:cs typeface="Arial"/>
              </a:rPr>
              <a:t>to</a:t>
            </a:r>
            <a:r>
              <a:rPr sz="2800" spc="340" dirty="0">
                <a:solidFill>
                  <a:srgbClr val="232852"/>
                </a:solidFill>
                <a:latin typeface="Arial"/>
                <a:cs typeface="Arial"/>
              </a:rPr>
              <a:t> </a:t>
            </a:r>
            <a:r>
              <a:rPr sz="2800" spc="-50" dirty="0">
                <a:solidFill>
                  <a:srgbClr val="232852"/>
                </a:solidFill>
                <a:latin typeface="Arial"/>
                <a:cs typeface="Arial"/>
              </a:rPr>
              <a:t>investment</a:t>
            </a:r>
            <a:endParaRPr sz="2800">
              <a:latin typeface="Arial"/>
              <a:cs typeface="Arial"/>
            </a:endParaRPr>
          </a:p>
          <a:p>
            <a:pPr marL="12700" marR="1154430" lvl="1">
              <a:lnSpc>
                <a:spcPts val="3030"/>
              </a:lnSpc>
              <a:spcBef>
                <a:spcPts val="1305"/>
              </a:spcBef>
              <a:buAutoNum type="arabicPeriod" startAt="3"/>
              <a:tabLst>
                <a:tab pos="510540" algn="l"/>
              </a:tabLst>
            </a:pPr>
            <a:r>
              <a:rPr sz="2800" spc="-60" dirty="0">
                <a:solidFill>
                  <a:srgbClr val="232852"/>
                </a:solidFill>
                <a:latin typeface="Arial"/>
                <a:cs typeface="Arial"/>
              </a:rPr>
              <a:t>Extent</a:t>
            </a:r>
            <a:r>
              <a:rPr sz="2800" spc="-229" dirty="0">
                <a:solidFill>
                  <a:srgbClr val="232852"/>
                </a:solidFill>
                <a:latin typeface="Arial"/>
                <a:cs typeface="Arial"/>
              </a:rPr>
              <a:t> </a:t>
            </a:r>
            <a:r>
              <a:rPr sz="2800" spc="20" dirty="0">
                <a:solidFill>
                  <a:srgbClr val="232852"/>
                </a:solidFill>
                <a:latin typeface="Arial"/>
                <a:cs typeface="Arial"/>
              </a:rPr>
              <a:t>of</a:t>
            </a:r>
            <a:r>
              <a:rPr sz="2800" spc="-345" dirty="0">
                <a:solidFill>
                  <a:srgbClr val="232852"/>
                </a:solidFill>
                <a:latin typeface="Arial"/>
                <a:cs typeface="Arial"/>
              </a:rPr>
              <a:t> </a:t>
            </a:r>
            <a:r>
              <a:rPr sz="2800" spc="-150" dirty="0">
                <a:solidFill>
                  <a:srgbClr val="232852"/>
                </a:solidFill>
                <a:latin typeface="Arial"/>
                <a:cs typeface="Arial"/>
              </a:rPr>
              <a:t>Assets</a:t>
            </a:r>
            <a:r>
              <a:rPr sz="2800" spc="-215" dirty="0">
                <a:solidFill>
                  <a:srgbClr val="232852"/>
                </a:solidFill>
                <a:latin typeface="Arial"/>
                <a:cs typeface="Arial"/>
              </a:rPr>
              <a:t> </a:t>
            </a:r>
            <a:r>
              <a:rPr sz="2800" spc="-80" dirty="0">
                <a:solidFill>
                  <a:srgbClr val="232852"/>
                </a:solidFill>
                <a:latin typeface="Arial"/>
                <a:cs typeface="Arial"/>
              </a:rPr>
              <a:t>financed</a:t>
            </a:r>
            <a:r>
              <a:rPr sz="2800" spc="-225" dirty="0">
                <a:solidFill>
                  <a:srgbClr val="232852"/>
                </a:solidFill>
                <a:latin typeface="Arial"/>
                <a:cs typeface="Arial"/>
              </a:rPr>
              <a:t> </a:t>
            </a:r>
            <a:r>
              <a:rPr sz="2800" spc="-60" dirty="0">
                <a:solidFill>
                  <a:srgbClr val="232852"/>
                </a:solidFill>
                <a:latin typeface="Arial"/>
                <a:cs typeface="Arial"/>
              </a:rPr>
              <a:t>by  </a:t>
            </a:r>
            <a:r>
              <a:rPr sz="2800" spc="-55" dirty="0">
                <a:solidFill>
                  <a:srgbClr val="232852"/>
                </a:solidFill>
                <a:latin typeface="Arial"/>
                <a:cs typeface="Arial"/>
              </a:rPr>
              <a:t>obligations</a:t>
            </a:r>
            <a:endParaRPr sz="2800">
              <a:latin typeface="Arial"/>
              <a:cs typeface="Arial"/>
            </a:endParaRPr>
          </a:p>
          <a:p>
            <a:pPr marL="12700" marR="96520">
              <a:lnSpc>
                <a:spcPts val="3020"/>
              </a:lnSpc>
              <a:spcBef>
                <a:spcPts val="1295"/>
              </a:spcBef>
            </a:pPr>
            <a:r>
              <a:rPr sz="2800" spc="-155" dirty="0">
                <a:solidFill>
                  <a:srgbClr val="232852"/>
                </a:solidFill>
                <a:latin typeface="Arial"/>
                <a:cs typeface="Arial"/>
              </a:rPr>
              <a:t>Measures</a:t>
            </a:r>
            <a:r>
              <a:rPr sz="2800" spc="-204" dirty="0">
                <a:solidFill>
                  <a:srgbClr val="232852"/>
                </a:solidFill>
                <a:latin typeface="Arial"/>
                <a:cs typeface="Arial"/>
              </a:rPr>
              <a:t> </a:t>
            </a:r>
            <a:r>
              <a:rPr sz="2800" spc="-20" dirty="0">
                <a:solidFill>
                  <a:srgbClr val="232852"/>
                </a:solidFill>
                <a:latin typeface="Arial"/>
                <a:cs typeface="Arial"/>
              </a:rPr>
              <a:t>the</a:t>
            </a:r>
            <a:r>
              <a:rPr sz="2800" spc="-220" dirty="0">
                <a:solidFill>
                  <a:srgbClr val="232852"/>
                </a:solidFill>
                <a:latin typeface="Arial"/>
                <a:cs typeface="Arial"/>
              </a:rPr>
              <a:t> </a:t>
            </a:r>
            <a:r>
              <a:rPr sz="2800" spc="-30" dirty="0">
                <a:solidFill>
                  <a:srgbClr val="232852"/>
                </a:solidFill>
                <a:latin typeface="Arial"/>
                <a:cs typeface="Arial"/>
              </a:rPr>
              <a:t>extent</a:t>
            </a:r>
            <a:r>
              <a:rPr sz="2800" spc="-220" dirty="0">
                <a:solidFill>
                  <a:srgbClr val="232852"/>
                </a:solidFill>
                <a:latin typeface="Arial"/>
                <a:cs typeface="Arial"/>
              </a:rPr>
              <a:t> </a:t>
            </a:r>
            <a:r>
              <a:rPr sz="2800" spc="15" dirty="0">
                <a:solidFill>
                  <a:srgbClr val="232852"/>
                </a:solidFill>
                <a:latin typeface="Arial"/>
                <a:cs typeface="Arial"/>
              </a:rPr>
              <a:t>of</a:t>
            </a:r>
            <a:r>
              <a:rPr sz="2800" spc="-229" dirty="0">
                <a:solidFill>
                  <a:srgbClr val="232852"/>
                </a:solidFill>
                <a:latin typeface="Arial"/>
                <a:cs typeface="Arial"/>
              </a:rPr>
              <a:t> </a:t>
            </a:r>
            <a:r>
              <a:rPr sz="2800" spc="-165" dirty="0">
                <a:solidFill>
                  <a:srgbClr val="232852"/>
                </a:solidFill>
                <a:latin typeface="Arial"/>
                <a:cs typeface="Arial"/>
              </a:rPr>
              <a:t>assets</a:t>
            </a:r>
            <a:r>
              <a:rPr sz="2800" spc="-185" dirty="0">
                <a:solidFill>
                  <a:srgbClr val="232852"/>
                </a:solidFill>
                <a:latin typeface="Arial"/>
                <a:cs typeface="Arial"/>
              </a:rPr>
              <a:t> </a:t>
            </a:r>
            <a:r>
              <a:rPr sz="2800" spc="-80" dirty="0">
                <a:solidFill>
                  <a:srgbClr val="232852"/>
                </a:solidFill>
                <a:latin typeface="Arial"/>
                <a:cs typeface="Arial"/>
              </a:rPr>
              <a:t>financed  </a:t>
            </a:r>
            <a:r>
              <a:rPr sz="2800" spc="-60" dirty="0">
                <a:solidFill>
                  <a:srgbClr val="232852"/>
                </a:solidFill>
                <a:latin typeface="Arial"/>
                <a:cs typeface="Arial"/>
              </a:rPr>
              <a:t>by</a:t>
            </a:r>
            <a:r>
              <a:rPr sz="2800" spc="-225" dirty="0">
                <a:solidFill>
                  <a:srgbClr val="232852"/>
                </a:solidFill>
                <a:latin typeface="Arial"/>
                <a:cs typeface="Arial"/>
              </a:rPr>
              <a:t> </a:t>
            </a:r>
            <a:r>
              <a:rPr sz="2800" spc="-65" dirty="0">
                <a:solidFill>
                  <a:srgbClr val="232852"/>
                </a:solidFill>
                <a:latin typeface="Arial"/>
                <a:cs typeface="Arial"/>
              </a:rPr>
              <a:t>external</a:t>
            </a:r>
            <a:r>
              <a:rPr sz="2800" spc="-210" dirty="0">
                <a:solidFill>
                  <a:srgbClr val="232852"/>
                </a:solidFill>
                <a:latin typeface="Arial"/>
                <a:cs typeface="Arial"/>
              </a:rPr>
              <a:t> </a:t>
            </a:r>
            <a:r>
              <a:rPr sz="2800" spc="-114" dirty="0">
                <a:solidFill>
                  <a:srgbClr val="232852"/>
                </a:solidFill>
                <a:latin typeface="Arial"/>
                <a:cs typeface="Arial"/>
              </a:rPr>
              <a:t>and</a:t>
            </a:r>
            <a:r>
              <a:rPr sz="2800" spc="-220" dirty="0">
                <a:solidFill>
                  <a:srgbClr val="232852"/>
                </a:solidFill>
                <a:latin typeface="Arial"/>
                <a:cs typeface="Arial"/>
              </a:rPr>
              <a:t> </a:t>
            </a:r>
            <a:r>
              <a:rPr sz="2800" spc="-40" dirty="0">
                <a:solidFill>
                  <a:srgbClr val="232852"/>
                </a:solidFill>
                <a:latin typeface="Arial"/>
                <a:cs typeface="Arial"/>
              </a:rPr>
              <a:t>internal</a:t>
            </a:r>
            <a:r>
              <a:rPr sz="2800" spc="-210" dirty="0">
                <a:solidFill>
                  <a:srgbClr val="232852"/>
                </a:solidFill>
                <a:latin typeface="Arial"/>
                <a:cs typeface="Arial"/>
              </a:rPr>
              <a:t> </a:t>
            </a:r>
            <a:r>
              <a:rPr sz="2800" spc="-65" dirty="0">
                <a:solidFill>
                  <a:srgbClr val="232852"/>
                </a:solidFill>
                <a:latin typeface="Arial"/>
                <a:cs typeface="Arial"/>
              </a:rPr>
              <a:t>borrowings</a:t>
            </a:r>
            <a:endParaRPr sz="2800">
              <a:latin typeface="Arial"/>
              <a:cs typeface="Arial"/>
            </a:endParaRPr>
          </a:p>
          <a:p>
            <a:pPr marL="533400" lvl="1" indent="-521334">
              <a:lnSpc>
                <a:spcPct val="100000"/>
              </a:lnSpc>
              <a:spcBef>
                <a:spcPts val="925"/>
              </a:spcBef>
              <a:buAutoNum type="arabicPeriod" startAt="4"/>
              <a:tabLst>
                <a:tab pos="534035" algn="l"/>
              </a:tabLst>
            </a:pPr>
            <a:r>
              <a:rPr sz="2800" spc="-60" dirty="0">
                <a:solidFill>
                  <a:srgbClr val="232852"/>
                </a:solidFill>
                <a:latin typeface="Arial"/>
                <a:cs typeface="Arial"/>
              </a:rPr>
              <a:t>Extent </a:t>
            </a:r>
            <a:r>
              <a:rPr sz="2800" spc="15" dirty="0">
                <a:solidFill>
                  <a:srgbClr val="232852"/>
                </a:solidFill>
                <a:latin typeface="Arial"/>
                <a:cs typeface="Arial"/>
              </a:rPr>
              <a:t>of</a:t>
            </a:r>
            <a:r>
              <a:rPr sz="2800" spc="-505" dirty="0">
                <a:solidFill>
                  <a:srgbClr val="232852"/>
                </a:solidFill>
                <a:latin typeface="Arial"/>
                <a:cs typeface="Arial"/>
              </a:rPr>
              <a:t> </a:t>
            </a:r>
            <a:r>
              <a:rPr sz="2800" spc="-90" dirty="0">
                <a:solidFill>
                  <a:srgbClr val="232852"/>
                </a:solidFill>
                <a:latin typeface="Arial"/>
                <a:cs typeface="Arial"/>
              </a:rPr>
              <a:t>External </a:t>
            </a:r>
            <a:r>
              <a:rPr sz="2800" spc="-85" dirty="0">
                <a:solidFill>
                  <a:srgbClr val="232852"/>
                </a:solidFill>
                <a:latin typeface="Arial"/>
                <a:cs typeface="Arial"/>
              </a:rPr>
              <a:t>Borrowings</a:t>
            </a:r>
            <a:endParaRPr sz="2800">
              <a:latin typeface="Arial"/>
              <a:cs typeface="Arial"/>
            </a:endParaRPr>
          </a:p>
          <a:p>
            <a:pPr marL="12700" marR="421005">
              <a:lnSpc>
                <a:spcPts val="3020"/>
              </a:lnSpc>
              <a:spcBef>
                <a:spcPts val="1355"/>
              </a:spcBef>
            </a:pPr>
            <a:r>
              <a:rPr sz="2800" spc="-155" dirty="0">
                <a:solidFill>
                  <a:srgbClr val="232852"/>
                </a:solidFill>
                <a:latin typeface="Arial"/>
                <a:cs typeface="Arial"/>
              </a:rPr>
              <a:t>Measures</a:t>
            </a:r>
            <a:r>
              <a:rPr sz="2800" spc="-215" dirty="0">
                <a:solidFill>
                  <a:srgbClr val="232852"/>
                </a:solidFill>
                <a:latin typeface="Arial"/>
                <a:cs typeface="Arial"/>
              </a:rPr>
              <a:t> </a:t>
            </a:r>
            <a:r>
              <a:rPr sz="2800" spc="-20" dirty="0">
                <a:solidFill>
                  <a:srgbClr val="232852"/>
                </a:solidFill>
                <a:latin typeface="Arial"/>
                <a:cs typeface="Arial"/>
              </a:rPr>
              <a:t>the</a:t>
            </a:r>
            <a:r>
              <a:rPr sz="2800" spc="-229" dirty="0">
                <a:solidFill>
                  <a:srgbClr val="232852"/>
                </a:solidFill>
                <a:latin typeface="Arial"/>
                <a:cs typeface="Arial"/>
              </a:rPr>
              <a:t> </a:t>
            </a:r>
            <a:r>
              <a:rPr sz="2800" spc="-90" dirty="0">
                <a:solidFill>
                  <a:srgbClr val="232852"/>
                </a:solidFill>
                <a:latin typeface="Arial"/>
                <a:cs typeface="Arial"/>
              </a:rPr>
              <a:t>percentage</a:t>
            </a:r>
            <a:r>
              <a:rPr sz="2800" spc="-229" dirty="0">
                <a:solidFill>
                  <a:srgbClr val="232852"/>
                </a:solidFill>
                <a:latin typeface="Arial"/>
                <a:cs typeface="Arial"/>
              </a:rPr>
              <a:t> </a:t>
            </a:r>
            <a:r>
              <a:rPr sz="2800" spc="15" dirty="0">
                <a:solidFill>
                  <a:srgbClr val="232852"/>
                </a:solidFill>
                <a:latin typeface="Arial"/>
                <a:cs typeface="Arial"/>
              </a:rPr>
              <a:t>of</a:t>
            </a:r>
            <a:r>
              <a:rPr sz="2800" spc="-235" dirty="0">
                <a:solidFill>
                  <a:srgbClr val="232852"/>
                </a:solidFill>
                <a:latin typeface="Arial"/>
                <a:cs typeface="Arial"/>
              </a:rPr>
              <a:t> </a:t>
            </a:r>
            <a:r>
              <a:rPr sz="2800" spc="-65" dirty="0">
                <a:solidFill>
                  <a:srgbClr val="232852"/>
                </a:solidFill>
                <a:latin typeface="Arial"/>
                <a:cs typeface="Arial"/>
              </a:rPr>
              <a:t>external  borrowings </a:t>
            </a:r>
            <a:r>
              <a:rPr sz="2800" spc="-90" dirty="0">
                <a:solidFill>
                  <a:srgbClr val="232852"/>
                </a:solidFill>
                <a:latin typeface="Arial"/>
                <a:cs typeface="Arial"/>
              </a:rPr>
              <a:t>over </a:t>
            </a:r>
            <a:r>
              <a:rPr sz="2800" spc="25" dirty="0">
                <a:solidFill>
                  <a:srgbClr val="232852"/>
                </a:solidFill>
                <a:latin typeface="Arial"/>
                <a:cs typeface="Arial"/>
              </a:rPr>
              <a:t>total</a:t>
            </a:r>
            <a:r>
              <a:rPr sz="2800" spc="-505" dirty="0">
                <a:solidFill>
                  <a:srgbClr val="232852"/>
                </a:solidFill>
                <a:latin typeface="Arial"/>
                <a:cs typeface="Arial"/>
              </a:rPr>
              <a:t> </a:t>
            </a:r>
            <a:r>
              <a:rPr sz="2800" spc="-65" dirty="0">
                <a:solidFill>
                  <a:srgbClr val="232852"/>
                </a:solidFill>
                <a:latin typeface="Arial"/>
                <a:cs typeface="Arial"/>
              </a:rPr>
              <a:t>borrowings</a:t>
            </a:r>
            <a:endParaRPr sz="2800">
              <a:latin typeface="Arial"/>
              <a:cs typeface="Arial"/>
            </a:endParaRPr>
          </a:p>
        </p:txBody>
      </p:sp>
      <p:sp>
        <p:nvSpPr>
          <p:cNvPr id="5" name="object 5"/>
          <p:cNvSpPr/>
          <p:nvPr/>
        </p:nvSpPr>
        <p:spPr>
          <a:xfrm>
            <a:off x="0" y="0"/>
            <a:ext cx="2822448" cy="24399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5475730"/>
            <a:ext cx="2822448" cy="18303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541778"/>
            <a:ext cx="2636520" cy="2129155"/>
          </a:xfrm>
          <a:prstGeom prst="rect">
            <a:avLst/>
          </a:prstGeom>
        </p:spPr>
        <p:txBody>
          <a:bodyPr vert="horz" wrap="square" lIns="0" tIns="58419" rIns="0" bIns="0" rtlCol="0">
            <a:spAutoFit/>
          </a:bodyPr>
          <a:lstStyle/>
          <a:p>
            <a:pPr marL="12700" marR="5080">
              <a:lnSpc>
                <a:spcPct val="90000"/>
              </a:lnSpc>
              <a:spcBef>
                <a:spcPts val="459"/>
              </a:spcBef>
            </a:pPr>
            <a:r>
              <a:rPr sz="3000" b="1" spc="-40" dirty="0">
                <a:solidFill>
                  <a:srgbClr val="FFFFFF"/>
                </a:solidFill>
                <a:latin typeface="Trebuchet MS"/>
                <a:cs typeface="Trebuchet MS"/>
              </a:rPr>
              <a:t>FINANCIAL  </a:t>
            </a:r>
            <a:r>
              <a:rPr sz="3000" b="1" spc="-25" dirty="0">
                <a:solidFill>
                  <a:srgbClr val="FFFFFF"/>
                </a:solidFill>
                <a:latin typeface="Trebuchet MS"/>
                <a:cs typeface="Trebuchet MS"/>
              </a:rPr>
              <a:t>P</a:t>
            </a:r>
            <a:r>
              <a:rPr sz="3000" b="1" spc="-65" dirty="0">
                <a:solidFill>
                  <a:srgbClr val="FFFFFF"/>
                </a:solidFill>
                <a:latin typeface="Trebuchet MS"/>
                <a:cs typeface="Trebuchet MS"/>
              </a:rPr>
              <a:t>E</a:t>
            </a:r>
            <a:r>
              <a:rPr sz="3000" b="1" spc="-10" dirty="0">
                <a:solidFill>
                  <a:srgbClr val="FFFFFF"/>
                </a:solidFill>
                <a:latin typeface="Trebuchet MS"/>
                <a:cs typeface="Trebuchet MS"/>
              </a:rPr>
              <a:t>R</a:t>
            </a:r>
            <a:r>
              <a:rPr sz="3000" b="1" spc="-254" dirty="0">
                <a:solidFill>
                  <a:srgbClr val="FFFFFF"/>
                </a:solidFill>
                <a:latin typeface="Trebuchet MS"/>
                <a:cs typeface="Trebuchet MS"/>
              </a:rPr>
              <a:t>F</a:t>
            </a:r>
            <a:r>
              <a:rPr sz="3000" b="1" spc="30" dirty="0">
                <a:solidFill>
                  <a:srgbClr val="FFFFFF"/>
                </a:solidFill>
                <a:latin typeface="Trebuchet MS"/>
                <a:cs typeface="Trebuchet MS"/>
              </a:rPr>
              <a:t>O</a:t>
            </a:r>
            <a:r>
              <a:rPr sz="3000" b="1" spc="-10" dirty="0">
                <a:solidFill>
                  <a:srgbClr val="FFFFFF"/>
                </a:solidFill>
                <a:latin typeface="Trebuchet MS"/>
                <a:cs typeface="Trebuchet MS"/>
              </a:rPr>
              <a:t>R</a:t>
            </a:r>
            <a:r>
              <a:rPr sz="3000" b="1" spc="185" dirty="0">
                <a:solidFill>
                  <a:srgbClr val="FFFFFF"/>
                </a:solidFill>
                <a:latin typeface="Trebuchet MS"/>
                <a:cs typeface="Trebuchet MS"/>
              </a:rPr>
              <a:t>M</a:t>
            </a:r>
            <a:r>
              <a:rPr sz="3000" b="1" spc="5" dirty="0">
                <a:solidFill>
                  <a:srgbClr val="FFFFFF"/>
                </a:solidFill>
                <a:latin typeface="Trebuchet MS"/>
                <a:cs typeface="Trebuchet MS"/>
              </a:rPr>
              <a:t>A</a:t>
            </a:r>
            <a:r>
              <a:rPr sz="3000" b="1" spc="120" dirty="0">
                <a:solidFill>
                  <a:srgbClr val="FFFFFF"/>
                </a:solidFill>
                <a:latin typeface="Trebuchet MS"/>
                <a:cs typeface="Trebuchet MS"/>
              </a:rPr>
              <a:t>N</a:t>
            </a:r>
            <a:r>
              <a:rPr sz="3000" b="1" spc="-160" dirty="0">
                <a:solidFill>
                  <a:srgbClr val="FFFFFF"/>
                </a:solidFill>
                <a:latin typeface="Trebuchet MS"/>
                <a:cs typeface="Trebuchet MS"/>
              </a:rPr>
              <a:t>C</a:t>
            </a:r>
            <a:r>
              <a:rPr sz="3000" b="1" spc="-5" dirty="0">
                <a:solidFill>
                  <a:srgbClr val="FFFFFF"/>
                </a:solidFill>
                <a:latin typeface="Trebuchet MS"/>
                <a:cs typeface="Trebuchet MS"/>
              </a:rPr>
              <a:t>E  </a:t>
            </a:r>
            <a:r>
              <a:rPr sz="3000" b="1" spc="25" dirty="0">
                <a:solidFill>
                  <a:srgbClr val="FFFFFF"/>
                </a:solidFill>
                <a:latin typeface="Trebuchet MS"/>
                <a:cs typeface="Trebuchet MS"/>
              </a:rPr>
              <a:t>STANDARDS  </a:t>
            </a:r>
            <a:r>
              <a:rPr sz="3000" b="1" spc="-60" dirty="0">
                <a:solidFill>
                  <a:srgbClr val="FFFFFF"/>
                </a:solidFill>
                <a:latin typeface="Trebuchet MS"/>
                <a:cs typeface="Trebuchet MS"/>
              </a:rPr>
              <a:t>FOR  </a:t>
            </a:r>
            <a:r>
              <a:rPr sz="3000" b="1" spc="-150" dirty="0">
                <a:solidFill>
                  <a:srgbClr val="FFFFFF"/>
                </a:solidFill>
                <a:latin typeface="Trebuchet MS"/>
                <a:cs typeface="Trebuchet MS"/>
              </a:rPr>
              <a:t>C</a:t>
            </a:r>
            <a:r>
              <a:rPr sz="3000" b="1" spc="30" dirty="0">
                <a:solidFill>
                  <a:srgbClr val="FFFFFF"/>
                </a:solidFill>
                <a:latin typeface="Trebuchet MS"/>
                <a:cs typeface="Trebuchet MS"/>
              </a:rPr>
              <a:t>OO</a:t>
            </a:r>
            <a:r>
              <a:rPr sz="3000" b="1" spc="-25" dirty="0">
                <a:solidFill>
                  <a:srgbClr val="FFFFFF"/>
                </a:solidFill>
                <a:latin typeface="Trebuchet MS"/>
                <a:cs typeface="Trebuchet MS"/>
              </a:rPr>
              <a:t>P</a:t>
            </a:r>
            <a:r>
              <a:rPr sz="3000" b="1" spc="-80" dirty="0">
                <a:solidFill>
                  <a:srgbClr val="FFFFFF"/>
                </a:solidFill>
                <a:latin typeface="Trebuchet MS"/>
                <a:cs typeface="Trebuchet MS"/>
              </a:rPr>
              <a:t>E</a:t>
            </a:r>
            <a:r>
              <a:rPr sz="3000" b="1" spc="-10" dirty="0">
                <a:solidFill>
                  <a:srgbClr val="FFFFFF"/>
                </a:solidFill>
                <a:latin typeface="Trebuchet MS"/>
                <a:cs typeface="Trebuchet MS"/>
              </a:rPr>
              <a:t>R</a:t>
            </a:r>
            <a:r>
              <a:rPr sz="3000" b="1" spc="-150" dirty="0">
                <a:solidFill>
                  <a:srgbClr val="FFFFFF"/>
                </a:solidFill>
                <a:latin typeface="Trebuchet MS"/>
                <a:cs typeface="Trebuchet MS"/>
              </a:rPr>
              <a:t>A</a:t>
            </a:r>
            <a:r>
              <a:rPr sz="3000" b="1" spc="-180" dirty="0">
                <a:solidFill>
                  <a:srgbClr val="FFFFFF"/>
                </a:solidFill>
                <a:latin typeface="Trebuchet MS"/>
                <a:cs typeface="Trebuchet MS"/>
              </a:rPr>
              <a:t>T</a:t>
            </a:r>
            <a:r>
              <a:rPr sz="3000" b="1" spc="-85" dirty="0">
                <a:solidFill>
                  <a:srgbClr val="FFFFFF"/>
                </a:solidFill>
                <a:latin typeface="Trebuchet MS"/>
                <a:cs typeface="Trebuchet MS"/>
              </a:rPr>
              <a:t>I</a:t>
            </a:r>
            <a:r>
              <a:rPr sz="3000" b="1" spc="-25" dirty="0">
                <a:solidFill>
                  <a:srgbClr val="FFFFFF"/>
                </a:solidFill>
                <a:latin typeface="Trebuchet MS"/>
                <a:cs typeface="Trebuchet MS"/>
              </a:rPr>
              <a:t>V</a:t>
            </a:r>
            <a:r>
              <a:rPr sz="3000" b="1" spc="-80" dirty="0">
                <a:solidFill>
                  <a:srgbClr val="FFFFFF"/>
                </a:solidFill>
                <a:latin typeface="Trebuchet MS"/>
                <a:cs typeface="Trebuchet MS"/>
              </a:rPr>
              <a:t>E</a:t>
            </a:r>
            <a:r>
              <a:rPr sz="3000" b="1" spc="195" dirty="0">
                <a:solidFill>
                  <a:srgbClr val="FFFFFF"/>
                </a:solidFill>
                <a:latin typeface="Trebuchet MS"/>
                <a:cs typeface="Trebuchet MS"/>
              </a:rPr>
              <a:t>S</a:t>
            </a:r>
            <a:endParaRPr sz="3000">
              <a:latin typeface="Trebuchet MS"/>
              <a:cs typeface="Trebuchet MS"/>
            </a:endParaRPr>
          </a:p>
        </p:txBody>
      </p:sp>
      <p:sp>
        <p:nvSpPr>
          <p:cNvPr id="3" name="object 3"/>
          <p:cNvSpPr txBox="1"/>
          <p:nvPr/>
        </p:nvSpPr>
        <p:spPr>
          <a:xfrm>
            <a:off x="3271773" y="1624965"/>
            <a:ext cx="5787390" cy="1770380"/>
          </a:xfrm>
          <a:prstGeom prst="rect">
            <a:avLst/>
          </a:prstGeom>
        </p:spPr>
        <p:txBody>
          <a:bodyPr vert="horz" wrap="square" lIns="0" tIns="60960" rIns="0" bIns="0" rtlCol="0">
            <a:spAutoFit/>
          </a:bodyPr>
          <a:lstStyle/>
          <a:p>
            <a:pPr marL="12700" marR="1136015">
              <a:lnSpc>
                <a:spcPts val="3020"/>
              </a:lnSpc>
              <a:spcBef>
                <a:spcPts val="480"/>
              </a:spcBef>
            </a:pPr>
            <a:r>
              <a:rPr sz="2800" spc="-160" dirty="0">
                <a:solidFill>
                  <a:srgbClr val="232852"/>
                </a:solidFill>
                <a:latin typeface="Arial"/>
                <a:cs typeface="Arial"/>
              </a:rPr>
              <a:t>5.5</a:t>
            </a:r>
            <a:r>
              <a:rPr sz="2800" spc="-225" dirty="0">
                <a:solidFill>
                  <a:srgbClr val="232852"/>
                </a:solidFill>
                <a:latin typeface="Arial"/>
                <a:cs typeface="Arial"/>
              </a:rPr>
              <a:t> </a:t>
            </a:r>
            <a:r>
              <a:rPr sz="2800" spc="-60" dirty="0">
                <a:solidFill>
                  <a:srgbClr val="232852"/>
                </a:solidFill>
                <a:latin typeface="Arial"/>
                <a:cs typeface="Arial"/>
              </a:rPr>
              <a:t>Extent</a:t>
            </a:r>
            <a:r>
              <a:rPr sz="2800" spc="-210" dirty="0">
                <a:solidFill>
                  <a:srgbClr val="232852"/>
                </a:solidFill>
                <a:latin typeface="Arial"/>
                <a:cs typeface="Arial"/>
              </a:rPr>
              <a:t> </a:t>
            </a:r>
            <a:r>
              <a:rPr sz="2800" spc="15" dirty="0">
                <a:solidFill>
                  <a:srgbClr val="232852"/>
                </a:solidFill>
                <a:latin typeface="Arial"/>
                <a:cs typeface="Arial"/>
              </a:rPr>
              <a:t>of</a:t>
            </a:r>
            <a:r>
              <a:rPr sz="2800" spc="-360" dirty="0">
                <a:solidFill>
                  <a:srgbClr val="232852"/>
                </a:solidFill>
                <a:latin typeface="Arial"/>
                <a:cs typeface="Arial"/>
              </a:rPr>
              <a:t> </a:t>
            </a:r>
            <a:r>
              <a:rPr sz="2800" spc="-150" dirty="0">
                <a:solidFill>
                  <a:srgbClr val="232852"/>
                </a:solidFill>
                <a:latin typeface="Arial"/>
                <a:cs typeface="Arial"/>
              </a:rPr>
              <a:t>Assets</a:t>
            </a:r>
            <a:r>
              <a:rPr sz="2800" spc="-210" dirty="0">
                <a:solidFill>
                  <a:srgbClr val="232852"/>
                </a:solidFill>
                <a:latin typeface="Arial"/>
                <a:cs typeface="Arial"/>
              </a:rPr>
              <a:t> </a:t>
            </a:r>
            <a:r>
              <a:rPr sz="2800" spc="-80" dirty="0">
                <a:solidFill>
                  <a:srgbClr val="232852"/>
                </a:solidFill>
                <a:latin typeface="Arial"/>
                <a:cs typeface="Arial"/>
              </a:rPr>
              <a:t>financed</a:t>
            </a:r>
            <a:r>
              <a:rPr sz="2800" spc="-225" dirty="0">
                <a:solidFill>
                  <a:srgbClr val="232852"/>
                </a:solidFill>
                <a:latin typeface="Arial"/>
                <a:cs typeface="Arial"/>
              </a:rPr>
              <a:t> </a:t>
            </a:r>
            <a:r>
              <a:rPr sz="2800" spc="-60" dirty="0">
                <a:solidFill>
                  <a:srgbClr val="232852"/>
                </a:solidFill>
                <a:latin typeface="Arial"/>
                <a:cs typeface="Arial"/>
              </a:rPr>
              <a:t>by  </a:t>
            </a:r>
            <a:r>
              <a:rPr sz="2800" spc="-90" dirty="0">
                <a:solidFill>
                  <a:srgbClr val="232852"/>
                </a:solidFill>
                <a:latin typeface="Arial"/>
                <a:cs typeface="Arial"/>
              </a:rPr>
              <a:t>Members' </a:t>
            </a:r>
            <a:r>
              <a:rPr sz="2800" spc="-150" dirty="0">
                <a:solidFill>
                  <a:srgbClr val="232852"/>
                </a:solidFill>
                <a:latin typeface="Arial"/>
                <a:cs typeface="Arial"/>
              </a:rPr>
              <a:t>Share</a:t>
            </a:r>
            <a:r>
              <a:rPr sz="2800" spc="-500" dirty="0">
                <a:solidFill>
                  <a:srgbClr val="232852"/>
                </a:solidFill>
                <a:latin typeface="Arial"/>
                <a:cs typeface="Arial"/>
              </a:rPr>
              <a:t> </a:t>
            </a:r>
            <a:r>
              <a:rPr sz="2800" spc="-90" dirty="0">
                <a:solidFill>
                  <a:srgbClr val="232852"/>
                </a:solidFill>
                <a:latin typeface="Arial"/>
                <a:cs typeface="Arial"/>
              </a:rPr>
              <a:t>Capital</a:t>
            </a:r>
            <a:endParaRPr sz="2800">
              <a:latin typeface="Arial"/>
              <a:cs typeface="Arial"/>
            </a:endParaRPr>
          </a:p>
          <a:p>
            <a:pPr marL="12700" marR="5080">
              <a:lnSpc>
                <a:spcPts val="3030"/>
              </a:lnSpc>
              <a:spcBef>
                <a:spcPts val="1305"/>
              </a:spcBef>
            </a:pPr>
            <a:r>
              <a:rPr sz="2800" spc="-155" dirty="0">
                <a:solidFill>
                  <a:srgbClr val="232852"/>
                </a:solidFill>
                <a:latin typeface="Arial"/>
                <a:cs typeface="Arial"/>
              </a:rPr>
              <a:t>Measures</a:t>
            </a:r>
            <a:r>
              <a:rPr sz="2800" spc="-210" dirty="0">
                <a:solidFill>
                  <a:srgbClr val="232852"/>
                </a:solidFill>
                <a:latin typeface="Arial"/>
                <a:cs typeface="Arial"/>
              </a:rPr>
              <a:t> </a:t>
            </a:r>
            <a:r>
              <a:rPr sz="2800" spc="-20" dirty="0">
                <a:solidFill>
                  <a:srgbClr val="232852"/>
                </a:solidFill>
                <a:latin typeface="Arial"/>
                <a:cs typeface="Arial"/>
              </a:rPr>
              <a:t>the</a:t>
            </a:r>
            <a:r>
              <a:rPr sz="2800" spc="-225" dirty="0">
                <a:solidFill>
                  <a:srgbClr val="232852"/>
                </a:solidFill>
                <a:latin typeface="Arial"/>
                <a:cs typeface="Arial"/>
              </a:rPr>
              <a:t> </a:t>
            </a:r>
            <a:r>
              <a:rPr sz="2800" spc="-105" dirty="0">
                <a:solidFill>
                  <a:srgbClr val="232852"/>
                </a:solidFill>
                <a:latin typeface="Arial"/>
                <a:cs typeface="Arial"/>
              </a:rPr>
              <a:t>degree</a:t>
            </a:r>
            <a:r>
              <a:rPr sz="2800" spc="-245" dirty="0">
                <a:solidFill>
                  <a:srgbClr val="232852"/>
                </a:solidFill>
                <a:latin typeface="Arial"/>
                <a:cs typeface="Arial"/>
              </a:rPr>
              <a:t> </a:t>
            </a:r>
            <a:r>
              <a:rPr sz="2800" spc="20" dirty="0">
                <a:solidFill>
                  <a:srgbClr val="232852"/>
                </a:solidFill>
                <a:latin typeface="Arial"/>
                <a:cs typeface="Arial"/>
              </a:rPr>
              <a:t>of</a:t>
            </a:r>
            <a:r>
              <a:rPr sz="2800" spc="-225" dirty="0">
                <a:solidFill>
                  <a:srgbClr val="232852"/>
                </a:solidFill>
                <a:latin typeface="Arial"/>
                <a:cs typeface="Arial"/>
              </a:rPr>
              <a:t> </a:t>
            </a:r>
            <a:r>
              <a:rPr sz="2800" spc="-30" dirty="0">
                <a:solidFill>
                  <a:srgbClr val="232852"/>
                </a:solidFill>
                <a:latin typeface="Arial"/>
                <a:cs typeface="Arial"/>
              </a:rPr>
              <a:t>participation</a:t>
            </a:r>
            <a:r>
              <a:rPr sz="2800" spc="-200" dirty="0">
                <a:solidFill>
                  <a:srgbClr val="232852"/>
                </a:solidFill>
                <a:latin typeface="Arial"/>
                <a:cs typeface="Arial"/>
              </a:rPr>
              <a:t> </a:t>
            </a:r>
            <a:r>
              <a:rPr sz="2800" spc="15" dirty="0">
                <a:solidFill>
                  <a:srgbClr val="232852"/>
                </a:solidFill>
                <a:latin typeface="Arial"/>
                <a:cs typeface="Arial"/>
              </a:rPr>
              <a:t>of  </a:t>
            </a:r>
            <a:r>
              <a:rPr sz="2800" spc="-85" dirty="0">
                <a:solidFill>
                  <a:srgbClr val="232852"/>
                </a:solidFill>
                <a:latin typeface="Arial"/>
                <a:cs typeface="Arial"/>
              </a:rPr>
              <a:t>members'</a:t>
            </a:r>
            <a:r>
              <a:rPr sz="2800" spc="-215" dirty="0">
                <a:solidFill>
                  <a:srgbClr val="232852"/>
                </a:solidFill>
                <a:latin typeface="Arial"/>
                <a:cs typeface="Arial"/>
              </a:rPr>
              <a:t> </a:t>
            </a:r>
            <a:r>
              <a:rPr sz="2800" spc="-145" dirty="0">
                <a:solidFill>
                  <a:srgbClr val="232852"/>
                </a:solidFill>
                <a:latin typeface="Arial"/>
                <a:cs typeface="Arial"/>
              </a:rPr>
              <a:t>share</a:t>
            </a:r>
            <a:r>
              <a:rPr sz="2800" spc="-210" dirty="0">
                <a:solidFill>
                  <a:srgbClr val="232852"/>
                </a:solidFill>
                <a:latin typeface="Arial"/>
                <a:cs typeface="Arial"/>
              </a:rPr>
              <a:t> </a:t>
            </a:r>
            <a:r>
              <a:rPr sz="2800" spc="60" dirty="0">
                <a:solidFill>
                  <a:srgbClr val="232852"/>
                </a:solidFill>
                <a:latin typeface="Arial"/>
                <a:cs typeface="Arial"/>
              </a:rPr>
              <a:t>to</a:t>
            </a:r>
            <a:r>
              <a:rPr sz="2800" spc="-225" dirty="0">
                <a:solidFill>
                  <a:srgbClr val="232852"/>
                </a:solidFill>
                <a:latin typeface="Arial"/>
                <a:cs typeface="Arial"/>
              </a:rPr>
              <a:t> </a:t>
            </a:r>
            <a:r>
              <a:rPr sz="2800" spc="25" dirty="0">
                <a:solidFill>
                  <a:srgbClr val="232852"/>
                </a:solidFill>
                <a:latin typeface="Arial"/>
                <a:cs typeface="Arial"/>
              </a:rPr>
              <a:t>total</a:t>
            </a:r>
            <a:r>
              <a:rPr sz="2800" spc="-195" dirty="0">
                <a:solidFill>
                  <a:srgbClr val="232852"/>
                </a:solidFill>
                <a:latin typeface="Arial"/>
                <a:cs typeface="Arial"/>
              </a:rPr>
              <a:t> </a:t>
            </a:r>
            <a:r>
              <a:rPr sz="2800" spc="-165" dirty="0">
                <a:solidFill>
                  <a:srgbClr val="232852"/>
                </a:solidFill>
                <a:latin typeface="Arial"/>
                <a:cs typeface="Arial"/>
              </a:rPr>
              <a:t>assets</a:t>
            </a:r>
            <a:endParaRPr sz="2800">
              <a:latin typeface="Arial"/>
              <a:cs typeface="Arial"/>
            </a:endParaRPr>
          </a:p>
        </p:txBody>
      </p:sp>
      <p:sp>
        <p:nvSpPr>
          <p:cNvPr id="4" name="object 4"/>
          <p:cNvSpPr/>
          <p:nvPr/>
        </p:nvSpPr>
        <p:spPr>
          <a:xfrm>
            <a:off x="0" y="0"/>
            <a:ext cx="2822448" cy="24399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475730"/>
            <a:ext cx="2822448" cy="18303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6613" y="3273679"/>
            <a:ext cx="2284730" cy="635000"/>
          </a:xfrm>
          <a:prstGeom prst="rect">
            <a:avLst/>
          </a:prstGeom>
        </p:spPr>
        <p:txBody>
          <a:bodyPr vert="horz" wrap="square" lIns="0" tIns="12065" rIns="0" bIns="0" rtlCol="0">
            <a:spAutoFit/>
          </a:bodyPr>
          <a:lstStyle/>
          <a:p>
            <a:pPr marL="12700">
              <a:lnSpc>
                <a:spcPct val="100000"/>
              </a:lnSpc>
              <a:spcBef>
                <a:spcPts val="95"/>
              </a:spcBef>
            </a:pPr>
            <a:r>
              <a:rPr sz="4000" spc="-660" dirty="0">
                <a:solidFill>
                  <a:srgbClr val="FFFFFF"/>
                </a:solidFill>
                <a:latin typeface="Arial"/>
                <a:cs typeface="Arial"/>
              </a:rPr>
              <a:t>R</a:t>
            </a:r>
            <a:r>
              <a:rPr sz="4000" spc="-295" dirty="0">
                <a:solidFill>
                  <a:srgbClr val="FFFFFF"/>
                </a:solidFill>
                <a:latin typeface="Arial"/>
                <a:cs typeface="Arial"/>
              </a:rPr>
              <a:t>e</a:t>
            </a:r>
            <a:r>
              <a:rPr sz="4000" spc="95" dirty="0">
                <a:solidFill>
                  <a:srgbClr val="FFFFFF"/>
                </a:solidFill>
                <a:latin typeface="Arial"/>
                <a:cs typeface="Arial"/>
              </a:rPr>
              <a:t>f</a:t>
            </a:r>
            <a:r>
              <a:rPr sz="4000" spc="-295" dirty="0">
                <a:solidFill>
                  <a:srgbClr val="FFFFFF"/>
                </a:solidFill>
                <a:latin typeface="Arial"/>
                <a:cs typeface="Arial"/>
              </a:rPr>
              <a:t>e</a:t>
            </a:r>
            <a:r>
              <a:rPr sz="4000" spc="-50" dirty="0">
                <a:solidFill>
                  <a:srgbClr val="FFFFFF"/>
                </a:solidFill>
                <a:latin typeface="Arial"/>
                <a:cs typeface="Arial"/>
              </a:rPr>
              <a:t>r</a:t>
            </a:r>
            <a:r>
              <a:rPr sz="4000" spc="-310" dirty="0">
                <a:solidFill>
                  <a:srgbClr val="FFFFFF"/>
                </a:solidFill>
                <a:latin typeface="Arial"/>
                <a:cs typeface="Arial"/>
              </a:rPr>
              <a:t>e</a:t>
            </a:r>
            <a:r>
              <a:rPr sz="4000" spc="-190" dirty="0">
                <a:solidFill>
                  <a:srgbClr val="FFFFFF"/>
                </a:solidFill>
                <a:latin typeface="Arial"/>
                <a:cs typeface="Arial"/>
              </a:rPr>
              <a:t>n</a:t>
            </a:r>
            <a:r>
              <a:rPr sz="4000" spc="-320" dirty="0">
                <a:solidFill>
                  <a:srgbClr val="FFFFFF"/>
                </a:solidFill>
                <a:latin typeface="Arial"/>
                <a:cs typeface="Arial"/>
              </a:rPr>
              <a:t>c</a:t>
            </a:r>
            <a:r>
              <a:rPr sz="4000" spc="-310" dirty="0">
                <a:solidFill>
                  <a:srgbClr val="FFFFFF"/>
                </a:solidFill>
                <a:latin typeface="Arial"/>
                <a:cs typeface="Arial"/>
              </a:rPr>
              <a:t>e</a:t>
            </a:r>
            <a:r>
              <a:rPr sz="4000" spc="-385" dirty="0">
                <a:solidFill>
                  <a:srgbClr val="FFFFFF"/>
                </a:solidFill>
                <a:latin typeface="Arial"/>
                <a:cs typeface="Arial"/>
              </a:rPr>
              <a:t>s</a:t>
            </a:r>
            <a:endParaRPr sz="4000">
              <a:latin typeface="Arial"/>
              <a:cs typeface="Arial"/>
            </a:endParaRPr>
          </a:p>
        </p:txBody>
      </p:sp>
      <p:sp>
        <p:nvSpPr>
          <p:cNvPr id="3" name="object 3"/>
          <p:cNvSpPr txBox="1"/>
          <p:nvPr/>
        </p:nvSpPr>
        <p:spPr>
          <a:xfrm>
            <a:off x="2934970" y="965072"/>
            <a:ext cx="6682105" cy="5301615"/>
          </a:xfrm>
          <a:prstGeom prst="rect">
            <a:avLst/>
          </a:prstGeom>
        </p:spPr>
        <p:txBody>
          <a:bodyPr vert="horz" wrap="square" lIns="0" tIns="47625" rIns="0" bIns="0" rtlCol="0">
            <a:spAutoFit/>
          </a:bodyPr>
          <a:lstStyle/>
          <a:p>
            <a:pPr marL="205740" marR="955040" indent="-193675">
              <a:lnSpc>
                <a:spcPts val="2160"/>
              </a:lnSpc>
              <a:spcBef>
                <a:spcPts val="375"/>
              </a:spcBef>
              <a:buClr>
                <a:srgbClr val="4966AC"/>
              </a:buClr>
              <a:buChar char=""/>
              <a:tabLst>
                <a:tab pos="206375" algn="l"/>
              </a:tabLst>
            </a:pPr>
            <a:r>
              <a:rPr sz="2000" u="heavy" spc="-45" dirty="0">
                <a:solidFill>
                  <a:srgbClr val="9353C3"/>
                </a:solidFill>
                <a:uFill>
                  <a:solidFill>
                    <a:srgbClr val="9353C3"/>
                  </a:solidFill>
                </a:uFill>
                <a:latin typeface="Arial"/>
                <a:cs typeface="Arial"/>
                <a:hlinkClick r:id="rId2"/>
              </a:rPr>
              <a:t>https://www.managementstudyguide.com/financial-  </a:t>
            </a:r>
            <a:r>
              <a:rPr sz="2000" u="heavy" spc="-40" dirty="0">
                <a:solidFill>
                  <a:srgbClr val="9353C3"/>
                </a:solidFill>
                <a:uFill>
                  <a:solidFill>
                    <a:srgbClr val="9353C3"/>
                  </a:solidFill>
                </a:uFill>
                <a:latin typeface="Arial"/>
                <a:cs typeface="Arial"/>
                <a:hlinkClick r:id="rId2"/>
              </a:rPr>
              <a:t>management-articles.htm</a:t>
            </a:r>
            <a:endParaRPr sz="2000">
              <a:latin typeface="Arial"/>
              <a:cs typeface="Arial"/>
            </a:endParaRPr>
          </a:p>
          <a:p>
            <a:pPr marL="205740" indent="-193675">
              <a:lnSpc>
                <a:spcPct val="100000"/>
              </a:lnSpc>
              <a:spcBef>
                <a:spcPts val="1025"/>
              </a:spcBef>
              <a:buClr>
                <a:srgbClr val="4966AC"/>
              </a:buClr>
              <a:buChar char=""/>
              <a:tabLst>
                <a:tab pos="206375" algn="l"/>
              </a:tabLst>
            </a:pPr>
            <a:r>
              <a:rPr sz="2000" spc="-40" dirty="0">
                <a:latin typeface="Arial"/>
                <a:cs typeface="Arial"/>
              </a:rPr>
              <a:t>freepik.com</a:t>
            </a:r>
            <a:endParaRPr sz="2000">
              <a:latin typeface="Arial"/>
              <a:cs typeface="Arial"/>
            </a:endParaRPr>
          </a:p>
          <a:p>
            <a:pPr marL="205740" indent="-193675">
              <a:lnSpc>
                <a:spcPct val="100000"/>
              </a:lnSpc>
              <a:spcBef>
                <a:spcPts val="1065"/>
              </a:spcBef>
              <a:buClr>
                <a:srgbClr val="4966AC"/>
              </a:buClr>
              <a:buChar char=""/>
              <a:tabLst>
                <a:tab pos="206375" algn="l"/>
              </a:tabLst>
            </a:pPr>
            <a:r>
              <a:rPr sz="2000" spc="-35" dirty="0">
                <a:latin typeface="Arial"/>
                <a:cs typeface="Arial"/>
              </a:rPr>
              <a:t>humentum.org</a:t>
            </a:r>
            <a:endParaRPr sz="2000">
              <a:latin typeface="Arial"/>
              <a:cs typeface="Arial"/>
            </a:endParaRPr>
          </a:p>
          <a:p>
            <a:pPr marL="205740" indent="-193675">
              <a:lnSpc>
                <a:spcPct val="100000"/>
              </a:lnSpc>
              <a:spcBef>
                <a:spcPts val="1060"/>
              </a:spcBef>
              <a:buClr>
                <a:srgbClr val="4966AC"/>
              </a:buClr>
              <a:buChar char=""/>
              <a:tabLst>
                <a:tab pos="206375" algn="l"/>
              </a:tabLst>
            </a:pPr>
            <a:r>
              <a:rPr sz="2000" spc="-80" dirty="0">
                <a:latin typeface="Arial"/>
                <a:cs typeface="Arial"/>
              </a:rPr>
              <a:t>businessjargons.com</a:t>
            </a:r>
            <a:endParaRPr sz="2000">
              <a:latin typeface="Arial"/>
              <a:cs typeface="Arial"/>
            </a:endParaRPr>
          </a:p>
          <a:p>
            <a:pPr marL="205740" indent="-193675">
              <a:lnSpc>
                <a:spcPct val="100000"/>
              </a:lnSpc>
              <a:spcBef>
                <a:spcPts val="1055"/>
              </a:spcBef>
              <a:buClr>
                <a:srgbClr val="4966AC"/>
              </a:buClr>
              <a:buChar char=""/>
              <a:tabLst>
                <a:tab pos="206375" algn="l"/>
              </a:tabLst>
            </a:pPr>
            <a:r>
              <a:rPr sz="2000" spc="-65" dirty="0">
                <a:latin typeface="Arial"/>
                <a:cs typeface="Arial"/>
              </a:rPr>
              <a:t>businessdictionary.com</a:t>
            </a:r>
            <a:endParaRPr sz="2000">
              <a:latin typeface="Arial"/>
              <a:cs typeface="Arial"/>
            </a:endParaRPr>
          </a:p>
          <a:p>
            <a:pPr marL="205740" indent="-193675">
              <a:lnSpc>
                <a:spcPct val="100000"/>
              </a:lnSpc>
              <a:spcBef>
                <a:spcPts val="1070"/>
              </a:spcBef>
              <a:buClr>
                <a:srgbClr val="4966AC"/>
              </a:buClr>
              <a:buChar char=""/>
              <a:tabLst>
                <a:tab pos="206375" algn="l"/>
              </a:tabLst>
            </a:pPr>
            <a:r>
              <a:rPr sz="2000" spc="-50" dirty="0">
                <a:latin typeface="Arial"/>
                <a:cs typeface="Arial"/>
              </a:rPr>
              <a:t>startupaplan.com</a:t>
            </a:r>
            <a:endParaRPr sz="2000">
              <a:latin typeface="Arial"/>
              <a:cs typeface="Arial"/>
            </a:endParaRPr>
          </a:p>
          <a:p>
            <a:pPr marL="205740" marR="830580" indent="-193675">
              <a:lnSpc>
                <a:spcPts val="1939"/>
              </a:lnSpc>
              <a:spcBef>
                <a:spcPts val="1340"/>
              </a:spcBef>
              <a:buClr>
                <a:srgbClr val="4966AC"/>
              </a:buClr>
              <a:buChar char=""/>
              <a:tabLst>
                <a:tab pos="206375" algn="l"/>
              </a:tabLst>
            </a:pPr>
            <a:r>
              <a:rPr sz="1800" u="heavy" spc="-40" dirty="0">
                <a:solidFill>
                  <a:srgbClr val="9353C3"/>
                </a:solidFill>
                <a:uFill>
                  <a:solidFill>
                    <a:srgbClr val="9353C3"/>
                  </a:solidFill>
                </a:uFill>
                <a:latin typeface="Arial"/>
                <a:cs typeface="Arial"/>
                <a:hlinkClick r:id="rId3"/>
              </a:rPr>
              <a:t>https://www.lsbf.org.uk/blog/news/importance-of-financial-  </a:t>
            </a:r>
            <a:r>
              <a:rPr sz="1800" u="heavy" spc="-95" dirty="0">
                <a:solidFill>
                  <a:srgbClr val="9353C3"/>
                </a:solidFill>
                <a:uFill>
                  <a:solidFill>
                    <a:srgbClr val="9353C3"/>
                  </a:solidFill>
                </a:uFill>
                <a:latin typeface="Arial"/>
                <a:cs typeface="Arial"/>
                <a:hlinkClick r:id="rId3"/>
              </a:rPr>
              <a:t>management/117410</a:t>
            </a:r>
            <a:endParaRPr sz="1800">
              <a:latin typeface="Arial"/>
              <a:cs typeface="Arial"/>
            </a:endParaRPr>
          </a:p>
          <a:p>
            <a:pPr marL="205740" marR="5080" indent="-193675">
              <a:lnSpc>
                <a:spcPct val="90000"/>
              </a:lnSpc>
              <a:spcBef>
                <a:spcPts val="1280"/>
              </a:spcBef>
              <a:buClr>
                <a:srgbClr val="4966AC"/>
              </a:buClr>
              <a:buChar char=""/>
              <a:tabLst>
                <a:tab pos="206375" algn="l"/>
              </a:tabLst>
            </a:pPr>
            <a:r>
              <a:rPr sz="1800" u="heavy" spc="-50" dirty="0">
                <a:solidFill>
                  <a:srgbClr val="9353C3"/>
                </a:solidFill>
                <a:uFill>
                  <a:solidFill>
                    <a:srgbClr val="9353C3"/>
                  </a:solidFill>
                </a:uFill>
                <a:latin typeface="Arial"/>
                <a:cs typeface="Arial"/>
                <a:hlinkClick r:id="rId4"/>
              </a:rPr>
              <a:t>https://www.toppr.com/guides/business-environment/business-  </a:t>
            </a:r>
            <a:r>
              <a:rPr sz="1800" u="heavy" spc="-40" dirty="0">
                <a:solidFill>
                  <a:srgbClr val="9353C3"/>
                </a:solidFill>
                <a:uFill>
                  <a:solidFill>
                    <a:srgbClr val="9353C3"/>
                  </a:solidFill>
                </a:uFill>
                <a:latin typeface="Arial"/>
                <a:cs typeface="Arial"/>
                <a:hlinkClick r:id="rId4"/>
              </a:rPr>
              <a:t>functions/financial-management/ </a:t>
            </a:r>
            <a:r>
              <a:rPr sz="1800" u="heavy" spc="-40" dirty="0">
                <a:solidFill>
                  <a:srgbClr val="9353C3"/>
                </a:solidFill>
                <a:uFill>
                  <a:solidFill>
                    <a:srgbClr val="9353C3"/>
                  </a:solidFill>
                </a:uFill>
                <a:latin typeface="Arial"/>
                <a:cs typeface="Arial"/>
                <a:hlinkClick r:id="rId5"/>
              </a:rPr>
              <a:t> </a:t>
            </a:r>
            <a:r>
              <a:rPr sz="1800" u="heavy" spc="-30" dirty="0">
                <a:solidFill>
                  <a:srgbClr val="9353C3"/>
                </a:solidFill>
                <a:uFill>
                  <a:solidFill>
                    <a:srgbClr val="9353C3"/>
                  </a:solidFill>
                </a:uFill>
                <a:latin typeface="Arial"/>
                <a:cs typeface="Arial"/>
                <a:hlinkClick r:id="rId5"/>
              </a:rPr>
              <a:t>http://www.yourarticlelibrary.com/financial-management/definition-  </a:t>
            </a:r>
            <a:r>
              <a:rPr sz="1800" u="heavy" spc="-35" dirty="0">
                <a:solidFill>
                  <a:srgbClr val="9353C3"/>
                </a:solidFill>
                <a:uFill>
                  <a:solidFill>
                    <a:srgbClr val="9353C3"/>
                  </a:solidFill>
                </a:uFill>
                <a:latin typeface="Arial"/>
                <a:cs typeface="Arial"/>
                <a:hlinkClick r:id="rId5"/>
              </a:rPr>
              <a:t>financial-management/financial-management-definition-nature-  </a:t>
            </a:r>
            <a:r>
              <a:rPr sz="1800" u="heavy" spc="-50" dirty="0">
                <a:solidFill>
                  <a:srgbClr val="9353C3"/>
                </a:solidFill>
                <a:uFill>
                  <a:solidFill>
                    <a:srgbClr val="9353C3"/>
                  </a:solidFill>
                </a:uFill>
                <a:latin typeface="Arial"/>
                <a:cs typeface="Arial"/>
                <a:hlinkClick r:id="rId5"/>
              </a:rPr>
              <a:t>and-objectives-financial-management/69606</a:t>
            </a:r>
            <a:endParaRPr sz="1800">
              <a:latin typeface="Arial"/>
              <a:cs typeface="Arial"/>
            </a:endParaRPr>
          </a:p>
          <a:p>
            <a:pPr marL="205740" indent="-193675">
              <a:lnSpc>
                <a:spcPct val="100000"/>
              </a:lnSpc>
              <a:spcBef>
                <a:spcPts val="1050"/>
              </a:spcBef>
              <a:buClr>
                <a:srgbClr val="4966AC"/>
              </a:buClr>
              <a:buChar char=""/>
              <a:tabLst>
                <a:tab pos="206375" algn="l"/>
              </a:tabLst>
            </a:pPr>
            <a:r>
              <a:rPr sz="2000" spc="-50" dirty="0">
                <a:latin typeface="Arial"/>
                <a:cs typeface="Arial"/>
              </a:rPr>
              <a:t>google.com</a:t>
            </a:r>
            <a:endParaRPr sz="2000">
              <a:latin typeface="Arial"/>
              <a:cs typeface="Arial"/>
            </a:endParaRPr>
          </a:p>
        </p:txBody>
      </p:sp>
      <p:sp>
        <p:nvSpPr>
          <p:cNvPr id="4" name="object 4"/>
          <p:cNvSpPr/>
          <p:nvPr/>
        </p:nvSpPr>
        <p:spPr>
          <a:xfrm>
            <a:off x="0" y="0"/>
            <a:ext cx="2822448" cy="2439924"/>
          </a:xfrm>
          <a:prstGeom prst="rect">
            <a:avLst/>
          </a:prstGeom>
          <a:blipFill>
            <a:blip r:embed="rId6" cstate="print"/>
            <a:stretch>
              <a:fillRect/>
            </a:stretch>
          </a:blipFill>
        </p:spPr>
        <p:txBody>
          <a:bodyPr wrap="square" lIns="0" tIns="0" rIns="0" bIns="0" rtlCol="0"/>
          <a:lstStyle/>
          <a:p>
            <a:endParaRPr/>
          </a:p>
        </p:txBody>
      </p:sp>
      <p:sp>
        <p:nvSpPr>
          <p:cNvPr id="5" name="object 5"/>
          <p:cNvSpPr/>
          <p:nvPr/>
        </p:nvSpPr>
        <p:spPr>
          <a:xfrm>
            <a:off x="0" y="5475730"/>
            <a:ext cx="2822448" cy="1830324"/>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12291"/>
            <a:ext cx="7542530" cy="5690870"/>
          </a:xfrm>
          <a:custGeom>
            <a:avLst/>
            <a:gdLst/>
            <a:ahLst/>
            <a:cxnLst/>
            <a:rect l="l" t="t" r="r" b="b"/>
            <a:pathLst>
              <a:path w="7542530" h="5690870">
                <a:moveTo>
                  <a:pt x="7542276" y="0"/>
                </a:moveTo>
                <a:lnTo>
                  <a:pt x="0" y="0"/>
                </a:lnTo>
                <a:lnTo>
                  <a:pt x="0" y="5690616"/>
                </a:lnTo>
                <a:lnTo>
                  <a:pt x="7542276" y="5690616"/>
                </a:lnTo>
                <a:lnTo>
                  <a:pt x="7542276" y="0"/>
                </a:lnTo>
                <a:close/>
              </a:path>
            </a:pathLst>
          </a:custGeom>
          <a:solidFill>
            <a:srgbClr val="4966AC"/>
          </a:solidFill>
        </p:spPr>
        <p:txBody>
          <a:bodyPr wrap="square" lIns="0" tIns="0" rIns="0" bIns="0" rtlCol="0"/>
          <a:lstStyle/>
          <a:p>
            <a:endParaRPr/>
          </a:p>
        </p:txBody>
      </p:sp>
      <p:grpSp>
        <p:nvGrpSpPr>
          <p:cNvPr id="3" name="object 3"/>
          <p:cNvGrpSpPr/>
          <p:nvPr/>
        </p:nvGrpSpPr>
        <p:grpSpPr>
          <a:xfrm>
            <a:off x="0" y="0"/>
            <a:ext cx="10058400" cy="7315200"/>
            <a:chOff x="0" y="0"/>
            <a:chExt cx="10058400" cy="7315200"/>
          </a:xfrm>
        </p:grpSpPr>
        <p:sp>
          <p:nvSpPr>
            <p:cNvPr id="4" name="object 4"/>
            <p:cNvSpPr/>
            <p:nvPr/>
          </p:nvSpPr>
          <p:spPr>
            <a:xfrm>
              <a:off x="7648956" y="812291"/>
              <a:ext cx="2409825" cy="5690870"/>
            </a:xfrm>
            <a:custGeom>
              <a:avLst/>
              <a:gdLst/>
              <a:ahLst/>
              <a:cxnLst/>
              <a:rect l="l" t="t" r="r" b="b"/>
              <a:pathLst>
                <a:path w="2409825" h="5690870">
                  <a:moveTo>
                    <a:pt x="0" y="5690616"/>
                  </a:moveTo>
                  <a:lnTo>
                    <a:pt x="2409444" y="5690616"/>
                  </a:lnTo>
                  <a:lnTo>
                    <a:pt x="2409444" y="0"/>
                  </a:lnTo>
                  <a:lnTo>
                    <a:pt x="0" y="0"/>
                  </a:lnTo>
                  <a:lnTo>
                    <a:pt x="0" y="5690616"/>
                  </a:lnTo>
                  <a:close/>
                </a:path>
              </a:pathLst>
            </a:custGeom>
            <a:solidFill>
              <a:srgbClr val="C3C3C3">
                <a:alpha val="49803"/>
              </a:srgbClr>
            </a:solidFill>
          </p:spPr>
          <p:txBody>
            <a:bodyPr wrap="square" lIns="0" tIns="0" rIns="0" bIns="0" rtlCol="0"/>
            <a:lstStyle/>
            <a:p>
              <a:endParaRPr/>
            </a:p>
          </p:txBody>
        </p:sp>
        <p:sp>
          <p:nvSpPr>
            <p:cNvPr id="5" name="object 5"/>
            <p:cNvSpPr/>
            <p:nvPr/>
          </p:nvSpPr>
          <p:spPr>
            <a:xfrm>
              <a:off x="0" y="0"/>
              <a:ext cx="10058400" cy="731519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247644" y="1985772"/>
              <a:ext cx="5681472" cy="4721352"/>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4" y="762000"/>
            <a:ext cx="7458075"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18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903347"/>
            <a:ext cx="2638425" cy="1356995"/>
          </a:xfrm>
          <a:prstGeom prst="rect">
            <a:avLst/>
          </a:prstGeom>
        </p:spPr>
        <p:txBody>
          <a:bodyPr vert="horz" wrap="square" lIns="0" tIns="91440" rIns="0" bIns="0" rtlCol="0">
            <a:spAutoFit/>
          </a:bodyPr>
          <a:lstStyle/>
          <a:p>
            <a:pPr marL="12700" marR="5080">
              <a:lnSpc>
                <a:spcPts val="4970"/>
              </a:lnSpc>
              <a:spcBef>
                <a:spcPts val="720"/>
              </a:spcBef>
            </a:pPr>
            <a:r>
              <a:rPr sz="4600" b="1" spc="-70" dirty="0">
                <a:latin typeface="Trebuchet MS"/>
                <a:cs typeface="Trebuchet MS"/>
              </a:rPr>
              <a:t>Some  </a:t>
            </a:r>
            <a:r>
              <a:rPr sz="4600" b="1" spc="-165" dirty="0">
                <a:latin typeface="Trebuchet MS"/>
                <a:cs typeface="Trebuchet MS"/>
              </a:rPr>
              <a:t>d</a:t>
            </a:r>
            <a:r>
              <a:rPr sz="4600" b="1" spc="-355" dirty="0">
                <a:latin typeface="Trebuchet MS"/>
                <a:cs typeface="Trebuchet MS"/>
              </a:rPr>
              <a:t>e</a:t>
            </a:r>
            <a:r>
              <a:rPr sz="4600" b="1" spc="-254" dirty="0">
                <a:latin typeface="Trebuchet MS"/>
                <a:cs typeface="Trebuchet MS"/>
              </a:rPr>
              <a:t>f</a:t>
            </a:r>
            <a:r>
              <a:rPr sz="4600" b="1" spc="-300" dirty="0">
                <a:latin typeface="Trebuchet MS"/>
                <a:cs typeface="Trebuchet MS"/>
              </a:rPr>
              <a:t>i</a:t>
            </a:r>
            <a:r>
              <a:rPr sz="4600" b="1" spc="-240" dirty="0">
                <a:latin typeface="Trebuchet MS"/>
                <a:cs typeface="Trebuchet MS"/>
              </a:rPr>
              <a:t>n</a:t>
            </a:r>
            <a:r>
              <a:rPr sz="4600" b="1" spc="-300" dirty="0">
                <a:latin typeface="Trebuchet MS"/>
                <a:cs typeface="Trebuchet MS"/>
              </a:rPr>
              <a:t>i</a:t>
            </a:r>
            <a:r>
              <a:rPr sz="4600" b="1" spc="-150" dirty="0">
                <a:latin typeface="Trebuchet MS"/>
                <a:cs typeface="Trebuchet MS"/>
              </a:rPr>
              <a:t>t</a:t>
            </a:r>
            <a:r>
              <a:rPr sz="4600" b="1" spc="-300" dirty="0">
                <a:latin typeface="Trebuchet MS"/>
                <a:cs typeface="Trebuchet MS"/>
              </a:rPr>
              <a:t>i</a:t>
            </a:r>
            <a:r>
              <a:rPr sz="4600" b="1" spc="-125" dirty="0">
                <a:latin typeface="Trebuchet MS"/>
                <a:cs typeface="Trebuchet MS"/>
              </a:rPr>
              <a:t>o</a:t>
            </a:r>
            <a:r>
              <a:rPr sz="4600" b="1" spc="-240" dirty="0">
                <a:latin typeface="Trebuchet MS"/>
                <a:cs typeface="Trebuchet MS"/>
              </a:rPr>
              <a:t>n</a:t>
            </a:r>
            <a:r>
              <a:rPr sz="4600" b="1" spc="-35" dirty="0">
                <a:latin typeface="Trebuchet MS"/>
                <a:cs typeface="Trebuchet MS"/>
              </a:rPr>
              <a:t>s</a:t>
            </a:r>
            <a:endParaRPr sz="4600">
              <a:latin typeface="Trebuchet MS"/>
              <a:cs typeface="Trebuchet MS"/>
            </a:endParaRPr>
          </a:p>
        </p:txBody>
      </p:sp>
      <p:sp>
        <p:nvSpPr>
          <p:cNvPr id="3" name="object 3"/>
          <p:cNvSpPr txBox="1">
            <a:spLocks noGrp="1"/>
          </p:cNvSpPr>
          <p:nvPr>
            <p:ph type="title"/>
          </p:nvPr>
        </p:nvSpPr>
        <p:spPr>
          <a:xfrm>
            <a:off x="3047745" y="1023620"/>
            <a:ext cx="6598284" cy="1834989"/>
          </a:xfrm>
          <a:prstGeom prst="rect">
            <a:avLst/>
          </a:prstGeom>
        </p:spPr>
        <p:txBody>
          <a:bodyPr vert="horz" wrap="square" lIns="0" tIns="61594" rIns="0" bIns="0" rtlCol="0">
            <a:spAutoFit/>
          </a:bodyPr>
          <a:lstStyle/>
          <a:p>
            <a:pPr marL="205740" marR="5080" indent="-193675">
              <a:lnSpc>
                <a:spcPct val="90000"/>
              </a:lnSpc>
              <a:spcBef>
                <a:spcPts val="484"/>
              </a:spcBef>
            </a:pPr>
            <a:r>
              <a:rPr sz="3200" spc="-1660" dirty="0">
                <a:solidFill>
                  <a:srgbClr val="4966AC"/>
                </a:solidFill>
              </a:rPr>
              <a:t></a:t>
            </a:r>
            <a:r>
              <a:rPr sz="3200" spc="-530" dirty="0">
                <a:solidFill>
                  <a:srgbClr val="4966AC"/>
                </a:solidFill>
              </a:rPr>
              <a:t> </a:t>
            </a:r>
            <a:r>
              <a:rPr sz="3200" spc="-90" dirty="0">
                <a:solidFill>
                  <a:srgbClr val="000000"/>
                </a:solidFill>
              </a:rPr>
              <a:t>“Financial</a:t>
            </a:r>
            <a:r>
              <a:rPr sz="3200" spc="-320" dirty="0">
                <a:solidFill>
                  <a:srgbClr val="000000"/>
                </a:solidFill>
              </a:rPr>
              <a:t> </a:t>
            </a:r>
            <a:r>
              <a:rPr sz="3200" spc="-85" dirty="0">
                <a:solidFill>
                  <a:srgbClr val="000000"/>
                </a:solidFill>
              </a:rPr>
              <a:t>management</a:t>
            </a:r>
            <a:r>
              <a:rPr sz="3200" spc="-295" dirty="0">
                <a:solidFill>
                  <a:srgbClr val="000000"/>
                </a:solidFill>
              </a:rPr>
              <a:t> </a:t>
            </a:r>
            <a:r>
              <a:rPr sz="3200" spc="-140" dirty="0">
                <a:solidFill>
                  <a:srgbClr val="000000"/>
                </a:solidFill>
              </a:rPr>
              <a:t>is</a:t>
            </a:r>
            <a:r>
              <a:rPr sz="3200" spc="-254" dirty="0">
                <a:solidFill>
                  <a:srgbClr val="000000"/>
                </a:solidFill>
              </a:rPr>
              <a:t> </a:t>
            </a:r>
            <a:r>
              <a:rPr sz="3200" spc="-20" dirty="0">
                <a:solidFill>
                  <a:srgbClr val="000000"/>
                </a:solidFill>
              </a:rPr>
              <a:t>the</a:t>
            </a:r>
            <a:r>
              <a:rPr sz="3200" spc="-280" dirty="0">
                <a:solidFill>
                  <a:srgbClr val="000000"/>
                </a:solidFill>
              </a:rPr>
              <a:t> </a:t>
            </a:r>
            <a:r>
              <a:rPr sz="3200" spc="-10" dirty="0">
                <a:solidFill>
                  <a:srgbClr val="000000"/>
                </a:solidFill>
              </a:rPr>
              <a:t>activity  </a:t>
            </a:r>
            <a:r>
              <a:rPr sz="3200" spc="-125" dirty="0">
                <a:solidFill>
                  <a:srgbClr val="000000"/>
                </a:solidFill>
              </a:rPr>
              <a:t>concerned </a:t>
            </a:r>
            <a:r>
              <a:rPr sz="3200" spc="35" dirty="0">
                <a:solidFill>
                  <a:srgbClr val="000000"/>
                </a:solidFill>
              </a:rPr>
              <a:t>with </a:t>
            </a:r>
            <a:r>
              <a:rPr sz="3200" spc="-70" dirty="0">
                <a:solidFill>
                  <a:srgbClr val="000000"/>
                </a:solidFill>
              </a:rPr>
              <a:t>planning, </a:t>
            </a:r>
            <a:r>
              <a:rPr sz="3200" spc="-85" dirty="0">
                <a:solidFill>
                  <a:srgbClr val="000000"/>
                </a:solidFill>
              </a:rPr>
              <a:t>raising,  </a:t>
            </a:r>
            <a:r>
              <a:rPr sz="3200" spc="-30" dirty="0">
                <a:solidFill>
                  <a:srgbClr val="000000"/>
                </a:solidFill>
              </a:rPr>
              <a:t>controlling</a:t>
            </a:r>
            <a:r>
              <a:rPr sz="3200" spc="-275" dirty="0">
                <a:solidFill>
                  <a:srgbClr val="000000"/>
                </a:solidFill>
              </a:rPr>
              <a:t> </a:t>
            </a:r>
            <a:r>
              <a:rPr sz="3200" spc="-125" dirty="0">
                <a:solidFill>
                  <a:srgbClr val="000000"/>
                </a:solidFill>
              </a:rPr>
              <a:t>and</a:t>
            </a:r>
            <a:r>
              <a:rPr sz="3200" spc="-280" dirty="0">
                <a:solidFill>
                  <a:srgbClr val="000000"/>
                </a:solidFill>
              </a:rPr>
              <a:t> </a:t>
            </a:r>
            <a:r>
              <a:rPr sz="3200" spc="-55" dirty="0">
                <a:solidFill>
                  <a:srgbClr val="000000"/>
                </a:solidFill>
              </a:rPr>
              <a:t>administering</a:t>
            </a:r>
            <a:r>
              <a:rPr sz="3200" spc="-270" dirty="0">
                <a:solidFill>
                  <a:srgbClr val="000000"/>
                </a:solidFill>
              </a:rPr>
              <a:t> </a:t>
            </a:r>
            <a:r>
              <a:rPr sz="3200" spc="20" dirty="0">
                <a:solidFill>
                  <a:srgbClr val="000000"/>
                </a:solidFill>
              </a:rPr>
              <a:t>of</a:t>
            </a:r>
            <a:r>
              <a:rPr sz="3200" spc="-285" dirty="0">
                <a:solidFill>
                  <a:srgbClr val="000000"/>
                </a:solidFill>
              </a:rPr>
              <a:t> </a:t>
            </a:r>
            <a:r>
              <a:rPr sz="3200" spc="-90" dirty="0">
                <a:solidFill>
                  <a:srgbClr val="000000"/>
                </a:solidFill>
              </a:rPr>
              <a:t>funds  </a:t>
            </a:r>
            <a:r>
              <a:rPr sz="3200" spc="-170" dirty="0">
                <a:solidFill>
                  <a:srgbClr val="000000"/>
                </a:solidFill>
              </a:rPr>
              <a:t>used</a:t>
            </a:r>
            <a:r>
              <a:rPr sz="3200" spc="-260" dirty="0">
                <a:solidFill>
                  <a:srgbClr val="000000"/>
                </a:solidFill>
              </a:rPr>
              <a:t> </a:t>
            </a:r>
            <a:r>
              <a:rPr sz="3200" spc="-30" dirty="0">
                <a:solidFill>
                  <a:srgbClr val="000000"/>
                </a:solidFill>
              </a:rPr>
              <a:t>in</a:t>
            </a:r>
            <a:r>
              <a:rPr sz="3200" spc="-275" dirty="0">
                <a:solidFill>
                  <a:srgbClr val="000000"/>
                </a:solidFill>
              </a:rPr>
              <a:t> </a:t>
            </a:r>
            <a:r>
              <a:rPr sz="3200" spc="-20" dirty="0">
                <a:solidFill>
                  <a:srgbClr val="000000"/>
                </a:solidFill>
              </a:rPr>
              <a:t>the</a:t>
            </a:r>
            <a:r>
              <a:rPr sz="3200" spc="-270" dirty="0">
                <a:solidFill>
                  <a:srgbClr val="000000"/>
                </a:solidFill>
              </a:rPr>
              <a:t> </a:t>
            </a:r>
            <a:r>
              <a:rPr sz="3200" spc="-120" dirty="0" smtClean="0">
                <a:solidFill>
                  <a:srgbClr val="000000"/>
                </a:solidFill>
              </a:rPr>
              <a:t>business</a:t>
            </a:r>
            <a:endParaRPr sz="3200" dirty="0">
              <a:latin typeface="Trebuchet MS"/>
              <a:cs typeface="Trebuchet MS"/>
            </a:endParaRPr>
          </a:p>
        </p:txBody>
      </p:sp>
      <p:sp>
        <p:nvSpPr>
          <p:cNvPr id="4" name="object 4"/>
          <p:cNvSpPr txBox="1"/>
          <p:nvPr/>
        </p:nvSpPr>
        <p:spPr>
          <a:xfrm>
            <a:off x="3047745" y="3382721"/>
            <a:ext cx="6570980" cy="3148330"/>
          </a:xfrm>
          <a:prstGeom prst="rect">
            <a:avLst/>
          </a:prstGeom>
        </p:spPr>
        <p:txBody>
          <a:bodyPr vert="horz" wrap="square" lIns="0" tIns="62230" rIns="0" bIns="0" rtlCol="0">
            <a:spAutoFit/>
          </a:bodyPr>
          <a:lstStyle/>
          <a:p>
            <a:pPr marL="205740" marR="5080" indent="-193675">
              <a:lnSpc>
                <a:spcPct val="90000"/>
              </a:lnSpc>
              <a:spcBef>
                <a:spcPts val="490"/>
              </a:spcBef>
            </a:pPr>
            <a:r>
              <a:rPr sz="3200" spc="-1660" dirty="0">
                <a:solidFill>
                  <a:srgbClr val="4966AC"/>
                </a:solidFill>
                <a:latin typeface="Arial"/>
                <a:cs typeface="Arial"/>
              </a:rPr>
              <a:t></a:t>
            </a:r>
            <a:r>
              <a:rPr sz="3200" spc="-525" dirty="0">
                <a:solidFill>
                  <a:srgbClr val="4966AC"/>
                </a:solidFill>
                <a:latin typeface="Arial"/>
                <a:cs typeface="Arial"/>
              </a:rPr>
              <a:t> </a:t>
            </a:r>
            <a:r>
              <a:rPr sz="3200" spc="-90" dirty="0">
                <a:latin typeface="Arial"/>
                <a:cs typeface="Arial"/>
              </a:rPr>
              <a:t>“Financial</a:t>
            </a:r>
            <a:r>
              <a:rPr sz="3200" spc="-310" dirty="0">
                <a:latin typeface="Arial"/>
                <a:cs typeface="Arial"/>
              </a:rPr>
              <a:t> </a:t>
            </a:r>
            <a:r>
              <a:rPr sz="3200" spc="-90" dirty="0">
                <a:latin typeface="Arial"/>
                <a:cs typeface="Arial"/>
              </a:rPr>
              <a:t>management</a:t>
            </a:r>
            <a:r>
              <a:rPr sz="3200" spc="-290" dirty="0">
                <a:latin typeface="Arial"/>
                <a:cs typeface="Arial"/>
              </a:rPr>
              <a:t> </a:t>
            </a:r>
            <a:r>
              <a:rPr sz="3200" spc="-140" dirty="0">
                <a:latin typeface="Arial"/>
                <a:cs typeface="Arial"/>
              </a:rPr>
              <a:t>is</a:t>
            </a:r>
            <a:r>
              <a:rPr sz="3200" spc="-254" dirty="0">
                <a:latin typeface="Arial"/>
                <a:cs typeface="Arial"/>
              </a:rPr>
              <a:t> </a:t>
            </a:r>
            <a:r>
              <a:rPr sz="3200" spc="35" dirty="0">
                <a:latin typeface="Arial"/>
                <a:cs typeface="Arial"/>
              </a:rPr>
              <a:t>that</a:t>
            </a:r>
            <a:r>
              <a:rPr sz="3200" spc="-280" dirty="0">
                <a:latin typeface="Arial"/>
                <a:cs typeface="Arial"/>
              </a:rPr>
              <a:t> </a:t>
            </a:r>
            <a:r>
              <a:rPr sz="3200" spc="-150" dirty="0">
                <a:latin typeface="Arial"/>
                <a:cs typeface="Arial"/>
              </a:rPr>
              <a:t>area</a:t>
            </a:r>
            <a:r>
              <a:rPr sz="3200" spc="-270" dirty="0">
                <a:latin typeface="Arial"/>
                <a:cs typeface="Arial"/>
              </a:rPr>
              <a:t> </a:t>
            </a:r>
            <a:r>
              <a:rPr sz="3200" spc="-140" dirty="0">
                <a:latin typeface="Arial"/>
                <a:cs typeface="Arial"/>
              </a:rPr>
              <a:t>of  </a:t>
            </a:r>
            <a:r>
              <a:rPr sz="3200" spc="-170" dirty="0">
                <a:latin typeface="Arial"/>
                <a:cs typeface="Arial"/>
              </a:rPr>
              <a:t>business </a:t>
            </a:r>
            <a:r>
              <a:rPr sz="3200" spc="-90" dirty="0">
                <a:latin typeface="Arial"/>
                <a:cs typeface="Arial"/>
              </a:rPr>
              <a:t>management </a:t>
            </a:r>
            <a:r>
              <a:rPr sz="3200" spc="-70" dirty="0">
                <a:latin typeface="Arial"/>
                <a:cs typeface="Arial"/>
              </a:rPr>
              <a:t>devoted </a:t>
            </a:r>
            <a:r>
              <a:rPr sz="3200" spc="70" dirty="0">
                <a:latin typeface="Arial"/>
                <a:cs typeface="Arial"/>
              </a:rPr>
              <a:t>to </a:t>
            </a:r>
            <a:r>
              <a:rPr sz="3200" spc="-215" dirty="0">
                <a:latin typeface="Arial"/>
                <a:cs typeface="Arial"/>
              </a:rPr>
              <a:t>a  </a:t>
            </a:r>
            <a:r>
              <a:rPr sz="3200" spc="-90" dirty="0">
                <a:latin typeface="Arial"/>
                <a:cs typeface="Arial"/>
              </a:rPr>
              <a:t>judicious </a:t>
            </a:r>
            <a:r>
              <a:rPr sz="3200" spc="-204" dirty="0">
                <a:latin typeface="Arial"/>
                <a:cs typeface="Arial"/>
              </a:rPr>
              <a:t>use </a:t>
            </a:r>
            <a:r>
              <a:rPr sz="3200" spc="25" dirty="0">
                <a:latin typeface="Arial"/>
                <a:cs typeface="Arial"/>
              </a:rPr>
              <a:t>of </a:t>
            </a:r>
            <a:r>
              <a:rPr sz="3200" spc="-65" dirty="0">
                <a:latin typeface="Arial"/>
                <a:cs typeface="Arial"/>
              </a:rPr>
              <a:t>capital </a:t>
            </a:r>
            <a:r>
              <a:rPr sz="3200" spc="-125" dirty="0">
                <a:latin typeface="Arial"/>
                <a:cs typeface="Arial"/>
              </a:rPr>
              <a:t>and </a:t>
            </a:r>
            <a:r>
              <a:rPr sz="3200" spc="-215" dirty="0">
                <a:latin typeface="Arial"/>
                <a:cs typeface="Arial"/>
              </a:rPr>
              <a:t>a </a:t>
            </a:r>
            <a:r>
              <a:rPr sz="3200" spc="-85" dirty="0">
                <a:latin typeface="Arial"/>
                <a:cs typeface="Arial"/>
              </a:rPr>
              <a:t>careful  </a:t>
            </a:r>
            <a:r>
              <a:rPr sz="3200" spc="-90" dirty="0">
                <a:latin typeface="Arial"/>
                <a:cs typeface="Arial"/>
              </a:rPr>
              <a:t>selection </a:t>
            </a:r>
            <a:r>
              <a:rPr sz="3200" spc="25" dirty="0">
                <a:latin typeface="Arial"/>
                <a:cs typeface="Arial"/>
              </a:rPr>
              <a:t>of </a:t>
            </a:r>
            <a:r>
              <a:rPr sz="3200" spc="-20" dirty="0">
                <a:latin typeface="Arial"/>
                <a:cs typeface="Arial"/>
              </a:rPr>
              <a:t>the </a:t>
            </a:r>
            <a:r>
              <a:rPr sz="3200" spc="-155" dirty="0">
                <a:latin typeface="Arial"/>
                <a:cs typeface="Arial"/>
              </a:rPr>
              <a:t>source </a:t>
            </a:r>
            <a:r>
              <a:rPr sz="3200" spc="25" dirty="0">
                <a:latin typeface="Arial"/>
                <a:cs typeface="Arial"/>
              </a:rPr>
              <a:t>of </a:t>
            </a:r>
            <a:r>
              <a:rPr sz="3200" spc="-65" dirty="0">
                <a:latin typeface="Arial"/>
                <a:cs typeface="Arial"/>
              </a:rPr>
              <a:t>capital </a:t>
            </a:r>
            <a:r>
              <a:rPr sz="3200" spc="-30" dirty="0">
                <a:latin typeface="Arial"/>
                <a:cs typeface="Arial"/>
              </a:rPr>
              <a:t>in  </a:t>
            </a:r>
            <a:r>
              <a:rPr sz="3200" spc="-65" dirty="0">
                <a:latin typeface="Arial"/>
                <a:cs typeface="Arial"/>
              </a:rPr>
              <a:t>order </a:t>
            </a:r>
            <a:r>
              <a:rPr sz="3200" spc="70" dirty="0">
                <a:latin typeface="Arial"/>
                <a:cs typeface="Arial"/>
              </a:rPr>
              <a:t>to </a:t>
            </a:r>
            <a:r>
              <a:rPr sz="3200" spc="-120" dirty="0">
                <a:latin typeface="Arial"/>
                <a:cs typeface="Arial"/>
              </a:rPr>
              <a:t>enable </a:t>
            </a:r>
            <a:r>
              <a:rPr sz="3200" spc="-210" dirty="0">
                <a:latin typeface="Arial"/>
                <a:cs typeface="Arial"/>
              </a:rPr>
              <a:t>a </a:t>
            </a:r>
            <a:r>
              <a:rPr sz="3200" spc="-114" dirty="0">
                <a:latin typeface="Arial"/>
                <a:cs typeface="Arial"/>
              </a:rPr>
              <a:t>spending </a:t>
            </a:r>
            <a:r>
              <a:rPr sz="3200" spc="10" dirty="0">
                <a:latin typeface="Arial"/>
                <a:cs typeface="Arial"/>
              </a:rPr>
              <a:t>unit </a:t>
            </a:r>
            <a:r>
              <a:rPr sz="3200" spc="70" dirty="0">
                <a:latin typeface="Arial"/>
                <a:cs typeface="Arial"/>
              </a:rPr>
              <a:t>to  </a:t>
            </a:r>
            <a:r>
              <a:rPr sz="3200" spc="-105" dirty="0">
                <a:latin typeface="Arial"/>
                <a:cs typeface="Arial"/>
              </a:rPr>
              <a:t>move </a:t>
            </a:r>
            <a:r>
              <a:rPr sz="3200" spc="-30" dirty="0">
                <a:latin typeface="Arial"/>
                <a:cs typeface="Arial"/>
              </a:rPr>
              <a:t>in </a:t>
            </a:r>
            <a:r>
              <a:rPr sz="3200" spc="-20" dirty="0">
                <a:latin typeface="Arial"/>
                <a:cs typeface="Arial"/>
              </a:rPr>
              <a:t>the </a:t>
            </a:r>
            <a:r>
              <a:rPr sz="3200" spc="-35" dirty="0">
                <a:latin typeface="Arial"/>
                <a:cs typeface="Arial"/>
              </a:rPr>
              <a:t>direction </a:t>
            </a:r>
            <a:r>
              <a:rPr sz="3200" spc="25" dirty="0">
                <a:latin typeface="Arial"/>
                <a:cs typeface="Arial"/>
              </a:rPr>
              <a:t>of </a:t>
            </a:r>
            <a:r>
              <a:rPr sz="3200" spc="-105" dirty="0">
                <a:latin typeface="Arial"/>
                <a:cs typeface="Arial"/>
              </a:rPr>
              <a:t>reaching </a:t>
            </a:r>
            <a:r>
              <a:rPr sz="3200" spc="-20" dirty="0">
                <a:latin typeface="Arial"/>
                <a:cs typeface="Arial"/>
              </a:rPr>
              <a:t>the  </a:t>
            </a:r>
            <a:r>
              <a:rPr sz="3200" spc="-70" dirty="0">
                <a:latin typeface="Arial"/>
                <a:cs typeface="Arial"/>
              </a:rPr>
              <a:t>goals.” </a:t>
            </a:r>
            <a:r>
              <a:rPr sz="3200" spc="-220" dirty="0">
                <a:latin typeface="Arial"/>
                <a:cs typeface="Arial"/>
              </a:rPr>
              <a:t>– </a:t>
            </a:r>
            <a:r>
              <a:rPr sz="3200" b="1" spc="-335" dirty="0">
                <a:latin typeface="Trebuchet MS"/>
                <a:cs typeface="Trebuchet MS"/>
              </a:rPr>
              <a:t>J.F.</a:t>
            </a:r>
            <a:r>
              <a:rPr sz="3200" b="1" spc="-545" dirty="0">
                <a:latin typeface="Trebuchet MS"/>
                <a:cs typeface="Trebuchet MS"/>
              </a:rPr>
              <a:t> </a:t>
            </a:r>
            <a:r>
              <a:rPr sz="3200" b="1" spc="-105" dirty="0">
                <a:latin typeface="Trebuchet MS"/>
                <a:cs typeface="Trebuchet MS"/>
              </a:rPr>
              <a:t>Brandley</a:t>
            </a:r>
            <a:endParaRPr sz="3200" dirty="0">
              <a:latin typeface="Trebuchet MS"/>
              <a:cs typeface="Trebuchet MS"/>
            </a:endParaRPr>
          </a:p>
        </p:txBody>
      </p:sp>
      <p:sp>
        <p:nvSpPr>
          <p:cNvPr id="5" name="object 5"/>
          <p:cNvSpPr/>
          <p:nvPr/>
        </p:nvSpPr>
        <p:spPr>
          <a:xfrm>
            <a:off x="0" y="0"/>
            <a:ext cx="2822448" cy="24399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475730"/>
            <a:ext cx="2822448" cy="183032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773" y="1325067"/>
            <a:ext cx="5716905" cy="430887"/>
          </a:xfrm>
        </p:spPr>
        <p:txBody>
          <a:bodyPr/>
          <a:lstStyle/>
          <a:p>
            <a:r>
              <a:rPr lang="en-US" dirty="0" smtClean="0"/>
              <a:t>Two Finance pillars</a:t>
            </a:r>
            <a:endParaRPr lang="en-US" dirty="0"/>
          </a:p>
        </p:txBody>
      </p:sp>
      <p:sp>
        <p:nvSpPr>
          <p:cNvPr id="3" name="Text Placeholder 2"/>
          <p:cNvSpPr>
            <a:spLocks noGrp="1"/>
          </p:cNvSpPr>
          <p:nvPr>
            <p:ph type="body" idx="1"/>
          </p:nvPr>
        </p:nvSpPr>
        <p:spPr>
          <a:xfrm>
            <a:off x="3271773" y="2136193"/>
            <a:ext cx="5716905" cy="861774"/>
          </a:xfrm>
        </p:spPr>
        <p:txBody>
          <a:bodyPr/>
          <a:lstStyle/>
          <a:p>
            <a:r>
              <a:rPr lang="en-US" dirty="0" smtClean="0"/>
              <a:t>Risk </a:t>
            </a:r>
          </a:p>
          <a:p>
            <a:r>
              <a:rPr lang="en-US" dirty="0" smtClean="0"/>
              <a:t>Return </a:t>
            </a:r>
            <a:endParaRPr lang="en-US" dirty="0"/>
          </a:p>
        </p:txBody>
      </p:sp>
    </p:spTree>
    <p:extLst>
      <p:ext uri="{BB962C8B-B14F-4D97-AF65-F5344CB8AC3E}">
        <p14:creationId xmlns:p14="http://schemas.microsoft.com/office/powerpoint/2010/main" val="194492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28600"/>
            <a:ext cx="5716905" cy="685799"/>
          </a:xfrm>
        </p:spPr>
        <p:txBody>
          <a:bodyPr/>
          <a:lstStyle/>
          <a:p>
            <a:r>
              <a:rPr lang="en-US" dirty="0" smtClean="0"/>
              <a:t>Capital </a:t>
            </a:r>
            <a:endParaRPr lang="en-US" dirty="0"/>
          </a:p>
        </p:txBody>
      </p:sp>
      <p:sp>
        <p:nvSpPr>
          <p:cNvPr id="3" name="Text Placeholder 2"/>
          <p:cNvSpPr>
            <a:spLocks noGrp="1"/>
          </p:cNvSpPr>
          <p:nvPr>
            <p:ph type="body" idx="1"/>
          </p:nvPr>
        </p:nvSpPr>
        <p:spPr>
          <a:xfrm>
            <a:off x="3200400" y="762000"/>
            <a:ext cx="5716905" cy="5170646"/>
          </a:xfrm>
        </p:spPr>
        <p:txBody>
          <a:bodyPr/>
          <a:lstStyle/>
          <a:p>
            <a:r>
              <a:rPr lang="en-US" kern="1200" dirty="0">
                <a:solidFill>
                  <a:schemeClr val="tx1"/>
                </a:solidFill>
              </a:rPr>
              <a:t>Capital is a term for </a:t>
            </a:r>
            <a:r>
              <a:rPr lang="en-US" u="sng" kern="1200" dirty="0">
                <a:solidFill>
                  <a:schemeClr val="tx1"/>
                </a:solidFill>
                <a:hlinkClick r:id="rId3"/>
              </a:rPr>
              <a:t>financial assets</a:t>
            </a:r>
            <a:r>
              <a:rPr lang="en-US" kern="1200" dirty="0">
                <a:solidFill>
                  <a:schemeClr val="tx1"/>
                </a:solidFill>
              </a:rPr>
              <a:t>, such as funds held in deposit accounts and/or funds obtained from special financing sources. Capital can also be associated with capital assets of a company that requires significant amounts of capital to finance or expand.</a:t>
            </a:r>
          </a:p>
          <a:p>
            <a:pPr algn="l" rtl="0">
              <a:defRPr/>
            </a:pPr>
            <a:r>
              <a:rPr lang="en-US" kern="1200" dirty="0" smtClean="0">
                <a:solidFill>
                  <a:schemeClr val="tx1"/>
                </a:solidFill>
              </a:rPr>
              <a:t>.</a:t>
            </a:r>
            <a:endParaRPr lang="en-US" kern="1200" dirty="0">
              <a:solidFill>
                <a:schemeClr val="tx1"/>
              </a:solidFill>
            </a:endParaRPr>
          </a:p>
          <a:p>
            <a:endParaRPr lang="en-US" dirty="0"/>
          </a:p>
          <a:p>
            <a:endParaRPr lang="en-US" dirty="0"/>
          </a:p>
        </p:txBody>
      </p:sp>
    </p:spTree>
    <p:extLst>
      <p:ext uri="{BB962C8B-B14F-4D97-AF65-F5344CB8AC3E}">
        <p14:creationId xmlns:p14="http://schemas.microsoft.com/office/powerpoint/2010/main" val="234303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773" y="1325067"/>
            <a:ext cx="5716905" cy="861774"/>
          </a:xfrm>
        </p:spPr>
        <p:txBody>
          <a:bodyPr/>
          <a:lstStyle/>
          <a:p>
            <a:r>
              <a:rPr lang="en-US" dirty="0"/>
              <a:t>Types of Capital</a:t>
            </a:r>
            <a:br>
              <a:rPr lang="en-US" dirty="0"/>
            </a:br>
            <a:endParaRPr lang="en-US" dirty="0"/>
          </a:p>
        </p:txBody>
      </p:sp>
      <p:sp>
        <p:nvSpPr>
          <p:cNvPr id="3" name="Text Placeholder 2"/>
          <p:cNvSpPr>
            <a:spLocks noGrp="1"/>
          </p:cNvSpPr>
          <p:nvPr>
            <p:ph type="body" idx="1"/>
          </p:nvPr>
        </p:nvSpPr>
        <p:spPr>
          <a:xfrm>
            <a:off x="3271773" y="2136193"/>
            <a:ext cx="5716905" cy="1723549"/>
          </a:xfrm>
        </p:spPr>
        <p:txBody>
          <a:bodyPr/>
          <a:lstStyle/>
          <a:p>
            <a:pPr algn="l" rtl="0"/>
            <a:r>
              <a:rPr lang="en-US" kern="1200" dirty="0">
                <a:solidFill>
                  <a:schemeClr val="tx1"/>
                </a:solidFill>
              </a:rPr>
              <a:t>The four major types of capital include debt, equity, trading, and working capital.</a:t>
            </a:r>
          </a:p>
          <a:p>
            <a:endParaRPr lang="en-US" dirty="0"/>
          </a:p>
        </p:txBody>
      </p:sp>
    </p:spTree>
    <p:extLst>
      <p:ext uri="{BB962C8B-B14F-4D97-AF65-F5344CB8AC3E}">
        <p14:creationId xmlns:p14="http://schemas.microsoft.com/office/powerpoint/2010/main" val="348700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773" y="1325067"/>
            <a:ext cx="5716905" cy="861774"/>
          </a:xfrm>
        </p:spPr>
        <p:txBody>
          <a:bodyPr/>
          <a:lstStyle/>
          <a:p>
            <a:r>
              <a:rPr lang="en-US" dirty="0"/>
              <a:t>Debt Capital</a:t>
            </a:r>
            <a:br>
              <a:rPr lang="en-US" dirty="0"/>
            </a:br>
            <a:endParaRPr lang="en-US" dirty="0"/>
          </a:p>
        </p:txBody>
      </p:sp>
      <p:sp>
        <p:nvSpPr>
          <p:cNvPr id="3" name="Text Placeholder 2"/>
          <p:cNvSpPr>
            <a:spLocks noGrp="1"/>
          </p:cNvSpPr>
          <p:nvPr>
            <p:ph type="body" idx="1"/>
          </p:nvPr>
        </p:nvSpPr>
        <p:spPr>
          <a:xfrm>
            <a:off x="3271773" y="2136193"/>
            <a:ext cx="5716905" cy="4739759"/>
          </a:xfrm>
        </p:spPr>
        <p:txBody>
          <a:bodyPr/>
          <a:lstStyle/>
          <a:p>
            <a:r>
              <a:rPr lang="en-US" dirty="0" smtClean="0"/>
              <a:t>A </a:t>
            </a:r>
            <a:r>
              <a:rPr lang="en-US" dirty="0"/>
              <a:t>business can acquire capital through the assumption of debt. Debt capital can be obtained through private or government sources. Sources of capital can include friends, family, financial institutions, online lenders, credit card companies, insurance companies, and federal loan programs.</a:t>
            </a:r>
          </a:p>
          <a:p>
            <a:endParaRPr lang="en-US" dirty="0"/>
          </a:p>
        </p:txBody>
      </p:sp>
    </p:spTree>
    <p:extLst>
      <p:ext uri="{BB962C8B-B14F-4D97-AF65-F5344CB8AC3E}">
        <p14:creationId xmlns:p14="http://schemas.microsoft.com/office/powerpoint/2010/main" val="592567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353C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TotalTime>
  <Words>1169</Words>
  <Application>Microsoft Office PowerPoint</Application>
  <PresentationFormat>Custom</PresentationFormat>
  <Paragraphs>223</Paragraphs>
  <Slides>36</Slides>
  <Notes>16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Financial  Management</vt:lpstr>
      <vt:lpstr>PowerPoint Presentation</vt:lpstr>
      <vt:lpstr>and controlling the an</vt:lpstr>
      <vt:lpstr>PowerPoint Presentation</vt:lpstr>
      <vt:lpstr> “Financial management is the activity  concerned with planning, raising,  controlling and administering of funds  used in the business</vt:lpstr>
      <vt:lpstr>Two Finance pillars</vt:lpstr>
      <vt:lpstr>Capital </vt:lpstr>
      <vt:lpstr>Types of Capital </vt:lpstr>
      <vt:lpstr>Debt Capital </vt:lpstr>
      <vt:lpstr>Equity Capital </vt:lpstr>
      <vt:lpstr>Working Capital </vt:lpstr>
      <vt:lpstr>PowerPoint Presentation</vt:lpstr>
      <vt:lpstr>Trading Capital </vt:lpstr>
      <vt:lpstr>“Financial management is the  operational activity of a  business that is responsible for  obtaining and effectively  utilizing the funds necessary</vt:lpstr>
      <vt:lpstr>PowerPoint Presentation</vt:lpstr>
      <vt:lpstr>2. Financial decisions  (type of source, and period,  cost &amp; returns of financing;  and</vt:lpstr>
      <vt:lpstr>PowerPoint Presentation</vt:lpstr>
      <vt:lpstr>1.  To ensure regular and adequate  supply of funds;</vt:lpstr>
      <vt:lpstr>PowerPoint Presentation</vt:lpstr>
      <vt:lpstr>1. Estimation of capital requirements  (make estimation with regards to  capital requirements);</vt:lpstr>
      <vt:lpstr>PowerPoint Presentation</vt:lpstr>
      <vt:lpstr>Area of finance </vt:lpstr>
      <vt:lpstr>PowerPoint Presentation</vt:lpstr>
      <vt:lpstr>PowerPoint Presentation</vt:lpstr>
      <vt:lpstr>PowerPoint Presentation</vt:lpstr>
      <vt:lpstr>STEPS for sustainability</vt:lpstr>
      <vt:lpstr>PowerPoint Presentation</vt:lpstr>
      <vt:lpstr>PowerPoint Presentation</vt:lpstr>
      <vt:lpstr>PowerPoint Presentation</vt:lpstr>
      <vt:lpstr>Measures the ability of the cooperative  to use the assets to generate business</vt:lpstr>
      <vt:lpstr>PowerPoint Presentation</vt:lpstr>
      <vt:lpstr>PowerPoint Presentation</vt:lpstr>
      <vt:lpstr>5.2 Percentage of Investment</vt:lpstr>
      <vt:lpstr>FINANCIAL  PERFORMANCE  STANDARDS  FOR  COOPERATIVES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Management</dc:title>
  <dc:creator>nadiagondal</dc:creator>
  <cp:lastModifiedBy>nadiagondal</cp:lastModifiedBy>
  <cp:revision>31</cp:revision>
  <dcterms:created xsi:type="dcterms:W3CDTF">2020-12-14T10:13:06Z</dcterms:created>
  <dcterms:modified xsi:type="dcterms:W3CDTF">2020-12-18T02:43:17Z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2019-09-16T00:00:00Z</vt:filetime>
  </property>
  <property fmtid="{D5CDD505-2E9C-101B-9397-08002B2CF9AE}" pid="3" name="Creator">
    <vt:lpwstr>Microsoft® PowerPoint® 2013</vt:lpwstr>
  </property>
  <property fmtid="{D5CDD505-2E9C-101B-9397-08002B2CF9AE}" pid="4" name="LastSaved">
    <vt:filetime>2020-12-14T00:00:00Z</vt:filetime>
  </property>
</Properties>
</file>