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88" r:id="rId3"/>
    <p:sldId id="258" r:id="rId4"/>
    <p:sldId id="303" r:id="rId5"/>
    <p:sldId id="306" r:id="rId6"/>
    <p:sldId id="297" r:id="rId7"/>
    <p:sldId id="304" r:id="rId8"/>
    <p:sldId id="305" r:id="rId9"/>
    <p:sldId id="260" r:id="rId10"/>
    <p:sldId id="283" r:id="rId11"/>
    <p:sldId id="289" r:id="rId12"/>
    <p:sldId id="287" r:id="rId13"/>
    <p:sldId id="286" r:id="rId14"/>
    <p:sldId id="298" r:id="rId15"/>
    <p:sldId id="29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70" d="100"/>
          <a:sy n="70" d="100"/>
        </p:scale>
        <p:origin x="-96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Introduction to Animal Husbandry</a:t>
            </a: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4718" y="2049691"/>
            <a:ext cx="121572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Management of Cow at Different Physiological Stages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26125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Care of Cow at Calving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64676"/>
            <a:ext cx="10515600" cy="10326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At Calving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358538"/>
            <a:ext cx="10515600" cy="5199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First calver need more attention</a:t>
            </a:r>
          </a:p>
          <a:p>
            <a:pPr marL="514350" marR="0" lvl="0" indent="-51435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Shift the cows to calving pens before calving to avoid;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romanL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Fighting of animals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romanL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Over-crowding , which can cause accidents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romanLcPeriod"/>
              <a:tabLst/>
              <a:defRPr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D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isturbance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to pregnant  animals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Environment of calving box/Stall/Pen: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Clean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Well ventilated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Clean bedding material</a:t>
            </a: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26118"/>
            <a:ext cx="10515600" cy="9852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Signs of Parturition / Calving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54034"/>
            <a:ext cx="10515600" cy="5408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romanL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Note the date of parturition from breeding records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AutoNum type="romanLcPeriod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Pregnancy period in; 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Buffalo= 310±10 days		Cows= 280±10 days  	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Sheep/Goat= 149±04 days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iii.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Dropping of ligaments around the tail head or pit formation 2-3 days before calving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iv. Filling/swelling of udder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v.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R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ise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in body Temperature</a:t>
            </a: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9182"/>
            <a:ext cx="10515600" cy="10375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Conti...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345474"/>
            <a:ext cx="10515600" cy="5512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v. Restlessness/uneasy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vi. Appearance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of water bag  before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calving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Normal Position of Calf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Fore feet appears first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ii. The head of the calf resting on the front feet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iii. With the contractions and relaxations of muscles, the calf is pushed out</a:t>
            </a:r>
          </a:p>
          <a:p>
            <a:pPr marL="571500" marR="0" lvl="0" indent="-57150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vii. Abnormal position wait for 4-6 hours –Vet  help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9" name="Picture 5" descr="C:\Users\Dr Shoukat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465" y="627018"/>
            <a:ext cx="10162903" cy="5669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6" name="Picture 2" descr="C:\Users\Dr Shoukat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67098" y="0"/>
            <a:ext cx="9914708" cy="5982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4718" y="3004456"/>
            <a:ext cx="12157282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n-GB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 OF DRY/PREGNANT ANIMALS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52244"/>
            <a:ext cx="10515600" cy="985294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Pregnancy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037538"/>
            <a:ext cx="10515600" cy="5820462"/>
          </a:xfrm>
        </p:spPr>
        <p:txBody>
          <a:bodyPr>
            <a:noAutofit/>
          </a:bodyPr>
          <a:lstStyle/>
          <a:p>
            <a:pPr lvl="1" algn="ctr"/>
            <a:r>
              <a:rPr lang="en-US" dirty="0" smtClean="0">
                <a:latin typeface="Arial" pitchFamily="34" charset="0"/>
                <a:cs typeface="Arial" pitchFamily="34" charset="0"/>
              </a:rPr>
              <a:t>Heifer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calver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(first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calver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ctr"/>
            <a:r>
              <a:rPr lang="en-US" dirty="0" smtClean="0">
                <a:latin typeface="Arial" pitchFamily="34" charset="0"/>
                <a:cs typeface="Arial" pitchFamily="34" charset="0"/>
              </a:rPr>
              <a:t>Cow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calver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No need special care during initial stages</a:t>
            </a:r>
          </a:p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Feeding and housing may continue of heifers for first calver</a:t>
            </a:r>
          </a:p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Lactating animals don’t need extra feeding allowance during earlier</a:t>
            </a:r>
          </a:p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1-2 kg of concentrate per head allowance should be given during last three months</a:t>
            </a:r>
          </a:p>
        </p:txBody>
      </p:sp>
    </p:spTree>
    <p:extLst>
      <p:ext uri="{BB962C8B-B14F-4D97-AF65-F5344CB8AC3E}">
        <p14:creationId xmlns:p14="http://schemas.microsoft.com/office/powerpoint/2010/main" xmlns="" val="8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52244"/>
            <a:ext cx="10515600" cy="985294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Conti…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559587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Carefully watched to avoid abortion due to;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unnecessary exercise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fight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other physical trauma etc.</a:t>
            </a:r>
          </a:p>
        </p:txBody>
      </p:sp>
    </p:spTree>
    <p:extLst>
      <p:ext uri="{BB962C8B-B14F-4D97-AF65-F5344CB8AC3E}">
        <p14:creationId xmlns:p14="http://schemas.microsoft.com/office/powerpoint/2010/main" xmlns="" val="85295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During the last few weeks of pregnancy, there is a tendency of prolapse of the vagina, both in cows and </a:t>
            </a:r>
            <a:r>
              <a:rPr lang="en-US" dirty="0" smtClean="0"/>
              <a:t>buffaloes</a:t>
            </a:r>
          </a:p>
          <a:p>
            <a:pPr algn="just"/>
            <a:r>
              <a:rPr lang="en-US" dirty="0" smtClean="0"/>
              <a:t>Constipation</a:t>
            </a:r>
            <a:r>
              <a:rPr lang="en-US" dirty="0"/>
              <a:t>, mineral deficiency, and debility can cause vaginal </a:t>
            </a:r>
            <a:r>
              <a:rPr lang="en-US" dirty="0" smtClean="0"/>
              <a:t>prolapse</a:t>
            </a:r>
          </a:p>
          <a:p>
            <a:pPr algn="just"/>
            <a:r>
              <a:rPr lang="en-US" dirty="0" smtClean="0"/>
              <a:t>Balanced </a:t>
            </a:r>
            <a:r>
              <a:rPr lang="en-US" dirty="0"/>
              <a:t>and laxative rations should be fed to maintain the normal tone of the reproductive </a:t>
            </a:r>
            <a:r>
              <a:rPr lang="en-US" dirty="0" smtClean="0"/>
              <a:t>tract</a:t>
            </a:r>
          </a:p>
          <a:p>
            <a:pPr algn="just"/>
            <a:r>
              <a:rPr lang="en-US" dirty="0" smtClean="0"/>
              <a:t>Physical </a:t>
            </a:r>
            <a:r>
              <a:rPr lang="en-US" dirty="0"/>
              <a:t>control like the use of a truss is recommended if prolapse of the vagina is causing a </a:t>
            </a:r>
            <a:r>
              <a:rPr lang="en-US" dirty="0" smtClean="0"/>
              <a:t>problem</a:t>
            </a:r>
          </a:p>
          <a:p>
            <a:pPr algn="just"/>
            <a:r>
              <a:rPr lang="en-US" dirty="0" smtClean="0"/>
              <a:t>Sometimes udder edema can be seen (exercise half an hour)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526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2425"/>
            <a:ext cx="10515600" cy="1019538"/>
          </a:xfrm>
        </p:spPr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Dry Period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27908"/>
            <a:ext cx="10515600" cy="5630091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Arial" pitchFamily="34" charset="0"/>
                <a:cs typeface="Arial" pitchFamily="34" charset="0"/>
              </a:rPr>
              <a:t>The period in which cow/buffalo is not milked</a:t>
            </a:r>
          </a:p>
          <a:p>
            <a:r>
              <a:rPr lang="en-GB" sz="3200" dirty="0" smtClean="0">
                <a:latin typeface="Arial" pitchFamily="34" charset="0"/>
                <a:cs typeface="Arial" pitchFamily="34" charset="0"/>
              </a:rPr>
              <a:t>It  at least 6-8 weeks before parturition</a:t>
            </a:r>
          </a:p>
          <a:p>
            <a:pPr marL="571500" indent="-571500">
              <a:buNone/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Advantages</a:t>
            </a:r>
          </a:p>
          <a:p>
            <a:pPr marL="571500" indent="-571500">
              <a:buAutoNum type="romanL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To provide  rest to udder</a:t>
            </a:r>
          </a:p>
          <a:p>
            <a:pPr marL="571500" indent="-571500">
              <a:buAutoNum type="romanL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To build up reserves of the nutrients in the body for the next lactation</a:t>
            </a:r>
          </a:p>
          <a:p>
            <a:pPr marL="571500" indent="-571500">
              <a:buAutoNum type="romanL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To make up (repair)  the wear and tear of  udder and teats</a:t>
            </a:r>
          </a:p>
          <a:p>
            <a:pPr marL="571500" indent="-571500">
              <a:buAutoNum type="romanL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For the development of fetus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8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Lactating animals need to be </a:t>
            </a:r>
            <a:r>
              <a:rPr lang="en-US" dirty="0" smtClean="0"/>
              <a:t>dried-off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There are three ways;</a:t>
            </a:r>
            <a:endParaRPr lang="en-US" dirty="0"/>
          </a:p>
          <a:p>
            <a:pPr lvl="1"/>
            <a:r>
              <a:rPr lang="en-US" dirty="0" smtClean="0"/>
              <a:t>Incomplete milking</a:t>
            </a:r>
            <a:endParaRPr lang="en-US" dirty="0"/>
          </a:p>
          <a:p>
            <a:pPr lvl="1"/>
            <a:r>
              <a:rPr lang="en-US" dirty="0" smtClean="0"/>
              <a:t>Intermittent milking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/>
              <a:t>cessation or stopping of </a:t>
            </a:r>
            <a:r>
              <a:rPr lang="en-US" dirty="0" smtClean="0"/>
              <a:t>milking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most convenient is the last </a:t>
            </a:r>
            <a:r>
              <a:rPr lang="en-US" dirty="0" smtClean="0"/>
              <a:t>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583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Lactating Animals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animal is the high-yielder, the process of milk secretion is inhibited adopting measures </a:t>
            </a:r>
            <a:r>
              <a:rPr lang="en-US" dirty="0" smtClean="0"/>
              <a:t>like;</a:t>
            </a:r>
          </a:p>
          <a:p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mission </a:t>
            </a:r>
            <a:r>
              <a:rPr lang="en-US" dirty="0"/>
              <a:t>of grain </a:t>
            </a:r>
            <a:r>
              <a:rPr lang="en-US" dirty="0" smtClean="0"/>
              <a:t>feeding</a:t>
            </a:r>
          </a:p>
          <a:p>
            <a:pPr lvl="1"/>
            <a:r>
              <a:rPr lang="en-US" dirty="0" smtClean="0"/>
              <a:t>Feeding </a:t>
            </a:r>
            <a:r>
              <a:rPr lang="en-US" dirty="0"/>
              <a:t>poor quality </a:t>
            </a:r>
            <a:r>
              <a:rPr lang="en-US" dirty="0" smtClean="0"/>
              <a:t>roughages</a:t>
            </a:r>
          </a:p>
          <a:p>
            <a:pPr lvl="1"/>
            <a:r>
              <a:rPr lang="en-US" dirty="0" smtClean="0"/>
              <a:t>Restricting </a:t>
            </a:r>
            <a:r>
              <a:rPr lang="en-US" dirty="0"/>
              <a:t>water </a:t>
            </a:r>
            <a:r>
              <a:rPr lang="en-US" dirty="0" smtClean="0"/>
              <a:t>intake </a:t>
            </a:r>
          </a:p>
          <a:p>
            <a:pPr lvl="1"/>
            <a:r>
              <a:rPr lang="en-US" dirty="0" smtClean="0"/>
              <a:t>Isolation </a:t>
            </a:r>
            <a:r>
              <a:rPr lang="en-US" dirty="0"/>
              <a:t>of the animal from its herd mates</a:t>
            </a:r>
          </a:p>
        </p:txBody>
      </p:sp>
    </p:spTree>
    <p:extLst>
      <p:ext uri="{BB962C8B-B14F-4D97-AF65-F5344CB8AC3E}">
        <p14:creationId xmlns:p14="http://schemas.microsoft.com/office/powerpoint/2010/main" xmlns="" val="798116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-26126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2425"/>
            <a:ext cx="10515600" cy="90197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Management during dry period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551713"/>
          </a:xfrm>
        </p:spPr>
        <p:txBody>
          <a:bodyPr>
            <a:noAutofit/>
          </a:bodyPr>
          <a:lstStyle/>
          <a:p>
            <a:pPr marL="571500" indent="-571500" algn="just">
              <a:lnSpc>
                <a:spcPct val="100000"/>
              </a:lnSpc>
              <a:buAutoNum type="arabi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Provide selected feed </a:t>
            </a:r>
            <a:r>
              <a:rPr lang="en-GB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ad-</a:t>
            </a:r>
            <a:r>
              <a:rPr lang="en-GB" sz="32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libitum</a:t>
            </a:r>
            <a:r>
              <a:rPr lang="en-GB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GB" sz="32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lnSpc>
                <a:spcPct val="100000"/>
              </a:lnSpc>
              <a:buAutoNum type="arabi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Exercise</a:t>
            </a:r>
          </a:p>
          <a:p>
            <a:pPr marL="571500" indent="-571500" algn="just">
              <a:lnSpc>
                <a:spcPct val="100000"/>
              </a:lnSpc>
              <a:buAutoNum type="arabi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Handle carefully: should not be chased by dogs and rough handling  </a:t>
            </a:r>
          </a:p>
          <a:p>
            <a:pPr marL="571500" indent="-571500" algn="just">
              <a:lnSpc>
                <a:spcPct val="100000"/>
              </a:lnSpc>
              <a:buAutoNum type="arabi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Extra ration to meet maintenance, growth pregnancy requirements (Heifers)</a:t>
            </a:r>
          </a:p>
          <a:p>
            <a:pPr marL="571500" indent="-571500" algn="just">
              <a:lnSpc>
                <a:spcPct val="100000"/>
              </a:lnSpc>
              <a:buAutoNum type="arabi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Vaccination </a:t>
            </a:r>
          </a:p>
          <a:p>
            <a:pPr marL="571500" indent="-571500" algn="just">
              <a:lnSpc>
                <a:spcPct val="100000"/>
              </a:lnSpc>
              <a:buAutoNum type="arabicPeriod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Shift the cows to dry cow shed: Airy, clean well bedded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1030</Words>
  <Application>Microsoft Office PowerPoint</Application>
  <PresentationFormat>Custom</PresentationFormat>
  <Paragraphs>359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Pregnancy</vt:lpstr>
      <vt:lpstr>Conti…</vt:lpstr>
      <vt:lpstr>Prolapse</vt:lpstr>
      <vt:lpstr>Dry Period</vt:lpstr>
      <vt:lpstr>Drying method</vt:lpstr>
      <vt:lpstr>High Lactating Animals</vt:lpstr>
      <vt:lpstr>Management during dry period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Dr.Sadaqat Munir</cp:lastModifiedBy>
  <cp:revision>62</cp:revision>
  <dcterms:created xsi:type="dcterms:W3CDTF">2016-12-10T05:11:52Z</dcterms:created>
  <dcterms:modified xsi:type="dcterms:W3CDTF">2020-10-21T05:31:54Z</dcterms:modified>
</cp:coreProperties>
</file>