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6245-FA64-4480-B641-69190DD372AD}" type="datetimeFigureOut">
              <a:rPr lang="en-US" smtClean="0"/>
              <a:t>5/20/2018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CC756-D06A-4577-9C9B-CA68A8143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947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6245-FA64-4480-B641-69190DD372AD}" type="datetimeFigureOut">
              <a:rPr lang="en-US" smtClean="0"/>
              <a:t>5/20/2018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CC756-D06A-4577-9C9B-CA68A8143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833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6245-FA64-4480-B641-69190DD372AD}" type="datetimeFigureOut">
              <a:rPr lang="en-US" smtClean="0"/>
              <a:t>5/20/2018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CC756-D06A-4577-9C9B-CA68A8143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743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6245-FA64-4480-B641-69190DD372AD}" type="datetimeFigureOut">
              <a:rPr lang="en-US" smtClean="0"/>
              <a:t>5/20/2018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CC756-D06A-4577-9C9B-CA68A8143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627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6245-FA64-4480-B641-69190DD372AD}" type="datetimeFigureOut">
              <a:rPr lang="en-US" smtClean="0"/>
              <a:t>5/20/2018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CC756-D06A-4577-9C9B-CA68A8143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930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6245-FA64-4480-B641-69190DD372AD}" type="datetimeFigureOut">
              <a:rPr lang="en-US" smtClean="0"/>
              <a:t>5/20/2018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CC756-D06A-4577-9C9B-CA68A8143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271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6245-FA64-4480-B641-69190DD372AD}" type="datetimeFigureOut">
              <a:rPr lang="en-US" smtClean="0"/>
              <a:t>5/20/2018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CC756-D06A-4577-9C9B-CA68A8143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341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6245-FA64-4480-B641-69190DD372AD}" type="datetimeFigureOut">
              <a:rPr lang="en-US" smtClean="0"/>
              <a:t>5/20/2018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CC756-D06A-4577-9C9B-CA68A8143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490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6245-FA64-4480-B641-69190DD372AD}" type="datetimeFigureOut">
              <a:rPr lang="en-US" smtClean="0"/>
              <a:t>5/20/2018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CC756-D06A-4577-9C9B-CA68A8143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58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6245-FA64-4480-B641-69190DD372AD}" type="datetimeFigureOut">
              <a:rPr lang="en-US" smtClean="0"/>
              <a:t>5/20/2018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CC756-D06A-4577-9C9B-CA68A8143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114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6245-FA64-4480-B641-69190DD372AD}" type="datetimeFigureOut">
              <a:rPr lang="en-US" smtClean="0"/>
              <a:t>5/20/2018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CC756-D06A-4577-9C9B-CA68A8143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527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36245-FA64-4480-B641-69190DD372AD}" type="datetimeFigureOut">
              <a:rPr lang="en-US" smtClean="0"/>
              <a:t>5/20/2018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CC756-D06A-4577-9C9B-CA68A8143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504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Microcirculation &amp; Lymphatic </a:t>
            </a:r>
            <a:r>
              <a:rPr lang="en-US" b="1" cap="small" dirty="0" smtClean="0"/>
              <a:t>-        </a:t>
            </a:r>
            <a:r>
              <a:rPr lang="en-US" b="1" i="1" dirty="0" smtClean="0"/>
              <a:t>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Microcirculation &amp; Capillary System</a:t>
            </a:r>
          </a:p>
          <a:p>
            <a:r>
              <a:rPr lang="en-US" b="1" dirty="0" smtClean="0"/>
              <a:t>Structure</a:t>
            </a:r>
            <a:endParaRPr lang="en-US" dirty="0" smtClean="0"/>
          </a:p>
          <a:p>
            <a:r>
              <a:rPr lang="en-US" dirty="0" smtClean="0"/>
              <a:t>Arteriole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Meta- arterioles or Terminal </a:t>
            </a:r>
            <a:r>
              <a:rPr lang="en-US" dirty="0" err="1" smtClean="0"/>
              <a:t>arteriote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Capillaries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</a:t>
            </a:r>
            <a:r>
              <a:rPr lang="en-US" dirty="0" err="1" smtClean="0"/>
              <a:t>venule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Some    of    the    capillaries    are    large    called, preferential channels, others are small, the true capillaries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779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Microcirculation &amp; Lymphatic </a:t>
            </a:r>
            <a:r>
              <a:rPr lang="en-US" b="1" cap="small" dirty="0" smtClean="0"/>
              <a:t>-        </a:t>
            </a:r>
            <a:r>
              <a:rPr lang="en-US" b="1" i="1" dirty="0" smtClean="0"/>
              <a:t>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Pre-Capillary Sphincters</a:t>
            </a:r>
            <a:endParaRPr lang="en-US" dirty="0" smtClean="0"/>
          </a:p>
          <a:p>
            <a:r>
              <a:rPr lang="en-US" dirty="0" smtClean="0"/>
              <a:t>These are present where  true capillaries originate from meta-arterioles. </a:t>
            </a:r>
          </a:p>
          <a:p>
            <a:r>
              <a:rPr lang="en-US" dirty="0" smtClean="0"/>
              <a:t> </a:t>
            </a:r>
            <a:r>
              <a:rPr lang="en-US" b="1" i="1" dirty="0" smtClean="0"/>
              <a:t>Functions </a:t>
            </a:r>
            <a:endParaRPr lang="en-US" dirty="0" smtClean="0"/>
          </a:p>
          <a:p>
            <a:r>
              <a:rPr lang="en-US" dirty="0" smtClean="0"/>
              <a:t>Of microcirculation &amp; Capillary system are:</a:t>
            </a:r>
          </a:p>
          <a:p>
            <a:r>
              <a:rPr lang="en-US" dirty="0" smtClean="0"/>
              <a:t>Transport of nutrients to tissues</a:t>
            </a:r>
          </a:p>
          <a:p>
            <a:r>
              <a:rPr lang="en-US" dirty="0" smtClean="0"/>
              <a:t>Removal of cellular excreta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745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Structure of Capillary Wall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Capillary wall is composed of:</a:t>
            </a:r>
          </a:p>
          <a:p>
            <a:r>
              <a:rPr lang="en-US" dirty="0" smtClean="0"/>
              <a:t>  Single layer of endothelial cells</a:t>
            </a:r>
          </a:p>
          <a:p>
            <a:r>
              <a:rPr lang="en-US" dirty="0" smtClean="0"/>
              <a:t> Basement membrane that surrounds endothelial cells</a:t>
            </a:r>
          </a:p>
          <a:p>
            <a:r>
              <a:rPr lang="en-US" dirty="0" smtClean="0"/>
              <a:t>  Two types of pores are round in endothelium (a)   Intercellular clefts</a:t>
            </a:r>
          </a:p>
          <a:p>
            <a:r>
              <a:rPr lang="en-US" dirty="0" smtClean="0"/>
              <a:t>(b)Vesicular channel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990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b="1" i="1" dirty="0" smtClean="0"/>
              <a:t>Special Capillary Pores of Some Organs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In brain, capillary pores are very small, &amp; inter-endothelial    cell    junctions    are    called    tight junctions, which forms blood brain barrier</a:t>
            </a:r>
          </a:p>
          <a:p>
            <a:r>
              <a:rPr lang="en-US" dirty="0" smtClean="0"/>
              <a:t>In liver, capillary pores are very wide open</a:t>
            </a:r>
          </a:p>
          <a:p>
            <a:r>
              <a:rPr lang="en-US" dirty="0" smtClean="0"/>
              <a:t>  In  glomerular  tufts  of kidney,  oval  windows called    fenestrae    penetrate    thru    </a:t>
            </a:r>
            <a:r>
              <a:rPr lang="en-US" smtClean="0"/>
              <a:t>middle    </a:t>
            </a:r>
            <a:r>
              <a:rPr lang="en-US" dirty="0" smtClean="0"/>
              <a:t>of endothelial cells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096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Forces   That   Determine   Fluid   Movement   Thru Capillary Membrane (Starling Forces)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  Capillary pressure</a:t>
            </a:r>
            <a:endParaRPr lang="en-US" dirty="0" smtClean="0"/>
          </a:p>
          <a:p>
            <a:r>
              <a:rPr lang="en-US" dirty="0" smtClean="0"/>
              <a:t>Tends   to   move   fluid   outward   thru   capillary membrane.</a:t>
            </a:r>
          </a:p>
          <a:p>
            <a:r>
              <a:rPr lang="en-US" b="1" dirty="0" smtClean="0"/>
              <a:t> Interstitial Fluid Pressure</a:t>
            </a:r>
            <a:endParaRPr lang="en-US" dirty="0" smtClean="0"/>
          </a:p>
          <a:p>
            <a:r>
              <a:rPr lang="en-US" dirty="0" smtClean="0"/>
              <a:t>Tends to move fluid inward thru capillary membrane. when IFP is + </a:t>
            </a:r>
            <a:r>
              <a:rPr lang="en-US" dirty="0" err="1" smtClean="0"/>
              <a:t>ve</a:t>
            </a:r>
            <a:r>
              <a:rPr lang="en-US" dirty="0" smtClean="0"/>
              <a:t>, but outward when IFP is - </a:t>
            </a:r>
            <a:r>
              <a:rPr lang="en-US" dirty="0" err="1" smtClean="0"/>
              <a:t>ve</a:t>
            </a:r>
            <a:r>
              <a:rPr lang="en-US" dirty="0" smtClean="0"/>
              <a:t>   '</a:t>
            </a:r>
          </a:p>
          <a:p>
            <a:r>
              <a:rPr lang="en-US" b="1" dirty="0" smtClean="0"/>
              <a:t> Plasma Colloid Osmotic Pressure</a:t>
            </a:r>
            <a:endParaRPr lang="en-US" dirty="0" smtClean="0"/>
          </a:p>
          <a:p>
            <a:r>
              <a:rPr lang="en-US" dirty="0" smtClean="0"/>
              <a:t>Tends to move fluid inward thru capillary membrane.</a:t>
            </a:r>
          </a:p>
          <a:p>
            <a:r>
              <a:rPr lang="en-US" b="1" dirty="0" smtClean="0"/>
              <a:t> Interstitial Fluid Colloid Osmotic Pressure      </a:t>
            </a:r>
            <a:endParaRPr lang="en-US" dirty="0" smtClean="0"/>
          </a:p>
          <a:p>
            <a:r>
              <a:rPr lang="en-US" dirty="0" smtClean="0"/>
              <a:t>Tends   to   move   fluid   outward   thru  </a:t>
            </a:r>
            <a:r>
              <a:rPr lang="en-US" dirty="0" err="1" smtClean="0"/>
              <a:t>capi</a:t>
            </a:r>
            <a:r>
              <a:rPr lang="en-US" dirty="0" smtClean="0"/>
              <a:t>.'</a:t>
            </a:r>
            <a:r>
              <a:rPr lang="en-US" dirty="0" err="1" smtClean="0"/>
              <a:t>larv</a:t>
            </a:r>
            <a:r>
              <a:rPr lang="en-US" dirty="0" smtClean="0"/>
              <a:t> membrane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092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Starling Equilibrium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means a near equilibrium that exists under normal condition at capillary membrane. whereby amount of fluid</a:t>
            </a:r>
          </a:p>
          <a:p>
            <a:r>
              <a:rPr lang="en-US" dirty="0" smtClean="0"/>
              <a:t>filtering outward  thru  arterial capillaries is nearly equal-to amount of fluid  that is reabsorbed thru venous capillaries.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870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Lymphatic System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200" b="1" dirty="0" smtClean="0"/>
              <a:t>Lymph</a:t>
            </a:r>
            <a:endParaRPr lang="en-US" sz="4200" dirty="0" smtClean="0"/>
          </a:p>
          <a:p>
            <a:r>
              <a:rPr lang="en-US" sz="4200" dirty="0" smtClean="0"/>
              <a:t>It is a transparent, slightly yellow liquid of alkaline reaction, found in lymphatic vessels &amp; derived from interstitial fluid</a:t>
            </a:r>
          </a:p>
        </p:txBody>
      </p:sp>
    </p:spTree>
    <p:extLst>
      <p:ext uri="{BB962C8B-B14F-4D97-AF65-F5344CB8AC3E}">
        <p14:creationId xmlns:p14="http://schemas.microsoft.com/office/powerpoint/2010/main" val="362006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Lymphatic System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Lymphatic System</a:t>
            </a:r>
            <a:endParaRPr lang="en-US" sz="2400" dirty="0" smtClean="0"/>
          </a:p>
          <a:p>
            <a:r>
              <a:rPr lang="en-US" sz="2400" dirty="0" smtClean="0"/>
              <a:t>It is a transport system consisting of lymph nodes &amp; lymphatic vessels in which lymph flows. </a:t>
            </a:r>
          </a:p>
          <a:p>
            <a:r>
              <a:rPr lang="en-US" sz="2400" b="1" i="1" dirty="0" smtClean="0"/>
              <a:t>Functions</a:t>
            </a:r>
            <a:endParaRPr lang="en-US" sz="2400" dirty="0" smtClean="0"/>
          </a:p>
          <a:p>
            <a:r>
              <a:rPr lang="en-US" sz="2400" dirty="0" smtClean="0"/>
              <a:t>   Provides an accessory route by which fluid can flow from interstitial space into blood</a:t>
            </a:r>
          </a:p>
          <a:p>
            <a:r>
              <a:rPr lang="en-US" sz="2400" dirty="0" smtClean="0"/>
              <a:t> Keeps interstitial fluid pressure from rising</a:t>
            </a:r>
          </a:p>
          <a:p>
            <a:r>
              <a:rPr lang="en-US" sz="2400" dirty="0" smtClean="0"/>
              <a:t>  Carries  proteins  &amp;  large  particles  away  from interstitial space back into circulation</a:t>
            </a:r>
          </a:p>
          <a:p>
            <a:r>
              <a:rPr lang="en-US" sz="2400" dirty="0" smtClean="0"/>
              <a:t>  Lymphatics of GIT absorb fat.</a:t>
            </a:r>
          </a:p>
          <a:p>
            <a:r>
              <a:rPr lang="en-US" sz="2400" dirty="0" smtClean="0"/>
              <a:t>  Large  particles,  </a:t>
            </a:r>
            <a:r>
              <a:rPr lang="en-US" sz="2400" dirty="0" err="1" smtClean="0"/>
              <a:t>e.g</a:t>
            </a:r>
            <a:r>
              <a:rPr lang="en-US" sz="2400" dirty="0" smtClean="0"/>
              <a:t>  bacteria  are  destroyed  as lymph passes thru lymph nodes</a:t>
            </a:r>
          </a:p>
          <a:p>
            <a:r>
              <a:rPr lang="en-US" sz="2400" dirty="0" smtClean="0"/>
              <a:t> Supplies nutrients to those part of body where blood cannot reach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96018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387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Microcirculation &amp; Lymphatic -        System</vt:lpstr>
      <vt:lpstr>Microcirculation &amp; Lymphatic -        System</vt:lpstr>
      <vt:lpstr>Structure of Capillary Wall </vt:lpstr>
      <vt:lpstr> Special Capillary Pores of Some Organs </vt:lpstr>
      <vt:lpstr> Forces   That   Determine   Fluid   Movement   Thru Capillary Membrane (Starling Forces) </vt:lpstr>
      <vt:lpstr>Starling Equilibrium </vt:lpstr>
      <vt:lpstr>Lymphatic System </vt:lpstr>
      <vt:lpstr>Lymphatic System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Usman Sandhu</dc:creator>
  <cp:lastModifiedBy>Usman Sandhu</cp:lastModifiedBy>
  <cp:revision>13</cp:revision>
  <dcterms:created xsi:type="dcterms:W3CDTF">2018-05-20T13:59:14Z</dcterms:created>
  <dcterms:modified xsi:type="dcterms:W3CDTF">2018-05-20T14:20:58Z</dcterms:modified>
</cp:coreProperties>
</file>