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8" r:id="rId5"/>
    <p:sldId id="268" r:id="rId6"/>
    <p:sldId id="269" r:id="rId7"/>
    <p:sldId id="270" r:id="rId8"/>
    <p:sldId id="276" r:id="rId9"/>
    <p:sldId id="271" r:id="rId10"/>
    <p:sldId id="272" r:id="rId11"/>
    <p:sldId id="273" r:id="rId12"/>
    <p:sldId id="277" r:id="rId13"/>
    <p:sldId id="274" r:id="rId14"/>
    <p:sldId id="259" r:id="rId15"/>
    <p:sldId id="260" r:id="rId16"/>
    <p:sldId id="261" r:id="rId17"/>
    <p:sldId id="262" r:id="rId18"/>
    <p:sldId id="263" r:id="rId19"/>
    <p:sldId id="278" r:id="rId20"/>
    <p:sldId id="264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49832" y="363982"/>
            <a:ext cx="7044334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564635" y="332231"/>
            <a:ext cx="1871472" cy="29062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498" y="515238"/>
            <a:ext cx="868700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3782" y="1538605"/>
            <a:ext cx="6936435" cy="2989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areyouressays.com/100974/6-reasons-why-educational-planning-is-important-for-academic-institu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049832" y="363982"/>
            <a:ext cx="704433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0910" marR="5080" indent="-2188845">
              <a:lnSpc>
                <a:spcPct val="100000"/>
              </a:lnSpc>
              <a:spcBef>
                <a:spcPts val="100"/>
              </a:spcBef>
            </a:pPr>
            <a:r>
              <a:rPr spc="-5" dirty="0" smtClean="0"/>
              <a:t>Educa</a:t>
            </a:r>
            <a:r>
              <a:rPr lang="en-US" spc="-5" dirty="0" smtClean="0"/>
              <a:t>t</a:t>
            </a:r>
            <a:r>
              <a:rPr spc="-5" dirty="0" smtClean="0"/>
              <a:t>ional  </a:t>
            </a:r>
            <a:r>
              <a:rPr spc="-5" dirty="0"/>
              <a:t>Planning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60604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75" dirty="0">
                <a:latin typeface="Cambria"/>
                <a:cs typeface="Cambria"/>
              </a:rPr>
              <a:t>USES </a:t>
            </a:r>
            <a:r>
              <a:rPr sz="3200" b="1" spc="-45" dirty="0">
                <a:latin typeface="Cambria"/>
                <a:cs typeface="Cambria"/>
              </a:rPr>
              <a:t>OF</a:t>
            </a:r>
            <a:r>
              <a:rPr sz="3200" b="1" spc="-545" dirty="0">
                <a:latin typeface="Cambria"/>
                <a:cs typeface="Cambria"/>
              </a:rPr>
              <a:t> </a:t>
            </a:r>
            <a:r>
              <a:rPr sz="3200" b="1" spc="-120" dirty="0">
                <a:latin typeface="Cambria"/>
                <a:cs typeface="Cambria"/>
              </a:rPr>
              <a:t>EDUCATIONAL </a:t>
            </a:r>
            <a:r>
              <a:rPr sz="3200" b="1" spc="-90" dirty="0">
                <a:latin typeface="Cambria"/>
                <a:cs typeface="Cambria"/>
              </a:rPr>
              <a:t>PLANNING</a:t>
            </a:r>
            <a:endParaRPr sz="32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685800"/>
            <a:ext cx="8686800" cy="381899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Identification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Objectives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00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strategies: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45"/>
              </a:spcBef>
            </a:pP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By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this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we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mean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that educational planning helps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in identifying  and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defining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objectives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and the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strategies, programmes, 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procedures, policies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standards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which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education needs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be  more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effective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000" spc="6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efficient.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49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b="1" spc="-5" dirty="0" smtClean="0">
                <a:solidFill>
                  <a:srgbClr val="FF0000"/>
                </a:solidFill>
                <a:latin typeface="Calibri"/>
                <a:cs typeface="Calibri"/>
              </a:rPr>
              <a:t>Proper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Distribution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Scarce</a:t>
            </a:r>
            <a:r>
              <a:rPr sz="20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Resources: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700" marR="237490">
              <a:lnSpc>
                <a:spcPct val="100000"/>
              </a:lnSpc>
              <a:spcBef>
                <a:spcPts val="545"/>
              </a:spcBef>
            </a:pP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By scarce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resources,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we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mean the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limited resources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which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are 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satisfy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our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wants</a:t>
            </a:r>
            <a:r>
              <a:rPr sz="2000" spc="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(needs).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48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b="1" spc="-5" dirty="0" smtClean="0">
                <a:solidFill>
                  <a:srgbClr val="FF0000"/>
                </a:solidFill>
                <a:latin typeface="Calibri"/>
                <a:cs typeface="Calibri"/>
              </a:rPr>
              <a:t>Educational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Planning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aids decision</a:t>
            </a:r>
            <a:r>
              <a:rPr sz="200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making:</a:t>
            </a:r>
            <a:endParaRPr sz="2000" dirty="0">
              <a:latin typeface="Calibri"/>
              <a:cs typeface="Calibri"/>
            </a:endParaRPr>
          </a:p>
          <a:p>
            <a:pPr marL="12700" marR="31750">
              <a:lnSpc>
                <a:spcPct val="100000"/>
              </a:lnSpc>
              <a:spcBef>
                <a:spcPts val="550"/>
              </a:spcBef>
            </a:pP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Educational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Planning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helps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decision </a:t>
            </a:r>
            <a:r>
              <a:rPr sz="2000" spc="-25" dirty="0">
                <a:solidFill>
                  <a:schemeClr val="bg1"/>
                </a:solidFill>
                <a:latin typeface="Calibri"/>
                <a:cs typeface="Calibri"/>
              </a:rPr>
              <a:t>makers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at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all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levels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reach 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better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well informed</a:t>
            </a:r>
            <a:r>
              <a:rPr sz="2000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decision.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1718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6801"/>
            <a:ext cx="699960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65" dirty="0">
                <a:latin typeface="Cambria"/>
                <a:cs typeface="Cambria"/>
              </a:rPr>
              <a:t>THE</a:t>
            </a:r>
            <a:r>
              <a:rPr sz="3200" b="1" spc="-229" dirty="0">
                <a:latin typeface="Cambria"/>
                <a:cs typeface="Cambria"/>
              </a:rPr>
              <a:t> </a:t>
            </a:r>
            <a:r>
              <a:rPr sz="3200" b="1" spc="-75" dirty="0">
                <a:latin typeface="Cambria"/>
                <a:cs typeface="Cambria"/>
              </a:rPr>
              <a:t>NEED</a:t>
            </a:r>
            <a:r>
              <a:rPr sz="3200" b="1" spc="-225" dirty="0">
                <a:latin typeface="Cambria"/>
                <a:cs typeface="Cambria"/>
              </a:rPr>
              <a:t> </a:t>
            </a:r>
            <a:r>
              <a:rPr sz="3200" b="1" spc="-45" dirty="0">
                <a:latin typeface="Cambria"/>
                <a:cs typeface="Cambria"/>
              </a:rPr>
              <a:t>OF</a:t>
            </a:r>
            <a:r>
              <a:rPr sz="3200" b="1" spc="-225" dirty="0">
                <a:latin typeface="Cambria"/>
                <a:cs typeface="Cambria"/>
              </a:rPr>
              <a:t> </a:t>
            </a:r>
            <a:r>
              <a:rPr sz="3200" b="1" spc="-120" dirty="0">
                <a:latin typeface="Cambria"/>
                <a:cs typeface="Cambria"/>
              </a:rPr>
              <a:t>EDUCATIONAL</a:t>
            </a:r>
            <a:r>
              <a:rPr sz="3200" b="1" spc="-240" dirty="0">
                <a:latin typeface="Cambria"/>
                <a:cs typeface="Cambria"/>
              </a:rPr>
              <a:t> </a:t>
            </a:r>
            <a:r>
              <a:rPr sz="3200" b="1" spc="-85" dirty="0">
                <a:latin typeface="Cambria"/>
                <a:cs typeface="Cambria"/>
              </a:rPr>
              <a:t>PLANNING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224534"/>
            <a:ext cx="7294880" cy="29309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Resources are</a:t>
            </a:r>
            <a:r>
              <a:rPr sz="2200" b="1" spc="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limited</a:t>
            </a:r>
            <a:r>
              <a:rPr sz="2000" spc="-10" dirty="0">
                <a:solidFill>
                  <a:srgbClr val="2E2B1F"/>
                </a:solidFill>
                <a:latin typeface="Calibri"/>
                <a:cs typeface="Calibri"/>
              </a:rPr>
              <a:t>: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700" marR="5080" indent="55880">
              <a:lnSpc>
                <a:spcPts val="1920"/>
              </a:lnSpc>
              <a:spcBef>
                <a:spcPts val="470"/>
              </a:spcBef>
            </a:pP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Thus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need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determine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advance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programme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action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the 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attainment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the goal within a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given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time.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b="1" spc="-95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achieve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maximum effectiveness,</a:t>
            </a:r>
            <a:r>
              <a:rPr sz="2200" b="1" spc="2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efficiency: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700" marR="115570">
              <a:lnSpc>
                <a:spcPts val="1920"/>
              </a:lnSpc>
              <a:spcBef>
                <a:spcPts val="470"/>
              </a:spcBef>
            </a:pP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Adequate plans help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direct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co-ordinate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the actions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of  employees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order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achieve maximum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effectiveness, efficiency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and 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productivity.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Help in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administrative</a:t>
            </a:r>
            <a:r>
              <a:rPr sz="2200" b="1" spc="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decisions: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700" marR="238125">
              <a:lnSpc>
                <a:spcPct val="80000"/>
              </a:lnSpc>
              <a:spcBef>
                <a:spcPts val="490"/>
              </a:spcBef>
            </a:pP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Planning is necessary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for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administrative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decisions in education,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it 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aims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at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putting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into </a:t>
            </a:r>
            <a:r>
              <a:rPr sz="2000" dirty="0">
                <a:solidFill>
                  <a:schemeClr val="bg1"/>
                </a:solidFill>
                <a:latin typeface="Calibri"/>
                <a:cs typeface="Calibri"/>
              </a:rPr>
              <a:t>action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what educators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deems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000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achieve</a:t>
            </a:r>
            <a:r>
              <a:rPr sz="2000" spc="-5" dirty="0" smtClean="0">
                <a:solidFill>
                  <a:schemeClr val="bg1"/>
                </a:solidFill>
                <a:latin typeface="Calibri"/>
                <a:cs typeface="Calibri"/>
              </a:rPr>
              <a:t>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3103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/>
              <a:t>-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782" y="1538605"/>
            <a:ext cx="6936435" cy="2896690"/>
          </a:xfrm>
        </p:spPr>
        <p:txBody>
          <a:bodyPr/>
          <a:lstStyle/>
          <a:p>
            <a:pPr marL="297180" indent="-285115">
              <a:lnSpc>
                <a:spcPts val="2865"/>
              </a:lnSpc>
              <a:buClr>
                <a:srgbClr val="A9A47B"/>
              </a:buClr>
              <a:buSzPct val="83333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lang="en-US" sz="2800" b="1" dirty="0">
                <a:solidFill>
                  <a:srgbClr val="FF0000"/>
                </a:solidFill>
                <a:latin typeface="Calibri"/>
                <a:cs typeface="Calibri"/>
              </a:rPr>
              <a:t>Clear</a:t>
            </a:r>
            <a:r>
              <a:rPr lang="en-US" sz="28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Calibri"/>
              </a:rPr>
              <a:t>choices:</a:t>
            </a:r>
            <a:endParaRPr lang="en-US" sz="2800" dirty="0">
              <a:latin typeface="Calibri"/>
              <a:cs typeface="Calibri"/>
            </a:endParaRPr>
          </a:p>
          <a:p>
            <a:pPr marL="12700" marR="21590">
              <a:lnSpc>
                <a:spcPct val="80000"/>
              </a:lnSpc>
              <a:spcBef>
                <a:spcPts val="495"/>
              </a:spcBef>
            </a:pPr>
            <a:r>
              <a:rPr lang="en-US" sz="2400" dirty="0">
                <a:latin typeface="Calibri"/>
                <a:cs typeface="Calibri"/>
              </a:rPr>
              <a:t>Planning enables a </a:t>
            </a:r>
            <a:r>
              <a:rPr lang="en-US" sz="2400" spc="-5" dirty="0">
                <a:latin typeface="Calibri"/>
                <a:cs typeface="Calibri"/>
              </a:rPr>
              <a:t>nation </a:t>
            </a:r>
            <a:r>
              <a:rPr lang="en-US" sz="2400" spc="-10" dirty="0">
                <a:latin typeface="Calibri"/>
                <a:cs typeface="Calibri"/>
              </a:rPr>
              <a:t>to </a:t>
            </a:r>
            <a:r>
              <a:rPr lang="en-US" sz="2400" spc="-15" dirty="0">
                <a:latin typeface="Calibri"/>
                <a:cs typeface="Calibri"/>
              </a:rPr>
              <a:t>make </a:t>
            </a:r>
            <a:r>
              <a:rPr lang="en-US" sz="2400" dirty="0">
                <a:latin typeface="Calibri"/>
                <a:cs typeface="Calibri"/>
              </a:rPr>
              <a:t>its </a:t>
            </a:r>
            <a:r>
              <a:rPr lang="en-US" sz="2400" spc="-5" dirty="0">
                <a:latin typeface="Calibri"/>
                <a:cs typeface="Calibri"/>
              </a:rPr>
              <a:t>choices </a:t>
            </a:r>
            <a:r>
              <a:rPr lang="en-US" sz="2400" dirty="0">
                <a:latin typeface="Calibri"/>
                <a:cs typeface="Calibri"/>
              </a:rPr>
              <a:t>clear in </a:t>
            </a:r>
            <a:r>
              <a:rPr lang="en-US" sz="2400" spc="-10" dirty="0">
                <a:latin typeface="Calibri"/>
                <a:cs typeface="Calibri"/>
              </a:rPr>
              <a:t>terms </a:t>
            </a:r>
            <a:r>
              <a:rPr lang="en-US" sz="2400" spc="-5" dirty="0">
                <a:latin typeface="Calibri"/>
                <a:cs typeface="Calibri"/>
              </a:rPr>
              <a:t>of </a:t>
            </a:r>
            <a:r>
              <a:rPr lang="en-US" sz="2400" dirty="0">
                <a:latin typeface="Calibri"/>
                <a:cs typeface="Calibri"/>
              </a:rPr>
              <a:t>the aim  and</a:t>
            </a:r>
            <a:r>
              <a:rPr lang="en-US" sz="2400" spc="-10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objectives.</a:t>
            </a:r>
            <a:endParaRPr lang="en-US" sz="2400" dirty="0">
              <a:latin typeface="Calibri"/>
              <a:cs typeface="Calibri"/>
            </a:endParaRPr>
          </a:p>
          <a:p>
            <a:pPr marL="241300" indent="-228600">
              <a:lnSpc>
                <a:spcPts val="2865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lang="en-US" sz="2800" b="1" spc="-5" dirty="0">
                <a:solidFill>
                  <a:srgbClr val="FF0000"/>
                </a:solidFill>
                <a:latin typeface="Calibri"/>
                <a:cs typeface="Calibri"/>
              </a:rPr>
              <a:t>Optimum Utilization 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lang="en-US" sz="28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latin typeface="Calibri"/>
                <a:cs typeface="Calibri"/>
              </a:rPr>
              <a:t>Resources:</a:t>
            </a:r>
            <a:endParaRPr lang="en-US" sz="2800" dirty="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20"/>
              </a:spcBef>
            </a:pPr>
            <a:r>
              <a:rPr lang="en-US" sz="2400" spc="-5" dirty="0">
                <a:latin typeface="Calibri"/>
                <a:cs typeface="Calibri"/>
              </a:rPr>
              <a:t>Educational plans </a:t>
            </a:r>
            <a:r>
              <a:rPr lang="en-US" sz="2400" spc="-10" dirty="0">
                <a:latin typeface="Calibri"/>
                <a:cs typeface="Calibri"/>
              </a:rPr>
              <a:t>are </a:t>
            </a:r>
            <a:r>
              <a:rPr lang="en-US" sz="2400" spc="-5" dirty="0">
                <a:latin typeface="Calibri"/>
                <a:cs typeface="Calibri"/>
              </a:rPr>
              <a:t>designed </a:t>
            </a:r>
            <a:r>
              <a:rPr lang="en-US" sz="2400" spc="-15" dirty="0">
                <a:latin typeface="Calibri"/>
                <a:cs typeface="Calibri"/>
              </a:rPr>
              <a:t>to avoid </a:t>
            </a:r>
            <a:r>
              <a:rPr lang="en-US" sz="2400" spc="-5" dirty="0">
                <a:latin typeface="Calibri"/>
                <a:cs typeface="Calibri"/>
              </a:rPr>
              <a:t>imbalances </a:t>
            </a:r>
            <a:r>
              <a:rPr lang="en-US" sz="2400" dirty="0">
                <a:latin typeface="Calibri"/>
                <a:cs typeface="Calibri"/>
              </a:rPr>
              <a:t>and</a:t>
            </a:r>
            <a:r>
              <a:rPr lang="en-US" sz="2400" spc="100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enormous</a:t>
            </a:r>
            <a:endParaRPr lang="en-US" sz="2400" dirty="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lang="en-US" sz="2400" spc="-15" dirty="0">
                <a:latin typeface="Calibri"/>
                <a:cs typeface="Calibri"/>
              </a:rPr>
              <a:t>wastes </a:t>
            </a:r>
            <a:r>
              <a:rPr lang="en-US" sz="2400" dirty="0">
                <a:latin typeface="Calibri"/>
                <a:cs typeface="Calibri"/>
              </a:rPr>
              <a:t>and </a:t>
            </a:r>
            <a:r>
              <a:rPr lang="en-US" sz="2400" spc="-5" dirty="0">
                <a:latin typeface="Calibri"/>
                <a:cs typeface="Calibri"/>
              </a:rPr>
              <a:t>replenish </a:t>
            </a:r>
            <a:r>
              <a:rPr lang="en-US" sz="2400" dirty="0">
                <a:latin typeface="Calibri"/>
                <a:cs typeface="Calibri"/>
              </a:rPr>
              <a:t>the </a:t>
            </a:r>
            <a:r>
              <a:rPr lang="en-US" sz="2400" spc="-10" dirty="0">
                <a:latin typeface="Calibri"/>
                <a:cs typeface="Calibri"/>
              </a:rPr>
              <a:t>steadily </a:t>
            </a:r>
            <a:r>
              <a:rPr lang="en-US" sz="2400" spc="-15" dirty="0">
                <a:latin typeface="Calibri"/>
                <a:cs typeface="Calibri"/>
              </a:rPr>
              <a:t>aggravated </a:t>
            </a:r>
            <a:r>
              <a:rPr lang="en-US" sz="2400" spc="-5" dirty="0">
                <a:latin typeface="Calibri"/>
                <a:cs typeface="Calibri"/>
              </a:rPr>
              <a:t>shortage </a:t>
            </a:r>
            <a:r>
              <a:rPr lang="en-US" sz="2400" dirty="0">
                <a:latin typeface="Calibri"/>
                <a:cs typeface="Calibri"/>
              </a:rPr>
              <a:t>of</a:t>
            </a:r>
            <a:r>
              <a:rPr lang="en-US" sz="2400" spc="80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teachers.</a:t>
            </a:r>
            <a:endParaRPr lang="en-US" sz="2400" dirty="0">
              <a:latin typeface="Calibri"/>
              <a:cs typeface="Calibri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3196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23265"/>
            <a:ext cx="574865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b="1" spc="-100" dirty="0">
                <a:latin typeface="Cambria"/>
                <a:cs typeface="Cambria"/>
              </a:rPr>
              <a:t>COMPONENTS </a:t>
            </a:r>
            <a:r>
              <a:rPr sz="3200" b="1" spc="-45" dirty="0">
                <a:latin typeface="Cambria"/>
                <a:cs typeface="Cambria"/>
              </a:rPr>
              <a:t>OF</a:t>
            </a:r>
            <a:r>
              <a:rPr sz="3200" b="1" spc="-420" dirty="0">
                <a:latin typeface="Cambria"/>
                <a:cs typeface="Cambria"/>
              </a:rPr>
              <a:t> </a:t>
            </a:r>
            <a:r>
              <a:rPr sz="3200" b="1" spc="-120" dirty="0">
                <a:latin typeface="Cambria"/>
                <a:cs typeface="Cambria"/>
              </a:rPr>
              <a:t>EDUCATIONAL  </a:t>
            </a:r>
            <a:r>
              <a:rPr sz="3200" b="1" spc="-90" dirty="0">
                <a:latin typeface="Cambria"/>
                <a:cs typeface="Cambria"/>
              </a:rPr>
              <a:t>PLANNING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432429"/>
            <a:ext cx="7960360" cy="4841069"/>
          </a:xfrm>
          <a:prstGeom prst="rect">
            <a:avLst/>
          </a:prstGeom>
        </p:spPr>
        <p:txBody>
          <a:bodyPr vert="horz" wrap="square" lIns="0" tIns="85090" rIns="0" bIns="0" numCol="2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Educational</a:t>
            </a:r>
            <a:r>
              <a:rPr sz="24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status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Supply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Demand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400" spc="-30" dirty="0">
                <a:solidFill>
                  <a:schemeClr val="bg1"/>
                </a:solidFill>
                <a:latin typeface="Calibri"/>
                <a:cs typeface="Calibri"/>
              </a:rPr>
              <a:t> Teachers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Educational</a:t>
            </a:r>
            <a:r>
              <a:rPr sz="24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Financing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School</a:t>
            </a:r>
            <a:r>
              <a:rPr sz="24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Buildings</a:t>
            </a: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Curriculum</a:t>
            </a:r>
            <a:r>
              <a:rPr sz="24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10" dirty="0" smtClean="0">
                <a:solidFill>
                  <a:schemeClr val="bg1"/>
                </a:solidFill>
                <a:latin typeface="Calibri"/>
                <a:cs typeface="Calibri"/>
              </a:rPr>
              <a:t>Development</a:t>
            </a:r>
            <a:endParaRPr lang="en-US" sz="2400" spc="-1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endParaRPr lang="en-US" sz="2400" spc="-1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endParaRPr lang="en-US" sz="240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endParaRPr lang="en-US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endParaRPr lang="en-US" sz="240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09880" indent="-29718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309245" algn="l"/>
                <a:tab pos="309880" algn="l"/>
              </a:tabLst>
            </a:pP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Educational</a:t>
            </a:r>
            <a:r>
              <a:rPr sz="24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Materials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Expansion</a:t>
            </a:r>
            <a:r>
              <a:rPr sz="24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Models</a:t>
            </a:r>
          </a:p>
          <a:p>
            <a:pPr marL="241300" marR="5080" indent="-22860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Relevance 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to Political,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Economic,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Social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Cultural  Policies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2400" spc="-3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Objectives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5" dirty="0" smtClean="0">
                <a:solidFill>
                  <a:schemeClr val="bg1"/>
                </a:solidFill>
                <a:latin typeface="Calibri"/>
                <a:cs typeface="Calibri"/>
              </a:rPr>
              <a:t>Integrated</a:t>
            </a:r>
            <a:r>
              <a:rPr sz="2400" spc="-35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5" dirty="0" smtClean="0">
                <a:solidFill>
                  <a:schemeClr val="bg1"/>
                </a:solidFill>
                <a:latin typeface="Calibri"/>
                <a:cs typeface="Calibri"/>
              </a:rPr>
              <a:t>Implementation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Legal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Bases</a:t>
            </a:r>
          </a:p>
        </p:txBody>
      </p:sp>
    </p:spTree>
    <p:extLst>
      <p:ext uri="{BB962C8B-B14F-4D97-AF65-F5344CB8AC3E}">
        <p14:creationId xmlns:p14="http://schemas.microsoft.com/office/powerpoint/2010/main" val="4011439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3917" y="133045"/>
            <a:ext cx="73386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785" marR="5080" indent="-25857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Characteristics of Educational  Planning</a:t>
            </a:r>
          </a:p>
        </p:txBody>
      </p:sp>
      <p:sp>
        <p:nvSpPr>
          <p:cNvPr id="3" name="object 3"/>
          <p:cNvSpPr/>
          <p:nvPr/>
        </p:nvSpPr>
        <p:spPr>
          <a:xfrm>
            <a:off x="3538728" y="4590288"/>
            <a:ext cx="2066544" cy="20650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0932" y="5281041"/>
            <a:ext cx="1343660" cy="59499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83515" marR="5080" indent="-171450">
              <a:lnSpc>
                <a:spcPts val="2080"/>
              </a:lnSpc>
              <a:spcBef>
                <a:spcPts val="439"/>
              </a:spcBef>
            </a:pP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Educa</a:t>
            </a:r>
            <a:r>
              <a:rPr sz="20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ion</a:t>
            </a:r>
            <a:r>
              <a:rPr sz="20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l  Planning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5527" y="5308091"/>
            <a:ext cx="2648712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152" y="5027676"/>
            <a:ext cx="1472184" cy="11963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3760" y="5449315"/>
            <a:ext cx="669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Logical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42416" y="3700271"/>
            <a:ext cx="2639568" cy="16779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5008" y="3395471"/>
            <a:ext cx="1472184" cy="11948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3275" y="3816477"/>
            <a:ext cx="9582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</a:t>
            </a:r>
            <a:r>
              <a:rPr sz="16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atic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88820" y="2467355"/>
            <a:ext cx="2109216" cy="24353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90472" y="2086355"/>
            <a:ext cx="1472184" cy="11948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814576" y="2401265"/>
            <a:ext cx="824230" cy="4800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789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Scie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ti</a:t>
            </a:r>
            <a:r>
              <a:rPr sz="16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ic</a:t>
            </a:r>
            <a:endParaRPr sz="1600">
              <a:latin typeface="Times New Roman"/>
              <a:cs typeface="Times New Roman"/>
            </a:endParaRPr>
          </a:p>
          <a:p>
            <a:pPr marL="85725">
              <a:lnSpc>
                <a:spcPts val="1789"/>
              </a:lnSpc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44240" y="1856232"/>
            <a:ext cx="1164336" cy="27111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99232" y="1359408"/>
            <a:ext cx="1472183" cy="11948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223005" y="1780158"/>
            <a:ext cx="102361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Progressive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39996" y="1932432"/>
            <a:ext cx="1158239" cy="26426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72584" y="1437132"/>
            <a:ext cx="1472184" cy="11948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024373" y="1752092"/>
            <a:ext cx="771525" cy="47942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4765" marR="5080" indent="-12700">
              <a:lnSpc>
                <a:spcPts val="1660"/>
              </a:lnSpc>
              <a:spcBef>
                <a:spcPts val="365"/>
              </a:spcBef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Missio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-  oriented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045964" y="2467355"/>
            <a:ext cx="2109216" cy="243535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181344" y="2086355"/>
            <a:ext cx="1472183" cy="11948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545706" y="2401265"/>
            <a:ext cx="746760" cy="4800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545">
              <a:lnSpc>
                <a:spcPts val="1789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Future-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9"/>
              </a:lnSpc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oriented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462015" y="3700271"/>
            <a:ext cx="2639567" cy="167792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807" y="3395471"/>
            <a:ext cx="1472183" cy="11948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434453" y="3621176"/>
            <a:ext cx="1061085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640" marR="5080" indent="-155575">
              <a:lnSpc>
                <a:spcPct val="12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Curriculum  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oriented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699759" y="5308091"/>
            <a:ext cx="2648712" cy="58978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98664" y="5027676"/>
            <a:ext cx="1472183" cy="119634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913623" y="5449315"/>
            <a:ext cx="8451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Remedial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521" y="515238"/>
            <a:ext cx="85223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Objectives of Educational</a:t>
            </a:r>
            <a:r>
              <a:rPr spc="55" dirty="0"/>
              <a:t> </a:t>
            </a:r>
            <a:r>
              <a:rPr spc="-5" dirty="0"/>
              <a:t>Planning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50"/>
              </a:spcBef>
            </a:pPr>
            <a:r>
              <a:rPr spc="15" dirty="0">
                <a:solidFill>
                  <a:srgbClr val="FFFF00"/>
                </a:solidFill>
                <a:latin typeface="Wingdings 2"/>
                <a:cs typeface="Wingdings 2"/>
              </a:rPr>
              <a:t></a:t>
            </a:r>
            <a:r>
              <a:rPr spc="15" dirty="0"/>
              <a:t>Universalization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Education</a:t>
            </a:r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spc="15" dirty="0">
                <a:solidFill>
                  <a:srgbClr val="FFFF00"/>
                </a:solidFill>
                <a:latin typeface="Wingdings 2"/>
                <a:cs typeface="Wingdings 2"/>
              </a:rPr>
              <a:t></a:t>
            </a:r>
            <a:r>
              <a:rPr spc="15" dirty="0"/>
              <a:t>Vocationalization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Education</a:t>
            </a:r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spc="30" dirty="0">
                <a:solidFill>
                  <a:srgbClr val="FFFF00"/>
                </a:solidFill>
                <a:latin typeface="Wingdings 2"/>
                <a:cs typeface="Wingdings 2"/>
              </a:rPr>
              <a:t></a:t>
            </a:r>
            <a:r>
              <a:rPr spc="30" dirty="0"/>
              <a:t>Economic</a:t>
            </a:r>
            <a:r>
              <a:rPr dirty="0"/>
              <a:t> </a:t>
            </a:r>
            <a:r>
              <a:rPr spc="-5" dirty="0"/>
              <a:t>Upliftment</a:t>
            </a:r>
          </a:p>
          <a:p>
            <a:pPr algn="ctr">
              <a:lnSpc>
                <a:spcPct val="100000"/>
              </a:lnSpc>
              <a:spcBef>
                <a:spcPts val="645"/>
              </a:spcBef>
            </a:pPr>
            <a:r>
              <a:rPr spc="35" dirty="0">
                <a:solidFill>
                  <a:srgbClr val="FFFF00"/>
                </a:solidFill>
                <a:latin typeface="Wingdings 2"/>
                <a:cs typeface="Wingdings 2"/>
              </a:rPr>
              <a:t></a:t>
            </a:r>
            <a:r>
              <a:rPr spc="35" dirty="0"/>
              <a:t>Poverty</a:t>
            </a:r>
            <a:r>
              <a:rPr spc="-25" dirty="0"/>
              <a:t> </a:t>
            </a:r>
            <a:r>
              <a:rPr dirty="0"/>
              <a:t>Eradication</a:t>
            </a:r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spc="20" dirty="0">
                <a:solidFill>
                  <a:srgbClr val="FFFF00"/>
                </a:solidFill>
                <a:latin typeface="Wingdings 2"/>
                <a:cs typeface="Wingdings 2"/>
              </a:rPr>
              <a:t></a:t>
            </a:r>
            <a:r>
              <a:rPr spc="20" dirty="0"/>
              <a:t>Preservation </a:t>
            </a:r>
            <a:r>
              <a:rPr dirty="0"/>
              <a:t>of Culture</a:t>
            </a:r>
            <a:r>
              <a:rPr spc="-90" dirty="0"/>
              <a:t> </a:t>
            </a:r>
            <a:r>
              <a:rPr dirty="0"/>
              <a:t>Heritage</a:t>
            </a:r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spc="20" dirty="0">
                <a:solidFill>
                  <a:srgbClr val="FFFF00"/>
                </a:solidFill>
                <a:latin typeface="Wingdings 2"/>
                <a:cs typeface="Wingdings 2"/>
              </a:rPr>
              <a:t></a:t>
            </a:r>
            <a:r>
              <a:rPr spc="20" dirty="0"/>
              <a:t>Development </a:t>
            </a:r>
            <a:r>
              <a:rPr dirty="0"/>
              <a:t>of Social and Inclusive</a:t>
            </a:r>
            <a:r>
              <a:rPr spc="-105" dirty="0"/>
              <a:t> </a:t>
            </a:r>
            <a:r>
              <a:rPr dirty="0"/>
              <a:t>Education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902" y="213105"/>
            <a:ext cx="73018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Steps </a:t>
            </a:r>
            <a:r>
              <a:rPr dirty="0"/>
              <a:t>in </a:t>
            </a:r>
            <a:r>
              <a:rPr spc="-5" dirty="0"/>
              <a:t>Educational</a:t>
            </a:r>
            <a:r>
              <a:rPr spc="-40" dirty="0"/>
              <a:t> </a:t>
            </a:r>
            <a:r>
              <a:rPr spc="-5" dirty="0"/>
              <a:t>Planning</a:t>
            </a:r>
          </a:p>
        </p:txBody>
      </p:sp>
      <p:sp>
        <p:nvSpPr>
          <p:cNvPr id="3" name="object 3"/>
          <p:cNvSpPr/>
          <p:nvPr/>
        </p:nvSpPr>
        <p:spPr>
          <a:xfrm>
            <a:off x="1248155" y="1438655"/>
            <a:ext cx="6504432" cy="10850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04416" y="2447544"/>
            <a:ext cx="6504432" cy="1085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0676" y="3454908"/>
            <a:ext cx="6504432" cy="10850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64894" y="1559509"/>
            <a:ext cx="5654675" cy="263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>
                <a:solidFill>
                  <a:srgbClr val="FFFFFF"/>
                </a:solidFill>
                <a:latin typeface="Arial"/>
                <a:cs typeface="Arial"/>
              </a:rPr>
              <a:t>Policy</a:t>
            </a:r>
            <a:r>
              <a:rPr sz="39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900" dirty="0">
                <a:solidFill>
                  <a:srgbClr val="FFFFFF"/>
                </a:solidFill>
                <a:latin typeface="Arial"/>
                <a:cs typeface="Arial"/>
              </a:rPr>
              <a:t>Making</a:t>
            </a:r>
            <a:endParaRPr sz="3900">
              <a:latin typeface="Arial"/>
              <a:cs typeface="Arial"/>
            </a:endParaRPr>
          </a:p>
          <a:p>
            <a:pPr marR="762000" algn="ctr">
              <a:lnSpc>
                <a:spcPct val="100000"/>
              </a:lnSpc>
              <a:spcBef>
                <a:spcPts val="3260"/>
              </a:spcBef>
            </a:pPr>
            <a:r>
              <a:rPr sz="3900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r>
              <a:rPr sz="39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900" dirty="0">
                <a:solidFill>
                  <a:srgbClr val="FFFFFF"/>
                </a:solidFill>
                <a:latin typeface="Arial"/>
                <a:cs typeface="Arial"/>
              </a:rPr>
              <a:t>Formulation</a:t>
            </a:r>
            <a:endParaRPr sz="3900">
              <a:latin typeface="Arial"/>
              <a:cs typeface="Arial"/>
            </a:endParaRPr>
          </a:p>
          <a:p>
            <a:pPr marL="1125220">
              <a:lnSpc>
                <a:spcPct val="100000"/>
              </a:lnSpc>
              <a:spcBef>
                <a:spcPts val="3260"/>
              </a:spcBef>
            </a:pPr>
            <a:r>
              <a:rPr sz="3900" spc="-5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r>
              <a:rPr sz="39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900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endParaRPr sz="3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5076" y="2112264"/>
            <a:ext cx="684276" cy="6644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1335" y="3115055"/>
            <a:ext cx="684276" cy="6629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4514" y="285115"/>
            <a:ext cx="74142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Types </a:t>
            </a:r>
            <a:r>
              <a:rPr spc="-5" dirty="0"/>
              <a:t>of Educational</a:t>
            </a:r>
            <a:r>
              <a:rPr spc="5" dirty="0"/>
              <a:t> </a:t>
            </a:r>
            <a:r>
              <a:rPr spc="-5" dirty="0"/>
              <a:t>Planning</a:t>
            </a:r>
          </a:p>
        </p:txBody>
      </p:sp>
      <p:sp>
        <p:nvSpPr>
          <p:cNvPr id="3" name="object 3"/>
          <p:cNvSpPr/>
          <p:nvPr/>
        </p:nvSpPr>
        <p:spPr>
          <a:xfrm>
            <a:off x="4501134" y="2134361"/>
            <a:ext cx="3993515" cy="1072515"/>
          </a:xfrm>
          <a:custGeom>
            <a:avLst/>
            <a:gdLst/>
            <a:ahLst/>
            <a:cxnLst/>
            <a:rect l="l" t="t" r="r" b="b"/>
            <a:pathLst>
              <a:path w="3993515" h="1072514">
                <a:moveTo>
                  <a:pt x="0" y="0"/>
                </a:moveTo>
                <a:lnTo>
                  <a:pt x="0" y="936116"/>
                </a:lnTo>
                <a:lnTo>
                  <a:pt x="3993007" y="936116"/>
                </a:lnTo>
                <a:lnTo>
                  <a:pt x="3993007" y="1072134"/>
                </a:lnTo>
              </a:path>
            </a:pathLst>
          </a:custGeom>
          <a:ln w="25908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01134" y="2134361"/>
            <a:ext cx="2425065" cy="1072515"/>
          </a:xfrm>
          <a:custGeom>
            <a:avLst/>
            <a:gdLst/>
            <a:ahLst/>
            <a:cxnLst/>
            <a:rect l="l" t="t" r="r" b="b"/>
            <a:pathLst>
              <a:path w="2425065" h="1072514">
                <a:moveTo>
                  <a:pt x="0" y="0"/>
                </a:moveTo>
                <a:lnTo>
                  <a:pt x="0" y="936116"/>
                </a:lnTo>
                <a:lnTo>
                  <a:pt x="2424557" y="936116"/>
                </a:lnTo>
                <a:lnTo>
                  <a:pt x="2424557" y="1072134"/>
                </a:lnTo>
              </a:path>
            </a:pathLst>
          </a:custGeom>
          <a:ln w="25908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01134" y="2134361"/>
            <a:ext cx="856615" cy="1072515"/>
          </a:xfrm>
          <a:custGeom>
            <a:avLst/>
            <a:gdLst/>
            <a:ahLst/>
            <a:cxnLst/>
            <a:rect l="l" t="t" r="r" b="b"/>
            <a:pathLst>
              <a:path w="856614" h="1072514">
                <a:moveTo>
                  <a:pt x="0" y="0"/>
                </a:moveTo>
                <a:lnTo>
                  <a:pt x="0" y="936116"/>
                </a:lnTo>
                <a:lnTo>
                  <a:pt x="856233" y="936116"/>
                </a:lnTo>
                <a:lnTo>
                  <a:pt x="856233" y="1072134"/>
                </a:lnTo>
              </a:path>
            </a:pathLst>
          </a:custGeom>
          <a:ln w="25908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87902" y="2134361"/>
            <a:ext cx="712470" cy="1072515"/>
          </a:xfrm>
          <a:custGeom>
            <a:avLst/>
            <a:gdLst/>
            <a:ahLst/>
            <a:cxnLst/>
            <a:rect l="l" t="t" r="r" b="b"/>
            <a:pathLst>
              <a:path w="712470" h="1072514">
                <a:moveTo>
                  <a:pt x="712215" y="0"/>
                </a:moveTo>
                <a:lnTo>
                  <a:pt x="712215" y="936116"/>
                </a:lnTo>
                <a:lnTo>
                  <a:pt x="0" y="936116"/>
                </a:lnTo>
                <a:lnTo>
                  <a:pt x="0" y="1072134"/>
                </a:lnTo>
              </a:path>
            </a:pathLst>
          </a:custGeom>
          <a:ln w="25908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19705" y="2134361"/>
            <a:ext cx="2280920" cy="1072515"/>
          </a:xfrm>
          <a:custGeom>
            <a:avLst/>
            <a:gdLst/>
            <a:ahLst/>
            <a:cxnLst/>
            <a:rect l="l" t="t" r="r" b="b"/>
            <a:pathLst>
              <a:path w="2280920" h="1072514">
                <a:moveTo>
                  <a:pt x="2280666" y="0"/>
                </a:moveTo>
                <a:lnTo>
                  <a:pt x="2280666" y="936116"/>
                </a:lnTo>
                <a:lnTo>
                  <a:pt x="0" y="936116"/>
                </a:lnTo>
                <a:lnTo>
                  <a:pt x="0" y="1072134"/>
                </a:lnTo>
              </a:path>
            </a:pathLst>
          </a:custGeom>
          <a:ln w="25907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1509" y="2134361"/>
            <a:ext cx="3849370" cy="1072515"/>
          </a:xfrm>
          <a:custGeom>
            <a:avLst/>
            <a:gdLst/>
            <a:ahLst/>
            <a:cxnLst/>
            <a:rect l="l" t="t" r="r" b="b"/>
            <a:pathLst>
              <a:path w="3849370" h="1072514">
                <a:moveTo>
                  <a:pt x="3848989" y="0"/>
                </a:moveTo>
                <a:lnTo>
                  <a:pt x="3848989" y="936116"/>
                </a:lnTo>
                <a:lnTo>
                  <a:pt x="0" y="936116"/>
                </a:lnTo>
                <a:lnTo>
                  <a:pt x="0" y="1072134"/>
                </a:lnTo>
              </a:path>
            </a:pathLst>
          </a:custGeom>
          <a:ln w="25907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53434" y="1485138"/>
            <a:ext cx="1295400" cy="649605"/>
          </a:xfrm>
          <a:custGeom>
            <a:avLst/>
            <a:gdLst/>
            <a:ahLst/>
            <a:cxnLst/>
            <a:rect l="l" t="t" r="r" b="b"/>
            <a:pathLst>
              <a:path w="1295400" h="649605">
                <a:moveTo>
                  <a:pt x="0" y="649224"/>
                </a:moveTo>
                <a:lnTo>
                  <a:pt x="1295400" y="649224"/>
                </a:lnTo>
                <a:lnTo>
                  <a:pt x="1295400" y="0"/>
                </a:lnTo>
                <a:lnTo>
                  <a:pt x="0" y="0"/>
                </a:lnTo>
                <a:lnTo>
                  <a:pt x="0" y="6492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53434" y="1485138"/>
            <a:ext cx="1295400" cy="649605"/>
          </a:xfrm>
          <a:custGeom>
            <a:avLst/>
            <a:gdLst/>
            <a:ahLst/>
            <a:cxnLst/>
            <a:rect l="l" t="t" r="r" b="b"/>
            <a:pathLst>
              <a:path w="1295400" h="649605">
                <a:moveTo>
                  <a:pt x="0" y="649224"/>
                </a:moveTo>
                <a:lnTo>
                  <a:pt x="1295400" y="649224"/>
                </a:lnTo>
                <a:lnTo>
                  <a:pt x="1295400" y="0"/>
                </a:lnTo>
                <a:lnTo>
                  <a:pt x="0" y="0"/>
                </a:lnTo>
                <a:lnTo>
                  <a:pt x="0" y="649224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853434" y="1535049"/>
            <a:ext cx="1295400" cy="5080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24154" marR="76200" indent="-144780">
              <a:lnSpc>
                <a:spcPts val="1750"/>
              </a:lnSpc>
              <a:spcBef>
                <a:spcPts val="405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Educa</a:t>
            </a:r>
            <a:r>
              <a:rPr sz="17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ional  Planning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10" y="3205733"/>
            <a:ext cx="1295400" cy="647700"/>
          </a:xfrm>
          <a:custGeom>
            <a:avLst/>
            <a:gdLst/>
            <a:ahLst/>
            <a:cxnLst/>
            <a:rect l="l" t="t" r="r" b="b"/>
            <a:pathLst>
              <a:path w="1295400" h="647700">
                <a:moveTo>
                  <a:pt x="0" y="647700"/>
                </a:moveTo>
                <a:lnTo>
                  <a:pt x="1295400" y="647700"/>
                </a:lnTo>
                <a:lnTo>
                  <a:pt x="12954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2C2C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10" y="3205733"/>
            <a:ext cx="1295400" cy="647700"/>
          </a:xfrm>
          <a:custGeom>
            <a:avLst/>
            <a:gdLst/>
            <a:ahLst/>
            <a:cxnLst/>
            <a:rect l="l" t="t" r="r" b="b"/>
            <a:pathLst>
              <a:path w="1295400" h="647700">
                <a:moveTo>
                  <a:pt x="0" y="647700"/>
                </a:moveTo>
                <a:lnTo>
                  <a:pt x="1295400" y="647700"/>
                </a:lnTo>
                <a:lnTo>
                  <a:pt x="12954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10" y="3255645"/>
            <a:ext cx="1295400" cy="5080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24790" marR="219075" indent="156845">
              <a:lnSpc>
                <a:spcPts val="1750"/>
              </a:lnSpc>
              <a:spcBef>
                <a:spcPts val="405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Micro  P</a:t>
            </a:r>
            <a:r>
              <a:rPr sz="1700" spc="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ann</a:t>
            </a:r>
            <a:r>
              <a:rPr sz="1700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72005" y="3205733"/>
            <a:ext cx="1297305" cy="647700"/>
          </a:xfrm>
          <a:custGeom>
            <a:avLst/>
            <a:gdLst/>
            <a:ahLst/>
            <a:cxnLst/>
            <a:rect l="l" t="t" r="r" b="b"/>
            <a:pathLst>
              <a:path w="1297305" h="647700">
                <a:moveTo>
                  <a:pt x="0" y="647700"/>
                </a:moveTo>
                <a:lnTo>
                  <a:pt x="1296924" y="647700"/>
                </a:lnTo>
                <a:lnTo>
                  <a:pt x="12969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2C2C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72005" y="3205733"/>
            <a:ext cx="1297305" cy="647700"/>
          </a:xfrm>
          <a:custGeom>
            <a:avLst/>
            <a:gdLst/>
            <a:ahLst/>
            <a:cxnLst/>
            <a:rect l="l" t="t" r="r" b="b"/>
            <a:pathLst>
              <a:path w="1297305" h="647700">
                <a:moveTo>
                  <a:pt x="0" y="647700"/>
                </a:moveTo>
                <a:lnTo>
                  <a:pt x="1296924" y="647700"/>
                </a:lnTo>
                <a:lnTo>
                  <a:pt x="12969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572005" y="3255645"/>
            <a:ext cx="1297305" cy="5080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24790" marR="220345" indent="121920">
              <a:lnSpc>
                <a:spcPts val="1750"/>
              </a:lnSpc>
              <a:spcBef>
                <a:spcPts val="405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Macro  Plann</a:t>
            </a:r>
            <a:r>
              <a:rPr sz="1700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40201" y="3205733"/>
            <a:ext cx="1297305" cy="647700"/>
          </a:xfrm>
          <a:custGeom>
            <a:avLst/>
            <a:gdLst/>
            <a:ahLst/>
            <a:cxnLst/>
            <a:rect l="l" t="t" r="r" b="b"/>
            <a:pathLst>
              <a:path w="1297304" h="647700">
                <a:moveTo>
                  <a:pt x="0" y="647700"/>
                </a:moveTo>
                <a:lnTo>
                  <a:pt x="1296924" y="647700"/>
                </a:lnTo>
                <a:lnTo>
                  <a:pt x="12969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2C2C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40201" y="3205733"/>
            <a:ext cx="1297305" cy="647700"/>
          </a:xfrm>
          <a:custGeom>
            <a:avLst/>
            <a:gdLst/>
            <a:ahLst/>
            <a:cxnLst/>
            <a:rect l="l" t="t" r="r" b="b"/>
            <a:pathLst>
              <a:path w="1297304" h="647700">
                <a:moveTo>
                  <a:pt x="0" y="647700"/>
                </a:moveTo>
                <a:lnTo>
                  <a:pt x="1296924" y="647700"/>
                </a:lnTo>
                <a:lnTo>
                  <a:pt x="12969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140201" y="3255645"/>
            <a:ext cx="1297305" cy="5080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25425" marR="154305" indent="-64135">
              <a:lnSpc>
                <a:spcPts val="1750"/>
              </a:lnSpc>
              <a:spcBef>
                <a:spcPts val="405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Long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Arial"/>
                <a:cs typeface="Arial"/>
              </a:rPr>
              <a:t>term 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Planning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708397" y="3205733"/>
            <a:ext cx="1297305" cy="647700"/>
          </a:xfrm>
          <a:custGeom>
            <a:avLst/>
            <a:gdLst/>
            <a:ahLst/>
            <a:cxnLst/>
            <a:rect l="l" t="t" r="r" b="b"/>
            <a:pathLst>
              <a:path w="1297304" h="647700">
                <a:moveTo>
                  <a:pt x="0" y="647700"/>
                </a:moveTo>
                <a:lnTo>
                  <a:pt x="1296924" y="647700"/>
                </a:lnTo>
                <a:lnTo>
                  <a:pt x="12969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2C2C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08397" y="3205733"/>
            <a:ext cx="1297305" cy="647700"/>
          </a:xfrm>
          <a:custGeom>
            <a:avLst/>
            <a:gdLst/>
            <a:ahLst/>
            <a:cxnLst/>
            <a:rect l="l" t="t" r="r" b="b"/>
            <a:pathLst>
              <a:path w="1297304" h="647700">
                <a:moveTo>
                  <a:pt x="0" y="647700"/>
                </a:moveTo>
                <a:lnTo>
                  <a:pt x="1296924" y="647700"/>
                </a:lnTo>
                <a:lnTo>
                  <a:pt x="12969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708397" y="3255645"/>
            <a:ext cx="1297305" cy="5080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26060" marR="137160" indent="-82550">
              <a:lnSpc>
                <a:spcPts val="1750"/>
              </a:lnSpc>
              <a:spcBef>
                <a:spcPts val="405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Short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Arial"/>
                <a:cs typeface="Arial"/>
              </a:rPr>
              <a:t>term 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Planning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276594" y="3205733"/>
            <a:ext cx="1297305" cy="647700"/>
          </a:xfrm>
          <a:custGeom>
            <a:avLst/>
            <a:gdLst/>
            <a:ahLst/>
            <a:cxnLst/>
            <a:rect l="l" t="t" r="r" b="b"/>
            <a:pathLst>
              <a:path w="1297304" h="647700">
                <a:moveTo>
                  <a:pt x="0" y="647700"/>
                </a:moveTo>
                <a:lnTo>
                  <a:pt x="1296924" y="647700"/>
                </a:lnTo>
                <a:lnTo>
                  <a:pt x="12969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2C2C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276594" y="3205733"/>
            <a:ext cx="1297305" cy="647700"/>
          </a:xfrm>
          <a:custGeom>
            <a:avLst/>
            <a:gdLst/>
            <a:ahLst/>
            <a:cxnLst/>
            <a:rect l="l" t="t" r="r" b="b"/>
            <a:pathLst>
              <a:path w="1297304" h="647700">
                <a:moveTo>
                  <a:pt x="0" y="647700"/>
                </a:moveTo>
                <a:lnTo>
                  <a:pt x="1296924" y="647700"/>
                </a:lnTo>
                <a:lnTo>
                  <a:pt x="12969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276594" y="3255645"/>
            <a:ext cx="1297305" cy="5080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26060" marR="8255" indent="-208915">
              <a:lnSpc>
                <a:spcPts val="1750"/>
              </a:lnSpc>
              <a:spcBef>
                <a:spcPts val="405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Management  Planning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846314" y="3205733"/>
            <a:ext cx="1295400" cy="647700"/>
          </a:xfrm>
          <a:custGeom>
            <a:avLst/>
            <a:gdLst/>
            <a:ahLst/>
            <a:cxnLst/>
            <a:rect l="l" t="t" r="r" b="b"/>
            <a:pathLst>
              <a:path w="1295400" h="647700">
                <a:moveTo>
                  <a:pt x="0" y="647700"/>
                </a:moveTo>
                <a:lnTo>
                  <a:pt x="1295400" y="647700"/>
                </a:lnTo>
                <a:lnTo>
                  <a:pt x="12954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2C2C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846314" y="3205733"/>
            <a:ext cx="1295400" cy="647700"/>
          </a:xfrm>
          <a:custGeom>
            <a:avLst/>
            <a:gdLst/>
            <a:ahLst/>
            <a:cxnLst/>
            <a:rect l="l" t="t" r="r" b="b"/>
            <a:pathLst>
              <a:path w="1295400" h="647700">
                <a:moveTo>
                  <a:pt x="0" y="647700"/>
                </a:moveTo>
                <a:lnTo>
                  <a:pt x="1295400" y="647700"/>
                </a:lnTo>
                <a:lnTo>
                  <a:pt x="1295400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846314" y="3255645"/>
            <a:ext cx="1295400" cy="5080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25425" marR="135890" indent="-82550">
              <a:lnSpc>
                <a:spcPts val="1750"/>
              </a:lnSpc>
              <a:spcBef>
                <a:spcPts val="405"/>
              </a:spcBef>
            </a:pP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Grass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root  Planning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Importance of Educational</a:t>
            </a:r>
            <a:r>
              <a:rPr spc="20" dirty="0"/>
              <a:t> </a:t>
            </a:r>
            <a:r>
              <a:rPr spc="-5" dirty="0"/>
              <a:t>Planning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6091" y="1522133"/>
            <a:ext cx="6941184" cy="23679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Clr>
                <a:srgbClr val="FFFF00"/>
              </a:buClr>
              <a:buFont typeface="Wingdings"/>
              <a:buChar char=""/>
              <a:tabLst>
                <a:tab pos="35623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Analyze and Evaluate Alternate</a:t>
            </a:r>
            <a:r>
              <a:rPr sz="32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Policies</a:t>
            </a:r>
            <a:endParaRPr sz="3200">
              <a:latin typeface="Times New Roman"/>
              <a:cs typeface="Times New Roman"/>
            </a:endParaRPr>
          </a:p>
          <a:p>
            <a:pPr marL="658495" lvl="1" indent="-343535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Font typeface="Wingdings"/>
              <a:buChar char=""/>
              <a:tabLst>
                <a:tab pos="65913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Wastage and Solves Many</a:t>
            </a:r>
            <a:r>
              <a:rPr sz="32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endParaRPr sz="3200">
              <a:latin typeface="Times New Roman"/>
              <a:cs typeface="Times New Roman"/>
            </a:endParaRPr>
          </a:p>
          <a:p>
            <a:pPr marL="1210310" lvl="2" indent="-343535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Font typeface="Wingdings"/>
              <a:buChar char=""/>
              <a:tabLst>
                <a:tab pos="121094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Save Time, Effort and</a:t>
            </a:r>
            <a:r>
              <a:rPr sz="32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Money</a:t>
            </a:r>
            <a:endParaRPr sz="3200">
              <a:latin typeface="Times New Roman"/>
              <a:cs typeface="Times New Roman"/>
            </a:endParaRPr>
          </a:p>
          <a:p>
            <a:pPr marL="835660" indent="-343535">
              <a:lnSpc>
                <a:spcPct val="100000"/>
              </a:lnSpc>
              <a:spcBef>
                <a:spcPts val="770"/>
              </a:spcBef>
              <a:buClr>
                <a:srgbClr val="FFFF00"/>
              </a:buClr>
              <a:buFont typeface="Wingdings"/>
              <a:buChar char=""/>
              <a:tabLst>
                <a:tab pos="836294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Optimum Utilization of</a:t>
            </a:r>
            <a:r>
              <a:rPr sz="32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Resources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287020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b="1" spc="-195" dirty="0">
                <a:latin typeface="Cambria"/>
                <a:cs typeface="Cambria"/>
              </a:rPr>
              <a:t>R</a:t>
            </a:r>
            <a:r>
              <a:rPr sz="4600" b="1" spc="-105" dirty="0">
                <a:latin typeface="Cambria"/>
                <a:cs typeface="Cambria"/>
              </a:rPr>
              <a:t>efe</a:t>
            </a:r>
            <a:r>
              <a:rPr sz="4600" b="1" spc="-170" dirty="0">
                <a:latin typeface="Cambria"/>
                <a:cs typeface="Cambria"/>
              </a:rPr>
              <a:t>r</a:t>
            </a:r>
            <a:r>
              <a:rPr sz="4600" b="1" spc="-105" dirty="0">
                <a:latin typeface="Cambria"/>
                <a:cs typeface="Cambria"/>
              </a:rPr>
              <a:t>en</a:t>
            </a:r>
            <a:r>
              <a:rPr sz="4600" b="1" spc="-120" dirty="0">
                <a:latin typeface="Cambria"/>
                <a:cs typeface="Cambria"/>
              </a:rPr>
              <a:t>c</a:t>
            </a:r>
            <a:r>
              <a:rPr sz="4600" b="1" spc="-105" dirty="0">
                <a:latin typeface="Cambria"/>
                <a:cs typeface="Cambria"/>
              </a:rPr>
              <a:t>e</a:t>
            </a:r>
            <a:r>
              <a:rPr sz="4600" b="1" spc="-5" dirty="0">
                <a:latin typeface="Cambria"/>
                <a:cs typeface="Cambria"/>
              </a:rPr>
              <a:t>s</a:t>
            </a:r>
            <a:endParaRPr sz="46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16710"/>
            <a:ext cx="7053580" cy="2908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u="heavy" spc="-10" dirty="0">
                <a:solidFill>
                  <a:schemeClr val="bg1"/>
                </a:solidFill>
                <a:uFill>
                  <a:solidFill>
                    <a:srgbClr val="D25713"/>
                  </a:solidFill>
                </a:uFill>
                <a:latin typeface="Calibri"/>
                <a:cs typeface="Calibri"/>
                <a:hlinkClick r:id="rId2"/>
              </a:rPr>
              <a:t>http://www.shareyouressays.com/100974/6-reasons-why-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200" u="heavy" spc="-10" dirty="0">
                <a:solidFill>
                  <a:schemeClr val="bg1"/>
                </a:solidFill>
                <a:uFill>
                  <a:solidFill>
                    <a:srgbClr val="D25713"/>
                  </a:solidFill>
                </a:uFill>
                <a:latin typeface="Calibri"/>
                <a:cs typeface="Calibri"/>
                <a:hlinkClick r:id="rId2"/>
              </a:rPr>
              <a:t>educational-planning-is-important-for-academic-institutions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9398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Adesina S. </a:t>
            </a:r>
            <a:r>
              <a:rPr sz="2200" spc="-15" dirty="0">
                <a:solidFill>
                  <a:schemeClr val="bg1"/>
                </a:solidFill>
                <a:latin typeface="Calibri"/>
                <a:cs typeface="Calibri"/>
              </a:rPr>
              <a:t>Educational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Management,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FDP </a:t>
            </a:r>
            <a:r>
              <a:rPr sz="2200" spc="-15" dirty="0">
                <a:solidFill>
                  <a:schemeClr val="bg1"/>
                </a:solidFill>
                <a:latin typeface="Calibri"/>
                <a:cs typeface="Calibri"/>
              </a:rPr>
              <a:t>Education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Series, 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Enugu: Fourth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Dimension Publishing </a:t>
            </a:r>
            <a:r>
              <a:rPr sz="2200" dirty="0">
                <a:solidFill>
                  <a:schemeClr val="bg1"/>
                </a:solidFill>
                <a:latin typeface="Calibri"/>
                <a:cs typeface="Calibri"/>
              </a:rPr>
              <a:t>Co. </a:t>
            </a:r>
            <a:r>
              <a:rPr sz="2200" spc="-20" dirty="0">
                <a:solidFill>
                  <a:schemeClr val="bg1"/>
                </a:solidFill>
                <a:latin typeface="Calibri"/>
                <a:cs typeface="Calibri"/>
              </a:rPr>
              <a:t>Ltd.,</a:t>
            </a:r>
            <a:r>
              <a:rPr sz="2200" spc="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1990.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826769" indent="-228600" algn="just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solidFill>
                  <a:schemeClr val="bg1"/>
                </a:solidFill>
                <a:latin typeface="Calibri"/>
                <a:cs typeface="Calibri"/>
              </a:rPr>
              <a:t>Peretomode, </a:t>
            </a:r>
            <a:r>
              <a:rPr sz="2200" spc="-75" dirty="0">
                <a:solidFill>
                  <a:schemeClr val="bg1"/>
                </a:solidFill>
                <a:latin typeface="Calibri"/>
                <a:cs typeface="Calibri"/>
              </a:rPr>
              <a:t>V.A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(1991): Introduction </a:t>
            </a:r>
            <a:r>
              <a:rPr sz="2200" spc="-2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200" spc="-15" dirty="0">
                <a:solidFill>
                  <a:schemeClr val="bg1"/>
                </a:solidFill>
                <a:latin typeface="Calibri"/>
                <a:cs typeface="Calibri"/>
              </a:rPr>
              <a:t>Educational 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Administration,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Planning and </a:t>
            </a:r>
            <a:r>
              <a:rPr sz="2200" dirty="0">
                <a:solidFill>
                  <a:schemeClr val="bg1"/>
                </a:solidFill>
                <a:latin typeface="Calibri"/>
                <a:cs typeface="Calibri"/>
              </a:rPr>
              <a:t>supervision.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Lagos’ Joja 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publishers</a:t>
            </a:r>
            <a:r>
              <a:rPr sz="2200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chemeClr val="bg1"/>
                </a:solidFill>
                <a:latin typeface="Calibri"/>
                <a:cs typeface="Calibri"/>
              </a:rPr>
              <a:t>ltd.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Advanced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272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1763" y="357073"/>
            <a:ext cx="3920237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90" dirty="0"/>
              <a:t>Planning</a:t>
            </a:r>
            <a:endParaRPr sz="4600" dirty="0"/>
          </a:p>
        </p:txBody>
      </p:sp>
      <p:sp>
        <p:nvSpPr>
          <p:cNvPr id="3" name="object 3"/>
          <p:cNvSpPr txBox="1"/>
          <p:nvPr/>
        </p:nvSpPr>
        <p:spPr>
          <a:xfrm>
            <a:off x="650240" y="1282446"/>
            <a:ext cx="834136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Adesina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(1990) defines planning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as ‘ </a:t>
            </a:r>
            <a:r>
              <a:rPr sz="2400" i="1" dirty="0">
                <a:solidFill>
                  <a:schemeClr val="bg1"/>
                </a:solidFill>
                <a:latin typeface="Calibri"/>
                <a:cs typeface="Calibri"/>
              </a:rPr>
              <a:t>a way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of projecting  our intentions, that </a:t>
            </a:r>
            <a:r>
              <a:rPr sz="2400" i="1" dirty="0">
                <a:solidFill>
                  <a:schemeClr val="bg1"/>
                </a:solidFill>
                <a:latin typeface="Calibri"/>
                <a:cs typeface="Calibri"/>
              </a:rPr>
              <a:t>is, a method of deciding what we 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want </a:t>
            </a:r>
            <a:r>
              <a:rPr sz="2400" i="1" spc="-15" dirty="0">
                <a:solidFill>
                  <a:schemeClr val="bg1"/>
                </a:solidFill>
                <a:latin typeface="Calibri"/>
                <a:cs typeface="Calibri"/>
              </a:rPr>
              <a:t>to</a:t>
            </a:r>
            <a:r>
              <a:rPr sz="2400" i="1" spc="-2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i="1" spc="-30" dirty="0">
                <a:solidFill>
                  <a:schemeClr val="bg1"/>
                </a:solidFill>
                <a:latin typeface="Calibri"/>
                <a:cs typeface="Calibri"/>
              </a:rPr>
              <a:t>accomplish’.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643890" indent="-228600"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 err="1" smtClean="0">
                <a:solidFill>
                  <a:schemeClr val="bg1"/>
                </a:solidFill>
                <a:latin typeface="Calibri"/>
                <a:cs typeface="Calibri"/>
              </a:rPr>
              <a:t>Ejiogu</a:t>
            </a:r>
            <a:r>
              <a:rPr sz="2400" spc="-5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(1990) holds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that ‘</a:t>
            </a:r>
            <a:r>
              <a:rPr sz="2400" i="1" spc="-1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plan, </a:t>
            </a:r>
            <a:r>
              <a:rPr sz="2400" i="1" dirty="0">
                <a:solidFill>
                  <a:schemeClr val="bg1"/>
                </a:solidFill>
                <a:latin typeface="Calibri"/>
                <a:cs typeface="Calibri"/>
              </a:rPr>
              <a:t>means </a:t>
            </a:r>
            <a:r>
              <a:rPr sz="2400" i="1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project,  </a:t>
            </a:r>
            <a:r>
              <a:rPr sz="2400" i="1" spc="-10" dirty="0">
                <a:solidFill>
                  <a:schemeClr val="bg1"/>
                </a:solidFill>
                <a:latin typeface="Calibri"/>
                <a:cs typeface="Calibri"/>
              </a:rPr>
              <a:t>forecast,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design </a:t>
            </a:r>
            <a:r>
              <a:rPr sz="2400" i="1" dirty="0">
                <a:solidFill>
                  <a:schemeClr val="bg1"/>
                </a:solidFill>
                <a:latin typeface="Calibri"/>
                <a:cs typeface="Calibri"/>
              </a:rPr>
              <a:t>or </a:t>
            </a:r>
            <a:r>
              <a:rPr sz="2400" i="1" spc="-20" dirty="0">
                <a:solidFill>
                  <a:schemeClr val="bg1"/>
                </a:solidFill>
                <a:latin typeface="Calibri"/>
                <a:cs typeface="Calibri"/>
              </a:rPr>
              <a:t>make </a:t>
            </a:r>
            <a:r>
              <a:rPr sz="2400" i="1" dirty="0">
                <a:solidFill>
                  <a:schemeClr val="bg1"/>
                </a:solidFill>
                <a:latin typeface="Calibri"/>
                <a:cs typeface="Calibri"/>
              </a:rPr>
              <a:t>or chart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our </a:t>
            </a:r>
            <a:r>
              <a:rPr sz="2400" i="1" dirty="0">
                <a:solidFill>
                  <a:schemeClr val="bg1"/>
                </a:solidFill>
                <a:latin typeface="Calibri"/>
                <a:cs typeface="Calibri"/>
              </a:rPr>
              <a:t>a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i="1" spc="-35" dirty="0">
                <a:solidFill>
                  <a:schemeClr val="bg1"/>
                </a:solidFill>
                <a:latin typeface="Calibri"/>
                <a:cs typeface="Calibri"/>
              </a:rPr>
              <a:t>course’.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000" y="3276600"/>
            <a:ext cx="822960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309245" algn="l"/>
                <a:tab pos="309880" algn="l"/>
              </a:tabLst>
            </a:pPr>
            <a:r>
              <a:rPr dirty="0">
                <a:solidFill>
                  <a:schemeClr val="bg1"/>
                </a:solidFill>
              </a:rPr>
              <a:t>	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From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these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views,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it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can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be summarized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that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‘planning  </a:t>
            </a:r>
            <a:r>
              <a:rPr sz="2400" spc="-25" dirty="0">
                <a:solidFill>
                  <a:schemeClr val="bg1"/>
                </a:solidFill>
                <a:latin typeface="Calibri"/>
                <a:cs typeface="Calibri"/>
              </a:rPr>
              <a:t>refers 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act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of deciding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advance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what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is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be  done,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how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when 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do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it,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where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who is 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do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it  in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order to achieve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goals or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objectives of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24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chemeClr val="bg1"/>
                </a:solidFill>
                <a:latin typeface="Calibri"/>
                <a:cs typeface="Calibri"/>
              </a:rPr>
              <a:t>system’.</a:t>
            </a: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5654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8207" y="3524250"/>
            <a:ext cx="17087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dirty="0">
                <a:latin typeface="Gabriola"/>
                <a:cs typeface="Gabriola"/>
              </a:rPr>
              <a:t>THANK</a:t>
            </a:r>
            <a:r>
              <a:rPr sz="3200" b="0" spc="-80" dirty="0">
                <a:latin typeface="Gabriola"/>
                <a:cs typeface="Gabriola"/>
              </a:rPr>
              <a:t> </a:t>
            </a:r>
            <a:r>
              <a:rPr sz="3200" b="0" dirty="0">
                <a:latin typeface="Gabriola"/>
                <a:cs typeface="Gabriola"/>
              </a:rPr>
              <a:t>YOU</a:t>
            </a:r>
            <a:endParaRPr sz="3200">
              <a:latin typeface="Gabriola"/>
              <a:cs typeface="Gabriol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158559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10" dirty="0"/>
              <a:t>C</a:t>
            </a:r>
            <a:r>
              <a:rPr sz="4600" spc="-105" dirty="0"/>
              <a:t>o</a:t>
            </a:r>
            <a:r>
              <a:rPr sz="4600" spc="-100" dirty="0"/>
              <a:t>n</a:t>
            </a:r>
            <a:r>
              <a:rPr sz="4600" spc="-30" dirty="0"/>
              <a:t>t</a:t>
            </a:r>
            <a:r>
              <a:rPr sz="4600" spc="-5" dirty="0"/>
              <a:t>…</a:t>
            </a:r>
            <a:endParaRPr sz="4600"/>
          </a:p>
        </p:txBody>
      </p:sp>
      <p:sp>
        <p:nvSpPr>
          <p:cNvPr id="3" name="object 3"/>
          <p:cNvSpPr txBox="1"/>
          <p:nvPr/>
        </p:nvSpPr>
        <p:spPr>
          <a:xfrm>
            <a:off x="650240" y="1613661"/>
            <a:ext cx="818896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plan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is a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detailed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scheme,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programme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or method  </a:t>
            </a:r>
            <a:r>
              <a:rPr sz="2400" spc="-20" dirty="0">
                <a:solidFill>
                  <a:schemeClr val="bg1"/>
                </a:solidFill>
                <a:latin typeface="Calibri"/>
                <a:cs typeface="Calibri"/>
              </a:rPr>
              <a:t>worked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out </a:t>
            </a:r>
            <a:r>
              <a:rPr sz="2400" spc="-20" dirty="0">
                <a:solidFill>
                  <a:schemeClr val="bg1"/>
                </a:solidFill>
                <a:latin typeface="Calibri"/>
                <a:cs typeface="Calibri"/>
              </a:rPr>
              <a:t>before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hand </a:t>
            </a:r>
            <a:r>
              <a:rPr sz="2400" spc="-20" dirty="0">
                <a:solidFill>
                  <a:schemeClr val="bg1"/>
                </a:solidFill>
                <a:latin typeface="Calibri"/>
                <a:cs typeface="Calibri"/>
              </a:rPr>
              <a:t>for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purpose of achieving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 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set objective.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There are three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basic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elements in a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plan,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it  deals with the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future 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involves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action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identifies </a:t>
            </a:r>
            <a:r>
              <a:rPr sz="2400" i="1" dirty="0">
                <a:solidFill>
                  <a:schemeClr val="bg1"/>
                </a:solidFill>
                <a:latin typeface="Calibri"/>
                <a:cs typeface="Calibri"/>
              </a:rPr>
              <a:t>who is  </a:t>
            </a:r>
            <a:r>
              <a:rPr sz="2400" i="1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400" i="1" spc="-5" dirty="0">
                <a:solidFill>
                  <a:schemeClr val="bg1"/>
                </a:solidFill>
                <a:latin typeface="Calibri"/>
                <a:cs typeface="Calibri"/>
              </a:rPr>
              <a:t>implement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future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action.</a:t>
            </a:r>
          </a:p>
          <a:p>
            <a:pPr marL="241300" marR="601345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 smtClean="0">
                <a:solidFill>
                  <a:schemeClr val="bg1"/>
                </a:solidFill>
                <a:latin typeface="Calibri"/>
                <a:cs typeface="Calibri"/>
              </a:rPr>
              <a:t>Planning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bridges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400" spc="-20" dirty="0">
                <a:solidFill>
                  <a:schemeClr val="bg1"/>
                </a:solidFill>
                <a:latin typeface="Calibri"/>
                <a:cs typeface="Calibri"/>
              </a:rPr>
              <a:t>gap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between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where 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we </a:t>
            </a:r>
            <a:r>
              <a:rPr sz="2400" spc="-10" dirty="0">
                <a:solidFill>
                  <a:schemeClr val="bg1"/>
                </a:solidFill>
                <a:latin typeface="Calibri"/>
                <a:cs typeface="Calibri"/>
              </a:rPr>
              <a:t>are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and  </a:t>
            </a:r>
            <a:r>
              <a:rPr sz="2400" spc="-5" dirty="0">
                <a:solidFill>
                  <a:schemeClr val="bg1"/>
                </a:solidFill>
                <a:latin typeface="Calibri"/>
                <a:cs typeface="Calibri"/>
              </a:rPr>
              <a:t>where </a:t>
            </a:r>
            <a:r>
              <a:rPr sz="2400" spc="-15" dirty="0">
                <a:solidFill>
                  <a:schemeClr val="bg1"/>
                </a:solidFill>
                <a:latin typeface="Calibri"/>
                <a:cs typeface="Calibri"/>
              </a:rPr>
              <a:t>we want to</a:t>
            </a:r>
            <a:r>
              <a:rPr sz="2400" spc="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chemeClr val="bg1"/>
                </a:solidFill>
                <a:latin typeface="Calibri"/>
                <a:cs typeface="Calibri"/>
              </a:rPr>
              <a:t>be.</a:t>
            </a: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338070" algn="l"/>
                <a:tab pos="5649595" algn="l"/>
              </a:tabLst>
            </a:pPr>
            <a:endParaRPr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413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821" y="296672"/>
            <a:ext cx="82937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Definition of Educational</a:t>
            </a:r>
            <a:r>
              <a:rPr spc="45" dirty="0"/>
              <a:t> </a:t>
            </a:r>
            <a:r>
              <a:rPr spc="-5" dirty="0"/>
              <a:t>Planning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217498"/>
            <a:ext cx="80619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  <a:tab pos="1109345" algn="l"/>
                <a:tab pos="2381250" algn="l"/>
                <a:tab pos="2880995" algn="l"/>
                <a:tab pos="4031615" algn="l"/>
                <a:tab pos="4688840" algn="l"/>
                <a:tab pos="5166995" algn="l"/>
                <a:tab pos="661987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	p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ocess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ing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out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advanc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gi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59482" y="1644776"/>
            <a:ext cx="62217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64689" algn="l"/>
                <a:tab pos="4046854" algn="l"/>
                <a:tab pos="486727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ocedu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ramm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stan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37561" y="2071497"/>
            <a:ext cx="63449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51255" algn="l"/>
                <a:tab pos="1756410" algn="l"/>
                <a:tab pos="3662679" algn="l"/>
                <a:tab pos="5234305" algn="l"/>
                <a:tab pos="59950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	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educational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je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ti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ca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be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1440" y="1644776"/>
            <a:ext cx="137604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policies,  through  a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eve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8540" y="3010661"/>
            <a:ext cx="8065134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Educational planning is a preparation phase in</a:t>
            </a:r>
            <a:r>
              <a:rPr sz="2800" spc="6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 decision making process. It helps to determine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optimal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decision.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321005"/>
            <a:ext cx="7945451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95" dirty="0"/>
              <a:t>Educational</a:t>
            </a:r>
            <a:r>
              <a:rPr sz="4600" spc="-270" dirty="0"/>
              <a:t> </a:t>
            </a:r>
            <a:r>
              <a:rPr sz="4600" spc="-90" dirty="0"/>
              <a:t>Planning</a:t>
            </a:r>
            <a:endParaRPr sz="4600" dirty="0"/>
          </a:p>
        </p:txBody>
      </p:sp>
      <p:sp>
        <p:nvSpPr>
          <p:cNvPr id="3" name="object 3"/>
          <p:cNvSpPr txBox="1"/>
          <p:nvPr/>
        </p:nvSpPr>
        <p:spPr>
          <a:xfrm>
            <a:off x="650240" y="1209878"/>
            <a:ext cx="7655560" cy="27212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728345" indent="-228600"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 smtClean="0">
                <a:solidFill>
                  <a:schemeClr val="bg1"/>
                </a:solidFill>
                <a:latin typeface="Calibri"/>
                <a:cs typeface="Calibri"/>
              </a:rPr>
              <a:t>Educational </a:t>
            </a:r>
            <a:r>
              <a:rPr sz="2800" spc="-5" dirty="0">
                <a:solidFill>
                  <a:schemeClr val="bg1"/>
                </a:solidFill>
                <a:latin typeface="Calibri"/>
                <a:cs typeface="Calibri"/>
              </a:rPr>
              <a:t>planning 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is a </a:t>
            </a:r>
            <a:r>
              <a:rPr sz="2800" spc="-10" dirty="0">
                <a:solidFill>
                  <a:schemeClr val="bg1"/>
                </a:solidFill>
                <a:latin typeface="Calibri"/>
                <a:cs typeface="Calibri"/>
              </a:rPr>
              <a:t>detailed 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2800" spc="-15" dirty="0">
                <a:solidFill>
                  <a:schemeClr val="bg1"/>
                </a:solidFill>
                <a:latin typeface="Calibri"/>
                <a:cs typeface="Calibri"/>
              </a:rPr>
              <a:t>systematic  </a:t>
            </a:r>
            <a:r>
              <a:rPr sz="2800" spc="-10" dirty="0">
                <a:solidFill>
                  <a:schemeClr val="bg1"/>
                </a:solidFill>
                <a:latin typeface="Calibri"/>
                <a:cs typeface="Calibri"/>
              </a:rPr>
              <a:t>process: 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it </a:t>
            </a:r>
            <a:r>
              <a:rPr sz="2800" spc="-10" dirty="0">
                <a:solidFill>
                  <a:schemeClr val="bg1"/>
                </a:solidFill>
                <a:latin typeface="Calibri"/>
                <a:cs typeface="Calibri"/>
              </a:rPr>
              <a:t>just </a:t>
            </a:r>
            <a:r>
              <a:rPr sz="2800" spc="-5" dirty="0">
                <a:solidFill>
                  <a:schemeClr val="bg1"/>
                </a:solidFill>
                <a:latin typeface="Calibri"/>
                <a:cs typeface="Calibri"/>
              </a:rPr>
              <a:t>does not happen by</a:t>
            </a:r>
            <a:r>
              <a:rPr sz="28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chance.</a:t>
            </a: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36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241300" marR="718820" indent="-228600"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It is </a:t>
            </a:r>
            <a:r>
              <a:rPr sz="2800" spc="-10" dirty="0">
                <a:solidFill>
                  <a:schemeClr val="bg1"/>
                </a:solidFill>
                <a:latin typeface="Calibri"/>
                <a:cs typeface="Calibri"/>
              </a:rPr>
              <a:t>goal-oriented: 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it is </a:t>
            </a:r>
            <a:r>
              <a:rPr sz="2800" spc="-10" dirty="0">
                <a:solidFill>
                  <a:schemeClr val="bg1"/>
                </a:solidFill>
                <a:latin typeface="Calibri"/>
                <a:cs typeface="Calibri"/>
              </a:rPr>
              <a:t>directed </a:t>
            </a:r>
            <a:r>
              <a:rPr sz="2800" spc="-15" dirty="0">
                <a:solidFill>
                  <a:schemeClr val="bg1"/>
                </a:solidFill>
                <a:latin typeface="Calibri"/>
                <a:cs typeface="Calibri"/>
              </a:rPr>
              <a:t>at </a:t>
            </a:r>
            <a:r>
              <a:rPr sz="2800" dirty="0">
                <a:solidFill>
                  <a:schemeClr val="bg1"/>
                </a:solidFill>
                <a:latin typeface="Calibri"/>
                <a:cs typeface="Calibri"/>
              </a:rPr>
              <a:t>achieving a</a:t>
            </a:r>
            <a:r>
              <a:rPr sz="2800" spc="-114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alibri"/>
                <a:cs typeface="Calibri"/>
              </a:rPr>
              <a:t>set </a:t>
            </a:r>
            <a:r>
              <a:rPr lang="en-US" sz="2800" spc="-5" dirty="0" smtClean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2800" spc="-5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alibri"/>
                <a:cs typeface="Calibri"/>
              </a:rPr>
              <a:t>educational</a:t>
            </a:r>
            <a:r>
              <a:rPr sz="28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Calibri"/>
                <a:cs typeface="Calibri"/>
              </a:rPr>
              <a:t>objectives.</a:t>
            </a:r>
            <a:endParaRPr sz="2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824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180213"/>
            <a:ext cx="704532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65" dirty="0">
                <a:latin typeface="Cambria"/>
                <a:cs typeface="Cambria"/>
              </a:rPr>
              <a:t>THE </a:t>
            </a:r>
            <a:r>
              <a:rPr sz="3200" b="1" spc="-120" dirty="0">
                <a:latin typeface="Cambria"/>
                <a:cs typeface="Cambria"/>
              </a:rPr>
              <a:t>EDUCATIONAL </a:t>
            </a:r>
            <a:r>
              <a:rPr sz="3200" b="1" spc="-90" dirty="0">
                <a:latin typeface="Cambria"/>
                <a:cs typeface="Cambria"/>
              </a:rPr>
              <a:t>PLANNING</a:t>
            </a:r>
            <a:r>
              <a:rPr sz="3200" b="1" spc="-490" dirty="0">
                <a:latin typeface="Cambria"/>
                <a:cs typeface="Cambria"/>
              </a:rPr>
              <a:t> </a:t>
            </a:r>
            <a:r>
              <a:rPr sz="3200" b="1" spc="-100" dirty="0">
                <a:latin typeface="Cambria"/>
                <a:cs typeface="Cambria"/>
              </a:rPr>
              <a:t>PROCESS</a:t>
            </a:r>
            <a:endParaRPr sz="32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39" y="1143000"/>
            <a:ext cx="8122699" cy="3273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Plan 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survey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00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deliberations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3200" spc="-5" dirty="0" smtClean="0">
                <a:solidFill>
                  <a:schemeClr val="bg1"/>
                </a:solidFill>
                <a:latin typeface="Calibri"/>
                <a:cs typeface="Calibri"/>
              </a:rPr>
              <a:t>Definition 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goals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objectives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316230" indent="-30416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315595" algn="l"/>
                <a:tab pos="316865" algn="l"/>
              </a:tabLst>
            </a:pPr>
            <a:r>
              <a:rPr sz="3200" spc="-15" dirty="0" smtClean="0">
                <a:solidFill>
                  <a:schemeClr val="bg1"/>
                </a:solidFill>
                <a:latin typeface="Calibri"/>
                <a:cs typeface="Calibri"/>
              </a:rPr>
              <a:t>Programs 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design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specification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3200" spc="-10" dirty="0" smtClean="0">
                <a:solidFill>
                  <a:schemeClr val="bg1"/>
                </a:solidFill>
                <a:latin typeface="Calibri"/>
                <a:cs typeface="Calibri"/>
              </a:rPr>
              <a:t>Program</a:t>
            </a:r>
            <a:r>
              <a:rPr sz="3200" spc="-30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5" dirty="0" smtClean="0">
                <a:solidFill>
                  <a:schemeClr val="bg1"/>
                </a:solidFill>
                <a:latin typeface="Calibri"/>
                <a:cs typeface="Calibri"/>
              </a:rPr>
              <a:t>provision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3200" spc="-5" dirty="0" smtClean="0">
                <a:solidFill>
                  <a:schemeClr val="bg1"/>
                </a:solidFill>
                <a:latin typeface="Calibri"/>
                <a:cs typeface="Calibri"/>
              </a:rPr>
              <a:t>Implementation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</a:t>
            </a:r>
            <a:r>
              <a:rPr sz="3200" spc="-7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3200" spc="-15" dirty="0" smtClean="0">
                <a:solidFill>
                  <a:schemeClr val="bg1"/>
                </a:solidFill>
                <a:latin typeface="Calibri"/>
                <a:cs typeface="Calibri"/>
              </a:rPr>
              <a:t>control</a:t>
            </a:r>
            <a:endParaRPr sz="3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8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3200" dirty="0" smtClean="0">
                <a:solidFill>
                  <a:schemeClr val="bg1"/>
                </a:solidFill>
                <a:latin typeface="Calibri"/>
                <a:cs typeface="Calibri"/>
              </a:rPr>
              <a:t>Plan </a:t>
            </a:r>
            <a:r>
              <a:rPr sz="3200" spc="-15" dirty="0">
                <a:solidFill>
                  <a:schemeClr val="bg1"/>
                </a:solidFill>
                <a:latin typeface="Calibri"/>
                <a:cs typeface="Calibri"/>
              </a:rPr>
              <a:t>Evaluation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and </a:t>
            </a:r>
            <a:r>
              <a:rPr sz="3200" spc="-5" dirty="0">
                <a:solidFill>
                  <a:schemeClr val="bg1"/>
                </a:solidFill>
                <a:latin typeface="Calibri"/>
                <a:cs typeface="Calibri"/>
              </a:rPr>
              <a:t>plan </a:t>
            </a:r>
            <a:r>
              <a:rPr sz="3200" spc="-10" dirty="0">
                <a:solidFill>
                  <a:schemeClr val="bg1"/>
                </a:solidFill>
                <a:latin typeface="Calibri"/>
                <a:cs typeface="Calibri"/>
              </a:rPr>
              <a:t>regeneration </a:t>
            </a:r>
            <a:r>
              <a:rPr sz="3200" spc="-15" dirty="0">
                <a:solidFill>
                  <a:schemeClr val="bg1"/>
                </a:solidFill>
                <a:latin typeface="Calibri"/>
                <a:cs typeface="Calibri"/>
              </a:rPr>
              <a:t>(Peretomode,  </a:t>
            </a:r>
            <a:r>
              <a:rPr sz="3200" dirty="0">
                <a:solidFill>
                  <a:schemeClr val="bg1"/>
                </a:solidFill>
                <a:latin typeface="Calibri"/>
                <a:cs typeface="Calibri"/>
              </a:rPr>
              <a:t>1991).</a:t>
            </a:r>
          </a:p>
        </p:txBody>
      </p:sp>
    </p:spTree>
    <p:extLst>
      <p:ext uri="{BB962C8B-B14F-4D97-AF65-F5344CB8AC3E}">
        <p14:creationId xmlns:p14="http://schemas.microsoft.com/office/powerpoint/2010/main" val="3258277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5096"/>
            <a:ext cx="68738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0" dirty="0">
                <a:latin typeface="Cambria"/>
                <a:cs typeface="Cambria"/>
              </a:rPr>
              <a:t>Characteristics </a:t>
            </a:r>
            <a:r>
              <a:rPr sz="3200" b="1" spc="-50" dirty="0">
                <a:latin typeface="Cambria"/>
                <a:cs typeface="Cambria"/>
              </a:rPr>
              <a:t>of </a:t>
            </a:r>
            <a:r>
              <a:rPr sz="3200" b="1" spc="-90" dirty="0">
                <a:latin typeface="Cambria"/>
                <a:cs typeface="Cambria"/>
              </a:rPr>
              <a:t>Educational</a:t>
            </a:r>
            <a:r>
              <a:rPr sz="3200" b="1" spc="-550" dirty="0">
                <a:latin typeface="Cambria"/>
                <a:cs typeface="Cambria"/>
              </a:rPr>
              <a:t> </a:t>
            </a:r>
            <a:r>
              <a:rPr sz="3200" b="1" spc="-85" dirty="0">
                <a:latin typeface="Cambria"/>
                <a:cs typeface="Cambria"/>
              </a:rPr>
              <a:t>Planning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000759"/>
            <a:ext cx="7311390" cy="3157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Primacy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80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Planning</a:t>
            </a:r>
            <a:endParaRPr sz="2800" dirty="0">
              <a:latin typeface="Calibri"/>
              <a:cs typeface="Calibri"/>
            </a:endParaRPr>
          </a:p>
          <a:p>
            <a:pPr marL="12700" marR="170180">
              <a:lnSpc>
                <a:spcPts val="1820"/>
              </a:lnSpc>
              <a:spcBef>
                <a:spcPts val="459"/>
              </a:spcBef>
            </a:pP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Planning is the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first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step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in management. It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takes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precedence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over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all the 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other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managerial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functions.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Everybody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plans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even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though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not everybody  plans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well. As a </a:t>
            </a:r>
            <a:r>
              <a:rPr sz="2000" spc="-30" dirty="0">
                <a:solidFill>
                  <a:schemeClr val="bg1"/>
                </a:solidFill>
                <a:latin typeface="Calibri"/>
                <a:cs typeface="Calibri"/>
              </a:rPr>
              <a:t>teacher,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you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plan your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lessons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before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you go to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teach 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them.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Planning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28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pervasive:</a:t>
            </a:r>
            <a:endParaRPr sz="28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700" marR="165100">
              <a:lnSpc>
                <a:spcPct val="80000"/>
              </a:lnSpc>
              <a:spcBef>
                <a:spcPts val="475"/>
              </a:spcBef>
            </a:pP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By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this,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we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mean that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planning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cuts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across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all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levels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management and 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all the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other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managerial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functions.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Whether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at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primary,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secondary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or 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university level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of education,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planning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is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done.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For example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the  managerial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functions </a:t>
            </a:r>
            <a:r>
              <a:rPr sz="2000" spc="-5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organizing, </a:t>
            </a:r>
            <a:r>
              <a:rPr sz="2000" spc="-15" dirty="0">
                <a:solidFill>
                  <a:schemeClr val="bg1"/>
                </a:solidFill>
                <a:latin typeface="Calibri"/>
                <a:cs typeface="Calibri"/>
              </a:rPr>
              <a:t>staffing, etc </a:t>
            </a:r>
            <a:r>
              <a:rPr sz="2000" spc="-20" dirty="0">
                <a:solidFill>
                  <a:schemeClr val="bg1"/>
                </a:solidFill>
                <a:latin typeface="Calibri"/>
                <a:cs typeface="Calibri"/>
              </a:rPr>
              <a:t>involve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some</a:t>
            </a:r>
            <a:r>
              <a:rPr sz="2000" spc="2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bg1"/>
                </a:solidFill>
                <a:latin typeface="Calibri"/>
                <a:cs typeface="Calibri"/>
              </a:rPr>
              <a:t>planning</a:t>
            </a:r>
            <a:r>
              <a:rPr sz="2000" spc="-10" dirty="0" smtClean="0">
                <a:solidFill>
                  <a:schemeClr val="bg1"/>
                </a:solidFill>
                <a:latin typeface="Calibri"/>
                <a:cs typeface="Calibri"/>
              </a:rPr>
              <a:t>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253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782" y="1538605"/>
            <a:ext cx="6936435" cy="3946721"/>
          </a:xfrm>
        </p:spPr>
        <p:txBody>
          <a:bodyPr/>
          <a:lstStyle/>
          <a:p>
            <a:pPr marL="241300" indent="-228600">
              <a:lnSpc>
                <a:spcPts val="286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lang="en-US" sz="2800" b="1" spc="-5" dirty="0">
                <a:solidFill>
                  <a:srgbClr val="FF0000"/>
                </a:solidFill>
                <a:latin typeface="Calibri"/>
                <a:cs typeface="Calibri"/>
              </a:rPr>
              <a:t>Planning 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Calibri"/>
              </a:rPr>
              <a:t>is Mission -</a:t>
            </a:r>
            <a:r>
              <a:rPr lang="en-US" sz="28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latin typeface="Calibri"/>
                <a:cs typeface="Calibri"/>
              </a:rPr>
              <a:t>Oriented:</a:t>
            </a:r>
            <a:endParaRPr lang="en-US" sz="2800" dirty="0">
              <a:latin typeface="Calibri"/>
              <a:cs typeface="Calibri"/>
            </a:endParaRPr>
          </a:p>
          <a:p>
            <a:pPr marL="12700" marR="259079">
              <a:lnSpc>
                <a:spcPct val="80000"/>
              </a:lnSpc>
              <a:spcBef>
                <a:spcPts val="480"/>
              </a:spcBef>
            </a:pPr>
            <a:r>
              <a:rPr lang="en-US" sz="2400" spc="-5" dirty="0">
                <a:latin typeface="Calibri"/>
                <a:cs typeface="Calibri"/>
              </a:rPr>
              <a:t>Planning </a:t>
            </a:r>
            <a:r>
              <a:rPr lang="en-US" sz="2400" spc="-15" dirty="0">
                <a:latin typeface="Calibri"/>
                <a:cs typeface="Calibri"/>
              </a:rPr>
              <a:t>involves </a:t>
            </a:r>
            <a:r>
              <a:rPr lang="en-US" sz="2400" spc="-5" dirty="0">
                <a:latin typeface="Calibri"/>
                <a:cs typeface="Calibri"/>
              </a:rPr>
              <a:t>the mapping </a:t>
            </a:r>
            <a:r>
              <a:rPr lang="en-US" sz="2400" spc="-10" dirty="0">
                <a:latin typeface="Calibri"/>
                <a:cs typeface="Calibri"/>
              </a:rPr>
              <a:t>out </a:t>
            </a:r>
            <a:r>
              <a:rPr lang="en-US" sz="2400" spc="-5" dirty="0">
                <a:latin typeface="Calibri"/>
                <a:cs typeface="Calibri"/>
              </a:rPr>
              <a:t>or charting of activities in </a:t>
            </a:r>
            <a:r>
              <a:rPr lang="en-US" sz="2400" spc="-10" dirty="0">
                <a:latin typeface="Calibri"/>
                <a:cs typeface="Calibri"/>
              </a:rPr>
              <a:t>such </a:t>
            </a:r>
            <a:r>
              <a:rPr lang="en-US" sz="2400" spc="-5" dirty="0">
                <a:latin typeface="Calibri"/>
                <a:cs typeface="Calibri"/>
              </a:rPr>
              <a:t>a </a:t>
            </a:r>
            <a:r>
              <a:rPr lang="en-US" sz="2400" spc="-25" dirty="0">
                <a:latin typeface="Calibri"/>
                <a:cs typeface="Calibri"/>
              </a:rPr>
              <a:t>way  </a:t>
            </a:r>
            <a:r>
              <a:rPr lang="en-US" sz="2400" spc="-5" dirty="0">
                <a:latin typeface="Calibri"/>
                <a:cs typeface="Calibri"/>
              </a:rPr>
              <a:t>that it helps </a:t>
            </a:r>
            <a:r>
              <a:rPr lang="en-US" sz="2400" spc="-15" dirty="0">
                <a:latin typeface="Calibri"/>
                <a:cs typeface="Calibri"/>
              </a:rPr>
              <a:t>to </a:t>
            </a:r>
            <a:r>
              <a:rPr lang="en-US" sz="2400" spc="-10" dirty="0">
                <a:latin typeface="Calibri"/>
                <a:cs typeface="Calibri"/>
              </a:rPr>
              <a:t>satisfy human wants. </a:t>
            </a:r>
            <a:r>
              <a:rPr lang="en-US" sz="2400" spc="-5" dirty="0">
                <a:latin typeface="Calibri"/>
                <a:cs typeface="Calibri"/>
              </a:rPr>
              <a:t>Thus, </a:t>
            </a:r>
            <a:r>
              <a:rPr lang="en-US" sz="2400" spc="-10" dirty="0">
                <a:latin typeface="Calibri"/>
                <a:cs typeface="Calibri"/>
              </a:rPr>
              <a:t>planning </a:t>
            </a:r>
            <a:r>
              <a:rPr lang="en-US" sz="2400" spc="-5" dirty="0">
                <a:latin typeface="Calibri"/>
                <a:cs typeface="Calibri"/>
              </a:rPr>
              <a:t>is </a:t>
            </a:r>
            <a:r>
              <a:rPr lang="en-US" sz="2400" spc="-10" dirty="0">
                <a:latin typeface="Calibri"/>
                <a:cs typeface="Calibri"/>
              </a:rPr>
              <a:t>goal-directed </a:t>
            </a:r>
            <a:r>
              <a:rPr lang="en-US" sz="2400" spc="-5" dirty="0" err="1">
                <a:latin typeface="Calibri"/>
                <a:cs typeface="Calibri"/>
              </a:rPr>
              <a:t>i.e</a:t>
            </a:r>
            <a:r>
              <a:rPr lang="en-US" sz="2400" spc="-5" dirty="0">
                <a:latin typeface="Calibri"/>
                <a:cs typeface="Calibri"/>
              </a:rPr>
              <a:t>  </a:t>
            </a:r>
            <a:r>
              <a:rPr lang="en-US" sz="2400" spc="-10" dirty="0">
                <a:latin typeface="Calibri"/>
                <a:cs typeface="Calibri"/>
              </a:rPr>
              <a:t>planning </a:t>
            </a:r>
            <a:r>
              <a:rPr lang="en-US" sz="2400" spc="-5" dirty="0">
                <a:latin typeface="Calibri"/>
                <a:cs typeface="Calibri"/>
              </a:rPr>
              <a:t>is </a:t>
            </a:r>
            <a:r>
              <a:rPr lang="en-US" sz="2400" spc="-10" dirty="0">
                <a:latin typeface="Calibri"/>
                <a:cs typeface="Calibri"/>
              </a:rPr>
              <a:t>directed at achieving </a:t>
            </a:r>
            <a:r>
              <a:rPr lang="en-US" sz="2400" spc="-5" dirty="0">
                <a:latin typeface="Calibri"/>
                <a:cs typeface="Calibri"/>
              </a:rPr>
              <a:t>a specified </a:t>
            </a:r>
            <a:r>
              <a:rPr lang="en-US" sz="2400" spc="-10" dirty="0">
                <a:latin typeface="Calibri"/>
                <a:cs typeface="Calibri"/>
              </a:rPr>
              <a:t>goal </a:t>
            </a:r>
            <a:r>
              <a:rPr lang="en-US" sz="2400" spc="-5" dirty="0">
                <a:latin typeface="Calibri"/>
                <a:cs typeface="Calibri"/>
              </a:rPr>
              <a:t>or a set of</a:t>
            </a:r>
            <a:r>
              <a:rPr lang="en-US" sz="2400" spc="120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goals.</a:t>
            </a:r>
            <a:endParaRPr lang="en-US" sz="2400" dirty="0">
              <a:latin typeface="Calibri"/>
              <a:cs typeface="Calibri"/>
            </a:endParaRPr>
          </a:p>
          <a:p>
            <a:pPr marL="241300" indent="-228600">
              <a:lnSpc>
                <a:spcPts val="286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lang="en-US" sz="2800" b="1" spc="-5" dirty="0">
                <a:solidFill>
                  <a:srgbClr val="FF0000"/>
                </a:solidFill>
                <a:latin typeface="Calibri"/>
                <a:cs typeface="Calibri"/>
              </a:rPr>
              <a:t>Planning 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lang="en-US" sz="28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latin typeface="Calibri"/>
                <a:cs typeface="Calibri"/>
              </a:rPr>
              <a:t>Future-Oriented.</a:t>
            </a:r>
            <a:endParaRPr lang="en-US" sz="2800" dirty="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475"/>
              </a:spcBef>
            </a:pPr>
            <a:r>
              <a:rPr lang="en-US" sz="2400" spc="-5" dirty="0">
                <a:latin typeface="Calibri"/>
                <a:cs typeface="Calibri"/>
              </a:rPr>
              <a:t>Planning as said earlier on, is a </a:t>
            </a:r>
            <a:r>
              <a:rPr lang="en-US" sz="2400" spc="-10" dirty="0">
                <a:latin typeface="Calibri"/>
                <a:cs typeface="Calibri"/>
              </a:rPr>
              <a:t>process </a:t>
            </a:r>
            <a:r>
              <a:rPr lang="en-US" sz="2400" spc="-5" dirty="0">
                <a:latin typeface="Calibri"/>
                <a:cs typeface="Calibri"/>
              </a:rPr>
              <a:t>of deciding in </a:t>
            </a:r>
            <a:r>
              <a:rPr lang="en-US" sz="2400" spc="-10" dirty="0">
                <a:latin typeface="Calibri"/>
                <a:cs typeface="Calibri"/>
              </a:rPr>
              <a:t>advance </a:t>
            </a:r>
            <a:r>
              <a:rPr lang="en-US" sz="2400" spc="-5" dirty="0">
                <a:latin typeface="Calibri"/>
                <a:cs typeface="Calibri"/>
              </a:rPr>
              <a:t>what </a:t>
            </a:r>
            <a:r>
              <a:rPr lang="en-US" sz="2400" spc="-10" dirty="0">
                <a:latin typeface="Calibri"/>
                <a:cs typeface="Calibri"/>
              </a:rPr>
              <a:t>should  </a:t>
            </a:r>
            <a:r>
              <a:rPr lang="en-US" sz="2400" spc="-5" dirty="0">
                <a:latin typeface="Calibri"/>
                <a:cs typeface="Calibri"/>
              </a:rPr>
              <a:t>be </a:t>
            </a:r>
            <a:r>
              <a:rPr lang="en-US" sz="2400" spc="-10" dirty="0">
                <a:latin typeface="Calibri"/>
                <a:cs typeface="Calibri"/>
              </a:rPr>
              <a:t>done </a:t>
            </a:r>
            <a:r>
              <a:rPr lang="en-US" sz="2400" spc="-5" dirty="0">
                <a:latin typeface="Calibri"/>
                <a:cs typeface="Calibri"/>
              </a:rPr>
              <a:t>in </a:t>
            </a:r>
            <a:r>
              <a:rPr lang="en-US" sz="2400" spc="-10" dirty="0">
                <a:latin typeface="Calibri"/>
                <a:cs typeface="Calibri"/>
              </a:rPr>
              <a:t>future, </a:t>
            </a:r>
            <a:r>
              <a:rPr lang="en-US" sz="2400" spc="-15" dirty="0">
                <a:latin typeface="Calibri"/>
                <a:cs typeface="Calibri"/>
              </a:rPr>
              <a:t>how </a:t>
            </a:r>
            <a:r>
              <a:rPr lang="en-US" sz="2400" spc="-5" dirty="0">
                <a:latin typeface="Calibri"/>
                <a:cs typeface="Calibri"/>
              </a:rPr>
              <a:t>it is </a:t>
            </a:r>
            <a:r>
              <a:rPr lang="en-US" sz="2400" spc="-15" dirty="0">
                <a:latin typeface="Calibri"/>
                <a:cs typeface="Calibri"/>
              </a:rPr>
              <a:t>to </a:t>
            </a:r>
            <a:r>
              <a:rPr lang="en-US" sz="2400" spc="-5" dirty="0">
                <a:latin typeface="Calibri"/>
                <a:cs typeface="Calibri"/>
              </a:rPr>
              <a:t>be </a:t>
            </a:r>
            <a:r>
              <a:rPr lang="en-US" sz="2400" spc="-10" dirty="0">
                <a:latin typeface="Calibri"/>
                <a:cs typeface="Calibri"/>
              </a:rPr>
              <a:t>done, </a:t>
            </a:r>
            <a:r>
              <a:rPr lang="en-US" sz="2400" spc="-5" dirty="0">
                <a:latin typeface="Calibri"/>
                <a:cs typeface="Calibri"/>
              </a:rPr>
              <a:t>who will do it, when and </a:t>
            </a:r>
            <a:r>
              <a:rPr lang="en-US" sz="2400" spc="-10" dirty="0">
                <a:latin typeface="Calibri"/>
                <a:cs typeface="Calibri"/>
              </a:rPr>
              <a:t>where </a:t>
            </a:r>
            <a:r>
              <a:rPr lang="en-US" sz="2400" spc="-15" dirty="0">
                <a:latin typeface="Calibri"/>
                <a:cs typeface="Calibri"/>
              </a:rPr>
              <a:t>to  </a:t>
            </a:r>
            <a:r>
              <a:rPr lang="en-US" sz="2400" spc="-5" dirty="0">
                <a:latin typeface="Calibri"/>
                <a:cs typeface="Calibri"/>
              </a:rPr>
              <a:t>do it. </a:t>
            </a:r>
            <a:r>
              <a:rPr lang="en-US" sz="2400" spc="-10" dirty="0">
                <a:latin typeface="Calibri"/>
                <a:cs typeface="Calibri"/>
              </a:rPr>
              <a:t>This </a:t>
            </a:r>
            <a:r>
              <a:rPr lang="en-US" sz="2400" spc="-15" dirty="0">
                <a:latin typeface="Calibri"/>
                <a:cs typeface="Calibri"/>
              </a:rPr>
              <a:t>process </a:t>
            </a:r>
            <a:r>
              <a:rPr lang="en-US" sz="2400" spc="-20" dirty="0">
                <a:latin typeface="Calibri"/>
                <a:cs typeface="Calibri"/>
              </a:rPr>
              <a:t>takes </a:t>
            </a:r>
            <a:r>
              <a:rPr lang="en-US" sz="2400" spc="-15" dirty="0">
                <a:latin typeface="Calibri"/>
                <a:cs typeface="Calibri"/>
              </a:rPr>
              <a:t>into </a:t>
            </a:r>
            <a:r>
              <a:rPr lang="en-US" sz="2400" spc="-10" dirty="0">
                <a:latin typeface="Calibri"/>
                <a:cs typeface="Calibri"/>
              </a:rPr>
              <a:t>consideration past trends </a:t>
            </a:r>
            <a:r>
              <a:rPr lang="en-US" sz="2400" spc="-5" dirty="0">
                <a:latin typeface="Calibri"/>
                <a:cs typeface="Calibri"/>
              </a:rPr>
              <a:t>and </a:t>
            </a:r>
            <a:r>
              <a:rPr lang="en-US" sz="2400" spc="-10" dirty="0">
                <a:latin typeface="Calibri"/>
                <a:cs typeface="Calibri"/>
              </a:rPr>
              <a:t>present  experiences </a:t>
            </a:r>
            <a:r>
              <a:rPr lang="en-US" sz="2400" spc="-5" dirty="0">
                <a:latin typeface="Calibri"/>
                <a:cs typeface="Calibri"/>
              </a:rPr>
              <a:t>in </a:t>
            </a:r>
            <a:r>
              <a:rPr lang="en-US" sz="2400" spc="-15" dirty="0">
                <a:latin typeface="Calibri"/>
                <a:cs typeface="Calibri"/>
              </a:rPr>
              <a:t>order to project into </a:t>
            </a:r>
            <a:r>
              <a:rPr lang="en-US" sz="2400" spc="-5" dirty="0">
                <a:latin typeface="Calibri"/>
                <a:cs typeface="Calibri"/>
              </a:rPr>
              <a:t>the</a:t>
            </a:r>
            <a:r>
              <a:rPr lang="en-US" sz="2400" spc="105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future.</a:t>
            </a:r>
            <a:endParaRPr lang="en-US" sz="2400" dirty="0">
              <a:latin typeface="Calibri"/>
              <a:cs typeface="Calibri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758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1038"/>
            <a:ext cx="66573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90" dirty="0">
                <a:latin typeface="Cambria"/>
                <a:cs typeface="Cambria"/>
              </a:rPr>
              <a:t>Educational </a:t>
            </a:r>
            <a:r>
              <a:rPr sz="3200" b="1" spc="-85" dirty="0">
                <a:latin typeface="Cambria"/>
                <a:cs typeface="Cambria"/>
              </a:rPr>
              <a:t>Planning </a:t>
            </a:r>
            <a:r>
              <a:rPr sz="3200" b="1" spc="-95" dirty="0">
                <a:latin typeface="Cambria"/>
                <a:cs typeface="Cambria"/>
              </a:rPr>
              <a:t>Process</a:t>
            </a:r>
            <a:r>
              <a:rPr sz="3200" b="1" spc="-545" dirty="0">
                <a:latin typeface="Cambria"/>
                <a:cs typeface="Cambria"/>
              </a:rPr>
              <a:t> </a:t>
            </a:r>
            <a:r>
              <a:rPr sz="3200" b="1" spc="-95" dirty="0">
                <a:latin typeface="Cambria"/>
                <a:cs typeface="Cambria"/>
              </a:rPr>
              <a:t>(Braod)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989675"/>
            <a:ext cx="8096195" cy="36086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Statement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educational</a:t>
            </a:r>
            <a:r>
              <a:rPr sz="240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objectives:</a:t>
            </a:r>
            <a:endParaRPr sz="24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55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The educational objectives must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be identified and clearly  </a:t>
            </a:r>
            <a:r>
              <a:rPr sz="2200" spc="-20" dirty="0">
                <a:solidFill>
                  <a:schemeClr val="bg1"/>
                </a:solidFill>
                <a:latin typeface="Calibri"/>
                <a:cs typeface="Calibri"/>
              </a:rPr>
              <a:t>stated.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This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will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ensure that there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is no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confusion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about the 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objectives.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48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b="1" spc="-5" dirty="0" smtClean="0">
                <a:solidFill>
                  <a:srgbClr val="FF0000"/>
                </a:solidFill>
                <a:latin typeface="Calibri"/>
                <a:cs typeface="Calibri"/>
              </a:rPr>
              <a:t>Identification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various</a:t>
            </a:r>
            <a:r>
              <a:rPr sz="240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activities:</a:t>
            </a:r>
            <a:endParaRPr sz="2400" dirty="0">
              <a:latin typeface="Calibri"/>
              <a:cs typeface="Calibri"/>
            </a:endParaRPr>
          </a:p>
          <a:p>
            <a:pPr marL="12700" marR="74930">
              <a:lnSpc>
                <a:spcPct val="100000"/>
              </a:lnSpc>
              <a:spcBef>
                <a:spcPts val="545"/>
              </a:spcBef>
            </a:pPr>
            <a:r>
              <a:rPr sz="2200" spc="-10" dirty="0" smtClean="0">
                <a:solidFill>
                  <a:schemeClr val="bg1"/>
                </a:solidFill>
                <a:latin typeface="Calibri"/>
                <a:cs typeface="Calibri"/>
              </a:rPr>
              <a:t>Various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activities which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are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needed </a:t>
            </a:r>
            <a:r>
              <a:rPr sz="2200" spc="-2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achieve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200" spc="-20" dirty="0">
                <a:solidFill>
                  <a:schemeClr val="bg1"/>
                </a:solidFill>
                <a:latin typeface="Calibri"/>
                <a:cs typeface="Calibri"/>
              </a:rPr>
              <a:t>stated 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objectives must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be clearly</a:t>
            </a:r>
            <a:r>
              <a:rPr sz="22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identified.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48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400" b="1" spc="-15" dirty="0" smtClean="0">
                <a:solidFill>
                  <a:srgbClr val="FF0000"/>
                </a:solidFill>
                <a:latin typeface="Calibri"/>
                <a:cs typeface="Calibri"/>
              </a:rPr>
              <a:t>Evaluation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results:</a:t>
            </a:r>
            <a:endParaRPr lang="en-US"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  <a:buClr>
                <a:srgbClr val="A9A47B"/>
              </a:buClr>
              <a:tabLst>
                <a:tab pos="241300" algn="l"/>
              </a:tabLst>
            </a:pPr>
            <a:r>
              <a:rPr lang="en-US" sz="2400" spc="-15" dirty="0" smtClean="0">
                <a:solidFill>
                  <a:schemeClr val="bg1"/>
                </a:solidFill>
                <a:latin typeface="Calibri"/>
                <a:cs typeface="Calibri"/>
              </a:rPr>
              <a:t>Evaluation</a:t>
            </a:r>
            <a:r>
              <a:rPr sz="2200" spc="-15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should be </a:t>
            </a:r>
            <a:r>
              <a:rPr sz="2200" spc="-15" dirty="0">
                <a:solidFill>
                  <a:schemeClr val="bg1"/>
                </a:solidFill>
                <a:latin typeface="Calibri"/>
                <a:cs typeface="Calibri"/>
              </a:rPr>
              <a:t>related </a:t>
            </a:r>
            <a:r>
              <a:rPr sz="2200" spc="-2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200" spc="-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200" spc="-20" dirty="0">
                <a:solidFill>
                  <a:schemeClr val="bg1"/>
                </a:solidFill>
                <a:latin typeface="Calibri"/>
                <a:cs typeface="Calibri"/>
              </a:rPr>
              <a:t>stated</a:t>
            </a:r>
            <a:r>
              <a:rPr sz="2200" spc="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chemeClr val="bg1"/>
                </a:solidFill>
                <a:latin typeface="Calibri"/>
                <a:cs typeface="Calibri"/>
              </a:rPr>
              <a:t>objectives.</a:t>
            </a:r>
            <a:endParaRPr sz="2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3522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917</Words>
  <Application>Microsoft Office PowerPoint</Application>
  <PresentationFormat>On-screen Show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Educational  Planning</vt:lpstr>
      <vt:lpstr>Planning</vt:lpstr>
      <vt:lpstr>Cont…</vt:lpstr>
      <vt:lpstr>Definition of Educational Planning</vt:lpstr>
      <vt:lpstr>Educational Planning</vt:lpstr>
      <vt:lpstr>THE EDUCATIONAL PLANNING PROCESS</vt:lpstr>
      <vt:lpstr>Characteristics of Educational Planning</vt:lpstr>
      <vt:lpstr>Cont-</vt:lpstr>
      <vt:lpstr>Educational Planning Process (Braod)</vt:lpstr>
      <vt:lpstr>USES OF EDUCATIONAL PLANNING</vt:lpstr>
      <vt:lpstr>THE NEED OF EDUCATIONAL PLANNING</vt:lpstr>
      <vt:lpstr>Cont-</vt:lpstr>
      <vt:lpstr>COMPONENTS OF EDUCATIONAL  PLANNING</vt:lpstr>
      <vt:lpstr>Characteristics of Educational  Planning</vt:lpstr>
      <vt:lpstr>Objectives of Educational Planning</vt:lpstr>
      <vt:lpstr>Steps in Educational Planning</vt:lpstr>
      <vt:lpstr>Types of Educational Planning</vt:lpstr>
      <vt:lpstr>Importance of Educational Planning</vt:lpstr>
      <vt:lpstr>References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 Planning</dc:title>
  <dc:creator>Dr Riffat un Nisa</dc:creator>
  <cp:lastModifiedBy>Dr Riffat un Nisa</cp:lastModifiedBy>
  <cp:revision>7</cp:revision>
  <dcterms:created xsi:type="dcterms:W3CDTF">2020-10-27T02:17:52Z</dcterms:created>
  <dcterms:modified xsi:type="dcterms:W3CDTF">2020-10-27T02:47:17Z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2020-10-27T00:00:00Z</vt:filetime>
  </property>
</Properties>
</file>