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58" r:id="rId5"/>
    <p:sldId id="268" r:id="rId6"/>
    <p:sldId id="269" r:id="rId7"/>
    <p:sldId id="270" r:id="rId8"/>
    <p:sldId id="276" r:id="rId9"/>
    <p:sldId id="271" r:id="rId10"/>
    <p:sldId id="272" r:id="rId11"/>
    <p:sldId id="273" r:id="rId12"/>
    <p:sldId id="277" r:id="rId13"/>
    <p:sldId id="274" r:id="rId14"/>
    <p:sldId id="259" r:id="rId15"/>
    <p:sldId id="260" r:id="rId16"/>
    <p:sldId id="261" r:id="rId17"/>
    <p:sldId id="262" r:id="rId18"/>
    <p:sldId id="263" r:id="rId19"/>
    <p:sldId id="278" r:id="rId20"/>
    <p:sldId id="264" r:id="rId2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49832" y="363982"/>
            <a:ext cx="7044334" cy="14890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7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10/27/2020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564635" y="332231"/>
            <a:ext cx="1871472" cy="29062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10/27/2020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10/27/2020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8498" y="515238"/>
            <a:ext cx="8687003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03782" y="1538605"/>
            <a:ext cx="6936435" cy="29895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hareyouressays.com/100974/6-reasons-why-educational-planning-is-important-for-academic-institution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1049832" y="363982"/>
            <a:ext cx="7044334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00910" marR="5080" indent="-2188845">
              <a:lnSpc>
                <a:spcPct val="100000"/>
              </a:lnSpc>
              <a:spcBef>
                <a:spcPts val="100"/>
              </a:spcBef>
            </a:pPr>
            <a:r>
              <a:rPr spc="-5" dirty="0" smtClean="0"/>
              <a:t>Educa</a:t>
            </a:r>
            <a:r>
              <a:rPr lang="en-US" spc="-5" dirty="0" smtClean="0"/>
              <a:t>t</a:t>
            </a:r>
            <a:r>
              <a:rPr spc="-5" dirty="0" smtClean="0"/>
              <a:t>ional  </a:t>
            </a:r>
            <a:r>
              <a:rPr spc="-5" dirty="0"/>
              <a:t>Planning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0"/>
            <a:ext cx="606044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75" dirty="0">
                <a:latin typeface="Cambria"/>
                <a:cs typeface="Cambria"/>
              </a:rPr>
              <a:t>USES </a:t>
            </a:r>
            <a:r>
              <a:rPr sz="3200" b="1" spc="-45" dirty="0">
                <a:latin typeface="Cambria"/>
                <a:cs typeface="Cambria"/>
              </a:rPr>
              <a:t>OF</a:t>
            </a:r>
            <a:r>
              <a:rPr sz="3200" b="1" spc="-545" dirty="0">
                <a:latin typeface="Cambria"/>
                <a:cs typeface="Cambria"/>
              </a:rPr>
              <a:t> </a:t>
            </a:r>
            <a:r>
              <a:rPr sz="3200" b="1" spc="-120" dirty="0">
                <a:latin typeface="Cambria"/>
                <a:cs typeface="Cambria"/>
              </a:rPr>
              <a:t>EDUCATIONAL </a:t>
            </a:r>
            <a:r>
              <a:rPr sz="3200" b="1" spc="-90" dirty="0">
                <a:latin typeface="Cambria"/>
                <a:cs typeface="Cambria"/>
              </a:rPr>
              <a:t>PLANNING</a:t>
            </a:r>
            <a:endParaRPr sz="3200" dirty="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4800" y="685800"/>
            <a:ext cx="8686800" cy="3818994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70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000" b="1" spc="-5" dirty="0">
                <a:solidFill>
                  <a:srgbClr val="FF0000"/>
                </a:solidFill>
                <a:latin typeface="Calibri"/>
                <a:cs typeface="Calibri"/>
              </a:rPr>
              <a:t>Identification </a:t>
            </a:r>
            <a:r>
              <a:rPr sz="2000" b="1" dirty="0">
                <a:solidFill>
                  <a:srgbClr val="FF0000"/>
                </a:solidFill>
                <a:latin typeface="Calibri"/>
                <a:cs typeface="Calibri"/>
              </a:rPr>
              <a:t>of </a:t>
            </a:r>
            <a:r>
              <a:rPr sz="2000" b="1" spc="-5" dirty="0">
                <a:solidFill>
                  <a:srgbClr val="FF0000"/>
                </a:solidFill>
                <a:latin typeface="Calibri"/>
                <a:cs typeface="Calibri"/>
              </a:rPr>
              <a:t>Objectives </a:t>
            </a:r>
            <a:r>
              <a:rPr sz="2000" b="1" dirty="0">
                <a:solidFill>
                  <a:srgbClr val="FF0000"/>
                </a:solidFill>
                <a:latin typeface="Calibri"/>
                <a:cs typeface="Calibri"/>
              </a:rPr>
              <a:t>and</a:t>
            </a:r>
            <a:r>
              <a:rPr sz="2000" b="1" spc="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FF0000"/>
                </a:solidFill>
                <a:latin typeface="Calibri"/>
                <a:cs typeface="Calibri"/>
              </a:rPr>
              <a:t>strategies:</a:t>
            </a:r>
            <a:endParaRPr sz="2000" dirty="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545"/>
              </a:spcBef>
            </a:pPr>
            <a:r>
              <a:rPr sz="2000" spc="-15" dirty="0">
                <a:solidFill>
                  <a:schemeClr val="bg1"/>
                </a:solidFill>
                <a:latin typeface="Calibri"/>
                <a:cs typeface="Calibri"/>
              </a:rPr>
              <a:t>By </a:t>
            </a:r>
            <a:r>
              <a:rPr sz="2000" spc="-5" dirty="0">
                <a:solidFill>
                  <a:schemeClr val="bg1"/>
                </a:solidFill>
                <a:latin typeface="Calibri"/>
                <a:cs typeface="Calibri"/>
              </a:rPr>
              <a:t>this </a:t>
            </a:r>
            <a:r>
              <a:rPr sz="2000" spc="-15" dirty="0">
                <a:solidFill>
                  <a:schemeClr val="bg1"/>
                </a:solidFill>
                <a:latin typeface="Calibri"/>
                <a:cs typeface="Calibri"/>
              </a:rPr>
              <a:t>we </a:t>
            </a:r>
            <a:r>
              <a:rPr sz="2000" spc="-5" dirty="0">
                <a:solidFill>
                  <a:schemeClr val="bg1"/>
                </a:solidFill>
                <a:latin typeface="Calibri"/>
                <a:cs typeface="Calibri"/>
              </a:rPr>
              <a:t>mean </a:t>
            </a:r>
            <a:r>
              <a:rPr sz="2000" spc="-10" dirty="0">
                <a:solidFill>
                  <a:schemeClr val="bg1"/>
                </a:solidFill>
                <a:latin typeface="Calibri"/>
                <a:cs typeface="Calibri"/>
              </a:rPr>
              <a:t>that educational planning helps </a:t>
            </a:r>
            <a:r>
              <a:rPr sz="2000" spc="-5" dirty="0">
                <a:solidFill>
                  <a:schemeClr val="bg1"/>
                </a:solidFill>
                <a:latin typeface="Calibri"/>
                <a:cs typeface="Calibri"/>
              </a:rPr>
              <a:t>in identifying  and </a:t>
            </a:r>
            <a:r>
              <a:rPr sz="2000" spc="-10" dirty="0">
                <a:solidFill>
                  <a:schemeClr val="bg1"/>
                </a:solidFill>
                <a:latin typeface="Calibri"/>
                <a:cs typeface="Calibri"/>
              </a:rPr>
              <a:t>defining </a:t>
            </a:r>
            <a:r>
              <a:rPr sz="2000" spc="-5" dirty="0">
                <a:solidFill>
                  <a:schemeClr val="bg1"/>
                </a:solidFill>
                <a:latin typeface="Calibri"/>
                <a:cs typeface="Calibri"/>
              </a:rPr>
              <a:t>the </a:t>
            </a:r>
            <a:r>
              <a:rPr sz="2000" spc="-10" dirty="0">
                <a:solidFill>
                  <a:schemeClr val="bg1"/>
                </a:solidFill>
                <a:latin typeface="Calibri"/>
                <a:cs typeface="Calibri"/>
              </a:rPr>
              <a:t>objectives </a:t>
            </a:r>
            <a:r>
              <a:rPr sz="2000" spc="-5" dirty="0">
                <a:solidFill>
                  <a:schemeClr val="bg1"/>
                </a:solidFill>
                <a:latin typeface="Calibri"/>
                <a:cs typeface="Calibri"/>
              </a:rPr>
              <a:t>and the </a:t>
            </a:r>
            <a:r>
              <a:rPr sz="2000" spc="-15" dirty="0">
                <a:solidFill>
                  <a:schemeClr val="bg1"/>
                </a:solidFill>
                <a:latin typeface="Calibri"/>
                <a:cs typeface="Calibri"/>
              </a:rPr>
              <a:t>strategies, programmes,  </a:t>
            </a:r>
            <a:r>
              <a:rPr sz="2000" spc="-10" dirty="0">
                <a:solidFill>
                  <a:schemeClr val="bg1"/>
                </a:solidFill>
                <a:latin typeface="Calibri"/>
                <a:cs typeface="Calibri"/>
              </a:rPr>
              <a:t>procedures, policies </a:t>
            </a:r>
            <a:r>
              <a:rPr sz="2000" spc="-5" dirty="0">
                <a:solidFill>
                  <a:schemeClr val="bg1"/>
                </a:solidFill>
                <a:latin typeface="Calibri"/>
                <a:cs typeface="Calibri"/>
              </a:rPr>
              <a:t>and </a:t>
            </a:r>
            <a:r>
              <a:rPr sz="2000" spc="-15" dirty="0">
                <a:solidFill>
                  <a:schemeClr val="bg1"/>
                </a:solidFill>
                <a:latin typeface="Calibri"/>
                <a:cs typeface="Calibri"/>
              </a:rPr>
              <a:t>standards </a:t>
            </a:r>
            <a:r>
              <a:rPr sz="2000" spc="-5" dirty="0">
                <a:solidFill>
                  <a:schemeClr val="bg1"/>
                </a:solidFill>
                <a:latin typeface="Calibri"/>
                <a:cs typeface="Calibri"/>
              </a:rPr>
              <a:t>which </a:t>
            </a:r>
            <a:r>
              <a:rPr sz="2000" spc="-10" dirty="0">
                <a:solidFill>
                  <a:schemeClr val="bg1"/>
                </a:solidFill>
                <a:latin typeface="Calibri"/>
                <a:cs typeface="Calibri"/>
              </a:rPr>
              <a:t>education needs </a:t>
            </a:r>
            <a:r>
              <a:rPr sz="2000" spc="-20" dirty="0">
                <a:solidFill>
                  <a:schemeClr val="bg1"/>
                </a:solidFill>
                <a:latin typeface="Calibri"/>
                <a:cs typeface="Calibri"/>
              </a:rPr>
              <a:t>to </a:t>
            </a:r>
            <a:r>
              <a:rPr sz="2000" spc="-10" dirty="0">
                <a:solidFill>
                  <a:schemeClr val="bg1"/>
                </a:solidFill>
                <a:latin typeface="Calibri"/>
                <a:cs typeface="Calibri"/>
              </a:rPr>
              <a:t>be  more </a:t>
            </a:r>
            <a:r>
              <a:rPr sz="2000" spc="-20" dirty="0">
                <a:solidFill>
                  <a:schemeClr val="bg1"/>
                </a:solidFill>
                <a:latin typeface="Calibri"/>
                <a:cs typeface="Calibri"/>
              </a:rPr>
              <a:t>effective </a:t>
            </a:r>
            <a:r>
              <a:rPr sz="2000" spc="-5" dirty="0">
                <a:solidFill>
                  <a:schemeClr val="bg1"/>
                </a:solidFill>
                <a:latin typeface="Calibri"/>
                <a:cs typeface="Calibri"/>
              </a:rPr>
              <a:t>and</a:t>
            </a:r>
            <a:r>
              <a:rPr sz="2000" spc="6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chemeClr val="bg1"/>
                </a:solidFill>
                <a:latin typeface="Calibri"/>
                <a:cs typeface="Calibri"/>
              </a:rPr>
              <a:t>efficient.</a:t>
            </a:r>
            <a:endParaRPr sz="20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149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000" b="1" spc="-5" dirty="0" smtClean="0">
                <a:solidFill>
                  <a:srgbClr val="FF0000"/>
                </a:solidFill>
                <a:latin typeface="Calibri"/>
                <a:cs typeface="Calibri"/>
              </a:rPr>
              <a:t>Proper </a:t>
            </a:r>
            <a:r>
              <a:rPr sz="2000" b="1" spc="-10" dirty="0">
                <a:solidFill>
                  <a:srgbClr val="FF0000"/>
                </a:solidFill>
                <a:latin typeface="Calibri"/>
                <a:cs typeface="Calibri"/>
              </a:rPr>
              <a:t>Distribution </a:t>
            </a:r>
            <a:r>
              <a:rPr sz="2000" b="1" dirty="0">
                <a:solidFill>
                  <a:srgbClr val="FF0000"/>
                </a:solidFill>
                <a:latin typeface="Calibri"/>
                <a:cs typeface="Calibri"/>
              </a:rPr>
              <a:t>of </a:t>
            </a:r>
            <a:r>
              <a:rPr sz="2000" b="1" spc="-10" dirty="0">
                <a:solidFill>
                  <a:srgbClr val="FF0000"/>
                </a:solidFill>
                <a:latin typeface="Calibri"/>
                <a:cs typeface="Calibri"/>
              </a:rPr>
              <a:t>Scarce</a:t>
            </a:r>
            <a:r>
              <a:rPr sz="2000" b="1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FF0000"/>
                </a:solidFill>
                <a:latin typeface="Calibri"/>
                <a:cs typeface="Calibri"/>
              </a:rPr>
              <a:t>Resources:</a:t>
            </a:r>
            <a:endParaRPr sz="20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12700" marR="237490">
              <a:lnSpc>
                <a:spcPct val="100000"/>
              </a:lnSpc>
              <a:spcBef>
                <a:spcPts val="545"/>
              </a:spcBef>
            </a:pPr>
            <a:r>
              <a:rPr sz="2000" spc="-15" dirty="0">
                <a:solidFill>
                  <a:schemeClr val="bg1"/>
                </a:solidFill>
                <a:latin typeface="Calibri"/>
                <a:cs typeface="Calibri"/>
              </a:rPr>
              <a:t>By scarce </a:t>
            </a:r>
            <a:r>
              <a:rPr sz="2000" spc="-10" dirty="0">
                <a:solidFill>
                  <a:schemeClr val="bg1"/>
                </a:solidFill>
                <a:latin typeface="Calibri"/>
                <a:cs typeface="Calibri"/>
              </a:rPr>
              <a:t>resources, </a:t>
            </a:r>
            <a:r>
              <a:rPr sz="2000" spc="-15" dirty="0">
                <a:solidFill>
                  <a:schemeClr val="bg1"/>
                </a:solidFill>
                <a:latin typeface="Calibri"/>
                <a:cs typeface="Calibri"/>
              </a:rPr>
              <a:t>we </a:t>
            </a:r>
            <a:r>
              <a:rPr sz="2000" spc="-5" dirty="0">
                <a:solidFill>
                  <a:schemeClr val="bg1"/>
                </a:solidFill>
                <a:latin typeface="Calibri"/>
                <a:cs typeface="Calibri"/>
              </a:rPr>
              <a:t>mean the </a:t>
            </a:r>
            <a:r>
              <a:rPr sz="2000" spc="-10" dirty="0">
                <a:solidFill>
                  <a:schemeClr val="bg1"/>
                </a:solidFill>
                <a:latin typeface="Calibri"/>
                <a:cs typeface="Calibri"/>
              </a:rPr>
              <a:t>limited resources </a:t>
            </a:r>
            <a:r>
              <a:rPr sz="2000" spc="-5" dirty="0">
                <a:solidFill>
                  <a:schemeClr val="bg1"/>
                </a:solidFill>
                <a:latin typeface="Calibri"/>
                <a:cs typeface="Calibri"/>
              </a:rPr>
              <a:t>which </a:t>
            </a:r>
            <a:r>
              <a:rPr sz="2000" spc="-15" dirty="0">
                <a:solidFill>
                  <a:schemeClr val="bg1"/>
                </a:solidFill>
                <a:latin typeface="Calibri"/>
                <a:cs typeface="Calibri"/>
              </a:rPr>
              <a:t>are  </a:t>
            </a:r>
            <a:r>
              <a:rPr sz="2000" spc="-10" dirty="0">
                <a:solidFill>
                  <a:schemeClr val="bg1"/>
                </a:solidFill>
                <a:latin typeface="Calibri"/>
                <a:cs typeface="Calibri"/>
              </a:rPr>
              <a:t>available </a:t>
            </a:r>
            <a:r>
              <a:rPr sz="2000" spc="-20" dirty="0">
                <a:solidFill>
                  <a:schemeClr val="bg1"/>
                </a:solidFill>
                <a:latin typeface="Calibri"/>
                <a:cs typeface="Calibri"/>
              </a:rPr>
              <a:t>to </a:t>
            </a:r>
            <a:r>
              <a:rPr sz="2000" spc="-10" dirty="0">
                <a:solidFill>
                  <a:schemeClr val="bg1"/>
                </a:solidFill>
                <a:latin typeface="Calibri"/>
                <a:cs typeface="Calibri"/>
              </a:rPr>
              <a:t>satisfy </a:t>
            </a:r>
            <a:r>
              <a:rPr sz="2000" spc="-5" dirty="0">
                <a:solidFill>
                  <a:schemeClr val="bg1"/>
                </a:solidFill>
                <a:latin typeface="Calibri"/>
                <a:cs typeface="Calibri"/>
              </a:rPr>
              <a:t>our </a:t>
            </a:r>
            <a:r>
              <a:rPr sz="2000" spc="-15" dirty="0">
                <a:solidFill>
                  <a:schemeClr val="bg1"/>
                </a:solidFill>
                <a:latin typeface="Calibri"/>
                <a:cs typeface="Calibri"/>
              </a:rPr>
              <a:t>wants</a:t>
            </a:r>
            <a:r>
              <a:rPr sz="2000" spc="2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chemeClr val="bg1"/>
                </a:solidFill>
                <a:latin typeface="Calibri"/>
                <a:cs typeface="Calibri"/>
              </a:rPr>
              <a:t>(needs).</a:t>
            </a:r>
            <a:endParaRPr sz="20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1485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000" b="1" spc="-5" dirty="0" smtClean="0">
                <a:solidFill>
                  <a:srgbClr val="FF0000"/>
                </a:solidFill>
                <a:latin typeface="Calibri"/>
                <a:cs typeface="Calibri"/>
              </a:rPr>
              <a:t>Educational </a:t>
            </a:r>
            <a:r>
              <a:rPr sz="2000" b="1" spc="-5" dirty="0">
                <a:solidFill>
                  <a:srgbClr val="FF0000"/>
                </a:solidFill>
                <a:latin typeface="Calibri"/>
                <a:cs typeface="Calibri"/>
              </a:rPr>
              <a:t>Planning </a:t>
            </a:r>
            <a:r>
              <a:rPr sz="2000" b="1" dirty="0">
                <a:solidFill>
                  <a:srgbClr val="FF0000"/>
                </a:solidFill>
                <a:latin typeface="Calibri"/>
                <a:cs typeface="Calibri"/>
              </a:rPr>
              <a:t>aids decision</a:t>
            </a:r>
            <a:r>
              <a:rPr sz="2000" b="1" spc="-5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Calibri"/>
                <a:cs typeface="Calibri"/>
              </a:rPr>
              <a:t>making:</a:t>
            </a:r>
            <a:endParaRPr sz="2000" dirty="0">
              <a:latin typeface="Calibri"/>
              <a:cs typeface="Calibri"/>
            </a:endParaRPr>
          </a:p>
          <a:p>
            <a:pPr marL="12700" marR="31750">
              <a:lnSpc>
                <a:spcPct val="100000"/>
              </a:lnSpc>
              <a:spcBef>
                <a:spcPts val="550"/>
              </a:spcBef>
            </a:pPr>
            <a:r>
              <a:rPr sz="2000" spc="-15" dirty="0">
                <a:solidFill>
                  <a:schemeClr val="bg1"/>
                </a:solidFill>
                <a:latin typeface="Calibri"/>
                <a:cs typeface="Calibri"/>
              </a:rPr>
              <a:t>Educational </a:t>
            </a:r>
            <a:r>
              <a:rPr sz="2000" spc="-5" dirty="0">
                <a:solidFill>
                  <a:schemeClr val="bg1"/>
                </a:solidFill>
                <a:latin typeface="Calibri"/>
                <a:cs typeface="Calibri"/>
              </a:rPr>
              <a:t>Planning </a:t>
            </a:r>
            <a:r>
              <a:rPr sz="2000" spc="-10" dirty="0">
                <a:solidFill>
                  <a:schemeClr val="bg1"/>
                </a:solidFill>
                <a:latin typeface="Calibri"/>
                <a:cs typeface="Calibri"/>
              </a:rPr>
              <a:t>helps </a:t>
            </a:r>
            <a:r>
              <a:rPr sz="2000" spc="-5" dirty="0">
                <a:solidFill>
                  <a:schemeClr val="bg1"/>
                </a:solidFill>
                <a:latin typeface="Calibri"/>
                <a:cs typeface="Calibri"/>
              </a:rPr>
              <a:t>decision </a:t>
            </a:r>
            <a:r>
              <a:rPr sz="2000" spc="-25" dirty="0">
                <a:solidFill>
                  <a:schemeClr val="bg1"/>
                </a:solidFill>
                <a:latin typeface="Calibri"/>
                <a:cs typeface="Calibri"/>
              </a:rPr>
              <a:t>makers </a:t>
            </a:r>
            <a:r>
              <a:rPr sz="2000" spc="-15" dirty="0">
                <a:solidFill>
                  <a:schemeClr val="bg1"/>
                </a:solidFill>
                <a:latin typeface="Calibri"/>
                <a:cs typeface="Calibri"/>
              </a:rPr>
              <a:t>at </a:t>
            </a:r>
            <a:r>
              <a:rPr sz="2000" spc="-5" dirty="0">
                <a:solidFill>
                  <a:schemeClr val="bg1"/>
                </a:solidFill>
                <a:latin typeface="Calibri"/>
                <a:cs typeface="Calibri"/>
              </a:rPr>
              <a:t>all </a:t>
            </a:r>
            <a:r>
              <a:rPr sz="2000" spc="-10" dirty="0">
                <a:solidFill>
                  <a:schemeClr val="bg1"/>
                </a:solidFill>
                <a:latin typeface="Calibri"/>
                <a:cs typeface="Calibri"/>
              </a:rPr>
              <a:t>levels </a:t>
            </a:r>
            <a:r>
              <a:rPr sz="2000" spc="-20" dirty="0">
                <a:solidFill>
                  <a:schemeClr val="bg1"/>
                </a:solidFill>
                <a:latin typeface="Calibri"/>
                <a:cs typeface="Calibri"/>
              </a:rPr>
              <a:t>to </a:t>
            </a:r>
            <a:r>
              <a:rPr sz="2000" spc="-10" dirty="0">
                <a:solidFill>
                  <a:schemeClr val="bg1"/>
                </a:solidFill>
                <a:latin typeface="Calibri"/>
                <a:cs typeface="Calibri"/>
              </a:rPr>
              <a:t>reach  </a:t>
            </a:r>
            <a:r>
              <a:rPr sz="2000" spc="-5" dirty="0">
                <a:solidFill>
                  <a:schemeClr val="bg1"/>
                </a:solidFill>
                <a:latin typeface="Calibri"/>
                <a:cs typeface="Calibri"/>
              </a:rPr>
              <a:t>a </a:t>
            </a:r>
            <a:r>
              <a:rPr sz="2000" spc="-20" dirty="0">
                <a:solidFill>
                  <a:schemeClr val="bg1"/>
                </a:solidFill>
                <a:latin typeface="Calibri"/>
                <a:cs typeface="Calibri"/>
              </a:rPr>
              <a:t>better </a:t>
            </a:r>
            <a:r>
              <a:rPr sz="2000" spc="-5" dirty="0">
                <a:solidFill>
                  <a:schemeClr val="bg1"/>
                </a:solidFill>
                <a:latin typeface="Calibri"/>
                <a:cs typeface="Calibri"/>
              </a:rPr>
              <a:t>and </a:t>
            </a:r>
            <a:r>
              <a:rPr sz="2000" spc="-10" dirty="0">
                <a:solidFill>
                  <a:schemeClr val="bg1"/>
                </a:solidFill>
                <a:latin typeface="Calibri"/>
                <a:cs typeface="Calibri"/>
              </a:rPr>
              <a:t>well informed</a:t>
            </a:r>
            <a:r>
              <a:rPr sz="2000" spc="5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chemeClr val="bg1"/>
                </a:solidFill>
                <a:latin typeface="Calibri"/>
                <a:cs typeface="Calibri"/>
              </a:rPr>
              <a:t>decision.</a:t>
            </a:r>
            <a:endParaRPr sz="20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217181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6801"/>
            <a:ext cx="699960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65" dirty="0">
                <a:latin typeface="Cambria"/>
                <a:cs typeface="Cambria"/>
              </a:rPr>
              <a:t>THE</a:t>
            </a:r>
            <a:r>
              <a:rPr sz="3200" b="1" spc="-229" dirty="0">
                <a:latin typeface="Cambria"/>
                <a:cs typeface="Cambria"/>
              </a:rPr>
              <a:t> </a:t>
            </a:r>
            <a:r>
              <a:rPr sz="3200" b="1" spc="-75" dirty="0">
                <a:latin typeface="Cambria"/>
                <a:cs typeface="Cambria"/>
              </a:rPr>
              <a:t>NEED</a:t>
            </a:r>
            <a:r>
              <a:rPr sz="3200" b="1" spc="-225" dirty="0">
                <a:latin typeface="Cambria"/>
                <a:cs typeface="Cambria"/>
              </a:rPr>
              <a:t> </a:t>
            </a:r>
            <a:r>
              <a:rPr sz="3200" b="1" spc="-45" dirty="0">
                <a:latin typeface="Cambria"/>
                <a:cs typeface="Cambria"/>
              </a:rPr>
              <a:t>OF</a:t>
            </a:r>
            <a:r>
              <a:rPr sz="3200" b="1" spc="-225" dirty="0">
                <a:latin typeface="Cambria"/>
                <a:cs typeface="Cambria"/>
              </a:rPr>
              <a:t> </a:t>
            </a:r>
            <a:r>
              <a:rPr sz="3200" b="1" spc="-120" dirty="0">
                <a:latin typeface="Cambria"/>
                <a:cs typeface="Cambria"/>
              </a:rPr>
              <a:t>EDUCATIONAL</a:t>
            </a:r>
            <a:r>
              <a:rPr sz="3200" b="1" spc="-240" dirty="0">
                <a:latin typeface="Cambria"/>
                <a:cs typeface="Cambria"/>
              </a:rPr>
              <a:t> </a:t>
            </a:r>
            <a:r>
              <a:rPr sz="3200" b="1" spc="-85" dirty="0">
                <a:latin typeface="Cambria"/>
                <a:cs typeface="Cambria"/>
              </a:rPr>
              <a:t>PLANNING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50240" y="1224534"/>
            <a:ext cx="7294880" cy="293093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95"/>
              </a:spcBef>
              <a:buClr>
                <a:srgbClr val="A9A47B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200" b="1" spc="-15" dirty="0">
                <a:solidFill>
                  <a:srgbClr val="FF0000"/>
                </a:solidFill>
                <a:latin typeface="Calibri"/>
                <a:cs typeface="Calibri"/>
              </a:rPr>
              <a:t>Resources are</a:t>
            </a:r>
            <a:r>
              <a:rPr sz="2200" b="1" spc="8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200" b="1" spc="-10" dirty="0">
                <a:solidFill>
                  <a:srgbClr val="FF0000"/>
                </a:solidFill>
                <a:latin typeface="Calibri"/>
                <a:cs typeface="Calibri"/>
              </a:rPr>
              <a:t>limited</a:t>
            </a:r>
            <a:r>
              <a:rPr sz="2000" spc="-10" dirty="0">
                <a:solidFill>
                  <a:srgbClr val="2E2B1F"/>
                </a:solidFill>
                <a:latin typeface="Calibri"/>
                <a:cs typeface="Calibri"/>
              </a:rPr>
              <a:t>:</a:t>
            </a:r>
            <a:endParaRPr sz="20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12700" marR="5080" indent="55880">
              <a:lnSpc>
                <a:spcPts val="1920"/>
              </a:lnSpc>
              <a:spcBef>
                <a:spcPts val="470"/>
              </a:spcBef>
            </a:pPr>
            <a:r>
              <a:rPr sz="2000" spc="-5" dirty="0">
                <a:solidFill>
                  <a:schemeClr val="bg1"/>
                </a:solidFill>
                <a:latin typeface="Calibri"/>
                <a:cs typeface="Calibri"/>
              </a:rPr>
              <a:t>Thus </a:t>
            </a:r>
            <a:r>
              <a:rPr sz="2000" dirty="0">
                <a:solidFill>
                  <a:schemeClr val="bg1"/>
                </a:solidFill>
                <a:latin typeface="Calibri"/>
                <a:cs typeface="Calibri"/>
              </a:rPr>
              <a:t>the </a:t>
            </a:r>
            <a:r>
              <a:rPr sz="2000" spc="-5" dirty="0">
                <a:solidFill>
                  <a:schemeClr val="bg1"/>
                </a:solidFill>
                <a:latin typeface="Calibri"/>
                <a:cs typeface="Calibri"/>
              </a:rPr>
              <a:t>need </a:t>
            </a:r>
            <a:r>
              <a:rPr sz="2000" spc="-15" dirty="0">
                <a:solidFill>
                  <a:schemeClr val="bg1"/>
                </a:solidFill>
                <a:latin typeface="Calibri"/>
                <a:cs typeface="Calibri"/>
              </a:rPr>
              <a:t>to </a:t>
            </a:r>
            <a:r>
              <a:rPr sz="2000" spc="-5" dirty="0">
                <a:solidFill>
                  <a:schemeClr val="bg1"/>
                </a:solidFill>
                <a:latin typeface="Calibri"/>
                <a:cs typeface="Calibri"/>
              </a:rPr>
              <a:t>determine </a:t>
            </a:r>
            <a:r>
              <a:rPr sz="2000" dirty="0">
                <a:solidFill>
                  <a:schemeClr val="bg1"/>
                </a:solidFill>
                <a:latin typeface="Calibri"/>
                <a:cs typeface="Calibri"/>
              </a:rPr>
              <a:t>in </a:t>
            </a:r>
            <a:r>
              <a:rPr sz="2000" spc="-5" dirty="0">
                <a:solidFill>
                  <a:schemeClr val="bg1"/>
                </a:solidFill>
                <a:latin typeface="Calibri"/>
                <a:cs typeface="Calibri"/>
              </a:rPr>
              <a:t>advance </a:t>
            </a:r>
            <a:r>
              <a:rPr sz="2000" dirty="0">
                <a:solidFill>
                  <a:schemeClr val="bg1"/>
                </a:solidFill>
                <a:latin typeface="Calibri"/>
                <a:cs typeface="Calibri"/>
              </a:rPr>
              <a:t>a </a:t>
            </a:r>
            <a:r>
              <a:rPr sz="2000" spc="-10" dirty="0">
                <a:solidFill>
                  <a:schemeClr val="bg1"/>
                </a:solidFill>
                <a:latin typeface="Calibri"/>
                <a:cs typeface="Calibri"/>
              </a:rPr>
              <a:t>programme </a:t>
            </a:r>
            <a:r>
              <a:rPr sz="2000" spc="-5" dirty="0">
                <a:solidFill>
                  <a:schemeClr val="bg1"/>
                </a:solidFill>
                <a:latin typeface="Calibri"/>
                <a:cs typeface="Calibri"/>
              </a:rPr>
              <a:t>of </a:t>
            </a:r>
            <a:r>
              <a:rPr sz="2000" dirty="0">
                <a:solidFill>
                  <a:schemeClr val="bg1"/>
                </a:solidFill>
                <a:latin typeface="Calibri"/>
                <a:cs typeface="Calibri"/>
              </a:rPr>
              <a:t>action </a:t>
            </a:r>
            <a:r>
              <a:rPr sz="2000" spc="-20" dirty="0">
                <a:solidFill>
                  <a:schemeClr val="bg1"/>
                </a:solidFill>
                <a:latin typeface="Calibri"/>
                <a:cs typeface="Calibri"/>
              </a:rPr>
              <a:t>for </a:t>
            </a:r>
            <a:r>
              <a:rPr sz="2000" dirty="0">
                <a:solidFill>
                  <a:schemeClr val="bg1"/>
                </a:solidFill>
                <a:latin typeface="Calibri"/>
                <a:cs typeface="Calibri"/>
              </a:rPr>
              <a:t>the  </a:t>
            </a:r>
            <a:r>
              <a:rPr sz="2000" spc="-10" dirty="0">
                <a:solidFill>
                  <a:schemeClr val="bg1"/>
                </a:solidFill>
                <a:latin typeface="Calibri"/>
                <a:cs typeface="Calibri"/>
              </a:rPr>
              <a:t>attainment </a:t>
            </a:r>
            <a:r>
              <a:rPr sz="2000" spc="-5" dirty="0">
                <a:solidFill>
                  <a:schemeClr val="bg1"/>
                </a:solidFill>
                <a:latin typeface="Calibri"/>
                <a:cs typeface="Calibri"/>
              </a:rPr>
              <a:t>of </a:t>
            </a:r>
            <a:r>
              <a:rPr sz="2000" dirty="0">
                <a:solidFill>
                  <a:schemeClr val="bg1"/>
                </a:solidFill>
                <a:latin typeface="Calibri"/>
                <a:cs typeface="Calibri"/>
              </a:rPr>
              <a:t>the goal within a </a:t>
            </a:r>
            <a:r>
              <a:rPr sz="2000" spc="-10" dirty="0">
                <a:solidFill>
                  <a:schemeClr val="bg1"/>
                </a:solidFill>
                <a:latin typeface="Calibri"/>
                <a:cs typeface="Calibri"/>
              </a:rPr>
              <a:t>given </a:t>
            </a:r>
            <a:r>
              <a:rPr sz="2000" spc="-5" dirty="0">
                <a:solidFill>
                  <a:schemeClr val="bg1"/>
                </a:solidFill>
                <a:latin typeface="Calibri"/>
                <a:cs typeface="Calibri"/>
              </a:rPr>
              <a:t>time.</a:t>
            </a:r>
            <a:endParaRPr sz="20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10"/>
              </a:spcBef>
              <a:buClr>
                <a:srgbClr val="A9A47B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200" b="1" spc="-95" dirty="0">
                <a:solidFill>
                  <a:srgbClr val="FF0000"/>
                </a:solidFill>
                <a:latin typeface="Calibri"/>
                <a:cs typeface="Calibri"/>
              </a:rPr>
              <a:t>To </a:t>
            </a:r>
            <a:r>
              <a:rPr sz="2200" b="1" spc="-10" dirty="0">
                <a:solidFill>
                  <a:srgbClr val="FF0000"/>
                </a:solidFill>
                <a:latin typeface="Calibri"/>
                <a:cs typeface="Calibri"/>
              </a:rPr>
              <a:t>achieve </a:t>
            </a:r>
            <a:r>
              <a:rPr sz="2200" b="1" spc="-15" dirty="0">
                <a:solidFill>
                  <a:srgbClr val="FF0000"/>
                </a:solidFill>
                <a:latin typeface="Calibri"/>
                <a:cs typeface="Calibri"/>
              </a:rPr>
              <a:t>maximum effectiveness,</a:t>
            </a:r>
            <a:r>
              <a:rPr sz="2200" b="1" spc="2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Calibri"/>
                <a:cs typeface="Calibri"/>
              </a:rPr>
              <a:t>efficiency:</a:t>
            </a:r>
            <a:endParaRPr sz="22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12700" marR="115570">
              <a:lnSpc>
                <a:spcPts val="1920"/>
              </a:lnSpc>
              <a:spcBef>
                <a:spcPts val="470"/>
              </a:spcBef>
            </a:pPr>
            <a:r>
              <a:rPr sz="2000" spc="-5" dirty="0">
                <a:solidFill>
                  <a:schemeClr val="bg1"/>
                </a:solidFill>
                <a:latin typeface="Calibri"/>
                <a:cs typeface="Calibri"/>
              </a:rPr>
              <a:t>Adequate plans help </a:t>
            </a:r>
            <a:r>
              <a:rPr sz="2000" spc="-10" dirty="0">
                <a:solidFill>
                  <a:schemeClr val="bg1"/>
                </a:solidFill>
                <a:latin typeface="Calibri"/>
                <a:cs typeface="Calibri"/>
              </a:rPr>
              <a:t>to </a:t>
            </a:r>
            <a:r>
              <a:rPr sz="2000" spc="-5" dirty="0">
                <a:solidFill>
                  <a:schemeClr val="bg1"/>
                </a:solidFill>
                <a:latin typeface="Calibri"/>
                <a:cs typeface="Calibri"/>
              </a:rPr>
              <a:t>direct </a:t>
            </a:r>
            <a:r>
              <a:rPr sz="2000" dirty="0">
                <a:solidFill>
                  <a:schemeClr val="bg1"/>
                </a:solidFill>
                <a:latin typeface="Calibri"/>
                <a:cs typeface="Calibri"/>
              </a:rPr>
              <a:t>and </a:t>
            </a:r>
            <a:r>
              <a:rPr sz="2000" spc="-10" dirty="0">
                <a:solidFill>
                  <a:schemeClr val="bg1"/>
                </a:solidFill>
                <a:latin typeface="Calibri"/>
                <a:cs typeface="Calibri"/>
              </a:rPr>
              <a:t>co-ordinate </a:t>
            </a:r>
            <a:r>
              <a:rPr sz="2000" dirty="0">
                <a:solidFill>
                  <a:schemeClr val="bg1"/>
                </a:solidFill>
                <a:latin typeface="Calibri"/>
                <a:cs typeface="Calibri"/>
              </a:rPr>
              <a:t>the actions </a:t>
            </a:r>
            <a:r>
              <a:rPr sz="2000" spc="-5" dirty="0">
                <a:solidFill>
                  <a:schemeClr val="bg1"/>
                </a:solidFill>
                <a:latin typeface="Calibri"/>
                <a:cs typeface="Calibri"/>
              </a:rPr>
              <a:t>of  employees </a:t>
            </a:r>
            <a:r>
              <a:rPr sz="2000" dirty="0">
                <a:solidFill>
                  <a:schemeClr val="bg1"/>
                </a:solidFill>
                <a:latin typeface="Calibri"/>
                <a:cs typeface="Calibri"/>
              </a:rPr>
              <a:t>in </a:t>
            </a:r>
            <a:r>
              <a:rPr sz="2000" spc="-10" dirty="0">
                <a:solidFill>
                  <a:schemeClr val="bg1"/>
                </a:solidFill>
                <a:latin typeface="Calibri"/>
                <a:cs typeface="Calibri"/>
              </a:rPr>
              <a:t>order </a:t>
            </a:r>
            <a:r>
              <a:rPr sz="2000" spc="-15" dirty="0">
                <a:solidFill>
                  <a:schemeClr val="bg1"/>
                </a:solidFill>
                <a:latin typeface="Calibri"/>
                <a:cs typeface="Calibri"/>
              </a:rPr>
              <a:t>to </a:t>
            </a:r>
            <a:r>
              <a:rPr sz="2000" spc="-5" dirty="0">
                <a:solidFill>
                  <a:schemeClr val="bg1"/>
                </a:solidFill>
                <a:latin typeface="Calibri"/>
                <a:cs typeface="Calibri"/>
              </a:rPr>
              <a:t>achieve maximum </a:t>
            </a:r>
            <a:r>
              <a:rPr sz="2000" spc="-10" dirty="0">
                <a:solidFill>
                  <a:schemeClr val="bg1"/>
                </a:solidFill>
                <a:latin typeface="Calibri"/>
                <a:cs typeface="Calibri"/>
              </a:rPr>
              <a:t>effectiveness, efficiency </a:t>
            </a:r>
            <a:r>
              <a:rPr sz="2000" dirty="0">
                <a:solidFill>
                  <a:schemeClr val="bg1"/>
                </a:solidFill>
                <a:latin typeface="Calibri"/>
                <a:cs typeface="Calibri"/>
              </a:rPr>
              <a:t>and  </a:t>
            </a:r>
            <a:r>
              <a:rPr sz="2000" spc="-15" dirty="0">
                <a:solidFill>
                  <a:schemeClr val="bg1"/>
                </a:solidFill>
                <a:latin typeface="Calibri"/>
                <a:cs typeface="Calibri"/>
              </a:rPr>
              <a:t>productivity.</a:t>
            </a:r>
            <a:endParaRPr sz="20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10"/>
              </a:spcBef>
              <a:buClr>
                <a:srgbClr val="A9A47B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200" b="1" spc="-5" dirty="0">
                <a:solidFill>
                  <a:srgbClr val="FF0000"/>
                </a:solidFill>
                <a:latin typeface="Calibri"/>
                <a:cs typeface="Calibri"/>
              </a:rPr>
              <a:t>Help in </a:t>
            </a:r>
            <a:r>
              <a:rPr sz="2200" b="1" spc="-15" dirty="0">
                <a:solidFill>
                  <a:srgbClr val="FF0000"/>
                </a:solidFill>
                <a:latin typeface="Calibri"/>
                <a:cs typeface="Calibri"/>
              </a:rPr>
              <a:t>administrative</a:t>
            </a:r>
            <a:r>
              <a:rPr sz="2200" b="1" spc="5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Calibri"/>
                <a:cs typeface="Calibri"/>
              </a:rPr>
              <a:t>decisions:</a:t>
            </a:r>
            <a:endParaRPr sz="22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12700" marR="238125">
              <a:lnSpc>
                <a:spcPct val="80000"/>
              </a:lnSpc>
              <a:spcBef>
                <a:spcPts val="490"/>
              </a:spcBef>
            </a:pPr>
            <a:r>
              <a:rPr sz="2000" dirty="0">
                <a:solidFill>
                  <a:schemeClr val="bg1"/>
                </a:solidFill>
                <a:latin typeface="Calibri"/>
                <a:cs typeface="Calibri"/>
              </a:rPr>
              <a:t>Planning is necessary </a:t>
            </a:r>
            <a:r>
              <a:rPr sz="2000" spc="-15" dirty="0">
                <a:solidFill>
                  <a:schemeClr val="bg1"/>
                </a:solidFill>
                <a:latin typeface="Calibri"/>
                <a:cs typeface="Calibri"/>
              </a:rPr>
              <a:t>for </a:t>
            </a:r>
            <a:r>
              <a:rPr sz="2000" spc="-10" dirty="0">
                <a:solidFill>
                  <a:schemeClr val="bg1"/>
                </a:solidFill>
                <a:latin typeface="Calibri"/>
                <a:cs typeface="Calibri"/>
              </a:rPr>
              <a:t>administrative </a:t>
            </a:r>
            <a:r>
              <a:rPr sz="2000" spc="-5" dirty="0">
                <a:solidFill>
                  <a:schemeClr val="bg1"/>
                </a:solidFill>
                <a:latin typeface="Calibri"/>
                <a:cs typeface="Calibri"/>
              </a:rPr>
              <a:t>decisions in education, </a:t>
            </a:r>
            <a:r>
              <a:rPr sz="2000" spc="-15" dirty="0">
                <a:solidFill>
                  <a:schemeClr val="bg1"/>
                </a:solidFill>
                <a:latin typeface="Calibri"/>
                <a:cs typeface="Calibri"/>
              </a:rPr>
              <a:t>for </a:t>
            </a:r>
            <a:r>
              <a:rPr sz="2000" dirty="0">
                <a:solidFill>
                  <a:schemeClr val="bg1"/>
                </a:solidFill>
                <a:latin typeface="Calibri"/>
                <a:cs typeface="Calibri"/>
              </a:rPr>
              <a:t>it  </a:t>
            </a:r>
            <a:r>
              <a:rPr sz="2000" spc="-5" dirty="0">
                <a:solidFill>
                  <a:schemeClr val="bg1"/>
                </a:solidFill>
                <a:latin typeface="Calibri"/>
                <a:cs typeface="Calibri"/>
              </a:rPr>
              <a:t>aims </a:t>
            </a:r>
            <a:r>
              <a:rPr sz="2000" spc="-15" dirty="0">
                <a:solidFill>
                  <a:schemeClr val="bg1"/>
                </a:solidFill>
                <a:latin typeface="Calibri"/>
                <a:cs typeface="Calibri"/>
              </a:rPr>
              <a:t>at </a:t>
            </a:r>
            <a:r>
              <a:rPr sz="2000" spc="-5" dirty="0">
                <a:solidFill>
                  <a:schemeClr val="bg1"/>
                </a:solidFill>
                <a:latin typeface="Calibri"/>
                <a:cs typeface="Calibri"/>
              </a:rPr>
              <a:t>putting </a:t>
            </a:r>
            <a:r>
              <a:rPr sz="2000" spc="-15" dirty="0">
                <a:solidFill>
                  <a:schemeClr val="bg1"/>
                </a:solidFill>
                <a:latin typeface="Calibri"/>
                <a:cs typeface="Calibri"/>
              </a:rPr>
              <a:t>into </a:t>
            </a:r>
            <a:r>
              <a:rPr sz="2000" dirty="0">
                <a:solidFill>
                  <a:schemeClr val="bg1"/>
                </a:solidFill>
                <a:latin typeface="Calibri"/>
                <a:cs typeface="Calibri"/>
              </a:rPr>
              <a:t>action </a:t>
            </a:r>
            <a:r>
              <a:rPr sz="2000" spc="-10" dirty="0">
                <a:solidFill>
                  <a:schemeClr val="bg1"/>
                </a:solidFill>
                <a:latin typeface="Calibri"/>
                <a:cs typeface="Calibri"/>
              </a:rPr>
              <a:t>what educators </a:t>
            </a:r>
            <a:r>
              <a:rPr sz="2000" spc="-5" dirty="0">
                <a:solidFill>
                  <a:schemeClr val="bg1"/>
                </a:solidFill>
                <a:latin typeface="Calibri"/>
                <a:cs typeface="Calibri"/>
              </a:rPr>
              <a:t>deems </a:t>
            </a:r>
            <a:r>
              <a:rPr sz="2000" spc="-10" dirty="0">
                <a:solidFill>
                  <a:schemeClr val="bg1"/>
                </a:solidFill>
                <a:latin typeface="Calibri"/>
                <a:cs typeface="Calibri"/>
              </a:rPr>
              <a:t>to</a:t>
            </a:r>
            <a:r>
              <a:rPr sz="2000" spc="5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chemeClr val="bg1"/>
                </a:solidFill>
                <a:latin typeface="Calibri"/>
                <a:cs typeface="Calibri"/>
              </a:rPr>
              <a:t>achieve</a:t>
            </a:r>
            <a:r>
              <a:rPr sz="2000" spc="-5" dirty="0" smtClean="0">
                <a:solidFill>
                  <a:schemeClr val="bg1"/>
                </a:solidFill>
                <a:latin typeface="Calibri"/>
                <a:cs typeface="Calibri"/>
              </a:rPr>
              <a:t>.</a:t>
            </a:r>
            <a:endParaRPr sz="20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531037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</a:t>
            </a:r>
            <a:r>
              <a:rPr lang="en-US" dirty="0"/>
              <a:t>-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782" y="1538605"/>
            <a:ext cx="6936435" cy="2896690"/>
          </a:xfrm>
        </p:spPr>
        <p:txBody>
          <a:bodyPr/>
          <a:lstStyle/>
          <a:p>
            <a:pPr marL="297180" indent="-285115">
              <a:lnSpc>
                <a:spcPts val="2865"/>
              </a:lnSpc>
              <a:buClr>
                <a:srgbClr val="A9A47B"/>
              </a:buClr>
              <a:buSzPct val="83333"/>
              <a:buFont typeface="Arial"/>
              <a:buChar char="•"/>
              <a:tabLst>
                <a:tab pos="297180" algn="l"/>
                <a:tab pos="297815" algn="l"/>
              </a:tabLst>
            </a:pPr>
            <a:r>
              <a:rPr lang="en-US" sz="2800" b="1" dirty="0">
                <a:solidFill>
                  <a:srgbClr val="FF0000"/>
                </a:solidFill>
                <a:latin typeface="Calibri"/>
                <a:cs typeface="Calibri"/>
              </a:rPr>
              <a:t>Clear</a:t>
            </a:r>
            <a:r>
              <a:rPr lang="en-US" sz="2800" b="1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Calibri"/>
                <a:cs typeface="Calibri"/>
              </a:rPr>
              <a:t>choices:</a:t>
            </a:r>
            <a:endParaRPr lang="en-US" sz="2800" dirty="0">
              <a:latin typeface="Calibri"/>
              <a:cs typeface="Calibri"/>
            </a:endParaRPr>
          </a:p>
          <a:p>
            <a:pPr marL="12700" marR="21590">
              <a:lnSpc>
                <a:spcPct val="80000"/>
              </a:lnSpc>
              <a:spcBef>
                <a:spcPts val="495"/>
              </a:spcBef>
            </a:pPr>
            <a:r>
              <a:rPr lang="en-US" sz="2400" dirty="0">
                <a:latin typeface="Calibri"/>
                <a:cs typeface="Calibri"/>
              </a:rPr>
              <a:t>Planning enables a </a:t>
            </a:r>
            <a:r>
              <a:rPr lang="en-US" sz="2400" spc="-5" dirty="0">
                <a:latin typeface="Calibri"/>
                <a:cs typeface="Calibri"/>
              </a:rPr>
              <a:t>nation </a:t>
            </a:r>
            <a:r>
              <a:rPr lang="en-US" sz="2400" spc="-10" dirty="0">
                <a:latin typeface="Calibri"/>
                <a:cs typeface="Calibri"/>
              </a:rPr>
              <a:t>to </a:t>
            </a:r>
            <a:r>
              <a:rPr lang="en-US" sz="2400" spc="-15" dirty="0">
                <a:latin typeface="Calibri"/>
                <a:cs typeface="Calibri"/>
              </a:rPr>
              <a:t>make </a:t>
            </a:r>
            <a:r>
              <a:rPr lang="en-US" sz="2400" dirty="0">
                <a:latin typeface="Calibri"/>
                <a:cs typeface="Calibri"/>
              </a:rPr>
              <a:t>its </a:t>
            </a:r>
            <a:r>
              <a:rPr lang="en-US" sz="2400" spc="-5" dirty="0">
                <a:latin typeface="Calibri"/>
                <a:cs typeface="Calibri"/>
              </a:rPr>
              <a:t>choices </a:t>
            </a:r>
            <a:r>
              <a:rPr lang="en-US" sz="2400" dirty="0">
                <a:latin typeface="Calibri"/>
                <a:cs typeface="Calibri"/>
              </a:rPr>
              <a:t>clear in </a:t>
            </a:r>
            <a:r>
              <a:rPr lang="en-US" sz="2400" spc="-10" dirty="0">
                <a:latin typeface="Calibri"/>
                <a:cs typeface="Calibri"/>
              </a:rPr>
              <a:t>terms </a:t>
            </a:r>
            <a:r>
              <a:rPr lang="en-US" sz="2400" spc="-5" dirty="0">
                <a:latin typeface="Calibri"/>
                <a:cs typeface="Calibri"/>
              </a:rPr>
              <a:t>of </a:t>
            </a:r>
            <a:r>
              <a:rPr lang="en-US" sz="2400" dirty="0">
                <a:latin typeface="Calibri"/>
                <a:cs typeface="Calibri"/>
              </a:rPr>
              <a:t>the aim  and</a:t>
            </a:r>
            <a:r>
              <a:rPr lang="en-US" sz="2400" spc="-10" dirty="0">
                <a:latin typeface="Calibri"/>
                <a:cs typeface="Calibri"/>
              </a:rPr>
              <a:t> </a:t>
            </a:r>
            <a:r>
              <a:rPr lang="en-US" sz="2400" spc="-5" dirty="0">
                <a:latin typeface="Calibri"/>
                <a:cs typeface="Calibri"/>
              </a:rPr>
              <a:t>objectives.</a:t>
            </a:r>
            <a:endParaRPr lang="en-US" sz="2400" dirty="0">
              <a:latin typeface="Calibri"/>
              <a:cs typeface="Calibri"/>
            </a:endParaRPr>
          </a:p>
          <a:p>
            <a:pPr marL="241300" indent="-228600">
              <a:lnSpc>
                <a:spcPts val="2865"/>
              </a:lnSpc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lang="en-US" sz="2800" b="1" spc="-5" dirty="0">
                <a:solidFill>
                  <a:srgbClr val="FF0000"/>
                </a:solidFill>
                <a:latin typeface="Calibri"/>
                <a:cs typeface="Calibri"/>
              </a:rPr>
              <a:t>Optimum Utilization </a:t>
            </a:r>
            <a:r>
              <a:rPr lang="en-US" sz="2800" b="1" dirty="0">
                <a:solidFill>
                  <a:srgbClr val="FF0000"/>
                </a:solidFill>
                <a:latin typeface="Calibri"/>
                <a:cs typeface="Calibri"/>
              </a:rPr>
              <a:t>of</a:t>
            </a:r>
            <a:r>
              <a:rPr lang="en-US" sz="2800" b="1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US" sz="2800" b="1" spc="-10" dirty="0">
                <a:solidFill>
                  <a:srgbClr val="FF0000"/>
                </a:solidFill>
                <a:latin typeface="Calibri"/>
                <a:cs typeface="Calibri"/>
              </a:rPr>
              <a:t>Resources:</a:t>
            </a:r>
            <a:endParaRPr lang="en-US" sz="2800" dirty="0">
              <a:latin typeface="Calibri"/>
              <a:cs typeface="Calibri"/>
            </a:endParaRPr>
          </a:p>
          <a:p>
            <a:pPr marL="12700">
              <a:lnSpc>
                <a:spcPts val="2160"/>
              </a:lnSpc>
              <a:spcBef>
                <a:spcPts val="20"/>
              </a:spcBef>
            </a:pPr>
            <a:r>
              <a:rPr lang="en-US" sz="2400" spc="-5" dirty="0">
                <a:latin typeface="Calibri"/>
                <a:cs typeface="Calibri"/>
              </a:rPr>
              <a:t>Educational plans </a:t>
            </a:r>
            <a:r>
              <a:rPr lang="en-US" sz="2400" spc="-10" dirty="0">
                <a:latin typeface="Calibri"/>
                <a:cs typeface="Calibri"/>
              </a:rPr>
              <a:t>are </a:t>
            </a:r>
            <a:r>
              <a:rPr lang="en-US" sz="2400" spc="-5" dirty="0">
                <a:latin typeface="Calibri"/>
                <a:cs typeface="Calibri"/>
              </a:rPr>
              <a:t>designed </a:t>
            </a:r>
            <a:r>
              <a:rPr lang="en-US" sz="2400" spc="-15" dirty="0">
                <a:latin typeface="Calibri"/>
                <a:cs typeface="Calibri"/>
              </a:rPr>
              <a:t>to avoid </a:t>
            </a:r>
            <a:r>
              <a:rPr lang="en-US" sz="2400" spc="-5" dirty="0">
                <a:latin typeface="Calibri"/>
                <a:cs typeface="Calibri"/>
              </a:rPr>
              <a:t>imbalances </a:t>
            </a:r>
            <a:r>
              <a:rPr lang="en-US" sz="2400" dirty="0">
                <a:latin typeface="Calibri"/>
                <a:cs typeface="Calibri"/>
              </a:rPr>
              <a:t>and</a:t>
            </a:r>
            <a:r>
              <a:rPr lang="en-US" sz="2400" spc="100" dirty="0">
                <a:latin typeface="Calibri"/>
                <a:cs typeface="Calibri"/>
              </a:rPr>
              <a:t> </a:t>
            </a:r>
            <a:r>
              <a:rPr lang="en-US" sz="2400" spc="-5" dirty="0">
                <a:latin typeface="Calibri"/>
                <a:cs typeface="Calibri"/>
              </a:rPr>
              <a:t>enormous</a:t>
            </a:r>
            <a:endParaRPr lang="en-US" sz="2400" dirty="0">
              <a:latin typeface="Calibri"/>
              <a:cs typeface="Calibri"/>
            </a:endParaRPr>
          </a:p>
          <a:p>
            <a:pPr marL="12700">
              <a:lnSpc>
                <a:spcPts val="2160"/>
              </a:lnSpc>
            </a:pPr>
            <a:r>
              <a:rPr lang="en-US" sz="2400" spc="-15" dirty="0">
                <a:latin typeface="Calibri"/>
                <a:cs typeface="Calibri"/>
              </a:rPr>
              <a:t>wastes </a:t>
            </a:r>
            <a:r>
              <a:rPr lang="en-US" sz="2400" dirty="0">
                <a:latin typeface="Calibri"/>
                <a:cs typeface="Calibri"/>
              </a:rPr>
              <a:t>and </a:t>
            </a:r>
            <a:r>
              <a:rPr lang="en-US" sz="2400" spc="-5" dirty="0">
                <a:latin typeface="Calibri"/>
                <a:cs typeface="Calibri"/>
              </a:rPr>
              <a:t>replenish </a:t>
            </a:r>
            <a:r>
              <a:rPr lang="en-US" sz="2400" dirty="0">
                <a:latin typeface="Calibri"/>
                <a:cs typeface="Calibri"/>
              </a:rPr>
              <a:t>the </a:t>
            </a:r>
            <a:r>
              <a:rPr lang="en-US" sz="2400" spc="-10" dirty="0">
                <a:latin typeface="Calibri"/>
                <a:cs typeface="Calibri"/>
              </a:rPr>
              <a:t>steadily </a:t>
            </a:r>
            <a:r>
              <a:rPr lang="en-US" sz="2400" spc="-15" dirty="0">
                <a:latin typeface="Calibri"/>
                <a:cs typeface="Calibri"/>
              </a:rPr>
              <a:t>aggravated </a:t>
            </a:r>
            <a:r>
              <a:rPr lang="en-US" sz="2400" spc="-5" dirty="0">
                <a:latin typeface="Calibri"/>
                <a:cs typeface="Calibri"/>
              </a:rPr>
              <a:t>shortage </a:t>
            </a:r>
            <a:r>
              <a:rPr lang="en-US" sz="2400" dirty="0">
                <a:latin typeface="Calibri"/>
                <a:cs typeface="Calibri"/>
              </a:rPr>
              <a:t>of</a:t>
            </a:r>
            <a:r>
              <a:rPr lang="en-US" sz="2400" spc="80" dirty="0">
                <a:latin typeface="Calibri"/>
                <a:cs typeface="Calibri"/>
              </a:rPr>
              <a:t> </a:t>
            </a:r>
            <a:r>
              <a:rPr lang="en-US" sz="2400" spc="-10" dirty="0">
                <a:latin typeface="Calibri"/>
                <a:cs typeface="Calibri"/>
              </a:rPr>
              <a:t>teachers.</a:t>
            </a:r>
            <a:endParaRPr lang="en-US" sz="2400" dirty="0">
              <a:latin typeface="Calibri"/>
              <a:cs typeface="Calibri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031963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223265"/>
            <a:ext cx="5748655" cy="1002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200" b="1" spc="-100" dirty="0">
                <a:latin typeface="Cambria"/>
                <a:cs typeface="Cambria"/>
              </a:rPr>
              <a:t>COMPONENTS </a:t>
            </a:r>
            <a:r>
              <a:rPr sz="3200" b="1" spc="-45" dirty="0">
                <a:latin typeface="Cambria"/>
                <a:cs typeface="Cambria"/>
              </a:rPr>
              <a:t>OF</a:t>
            </a:r>
            <a:r>
              <a:rPr sz="3200" b="1" spc="-420" dirty="0">
                <a:latin typeface="Cambria"/>
                <a:cs typeface="Cambria"/>
              </a:rPr>
              <a:t> </a:t>
            </a:r>
            <a:r>
              <a:rPr sz="3200" b="1" spc="-120" dirty="0">
                <a:latin typeface="Cambria"/>
                <a:cs typeface="Cambria"/>
              </a:rPr>
              <a:t>EDUCATIONAL  </a:t>
            </a:r>
            <a:r>
              <a:rPr sz="3200" b="1" spc="-90" dirty="0">
                <a:latin typeface="Cambria"/>
                <a:cs typeface="Cambria"/>
              </a:rPr>
              <a:t>PLANNING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50240" y="1432429"/>
            <a:ext cx="7960360" cy="4841069"/>
          </a:xfrm>
          <a:prstGeom prst="rect">
            <a:avLst/>
          </a:prstGeom>
        </p:spPr>
        <p:txBody>
          <a:bodyPr vert="horz" wrap="square" lIns="0" tIns="85090" rIns="0" bIns="0" numCol="2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67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400" spc="-10" dirty="0">
                <a:solidFill>
                  <a:schemeClr val="bg1"/>
                </a:solidFill>
                <a:latin typeface="Calibri"/>
                <a:cs typeface="Calibri"/>
              </a:rPr>
              <a:t>Educational</a:t>
            </a:r>
            <a:r>
              <a:rPr sz="2400" spc="-4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chemeClr val="bg1"/>
                </a:solidFill>
                <a:latin typeface="Calibri"/>
                <a:cs typeface="Calibri"/>
              </a:rPr>
              <a:t>status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58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solidFill>
                  <a:schemeClr val="bg1"/>
                </a:solidFill>
                <a:latin typeface="Calibri"/>
                <a:cs typeface="Calibri"/>
              </a:rPr>
              <a:t>Supply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and Demand </a:t>
            </a:r>
            <a:r>
              <a:rPr sz="2400" spc="-5" dirty="0">
                <a:solidFill>
                  <a:schemeClr val="bg1"/>
                </a:solidFill>
                <a:latin typeface="Calibri"/>
                <a:cs typeface="Calibri"/>
              </a:rPr>
              <a:t>of</a:t>
            </a:r>
            <a:r>
              <a:rPr sz="2400" spc="-30" dirty="0">
                <a:solidFill>
                  <a:schemeClr val="bg1"/>
                </a:solidFill>
                <a:latin typeface="Calibri"/>
                <a:cs typeface="Calibri"/>
              </a:rPr>
              <a:t> Teachers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575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400" spc="-10" dirty="0">
                <a:solidFill>
                  <a:schemeClr val="bg1"/>
                </a:solidFill>
                <a:latin typeface="Calibri"/>
                <a:cs typeface="Calibri"/>
              </a:rPr>
              <a:t>Educational</a:t>
            </a:r>
            <a:r>
              <a:rPr sz="2400" spc="-4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chemeClr val="bg1"/>
                </a:solidFill>
                <a:latin typeface="Calibri"/>
                <a:cs typeface="Calibri"/>
              </a:rPr>
              <a:t>Financing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575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solidFill>
                  <a:schemeClr val="bg1"/>
                </a:solidFill>
                <a:latin typeface="Calibri"/>
                <a:cs typeface="Calibri"/>
              </a:rPr>
              <a:t>School</a:t>
            </a:r>
            <a:r>
              <a:rPr sz="2400" spc="-2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Buildings</a:t>
            </a:r>
          </a:p>
          <a:p>
            <a:pPr marL="241300" indent="-228600">
              <a:lnSpc>
                <a:spcPct val="100000"/>
              </a:lnSpc>
              <a:spcBef>
                <a:spcPts val="58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Curriculum</a:t>
            </a:r>
            <a:r>
              <a:rPr sz="2400" spc="-2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10" dirty="0" smtClean="0">
                <a:solidFill>
                  <a:schemeClr val="bg1"/>
                </a:solidFill>
                <a:latin typeface="Calibri"/>
                <a:cs typeface="Calibri"/>
              </a:rPr>
              <a:t>Development</a:t>
            </a:r>
            <a:endParaRPr lang="en-US" sz="2400" spc="-10" dirty="0" smtClean="0">
              <a:solidFill>
                <a:schemeClr val="bg1"/>
              </a:solidFill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58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endParaRPr lang="en-US" sz="2400" spc="-1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58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endParaRPr lang="en-US" sz="2400" dirty="0" smtClean="0">
              <a:solidFill>
                <a:schemeClr val="bg1"/>
              </a:solidFill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58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endParaRPr lang="en-US"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58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endParaRPr lang="en-US" sz="2400" dirty="0" smtClean="0">
              <a:solidFill>
                <a:schemeClr val="bg1"/>
              </a:solidFill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58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309880" indent="-297180">
              <a:lnSpc>
                <a:spcPct val="100000"/>
              </a:lnSpc>
              <a:spcBef>
                <a:spcPts val="575"/>
              </a:spcBef>
              <a:buClr>
                <a:srgbClr val="A9A47B"/>
              </a:buClr>
              <a:buFont typeface="Arial"/>
              <a:buChar char="•"/>
              <a:tabLst>
                <a:tab pos="309245" algn="l"/>
                <a:tab pos="309880" algn="l"/>
              </a:tabLst>
            </a:pPr>
            <a:r>
              <a:rPr sz="2400" spc="-10" dirty="0">
                <a:solidFill>
                  <a:schemeClr val="bg1"/>
                </a:solidFill>
                <a:latin typeface="Calibri"/>
                <a:cs typeface="Calibri"/>
              </a:rPr>
              <a:t>Educational</a:t>
            </a:r>
            <a:r>
              <a:rPr sz="2400" spc="-4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chemeClr val="bg1"/>
                </a:solidFill>
                <a:latin typeface="Calibri"/>
                <a:cs typeface="Calibri"/>
              </a:rPr>
              <a:t>Materials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58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solidFill>
                  <a:schemeClr val="bg1"/>
                </a:solidFill>
                <a:latin typeface="Calibri"/>
                <a:cs typeface="Calibri"/>
              </a:rPr>
              <a:t>Expansion</a:t>
            </a:r>
            <a:r>
              <a:rPr sz="2400" spc="-2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Models</a:t>
            </a:r>
          </a:p>
          <a:p>
            <a:pPr marL="241300" marR="5080" indent="-228600">
              <a:lnSpc>
                <a:spcPct val="100000"/>
              </a:lnSpc>
              <a:spcBef>
                <a:spcPts val="575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400" spc="-10" dirty="0">
                <a:solidFill>
                  <a:schemeClr val="bg1"/>
                </a:solidFill>
                <a:latin typeface="Calibri"/>
                <a:cs typeface="Calibri"/>
              </a:rPr>
              <a:t>Relevance </a:t>
            </a:r>
            <a:r>
              <a:rPr sz="2400" spc="-15" dirty="0">
                <a:solidFill>
                  <a:schemeClr val="bg1"/>
                </a:solidFill>
                <a:latin typeface="Calibri"/>
                <a:cs typeface="Calibri"/>
              </a:rPr>
              <a:t>to Political, </a:t>
            </a:r>
            <a:r>
              <a:rPr sz="2400" spc="-10" dirty="0">
                <a:solidFill>
                  <a:schemeClr val="bg1"/>
                </a:solidFill>
                <a:latin typeface="Calibri"/>
                <a:cs typeface="Calibri"/>
              </a:rPr>
              <a:t>Economic, </a:t>
            </a:r>
            <a:r>
              <a:rPr sz="2400" spc="-5" dirty="0">
                <a:solidFill>
                  <a:schemeClr val="bg1"/>
                </a:solidFill>
                <a:latin typeface="Calibri"/>
                <a:cs typeface="Calibri"/>
              </a:rPr>
              <a:t>Social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and </a:t>
            </a:r>
            <a:r>
              <a:rPr sz="2400" spc="-10" dirty="0">
                <a:solidFill>
                  <a:schemeClr val="bg1"/>
                </a:solidFill>
                <a:latin typeface="Calibri"/>
                <a:cs typeface="Calibri"/>
              </a:rPr>
              <a:t>Cultural  Policies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and</a:t>
            </a:r>
            <a:r>
              <a:rPr sz="2400" spc="-3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chemeClr val="bg1"/>
                </a:solidFill>
                <a:latin typeface="Calibri"/>
                <a:cs typeface="Calibri"/>
              </a:rPr>
              <a:t>Objectives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575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400" spc="-15" dirty="0" smtClean="0">
                <a:solidFill>
                  <a:schemeClr val="bg1"/>
                </a:solidFill>
                <a:latin typeface="Calibri"/>
                <a:cs typeface="Calibri"/>
              </a:rPr>
              <a:t>Integrated</a:t>
            </a:r>
            <a:r>
              <a:rPr sz="2400" spc="-35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5" dirty="0" smtClean="0">
                <a:solidFill>
                  <a:schemeClr val="bg1"/>
                </a:solidFill>
                <a:latin typeface="Calibri"/>
                <a:cs typeface="Calibri"/>
              </a:rPr>
              <a:t>Implementation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58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400" spc="-10" dirty="0">
                <a:solidFill>
                  <a:schemeClr val="bg1"/>
                </a:solidFill>
                <a:latin typeface="Calibri"/>
                <a:cs typeface="Calibri"/>
              </a:rPr>
              <a:t>Legal</a:t>
            </a:r>
            <a:r>
              <a:rPr sz="2400" spc="-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Bases</a:t>
            </a:r>
          </a:p>
        </p:txBody>
      </p:sp>
    </p:spTree>
    <p:extLst>
      <p:ext uri="{BB962C8B-B14F-4D97-AF65-F5344CB8AC3E}">
        <p14:creationId xmlns:p14="http://schemas.microsoft.com/office/powerpoint/2010/main" val="40114390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13917" y="133045"/>
            <a:ext cx="7338695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97785" marR="5080" indent="-258572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Characteristics of Educational  Planning</a:t>
            </a:r>
          </a:p>
        </p:txBody>
      </p:sp>
      <p:sp>
        <p:nvSpPr>
          <p:cNvPr id="3" name="object 3"/>
          <p:cNvSpPr/>
          <p:nvPr/>
        </p:nvSpPr>
        <p:spPr>
          <a:xfrm>
            <a:off x="3538728" y="4590288"/>
            <a:ext cx="2066544" cy="20650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900932" y="5281041"/>
            <a:ext cx="1343660" cy="594995"/>
          </a:xfrm>
          <a:prstGeom prst="rect">
            <a:avLst/>
          </a:prstGeom>
        </p:spPr>
        <p:txBody>
          <a:bodyPr vert="horz" wrap="square" lIns="0" tIns="55879" rIns="0" bIns="0" rtlCol="0">
            <a:spAutoFit/>
          </a:bodyPr>
          <a:lstStyle/>
          <a:p>
            <a:pPr marL="183515" marR="5080" indent="-171450">
              <a:lnSpc>
                <a:spcPts val="2080"/>
              </a:lnSpc>
              <a:spcBef>
                <a:spcPts val="439"/>
              </a:spcBef>
            </a:pP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Educa</a:t>
            </a:r>
            <a:r>
              <a:rPr sz="20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ion</a:t>
            </a:r>
            <a:r>
              <a:rPr sz="20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l  Planning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95527" y="5308091"/>
            <a:ext cx="2648712" cy="5897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3152" y="5027676"/>
            <a:ext cx="1472184" cy="119634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73760" y="5449315"/>
            <a:ext cx="66992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Logical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042416" y="3700271"/>
            <a:ext cx="2639568" cy="167792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45008" y="3395471"/>
            <a:ext cx="1472184" cy="119481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703275" y="3816477"/>
            <a:ext cx="95821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Syste</a:t>
            </a:r>
            <a:r>
              <a:rPr sz="16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16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atic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988820" y="2467355"/>
            <a:ext cx="2109216" cy="243535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490472" y="2086355"/>
            <a:ext cx="1472184" cy="119481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814576" y="2401265"/>
            <a:ext cx="824230" cy="4800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789"/>
              </a:lnSpc>
              <a:spcBef>
                <a:spcPts val="95"/>
              </a:spcBef>
            </a:pPr>
            <a:r>
              <a:rPr sz="16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Scie</a:t>
            </a:r>
            <a:r>
              <a:rPr sz="16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16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ti</a:t>
            </a:r>
            <a:r>
              <a:rPr sz="1600" b="1" spc="-15" dirty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16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ic</a:t>
            </a:r>
            <a:endParaRPr sz="1600">
              <a:latin typeface="Times New Roman"/>
              <a:cs typeface="Times New Roman"/>
            </a:endParaRPr>
          </a:p>
          <a:p>
            <a:pPr marL="85725">
              <a:lnSpc>
                <a:spcPts val="1789"/>
              </a:lnSpc>
            </a:pPr>
            <a:r>
              <a:rPr sz="16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Process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444240" y="1856232"/>
            <a:ext cx="1164336" cy="271119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999232" y="1359408"/>
            <a:ext cx="1472183" cy="119481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223005" y="1780158"/>
            <a:ext cx="1023619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Progressive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539996" y="1932432"/>
            <a:ext cx="1158239" cy="264261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672584" y="1437132"/>
            <a:ext cx="1472184" cy="1194815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5024373" y="1752092"/>
            <a:ext cx="771525" cy="479425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24765" marR="5080" indent="-12700">
              <a:lnSpc>
                <a:spcPts val="1660"/>
              </a:lnSpc>
              <a:spcBef>
                <a:spcPts val="365"/>
              </a:spcBef>
            </a:pPr>
            <a:r>
              <a:rPr sz="16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Missio</a:t>
            </a:r>
            <a:r>
              <a:rPr sz="1600" b="1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16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-  oriented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045964" y="2467355"/>
            <a:ext cx="2109216" cy="243535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181344" y="2086355"/>
            <a:ext cx="1472183" cy="1194815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6545706" y="2401265"/>
            <a:ext cx="746760" cy="4800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2545">
              <a:lnSpc>
                <a:spcPts val="1789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Future-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789"/>
              </a:lnSpc>
            </a:pPr>
            <a:r>
              <a:rPr sz="16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oriented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5462015" y="3700271"/>
            <a:ext cx="2639567" cy="1677924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226807" y="3395471"/>
            <a:ext cx="1472183" cy="1194815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7434453" y="3621176"/>
            <a:ext cx="1061085" cy="610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7640" marR="5080" indent="-155575">
              <a:lnSpc>
                <a:spcPct val="120000"/>
              </a:lnSpc>
              <a:spcBef>
                <a:spcPts val="100"/>
              </a:spcBef>
            </a:pPr>
            <a:r>
              <a:rPr sz="16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Curriculum  </a:t>
            </a:r>
            <a:r>
              <a:rPr sz="16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oriented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5699759" y="5308091"/>
            <a:ext cx="2648712" cy="589788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598664" y="5027676"/>
            <a:ext cx="1472183" cy="1196340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7913623" y="5449315"/>
            <a:ext cx="84518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Remedial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2521" y="515238"/>
            <a:ext cx="852233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Objectives of Educational</a:t>
            </a:r>
            <a:r>
              <a:rPr spc="55" dirty="0"/>
              <a:t> </a:t>
            </a:r>
            <a:r>
              <a:rPr spc="-5" dirty="0"/>
              <a:t>Planning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50"/>
              </a:spcBef>
            </a:pPr>
            <a:r>
              <a:rPr spc="15" dirty="0">
                <a:solidFill>
                  <a:srgbClr val="FFFF00"/>
                </a:solidFill>
                <a:latin typeface="Wingdings 2"/>
                <a:cs typeface="Wingdings 2"/>
              </a:rPr>
              <a:t></a:t>
            </a:r>
            <a:r>
              <a:rPr spc="15" dirty="0"/>
              <a:t>Universalization </a:t>
            </a:r>
            <a:r>
              <a:rPr dirty="0"/>
              <a:t>of</a:t>
            </a:r>
            <a:r>
              <a:rPr spc="-40" dirty="0"/>
              <a:t> </a:t>
            </a:r>
            <a:r>
              <a:rPr dirty="0"/>
              <a:t>Education</a:t>
            </a:r>
          </a:p>
          <a:p>
            <a:pPr algn="ctr">
              <a:lnSpc>
                <a:spcPct val="100000"/>
              </a:lnSpc>
              <a:spcBef>
                <a:spcPts val="650"/>
              </a:spcBef>
            </a:pPr>
            <a:r>
              <a:rPr spc="15" dirty="0">
                <a:solidFill>
                  <a:srgbClr val="FFFF00"/>
                </a:solidFill>
                <a:latin typeface="Wingdings 2"/>
                <a:cs typeface="Wingdings 2"/>
              </a:rPr>
              <a:t></a:t>
            </a:r>
            <a:r>
              <a:rPr spc="15" dirty="0"/>
              <a:t>Vocationalization </a:t>
            </a:r>
            <a:r>
              <a:rPr dirty="0"/>
              <a:t>of</a:t>
            </a:r>
            <a:r>
              <a:rPr spc="-50" dirty="0"/>
              <a:t> </a:t>
            </a:r>
            <a:r>
              <a:rPr dirty="0"/>
              <a:t>Education</a:t>
            </a:r>
          </a:p>
          <a:p>
            <a:pPr algn="ctr">
              <a:lnSpc>
                <a:spcPct val="100000"/>
              </a:lnSpc>
              <a:spcBef>
                <a:spcPts val="650"/>
              </a:spcBef>
            </a:pPr>
            <a:r>
              <a:rPr spc="30" dirty="0">
                <a:solidFill>
                  <a:srgbClr val="FFFF00"/>
                </a:solidFill>
                <a:latin typeface="Wingdings 2"/>
                <a:cs typeface="Wingdings 2"/>
              </a:rPr>
              <a:t></a:t>
            </a:r>
            <a:r>
              <a:rPr spc="30" dirty="0"/>
              <a:t>Economic</a:t>
            </a:r>
            <a:r>
              <a:rPr dirty="0"/>
              <a:t> </a:t>
            </a:r>
            <a:r>
              <a:rPr spc="-5" dirty="0"/>
              <a:t>Upliftment</a:t>
            </a:r>
          </a:p>
          <a:p>
            <a:pPr algn="ctr">
              <a:lnSpc>
                <a:spcPct val="100000"/>
              </a:lnSpc>
              <a:spcBef>
                <a:spcPts val="645"/>
              </a:spcBef>
            </a:pPr>
            <a:r>
              <a:rPr spc="35" dirty="0">
                <a:solidFill>
                  <a:srgbClr val="FFFF00"/>
                </a:solidFill>
                <a:latin typeface="Wingdings 2"/>
                <a:cs typeface="Wingdings 2"/>
              </a:rPr>
              <a:t></a:t>
            </a:r>
            <a:r>
              <a:rPr spc="35" dirty="0"/>
              <a:t>Poverty</a:t>
            </a:r>
            <a:r>
              <a:rPr spc="-25" dirty="0"/>
              <a:t> </a:t>
            </a:r>
            <a:r>
              <a:rPr dirty="0"/>
              <a:t>Eradication</a:t>
            </a:r>
          </a:p>
          <a:p>
            <a:pPr algn="ctr">
              <a:lnSpc>
                <a:spcPct val="100000"/>
              </a:lnSpc>
              <a:spcBef>
                <a:spcPts val="650"/>
              </a:spcBef>
            </a:pPr>
            <a:r>
              <a:rPr spc="20" dirty="0">
                <a:solidFill>
                  <a:srgbClr val="FFFF00"/>
                </a:solidFill>
                <a:latin typeface="Wingdings 2"/>
                <a:cs typeface="Wingdings 2"/>
              </a:rPr>
              <a:t></a:t>
            </a:r>
            <a:r>
              <a:rPr spc="20" dirty="0"/>
              <a:t>Preservation </a:t>
            </a:r>
            <a:r>
              <a:rPr dirty="0"/>
              <a:t>of Culture</a:t>
            </a:r>
            <a:r>
              <a:rPr spc="-90" dirty="0"/>
              <a:t> </a:t>
            </a:r>
            <a:r>
              <a:rPr dirty="0"/>
              <a:t>Heritage</a:t>
            </a:r>
          </a:p>
          <a:p>
            <a:pPr algn="ctr">
              <a:lnSpc>
                <a:spcPct val="100000"/>
              </a:lnSpc>
              <a:spcBef>
                <a:spcPts val="650"/>
              </a:spcBef>
            </a:pPr>
            <a:r>
              <a:rPr spc="20" dirty="0">
                <a:solidFill>
                  <a:srgbClr val="FFFF00"/>
                </a:solidFill>
                <a:latin typeface="Wingdings 2"/>
                <a:cs typeface="Wingdings 2"/>
              </a:rPr>
              <a:t></a:t>
            </a:r>
            <a:r>
              <a:rPr spc="20" dirty="0"/>
              <a:t>Development </a:t>
            </a:r>
            <a:r>
              <a:rPr dirty="0"/>
              <a:t>of Social and Inclusive</a:t>
            </a:r>
            <a:r>
              <a:rPr spc="-105" dirty="0"/>
              <a:t> </a:t>
            </a:r>
            <a:r>
              <a:rPr dirty="0"/>
              <a:t>Education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20902" y="213105"/>
            <a:ext cx="730186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Steps </a:t>
            </a:r>
            <a:r>
              <a:rPr dirty="0"/>
              <a:t>in </a:t>
            </a:r>
            <a:r>
              <a:rPr spc="-5" dirty="0"/>
              <a:t>Educational</a:t>
            </a:r>
            <a:r>
              <a:rPr spc="-40" dirty="0"/>
              <a:t> </a:t>
            </a:r>
            <a:r>
              <a:rPr spc="-5" dirty="0"/>
              <a:t>Planning</a:t>
            </a:r>
          </a:p>
        </p:txBody>
      </p:sp>
      <p:sp>
        <p:nvSpPr>
          <p:cNvPr id="3" name="object 3"/>
          <p:cNvSpPr/>
          <p:nvPr/>
        </p:nvSpPr>
        <p:spPr>
          <a:xfrm>
            <a:off x="1248155" y="1438655"/>
            <a:ext cx="6504432" cy="10850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04416" y="2447544"/>
            <a:ext cx="6504432" cy="10850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360676" y="3454908"/>
            <a:ext cx="6504432" cy="108508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564894" y="1559509"/>
            <a:ext cx="5654675" cy="2637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900" dirty="0">
                <a:solidFill>
                  <a:srgbClr val="FFFFFF"/>
                </a:solidFill>
                <a:latin typeface="Arial"/>
                <a:cs typeface="Arial"/>
              </a:rPr>
              <a:t>Policy</a:t>
            </a:r>
            <a:r>
              <a:rPr sz="39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900" dirty="0">
                <a:solidFill>
                  <a:srgbClr val="FFFFFF"/>
                </a:solidFill>
                <a:latin typeface="Arial"/>
                <a:cs typeface="Arial"/>
              </a:rPr>
              <a:t>Making</a:t>
            </a:r>
            <a:endParaRPr sz="3900">
              <a:latin typeface="Arial"/>
              <a:cs typeface="Arial"/>
            </a:endParaRPr>
          </a:p>
          <a:p>
            <a:pPr marR="762000" algn="ctr">
              <a:lnSpc>
                <a:spcPct val="100000"/>
              </a:lnSpc>
              <a:spcBef>
                <a:spcPts val="3260"/>
              </a:spcBef>
            </a:pPr>
            <a:r>
              <a:rPr sz="3900" dirty="0">
                <a:solidFill>
                  <a:srgbClr val="FFFFFF"/>
                </a:solidFill>
                <a:latin typeface="Arial"/>
                <a:cs typeface="Arial"/>
              </a:rPr>
              <a:t>Plan</a:t>
            </a:r>
            <a:r>
              <a:rPr sz="39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900" dirty="0">
                <a:solidFill>
                  <a:srgbClr val="FFFFFF"/>
                </a:solidFill>
                <a:latin typeface="Arial"/>
                <a:cs typeface="Arial"/>
              </a:rPr>
              <a:t>Formulation</a:t>
            </a:r>
            <a:endParaRPr sz="3900">
              <a:latin typeface="Arial"/>
              <a:cs typeface="Arial"/>
            </a:endParaRPr>
          </a:p>
          <a:p>
            <a:pPr marL="1125220">
              <a:lnSpc>
                <a:spcPct val="100000"/>
              </a:lnSpc>
              <a:spcBef>
                <a:spcPts val="3260"/>
              </a:spcBef>
            </a:pPr>
            <a:r>
              <a:rPr sz="3900" spc="-5" dirty="0">
                <a:solidFill>
                  <a:srgbClr val="FFFFFF"/>
                </a:solidFill>
                <a:latin typeface="Arial"/>
                <a:cs typeface="Arial"/>
              </a:rPr>
              <a:t>Plan</a:t>
            </a:r>
            <a:r>
              <a:rPr sz="3900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900" dirty="0">
                <a:solidFill>
                  <a:srgbClr val="FFFFFF"/>
                </a:solidFill>
                <a:latin typeface="Arial"/>
                <a:cs typeface="Arial"/>
              </a:rPr>
              <a:t>Implementation</a:t>
            </a:r>
            <a:endParaRPr sz="39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085076" y="2112264"/>
            <a:ext cx="684276" cy="66446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641335" y="3115055"/>
            <a:ext cx="684276" cy="66294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64514" y="285115"/>
            <a:ext cx="7414259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Types </a:t>
            </a:r>
            <a:r>
              <a:rPr spc="-5" dirty="0"/>
              <a:t>of Educational</a:t>
            </a:r>
            <a:r>
              <a:rPr spc="5" dirty="0"/>
              <a:t> </a:t>
            </a:r>
            <a:r>
              <a:rPr spc="-5" dirty="0"/>
              <a:t>Planning</a:t>
            </a:r>
          </a:p>
        </p:txBody>
      </p:sp>
      <p:sp>
        <p:nvSpPr>
          <p:cNvPr id="3" name="object 3"/>
          <p:cNvSpPr/>
          <p:nvPr/>
        </p:nvSpPr>
        <p:spPr>
          <a:xfrm>
            <a:off x="4501134" y="2134361"/>
            <a:ext cx="3993515" cy="1072515"/>
          </a:xfrm>
          <a:custGeom>
            <a:avLst/>
            <a:gdLst/>
            <a:ahLst/>
            <a:cxnLst/>
            <a:rect l="l" t="t" r="r" b="b"/>
            <a:pathLst>
              <a:path w="3993515" h="1072514">
                <a:moveTo>
                  <a:pt x="0" y="0"/>
                </a:moveTo>
                <a:lnTo>
                  <a:pt x="0" y="936116"/>
                </a:lnTo>
                <a:lnTo>
                  <a:pt x="3993007" y="936116"/>
                </a:lnTo>
                <a:lnTo>
                  <a:pt x="3993007" y="1072134"/>
                </a:lnTo>
              </a:path>
            </a:pathLst>
          </a:custGeom>
          <a:ln w="25908">
            <a:solidFill>
              <a:srgbClr val="2C2C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01134" y="2134361"/>
            <a:ext cx="2425065" cy="1072515"/>
          </a:xfrm>
          <a:custGeom>
            <a:avLst/>
            <a:gdLst/>
            <a:ahLst/>
            <a:cxnLst/>
            <a:rect l="l" t="t" r="r" b="b"/>
            <a:pathLst>
              <a:path w="2425065" h="1072514">
                <a:moveTo>
                  <a:pt x="0" y="0"/>
                </a:moveTo>
                <a:lnTo>
                  <a:pt x="0" y="936116"/>
                </a:lnTo>
                <a:lnTo>
                  <a:pt x="2424557" y="936116"/>
                </a:lnTo>
                <a:lnTo>
                  <a:pt x="2424557" y="1072134"/>
                </a:lnTo>
              </a:path>
            </a:pathLst>
          </a:custGeom>
          <a:ln w="25908">
            <a:solidFill>
              <a:srgbClr val="2C2C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01134" y="2134361"/>
            <a:ext cx="856615" cy="1072515"/>
          </a:xfrm>
          <a:custGeom>
            <a:avLst/>
            <a:gdLst/>
            <a:ahLst/>
            <a:cxnLst/>
            <a:rect l="l" t="t" r="r" b="b"/>
            <a:pathLst>
              <a:path w="856614" h="1072514">
                <a:moveTo>
                  <a:pt x="0" y="0"/>
                </a:moveTo>
                <a:lnTo>
                  <a:pt x="0" y="936116"/>
                </a:lnTo>
                <a:lnTo>
                  <a:pt x="856233" y="936116"/>
                </a:lnTo>
                <a:lnTo>
                  <a:pt x="856233" y="1072134"/>
                </a:lnTo>
              </a:path>
            </a:pathLst>
          </a:custGeom>
          <a:ln w="25908">
            <a:solidFill>
              <a:srgbClr val="2C2C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787902" y="2134361"/>
            <a:ext cx="712470" cy="1072515"/>
          </a:xfrm>
          <a:custGeom>
            <a:avLst/>
            <a:gdLst/>
            <a:ahLst/>
            <a:cxnLst/>
            <a:rect l="l" t="t" r="r" b="b"/>
            <a:pathLst>
              <a:path w="712470" h="1072514">
                <a:moveTo>
                  <a:pt x="712215" y="0"/>
                </a:moveTo>
                <a:lnTo>
                  <a:pt x="712215" y="936116"/>
                </a:lnTo>
                <a:lnTo>
                  <a:pt x="0" y="936116"/>
                </a:lnTo>
                <a:lnTo>
                  <a:pt x="0" y="1072134"/>
                </a:lnTo>
              </a:path>
            </a:pathLst>
          </a:custGeom>
          <a:ln w="25908">
            <a:solidFill>
              <a:srgbClr val="2C2C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219705" y="2134361"/>
            <a:ext cx="2280920" cy="1072515"/>
          </a:xfrm>
          <a:custGeom>
            <a:avLst/>
            <a:gdLst/>
            <a:ahLst/>
            <a:cxnLst/>
            <a:rect l="l" t="t" r="r" b="b"/>
            <a:pathLst>
              <a:path w="2280920" h="1072514">
                <a:moveTo>
                  <a:pt x="2280666" y="0"/>
                </a:moveTo>
                <a:lnTo>
                  <a:pt x="2280666" y="936116"/>
                </a:lnTo>
                <a:lnTo>
                  <a:pt x="0" y="936116"/>
                </a:lnTo>
                <a:lnTo>
                  <a:pt x="0" y="1072134"/>
                </a:lnTo>
              </a:path>
            </a:pathLst>
          </a:custGeom>
          <a:ln w="25907">
            <a:solidFill>
              <a:srgbClr val="2C2C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51509" y="2134361"/>
            <a:ext cx="3849370" cy="1072515"/>
          </a:xfrm>
          <a:custGeom>
            <a:avLst/>
            <a:gdLst/>
            <a:ahLst/>
            <a:cxnLst/>
            <a:rect l="l" t="t" r="r" b="b"/>
            <a:pathLst>
              <a:path w="3849370" h="1072514">
                <a:moveTo>
                  <a:pt x="3848989" y="0"/>
                </a:moveTo>
                <a:lnTo>
                  <a:pt x="3848989" y="936116"/>
                </a:lnTo>
                <a:lnTo>
                  <a:pt x="0" y="936116"/>
                </a:lnTo>
                <a:lnTo>
                  <a:pt x="0" y="1072134"/>
                </a:lnTo>
              </a:path>
            </a:pathLst>
          </a:custGeom>
          <a:ln w="25907">
            <a:solidFill>
              <a:srgbClr val="2C2C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53434" y="1485138"/>
            <a:ext cx="1295400" cy="649605"/>
          </a:xfrm>
          <a:custGeom>
            <a:avLst/>
            <a:gdLst/>
            <a:ahLst/>
            <a:cxnLst/>
            <a:rect l="l" t="t" r="r" b="b"/>
            <a:pathLst>
              <a:path w="1295400" h="649605">
                <a:moveTo>
                  <a:pt x="0" y="649224"/>
                </a:moveTo>
                <a:lnTo>
                  <a:pt x="1295400" y="649224"/>
                </a:lnTo>
                <a:lnTo>
                  <a:pt x="1295400" y="0"/>
                </a:lnTo>
                <a:lnTo>
                  <a:pt x="0" y="0"/>
                </a:lnTo>
                <a:lnTo>
                  <a:pt x="0" y="6492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53434" y="1485138"/>
            <a:ext cx="1295400" cy="649605"/>
          </a:xfrm>
          <a:custGeom>
            <a:avLst/>
            <a:gdLst/>
            <a:ahLst/>
            <a:cxnLst/>
            <a:rect l="l" t="t" r="r" b="b"/>
            <a:pathLst>
              <a:path w="1295400" h="649605">
                <a:moveTo>
                  <a:pt x="0" y="649224"/>
                </a:moveTo>
                <a:lnTo>
                  <a:pt x="1295400" y="649224"/>
                </a:lnTo>
                <a:lnTo>
                  <a:pt x="1295400" y="0"/>
                </a:lnTo>
                <a:lnTo>
                  <a:pt x="0" y="0"/>
                </a:lnTo>
                <a:lnTo>
                  <a:pt x="0" y="649224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853434" y="1535049"/>
            <a:ext cx="1295400" cy="508000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224154" marR="76200" indent="-144780">
              <a:lnSpc>
                <a:spcPts val="1750"/>
              </a:lnSpc>
              <a:spcBef>
                <a:spcPts val="405"/>
              </a:spcBef>
            </a:pPr>
            <a:r>
              <a:rPr sz="1700" dirty="0">
                <a:solidFill>
                  <a:srgbClr val="FFFFFF"/>
                </a:solidFill>
                <a:latin typeface="Arial"/>
                <a:cs typeface="Arial"/>
              </a:rPr>
              <a:t>Educa</a:t>
            </a:r>
            <a:r>
              <a:rPr sz="1700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700" dirty="0">
                <a:solidFill>
                  <a:srgbClr val="FFFFFF"/>
                </a:solidFill>
                <a:latin typeface="Arial"/>
                <a:cs typeface="Arial"/>
              </a:rPr>
              <a:t>ional  Planning</a:t>
            </a:r>
            <a:endParaRPr sz="17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810" y="3205733"/>
            <a:ext cx="1295400" cy="647700"/>
          </a:xfrm>
          <a:custGeom>
            <a:avLst/>
            <a:gdLst/>
            <a:ahLst/>
            <a:cxnLst/>
            <a:rect l="l" t="t" r="r" b="b"/>
            <a:pathLst>
              <a:path w="1295400" h="647700">
                <a:moveTo>
                  <a:pt x="0" y="647700"/>
                </a:moveTo>
                <a:lnTo>
                  <a:pt x="1295400" y="647700"/>
                </a:lnTo>
                <a:lnTo>
                  <a:pt x="1295400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2C2C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10" y="3205733"/>
            <a:ext cx="1295400" cy="647700"/>
          </a:xfrm>
          <a:custGeom>
            <a:avLst/>
            <a:gdLst/>
            <a:ahLst/>
            <a:cxnLst/>
            <a:rect l="l" t="t" r="r" b="b"/>
            <a:pathLst>
              <a:path w="1295400" h="647700">
                <a:moveTo>
                  <a:pt x="0" y="647700"/>
                </a:moveTo>
                <a:lnTo>
                  <a:pt x="1295400" y="647700"/>
                </a:lnTo>
                <a:lnTo>
                  <a:pt x="1295400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810" y="3255645"/>
            <a:ext cx="1295400" cy="508000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224790" marR="219075" indent="156845">
              <a:lnSpc>
                <a:spcPts val="1750"/>
              </a:lnSpc>
              <a:spcBef>
                <a:spcPts val="405"/>
              </a:spcBef>
            </a:pPr>
            <a:r>
              <a:rPr sz="1700" dirty="0">
                <a:solidFill>
                  <a:srgbClr val="FFFFFF"/>
                </a:solidFill>
                <a:latin typeface="Arial"/>
                <a:cs typeface="Arial"/>
              </a:rPr>
              <a:t>Micro  P</a:t>
            </a:r>
            <a:r>
              <a:rPr sz="1700" spc="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700" dirty="0">
                <a:solidFill>
                  <a:srgbClr val="FFFFFF"/>
                </a:solidFill>
                <a:latin typeface="Arial"/>
                <a:cs typeface="Arial"/>
              </a:rPr>
              <a:t>ann</a:t>
            </a:r>
            <a:r>
              <a:rPr sz="1700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700" dirty="0">
                <a:solidFill>
                  <a:srgbClr val="FFFFFF"/>
                </a:solidFill>
                <a:latin typeface="Arial"/>
                <a:cs typeface="Arial"/>
              </a:rPr>
              <a:t>ng</a:t>
            </a:r>
            <a:endParaRPr sz="17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572005" y="3205733"/>
            <a:ext cx="1297305" cy="647700"/>
          </a:xfrm>
          <a:custGeom>
            <a:avLst/>
            <a:gdLst/>
            <a:ahLst/>
            <a:cxnLst/>
            <a:rect l="l" t="t" r="r" b="b"/>
            <a:pathLst>
              <a:path w="1297305" h="647700">
                <a:moveTo>
                  <a:pt x="0" y="647700"/>
                </a:moveTo>
                <a:lnTo>
                  <a:pt x="1296924" y="647700"/>
                </a:lnTo>
                <a:lnTo>
                  <a:pt x="129692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2C2C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572005" y="3205733"/>
            <a:ext cx="1297305" cy="647700"/>
          </a:xfrm>
          <a:custGeom>
            <a:avLst/>
            <a:gdLst/>
            <a:ahLst/>
            <a:cxnLst/>
            <a:rect l="l" t="t" r="r" b="b"/>
            <a:pathLst>
              <a:path w="1297305" h="647700">
                <a:moveTo>
                  <a:pt x="0" y="647700"/>
                </a:moveTo>
                <a:lnTo>
                  <a:pt x="1296924" y="647700"/>
                </a:lnTo>
                <a:lnTo>
                  <a:pt x="129692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572005" y="3255645"/>
            <a:ext cx="1297305" cy="508000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224790" marR="220345" indent="121920">
              <a:lnSpc>
                <a:spcPts val="1750"/>
              </a:lnSpc>
              <a:spcBef>
                <a:spcPts val="405"/>
              </a:spcBef>
            </a:pPr>
            <a:r>
              <a:rPr sz="1700" dirty="0">
                <a:solidFill>
                  <a:srgbClr val="FFFFFF"/>
                </a:solidFill>
                <a:latin typeface="Arial"/>
                <a:cs typeface="Arial"/>
              </a:rPr>
              <a:t>Macro  Plann</a:t>
            </a:r>
            <a:r>
              <a:rPr sz="1700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700" dirty="0">
                <a:solidFill>
                  <a:srgbClr val="FFFFFF"/>
                </a:solidFill>
                <a:latin typeface="Arial"/>
                <a:cs typeface="Arial"/>
              </a:rPr>
              <a:t>ng</a:t>
            </a:r>
            <a:endParaRPr sz="17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140201" y="3205733"/>
            <a:ext cx="1297305" cy="647700"/>
          </a:xfrm>
          <a:custGeom>
            <a:avLst/>
            <a:gdLst/>
            <a:ahLst/>
            <a:cxnLst/>
            <a:rect l="l" t="t" r="r" b="b"/>
            <a:pathLst>
              <a:path w="1297304" h="647700">
                <a:moveTo>
                  <a:pt x="0" y="647700"/>
                </a:moveTo>
                <a:lnTo>
                  <a:pt x="1296924" y="647700"/>
                </a:lnTo>
                <a:lnTo>
                  <a:pt x="129692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2C2C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140201" y="3205733"/>
            <a:ext cx="1297305" cy="647700"/>
          </a:xfrm>
          <a:custGeom>
            <a:avLst/>
            <a:gdLst/>
            <a:ahLst/>
            <a:cxnLst/>
            <a:rect l="l" t="t" r="r" b="b"/>
            <a:pathLst>
              <a:path w="1297304" h="647700">
                <a:moveTo>
                  <a:pt x="0" y="647700"/>
                </a:moveTo>
                <a:lnTo>
                  <a:pt x="1296924" y="647700"/>
                </a:lnTo>
                <a:lnTo>
                  <a:pt x="129692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3140201" y="3255645"/>
            <a:ext cx="1297305" cy="508000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225425" marR="154305" indent="-64135">
              <a:lnSpc>
                <a:spcPts val="1750"/>
              </a:lnSpc>
              <a:spcBef>
                <a:spcPts val="405"/>
              </a:spcBef>
            </a:pPr>
            <a:r>
              <a:rPr sz="1700" dirty="0">
                <a:solidFill>
                  <a:srgbClr val="FFFFFF"/>
                </a:solidFill>
                <a:latin typeface="Arial"/>
                <a:cs typeface="Arial"/>
              </a:rPr>
              <a:t>Long</a:t>
            </a:r>
            <a:r>
              <a:rPr sz="1700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5" dirty="0">
                <a:solidFill>
                  <a:srgbClr val="FFFFFF"/>
                </a:solidFill>
                <a:latin typeface="Arial"/>
                <a:cs typeface="Arial"/>
              </a:rPr>
              <a:t>term  </a:t>
            </a:r>
            <a:r>
              <a:rPr sz="1700" dirty="0">
                <a:solidFill>
                  <a:srgbClr val="FFFFFF"/>
                </a:solidFill>
                <a:latin typeface="Arial"/>
                <a:cs typeface="Arial"/>
              </a:rPr>
              <a:t>Planning</a:t>
            </a:r>
            <a:endParaRPr sz="17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708397" y="3205733"/>
            <a:ext cx="1297305" cy="647700"/>
          </a:xfrm>
          <a:custGeom>
            <a:avLst/>
            <a:gdLst/>
            <a:ahLst/>
            <a:cxnLst/>
            <a:rect l="l" t="t" r="r" b="b"/>
            <a:pathLst>
              <a:path w="1297304" h="647700">
                <a:moveTo>
                  <a:pt x="0" y="647700"/>
                </a:moveTo>
                <a:lnTo>
                  <a:pt x="1296924" y="647700"/>
                </a:lnTo>
                <a:lnTo>
                  <a:pt x="129692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2C2C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708397" y="3205733"/>
            <a:ext cx="1297305" cy="647700"/>
          </a:xfrm>
          <a:custGeom>
            <a:avLst/>
            <a:gdLst/>
            <a:ahLst/>
            <a:cxnLst/>
            <a:rect l="l" t="t" r="r" b="b"/>
            <a:pathLst>
              <a:path w="1297304" h="647700">
                <a:moveTo>
                  <a:pt x="0" y="647700"/>
                </a:moveTo>
                <a:lnTo>
                  <a:pt x="1296924" y="647700"/>
                </a:lnTo>
                <a:lnTo>
                  <a:pt x="129692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4708397" y="3255645"/>
            <a:ext cx="1297305" cy="508000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226060" marR="137160" indent="-82550">
              <a:lnSpc>
                <a:spcPts val="1750"/>
              </a:lnSpc>
              <a:spcBef>
                <a:spcPts val="405"/>
              </a:spcBef>
            </a:pPr>
            <a:r>
              <a:rPr sz="1700" dirty="0">
                <a:solidFill>
                  <a:srgbClr val="FFFFFF"/>
                </a:solidFill>
                <a:latin typeface="Arial"/>
                <a:cs typeface="Arial"/>
              </a:rPr>
              <a:t>Short</a:t>
            </a:r>
            <a:r>
              <a:rPr sz="1700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5" dirty="0">
                <a:solidFill>
                  <a:srgbClr val="FFFFFF"/>
                </a:solidFill>
                <a:latin typeface="Arial"/>
                <a:cs typeface="Arial"/>
              </a:rPr>
              <a:t>term  </a:t>
            </a:r>
            <a:r>
              <a:rPr sz="1700" dirty="0">
                <a:solidFill>
                  <a:srgbClr val="FFFFFF"/>
                </a:solidFill>
                <a:latin typeface="Arial"/>
                <a:cs typeface="Arial"/>
              </a:rPr>
              <a:t>Planning</a:t>
            </a:r>
            <a:endParaRPr sz="17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6276594" y="3205733"/>
            <a:ext cx="1297305" cy="647700"/>
          </a:xfrm>
          <a:custGeom>
            <a:avLst/>
            <a:gdLst/>
            <a:ahLst/>
            <a:cxnLst/>
            <a:rect l="l" t="t" r="r" b="b"/>
            <a:pathLst>
              <a:path w="1297304" h="647700">
                <a:moveTo>
                  <a:pt x="0" y="647700"/>
                </a:moveTo>
                <a:lnTo>
                  <a:pt x="1296924" y="647700"/>
                </a:lnTo>
                <a:lnTo>
                  <a:pt x="129692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2C2C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276594" y="3205733"/>
            <a:ext cx="1297305" cy="647700"/>
          </a:xfrm>
          <a:custGeom>
            <a:avLst/>
            <a:gdLst/>
            <a:ahLst/>
            <a:cxnLst/>
            <a:rect l="l" t="t" r="r" b="b"/>
            <a:pathLst>
              <a:path w="1297304" h="647700">
                <a:moveTo>
                  <a:pt x="0" y="647700"/>
                </a:moveTo>
                <a:lnTo>
                  <a:pt x="1296924" y="647700"/>
                </a:lnTo>
                <a:lnTo>
                  <a:pt x="129692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6276594" y="3255645"/>
            <a:ext cx="1297305" cy="508000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226060" marR="8255" indent="-208915">
              <a:lnSpc>
                <a:spcPts val="1750"/>
              </a:lnSpc>
              <a:spcBef>
                <a:spcPts val="405"/>
              </a:spcBef>
            </a:pPr>
            <a:r>
              <a:rPr sz="1700" dirty="0">
                <a:solidFill>
                  <a:srgbClr val="FFFFFF"/>
                </a:solidFill>
                <a:latin typeface="Arial"/>
                <a:cs typeface="Arial"/>
              </a:rPr>
              <a:t>Management  Planning</a:t>
            </a:r>
            <a:endParaRPr sz="17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7846314" y="3205733"/>
            <a:ext cx="1295400" cy="647700"/>
          </a:xfrm>
          <a:custGeom>
            <a:avLst/>
            <a:gdLst/>
            <a:ahLst/>
            <a:cxnLst/>
            <a:rect l="l" t="t" r="r" b="b"/>
            <a:pathLst>
              <a:path w="1295400" h="647700">
                <a:moveTo>
                  <a:pt x="0" y="647700"/>
                </a:moveTo>
                <a:lnTo>
                  <a:pt x="1295400" y="647700"/>
                </a:lnTo>
                <a:lnTo>
                  <a:pt x="1295400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2C2C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846314" y="3205733"/>
            <a:ext cx="1295400" cy="647700"/>
          </a:xfrm>
          <a:custGeom>
            <a:avLst/>
            <a:gdLst/>
            <a:ahLst/>
            <a:cxnLst/>
            <a:rect l="l" t="t" r="r" b="b"/>
            <a:pathLst>
              <a:path w="1295400" h="647700">
                <a:moveTo>
                  <a:pt x="0" y="647700"/>
                </a:moveTo>
                <a:lnTo>
                  <a:pt x="1295400" y="647700"/>
                </a:lnTo>
                <a:lnTo>
                  <a:pt x="1295400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7846314" y="3255645"/>
            <a:ext cx="1295400" cy="508000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225425" marR="135890" indent="-82550">
              <a:lnSpc>
                <a:spcPts val="1750"/>
              </a:lnSpc>
              <a:spcBef>
                <a:spcPts val="405"/>
              </a:spcBef>
            </a:pPr>
            <a:r>
              <a:rPr sz="1700" dirty="0">
                <a:solidFill>
                  <a:srgbClr val="FFFFFF"/>
                </a:solidFill>
                <a:latin typeface="Arial"/>
                <a:cs typeface="Arial"/>
              </a:rPr>
              <a:t>Grass</a:t>
            </a:r>
            <a:r>
              <a:rPr sz="170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FFFFFF"/>
                </a:solidFill>
                <a:latin typeface="Arial"/>
                <a:cs typeface="Arial"/>
              </a:rPr>
              <a:t>root  Planning</a:t>
            </a:r>
            <a:endParaRPr sz="1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Importance of Educational</a:t>
            </a:r>
            <a:r>
              <a:rPr spc="20" dirty="0"/>
              <a:t> </a:t>
            </a:r>
            <a:r>
              <a:rPr spc="-5" dirty="0"/>
              <a:t>Planning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36091" y="1522133"/>
            <a:ext cx="6941184" cy="2367915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869"/>
              </a:spcBef>
              <a:buClr>
                <a:srgbClr val="FFFF00"/>
              </a:buClr>
              <a:buFont typeface="Wingdings"/>
              <a:buChar char=""/>
              <a:tabLst>
                <a:tab pos="356235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Analyze and Evaluate Alternate</a:t>
            </a:r>
            <a:r>
              <a:rPr sz="3200" spc="-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Policies</a:t>
            </a:r>
            <a:endParaRPr sz="3200">
              <a:latin typeface="Times New Roman"/>
              <a:cs typeface="Times New Roman"/>
            </a:endParaRPr>
          </a:p>
          <a:p>
            <a:pPr marL="658495" lvl="1" indent="-343535">
              <a:lnSpc>
                <a:spcPct val="100000"/>
              </a:lnSpc>
              <a:spcBef>
                <a:spcPts val="770"/>
              </a:spcBef>
              <a:buClr>
                <a:srgbClr val="FFFF00"/>
              </a:buClr>
              <a:buFont typeface="Wingdings"/>
              <a:buChar char=""/>
              <a:tabLst>
                <a:tab pos="659130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Wastage and Solves Many</a:t>
            </a:r>
            <a:r>
              <a:rPr sz="32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Problems</a:t>
            </a:r>
            <a:endParaRPr sz="3200">
              <a:latin typeface="Times New Roman"/>
              <a:cs typeface="Times New Roman"/>
            </a:endParaRPr>
          </a:p>
          <a:p>
            <a:pPr marL="1210310" lvl="2" indent="-343535">
              <a:lnSpc>
                <a:spcPct val="100000"/>
              </a:lnSpc>
              <a:spcBef>
                <a:spcPts val="770"/>
              </a:spcBef>
              <a:buClr>
                <a:srgbClr val="FFFF00"/>
              </a:buClr>
              <a:buFont typeface="Wingdings"/>
              <a:buChar char=""/>
              <a:tabLst>
                <a:tab pos="1210945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Save Time, Effort and</a:t>
            </a:r>
            <a:r>
              <a:rPr sz="3200" spc="-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Money</a:t>
            </a:r>
            <a:endParaRPr sz="3200">
              <a:latin typeface="Times New Roman"/>
              <a:cs typeface="Times New Roman"/>
            </a:endParaRPr>
          </a:p>
          <a:p>
            <a:pPr marL="835660" indent="-343535">
              <a:lnSpc>
                <a:spcPct val="100000"/>
              </a:lnSpc>
              <a:spcBef>
                <a:spcPts val="770"/>
              </a:spcBef>
              <a:buClr>
                <a:srgbClr val="FFFF00"/>
              </a:buClr>
              <a:buFont typeface="Wingdings"/>
              <a:buChar char=""/>
              <a:tabLst>
                <a:tab pos="836294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Optimum Utilization of</a:t>
            </a:r>
            <a:r>
              <a:rPr sz="3200" spc="-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Resources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7994"/>
            <a:ext cx="2870200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600" b="1" spc="-195" dirty="0">
                <a:latin typeface="Cambria"/>
                <a:cs typeface="Cambria"/>
              </a:rPr>
              <a:t>R</a:t>
            </a:r>
            <a:r>
              <a:rPr sz="4600" b="1" spc="-105" dirty="0">
                <a:latin typeface="Cambria"/>
                <a:cs typeface="Cambria"/>
              </a:rPr>
              <a:t>efe</a:t>
            </a:r>
            <a:r>
              <a:rPr sz="4600" b="1" spc="-170" dirty="0">
                <a:latin typeface="Cambria"/>
                <a:cs typeface="Cambria"/>
              </a:rPr>
              <a:t>r</a:t>
            </a:r>
            <a:r>
              <a:rPr sz="4600" b="1" spc="-105" dirty="0">
                <a:latin typeface="Cambria"/>
                <a:cs typeface="Cambria"/>
              </a:rPr>
              <a:t>en</a:t>
            </a:r>
            <a:r>
              <a:rPr sz="4600" b="1" spc="-120" dirty="0">
                <a:latin typeface="Cambria"/>
                <a:cs typeface="Cambria"/>
              </a:rPr>
              <a:t>c</a:t>
            </a:r>
            <a:r>
              <a:rPr sz="4600" b="1" spc="-105" dirty="0">
                <a:latin typeface="Cambria"/>
                <a:cs typeface="Cambria"/>
              </a:rPr>
              <a:t>e</a:t>
            </a:r>
            <a:r>
              <a:rPr sz="4600" b="1" spc="-5" dirty="0">
                <a:latin typeface="Cambria"/>
                <a:cs typeface="Cambria"/>
              </a:rPr>
              <a:t>s</a:t>
            </a:r>
            <a:endParaRPr sz="46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50240" y="1616710"/>
            <a:ext cx="7053580" cy="29089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95"/>
              </a:spcBef>
              <a:buClr>
                <a:srgbClr val="A9A47B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200" u="heavy" spc="-10" dirty="0">
                <a:solidFill>
                  <a:schemeClr val="bg1"/>
                </a:solidFill>
                <a:uFill>
                  <a:solidFill>
                    <a:srgbClr val="D25713"/>
                  </a:solidFill>
                </a:uFill>
                <a:latin typeface="Calibri"/>
                <a:cs typeface="Calibri"/>
                <a:hlinkClick r:id="rId2"/>
              </a:rPr>
              <a:t>http://www.shareyouressays.com/100974/6-reasons-why-</a:t>
            </a:r>
            <a:endParaRPr sz="22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41300">
              <a:lnSpc>
                <a:spcPct val="100000"/>
              </a:lnSpc>
            </a:pPr>
            <a:r>
              <a:rPr sz="2200" u="heavy" spc="-10" dirty="0">
                <a:solidFill>
                  <a:schemeClr val="bg1"/>
                </a:solidFill>
                <a:uFill>
                  <a:solidFill>
                    <a:srgbClr val="D25713"/>
                  </a:solidFill>
                </a:uFill>
                <a:latin typeface="Calibri"/>
                <a:cs typeface="Calibri"/>
                <a:hlinkClick r:id="rId2"/>
              </a:rPr>
              <a:t>educational-planning-is-important-for-academic-institutions</a:t>
            </a:r>
            <a:endParaRPr sz="22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41300" marR="93980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200" spc="-5" dirty="0">
                <a:solidFill>
                  <a:schemeClr val="bg1"/>
                </a:solidFill>
                <a:latin typeface="Calibri"/>
                <a:cs typeface="Calibri"/>
              </a:rPr>
              <a:t>Adesina S. </a:t>
            </a:r>
            <a:r>
              <a:rPr sz="2200" spc="-15" dirty="0">
                <a:solidFill>
                  <a:schemeClr val="bg1"/>
                </a:solidFill>
                <a:latin typeface="Calibri"/>
                <a:cs typeface="Calibri"/>
              </a:rPr>
              <a:t>Educational </a:t>
            </a:r>
            <a:r>
              <a:rPr sz="2200" spc="-10" dirty="0">
                <a:solidFill>
                  <a:schemeClr val="bg1"/>
                </a:solidFill>
                <a:latin typeface="Calibri"/>
                <a:cs typeface="Calibri"/>
              </a:rPr>
              <a:t>Management, </a:t>
            </a:r>
            <a:r>
              <a:rPr sz="2200" spc="-5" dirty="0">
                <a:solidFill>
                  <a:schemeClr val="bg1"/>
                </a:solidFill>
                <a:latin typeface="Calibri"/>
                <a:cs typeface="Calibri"/>
              </a:rPr>
              <a:t>FDP </a:t>
            </a:r>
            <a:r>
              <a:rPr sz="2200" spc="-15" dirty="0">
                <a:solidFill>
                  <a:schemeClr val="bg1"/>
                </a:solidFill>
                <a:latin typeface="Calibri"/>
                <a:cs typeface="Calibri"/>
              </a:rPr>
              <a:t>Education </a:t>
            </a:r>
            <a:r>
              <a:rPr sz="2200" spc="-5" dirty="0">
                <a:solidFill>
                  <a:schemeClr val="bg1"/>
                </a:solidFill>
                <a:latin typeface="Calibri"/>
                <a:cs typeface="Calibri"/>
              </a:rPr>
              <a:t>Series,  </a:t>
            </a:r>
            <a:r>
              <a:rPr sz="2200" spc="-10" dirty="0">
                <a:solidFill>
                  <a:schemeClr val="bg1"/>
                </a:solidFill>
                <a:latin typeface="Calibri"/>
                <a:cs typeface="Calibri"/>
              </a:rPr>
              <a:t>Enugu: Fourth </a:t>
            </a:r>
            <a:r>
              <a:rPr sz="2200" spc="-5" dirty="0">
                <a:solidFill>
                  <a:schemeClr val="bg1"/>
                </a:solidFill>
                <a:latin typeface="Calibri"/>
                <a:cs typeface="Calibri"/>
              </a:rPr>
              <a:t>Dimension Publishing </a:t>
            </a:r>
            <a:r>
              <a:rPr sz="2200" dirty="0">
                <a:solidFill>
                  <a:schemeClr val="bg1"/>
                </a:solidFill>
                <a:latin typeface="Calibri"/>
                <a:cs typeface="Calibri"/>
              </a:rPr>
              <a:t>Co. </a:t>
            </a:r>
            <a:r>
              <a:rPr sz="2200" spc="-20" dirty="0">
                <a:solidFill>
                  <a:schemeClr val="bg1"/>
                </a:solidFill>
                <a:latin typeface="Calibri"/>
                <a:cs typeface="Calibri"/>
              </a:rPr>
              <a:t>Ltd.,</a:t>
            </a:r>
            <a:r>
              <a:rPr sz="2200" spc="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chemeClr val="bg1"/>
                </a:solidFill>
                <a:latin typeface="Calibri"/>
                <a:cs typeface="Calibri"/>
              </a:rPr>
              <a:t>1990.</a:t>
            </a:r>
            <a:endParaRPr sz="22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41300" marR="826769" indent="-228600" algn="just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200" spc="-15" dirty="0">
                <a:solidFill>
                  <a:schemeClr val="bg1"/>
                </a:solidFill>
                <a:latin typeface="Calibri"/>
                <a:cs typeface="Calibri"/>
              </a:rPr>
              <a:t>Peretomode, </a:t>
            </a:r>
            <a:r>
              <a:rPr sz="2200" spc="-75" dirty="0">
                <a:solidFill>
                  <a:schemeClr val="bg1"/>
                </a:solidFill>
                <a:latin typeface="Calibri"/>
                <a:cs typeface="Calibri"/>
              </a:rPr>
              <a:t>V.A </a:t>
            </a:r>
            <a:r>
              <a:rPr sz="2200" spc="-10" dirty="0">
                <a:solidFill>
                  <a:schemeClr val="bg1"/>
                </a:solidFill>
                <a:latin typeface="Calibri"/>
                <a:cs typeface="Calibri"/>
              </a:rPr>
              <a:t>(1991): Introduction </a:t>
            </a:r>
            <a:r>
              <a:rPr sz="2200" spc="-20" dirty="0">
                <a:solidFill>
                  <a:schemeClr val="bg1"/>
                </a:solidFill>
                <a:latin typeface="Calibri"/>
                <a:cs typeface="Calibri"/>
              </a:rPr>
              <a:t>to </a:t>
            </a:r>
            <a:r>
              <a:rPr sz="2200" spc="-15" dirty="0">
                <a:solidFill>
                  <a:schemeClr val="bg1"/>
                </a:solidFill>
                <a:latin typeface="Calibri"/>
                <a:cs typeface="Calibri"/>
              </a:rPr>
              <a:t>Educational  </a:t>
            </a:r>
            <a:r>
              <a:rPr sz="2200" spc="-10" dirty="0">
                <a:solidFill>
                  <a:schemeClr val="bg1"/>
                </a:solidFill>
                <a:latin typeface="Calibri"/>
                <a:cs typeface="Calibri"/>
              </a:rPr>
              <a:t>Administration, </a:t>
            </a:r>
            <a:r>
              <a:rPr sz="2200" spc="-5" dirty="0">
                <a:solidFill>
                  <a:schemeClr val="bg1"/>
                </a:solidFill>
                <a:latin typeface="Calibri"/>
                <a:cs typeface="Calibri"/>
              </a:rPr>
              <a:t>Planning and </a:t>
            </a:r>
            <a:r>
              <a:rPr sz="2200" dirty="0">
                <a:solidFill>
                  <a:schemeClr val="bg1"/>
                </a:solidFill>
                <a:latin typeface="Calibri"/>
                <a:cs typeface="Calibri"/>
              </a:rPr>
              <a:t>supervision. </a:t>
            </a:r>
            <a:r>
              <a:rPr sz="2200" spc="-5" dirty="0">
                <a:solidFill>
                  <a:schemeClr val="bg1"/>
                </a:solidFill>
                <a:latin typeface="Calibri"/>
                <a:cs typeface="Calibri"/>
              </a:rPr>
              <a:t>Lagos’ Joja  </a:t>
            </a:r>
            <a:r>
              <a:rPr sz="2200" spc="-10" dirty="0">
                <a:solidFill>
                  <a:schemeClr val="bg1"/>
                </a:solidFill>
                <a:latin typeface="Calibri"/>
                <a:cs typeface="Calibri"/>
              </a:rPr>
              <a:t>publishers</a:t>
            </a:r>
            <a:r>
              <a:rPr sz="2200" spc="-2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chemeClr val="bg1"/>
                </a:solidFill>
                <a:latin typeface="Calibri"/>
                <a:cs typeface="Calibri"/>
              </a:rPr>
              <a:t>ltd.</a:t>
            </a:r>
            <a:endParaRPr sz="22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41300" indent="-228600" algn="just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200" spc="-10" dirty="0">
                <a:solidFill>
                  <a:schemeClr val="bg1"/>
                </a:solidFill>
                <a:latin typeface="Calibri"/>
                <a:cs typeface="Calibri"/>
              </a:rPr>
              <a:t>Advanced</a:t>
            </a:r>
            <a:endParaRPr sz="2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02724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1763" y="357073"/>
            <a:ext cx="3920237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600" spc="-90" dirty="0"/>
              <a:t>Planning</a:t>
            </a:r>
            <a:endParaRPr sz="4600" dirty="0"/>
          </a:p>
        </p:txBody>
      </p:sp>
      <p:sp>
        <p:nvSpPr>
          <p:cNvPr id="3" name="object 3"/>
          <p:cNvSpPr txBox="1"/>
          <p:nvPr/>
        </p:nvSpPr>
        <p:spPr>
          <a:xfrm>
            <a:off x="650240" y="1282446"/>
            <a:ext cx="8341360" cy="18594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  <a:spcBef>
                <a:spcPts val="10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Adesina </a:t>
            </a:r>
            <a:r>
              <a:rPr sz="2400" spc="-5" dirty="0">
                <a:solidFill>
                  <a:schemeClr val="bg1"/>
                </a:solidFill>
                <a:latin typeface="Calibri"/>
                <a:cs typeface="Calibri"/>
              </a:rPr>
              <a:t>(1990) defines planning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as ‘ </a:t>
            </a:r>
            <a:r>
              <a:rPr sz="2400" i="1" dirty="0">
                <a:solidFill>
                  <a:schemeClr val="bg1"/>
                </a:solidFill>
                <a:latin typeface="Calibri"/>
                <a:cs typeface="Calibri"/>
              </a:rPr>
              <a:t>a way </a:t>
            </a:r>
            <a:r>
              <a:rPr sz="2400" i="1" spc="-5" dirty="0">
                <a:solidFill>
                  <a:schemeClr val="bg1"/>
                </a:solidFill>
                <a:latin typeface="Calibri"/>
                <a:cs typeface="Calibri"/>
              </a:rPr>
              <a:t>of projecting  our intentions, that </a:t>
            </a:r>
            <a:r>
              <a:rPr sz="2400" i="1" dirty="0">
                <a:solidFill>
                  <a:schemeClr val="bg1"/>
                </a:solidFill>
                <a:latin typeface="Calibri"/>
                <a:cs typeface="Calibri"/>
              </a:rPr>
              <a:t>is, a method of deciding what we  </a:t>
            </a:r>
            <a:r>
              <a:rPr sz="2400" i="1" spc="-5" dirty="0">
                <a:solidFill>
                  <a:schemeClr val="bg1"/>
                </a:solidFill>
                <a:latin typeface="Calibri"/>
                <a:cs typeface="Calibri"/>
              </a:rPr>
              <a:t>want </a:t>
            </a:r>
            <a:r>
              <a:rPr sz="2400" i="1" spc="-15" dirty="0">
                <a:solidFill>
                  <a:schemeClr val="bg1"/>
                </a:solidFill>
                <a:latin typeface="Calibri"/>
                <a:cs typeface="Calibri"/>
              </a:rPr>
              <a:t>to</a:t>
            </a:r>
            <a:r>
              <a:rPr sz="2400" i="1" spc="-2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i="1" spc="-30" dirty="0">
                <a:solidFill>
                  <a:schemeClr val="bg1"/>
                </a:solidFill>
                <a:latin typeface="Calibri"/>
                <a:cs typeface="Calibri"/>
              </a:rPr>
              <a:t>accomplish’.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41300" marR="643890" indent="-228600">
              <a:lnSpc>
                <a:spcPct val="100000"/>
              </a:lnSpc>
              <a:spcBef>
                <a:spcPts val="5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400" spc="-5" dirty="0" err="1" smtClean="0">
                <a:solidFill>
                  <a:schemeClr val="bg1"/>
                </a:solidFill>
                <a:latin typeface="Calibri"/>
                <a:cs typeface="Calibri"/>
              </a:rPr>
              <a:t>Ejiogu</a:t>
            </a:r>
            <a:r>
              <a:rPr sz="2400" spc="-5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chemeClr val="bg1"/>
                </a:solidFill>
                <a:latin typeface="Calibri"/>
                <a:cs typeface="Calibri"/>
              </a:rPr>
              <a:t>(1990) holds </a:t>
            </a:r>
            <a:r>
              <a:rPr sz="2400" spc="-10" dirty="0">
                <a:solidFill>
                  <a:schemeClr val="bg1"/>
                </a:solidFill>
                <a:latin typeface="Calibri"/>
                <a:cs typeface="Calibri"/>
              </a:rPr>
              <a:t>that ‘</a:t>
            </a:r>
            <a:r>
              <a:rPr sz="2400" i="1" spc="-10" dirty="0">
                <a:solidFill>
                  <a:schemeClr val="bg1"/>
                </a:solidFill>
                <a:latin typeface="Calibri"/>
                <a:cs typeface="Calibri"/>
              </a:rPr>
              <a:t>to </a:t>
            </a:r>
            <a:r>
              <a:rPr sz="2400" i="1" spc="-5" dirty="0">
                <a:solidFill>
                  <a:schemeClr val="bg1"/>
                </a:solidFill>
                <a:latin typeface="Calibri"/>
                <a:cs typeface="Calibri"/>
              </a:rPr>
              <a:t>plan, </a:t>
            </a:r>
            <a:r>
              <a:rPr sz="2400" i="1" dirty="0">
                <a:solidFill>
                  <a:schemeClr val="bg1"/>
                </a:solidFill>
                <a:latin typeface="Calibri"/>
                <a:cs typeface="Calibri"/>
              </a:rPr>
              <a:t>means </a:t>
            </a:r>
            <a:r>
              <a:rPr sz="2400" i="1" spc="-15" dirty="0">
                <a:solidFill>
                  <a:schemeClr val="bg1"/>
                </a:solidFill>
                <a:latin typeface="Calibri"/>
                <a:cs typeface="Calibri"/>
              </a:rPr>
              <a:t>to </a:t>
            </a:r>
            <a:r>
              <a:rPr sz="2400" i="1" spc="-5" dirty="0">
                <a:solidFill>
                  <a:schemeClr val="bg1"/>
                </a:solidFill>
                <a:latin typeface="Calibri"/>
                <a:cs typeface="Calibri"/>
              </a:rPr>
              <a:t>project,  </a:t>
            </a:r>
            <a:r>
              <a:rPr sz="2400" i="1" spc="-10" dirty="0">
                <a:solidFill>
                  <a:schemeClr val="bg1"/>
                </a:solidFill>
                <a:latin typeface="Calibri"/>
                <a:cs typeface="Calibri"/>
              </a:rPr>
              <a:t>forecast, </a:t>
            </a:r>
            <a:r>
              <a:rPr sz="2400" i="1" spc="-5" dirty="0">
                <a:solidFill>
                  <a:schemeClr val="bg1"/>
                </a:solidFill>
                <a:latin typeface="Calibri"/>
                <a:cs typeface="Calibri"/>
              </a:rPr>
              <a:t>design </a:t>
            </a:r>
            <a:r>
              <a:rPr sz="2400" i="1" dirty="0">
                <a:solidFill>
                  <a:schemeClr val="bg1"/>
                </a:solidFill>
                <a:latin typeface="Calibri"/>
                <a:cs typeface="Calibri"/>
              </a:rPr>
              <a:t>or </a:t>
            </a:r>
            <a:r>
              <a:rPr sz="2400" i="1" spc="-20" dirty="0">
                <a:solidFill>
                  <a:schemeClr val="bg1"/>
                </a:solidFill>
                <a:latin typeface="Calibri"/>
                <a:cs typeface="Calibri"/>
              </a:rPr>
              <a:t>make </a:t>
            </a:r>
            <a:r>
              <a:rPr sz="2400" i="1" dirty="0">
                <a:solidFill>
                  <a:schemeClr val="bg1"/>
                </a:solidFill>
                <a:latin typeface="Calibri"/>
                <a:cs typeface="Calibri"/>
              </a:rPr>
              <a:t>or chart </a:t>
            </a:r>
            <a:r>
              <a:rPr sz="2400" i="1" spc="-5" dirty="0">
                <a:solidFill>
                  <a:schemeClr val="bg1"/>
                </a:solidFill>
                <a:latin typeface="Calibri"/>
                <a:cs typeface="Calibri"/>
              </a:rPr>
              <a:t>our </a:t>
            </a:r>
            <a:r>
              <a:rPr sz="2400" i="1" dirty="0">
                <a:solidFill>
                  <a:schemeClr val="bg1"/>
                </a:solidFill>
                <a:latin typeface="Calibri"/>
                <a:cs typeface="Calibri"/>
              </a:rPr>
              <a:t>a</a:t>
            </a:r>
            <a:r>
              <a:rPr sz="2400" i="1" spc="-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i="1" spc="-35" dirty="0">
                <a:solidFill>
                  <a:schemeClr val="bg1"/>
                </a:solidFill>
                <a:latin typeface="Calibri"/>
                <a:cs typeface="Calibri"/>
              </a:rPr>
              <a:t>course’.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2000" y="3276600"/>
            <a:ext cx="8229600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  <a:spcBef>
                <a:spcPts val="100"/>
              </a:spcBef>
              <a:buClr>
                <a:srgbClr val="A9A47B"/>
              </a:buClr>
              <a:buFont typeface="Arial"/>
              <a:buChar char="•"/>
              <a:tabLst>
                <a:tab pos="309245" algn="l"/>
                <a:tab pos="309880" algn="l"/>
              </a:tabLst>
            </a:pPr>
            <a:r>
              <a:rPr dirty="0">
                <a:solidFill>
                  <a:schemeClr val="bg1"/>
                </a:solidFill>
              </a:rPr>
              <a:t>	</a:t>
            </a:r>
            <a:r>
              <a:rPr sz="2400" spc="-10" dirty="0">
                <a:solidFill>
                  <a:schemeClr val="bg1"/>
                </a:solidFill>
                <a:latin typeface="Calibri"/>
                <a:cs typeface="Calibri"/>
              </a:rPr>
              <a:t>From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these </a:t>
            </a:r>
            <a:r>
              <a:rPr sz="2400" spc="-5" dirty="0">
                <a:solidFill>
                  <a:schemeClr val="bg1"/>
                </a:solidFill>
                <a:latin typeface="Calibri"/>
                <a:cs typeface="Calibri"/>
              </a:rPr>
              <a:t>views,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it </a:t>
            </a:r>
            <a:r>
              <a:rPr sz="2400" spc="-10" dirty="0">
                <a:solidFill>
                  <a:schemeClr val="bg1"/>
                </a:solidFill>
                <a:latin typeface="Calibri"/>
                <a:cs typeface="Calibri"/>
              </a:rPr>
              <a:t>can </a:t>
            </a:r>
            <a:r>
              <a:rPr sz="2400" spc="-5" dirty="0">
                <a:solidFill>
                  <a:schemeClr val="bg1"/>
                </a:solidFill>
                <a:latin typeface="Calibri"/>
                <a:cs typeface="Calibri"/>
              </a:rPr>
              <a:t>be summarized </a:t>
            </a:r>
            <a:r>
              <a:rPr sz="2400" spc="-10" dirty="0">
                <a:solidFill>
                  <a:schemeClr val="bg1"/>
                </a:solidFill>
                <a:latin typeface="Calibri"/>
                <a:cs typeface="Calibri"/>
              </a:rPr>
              <a:t>that </a:t>
            </a:r>
            <a:r>
              <a:rPr sz="2400" spc="-5" dirty="0">
                <a:solidFill>
                  <a:schemeClr val="bg1"/>
                </a:solidFill>
                <a:latin typeface="Calibri"/>
                <a:cs typeface="Calibri"/>
              </a:rPr>
              <a:t>‘planning  </a:t>
            </a:r>
            <a:r>
              <a:rPr sz="2400" spc="-25" dirty="0">
                <a:solidFill>
                  <a:schemeClr val="bg1"/>
                </a:solidFill>
                <a:latin typeface="Calibri"/>
                <a:cs typeface="Calibri"/>
              </a:rPr>
              <a:t>refers </a:t>
            </a:r>
            <a:r>
              <a:rPr sz="2400" spc="-15" dirty="0">
                <a:solidFill>
                  <a:schemeClr val="bg1"/>
                </a:solidFill>
                <a:latin typeface="Calibri"/>
                <a:cs typeface="Calibri"/>
              </a:rPr>
              <a:t>to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the act </a:t>
            </a:r>
            <a:r>
              <a:rPr sz="2400" spc="-5" dirty="0">
                <a:solidFill>
                  <a:schemeClr val="bg1"/>
                </a:solidFill>
                <a:latin typeface="Calibri"/>
                <a:cs typeface="Calibri"/>
              </a:rPr>
              <a:t>of deciding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in </a:t>
            </a:r>
            <a:r>
              <a:rPr sz="2400" spc="-10" dirty="0">
                <a:solidFill>
                  <a:schemeClr val="bg1"/>
                </a:solidFill>
                <a:latin typeface="Calibri"/>
                <a:cs typeface="Calibri"/>
              </a:rPr>
              <a:t>advance </a:t>
            </a:r>
            <a:r>
              <a:rPr sz="2400" spc="-5" dirty="0">
                <a:solidFill>
                  <a:schemeClr val="bg1"/>
                </a:solidFill>
                <a:latin typeface="Calibri"/>
                <a:cs typeface="Calibri"/>
              </a:rPr>
              <a:t>what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is </a:t>
            </a:r>
            <a:r>
              <a:rPr sz="2400" spc="-10" dirty="0">
                <a:solidFill>
                  <a:schemeClr val="bg1"/>
                </a:solidFill>
                <a:latin typeface="Calibri"/>
                <a:cs typeface="Calibri"/>
              </a:rPr>
              <a:t>to </a:t>
            </a:r>
            <a:r>
              <a:rPr sz="2400" spc="-5" dirty="0">
                <a:solidFill>
                  <a:schemeClr val="bg1"/>
                </a:solidFill>
                <a:latin typeface="Calibri"/>
                <a:cs typeface="Calibri"/>
              </a:rPr>
              <a:t>be  done, </a:t>
            </a:r>
            <a:r>
              <a:rPr sz="2400" spc="-10" dirty="0">
                <a:solidFill>
                  <a:schemeClr val="bg1"/>
                </a:solidFill>
                <a:latin typeface="Calibri"/>
                <a:cs typeface="Calibri"/>
              </a:rPr>
              <a:t>how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and when </a:t>
            </a:r>
            <a:r>
              <a:rPr sz="2400" spc="-15" dirty="0">
                <a:solidFill>
                  <a:schemeClr val="bg1"/>
                </a:solidFill>
                <a:latin typeface="Calibri"/>
                <a:cs typeface="Calibri"/>
              </a:rPr>
              <a:t>to </a:t>
            </a:r>
            <a:r>
              <a:rPr sz="2400" spc="-5" dirty="0">
                <a:solidFill>
                  <a:schemeClr val="bg1"/>
                </a:solidFill>
                <a:latin typeface="Calibri"/>
                <a:cs typeface="Calibri"/>
              </a:rPr>
              <a:t>do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it, </a:t>
            </a:r>
            <a:r>
              <a:rPr sz="2400" spc="-5" dirty="0">
                <a:solidFill>
                  <a:schemeClr val="bg1"/>
                </a:solidFill>
                <a:latin typeface="Calibri"/>
                <a:cs typeface="Calibri"/>
              </a:rPr>
              <a:t>where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and who is </a:t>
            </a:r>
            <a:r>
              <a:rPr sz="2400" spc="-15" dirty="0">
                <a:solidFill>
                  <a:schemeClr val="bg1"/>
                </a:solidFill>
                <a:latin typeface="Calibri"/>
                <a:cs typeface="Calibri"/>
              </a:rPr>
              <a:t>to </a:t>
            </a:r>
            <a:r>
              <a:rPr sz="2400" spc="-5" dirty="0">
                <a:solidFill>
                  <a:schemeClr val="bg1"/>
                </a:solidFill>
                <a:latin typeface="Calibri"/>
                <a:cs typeface="Calibri"/>
              </a:rPr>
              <a:t>do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it  in </a:t>
            </a:r>
            <a:r>
              <a:rPr sz="2400" spc="-10" dirty="0">
                <a:solidFill>
                  <a:schemeClr val="bg1"/>
                </a:solidFill>
                <a:latin typeface="Calibri"/>
                <a:cs typeface="Calibri"/>
              </a:rPr>
              <a:t>order to achieve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the </a:t>
            </a:r>
            <a:r>
              <a:rPr sz="2400" spc="-10" dirty="0">
                <a:solidFill>
                  <a:schemeClr val="bg1"/>
                </a:solidFill>
                <a:latin typeface="Calibri"/>
                <a:cs typeface="Calibri"/>
              </a:rPr>
              <a:t>goals or </a:t>
            </a:r>
            <a:r>
              <a:rPr sz="2400" spc="-5" dirty="0">
                <a:solidFill>
                  <a:schemeClr val="bg1"/>
                </a:solidFill>
                <a:latin typeface="Calibri"/>
                <a:cs typeface="Calibri"/>
              </a:rPr>
              <a:t>objectives of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the</a:t>
            </a:r>
            <a:r>
              <a:rPr sz="2400" spc="-2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5" dirty="0">
                <a:solidFill>
                  <a:schemeClr val="bg1"/>
                </a:solidFill>
                <a:latin typeface="Calibri"/>
                <a:cs typeface="Calibri"/>
              </a:rPr>
              <a:t>system’.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156544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88207" y="3524250"/>
            <a:ext cx="170878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0" dirty="0">
                <a:latin typeface="Gabriola"/>
                <a:cs typeface="Gabriola"/>
              </a:rPr>
              <a:t>THANK</a:t>
            </a:r>
            <a:r>
              <a:rPr sz="3200" b="0" spc="-80" dirty="0">
                <a:latin typeface="Gabriola"/>
                <a:cs typeface="Gabriola"/>
              </a:rPr>
              <a:t> </a:t>
            </a:r>
            <a:r>
              <a:rPr sz="3200" b="0" dirty="0">
                <a:latin typeface="Gabriola"/>
                <a:cs typeface="Gabriola"/>
              </a:rPr>
              <a:t>YOU</a:t>
            </a:r>
            <a:endParaRPr sz="3200">
              <a:latin typeface="Gabriola"/>
              <a:cs typeface="Gabriol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7994"/>
            <a:ext cx="1585595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600" spc="-110" dirty="0"/>
              <a:t>C</a:t>
            </a:r>
            <a:r>
              <a:rPr sz="4600" spc="-105" dirty="0"/>
              <a:t>o</a:t>
            </a:r>
            <a:r>
              <a:rPr sz="4600" spc="-100" dirty="0"/>
              <a:t>n</a:t>
            </a:r>
            <a:r>
              <a:rPr sz="4600" spc="-30" dirty="0"/>
              <a:t>t</a:t>
            </a:r>
            <a:r>
              <a:rPr sz="4600" spc="-5" dirty="0"/>
              <a:t>…</a:t>
            </a:r>
            <a:endParaRPr sz="4600"/>
          </a:p>
        </p:txBody>
      </p:sp>
      <p:sp>
        <p:nvSpPr>
          <p:cNvPr id="3" name="object 3"/>
          <p:cNvSpPr txBox="1"/>
          <p:nvPr/>
        </p:nvSpPr>
        <p:spPr>
          <a:xfrm>
            <a:off x="650240" y="1613661"/>
            <a:ext cx="8188960" cy="29674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  <a:spcBef>
                <a:spcPts val="10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A </a:t>
            </a:r>
            <a:r>
              <a:rPr sz="2400" spc="-5" dirty="0">
                <a:solidFill>
                  <a:schemeClr val="bg1"/>
                </a:solidFill>
                <a:latin typeface="Calibri"/>
                <a:cs typeface="Calibri"/>
              </a:rPr>
              <a:t>plan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is a </a:t>
            </a:r>
            <a:r>
              <a:rPr sz="2400" spc="-5" dirty="0">
                <a:solidFill>
                  <a:schemeClr val="bg1"/>
                </a:solidFill>
                <a:latin typeface="Calibri"/>
                <a:cs typeface="Calibri"/>
              </a:rPr>
              <a:t>detailed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scheme, </a:t>
            </a:r>
            <a:r>
              <a:rPr sz="2400" spc="-10" dirty="0">
                <a:solidFill>
                  <a:schemeClr val="bg1"/>
                </a:solidFill>
                <a:latin typeface="Calibri"/>
                <a:cs typeface="Calibri"/>
              </a:rPr>
              <a:t>programme </a:t>
            </a:r>
            <a:r>
              <a:rPr sz="2400" spc="-5" dirty="0">
                <a:solidFill>
                  <a:schemeClr val="bg1"/>
                </a:solidFill>
                <a:latin typeface="Calibri"/>
                <a:cs typeface="Calibri"/>
              </a:rPr>
              <a:t>or method  </a:t>
            </a:r>
            <a:r>
              <a:rPr sz="2400" spc="-20" dirty="0">
                <a:solidFill>
                  <a:schemeClr val="bg1"/>
                </a:solidFill>
                <a:latin typeface="Calibri"/>
                <a:cs typeface="Calibri"/>
              </a:rPr>
              <a:t>worked </a:t>
            </a:r>
            <a:r>
              <a:rPr sz="2400" spc="-5" dirty="0">
                <a:solidFill>
                  <a:schemeClr val="bg1"/>
                </a:solidFill>
                <a:latin typeface="Calibri"/>
                <a:cs typeface="Calibri"/>
              </a:rPr>
              <a:t>out </a:t>
            </a:r>
            <a:r>
              <a:rPr sz="2400" spc="-20" dirty="0">
                <a:solidFill>
                  <a:schemeClr val="bg1"/>
                </a:solidFill>
                <a:latin typeface="Calibri"/>
                <a:cs typeface="Calibri"/>
              </a:rPr>
              <a:t>before </a:t>
            </a:r>
            <a:r>
              <a:rPr sz="2400" spc="-5" dirty="0">
                <a:solidFill>
                  <a:schemeClr val="bg1"/>
                </a:solidFill>
                <a:latin typeface="Calibri"/>
                <a:cs typeface="Calibri"/>
              </a:rPr>
              <a:t>hand </a:t>
            </a:r>
            <a:r>
              <a:rPr sz="2400" spc="-20" dirty="0">
                <a:solidFill>
                  <a:schemeClr val="bg1"/>
                </a:solidFill>
                <a:latin typeface="Calibri"/>
                <a:cs typeface="Calibri"/>
              </a:rPr>
              <a:t>for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the </a:t>
            </a:r>
            <a:r>
              <a:rPr sz="2400" spc="-5" dirty="0">
                <a:solidFill>
                  <a:schemeClr val="bg1"/>
                </a:solidFill>
                <a:latin typeface="Calibri"/>
                <a:cs typeface="Calibri"/>
              </a:rPr>
              <a:t>purpose of achieving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a  </a:t>
            </a:r>
            <a:r>
              <a:rPr sz="2400" spc="-5" dirty="0">
                <a:solidFill>
                  <a:schemeClr val="bg1"/>
                </a:solidFill>
                <a:latin typeface="Calibri"/>
                <a:cs typeface="Calibri"/>
              </a:rPr>
              <a:t>set objective. </a:t>
            </a:r>
            <a:r>
              <a:rPr sz="2400" spc="-10" dirty="0">
                <a:solidFill>
                  <a:schemeClr val="bg1"/>
                </a:solidFill>
                <a:latin typeface="Calibri"/>
                <a:cs typeface="Calibri"/>
              </a:rPr>
              <a:t>There are three </a:t>
            </a:r>
            <a:r>
              <a:rPr sz="2400" spc="-5" dirty="0">
                <a:solidFill>
                  <a:schemeClr val="bg1"/>
                </a:solidFill>
                <a:latin typeface="Calibri"/>
                <a:cs typeface="Calibri"/>
              </a:rPr>
              <a:t>basic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elements in a </a:t>
            </a:r>
            <a:r>
              <a:rPr sz="2400" spc="-5" dirty="0">
                <a:solidFill>
                  <a:schemeClr val="bg1"/>
                </a:solidFill>
                <a:latin typeface="Calibri"/>
                <a:cs typeface="Calibri"/>
              </a:rPr>
              <a:t>plan,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it  deals with the </a:t>
            </a:r>
            <a:r>
              <a:rPr sz="2400" i="1" spc="-5" dirty="0">
                <a:solidFill>
                  <a:schemeClr val="bg1"/>
                </a:solidFill>
                <a:latin typeface="Calibri"/>
                <a:cs typeface="Calibri"/>
              </a:rPr>
              <a:t>future </a:t>
            </a:r>
            <a:r>
              <a:rPr sz="2400" spc="-15" dirty="0">
                <a:solidFill>
                  <a:schemeClr val="bg1"/>
                </a:solidFill>
                <a:latin typeface="Calibri"/>
                <a:cs typeface="Calibri"/>
              </a:rPr>
              <a:t>involves </a:t>
            </a:r>
            <a:r>
              <a:rPr sz="2400" i="1" spc="-5" dirty="0">
                <a:solidFill>
                  <a:schemeClr val="bg1"/>
                </a:solidFill>
                <a:latin typeface="Calibri"/>
                <a:cs typeface="Calibri"/>
              </a:rPr>
              <a:t>action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and </a:t>
            </a:r>
            <a:r>
              <a:rPr sz="2400" spc="-5" dirty="0">
                <a:solidFill>
                  <a:schemeClr val="bg1"/>
                </a:solidFill>
                <a:latin typeface="Calibri"/>
                <a:cs typeface="Calibri"/>
              </a:rPr>
              <a:t>identifies </a:t>
            </a:r>
            <a:r>
              <a:rPr sz="2400" i="1" dirty="0">
                <a:solidFill>
                  <a:schemeClr val="bg1"/>
                </a:solidFill>
                <a:latin typeface="Calibri"/>
                <a:cs typeface="Calibri"/>
              </a:rPr>
              <a:t>who is  </a:t>
            </a:r>
            <a:r>
              <a:rPr sz="2400" i="1" spc="-15" dirty="0">
                <a:solidFill>
                  <a:schemeClr val="bg1"/>
                </a:solidFill>
                <a:latin typeface="Calibri"/>
                <a:cs typeface="Calibri"/>
              </a:rPr>
              <a:t>to </a:t>
            </a:r>
            <a:r>
              <a:rPr sz="2400" i="1" spc="-5" dirty="0">
                <a:solidFill>
                  <a:schemeClr val="bg1"/>
                </a:solidFill>
                <a:latin typeface="Calibri"/>
                <a:cs typeface="Calibri"/>
              </a:rPr>
              <a:t>implement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the </a:t>
            </a:r>
            <a:r>
              <a:rPr sz="2400" spc="-10" dirty="0">
                <a:solidFill>
                  <a:schemeClr val="bg1"/>
                </a:solidFill>
                <a:latin typeface="Calibri"/>
                <a:cs typeface="Calibri"/>
              </a:rPr>
              <a:t>future</a:t>
            </a:r>
            <a:r>
              <a:rPr sz="2400" spc="-1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action.</a:t>
            </a:r>
          </a:p>
          <a:p>
            <a:pPr marL="241300" marR="601345" indent="-228600">
              <a:lnSpc>
                <a:spcPct val="100000"/>
              </a:lnSpc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400" spc="-5" dirty="0" smtClean="0">
                <a:solidFill>
                  <a:schemeClr val="bg1"/>
                </a:solidFill>
                <a:latin typeface="Calibri"/>
                <a:cs typeface="Calibri"/>
              </a:rPr>
              <a:t>Planning </a:t>
            </a:r>
            <a:r>
              <a:rPr sz="2400" spc="-10" dirty="0">
                <a:solidFill>
                  <a:schemeClr val="bg1"/>
                </a:solidFill>
                <a:latin typeface="Calibri"/>
                <a:cs typeface="Calibri"/>
              </a:rPr>
              <a:t>bridges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the </a:t>
            </a:r>
            <a:r>
              <a:rPr sz="2400" spc="-20" dirty="0">
                <a:solidFill>
                  <a:schemeClr val="bg1"/>
                </a:solidFill>
                <a:latin typeface="Calibri"/>
                <a:cs typeface="Calibri"/>
              </a:rPr>
              <a:t>gap </a:t>
            </a:r>
            <a:r>
              <a:rPr sz="2400" spc="-5" dirty="0">
                <a:solidFill>
                  <a:schemeClr val="bg1"/>
                </a:solidFill>
                <a:latin typeface="Calibri"/>
                <a:cs typeface="Calibri"/>
              </a:rPr>
              <a:t>between </a:t>
            </a:r>
            <a:r>
              <a:rPr sz="2400" spc="-10" dirty="0">
                <a:solidFill>
                  <a:schemeClr val="bg1"/>
                </a:solidFill>
                <a:latin typeface="Calibri"/>
                <a:cs typeface="Calibri"/>
              </a:rPr>
              <a:t>where </a:t>
            </a:r>
            <a:r>
              <a:rPr sz="2400" spc="-15" dirty="0">
                <a:solidFill>
                  <a:schemeClr val="bg1"/>
                </a:solidFill>
                <a:latin typeface="Calibri"/>
                <a:cs typeface="Calibri"/>
              </a:rPr>
              <a:t>we </a:t>
            </a:r>
            <a:r>
              <a:rPr sz="2400" spc="-10" dirty="0">
                <a:solidFill>
                  <a:schemeClr val="bg1"/>
                </a:solidFill>
                <a:latin typeface="Calibri"/>
                <a:cs typeface="Calibri"/>
              </a:rPr>
              <a:t>are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and  </a:t>
            </a:r>
            <a:r>
              <a:rPr sz="2400" spc="-5" dirty="0">
                <a:solidFill>
                  <a:schemeClr val="bg1"/>
                </a:solidFill>
                <a:latin typeface="Calibri"/>
                <a:cs typeface="Calibri"/>
              </a:rPr>
              <a:t>where </a:t>
            </a:r>
            <a:r>
              <a:rPr sz="2400" spc="-15" dirty="0">
                <a:solidFill>
                  <a:schemeClr val="bg1"/>
                </a:solidFill>
                <a:latin typeface="Calibri"/>
                <a:cs typeface="Calibri"/>
              </a:rPr>
              <a:t>we want to</a:t>
            </a:r>
            <a:r>
              <a:rPr sz="2400" spc="1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be.</a:t>
            </a:r>
          </a:p>
          <a:p>
            <a:pPr marL="241300" indent="-228600">
              <a:lnSpc>
                <a:spcPct val="100000"/>
              </a:lnSpc>
              <a:buClr>
                <a:srgbClr val="A9A47B"/>
              </a:buClr>
              <a:buFont typeface="Arial"/>
              <a:buChar char="•"/>
              <a:tabLst>
                <a:tab pos="241300" algn="l"/>
                <a:tab pos="2338070" algn="l"/>
                <a:tab pos="5649595" algn="l"/>
              </a:tabLst>
            </a:pP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44136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6821" y="296672"/>
            <a:ext cx="8293734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Definition of Educational</a:t>
            </a:r>
            <a:r>
              <a:rPr spc="45" dirty="0"/>
              <a:t> </a:t>
            </a:r>
            <a:r>
              <a:rPr spc="-5" dirty="0"/>
              <a:t>Planning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8540" y="1217498"/>
            <a:ext cx="8061959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  <a:tab pos="1109345" algn="l"/>
                <a:tab pos="2381250" algn="l"/>
                <a:tab pos="2880995" algn="l"/>
                <a:tab pos="4031615" algn="l"/>
                <a:tab pos="4688840" algn="l"/>
                <a:tab pos="5166995" algn="l"/>
                <a:tab pos="6619875" algn="l"/>
              </a:tabLst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The	p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ocess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set</a:t>
            </a:r>
            <a:r>
              <a:rPr sz="2800" spc="-20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ing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out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advanc</a:t>
            </a:r>
            <a:r>
              <a:rPr sz="2800" spc="-3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st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at</a:t>
            </a:r>
            <a:r>
              <a:rPr sz="2800" spc="-2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gi</a:t>
            </a:r>
            <a:r>
              <a:rPr sz="2800" spc="-2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s,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59482" y="1644776"/>
            <a:ext cx="62217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964689" algn="l"/>
                <a:tab pos="4046854" algn="l"/>
                <a:tab pos="4867275" algn="l"/>
              </a:tabLst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ocedu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2800" spc="-20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ramm</a:t>
            </a:r>
            <a:r>
              <a:rPr sz="2800" spc="-2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stan</a:t>
            </a:r>
            <a:r>
              <a:rPr sz="2800" spc="5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800" spc="-2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ds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37561" y="2071497"/>
            <a:ext cx="63449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151255" algn="l"/>
                <a:tab pos="1756410" algn="l"/>
                <a:tab pos="3662679" algn="l"/>
                <a:tab pos="5234305" algn="l"/>
                <a:tab pos="5995035" algn="l"/>
              </a:tabLst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which	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educational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je</a:t>
            </a:r>
            <a:r>
              <a:rPr sz="2800" spc="-25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ti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v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ca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	be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61440" y="1644776"/>
            <a:ext cx="1376045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policies,  through  a</a:t>
            </a:r>
            <a:r>
              <a:rPr sz="2800" spc="-20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eve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8540" y="3010661"/>
            <a:ext cx="8065134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5080" indent="-342900" algn="just">
              <a:lnSpc>
                <a:spcPct val="100000"/>
              </a:lnSpc>
              <a:spcBef>
                <a:spcPts val="95"/>
              </a:spcBef>
              <a:buChar char="•"/>
              <a:tabLst>
                <a:tab pos="355600" algn="l"/>
              </a:tabLst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Educational planning is a preparation phase in</a:t>
            </a:r>
            <a:r>
              <a:rPr sz="2800" spc="6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 decision making process. It helps to determine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the 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optimal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decision.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39" y="321005"/>
            <a:ext cx="7945451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600" spc="-95" dirty="0"/>
              <a:t>Educational</a:t>
            </a:r>
            <a:r>
              <a:rPr sz="4600" spc="-270" dirty="0"/>
              <a:t> </a:t>
            </a:r>
            <a:r>
              <a:rPr sz="4600" spc="-90" dirty="0"/>
              <a:t>Planning</a:t>
            </a:r>
            <a:endParaRPr sz="4600" dirty="0"/>
          </a:p>
        </p:txBody>
      </p:sp>
      <p:sp>
        <p:nvSpPr>
          <p:cNvPr id="3" name="object 3"/>
          <p:cNvSpPr txBox="1"/>
          <p:nvPr/>
        </p:nvSpPr>
        <p:spPr>
          <a:xfrm>
            <a:off x="650240" y="1209878"/>
            <a:ext cx="7655560" cy="272125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728345" indent="-228600">
              <a:lnSpc>
                <a:spcPct val="100000"/>
              </a:lnSpc>
              <a:spcBef>
                <a:spcPts val="5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800" spc="-10" dirty="0" smtClean="0">
                <a:solidFill>
                  <a:schemeClr val="bg1"/>
                </a:solidFill>
                <a:latin typeface="Calibri"/>
                <a:cs typeface="Calibri"/>
              </a:rPr>
              <a:t>Educational </a:t>
            </a:r>
            <a:r>
              <a:rPr sz="2800" spc="-5" dirty="0">
                <a:solidFill>
                  <a:schemeClr val="bg1"/>
                </a:solidFill>
                <a:latin typeface="Calibri"/>
                <a:cs typeface="Calibri"/>
              </a:rPr>
              <a:t>planning </a:t>
            </a:r>
            <a:r>
              <a:rPr sz="2800" dirty="0">
                <a:solidFill>
                  <a:schemeClr val="bg1"/>
                </a:solidFill>
                <a:latin typeface="Calibri"/>
                <a:cs typeface="Calibri"/>
              </a:rPr>
              <a:t>is a </a:t>
            </a:r>
            <a:r>
              <a:rPr sz="2800" spc="-10" dirty="0">
                <a:solidFill>
                  <a:schemeClr val="bg1"/>
                </a:solidFill>
                <a:latin typeface="Calibri"/>
                <a:cs typeface="Calibri"/>
              </a:rPr>
              <a:t>detailed </a:t>
            </a:r>
            <a:r>
              <a:rPr sz="2800" dirty="0">
                <a:solidFill>
                  <a:schemeClr val="bg1"/>
                </a:solidFill>
                <a:latin typeface="Calibri"/>
                <a:cs typeface="Calibri"/>
              </a:rPr>
              <a:t>and </a:t>
            </a:r>
            <a:r>
              <a:rPr sz="2800" spc="-15" dirty="0">
                <a:solidFill>
                  <a:schemeClr val="bg1"/>
                </a:solidFill>
                <a:latin typeface="Calibri"/>
                <a:cs typeface="Calibri"/>
              </a:rPr>
              <a:t>systematic  </a:t>
            </a:r>
            <a:r>
              <a:rPr sz="2800" spc="-10" dirty="0">
                <a:solidFill>
                  <a:schemeClr val="bg1"/>
                </a:solidFill>
                <a:latin typeface="Calibri"/>
                <a:cs typeface="Calibri"/>
              </a:rPr>
              <a:t>process: </a:t>
            </a:r>
            <a:r>
              <a:rPr sz="2800" dirty="0">
                <a:solidFill>
                  <a:schemeClr val="bg1"/>
                </a:solidFill>
                <a:latin typeface="Calibri"/>
                <a:cs typeface="Calibri"/>
              </a:rPr>
              <a:t>it </a:t>
            </a:r>
            <a:r>
              <a:rPr sz="2800" spc="-10" dirty="0">
                <a:solidFill>
                  <a:schemeClr val="bg1"/>
                </a:solidFill>
                <a:latin typeface="Calibri"/>
                <a:cs typeface="Calibri"/>
              </a:rPr>
              <a:t>just </a:t>
            </a:r>
            <a:r>
              <a:rPr sz="2800" spc="-5" dirty="0">
                <a:solidFill>
                  <a:schemeClr val="bg1"/>
                </a:solidFill>
                <a:latin typeface="Calibri"/>
                <a:cs typeface="Calibri"/>
              </a:rPr>
              <a:t>does not happen by</a:t>
            </a:r>
            <a:r>
              <a:rPr sz="2800" spc="-4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chemeClr val="bg1"/>
                </a:solidFill>
                <a:latin typeface="Calibri"/>
                <a:cs typeface="Calibri"/>
              </a:rPr>
              <a:t>chance.</a:t>
            </a:r>
          </a:p>
          <a:p>
            <a:pPr>
              <a:lnSpc>
                <a:spcPct val="100000"/>
              </a:lnSpc>
              <a:spcBef>
                <a:spcPts val="5"/>
              </a:spcBef>
              <a:buChar char="•"/>
            </a:pPr>
            <a:endParaRPr sz="3600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241300" marR="718820" indent="-228600">
              <a:lnSpc>
                <a:spcPct val="100000"/>
              </a:lnSpc>
              <a:spcBef>
                <a:spcPts val="5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800" dirty="0">
                <a:solidFill>
                  <a:schemeClr val="bg1"/>
                </a:solidFill>
                <a:latin typeface="Calibri"/>
                <a:cs typeface="Calibri"/>
              </a:rPr>
              <a:t>It is </a:t>
            </a:r>
            <a:r>
              <a:rPr sz="2800" spc="-10" dirty="0">
                <a:solidFill>
                  <a:schemeClr val="bg1"/>
                </a:solidFill>
                <a:latin typeface="Calibri"/>
                <a:cs typeface="Calibri"/>
              </a:rPr>
              <a:t>goal-oriented: </a:t>
            </a:r>
            <a:r>
              <a:rPr sz="2800" dirty="0">
                <a:solidFill>
                  <a:schemeClr val="bg1"/>
                </a:solidFill>
                <a:latin typeface="Calibri"/>
                <a:cs typeface="Calibri"/>
              </a:rPr>
              <a:t>it is </a:t>
            </a:r>
            <a:r>
              <a:rPr sz="2800" spc="-10" dirty="0">
                <a:solidFill>
                  <a:schemeClr val="bg1"/>
                </a:solidFill>
                <a:latin typeface="Calibri"/>
                <a:cs typeface="Calibri"/>
              </a:rPr>
              <a:t>directed </a:t>
            </a:r>
            <a:r>
              <a:rPr sz="2800" spc="-15" dirty="0">
                <a:solidFill>
                  <a:schemeClr val="bg1"/>
                </a:solidFill>
                <a:latin typeface="Calibri"/>
                <a:cs typeface="Calibri"/>
              </a:rPr>
              <a:t>at </a:t>
            </a:r>
            <a:r>
              <a:rPr sz="2800" dirty="0">
                <a:solidFill>
                  <a:schemeClr val="bg1"/>
                </a:solidFill>
                <a:latin typeface="Calibri"/>
                <a:cs typeface="Calibri"/>
              </a:rPr>
              <a:t>achieving a</a:t>
            </a:r>
            <a:r>
              <a:rPr sz="2800" spc="-11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chemeClr val="bg1"/>
                </a:solidFill>
                <a:latin typeface="Calibri"/>
                <a:cs typeface="Calibri"/>
              </a:rPr>
              <a:t>set </a:t>
            </a:r>
            <a:r>
              <a:rPr lang="en-US" sz="2800" spc="-5" dirty="0" smtClean="0">
                <a:solidFill>
                  <a:schemeClr val="bg1"/>
                </a:solidFill>
                <a:latin typeface="Calibri"/>
                <a:cs typeface="Calibri"/>
              </a:rPr>
              <a:t>of</a:t>
            </a:r>
            <a:r>
              <a:rPr sz="2800" spc="-5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chemeClr val="bg1"/>
                </a:solidFill>
                <a:latin typeface="Calibri"/>
                <a:cs typeface="Calibri"/>
              </a:rPr>
              <a:t>educational</a:t>
            </a:r>
            <a:r>
              <a:rPr sz="2800" spc="-1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chemeClr val="bg1"/>
                </a:solidFill>
                <a:latin typeface="Calibri"/>
                <a:cs typeface="Calibri"/>
              </a:rPr>
              <a:t>objectives.</a:t>
            </a:r>
            <a:endParaRPr sz="28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28240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39" y="180213"/>
            <a:ext cx="7045325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65" dirty="0">
                <a:latin typeface="Cambria"/>
                <a:cs typeface="Cambria"/>
              </a:rPr>
              <a:t>THE </a:t>
            </a:r>
            <a:r>
              <a:rPr sz="3200" b="1" spc="-120" dirty="0">
                <a:latin typeface="Cambria"/>
                <a:cs typeface="Cambria"/>
              </a:rPr>
              <a:t>EDUCATIONAL </a:t>
            </a:r>
            <a:r>
              <a:rPr sz="3200" b="1" spc="-90" dirty="0">
                <a:latin typeface="Cambria"/>
                <a:cs typeface="Cambria"/>
              </a:rPr>
              <a:t>PLANNING</a:t>
            </a:r>
            <a:r>
              <a:rPr sz="3200" b="1" spc="-490" dirty="0">
                <a:latin typeface="Cambria"/>
                <a:cs typeface="Cambria"/>
              </a:rPr>
              <a:t> </a:t>
            </a:r>
            <a:r>
              <a:rPr sz="3200" b="1" spc="-100" dirty="0">
                <a:latin typeface="Cambria"/>
                <a:cs typeface="Cambria"/>
              </a:rPr>
              <a:t>PROCESS</a:t>
            </a:r>
            <a:endParaRPr sz="3200" dirty="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50239" y="1143000"/>
            <a:ext cx="8122699" cy="32734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3200" dirty="0">
                <a:solidFill>
                  <a:schemeClr val="bg1"/>
                </a:solidFill>
                <a:latin typeface="Calibri"/>
                <a:cs typeface="Calibri"/>
              </a:rPr>
              <a:t>Plan </a:t>
            </a:r>
            <a:r>
              <a:rPr sz="3200" spc="-5" dirty="0">
                <a:solidFill>
                  <a:schemeClr val="bg1"/>
                </a:solidFill>
                <a:latin typeface="Calibri"/>
                <a:cs typeface="Calibri"/>
              </a:rPr>
              <a:t>survey </a:t>
            </a:r>
            <a:r>
              <a:rPr sz="3200" dirty="0">
                <a:solidFill>
                  <a:schemeClr val="bg1"/>
                </a:solidFill>
                <a:latin typeface="Calibri"/>
                <a:cs typeface="Calibri"/>
              </a:rPr>
              <a:t>and</a:t>
            </a:r>
            <a:r>
              <a:rPr sz="3200" spc="-5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chemeClr val="bg1"/>
                </a:solidFill>
                <a:latin typeface="Calibri"/>
                <a:cs typeface="Calibri"/>
              </a:rPr>
              <a:t>deliberations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3200" spc="-5" dirty="0" smtClean="0">
                <a:solidFill>
                  <a:schemeClr val="bg1"/>
                </a:solidFill>
                <a:latin typeface="Calibri"/>
                <a:cs typeface="Calibri"/>
              </a:rPr>
              <a:t>Definition </a:t>
            </a:r>
            <a:r>
              <a:rPr sz="3200" spc="-5" dirty="0">
                <a:solidFill>
                  <a:schemeClr val="bg1"/>
                </a:solidFill>
                <a:latin typeface="Calibri"/>
                <a:cs typeface="Calibri"/>
              </a:rPr>
              <a:t>of </a:t>
            </a:r>
            <a:r>
              <a:rPr sz="3200" spc="-10" dirty="0">
                <a:solidFill>
                  <a:schemeClr val="bg1"/>
                </a:solidFill>
                <a:latin typeface="Calibri"/>
                <a:cs typeface="Calibri"/>
              </a:rPr>
              <a:t>goals </a:t>
            </a:r>
            <a:r>
              <a:rPr sz="3200" dirty="0">
                <a:solidFill>
                  <a:schemeClr val="bg1"/>
                </a:solidFill>
                <a:latin typeface="Calibri"/>
                <a:cs typeface="Calibri"/>
              </a:rPr>
              <a:t>and</a:t>
            </a:r>
            <a:r>
              <a:rPr sz="3200" spc="-4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chemeClr val="bg1"/>
                </a:solidFill>
                <a:latin typeface="Calibri"/>
                <a:cs typeface="Calibri"/>
              </a:rPr>
              <a:t>objectives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316230" indent="-304165">
              <a:lnSpc>
                <a:spcPct val="100000"/>
              </a:lnSpc>
              <a:buClr>
                <a:srgbClr val="A9A47B"/>
              </a:buClr>
              <a:buFont typeface="Arial"/>
              <a:buChar char="•"/>
              <a:tabLst>
                <a:tab pos="315595" algn="l"/>
                <a:tab pos="316865" algn="l"/>
              </a:tabLst>
            </a:pPr>
            <a:r>
              <a:rPr sz="3200" spc="-15" dirty="0" smtClean="0">
                <a:solidFill>
                  <a:schemeClr val="bg1"/>
                </a:solidFill>
                <a:latin typeface="Calibri"/>
                <a:cs typeface="Calibri"/>
              </a:rPr>
              <a:t>Programs </a:t>
            </a:r>
            <a:r>
              <a:rPr sz="3200" spc="-5" dirty="0">
                <a:solidFill>
                  <a:schemeClr val="bg1"/>
                </a:solidFill>
                <a:latin typeface="Calibri"/>
                <a:cs typeface="Calibri"/>
              </a:rPr>
              <a:t>design </a:t>
            </a:r>
            <a:r>
              <a:rPr sz="3200" dirty="0">
                <a:solidFill>
                  <a:schemeClr val="bg1"/>
                </a:solidFill>
                <a:latin typeface="Calibri"/>
                <a:cs typeface="Calibri"/>
              </a:rPr>
              <a:t>and</a:t>
            </a:r>
            <a:r>
              <a:rPr sz="3200" spc="-4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chemeClr val="bg1"/>
                </a:solidFill>
                <a:latin typeface="Calibri"/>
                <a:cs typeface="Calibri"/>
              </a:rPr>
              <a:t>specification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5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3200" spc="-10" dirty="0" smtClean="0">
                <a:solidFill>
                  <a:schemeClr val="bg1"/>
                </a:solidFill>
                <a:latin typeface="Calibri"/>
                <a:cs typeface="Calibri"/>
              </a:rPr>
              <a:t>Program</a:t>
            </a:r>
            <a:r>
              <a:rPr sz="3200" spc="-30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3200" spc="-5" dirty="0" smtClean="0">
                <a:solidFill>
                  <a:schemeClr val="bg1"/>
                </a:solidFill>
                <a:latin typeface="Calibri"/>
                <a:cs typeface="Calibri"/>
              </a:rPr>
              <a:t>provision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3200" spc="-5" dirty="0" smtClean="0">
                <a:solidFill>
                  <a:schemeClr val="bg1"/>
                </a:solidFill>
                <a:latin typeface="Calibri"/>
                <a:cs typeface="Calibri"/>
              </a:rPr>
              <a:t>Implementation </a:t>
            </a:r>
            <a:r>
              <a:rPr sz="3200" dirty="0">
                <a:solidFill>
                  <a:schemeClr val="bg1"/>
                </a:solidFill>
                <a:latin typeface="Calibri"/>
                <a:cs typeface="Calibri"/>
              </a:rPr>
              <a:t>and</a:t>
            </a:r>
            <a:r>
              <a:rPr sz="3200" spc="-7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3200" spc="-15" dirty="0" smtClean="0">
                <a:solidFill>
                  <a:schemeClr val="bg1"/>
                </a:solidFill>
                <a:latin typeface="Calibri"/>
                <a:cs typeface="Calibri"/>
              </a:rPr>
              <a:t>control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41300" marR="5080" indent="-228600">
              <a:lnSpc>
                <a:spcPct val="80000"/>
              </a:lnSpc>
              <a:spcBef>
                <a:spcPts val="5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3200" dirty="0" smtClean="0">
                <a:solidFill>
                  <a:schemeClr val="bg1"/>
                </a:solidFill>
                <a:latin typeface="Calibri"/>
                <a:cs typeface="Calibri"/>
              </a:rPr>
              <a:t>Plan </a:t>
            </a:r>
            <a:r>
              <a:rPr sz="3200" spc="-15" dirty="0">
                <a:solidFill>
                  <a:schemeClr val="bg1"/>
                </a:solidFill>
                <a:latin typeface="Calibri"/>
                <a:cs typeface="Calibri"/>
              </a:rPr>
              <a:t>Evaluation </a:t>
            </a:r>
            <a:r>
              <a:rPr sz="3200" dirty="0">
                <a:solidFill>
                  <a:schemeClr val="bg1"/>
                </a:solidFill>
                <a:latin typeface="Calibri"/>
                <a:cs typeface="Calibri"/>
              </a:rPr>
              <a:t>and </a:t>
            </a:r>
            <a:r>
              <a:rPr sz="3200" spc="-5" dirty="0">
                <a:solidFill>
                  <a:schemeClr val="bg1"/>
                </a:solidFill>
                <a:latin typeface="Calibri"/>
                <a:cs typeface="Calibri"/>
              </a:rPr>
              <a:t>plan </a:t>
            </a:r>
            <a:r>
              <a:rPr sz="3200" spc="-10" dirty="0">
                <a:solidFill>
                  <a:schemeClr val="bg1"/>
                </a:solidFill>
                <a:latin typeface="Calibri"/>
                <a:cs typeface="Calibri"/>
              </a:rPr>
              <a:t>regeneration </a:t>
            </a:r>
            <a:r>
              <a:rPr sz="3200" spc="-15" dirty="0">
                <a:solidFill>
                  <a:schemeClr val="bg1"/>
                </a:solidFill>
                <a:latin typeface="Calibri"/>
                <a:cs typeface="Calibri"/>
              </a:rPr>
              <a:t>(Peretomode,  </a:t>
            </a:r>
            <a:r>
              <a:rPr sz="3200" dirty="0">
                <a:solidFill>
                  <a:schemeClr val="bg1"/>
                </a:solidFill>
                <a:latin typeface="Calibri"/>
                <a:cs typeface="Calibri"/>
              </a:rPr>
              <a:t>1991).</a:t>
            </a:r>
          </a:p>
        </p:txBody>
      </p:sp>
    </p:spTree>
    <p:extLst>
      <p:ext uri="{BB962C8B-B14F-4D97-AF65-F5344CB8AC3E}">
        <p14:creationId xmlns:p14="http://schemas.microsoft.com/office/powerpoint/2010/main" val="3258277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395096"/>
            <a:ext cx="687387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100" dirty="0">
                <a:latin typeface="Cambria"/>
                <a:cs typeface="Cambria"/>
              </a:rPr>
              <a:t>Characteristics </a:t>
            </a:r>
            <a:r>
              <a:rPr sz="3200" b="1" spc="-50" dirty="0">
                <a:latin typeface="Cambria"/>
                <a:cs typeface="Cambria"/>
              </a:rPr>
              <a:t>of </a:t>
            </a:r>
            <a:r>
              <a:rPr sz="3200" b="1" spc="-90" dirty="0">
                <a:latin typeface="Cambria"/>
                <a:cs typeface="Cambria"/>
              </a:rPr>
              <a:t>Educational</a:t>
            </a:r>
            <a:r>
              <a:rPr sz="3200" b="1" spc="-550" dirty="0">
                <a:latin typeface="Cambria"/>
                <a:cs typeface="Cambria"/>
              </a:rPr>
              <a:t> </a:t>
            </a:r>
            <a:r>
              <a:rPr sz="3200" b="1" spc="-85" dirty="0">
                <a:latin typeface="Cambria"/>
                <a:cs typeface="Cambria"/>
              </a:rPr>
              <a:t>Planning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50240" y="1000759"/>
            <a:ext cx="7311390" cy="3157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800" b="1" spc="-5" dirty="0">
                <a:solidFill>
                  <a:srgbClr val="FF0000"/>
                </a:solidFill>
                <a:latin typeface="Calibri"/>
                <a:cs typeface="Calibri"/>
              </a:rPr>
              <a:t>Primacy </a:t>
            </a:r>
            <a:r>
              <a:rPr sz="2800" b="1" dirty="0">
                <a:solidFill>
                  <a:srgbClr val="FF0000"/>
                </a:solidFill>
                <a:latin typeface="Calibri"/>
                <a:cs typeface="Calibri"/>
              </a:rPr>
              <a:t>of</a:t>
            </a:r>
            <a:r>
              <a:rPr sz="2800" b="1" spc="-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FF0000"/>
                </a:solidFill>
                <a:latin typeface="Calibri"/>
                <a:cs typeface="Calibri"/>
              </a:rPr>
              <a:t>Planning</a:t>
            </a:r>
            <a:endParaRPr sz="2800" dirty="0">
              <a:latin typeface="Calibri"/>
              <a:cs typeface="Calibri"/>
            </a:endParaRPr>
          </a:p>
          <a:p>
            <a:pPr marL="12700" marR="170180">
              <a:lnSpc>
                <a:spcPts val="1820"/>
              </a:lnSpc>
              <a:spcBef>
                <a:spcPts val="459"/>
              </a:spcBef>
            </a:pPr>
            <a:r>
              <a:rPr sz="2000" spc="-5" dirty="0">
                <a:solidFill>
                  <a:schemeClr val="bg1"/>
                </a:solidFill>
                <a:latin typeface="Calibri"/>
                <a:cs typeface="Calibri"/>
              </a:rPr>
              <a:t>Planning is the </a:t>
            </a:r>
            <a:r>
              <a:rPr sz="2000" spc="-20" dirty="0">
                <a:solidFill>
                  <a:schemeClr val="bg1"/>
                </a:solidFill>
                <a:latin typeface="Calibri"/>
                <a:cs typeface="Calibri"/>
              </a:rPr>
              <a:t>first </a:t>
            </a:r>
            <a:r>
              <a:rPr sz="2000" spc="-15" dirty="0">
                <a:solidFill>
                  <a:schemeClr val="bg1"/>
                </a:solidFill>
                <a:latin typeface="Calibri"/>
                <a:cs typeface="Calibri"/>
              </a:rPr>
              <a:t>step </a:t>
            </a:r>
            <a:r>
              <a:rPr sz="2000" spc="-5" dirty="0">
                <a:solidFill>
                  <a:schemeClr val="bg1"/>
                </a:solidFill>
                <a:latin typeface="Calibri"/>
                <a:cs typeface="Calibri"/>
              </a:rPr>
              <a:t>in management. It </a:t>
            </a:r>
            <a:r>
              <a:rPr sz="2000" spc="-20" dirty="0">
                <a:solidFill>
                  <a:schemeClr val="bg1"/>
                </a:solidFill>
                <a:latin typeface="Calibri"/>
                <a:cs typeface="Calibri"/>
              </a:rPr>
              <a:t>takes </a:t>
            </a:r>
            <a:r>
              <a:rPr sz="2000" spc="-10" dirty="0">
                <a:solidFill>
                  <a:schemeClr val="bg1"/>
                </a:solidFill>
                <a:latin typeface="Calibri"/>
                <a:cs typeface="Calibri"/>
              </a:rPr>
              <a:t>precedence </a:t>
            </a:r>
            <a:r>
              <a:rPr sz="2000" spc="-15" dirty="0">
                <a:solidFill>
                  <a:schemeClr val="bg1"/>
                </a:solidFill>
                <a:latin typeface="Calibri"/>
                <a:cs typeface="Calibri"/>
              </a:rPr>
              <a:t>over </a:t>
            </a:r>
            <a:r>
              <a:rPr sz="2000" spc="-5" dirty="0">
                <a:solidFill>
                  <a:schemeClr val="bg1"/>
                </a:solidFill>
                <a:latin typeface="Calibri"/>
                <a:cs typeface="Calibri"/>
              </a:rPr>
              <a:t>all the  </a:t>
            </a:r>
            <a:r>
              <a:rPr sz="2000" spc="-10" dirty="0">
                <a:solidFill>
                  <a:schemeClr val="bg1"/>
                </a:solidFill>
                <a:latin typeface="Calibri"/>
                <a:cs typeface="Calibri"/>
              </a:rPr>
              <a:t>other </a:t>
            </a:r>
            <a:r>
              <a:rPr sz="2000" spc="-5" dirty="0">
                <a:solidFill>
                  <a:schemeClr val="bg1"/>
                </a:solidFill>
                <a:latin typeface="Calibri"/>
                <a:cs typeface="Calibri"/>
              </a:rPr>
              <a:t>managerial </a:t>
            </a:r>
            <a:r>
              <a:rPr sz="2000" spc="-10" dirty="0">
                <a:solidFill>
                  <a:schemeClr val="bg1"/>
                </a:solidFill>
                <a:latin typeface="Calibri"/>
                <a:cs typeface="Calibri"/>
              </a:rPr>
              <a:t>functions. </a:t>
            </a:r>
            <a:r>
              <a:rPr sz="2000" spc="-15" dirty="0">
                <a:solidFill>
                  <a:schemeClr val="bg1"/>
                </a:solidFill>
                <a:latin typeface="Calibri"/>
                <a:cs typeface="Calibri"/>
              </a:rPr>
              <a:t>Everybody </a:t>
            </a:r>
            <a:r>
              <a:rPr sz="2000" spc="-10" dirty="0">
                <a:solidFill>
                  <a:schemeClr val="bg1"/>
                </a:solidFill>
                <a:latin typeface="Calibri"/>
                <a:cs typeface="Calibri"/>
              </a:rPr>
              <a:t>plans </a:t>
            </a:r>
            <a:r>
              <a:rPr sz="2000" spc="-15" dirty="0">
                <a:solidFill>
                  <a:schemeClr val="bg1"/>
                </a:solidFill>
                <a:latin typeface="Calibri"/>
                <a:cs typeface="Calibri"/>
              </a:rPr>
              <a:t>even </a:t>
            </a:r>
            <a:r>
              <a:rPr sz="2000" spc="-5" dirty="0">
                <a:solidFill>
                  <a:schemeClr val="bg1"/>
                </a:solidFill>
                <a:latin typeface="Calibri"/>
                <a:cs typeface="Calibri"/>
              </a:rPr>
              <a:t>though </a:t>
            </a:r>
            <a:r>
              <a:rPr sz="2000" spc="-10" dirty="0">
                <a:solidFill>
                  <a:schemeClr val="bg1"/>
                </a:solidFill>
                <a:latin typeface="Calibri"/>
                <a:cs typeface="Calibri"/>
              </a:rPr>
              <a:t>not everybody  plans </a:t>
            </a:r>
            <a:r>
              <a:rPr sz="2000" spc="-5" dirty="0">
                <a:solidFill>
                  <a:schemeClr val="bg1"/>
                </a:solidFill>
                <a:latin typeface="Calibri"/>
                <a:cs typeface="Calibri"/>
              </a:rPr>
              <a:t>well. As a </a:t>
            </a:r>
            <a:r>
              <a:rPr sz="2000" spc="-30" dirty="0">
                <a:solidFill>
                  <a:schemeClr val="bg1"/>
                </a:solidFill>
                <a:latin typeface="Calibri"/>
                <a:cs typeface="Calibri"/>
              </a:rPr>
              <a:t>teacher, </a:t>
            </a:r>
            <a:r>
              <a:rPr sz="2000" spc="-15" dirty="0">
                <a:solidFill>
                  <a:schemeClr val="bg1"/>
                </a:solidFill>
                <a:latin typeface="Calibri"/>
                <a:cs typeface="Calibri"/>
              </a:rPr>
              <a:t>you </a:t>
            </a:r>
            <a:r>
              <a:rPr sz="2000" spc="-10" dirty="0">
                <a:solidFill>
                  <a:schemeClr val="bg1"/>
                </a:solidFill>
                <a:latin typeface="Calibri"/>
                <a:cs typeface="Calibri"/>
              </a:rPr>
              <a:t>plan your </a:t>
            </a:r>
            <a:r>
              <a:rPr sz="2000" spc="-5" dirty="0">
                <a:solidFill>
                  <a:schemeClr val="bg1"/>
                </a:solidFill>
                <a:latin typeface="Calibri"/>
                <a:cs typeface="Calibri"/>
              </a:rPr>
              <a:t>lessons </a:t>
            </a:r>
            <a:r>
              <a:rPr sz="2000" spc="-20" dirty="0">
                <a:solidFill>
                  <a:schemeClr val="bg1"/>
                </a:solidFill>
                <a:latin typeface="Calibri"/>
                <a:cs typeface="Calibri"/>
              </a:rPr>
              <a:t>before </a:t>
            </a:r>
            <a:r>
              <a:rPr sz="2000" spc="-15" dirty="0">
                <a:solidFill>
                  <a:schemeClr val="bg1"/>
                </a:solidFill>
                <a:latin typeface="Calibri"/>
                <a:cs typeface="Calibri"/>
              </a:rPr>
              <a:t>you go to </a:t>
            </a:r>
            <a:r>
              <a:rPr sz="2000" spc="-10" dirty="0">
                <a:solidFill>
                  <a:schemeClr val="bg1"/>
                </a:solidFill>
                <a:latin typeface="Calibri"/>
                <a:cs typeface="Calibri"/>
              </a:rPr>
              <a:t>teach  </a:t>
            </a:r>
            <a:r>
              <a:rPr sz="2000" spc="-5" dirty="0">
                <a:solidFill>
                  <a:schemeClr val="bg1"/>
                </a:solidFill>
                <a:latin typeface="Calibri"/>
                <a:cs typeface="Calibri"/>
              </a:rPr>
              <a:t>them.</a:t>
            </a:r>
            <a:endParaRPr sz="20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15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800" b="1" spc="-5" dirty="0">
                <a:solidFill>
                  <a:srgbClr val="FF0000"/>
                </a:solidFill>
                <a:latin typeface="Calibri"/>
                <a:cs typeface="Calibri"/>
              </a:rPr>
              <a:t>Planning </a:t>
            </a:r>
            <a:r>
              <a:rPr sz="2800" b="1" dirty="0">
                <a:solidFill>
                  <a:srgbClr val="FF0000"/>
                </a:solidFill>
                <a:latin typeface="Calibri"/>
                <a:cs typeface="Calibri"/>
              </a:rPr>
              <a:t>is</a:t>
            </a:r>
            <a:r>
              <a:rPr sz="2800" b="1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FF0000"/>
                </a:solidFill>
                <a:latin typeface="Calibri"/>
                <a:cs typeface="Calibri"/>
              </a:rPr>
              <a:t>pervasive:</a:t>
            </a:r>
            <a:endParaRPr sz="28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12700" marR="165100">
              <a:lnSpc>
                <a:spcPct val="80000"/>
              </a:lnSpc>
              <a:spcBef>
                <a:spcPts val="475"/>
              </a:spcBef>
            </a:pPr>
            <a:r>
              <a:rPr sz="2000" spc="-15" dirty="0">
                <a:solidFill>
                  <a:schemeClr val="bg1"/>
                </a:solidFill>
                <a:latin typeface="Calibri"/>
                <a:cs typeface="Calibri"/>
              </a:rPr>
              <a:t>By </a:t>
            </a:r>
            <a:r>
              <a:rPr sz="2000" spc="-5" dirty="0">
                <a:solidFill>
                  <a:schemeClr val="bg1"/>
                </a:solidFill>
                <a:latin typeface="Calibri"/>
                <a:cs typeface="Calibri"/>
              </a:rPr>
              <a:t>this, </a:t>
            </a:r>
            <a:r>
              <a:rPr sz="2000" spc="-10" dirty="0">
                <a:solidFill>
                  <a:schemeClr val="bg1"/>
                </a:solidFill>
                <a:latin typeface="Calibri"/>
                <a:cs typeface="Calibri"/>
              </a:rPr>
              <a:t>we </a:t>
            </a:r>
            <a:r>
              <a:rPr sz="2000" spc="-5" dirty="0">
                <a:solidFill>
                  <a:schemeClr val="bg1"/>
                </a:solidFill>
                <a:latin typeface="Calibri"/>
                <a:cs typeface="Calibri"/>
              </a:rPr>
              <a:t>mean that </a:t>
            </a:r>
            <a:r>
              <a:rPr sz="2000" spc="-10" dirty="0">
                <a:solidFill>
                  <a:schemeClr val="bg1"/>
                </a:solidFill>
                <a:latin typeface="Calibri"/>
                <a:cs typeface="Calibri"/>
              </a:rPr>
              <a:t>planning </a:t>
            </a:r>
            <a:r>
              <a:rPr sz="2000" spc="-5" dirty="0">
                <a:solidFill>
                  <a:schemeClr val="bg1"/>
                </a:solidFill>
                <a:latin typeface="Calibri"/>
                <a:cs typeface="Calibri"/>
              </a:rPr>
              <a:t>cuts </a:t>
            </a:r>
            <a:r>
              <a:rPr sz="2000" spc="-10" dirty="0">
                <a:solidFill>
                  <a:schemeClr val="bg1"/>
                </a:solidFill>
                <a:latin typeface="Calibri"/>
                <a:cs typeface="Calibri"/>
              </a:rPr>
              <a:t>across </a:t>
            </a:r>
            <a:r>
              <a:rPr sz="2000" spc="-5" dirty="0">
                <a:solidFill>
                  <a:schemeClr val="bg1"/>
                </a:solidFill>
                <a:latin typeface="Calibri"/>
                <a:cs typeface="Calibri"/>
              </a:rPr>
              <a:t>all </a:t>
            </a:r>
            <a:r>
              <a:rPr sz="2000" spc="-10" dirty="0">
                <a:solidFill>
                  <a:schemeClr val="bg1"/>
                </a:solidFill>
                <a:latin typeface="Calibri"/>
                <a:cs typeface="Calibri"/>
              </a:rPr>
              <a:t>levels </a:t>
            </a:r>
            <a:r>
              <a:rPr sz="2000" spc="-5" dirty="0">
                <a:solidFill>
                  <a:schemeClr val="bg1"/>
                </a:solidFill>
                <a:latin typeface="Calibri"/>
                <a:cs typeface="Calibri"/>
              </a:rPr>
              <a:t>of </a:t>
            </a:r>
            <a:r>
              <a:rPr sz="2000" spc="-10" dirty="0">
                <a:solidFill>
                  <a:schemeClr val="bg1"/>
                </a:solidFill>
                <a:latin typeface="Calibri"/>
                <a:cs typeface="Calibri"/>
              </a:rPr>
              <a:t>management and  </a:t>
            </a:r>
            <a:r>
              <a:rPr sz="2000" spc="-5" dirty="0">
                <a:solidFill>
                  <a:schemeClr val="bg1"/>
                </a:solidFill>
                <a:latin typeface="Calibri"/>
                <a:cs typeface="Calibri"/>
              </a:rPr>
              <a:t>all the </a:t>
            </a:r>
            <a:r>
              <a:rPr sz="2000" spc="-10" dirty="0">
                <a:solidFill>
                  <a:schemeClr val="bg1"/>
                </a:solidFill>
                <a:latin typeface="Calibri"/>
                <a:cs typeface="Calibri"/>
              </a:rPr>
              <a:t>other </a:t>
            </a:r>
            <a:r>
              <a:rPr sz="2000" spc="-5" dirty="0">
                <a:solidFill>
                  <a:schemeClr val="bg1"/>
                </a:solidFill>
                <a:latin typeface="Calibri"/>
                <a:cs typeface="Calibri"/>
              </a:rPr>
              <a:t>managerial </a:t>
            </a:r>
            <a:r>
              <a:rPr sz="2000" spc="-10" dirty="0">
                <a:solidFill>
                  <a:schemeClr val="bg1"/>
                </a:solidFill>
                <a:latin typeface="Calibri"/>
                <a:cs typeface="Calibri"/>
              </a:rPr>
              <a:t>functions. </a:t>
            </a:r>
            <a:r>
              <a:rPr sz="2000" spc="-5" dirty="0">
                <a:solidFill>
                  <a:schemeClr val="bg1"/>
                </a:solidFill>
                <a:latin typeface="Calibri"/>
                <a:cs typeface="Calibri"/>
              </a:rPr>
              <a:t>Whether </a:t>
            </a:r>
            <a:r>
              <a:rPr sz="2000" spc="-10" dirty="0">
                <a:solidFill>
                  <a:schemeClr val="bg1"/>
                </a:solidFill>
                <a:latin typeface="Calibri"/>
                <a:cs typeface="Calibri"/>
              </a:rPr>
              <a:t>at </a:t>
            </a:r>
            <a:r>
              <a:rPr sz="2000" spc="-5" dirty="0">
                <a:solidFill>
                  <a:schemeClr val="bg1"/>
                </a:solidFill>
                <a:latin typeface="Calibri"/>
                <a:cs typeface="Calibri"/>
              </a:rPr>
              <a:t>the </a:t>
            </a:r>
            <a:r>
              <a:rPr sz="2000" spc="-20" dirty="0">
                <a:solidFill>
                  <a:schemeClr val="bg1"/>
                </a:solidFill>
                <a:latin typeface="Calibri"/>
                <a:cs typeface="Calibri"/>
              </a:rPr>
              <a:t>primary, </a:t>
            </a:r>
            <a:r>
              <a:rPr sz="2000" spc="-5" dirty="0">
                <a:solidFill>
                  <a:schemeClr val="bg1"/>
                </a:solidFill>
                <a:latin typeface="Calibri"/>
                <a:cs typeface="Calibri"/>
              </a:rPr>
              <a:t>secondary </a:t>
            </a:r>
            <a:r>
              <a:rPr sz="2000" spc="-10" dirty="0">
                <a:solidFill>
                  <a:schemeClr val="bg1"/>
                </a:solidFill>
                <a:latin typeface="Calibri"/>
                <a:cs typeface="Calibri"/>
              </a:rPr>
              <a:t>or  </a:t>
            </a:r>
            <a:r>
              <a:rPr sz="2000" spc="-15" dirty="0">
                <a:solidFill>
                  <a:schemeClr val="bg1"/>
                </a:solidFill>
                <a:latin typeface="Calibri"/>
                <a:cs typeface="Calibri"/>
              </a:rPr>
              <a:t>university level </a:t>
            </a:r>
            <a:r>
              <a:rPr sz="2000" spc="-5" dirty="0">
                <a:solidFill>
                  <a:schemeClr val="bg1"/>
                </a:solidFill>
                <a:latin typeface="Calibri"/>
                <a:cs typeface="Calibri"/>
              </a:rPr>
              <a:t>of education, </a:t>
            </a:r>
            <a:r>
              <a:rPr sz="2000" spc="-10" dirty="0">
                <a:solidFill>
                  <a:schemeClr val="bg1"/>
                </a:solidFill>
                <a:latin typeface="Calibri"/>
                <a:cs typeface="Calibri"/>
              </a:rPr>
              <a:t>planning </a:t>
            </a:r>
            <a:r>
              <a:rPr sz="2000" spc="-5" dirty="0">
                <a:solidFill>
                  <a:schemeClr val="bg1"/>
                </a:solidFill>
                <a:latin typeface="Calibri"/>
                <a:cs typeface="Calibri"/>
              </a:rPr>
              <a:t>is </a:t>
            </a:r>
            <a:r>
              <a:rPr sz="2000" spc="-10" dirty="0">
                <a:solidFill>
                  <a:schemeClr val="bg1"/>
                </a:solidFill>
                <a:latin typeface="Calibri"/>
                <a:cs typeface="Calibri"/>
              </a:rPr>
              <a:t>done. </a:t>
            </a:r>
            <a:r>
              <a:rPr sz="2000" spc="-15" dirty="0">
                <a:solidFill>
                  <a:schemeClr val="bg1"/>
                </a:solidFill>
                <a:latin typeface="Calibri"/>
                <a:cs typeface="Calibri"/>
              </a:rPr>
              <a:t>For example </a:t>
            </a:r>
            <a:r>
              <a:rPr sz="2000" spc="-5" dirty="0">
                <a:solidFill>
                  <a:schemeClr val="bg1"/>
                </a:solidFill>
                <a:latin typeface="Calibri"/>
                <a:cs typeface="Calibri"/>
              </a:rPr>
              <a:t>the  managerial </a:t>
            </a:r>
            <a:r>
              <a:rPr sz="2000" spc="-10" dirty="0">
                <a:solidFill>
                  <a:schemeClr val="bg1"/>
                </a:solidFill>
                <a:latin typeface="Calibri"/>
                <a:cs typeface="Calibri"/>
              </a:rPr>
              <a:t>functions </a:t>
            </a:r>
            <a:r>
              <a:rPr sz="2000" spc="-5" dirty="0">
                <a:solidFill>
                  <a:schemeClr val="bg1"/>
                </a:solidFill>
                <a:latin typeface="Calibri"/>
                <a:cs typeface="Calibri"/>
              </a:rPr>
              <a:t>of </a:t>
            </a:r>
            <a:r>
              <a:rPr sz="2000" spc="-10" dirty="0">
                <a:solidFill>
                  <a:schemeClr val="bg1"/>
                </a:solidFill>
                <a:latin typeface="Calibri"/>
                <a:cs typeface="Calibri"/>
              </a:rPr>
              <a:t>organizing, </a:t>
            </a:r>
            <a:r>
              <a:rPr sz="2000" spc="-15" dirty="0">
                <a:solidFill>
                  <a:schemeClr val="bg1"/>
                </a:solidFill>
                <a:latin typeface="Calibri"/>
                <a:cs typeface="Calibri"/>
              </a:rPr>
              <a:t>staffing, etc </a:t>
            </a:r>
            <a:r>
              <a:rPr sz="2000" spc="-20" dirty="0">
                <a:solidFill>
                  <a:schemeClr val="bg1"/>
                </a:solidFill>
                <a:latin typeface="Calibri"/>
                <a:cs typeface="Calibri"/>
              </a:rPr>
              <a:t>involve </a:t>
            </a:r>
            <a:r>
              <a:rPr sz="2000" spc="-10" dirty="0">
                <a:solidFill>
                  <a:schemeClr val="bg1"/>
                </a:solidFill>
                <a:latin typeface="Calibri"/>
                <a:cs typeface="Calibri"/>
              </a:rPr>
              <a:t>some</a:t>
            </a:r>
            <a:r>
              <a:rPr sz="2000" spc="24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chemeClr val="bg1"/>
                </a:solidFill>
                <a:latin typeface="Calibri"/>
                <a:cs typeface="Calibri"/>
              </a:rPr>
              <a:t>planning</a:t>
            </a:r>
            <a:r>
              <a:rPr sz="2000" spc="-10" dirty="0" smtClean="0">
                <a:solidFill>
                  <a:schemeClr val="bg1"/>
                </a:solidFill>
                <a:latin typeface="Calibri"/>
                <a:cs typeface="Calibri"/>
              </a:rPr>
              <a:t>.</a:t>
            </a:r>
            <a:endParaRPr sz="20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32538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</a:t>
            </a:r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782" y="1538605"/>
            <a:ext cx="6936435" cy="3946721"/>
          </a:xfrm>
        </p:spPr>
        <p:txBody>
          <a:bodyPr/>
          <a:lstStyle/>
          <a:p>
            <a:pPr marL="241300" indent="-228600">
              <a:lnSpc>
                <a:spcPts val="2860"/>
              </a:lnSpc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lang="en-US" sz="2800" b="1" spc="-5" dirty="0">
                <a:solidFill>
                  <a:srgbClr val="FF0000"/>
                </a:solidFill>
                <a:latin typeface="Calibri"/>
                <a:cs typeface="Calibri"/>
              </a:rPr>
              <a:t>Planning </a:t>
            </a:r>
            <a:r>
              <a:rPr lang="en-US" sz="2800" b="1" dirty="0">
                <a:solidFill>
                  <a:srgbClr val="FF0000"/>
                </a:solidFill>
                <a:latin typeface="Calibri"/>
                <a:cs typeface="Calibri"/>
              </a:rPr>
              <a:t>is Mission -</a:t>
            </a:r>
            <a:r>
              <a:rPr lang="en-US" sz="2800" b="1" spc="-4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US" sz="2800" b="1" spc="-10" dirty="0">
                <a:solidFill>
                  <a:srgbClr val="FF0000"/>
                </a:solidFill>
                <a:latin typeface="Calibri"/>
                <a:cs typeface="Calibri"/>
              </a:rPr>
              <a:t>Oriented:</a:t>
            </a:r>
            <a:endParaRPr lang="en-US" sz="2800" dirty="0">
              <a:latin typeface="Calibri"/>
              <a:cs typeface="Calibri"/>
            </a:endParaRPr>
          </a:p>
          <a:p>
            <a:pPr marL="12700" marR="259079">
              <a:lnSpc>
                <a:spcPct val="80000"/>
              </a:lnSpc>
              <a:spcBef>
                <a:spcPts val="480"/>
              </a:spcBef>
            </a:pPr>
            <a:r>
              <a:rPr lang="en-US" sz="2400" spc="-5" dirty="0">
                <a:latin typeface="Calibri"/>
                <a:cs typeface="Calibri"/>
              </a:rPr>
              <a:t>Planning </a:t>
            </a:r>
            <a:r>
              <a:rPr lang="en-US" sz="2400" spc="-15" dirty="0">
                <a:latin typeface="Calibri"/>
                <a:cs typeface="Calibri"/>
              </a:rPr>
              <a:t>involves </a:t>
            </a:r>
            <a:r>
              <a:rPr lang="en-US" sz="2400" spc="-5" dirty="0">
                <a:latin typeface="Calibri"/>
                <a:cs typeface="Calibri"/>
              </a:rPr>
              <a:t>the mapping </a:t>
            </a:r>
            <a:r>
              <a:rPr lang="en-US" sz="2400" spc="-10" dirty="0">
                <a:latin typeface="Calibri"/>
                <a:cs typeface="Calibri"/>
              </a:rPr>
              <a:t>out </a:t>
            </a:r>
            <a:r>
              <a:rPr lang="en-US" sz="2400" spc="-5" dirty="0">
                <a:latin typeface="Calibri"/>
                <a:cs typeface="Calibri"/>
              </a:rPr>
              <a:t>or charting of activities in </a:t>
            </a:r>
            <a:r>
              <a:rPr lang="en-US" sz="2400" spc="-10" dirty="0">
                <a:latin typeface="Calibri"/>
                <a:cs typeface="Calibri"/>
              </a:rPr>
              <a:t>such </a:t>
            </a:r>
            <a:r>
              <a:rPr lang="en-US" sz="2400" spc="-5" dirty="0">
                <a:latin typeface="Calibri"/>
                <a:cs typeface="Calibri"/>
              </a:rPr>
              <a:t>a </a:t>
            </a:r>
            <a:r>
              <a:rPr lang="en-US" sz="2400" spc="-25" dirty="0">
                <a:latin typeface="Calibri"/>
                <a:cs typeface="Calibri"/>
              </a:rPr>
              <a:t>way  </a:t>
            </a:r>
            <a:r>
              <a:rPr lang="en-US" sz="2400" spc="-5" dirty="0">
                <a:latin typeface="Calibri"/>
                <a:cs typeface="Calibri"/>
              </a:rPr>
              <a:t>that it helps </a:t>
            </a:r>
            <a:r>
              <a:rPr lang="en-US" sz="2400" spc="-15" dirty="0">
                <a:latin typeface="Calibri"/>
                <a:cs typeface="Calibri"/>
              </a:rPr>
              <a:t>to </a:t>
            </a:r>
            <a:r>
              <a:rPr lang="en-US" sz="2400" spc="-10" dirty="0">
                <a:latin typeface="Calibri"/>
                <a:cs typeface="Calibri"/>
              </a:rPr>
              <a:t>satisfy human wants. </a:t>
            </a:r>
            <a:r>
              <a:rPr lang="en-US" sz="2400" spc="-5" dirty="0">
                <a:latin typeface="Calibri"/>
                <a:cs typeface="Calibri"/>
              </a:rPr>
              <a:t>Thus, </a:t>
            </a:r>
            <a:r>
              <a:rPr lang="en-US" sz="2400" spc="-10" dirty="0">
                <a:latin typeface="Calibri"/>
                <a:cs typeface="Calibri"/>
              </a:rPr>
              <a:t>planning </a:t>
            </a:r>
            <a:r>
              <a:rPr lang="en-US" sz="2400" spc="-5" dirty="0">
                <a:latin typeface="Calibri"/>
                <a:cs typeface="Calibri"/>
              </a:rPr>
              <a:t>is </a:t>
            </a:r>
            <a:r>
              <a:rPr lang="en-US" sz="2400" spc="-10" dirty="0">
                <a:latin typeface="Calibri"/>
                <a:cs typeface="Calibri"/>
              </a:rPr>
              <a:t>goal-directed </a:t>
            </a:r>
            <a:r>
              <a:rPr lang="en-US" sz="2400" spc="-5" dirty="0" err="1">
                <a:latin typeface="Calibri"/>
                <a:cs typeface="Calibri"/>
              </a:rPr>
              <a:t>i.e</a:t>
            </a:r>
            <a:r>
              <a:rPr lang="en-US" sz="2400" spc="-5" dirty="0">
                <a:latin typeface="Calibri"/>
                <a:cs typeface="Calibri"/>
              </a:rPr>
              <a:t>  </a:t>
            </a:r>
            <a:r>
              <a:rPr lang="en-US" sz="2400" spc="-10" dirty="0">
                <a:latin typeface="Calibri"/>
                <a:cs typeface="Calibri"/>
              </a:rPr>
              <a:t>planning </a:t>
            </a:r>
            <a:r>
              <a:rPr lang="en-US" sz="2400" spc="-5" dirty="0">
                <a:latin typeface="Calibri"/>
                <a:cs typeface="Calibri"/>
              </a:rPr>
              <a:t>is </a:t>
            </a:r>
            <a:r>
              <a:rPr lang="en-US" sz="2400" spc="-10" dirty="0">
                <a:latin typeface="Calibri"/>
                <a:cs typeface="Calibri"/>
              </a:rPr>
              <a:t>directed at achieving </a:t>
            </a:r>
            <a:r>
              <a:rPr lang="en-US" sz="2400" spc="-5" dirty="0">
                <a:latin typeface="Calibri"/>
                <a:cs typeface="Calibri"/>
              </a:rPr>
              <a:t>a specified </a:t>
            </a:r>
            <a:r>
              <a:rPr lang="en-US" sz="2400" spc="-10" dirty="0">
                <a:latin typeface="Calibri"/>
                <a:cs typeface="Calibri"/>
              </a:rPr>
              <a:t>goal </a:t>
            </a:r>
            <a:r>
              <a:rPr lang="en-US" sz="2400" spc="-5" dirty="0">
                <a:latin typeface="Calibri"/>
                <a:cs typeface="Calibri"/>
              </a:rPr>
              <a:t>or a set of</a:t>
            </a:r>
            <a:r>
              <a:rPr lang="en-US" sz="2400" spc="120" dirty="0">
                <a:latin typeface="Calibri"/>
                <a:cs typeface="Calibri"/>
              </a:rPr>
              <a:t> </a:t>
            </a:r>
            <a:r>
              <a:rPr lang="en-US" sz="2400" spc="-10" dirty="0">
                <a:latin typeface="Calibri"/>
                <a:cs typeface="Calibri"/>
              </a:rPr>
              <a:t>goals.</a:t>
            </a:r>
            <a:endParaRPr lang="en-US" sz="2400" dirty="0">
              <a:latin typeface="Calibri"/>
              <a:cs typeface="Calibri"/>
            </a:endParaRPr>
          </a:p>
          <a:p>
            <a:pPr marL="241300" indent="-228600">
              <a:lnSpc>
                <a:spcPts val="2860"/>
              </a:lnSpc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lang="en-US" sz="2800" b="1" spc="-5" dirty="0">
                <a:solidFill>
                  <a:srgbClr val="FF0000"/>
                </a:solidFill>
                <a:latin typeface="Calibri"/>
                <a:cs typeface="Calibri"/>
              </a:rPr>
              <a:t>Planning </a:t>
            </a:r>
            <a:r>
              <a:rPr lang="en-US" sz="2800" b="1" dirty="0">
                <a:solidFill>
                  <a:srgbClr val="FF0000"/>
                </a:solidFill>
                <a:latin typeface="Calibri"/>
                <a:cs typeface="Calibri"/>
              </a:rPr>
              <a:t>is</a:t>
            </a:r>
            <a:r>
              <a:rPr lang="en-US" sz="2800" b="1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US" sz="2800" b="1" spc="-10" dirty="0">
                <a:solidFill>
                  <a:srgbClr val="FF0000"/>
                </a:solidFill>
                <a:latin typeface="Calibri"/>
                <a:cs typeface="Calibri"/>
              </a:rPr>
              <a:t>Future-Oriented.</a:t>
            </a:r>
            <a:endParaRPr lang="en-US" sz="2800" dirty="0">
              <a:latin typeface="Calibri"/>
              <a:cs typeface="Calibri"/>
            </a:endParaRPr>
          </a:p>
          <a:p>
            <a:pPr marL="12700" marR="5080">
              <a:lnSpc>
                <a:spcPct val="80000"/>
              </a:lnSpc>
              <a:spcBef>
                <a:spcPts val="475"/>
              </a:spcBef>
            </a:pPr>
            <a:r>
              <a:rPr lang="en-US" sz="2400" spc="-5" dirty="0">
                <a:latin typeface="Calibri"/>
                <a:cs typeface="Calibri"/>
              </a:rPr>
              <a:t>Planning as said earlier on, is a </a:t>
            </a:r>
            <a:r>
              <a:rPr lang="en-US" sz="2400" spc="-10" dirty="0">
                <a:latin typeface="Calibri"/>
                <a:cs typeface="Calibri"/>
              </a:rPr>
              <a:t>process </a:t>
            </a:r>
            <a:r>
              <a:rPr lang="en-US" sz="2400" spc="-5" dirty="0">
                <a:latin typeface="Calibri"/>
                <a:cs typeface="Calibri"/>
              </a:rPr>
              <a:t>of deciding in </a:t>
            </a:r>
            <a:r>
              <a:rPr lang="en-US" sz="2400" spc="-10" dirty="0">
                <a:latin typeface="Calibri"/>
                <a:cs typeface="Calibri"/>
              </a:rPr>
              <a:t>advance </a:t>
            </a:r>
            <a:r>
              <a:rPr lang="en-US" sz="2400" spc="-5" dirty="0">
                <a:latin typeface="Calibri"/>
                <a:cs typeface="Calibri"/>
              </a:rPr>
              <a:t>what </a:t>
            </a:r>
            <a:r>
              <a:rPr lang="en-US" sz="2400" spc="-10" dirty="0">
                <a:latin typeface="Calibri"/>
                <a:cs typeface="Calibri"/>
              </a:rPr>
              <a:t>should  </a:t>
            </a:r>
            <a:r>
              <a:rPr lang="en-US" sz="2400" spc="-5" dirty="0">
                <a:latin typeface="Calibri"/>
                <a:cs typeface="Calibri"/>
              </a:rPr>
              <a:t>be </a:t>
            </a:r>
            <a:r>
              <a:rPr lang="en-US" sz="2400" spc="-10" dirty="0">
                <a:latin typeface="Calibri"/>
                <a:cs typeface="Calibri"/>
              </a:rPr>
              <a:t>done </a:t>
            </a:r>
            <a:r>
              <a:rPr lang="en-US" sz="2400" spc="-5" dirty="0">
                <a:latin typeface="Calibri"/>
                <a:cs typeface="Calibri"/>
              </a:rPr>
              <a:t>in </a:t>
            </a:r>
            <a:r>
              <a:rPr lang="en-US" sz="2400" spc="-10" dirty="0">
                <a:latin typeface="Calibri"/>
                <a:cs typeface="Calibri"/>
              </a:rPr>
              <a:t>future, </a:t>
            </a:r>
            <a:r>
              <a:rPr lang="en-US" sz="2400" spc="-15" dirty="0">
                <a:latin typeface="Calibri"/>
                <a:cs typeface="Calibri"/>
              </a:rPr>
              <a:t>how </a:t>
            </a:r>
            <a:r>
              <a:rPr lang="en-US" sz="2400" spc="-5" dirty="0">
                <a:latin typeface="Calibri"/>
                <a:cs typeface="Calibri"/>
              </a:rPr>
              <a:t>it is </a:t>
            </a:r>
            <a:r>
              <a:rPr lang="en-US" sz="2400" spc="-15" dirty="0">
                <a:latin typeface="Calibri"/>
                <a:cs typeface="Calibri"/>
              </a:rPr>
              <a:t>to </a:t>
            </a:r>
            <a:r>
              <a:rPr lang="en-US" sz="2400" spc="-5" dirty="0">
                <a:latin typeface="Calibri"/>
                <a:cs typeface="Calibri"/>
              </a:rPr>
              <a:t>be </a:t>
            </a:r>
            <a:r>
              <a:rPr lang="en-US" sz="2400" spc="-10" dirty="0">
                <a:latin typeface="Calibri"/>
                <a:cs typeface="Calibri"/>
              </a:rPr>
              <a:t>done, </a:t>
            </a:r>
            <a:r>
              <a:rPr lang="en-US" sz="2400" spc="-5" dirty="0">
                <a:latin typeface="Calibri"/>
                <a:cs typeface="Calibri"/>
              </a:rPr>
              <a:t>who will do it, when and </a:t>
            </a:r>
            <a:r>
              <a:rPr lang="en-US" sz="2400" spc="-10" dirty="0">
                <a:latin typeface="Calibri"/>
                <a:cs typeface="Calibri"/>
              </a:rPr>
              <a:t>where </a:t>
            </a:r>
            <a:r>
              <a:rPr lang="en-US" sz="2400" spc="-15" dirty="0">
                <a:latin typeface="Calibri"/>
                <a:cs typeface="Calibri"/>
              </a:rPr>
              <a:t>to  </a:t>
            </a:r>
            <a:r>
              <a:rPr lang="en-US" sz="2400" spc="-5" dirty="0">
                <a:latin typeface="Calibri"/>
                <a:cs typeface="Calibri"/>
              </a:rPr>
              <a:t>do it. </a:t>
            </a:r>
            <a:r>
              <a:rPr lang="en-US" sz="2400" spc="-10" dirty="0">
                <a:latin typeface="Calibri"/>
                <a:cs typeface="Calibri"/>
              </a:rPr>
              <a:t>This </a:t>
            </a:r>
            <a:r>
              <a:rPr lang="en-US" sz="2400" spc="-15" dirty="0">
                <a:latin typeface="Calibri"/>
                <a:cs typeface="Calibri"/>
              </a:rPr>
              <a:t>process </a:t>
            </a:r>
            <a:r>
              <a:rPr lang="en-US" sz="2400" spc="-20" dirty="0">
                <a:latin typeface="Calibri"/>
                <a:cs typeface="Calibri"/>
              </a:rPr>
              <a:t>takes </a:t>
            </a:r>
            <a:r>
              <a:rPr lang="en-US" sz="2400" spc="-15" dirty="0">
                <a:latin typeface="Calibri"/>
                <a:cs typeface="Calibri"/>
              </a:rPr>
              <a:t>into </a:t>
            </a:r>
            <a:r>
              <a:rPr lang="en-US" sz="2400" spc="-10" dirty="0">
                <a:latin typeface="Calibri"/>
                <a:cs typeface="Calibri"/>
              </a:rPr>
              <a:t>consideration past trends </a:t>
            </a:r>
            <a:r>
              <a:rPr lang="en-US" sz="2400" spc="-5" dirty="0">
                <a:latin typeface="Calibri"/>
                <a:cs typeface="Calibri"/>
              </a:rPr>
              <a:t>and </a:t>
            </a:r>
            <a:r>
              <a:rPr lang="en-US" sz="2400" spc="-10" dirty="0">
                <a:latin typeface="Calibri"/>
                <a:cs typeface="Calibri"/>
              </a:rPr>
              <a:t>present  experiences </a:t>
            </a:r>
            <a:r>
              <a:rPr lang="en-US" sz="2400" spc="-5" dirty="0">
                <a:latin typeface="Calibri"/>
                <a:cs typeface="Calibri"/>
              </a:rPr>
              <a:t>in </a:t>
            </a:r>
            <a:r>
              <a:rPr lang="en-US" sz="2400" spc="-15" dirty="0">
                <a:latin typeface="Calibri"/>
                <a:cs typeface="Calibri"/>
              </a:rPr>
              <a:t>order to project into </a:t>
            </a:r>
            <a:r>
              <a:rPr lang="en-US" sz="2400" spc="-5" dirty="0">
                <a:latin typeface="Calibri"/>
                <a:cs typeface="Calibri"/>
              </a:rPr>
              <a:t>the</a:t>
            </a:r>
            <a:r>
              <a:rPr lang="en-US" sz="2400" spc="105" dirty="0">
                <a:latin typeface="Calibri"/>
                <a:cs typeface="Calibri"/>
              </a:rPr>
              <a:t> </a:t>
            </a:r>
            <a:r>
              <a:rPr lang="en-US" sz="2400" spc="-10" dirty="0">
                <a:latin typeface="Calibri"/>
                <a:cs typeface="Calibri"/>
              </a:rPr>
              <a:t>future.</a:t>
            </a:r>
            <a:endParaRPr lang="en-US" sz="2400" dirty="0">
              <a:latin typeface="Calibri"/>
              <a:cs typeface="Calibri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87585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31038"/>
            <a:ext cx="665734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90" dirty="0">
                <a:latin typeface="Cambria"/>
                <a:cs typeface="Cambria"/>
              </a:rPr>
              <a:t>Educational </a:t>
            </a:r>
            <a:r>
              <a:rPr sz="3200" b="1" spc="-85" dirty="0">
                <a:latin typeface="Cambria"/>
                <a:cs typeface="Cambria"/>
              </a:rPr>
              <a:t>Planning </a:t>
            </a:r>
            <a:r>
              <a:rPr sz="3200" b="1" spc="-95" dirty="0">
                <a:latin typeface="Cambria"/>
                <a:cs typeface="Cambria"/>
              </a:rPr>
              <a:t>Process</a:t>
            </a:r>
            <a:r>
              <a:rPr sz="3200" b="1" spc="-545" dirty="0">
                <a:latin typeface="Cambria"/>
                <a:cs typeface="Cambria"/>
              </a:rPr>
              <a:t> </a:t>
            </a:r>
            <a:r>
              <a:rPr sz="3200" b="1" spc="-95" dirty="0">
                <a:latin typeface="Cambria"/>
                <a:cs typeface="Cambria"/>
              </a:rPr>
              <a:t>(Braod)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50240" y="989675"/>
            <a:ext cx="8096195" cy="360868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70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400" b="1" spc="-15" dirty="0">
                <a:solidFill>
                  <a:srgbClr val="FF0000"/>
                </a:solidFill>
                <a:latin typeface="Calibri"/>
                <a:cs typeface="Calibri"/>
              </a:rPr>
              <a:t>Statement </a:t>
            </a:r>
            <a:r>
              <a:rPr sz="2400" b="1" dirty="0">
                <a:solidFill>
                  <a:srgbClr val="FF0000"/>
                </a:solidFill>
                <a:latin typeface="Calibri"/>
                <a:cs typeface="Calibri"/>
              </a:rPr>
              <a:t>of </a:t>
            </a:r>
            <a:r>
              <a:rPr sz="2400" b="1" spc="-5" dirty="0">
                <a:solidFill>
                  <a:srgbClr val="FF0000"/>
                </a:solidFill>
                <a:latin typeface="Calibri"/>
                <a:cs typeface="Calibri"/>
              </a:rPr>
              <a:t>educational</a:t>
            </a:r>
            <a:r>
              <a:rPr sz="2400" b="1" spc="-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Calibri"/>
                <a:cs typeface="Calibri"/>
              </a:rPr>
              <a:t>objectives:</a:t>
            </a:r>
            <a:endParaRPr sz="2400" dirty="0">
              <a:latin typeface="Calibri"/>
              <a:cs typeface="Calibri"/>
            </a:endParaRPr>
          </a:p>
          <a:p>
            <a:pPr marL="241300" marR="5080" indent="-228600">
              <a:lnSpc>
                <a:spcPct val="100000"/>
              </a:lnSpc>
              <a:spcBef>
                <a:spcPts val="550"/>
              </a:spcBef>
              <a:buClr>
                <a:srgbClr val="A9A47B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200" spc="-10" dirty="0">
                <a:solidFill>
                  <a:schemeClr val="bg1"/>
                </a:solidFill>
                <a:latin typeface="Calibri"/>
                <a:cs typeface="Calibri"/>
              </a:rPr>
              <a:t>The educational objectives must </a:t>
            </a:r>
            <a:r>
              <a:rPr sz="2200" spc="-5" dirty="0">
                <a:solidFill>
                  <a:schemeClr val="bg1"/>
                </a:solidFill>
                <a:latin typeface="Calibri"/>
                <a:cs typeface="Calibri"/>
              </a:rPr>
              <a:t>be identified and clearly  </a:t>
            </a:r>
            <a:r>
              <a:rPr sz="2200" spc="-20" dirty="0">
                <a:solidFill>
                  <a:schemeClr val="bg1"/>
                </a:solidFill>
                <a:latin typeface="Calibri"/>
                <a:cs typeface="Calibri"/>
              </a:rPr>
              <a:t>stated. </a:t>
            </a:r>
            <a:r>
              <a:rPr sz="2200" spc="-10" dirty="0">
                <a:solidFill>
                  <a:schemeClr val="bg1"/>
                </a:solidFill>
                <a:latin typeface="Calibri"/>
                <a:cs typeface="Calibri"/>
              </a:rPr>
              <a:t>This </a:t>
            </a:r>
            <a:r>
              <a:rPr sz="2200" spc="-5" dirty="0">
                <a:solidFill>
                  <a:schemeClr val="bg1"/>
                </a:solidFill>
                <a:latin typeface="Calibri"/>
                <a:cs typeface="Calibri"/>
              </a:rPr>
              <a:t>will </a:t>
            </a:r>
            <a:r>
              <a:rPr sz="2200" spc="-10" dirty="0">
                <a:solidFill>
                  <a:schemeClr val="bg1"/>
                </a:solidFill>
                <a:latin typeface="Calibri"/>
                <a:cs typeface="Calibri"/>
              </a:rPr>
              <a:t>ensure that there </a:t>
            </a:r>
            <a:r>
              <a:rPr sz="2200" spc="-5" dirty="0">
                <a:solidFill>
                  <a:schemeClr val="bg1"/>
                </a:solidFill>
                <a:latin typeface="Calibri"/>
                <a:cs typeface="Calibri"/>
              </a:rPr>
              <a:t>is no </a:t>
            </a:r>
            <a:r>
              <a:rPr sz="2200" spc="-10" dirty="0">
                <a:solidFill>
                  <a:schemeClr val="bg1"/>
                </a:solidFill>
                <a:latin typeface="Calibri"/>
                <a:cs typeface="Calibri"/>
              </a:rPr>
              <a:t>confusion </a:t>
            </a:r>
            <a:r>
              <a:rPr sz="2200" spc="-5" dirty="0">
                <a:solidFill>
                  <a:schemeClr val="bg1"/>
                </a:solidFill>
                <a:latin typeface="Calibri"/>
                <a:cs typeface="Calibri"/>
              </a:rPr>
              <a:t>about the  </a:t>
            </a:r>
            <a:r>
              <a:rPr sz="2200" spc="-10" dirty="0">
                <a:solidFill>
                  <a:schemeClr val="bg1"/>
                </a:solidFill>
                <a:latin typeface="Calibri"/>
                <a:cs typeface="Calibri"/>
              </a:rPr>
              <a:t>objectives.</a:t>
            </a:r>
            <a:endParaRPr sz="22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1485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400" b="1" spc="-5" dirty="0" smtClean="0">
                <a:solidFill>
                  <a:srgbClr val="FF0000"/>
                </a:solidFill>
                <a:latin typeface="Calibri"/>
                <a:cs typeface="Calibri"/>
              </a:rPr>
              <a:t>Identification </a:t>
            </a:r>
            <a:r>
              <a:rPr sz="2400" b="1" dirty="0">
                <a:solidFill>
                  <a:srgbClr val="FF0000"/>
                </a:solidFill>
                <a:latin typeface="Calibri"/>
                <a:cs typeface="Calibri"/>
              </a:rPr>
              <a:t>of </a:t>
            </a:r>
            <a:r>
              <a:rPr sz="2400" b="1" spc="-5" dirty="0">
                <a:solidFill>
                  <a:srgbClr val="FF0000"/>
                </a:solidFill>
                <a:latin typeface="Calibri"/>
                <a:cs typeface="Calibri"/>
              </a:rPr>
              <a:t>various</a:t>
            </a:r>
            <a:r>
              <a:rPr sz="2400" b="1" spc="-5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FF0000"/>
                </a:solidFill>
                <a:latin typeface="Calibri"/>
                <a:cs typeface="Calibri"/>
              </a:rPr>
              <a:t>activities:</a:t>
            </a:r>
            <a:endParaRPr sz="2400" dirty="0">
              <a:latin typeface="Calibri"/>
              <a:cs typeface="Calibri"/>
            </a:endParaRPr>
          </a:p>
          <a:p>
            <a:pPr marL="12700" marR="74930">
              <a:lnSpc>
                <a:spcPct val="100000"/>
              </a:lnSpc>
              <a:spcBef>
                <a:spcPts val="545"/>
              </a:spcBef>
            </a:pPr>
            <a:r>
              <a:rPr sz="2200" spc="-10" dirty="0" smtClean="0">
                <a:solidFill>
                  <a:schemeClr val="bg1"/>
                </a:solidFill>
                <a:latin typeface="Calibri"/>
                <a:cs typeface="Calibri"/>
              </a:rPr>
              <a:t>Various </a:t>
            </a:r>
            <a:r>
              <a:rPr sz="2200" spc="-5" dirty="0">
                <a:solidFill>
                  <a:schemeClr val="bg1"/>
                </a:solidFill>
                <a:latin typeface="Calibri"/>
                <a:cs typeface="Calibri"/>
              </a:rPr>
              <a:t>activities which </a:t>
            </a:r>
            <a:r>
              <a:rPr sz="2200" spc="-10" dirty="0">
                <a:solidFill>
                  <a:schemeClr val="bg1"/>
                </a:solidFill>
                <a:latin typeface="Calibri"/>
                <a:cs typeface="Calibri"/>
              </a:rPr>
              <a:t>are </a:t>
            </a:r>
            <a:r>
              <a:rPr sz="2200" spc="-5" dirty="0">
                <a:solidFill>
                  <a:schemeClr val="bg1"/>
                </a:solidFill>
                <a:latin typeface="Calibri"/>
                <a:cs typeface="Calibri"/>
              </a:rPr>
              <a:t>needed </a:t>
            </a:r>
            <a:r>
              <a:rPr sz="2200" spc="-20" dirty="0">
                <a:solidFill>
                  <a:schemeClr val="bg1"/>
                </a:solidFill>
                <a:latin typeface="Calibri"/>
                <a:cs typeface="Calibri"/>
              </a:rPr>
              <a:t>to </a:t>
            </a:r>
            <a:r>
              <a:rPr sz="2200" spc="-10" dirty="0">
                <a:solidFill>
                  <a:schemeClr val="bg1"/>
                </a:solidFill>
                <a:latin typeface="Calibri"/>
                <a:cs typeface="Calibri"/>
              </a:rPr>
              <a:t>achieve </a:t>
            </a:r>
            <a:r>
              <a:rPr sz="2200" spc="-5" dirty="0">
                <a:solidFill>
                  <a:schemeClr val="bg1"/>
                </a:solidFill>
                <a:latin typeface="Calibri"/>
                <a:cs typeface="Calibri"/>
              </a:rPr>
              <a:t>the </a:t>
            </a:r>
            <a:r>
              <a:rPr sz="2200" spc="-20" dirty="0">
                <a:solidFill>
                  <a:schemeClr val="bg1"/>
                </a:solidFill>
                <a:latin typeface="Calibri"/>
                <a:cs typeface="Calibri"/>
              </a:rPr>
              <a:t>stated  </a:t>
            </a:r>
            <a:r>
              <a:rPr sz="2200" spc="-10" dirty="0">
                <a:solidFill>
                  <a:schemeClr val="bg1"/>
                </a:solidFill>
                <a:latin typeface="Calibri"/>
                <a:cs typeface="Calibri"/>
              </a:rPr>
              <a:t>objectives must </a:t>
            </a:r>
            <a:r>
              <a:rPr sz="2200" spc="-5" dirty="0">
                <a:solidFill>
                  <a:schemeClr val="bg1"/>
                </a:solidFill>
                <a:latin typeface="Calibri"/>
                <a:cs typeface="Calibri"/>
              </a:rPr>
              <a:t>be clearly</a:t>
            </a:r>
            <a:r>
              <a:rPr sz="2200" spc="2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chemeClr val="bg1"/>
                </a:solidFill>
                <a:latin typeface="Calibri"/>
                <a:cs typeface="Calibri"/>
              </a:rPr>
              <a:t>identified.</a:t>
            </a:r>
            <a:endParaRPr sz="22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1485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400" b="1" spc="-15" dirty="0" smtClean="0">
                <a:solidFill>
                  <a:srgbClr val="FF0000"/>
                </a:solidFill>
                <a:latin typeface="Calibri"/>
                <a:cs typeface="Calibri"/>
              </a:rPr>
              <a:t>Evaluation </a:t>
            </a:r>
            <a:r>
              <a:rPr sz="2400" b="1" dirty="0">
                <a:solidFill>
                  <a:srgbClr val="FF0000"/>
                </a:solidFill>
                <a:latin typeface="Calibri"/>
                <a:cs typeface="Calibri"/>
              </a:rPr>
              <a:t>of</a:t>
            </a:r>
            <a:r>
              <a:rPr sz="2400" b="1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1" spc="-10" dirty="0" smtClean="0">
                <a:solidFill>
                  <a:srgbClr val="FF0000"/>
                </a:solidFill>
                <a:latin typeface="Calibri"/>
                <a:cs typeface="Calibri"/>
              </a:rPr>
              <a:t>results:</a:t>
            </a:r>
            <a:endParaRPr lang="en-US" sz="24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485"/>
              </a:spcBef>
              <a:buClr>
                <a:srgbClr val="A9A47B"/>
              </a:buClr>
              <a:tabLst>
                <a:tab pos="241300" algn="l"/>
              </a:tabLst>
            </a:pPr>
            <a:r>
              <a:rPr lang="en-US" sz="2400" spc="-15" dirty="0" smtClean="0">
                <a:solidFill>
                  <a:schemeClr val="bg1"/>
                </a:solidFill>
                <a:latin typeface="Calibri"/>
                <a:cs typeface="Calibri"/>
              </a:rPr>
              <a:t>Evaluation</a:t>
            </a:r>
            <a:r>
              <a:rPr sz="2200" spc="-15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chemeClr val="bg1"/>
                </a:solidFill>
                <a:latin typeface="Calibri"/>
                <a:cs typeface="Calibri"/>
              </a:rPr>
              <a:t>should be </a:t>
            </a:r>
            <a:r>
              <a:rPr sz="2200" spc="-15" dirty="0">
                <a:solidFill>
                  <a:schemeClr val="bg1"/>
                </a:solidFill>
                <a:latin typeface="Calibri"/>
                <a:cs typeface="Calibri"/>
              </a:rPr>
              <a:t>related </a:t>
            </a:r>
            <a:r>
              <a:rPr sz="2200" spc="-20" dirty="0">
                <a:solidFill>
                  <a:schemeClr val="bg1"/>
                </a:solidFill>
                <a:latin typeface="Calibri"/>
                <a:cs typeface="Calibri"/>
              </a:rPr>
              <a:t>to </a:t>
            </a:r>
            <a:r>
              <a:rPr sz="2200" spc="-5" dirty="0">
                <a:solidFill>
                  <a:schemeClr val="bg1"/>
                </a:solidFill>
                <a:latin typeface="Calibri"/>
                <a:cs typeface="Calibri"/>
              </a:rPr>
              <a:t>the </a:t>
            </a:r>
            <a:r>
              <a:rPr sz="2200" spc="-20" dirty="0">
                <a:solidFill>
                  <a:schemeClr val="bg1"/>
                </a:solidFill>
                <a:latin typeface="Calibri"/>
                <a:cs typeface="Calibri"/>
              </a:rPr>
              <a:t>stated</a:t>
            </a:r>
            <a:r>
              <a:rPr sz="2200" spc="4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chemeClr val="bg1"/>
                </a:solidFill>
                <a:latin typeface="Calibri"/>
                <a:cs typeface="Calibri"/>
              </a:rPr>
              <a:t>objectives.</a:t>
            </a:r>
            <a:endParaRPr sz="2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93522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Words>917</Words>
  <Application>Microsoft Office PowerPoint</Application>
  <PresentationFormat>On-screen Show (4:3)</PresentationFormat>
  <Paragraphs>121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Educational  Planning</vt:lpstr>
      <vt:lpstr>Planning</vt:lpstr>
      <vt:lpstr>Cont…</vt:lpstr>
      <vt:lpstr>Definition of Educational Planning</vt:lpstr>
      <vt:lpstr>Educational Planning</vt:lpstr>
      <vt:lpstr>THE EDUCATIONAL PLANNING PROCESS</vt:lpstr>
      <vt:lpstr>Characteristics of Educational Planning</vt:lpstr>
      <vt:lpstr>Cont-</vt:lpstr>
      <vt:lpstr>Educational Planning Process (Braod)</vt:lpstr>
      <vt:lpstr>USES OF EDUCATIONAL PLANNING</vt:lpstr>
      <vt:lpstr>THE NEED OF EDUCATIONAL PLANNING</vt:lpstr>
      <vt:lpstr>Cont-</vt:lpstr>
      <vt:lpstr>COMPONENTS OF EDUCATIONAL  PLANNING</vt:lpstr>
      <vt:lpstr>Characteristics of Educational  Planning</vt:lpstr>
      <vt:lpstr>Objectives of Educational Planning</vt:lpstr>
      <vt:lpstr>Steps in Educational Planning</vt:lpstr>
      <vt:lpstr>Types of Educational Planning</vt:lpstr>
      <vt:lpstr>Importance of Educational Planning</vt:lpstr>
      <vt:lpstr>References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Educational  Planning</dc:title>
  <dc:creator>Dr Riffat un Nisa</dc:creator>
  <cp:lastModifiedBy>Dr Riffat un Nisa</cp:lastModifiedBy>
  <cp:revision>7</cp:revision>
  <dcterms:created xsi:type="dcterms:W3CDTF">2020-10-27T02:17:52Z</dcterms:created>
  <dcterms:modified xsi:type="dcterms:W3CDTF">2020-10-27T02:47:17Z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2018-07-22T00:00:00Z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2020-10-27T00:00:00Z</vt:filetime>
  </property>
</Properties>
</file>