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63" r:id="rId3"/>
    <p:sldId id="268" r:id="rId4"/>
    <p:sldId id="269" r:id="rId5"/>
    <p:sldId id="270" r:id="rId6"/>
    <p:sldId id="274" r:id="rId7"/>
    <p:sldId id="271" r:id="rId8"/>
    <p:sldId id="275" r:id="rId9"/>
    <p:sldId id="272" r:id="rId10"/>
    <p:sldId id="276" r:id="rId11"/>
    <p:sldId id="273" r:id="rId12"/>
    <p:sldId id="277"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14594325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2285576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07976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33014095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51748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6959029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38472288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37341099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7997635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554AEE-ED27-4F00-83FA-D529F7CA644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1553900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554AEE-ED27-4F00-83FA-D529F7CA644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13892467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554AEE-ED27-4F00-83FA-D529F7CA6444}"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12801973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554AEE-ED27-4F00-83FA-D529F7CA6444}"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27084174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54AEE-ED27-4F00-83FA-D529F7CA6444}"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16048443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554AEE-ED27-4F00-83FA-D529F7CA644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5808088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54AEE-ED27-4F00-83FA-D529F7CA644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BE40A-91EE-467A-9452-4896CC37DBB6}" type="slidenum">
              <a:rPr lang="en-US" smtClean="0"/>
              <a:t>‹#›</a:t>
            </a:fld>
            <a:endParaRPr lang="en-US"/>
          </a:p>
        </p:txBody>
      </p:sp>
    </p:spTree>
    <p:extLst>
      <p:ext uri="{BB962C8B-B14F-4D97-AF65-F5344CB8AC3E}">
        <p14:creationId xmlns:p14="http://schemas.microsoft.com/office/powerpoint/2010/main" val="1359089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554AEE-ED27-4F00-83FA-D529F7CA6444}" type="datetimeFigureOut">
              <a:rPr lang="en-US" smtClean="0"/>
              <a:t>12/7/2020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6BE40A-91EE-467A-9452-4896CC37DBB6}" type="slidenum">
              <a:rPr lang="en-US" smtClean="0"/>
              <a:t>‹#›</a:t>
            </a:fld>
            <a:endParaRPr lang="en-US"/>
          </a:p>
        </p:txBody>
      </p:sp>
    </p:spTree>
    <p:extLst>
      <p:ext uri="{BB962C8B-B14F-4D97-AF65-F5344CB8AC3E}">
        <p14:creationId xmlns:p14="http://schemas.microsoft.com/office/powerpoint/2010/main" val="142815776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9959DB-F07A-4D30-9DDB-8ED1B9D631DC}"/>
              </a:ext>
            </a:extLst>
          </p:cNvPr>
          <p:cNvSpPr>
            <a:spLocks noGrp="1"/>
          </p:cNvSpPr>
          <p:nvPr>
            <p:ph type="title"/>
          </p:nvPr>
        </p:nvSpPr>
        <p:spPr>
          <a:xfrm>
            <a:off x="677334" y="238125"/>
            <a:ext cx="8596668" cy="661988"/>
          </a:xfrm>
        </p:spPr>
        <p:txBody>
          <a:bodyPr>
            <a:normAutofit fontScale="90000"/>
          </a:bodyPr>
          <a:lstStyle/>
          <a:p>
            <a:r>
              <a:rPr lang="en-US" sz="4000" b="1" dirty="0">
                <a:latin typeface="Times New Roman" panose="02020603050405020304" pitchFamily="18" charset="0"/>
                <a:cs typeface="Times New Roman" panose="02020603050405020304" pitchFamily="18" charset="0"/>
              </a:rPr>
              <a:t>Second Five Year Plan (1960-65)</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E22A1DEB-F786-4530-ABB7-9EBE3B3E7BF4}"/>
              </a:ext>
            </a:extLst>
          </p:cNvPr>
          <p:cNvSpPr>
            <a:spLocks noGrp="1"/>
          </p:cNvSpPr>
          <p:nvPr>
            <p:ph idx="1"/>
          </p:nvPr>
        </p:nvSpPr>
        <p:spPr>
          <a:xfrm>
            <a:off x="457200" y="900113"/>
            <a:ext cx="8816802" cy="5719762"/>
          </a:xfrm>
        </p:spPr>
        <p:txBody>
          <a:bodyPr>
            <a:noAutofit/>
          </a:bodyPr>
          <a:lstStyle/>
          <a:p>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Th second five-year plan was developed by the planning commission.</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 It was recommended that compulsory schooling for the age group six to eleven should be provided within a period of ten years and within another five years for the eleven to fourteen years age groups.</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 Intermediate classes were suggested to transfer from the jurisdiction of the universities to the board of secondary education. </a:t>
            </a:r>
          </a:p>
        </p:txBody>
      </p:sp>
    </p:spTree>
    <p:extLst>
      <p:ext uri="{BB962C8B-B14F-4D97-AF65-F5344CB8AC3E}">
        <p14:creationId xmlns:p14="http://schemas.microsoft.com/office/powerpoint/2010/main" val="2396161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73111F-4681-42AF-BF49-ED9B2A82B16E}"/>
              </a:ext>
            </a:extLst>
          </p:cNvPr>
          <p:cNvSpPr>
            <a:spLocks noGrp="1"/>
          </p:cNvSpPr>
          <p:nvPr>
            <p:ph type="title"/>
          </p:nvPr>
        </p:nvSpPr>
        <p:spPr>
          <a:xfrm>
            <a:off x="677334" y="609600"/>
            <a:ext cx="8596668" cy="519113"/>
          </a:xfrm>
        </p:spPr>
        <p:txBody>
          <a:bodyPr>
            <a:normAutofit/>
          </a:bodyPr>
          <a:lstStyle/>
          <a:p>
            <a:r>
              <a:rPr kumimoji="0" lang="en-US" sz="28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RE-ORGANIZATION OF CURRICULUM</a:t>
            </a:r>
            <a:endParaRPr lang="en-US" sz="4000" b="1" dirty="0"/>
          </a:p>
        </p:txBody>
      </p:sp>
      <p:sp>
        <p:nvSpPr>
          <p:cNvPr id="3" name="Content Placeholder 2">
            <a:extLst>
              <a:ext uri="{FF2B5EF4-FFF2-40B4-BE49-F238E27FC236}">
                <a16:creationId xmlns:a16="http://schemas.microsoft.com/office/drawing/2014/main" xmlns="" id="{A1862FF9-EA65-42CE-A490-02D5CFEA7176}"/>
              </a:ext>
            </a:extLst>
          </p:cNvPr>
          <p:cNvSpPr>
            <a:spLocks noGrp="1"/>
          </p:cNvSpPr>
          <p:nvPr>
            <p:ph idx="1"/>
          </p:nvPr>
        </p:nvSpPr>
        <p:spPr>
          <a:xfrm>
            <a:off x="677334" y="1257301"/>
            <a:ext cx="8596668" cy="5343524"/>
          </a:xfrm>
        </p:spPr>
        <p:txBody>
          <a:bodyPr>
            <a:normAutofit/>
          </a:bodyPr>
          <a:lstStyle/>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Curriculum Research Committee Centers at provincial level be set up</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Each province should have a permanent Curriculum Bureau</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Devising curriculum &amp;coordinating with provincial textbook boards &amp; teachers training institutions</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Scientific and technical education be included at every stage</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lang="en-US" sz="2400" dirty="0">
              <a:solidFill>
                <a:schemeClr val="tx1"/>
              </a:solidFill>
              <a:latin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 addition, education as a subject be included in the curriculum as an optional subject</a:t>
            </a:r>
          </a:p>
          <a:p>
            <a:endParaRPr lang="en-US" dirty="0"/>
          </a:p>
        </p:txBody>
      </p:sp>
    </p:spTree>
    <p:extLst>
      <p:ext uri="{BB962C8B-B14F-4D97-AF65-F5344CB8AC3E}">
        <p14:creationId xmlns:p14="http://schemas.microsoft.com/office/powerpoint/2010/main" val="38502966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D17B457-8D70-4536-A590-FA62C93DE584}"/>
              </a:ext>
            </a:extLst>
          </p:cNvPr>
          <p:cNvSpPr>
            <a:spLocks noGrp="1"/>
          </p:cNvSpPr>
          <p:nvPr>
            <p:ph idx="1"/>
          </p:nvPr>
        </p:nvSpPr>
        <p:spPr>
          <a:xfrm>
            <a:off x="677334" y="214313"/>
            <a:ext cx="8596668" cy="6529387"/>
          </a:xfrm>
        </p:spPr>
        <p:txBody>
          <a:bodyPr>
            <a:normAutofit lnSpcReduction="10000"/>
          </a:bodyPr>
          <a:lstStyle/>
          <a:p>
            <a:pPr marL="0" indent="0">
              <a:buNone/>
            </a:pPr>
            <a:endParaRPr lang="en-US" sz="32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b="1" dirty="0">
                <a:solidFill>
                  <a:schemeClr val="tx1"/>
                </a:solidFill>
                <a:latin typeface="Times New Roman" panose="02020603050405020304" pitchFamily="18" charset="0"/>
                <a:cs typeface="Times New Roman" panose="02020603050405020304" pitchFamily="18" charset="0"/>
              </a:rPr>
              <a:t>EXAMINATION SYSTEM </a:t>
            </a:r>
            <a:endParaRPr lang="en-US" sz="28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The existing system of examination has been thought in the report as unsatisfactory because it does not measure the ability of the student</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It therefore needs to be reformed and restructured</a:t>
            </a:r>
          </a:p>
          <a:p>
            <a:pPr marL="0" indent="0">
              <a:buNone/>
            </a:pPr>
            <a:endParaRPr lang="en-US" sz="24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b="1" dirty="0">
                <a:solidFill>
                  <a:schemeClr val="tx1"/>
                </a:solidFill>
                <a:latin typeface="Times New Roman" panose="02020603050405020304" pitchFamily="18" charset="0"/>
                <a:cs typeface="Times New Roman" panose="02020603050405020304" pitchFamily="18" charset="0"/>
              </a:rPr>
              <a:t>NATIONAL LANGUAGE AS MEDIUM OF INSTRUCTION</a:t>
            </a:r>
          </a:p>
          <a:p>
            <a:r>
              <a:rPr lang="en-US" sz="2400" dirty="0">
                <a:solidFill>
                  <a:schemeClr val="tx1"/>
                </a:solidFill>
                <a:latin typeface="Times New Roman" panose="02020603050405020304" pitchFamily="18" charset="0"/>
                <a:cs typeface="Times New Roman" panose="02020603050405020304" pitchFamily="18" charset="0"/>
              </a:rPr>
              <a:t>It has been recommended in the report that a commission is to be set up to make the national language as medium of instruction</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Textbooks be published in Urdu language</a:t>
            </a:r>
          </a:p>
        </p:txBody>
      </p:sp>
    </p:spTree>
    <p:extLst>
      <p:ext uri="{BB962C8B-B14F-4D97-AF65-F5344CB8AC3E}">
        <p14:creationId xmlns:p14="http://schemas.microsoft.com/office/powerpoint/2010/main" val="41200322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5A71A2-4877-4CF2-8383-17D75865E24D}"/>
              </a:ext>
            </a:extLst>
          </p:cNvPr>
          <p:cNvSpPr>
            <a:spLocks noGrp="1"/>
          </p:cNvSpPr>
          <p:nvPr>
            <p:ph type="title"/>
          </p:nvPr>
        </p:nvSpPr>
        <p:spPr>
          <a:xfrm>
            <a:off x="791634" y="564225"/>
            <a:ext cx="8596668" cy="564488"/>
          </a:xfrm>
        </p:spPr>
        <p:txBody>
          <a:bodyPr>
            <a:normAutofit fontScale="90000"/>
          </a:bodyPr>
          <a:lstStyle/>
          <a:p>
            <a:pPr marL="0" marR="0" lvl="0" indent="0" defTabSz="457200" rtl="0" eaLnBrk="1" fontAlgn="auto" latinLnBrk="0" hangingPunct="1">
              <a:lnSpc>
                <a:spcPct val="100000"/>
              </a:lnSpc>
              <a:spcBef>
                <a:spcPts val="1000"/>
              </a:spcBef>
              <a:spcAft>
                <a:spcPts val="0"/>
              </a:spcAft>
              <a:tabLst/>
              <a:defRPr/>
            </a:pPr>
            <a:r>
              <a:rPr kumimoji="0" lang="en-US" sz="31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TEACHER TRAINING</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r>
            <a:b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E0240BCA-1A87-418C-8CC7-E80CA360E544}"/>
              </a:ext>
            </a:extLst>
          </p:cNvPr>
          <p:cNvSpPr>
            <a:spLocks noGrp="1"/>
          </p:cNvSpPr>
          <p:nvPr>
            <p:ph idx="1"/>
          </p:nvPr>
        </p:nvSpPr>
        <p:spPr>
          <a:xfrm>
            <a:off x="677334" y="1257300"/>
            <a:ext cx="8596668" cy="5157787"/>
          </a:xfrm>
        </p:spPr>
        <p:txBody>
          <a:bodyPr/>
          <a:lstStyle/>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has been recommended in the report that 138,000 teachers be provided training.</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150,000 be trained during services </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Emergency training program of the duration of 2 to 6 months in teachers training colleges, general colleges and technical institutions will be launched</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Introduction of pedagogy as a subject at the Intermediate and Degree levels and Technical institutions were considered as a means of meeting the demand for additional teachers</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These training programs are intended to supplement the facilities of training under the normal programs of teacher education</a:t>
            </a:r>
          </a:p>
          <a:p>
            <a:endParaRPr lang="en-US" dirty="0"/>
          </a:p>
        </p:txBody>
      </p:sp>
    </p:spTree>
    <p:extLst>
      <p:ext uri="{BB962C8B-B14F-4D97-AF65-F5344CB8AC3E}">
        <p14:creationId xmlns:p14="http://schemas.microsoft.com/office/powerpoint/2010/main" val="19839258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A52EB4-D0B0-45B8-9E81-FC0272EEB95B}"/>
              </a:ext>
            </a:extLst>
          </p:cNvPr>
          <p:cNvSpPr>
            <a:spLocks noGrp="1"/>
          </p:cNvSpPr>
          <p:nvPr>
            <p:ph idx="1"/>
          </p:nvPr>
        </p:nvSpPr>
        <p:spPr>
          <a:xfrm>
            <a:off x="457200" y="142874"/>
            <a:ext cx="8816802" cy="6486525"/>
          </a:xfrm>
        </p:spPr>
        <p:txBody>
          <a:bodyPr>
            <a:noAutofit/>
          </a:bodyPr>
          <a:lstStyle/>
          <a:p>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b="1" dirty="0">
                <a:solidFill>
                  <a:schemeClr val="tx1"/>
                </a:solidFill>
                <a:latin typeface="Times New Roman" panose="02020603050405020304" pitchFamily="18" charset="0"/>
                <a:cs typeface="Times New Roman" panose="02020603050405020304" pitchFamily="18" charset="0"/>
              </a:rPr>
              <a:t>Causes Of Failure of 1970s policies:</a:t>
            </a:r>
          </a:p>
          <a:p>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In the 1970s, some of the main causes for failure to achieve a system of free and universal schooling were: lack of planning, financial limitations, decreasing exports and substantial population expansion</a:t>
            </a:r>
          </a:p>
          <a:p>
            <a:pPr algn="just"/>
            <a:r>
              <a:rPr lang="en-US" sz="2400" dirty="0">
                <a:solidFill>
                  <a:schemeClr val="tx1"/>
                </a:solidFill>
                <a:latin typeface="Times New Roman" panose="02020603050405020304" pitchFamily="18" charset="0"/>
                <a:cs typeface="Times New Roman" panose="02020603050405020304" pitchFamily="18" charset="0"/>
              </a:rPr>
              <a:t>Implementation of 1970s educational policies was also interrupted due to the war with India</a:t>
            </a:r>
          </a:p>
          <a:p>
            <a:pPr algn="just"/>
            <a:r>
              <a:rPr lang="en-US" sz="2400" dirty="0">
                <a:solidFill>
                  <a:schemeClr val="tx1"/>
                </a:solidFill>
                <a:latin typeface="Times New Roman" panose="02020603050405020304" pitchFamily="18" charset="0"/>
                <a:cs typeface="Times New Roman" panose="02020603050405020304" pitchFamily="18" charset="0"/>
              </a:rPr>
              <a:t>The secession of East Pakistan</a:t>
            </a:r>
          </a:p>
          <a:p>
            <a:pPr algn="just"/>
            <a:r>
              <a:rPr lang="en-US" sz="2400" dirty="0">
                <a:solidFill>
                  <a:schemeClr val="tx1"/>
                </a:solidFill>
                <a:latin typeface="Times New Roman" panose="02020603050405020304" pitchFamily="18" charset="0"/>
                <a:cs typeface="Times New Roman" panose="02020603050405020304" pitchFamily="18" charset="0"/>
              </a:rPr>
              <a:t>The collapse of the military government (Bengali, 1999)</a:t>
            </a:r>
          </a:p>
          <a:p>
            <a:pPr algn="just"/>
            <a:r>
              <a:rPr lang="en-US" sz="2400" dirty="0">
                <a:solidFill>
                  <a:schemeClr val="tx1"/>
                </a:solidFill>
                <a:latin typeface="Times New Roman" panose="02020603050405020304" pitchFamily="18" charset="0"/>
                <a:cs typeface="Times New Roman" panose="02020603050405020304" pitchFamily="18" charset="0"/>
              </a:rPr>
              <a:t>Civil war in East Pakistan culminated in the transformation of the region into the independent country of Bangladesh</a:t>
            </a:r>
          </a:p>
        </p:txBody>
      </p:sp>
    </p:spTree>
    <p:extLst>
      <p:ext uri="{BB962C8B-B14F-4D97-AF65-F5344CB8AC3E}">
        <p14:creationId xmlns:p14="http://schemas.microsoft.com/office/powerpoint/2010/main" val="38341273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F8B9E0-5C6B-4667-963F-06CACBF457D0}"/>
              </a:ext>
            </a:extLst>
          </p:cNvPr>
          <p:cNvSpPr>
            <a:spLocks noGrp="1"/>
          </p:cNvSpPr>
          <p:nvPr>
            <p:ph type="title"/>
          </p:nvPr>
        </p:nvSpPr>
        <p:spPr>
          <a:xfrm>
            <a:off x="548747" y="414338"/>
            <a:ext cx="8596668" cy="628650"/>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The 1969 Educational Policy</a:t>
            </a:r>
          </a:p>
        </p:txBody>
      </p:sp>
      <p:sp>
        <p:nvSpPr>
          <p:cNvPr id="3" name="Content Placeholder 2">
            <a:extLst>
              <a:ext uri="{FF2B5EF4-FFF2-40B4-BE49-F238E27FC236}">
                <a16:creationId xmlns:a16="http://schemas.microsoft.com/office/drawing/2014/main" xmlns="" id="{807AAEA9-A87B-4FC1-A5E0-4EB3D849662C}"/>
              </a:ext>
            </a:extLst>
          </p:cNvPr>
          <p:cNvSpPr>
            <a:spLocks noGrp="1"/>
          </p:cNvSpPr>
          <p:nvPr>
            <p:ph idx="1"/>
          </p:nvPr>
        </p:nvSpPr>
        <p:spPr>
          <a:xfrm>
            <a:off x="677334" y="1285874"/>
            <a:ext cx="8195204" cy="5414963"/>
          </a:xfrm>
        </p:spPr>
        <p:txBody>
          <a:bodyPr>
            <a:normAutofit fontScale="92500" lnSpcReduction="10000"/>
          </a:bodyPr>
          <a:lstStyle/>
          <a:p>
            <a:pPr algn="just"/>
            <a:r>
              <a:rPr lang="en-US" sz="2400" b="0" i="0" dirty="0">
                <a:solidFill>
                  <a:schemeClr val="tx1"/>
                </a:solidFill>
                <a:effectLst/>
                <a:latin typeface="Times New Roman" panose="02020603050405020304" pitchFamily="18" charset="0"/>
                <a:cs typeface="Times New Roman" panose="02020603050405020304" pitchFamily="18" charset="0"/>
              </a:rPr>
              <a:t>The President (Agha Muhammad Yahya Khan) announced that Government would lay greater emphasis on the social sectors and would attach high priority to the educational problem</a:t>
            </a:r>
          </a:p>
          <a:p>
            <a:pPr algn="just"/>
            <a:r>
              <a:rPr lang="en-US" sz="2400" b="0" i="0" dirty="0">
                <a:solidFill>
                  <a:schemeClr val="tx1"/>
                </a:solidFill>
                <a:effectLst/>
                <a:latin typeface="Times New Roman" panose="02020603050405020304" pitchFamily="18" charset="0"/>
                <a:cs typeface="Times New Roman" panose="02020603050405020304" pitchFamily="18" charset="0"/>
              </a:rPr>
              <a:t>A set of proposals of a new education policy were formulated</a:t>
            </a:r>
          </a:p>
          <a:p>
            <a:pPr algn="just"/>
            <a:r>
              <a:rPr lang="en-US" sz="2400" b="0" i="0" dirty="0">
                <a:solidFill>
                  <a:schemeClr val="tx1"/>
                </a:solidFill>
                <a:effectLst/>
                <a:latin typeface="Times New Roman" panose="02020603050405020304" pitchFamily="18" charset="0"/>
                <a:cs typeface="Times New Roman" panose="02020603050405020304" pitchFamily="18" charset="0"/>
              </a:rPr>
              <a:t>In the light of public comments, the original proposals were reviewed</a:t>
            </a:r>
          </a:p>
          <a:p>
            <a:pPr algn="just"/>
            <a:r>
              <a:rPr lang="en-US" sz="2400" b="0" i="0" dirty="0">
                <a:solidFill>
                  <a:schemeClr val="tx1"/>
                </a:solidFill>
                <a:effectLst/>
                <a:latin typeface="Times New Roman" panose="02020603050405020304" pitchFamily="18" charset="0"/>
                <a:cs typeface="Times New Roman" panose="02020603050405020304" pitchFamily="18" charset="0"/>
              </a:rPr>
              <a:t>The Cabinet considered the revised proposals and appointed a committee to examine them in detail</a:t>
            </a:r>
          </a:p>
          <a:p>
            <a:pPr algn="just"/>
            <a:r>
              <a:rPr lang="en-US" sz="2400" dirty="0">
                <a:solidFill>
                  <a:schemeClr val="tx1"/>
                </a:solidFill>
                <a:latin typeface="Times New Roman" panose="02020603050405020304" pitchFamily="18" charset="0"/>
                <a:cs typeface="Times New Roman" panose="02020603050405020304" pitchFamily="18" charset="0"/>
              </a:rPr>
              <a:t>The revised proposals were reviewed by the committee of the Cabinet in the light of implications of the announcement by the President in his address to the nation on November 28, 1969</a:t>
            </a:r>
          </a:p>
          <a:p>
            <a:pPr algn="just"/>
            <a:r>
              <a:rPr lang="en-US" sz="2400" dirty="0">
                <a:solidFill>
                  <a:schemeClr val="tx1"/>
                </a:solidFill>
                <a:latin typeface="Times New Roman" panose="02020603050405020304" pitchFamily="18" charset="0"/>
                <a:cs typeface="Times New Roman" panose="02020603050405020304" pitchFamily="18" charset="0"/>
              </a:rPr>
              <a:t>The new Education Policy was finally adopted by the Cabinet on March 26, 1970</a:t>
            </a:r>
          </a:p>
          <a:p>
            <a:pPr algn="just"/>
            <a:r>
              <a:rPr lang="en-US" sz="2400" dirty="0">
                <a:solidFill>
                  <a:schemeClr val="tx1"/>
                </a:solidFill>
                <a:latin typeface="Times New Roman" panose="02020603050405020304" pitchFamily="18" charset="0"/>
                <a:cs typeface="Times New Roman" panose="02020603050405020304" pitchFamily="18" charset="0"/>
              </a:rPr>
              <a:t>This is also called “ Noor Khan Report” (Air Marshal Malik Nur Khan</a:t>
            </a:r>
          </a:p>
        </p:txBody>
      </p:sp>
    </p:spTree>
    <p:extLst>
      <p:ext uri="{BB962C8B-B14F-4D97-AF65-F5344CB8AC3E}">
        <p14:creationId xmlns:p14="http://schemas.microsoft.com/office/powerpoint/2010/main" val="23985000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8A32F-C45C-443E-ABE5-235D7273DA37}"/>
              </a:ext>
            </a:extLst>
          </p:cNvPr>
          <p:cNvSpPr>
            <a:spLocks noGrp="1"/>
          </p:cNvSpPr>
          <p:nvPr>
            <p:ph type="title"/>
          </p:nvPr>
        </p:nvSpPr>
        <p:spPr>
          <a:xfrm>
            <a:off x="677334" y="609600"/>
            <a:ext cx="8596668" cy="676275"/>
          </a:xfrm>
        </p:spPr>
        <p:txBody>
          <a:bodyPr/>
          <a:lstStyle/>
          <a:p>
            <a:r>
              <a:rPr lang="en-US" b="1" dirty="0">
                <a:latin typeface="Times New Roman" panose="02020603050405020304" pitchFamily="18" charset="0"/>
                <a:cs typeface="Times New Roman" panose="02020603050405020304" pitchFamily="18" charset="0"/>
              </a:rPr>
              <a:t>Salient features</a:t>
            </a:r>
          </a:p>
        </p:txBody>
      </p:sp>
      <p:sp>
        <p:nvSpPr>
          <p:cNvPr id="3" name="Content Placeholder 2">
            <a:extLst>
              <a:ext uri="{FF2B5EF4-FFF2-40B4-BE49-F238E27FC236}">
                <a16:creationId xmlns:a16="http://schemas.microsoft.com/office/drawing/2014/main" xmlns="" id="{30C68A7E-1A42-4F99-840C-0B57F0AD7F92}"/>
              </a:ext>
            </a:extLst>
          </p:cNvPr>
          <p:cNvSpPr>
            <a:spLocks noGrp="1"/>
          </p:cNvSpPr>
          <p:nvPr>
            <p:ph idx="1"/>
          </p:nvPr>
        </p:nvSpPr>
        <p:spPr>
          <a:xfrm>
            <a:off x="677334" y="1543050"/>
            <a:ext cx="8423804" cy="5086350"/>
          </a:xfrm>
        </p:spPr>
        <p:txBody>
          <a:bodyPr>
            <a:normAutofit lnSpcReduction="10000"/>
          </a:bodyPr>
          <a:lstStyle/>
          <a:p>
            <a:pPr algn="just"/>
            <a:r>
              <a:rPr lang="en-US" sz="2400" dirty="0">
                <a:solidFill>
                  <a:schemeClr val="tx1"/>
                </a:solidFill>
                <a:latin typeface="Times New Roman" panose="02020603050405020304" pitchFamily="18" charset="0"/>
                <a:cs typeface="Times New Roman" panose="02020603050405020304" pitchFamily="18" charset="0"/>
              </a:rPr>
              <a:t>Emphasis on ideological orientation</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Islamiat should be taken compulsory up to secondary level ( in 1959 it was proposed to be compulsory up to class 8)</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Emphasis on science and technology education</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Decentralization of educational administration</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The Policy aimed at free and universal enrolment up to Class V by 1980, with particular stress on girl’s education</a:t>
            </a:r>
          </a:p>
        </p:txBody>
      </p:sp>
    </p:spTree>
    <p:extLst>
      <p:ext uri="{BB962C8B-B14F-4D97-AF65-F5344CB8AC3E}">
        <p14:creationId xmlns:p14="http://schemas.microsoft.com/office/powerpoint/2010/main" val="31326837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F16CED1-F449-482C-BDAA-D70D8419761D}"/>
              </a:ext>
            </a:extLst>
          </p:cNvPr>
          <p:cNvSpPr>
            <a:spLocks noGrp="1"/>
          </p:cNvSpPr>
          <p:nvPr>
            <p:ph idx="1"/>
          </p:nvPr>
        </p:nvSpPr>
        <p:spPr>
          <a:xfrm>
            <a:off x="677334" y="342901"/>
            <a:ext cx="8596668" cy="6143624"/>
          </a:xfrm>
        </p:spPr>
        <p:txBody>
          <a:bodyPr/>
          <a:lstStyle/>
          <a:p>
            <a:pPr algn="just"/>
            <a:r>
              <a:rPr lang="en-US" sz="2400" dirty="0">
                <a:solidFill>
                  <a:schemeClr val="tx1"/>
                </a:solidFill>
                <a:latin typeface="Times New Roman" panose="02020603050405020304" pitchFamily="18" charset="0"/>
                <a:cs typeface="Times New Roman" panose="02020603050405020304" pitchFamily="18" charset="0"/>
              </a:rPr>
              <a:t>Policy also identified that there were about 100 million illiterates in Pakistan of whom 90 percent are concentrated in the rural areas</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Policy innovated further to aim at covering 5 million adults and school leavers by 1975 through requiring all employers, including government, to provide work-oriented basic education to all of their employees</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Establishment of a National Education Corps.(Kaiser Bengali 1999)</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Eradication of illiteracy </a:t>
            </a:r>
          </a:p>
          <a:p>
            <a:endParaRPr lang="en-US" dirty="0"/>
          </a:p>
        </p:txBody>
      </p:sp>
    </p:spTree>
    <p:extLst>
      <p:ext uri="{BB962C8B-B14F-4D97-AF65-F5344CB8AC3E}">
        <p14:creationId xmlns:p14="http://schemas.microsoft.com/office/powerpoint/2010/main" val="36640597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E00626-F480-4F5D-8BDA-CF2140A76F8B}"/>
              </a:ext>
            </a:extLst>
          </p:cNvPr>
          <p:cNvSpPr>
            <a:spLocks noGrp="1"/>
          </p:cNvSpPr>
          <p:nvPr>
            <p:ph type="title"/>
          </p:nvPr>
        </p:nvSpPr>
        <p:spPr>
          <a:xfrm>
            <a:off x="677334" y="609600"/>
            <a:ext cx="8596668" cy="804863"/>
          </a:xfrm>
        </p:spPr>
        <p:txBody>
          <a:bodyPr/>
          <a:lstStyle/>
          <a:p>
            <a:r>
              <a:rPr lang="en-US" b="1" dirty="0"/>
              <a:t>Education System (1969/70 Policy)</a:t>
            </a:r>
          </a:p>
        </p:txBody>
      </p:sp>
      <p:sp>
        <p:nvSpPr>
          <p:cNvPr id="3" name="Content Placeholder 2">
            <a:extLst>
              <a:ext uri="{FF2B5EF4-FFF2-40B4-BE49-F238E27FC236}">
                <a16:creationId xmlns:a16="http://schemas.microsoft.com/office/drawing/2014/main" xmlns="" id="{129F248E-797B-42C3-ABBA-1253B079D821}"/>
              </a:ext>
            </a:extLst>
          </p:cNvPr>
          <p:cNvSpPr>
            <a:spLocks noGrp="1"/>
          </p:cNvSpPr>
          <p:nvPr>
            <p:ph idx="1"/>
          </p:nvPr>
        </p:nvSpPr>
        <p:spPr>
          <a:xfrm>
            <a:off x="524934" y="1484802"/>
            <a:ext cx="8596668" cy="5172075"/>
          </a:xfrm>
        </p:spPr>
        <p:txBody>
          <a:bodyPr>
            <a:normAutofit/>
          </a:bodyPr>
          <a:lstStyle/>
          <a:p>
            <a:pPr marL="0" indent="0">
              <a:buNone/>
            </a:pPr>
            <a:r>
              <a:rPr lang="en-US" sz="2800" b="1" dirty="0">
                <a:solidFill>
                  <a:schemeClr val="tx1"/>
                </a:solidFill>
                <a:latin typeface="Times New Roman" panose="02020603050405020304" pitchFamily="18" charset="0"/>
                <a:cs typeface="Times New Roman" panose="02020603050405020304" pitchFamily="18" charset="0"/>
              </a:rPr>
              <a:t>PRIMARY EDUCATION</a:t>
            </a:r>
          </a:p>
          <a:p>
            <a:pPr algn="just"/>
            <a:r>
              <a:rPr lang="en-US" sz="2400" dirty="0">
                <a:solidFill>
                  <a:schemeClr val="tx1"/>
                </a:solidFill>
                <a:latin typeface="Times New Roman" panose="02020603050405020304" pitchFamily="18" charset="0"/>
                <a:cs typeface="Times New Roman" panose="02020603050405020304" pitchFamily="18" charset="0"/>
              </a:rPr>
              <a:t>It was recommended to make common the primary education up to fifth class by 1980 and then raised to the level of class eight</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Girls education was encouraged</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By the end of 1970 about 10.5 million children will be enrolled in primary (6.3 million in East Pakistan and 4.2 in West Pakistan)</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22400 primary schools will be opened in East Pakistan and 5000 in West Pakistan</a:t>
            </a:r>
          </a:p>
        </p:txBody>
      </p:sp>
    </p:spTree>
    <p:extLst>
      <p:ext uri="{BB962C8B-B14F-4D97-AF65-F5344CB8AC3E}">
        <p14:creationId xmlns:p14="http://schemas.microsoft.com/office/powerpoint/2010/main" val="28904774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A393F07-71FB-4B8F-815F-E7174F837D6F}"/>
              </a:ext>
            </a:extLst>
          </p:cNvPr>
          <p:cNvSpPr>
            <a:spLocks noGrp="1"/>
          </p:cNvSpPr>
          <p:nvPr>
            <p:ph idx="1"/>
          </p:nvPr>
        </p:nvSpPr>
        <p:spPr>
          <a:xfrm>
            <a:off x="677334" y="1243013"/>
            <a:ext cx="8596668" cy="4798349"/>
          </a:xfrm>
        </p:spPr>
        <p:txBody>
          <a:bodyPr/>
          <a:lstStyle/>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2.8 million new places will be created in East Pakistan and 2.3 million in West Pakistan</a:t>
            </a:r>
          </a:p>
          <a:p>
            <a:pPr algn="just"/>
            <a:endPar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just"/>
            <a:endParaRPr lang="en-US" sz="2200" dirty="0">
              <a:solidFill>
                <a:prstClr val="black"/>
              </a:solidFill>
              <a:latin typeface="Times New Roman" panose="02020603050405020304" pitchFamily="18" charset="0"/>
              <a:cs typeface="Times New Roman" panose="02020603050405020304" pitchFamily="18" charset="0"/>
            </a:endParaRPr>
          </a:p>
          <a:p>
            <a:pPr algn="just"/>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Raising percentage of primary age group enrolment from 55% to 67% in East Pakistan and from 46% to 65% in West Pakistan</a:t>
            </a:r>
          </a:p>
          <a:p>
            <a:pPr algn="just"/>
            <a:endParaRPr lang="en-US" sz="2200" dirty="0">
              <a:solidFill>
                <a:prstClr val="black"/>
              </a:solidFill>
              <a:latin typeface="Times New Roman" panose="02020603050405020304" pitchFamily="18" charset="0"/>
              <a:cs typeface="Times New Roman" panose="02020603050405020304" pitchFamily="18" charset="0"/>
            </a:endParaRPr>
          </a:p>
          <a:p>
            <a:pPr algn="just"/>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west Pakistan 15000 primary schools will be improved under the development program by providing equipment and teaching aids</a:t>
            </a:r>
            <a:endParaRPr lang="en-US" dirty="0"/>
          </a:p>
        </p:txBody>
      </p:sp>
    </p:spTree>
    <p:extLst>
      <p:ext uri="{BB962C8B-B14F-4D97-AF65-F5344CB8AC3E}">
        <p14:creationId xmlns:p14="http://schemas.microsoft.com/office/powerpoint/2010/main" val="7902076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E51F55-2103-445C-8104-30A59472617A}"/>
              </a:ext>
            </a:extLst>
          </p:cNvPr>
          <p:cNvSpPr>
            <a:spLocks noGrp="1"/>
          </p:cNvSpPr>
          <p:nvPr>
            <p:ph type="title"/>
          </p:nvPr>
        </p:nvSpPr>
        <p:spPr>
          <a:xfrm>
            <a:off x="677334" y="614363"/>
            <a:ext cx="8596668" cy="700088"/>
          </a:xfrm>
        </p:spPr>
        <p:txBody>
          <a:bodyPr>
            <a:normAutofit/>
          </a:bodyPr>
          <a:lstStyle/>
          <a:p>
            <a:r>
              <a:rPr lang="en-US" sz="2800" b="1" dirty="0">
                <a:solidFill>
                  <a:schemeClr val="tx1"/>
                </a:solidFill>
                <a:latin typeface="Times New Roman" panose="02020603050405020304" pitchFamily="18" charset="0"/>
                <a:cs typeface="Times New Roman" panose="02020603050405020304" pitchFamily="18" charset="0"/>
              </a:rPr>
              <a:t>SECONDARY EDUCATION</a:t>
            </a:r>
          </a:p>
        </p:txBody>
      </p:sp>
      <p:sp>
        <p:nvSpPr>
          <p:cNvPr id="3" name="Content Placeholder 2">
            <a:extLst>
              <a:ext uri="{FF2B5EF4-FFF2-40B4-BE49-F238E27FC236}">
                <a16:creationId xmlns:a16="http://schemas.microsoft.com/office/drawing/2014/main" xmlns="" id="{3F8794F7-DF8B-4796-9455-40ED4FABF779}"/>
              </a:ext>
            </a:extLst>
          </p:cNvPr>
          <p:cNvSpPr>
            <a:spLocks noGrp="1"/>
          </p:cNvSpPr>
          <p:nvPr>
            <p:ph idx="1"/>
          </p:nvPr>
        </p:nvSpPr>
        <p:spPr>
          <a:xfrm>
            <a:off x="677334" y="1314451"/>
            <a:ext cx="8596668" cy="4726911"/>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Scientific, technical and professional education has been stressed</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A target of education of four hundred and thirty thousand (430,000) students has been fixed in the plan of 1970</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Achieving an enrolment ratio of 40:60 between arts and the scientific, technical and vocational program</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71000 trained teachers will be produced</a:t>
            </a:r>
          </a:p>
          <a:p>
            <a:endParaRPr lang="en-US" dirty="0"/>
          </a:p>
        </p:txBody>
      </p:sp>
    </p:spTree>
    <p:extLst>
      <p:ext uri="{BB962C8B-B14F-4D97-AF65-F5344CB8AC3E}">
        <p14:creationId xmlns:p14="http://schemas.microsoft.com/office/powerpoint/2010/main" val="9887884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11A6A-2E89-4591-B3DB-26BDC05D146D}"/>
              </a:ext>
            </a:extLst>
          </p:cNvPr>
          <p:cNvSpPr>
            <a:spLocks noGrp="1"/>
          </p:cNvSpPr>
          <p:nvPr>
            <p:ph type="title"/>
          </p:nvPr>
        </p:nvSpPr>
        <p:spPr>
          <a:xfrm>
            <a:off x="677334" y="609600"/>
            <a:ext cx="8596668" cy="890588"/>
          </a:xfrm>
        </p:spPr>
        <p:txBody>
          <a:bodyPr>
            <a:normAutofit/>
          </a:bodyPr>
          <a:lstStyle/>
          <a:p>
            <a:r>
              <a:rPr kumimoji="0" lang="en-US" sz="28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HIGHER EDUCATION</a:t>
            </a:r>
            <a:endParaRPr lang="en-US"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560CF50-1095-4553-9140-2110D8FC05FF}"/>
              </a:ext>
            </a:extLst>
          </p:cNvPr>
          <p:cNvSpPr>
            <a:spLocks noGrp="1"/>
          </p:cNvSpPr>
          <p:nvPr>
            <p:ph idx="1"/>
          </p:nvPr>
        </p:nvSpPr>
        <p:spPr>
          <a:xfrm>
            <a:off x="677334" y="1285876"/>
            <a:ext cx="8596668" cy="5229224"/>
          </a:xfrm>
        </p:spPr>
        <p:txBody>
          <a:bodyPr/>
          <a:lstStyle/>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Curriculum has been stressed to be reorganized to improve higher education</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New colleges be opened for science education</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Centers for excellence be opened in the universities where research work be done</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New university will be established in Baluchistan (upgrading Government Degree College, Quetta or taking the building of Institute of Mineral Technology, Quetta)</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 small university will be developed in one of Government college of Multan or </a:t>
            </a:r>
            <a:r>
              <a:rPr kumimoji="0" lang="en-US" sz="2400" b="0" i="0"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anose="02020603050405020304" pitchFamily="18" charset="0"/>
              </a:rPr>
              <a:t>Sargodha</a:t>
            </a:r>
            <a:r>
              <a:rPr kumimoji="0" lang="en-US" sz="2400" b="0" i="0" u="none" strike="noStrike" kern="1200" cap="none" spc="0" normalizeH="0" baseline="0" noProof="0" dirty="0" smtClean="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9278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BE83C-CB3F-4BF4-96D1-5D00EAFD2344}"/>
              </a:ext>
            </a:extLst>
          </p:cNvPr>
          <p:cNvSpPr>
            <a:spLocks noGrp="1"/>
          </p:cNvSpPr>
          <p:nvPr>
            <p:ph type="title"/>
          </p:nvPr>
        </p:nvSpPr>
        <p:spPr>
          <a:xfrm>
            <a:off x="677334" y="609600"/>
            <a:ext cx="8596668" cy="690563"/>
          </a:xfrm>
        </p:spPr>
        <p:txBody>
          <a:bodyPr>
            <a:normAutofit/>
          </a:bodyPr>
          <a:lstStyle/>
          <a:p>
            <a:r>
              <a:rPr kumimoji="0" lang="en-US" sz="2800" b="1"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ADULT EDUCATION</a:t>
            </a:r>
            <a:endParaRPr lang="en-US" sz="4400" b="1" dirty="0"/>
          </a:p>
        </p:txBody>
      </p:sp>
      <p:sp>
        <p:nvSpPr>
          <p:cNvPr id="3" name="Content Placeholder 2">
            <a:extLst>
              <a:ext uri="{FF2B5EF4-FFF2-40B4-BE49-F238E27FC236}">
                <a16:creationId xmlns:a16="http://schemas.microsoft.com/office/drawing/2014/main" xmlns="" id="{024DA711-5FAC-46E2-9C3F-E4B317DC588B}"/>
              </a:ext>
            </a:extLst>
          </p:cNvPr>
          <p:cNvSpPr>
            <a:spLocks noGrp="1"/>
          </p:cNvSpPr>
          <p:nvPr>
            <p:ph idx="1"/>
          </p:nvPr>
        </p:nvSpPr>
        <p:spPr>
          <a:xfrm>
            <a:off x="677334" y="1543050"/>
            <a:ext cx="8109479" cy="5086350"/>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In the education policy of 1970, adult education has been stressed much and the setting of Education Corps has been recommended</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About 5 million adults will be provided education by the end of 1975</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Armed Forces of Pakistan will be play an essential role in adult education</a:t>
            </a:r>
          </a:p>
          <a:p>
            <a:endParaRPr lang="en-US" dirty="0"/>
          </a:p>
        </p:txBody>
      </p:sp>
    </p:spTree>
    <p:extLst>
      <p:ext uri="{BB962C8B-B14F-4D97-AF65-F5344CB8AC3E}">
        <p14:creationId xmlns:p14="http://schemas.microsoft.com/office/powerpoint/2010/main" val="29417463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164</TotalTime>
  <Words>961</Words>
  <Application>Microsoft Office PowerPoint</Application>
  <PresentationFormat>Custom</PresentationFormat>
  <Paragraphs>100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Second Five Year Plan (1960-65) </vt:lpstr>
      <vt:lpstr>The 1969 Educational Policy</vt:lpstr>
      <vt:lpstr>Salient features</vt:lpstr>
      <vt:lpstr>PowerPoint Presentation</vt:lpstr>
      <vt:lpstr>Education System (1969/70 Policy)</vt:lpstr>
      <vt:lpstr>PowerPoint Presentation</vt:lpstr>
      <vt:lpstr>SECONDARY EDUCATION</vt:lpstr>
      <vt:lpstr>HIGHER EDUCATION</vt:lpstr>
      <vt:lpstr>ADULT EDUCATION</vt:lpstr>
      <vt:lpstr>RE-ORGANIZATION OF CURRICULUM</vt:lpstr>
      <vt:lpstr>PowerPoint Presentation</vt:lpstr>
      <vt:lpstr>TEACHER TRAINING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Of Education</dc:title>
  <dc:creator>Asma Ehsan</dc:creator>
  <cp:lastModifiedBy>computer fix</cp:lastModifiedBy>
  <cp:revision>20</cp:revision>
  <dcterms:created xsi:type="dcterms:W3CDTF">2020-11-09T08:43:28Z</dcterms:created>
  <dcterms:modified xsi:type="dcterms:W3CDTF">2020-12-08T05:38:28Z</dcterms:modified>
</cp:coreProperties>
</file>