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68" r:id="rId5"/>
    <p:sldId id="259" r:id="rId6"/>
    <p:sldId id="260" r:id="rId7"/>
    <p:sldId id="266" r:id="rId8"/>
    <p:sldId id="262" r:id="rId9"/>
    <p:sldId id="261" r:id="rId10"/>
    <p:sldId id="263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7DF4F0D-BFC4-4681-84D0-E5F7C3F534F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D6EAAD8-C9DD-42B2-80E2-1C2607F906A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42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4F0D-BFC4-4681-84D0-E5F7C3F534F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AAD8-C9DD-42B2-80E2-1C2607F90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24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4F0D-BFC4-4681-84D0-E5F7C3F534F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AAD8-C9DD-42B2-80E2-1C2607F906A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308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4F0D-BFC4-4681-84D0-E5F7C3F534F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AAD8-C9DD-42B2-80E2-1C2607F906A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035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4F0D-BFC4-4681-84D0-E5F7C3F534F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AAD8-C9DD-42B2-80E2-1C2607F90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47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4F0D-BFC4-4681-84D0-E5F7C3F534F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AAD8-C9DD-42B2-80E2-1C2607F906A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836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4F0D-BFC4-4681-84D0-E5F7C3F534F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AAD8-C9DD-42B2-80E2-1C2607F906A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992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4F0D-BFC4-4681-84D0-E5F7C3F534F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AAD8-C9DD-42B2-80E2-1C2607F906A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055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4F0D-BFC4-4681-84D0-E5F7C3F534F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AAD8-C9DD-42B2-80E2-1C2607F906A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166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4F0D-BFC4-4681-84D0-E5F7C3F534F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AAD8-C9DD-42B2-80E2-1C2607F90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54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4F0D-BFC4-4681-84D0-E5F7C3F534F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AAD8-C9DD-42B2-80E2-1C2607F906A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40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4F0D-BFC4-4681-84D0-E5F7C3F534F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AAD8-C9DD-42B2-80E2-1C2607F90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40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4F0D-BFC4-4681-84D0-E5F7C3F534F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AAD8-C9DD-42B2-80E2-1C2607F906A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453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4F0D-BFC4-4681-84D0-E5F7C3F534F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AAD8-C9DD-42B2-80E2-1C2607F906A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0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4F0D-BFC4-4681-84D0-E5F7C3F534F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AAD8-C9DD-42B2-80E2-1C2607F90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4F0D-BFC4-4681-84D0-E5F7C3F534F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AAD8-C9DD-42B2-80E2-1C2607F906A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3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4F0D-BFC4-4681-84D0-E5F7C3F534F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AAD8-C9DD-42B2-80E2-1C2607F90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46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7DF4F0D-BFC4-4681-84D0-E5F7C3F534F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D6EAAD8-C9DD-42B2-80E2-1C2607F90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4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5655" y="5642264"/>
            <a:ext cx="5569527" cy="121573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smtClean="0"/>
              <a:t>Prepared by</a:t>
            </a:r>
          </a:p>
          <a:p>
            <a:pPr algn="l"/>
            <a:r>
              <a:rPr lang="en-US" dirty="0" smtClean="0"/>
              <a:t>Ms. Shahida Perveen</a:t>
            </a:r>
          </a:p>
          <a:p>
            <a:pPr algn="l"/>
            <a:r>
              <a:rPr lang="en-US" dirty="0" smtClean="0"/>
              <a:t>Department of Psychology, University of Sargodha</a:t>
            </a:r>
            <a:endParaRPr lang="en-US" dirty="0"/>
          </a:p>
        </p:txBody>
      </p:sp>
      <p:pic>
        <p:nvPicPr>
          <p:cNvPr id="1028" name="Picture 4" descr="Prosocial Behavior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918" y="1641764"/>
            <a:ext cx="7211581" cy="363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365663" y="516340"/>
            <a:ext cx="3165765" cy="6720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dirty="0" smtClean="0">
                <a:latin typeface="Book Antiqua" panose="02040602050305030304" pitchFamily="18" charset="0"/>
              </a:rPr>
              <a:t>Chapter 9</a:t>
            </a:r>
          </a:p>
        </p:txBody>
      </p:sp>
    </p:spTree>
    <p:extLst>
      <p:ext uri="{BB962C8B-B14F-4D97-AF65-F5344CB8AC3E}">
        <p14:creationId xmlns:p14="http://schemas.microsoft.com/office/powerpoint/2010/main" val="236675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2"/>
    </mc:Choice>
    <mc:Fallback xmlns="">
      <p:transition spd="slow" advTm="287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people react to being helped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Mood:</a:t>
            </a:r>
          </a:p>
          <a:p>
            <a:pPr lvl="1"/>
            <a:r>
              <a:rPr lang="en-US" dirty="0"/>
              <a:t>When people are in a good mood, they are more helpful</a:t>
            </a:r>
          </a:p>
          <a:p>
            <a:pPr lvl="1"/>
            <a:r>
              <a:rPr lang="en-US" dirty="0"/>
              <a:t>Helping others can prolong our good mood.</a:t>
            </a:r>
            <a:endParaRPr lang="en-US" dirty="0" smtClean="0"/>
          </a:p>
          <a:p>
            <a:r>
              <a:rPr lang="en-US" dirty="0" smtClean="0"/>
              <a:t>Feelings/emotions</a:t>
            </a:r>
          </a:p>
          <a:p>
            <a:pPr lvl="1"/>
            <a:r>
              <a:rPr lang="en-US" dirty="0" smtClean="0"/>
              <a:t>Positive </a:t>
            </a:r>
            <a:r>
              <a:rPr lang="en-US" dirty="0"/>
              <a:t>feelings increase </a:t>
            </a:r>
            <a:r>
              <a:rPr lang="en-US" dirty="0" smtClean="0"/>
              <a:t>helping, </a:t>
            </a:r>
          </a:p>
          <a:p>
            <a:pPr lvl="1"/>
            <a:r>
              <a:rPr lang="en-US" dirty="0" smtClean="0"/>
              <a:t>Negative </a:t>
            </a:r>
            <a:r>
              <a:rPr lang="en-US" dirty="0"/>
              <a:t>emotions may or may not increase helping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Gender: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Males </a:t>
            </a:r>
            <a:r>
              <a:rPr lang="en-US" dirty="0"/>
              <a:t>are more helpful in broader public sphere, toward strangers and in emergencies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Females </a:t>
            </a:r>
            <a:r>
              <a:rPr lang="en-US" dirty="0"/>
              <a:t>are more helpful in family sphere, toward close relationships and in repeated </a:t>
            </a:r>
            <a:r>
              <a:rPr lang="en-US" dirty="0" smtClean="0"/>
              <a:t>contact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Female are more likely to get help.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66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179"/>
    </mc:Choice>
    <mc:Fallback xmlns="">
      <p:transition spd="slow" advTm="14617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7065" y="2598495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latin typeface="Segoe Script" panose="020B0504020000000003" pitchFamily="34" charset="0"/>
              </a:rPr>
              <a:t>END OF CHAPTER</a:t>
            </a:r>
            <a:endParaRPr lang="en-US" sz="6000" dirty="0"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34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84"/>
    </mc:Choice>
    <mc:Fallback xmlns="">
      <p:transition spd="slow" advTm="4248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</a:t>
            </a:r>
            <a:r>
              <a:rPr lang="en-US" b="1" dirty="0" err="1"/>
              <a:t>Prosocial</a:t>
            </a:r>
            <a:r>
              <a:rPr lang="en-US" b="1" dirty="0"/>
              <a:t> Behavior?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Any </a:t>
            </a:r>
            <a:r>
              <a:rPr lang="en-US" dirty="0"/>
              <a:t>act performed with the goal of benefiting another </a:t>
            </a:r>
            <a:r>
              <a:rPr lang="en-US" dirty="0" smtClean="0"/>
              <a:t>person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Altruism</a:t>
            </a:r>
            <a:r>
              <a:rPr lang="en-US" dirty="0" smtClean="0"/>
              <a:t>: The </a:t>
            </a:r>
            <a:r>
              <a:rPr lang="en-US" dirty="0"/>
              <a:t>desire to help another person even if it involves a cost to the helper and where there is not any expectation of personal </a:t>
            </a:r>
            <a:r>
              <a:rPr lang="en-US" dirty="0" smtClean="0"/>
              <a:t>gain</a:t>
            </a:r>
          </a:p>
          <a:p>
            <a:r>
              <a:rPr lang="en-US" dirty="0">
                <a:solidFill>
                  <a:srgbClr val="FF0000"/>
                </a:solidFill>
              </a:rPr>
              <a:t>Egoistic helping</a:t>
            </a:r>
          </a:p>
          <a:p>
            <a:pPr lvl="1"/>
            <a:r>
              <a:rPr lang="en-US" dirty="0"/>
              <a:t>Wanting something in return for helping</a:t>
            </a:r>
          </a:p>
          <a:p>
            <a:pPr lvl="1"/>
            <a:r>
              <a:rPr lang="en-US" dirty="0"/>
              <a:t>Negative state relief theory – help to reduce your own distress</a:t>
            </a:r>
          </a:p>
          <a:p>
            <a:r>
              <a:rPr lang="en-US" dirty="0">
                <a:solidFill>
                  <a:srgbClr val="FF0000"/>
                </a:solidFill>
              </a:rPr>
              <a:t>Altruistic helping</a:t>
            </a:r>
          </a:p>
          <a:p>
            <a:pPr lvl="1"/>
            <a:r>
              <a:rPr lang="en-US" dirty="0"/>
              <a:t>Expecting nothing in return for helping</a:t>
            </a:r>
          </a:p>
          <a:p>
            <a:pPr lvl="1"/>
            <a:r>
              <a:rPr lang="en-US" dirty="0"/>
              <a:t>Motivated by </a:t>
            </a:r>
            <a:r>
              <a:rPr lang="en-US" dirty="0" smtClean="0"/>
              <a:t>empathy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62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795"/>
    </mc:Choice>
    <mc:Fallback xmlns="">
      <p:transition spd="slow" advTm="9379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Altruistic helping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Expecting nothing in return for helping</a:t>
            </a:r>
          </a:p>
          <a:p>
            <a:pPr lvl="1"/>
            <a:r>
              <a:rPr lang="en-US" dirty="0"/>
              <a:t>Motivated by empathy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Empathy-altruism hypothesis</a:t>
            </a:r>
          </a:p>
          <a:p>
            <a:pPr lvl="2"/>
            <a:r>
              <a:rPr lang="en-US" dirty="0" smtClean="0"/>
              <a:t>Empathy </a:t>
            </a:r>
            <a:r>
              <a:rPr lang="en-US" dirty="0"/>
              <a:t>motivates people to reduce other’s distress</a:t>
            </a:r>
          </a:p>
          <a:p>
            <a:pPr lvl="2"/>
            <a:r>
              <a:rPr lang="en-US" dirty="0"/>
              <a:t>Low empathy, people can reduce their own distress by escaping the </a:t>
            </a:r>
            <a:r>
              <a:rPr lang="en-US" dirty="0" smtClean="0"/>
              <a:t>situation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competitive altruism</a:t>
            </a:r>
            <a:r>
              <a:rPr lang="en-US" dirty="0"/>
              <a:t>: </a:t>
            </a:r>
            <a:endParaRPr lang="en-US" dirty="0" smtClean="0"/>
          </a:p>
          <a:p>
            <a:pPr lvl="2"/>
            <a:r>
              <a:rPr lang="en-US" dirty="0" smtClean="0"/>
              <a:t>Individuals </a:t>
            </a:r>
            <a:r>
              <a:rPr lang="en-US" dirty="0"/>
              <a:t>may behave altruistically for reputation reasons because selective benefits (associated with status) accrue to the generous.</a:t>
            </a:r>
            <a:endParaRPr lang="en-US" dirty="0" smtClean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43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268"/>
    </mc:Choice>
    <mc:Fallback xmlns="">
      <p:transition spd="slow" advTm="11226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ONCLUSION&#10;â¢ People engage in many prosocial behavior&#10;and this behavior is based , in part of&#10;selfish and in part on unse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47" y="848158"/>
            <a:ext cx="10318462" cy="507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44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756"/>
    </mc:Choice>
    <mc:Fallback xmlns="">
      <p:transition spd="slow" advTm="28075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people help? Motives of </a:t>
            </a:r>
            <a:r>
              <a:rPr lang="en-US" dirty="0" err="1"/>
              <a:t>prosocial</a:t>
            </a:r>
            <a:r>
              <a:rPr lang="en-US" dirty="0"/>
              <a:t> behavior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5572" y="2483426"/>
            <a:ext cx="10380519" cy="361603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Empathy</a:t>
            </a:r>
            <a:r>
              <a:rPr lang="en-US" dirty="0" smtClean="0"/>
              <a:t>: </a:t>
            </a:r>
            <a:r>
              <a:rPr lang="en-US" dirty="0"/>
              <a:t>The ability to put oneself in the shoes of another person and to experience events and emotions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negative state relief</a:t>
            </a:r>
            <a:r>
              <a:rPr lang="en-US" dirty="0" smtClean="0"/>
              <a:t>, </a:t>
            </a:r>
            <a:r>
              <a:rPr lang="en-US" dirty="0"/>
              <a:t>states that human beings have an innate drive to reduce negative moods. They can be reduced by engaging in any mood-elevating </a:t>
            </a:r>
            <a:r>
              <a:rPr lang="en-US" dirty="0" smtClean="0"/>
              <a:t>behavior, </a:t>
            </a:r>
            <a:r>
              <a:rPr lang="en-US" dirty="0"/>
              <a:t>including helping </a:t>
            </a:r>
            <a:r>
              <a:rPr lang="en-US" dirty="0" smtClean="0"/>
              <a:t>behavior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empathetic </a:t>
            </a:r>
            <a:r>
              <a:rPr lang="en-US" dirty="0">
                <a:solidFill>
                  <a:srgbClr val="FF0000"/>
                </a:solidFill>
              </a:rPr>
              <a:t>joy</a:t>
            </a:r>
            <a:r>
              <a:rPr lang="en-US" dirty="0"/>
              <a:t>, Helping others is a reward in itself because it brings a person happiness and </a:t>
            </a:r>
            <a:r>
              <a:rPr lang="en-US" b="1" dirty="0"/>
              <a:t>joy</a:t>
            </a:r>
            <a:r>
              <a:rPr lang="en-US" dirty="0"/>
              <a:t> when they commit a helping behavior.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kin </a:t>
            </a:r>
            <a:r>
              <a:rPr lang="en-US" dirty="0">
                <a:solidFill>
                  <a:srgbClr val="FF0000"/>
                </a:solidFill>
              </a:rPr>
              <a:t>selection </a:t>
            </a:r>
            <a:r>
              <a:rPr lang="en-US" dirty="0" smtClean="0">
                <a:solidFill>
                  <a:srgbClr val="FF0000"/>
                </a:solidFill>
              </a:rPr>
              <a:t>theory</a:t>
            </a:r>
            <a:r>
              <a:rPr lang="en-US" dirty="0" smtClean="0"/>
              <a:t>: tendency to help genetic relative to enhance survival of mutually shared genes.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genetic determinism model</a:t>
            </a:r>
            <a:r>
              <a:rPr lang="en-US" dirty="0" smtClean="0"/>
              <a:t>: unconscious tendency to help for survival of specie.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12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076"/>
    </mc:Choice>
    <mc:Fallback xmlns="">
      <p:transition spd="slow" advTm="12907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Responding to an emergency: does bystander help?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/>
            <a:endParaRPr lang="en-US" dirty="0" smtClean="0"/>
          </a:p>
          <a:p>
            <a:r>
              <a:rPr lang="en-US" dirty="0">
                <a:solidFill>
                  <a:srgbClr val="FF0000"/>
                </a:solidFill>
              </a:rPr>
              <a:t>defensive helping</a:t>
            </a:r>
            <a:r>
              <a:rPr lang="en-US" dirty="0"/>
              <a:t>: by extending help to an outgroup member whose achievements jeopardize their status</a:t>
            </a:r>
          </a:p>
          <a:p>
            <a:r>
              <a:rPr lang="en-US" dirty="0">
                <a:solidFill>
                  <a:srgbClr val="FF0000"/>
                </a:solidFill>
              </a:rPr>
              <a:t>SOCIAL NORMS</a:t>
            </a:r>
            <a:r>
              <a:rPr lang="en-US" dirty="0"/>
              <a:t> Adaptive for individuals to learn social norms from other members of a society (Simon, 1990)</a:t>
            </a:r>
          </a:p>
          <a:p>
            <a:r>
              <a:rPr lang="en-US" dirty="0">
                <a:solidFill>
                  <a:srgbClr val="FF0000"/>
                </a:solidFill>
              </a:rPr>
              <a:t>Norm of Reciprocity</a:t>
            </a:r>
            <a:r>
              <a:rPr lang="en-US" dirty="0"/>
              <a:t> The expectation that helping others will increase the likelihood that they will help us in the </a:t>
            </a:r>
            <a:r>
              <a:rPr lang="en-US" dirty="0" smtClean="0"/>
              <a:t>future.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Bystander </a:t>
            </a:r>
            <a:r>
              <a:rPr lang="en-US" dirty="0">
                <a:solidFill>
                  <a:srgbClr val="FF0000"/>
                </a:solidFill>
              </a:rPr>
              <a:t>effect</a:t>
            </a:r>
            <a:r>
              <a:rPr lang="en-US" dirty="0"/>
              <a:t> – </a:t>
            </a:r>
            <a:r>
              <a:rPr lang="en-US" dirty="0" smtClean="0"/>
              <a:t>tendency of people to become less likely to assist a person in distress where number of other people are also present people </a:t>
            </a:r>
            <a:r>
              <a:rPr lang="en-US" dirty="0"/>
              <a:t>less likely to help when they are in the presence of </a:t>
            </a:r>
            <a:r>
              <a:rPr lang="en-US" dirty="0" smtClean="0"/>
              <a:t>others</a:t>
            </a:r>
          </a:p>
        </p:txBody>
      </p:sp>
    </p:spTree>
    <p:extLst>
      <p:ext uri="{BB962C8B-B14F-4D97-AF65-F5344CB8AC3E}">
        <p14:creationId xmlns:p14="http://schemas.microsoft.com/office/powerpoint/2010/main" val="94395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880"/>
    </mc:Choice>
    <mc:Fallback xmlns="">
      <p:transition spd="slow" advTm="12688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in a Just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person's actions are inherently inclined to bring morally </a:t>
            </a:r>
            <a:r>
              <a:rPr lang="en-US" b="1" dirty="0"/>
              <a:t>fair</a:t>
            </a:r>
            <a:r>
              <a:rPr lang="en-US" dirty="0"/>
              <a:t> and fitting consequences to that person, to the end of all noble actions being eventually rewarded and all evil actions eventually punished.</a:t>
            </a:r>
            <a:endParaRPr lang="en-US" dirty="0" smtClean="0"/>
          </a:p>
          <a:p>
            <a:r>
              <a:rPr lang="en-US" dirty="0" smtClean="0"/>
              <a:t>Life </a:t>
            </a:r>
            <a:r>
              <a:rPr lang="en-US" dirty="0"/>
              <a:t>is essentially fair and people generally get what they deserve</a:t>
            </a:r>
          </a:p>
          <a:p>
            <a:pPr lvl="1"/>
            <a:r>
              <a:rPr lang="en-US" dirty="0"/>
              <a:t>Blaming the victim</a:t>
            </a:r>
          </a:p>
          <a:p>
            <a:r>
              <a:rPr lang="en-US" dirty="0" smtClean="0"/>
              <a:t>People </a:t>
            </a:r>
            <a:r>
              <a:rPr lang="en-US" dirty="0"/>
              <a:t>who hold belief in a just world will help if they think those people deserve help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91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993"/>
    </mc:Choice>
    <mc:Fallback xmlns="">
      <p:transition spd="slow" advTm="10199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600" dirty="0"/>
              <a:t>Key steps in deciding to </a:t>
            </a:r>
            <a:r>
              <a:rPr lang="en-US" sz="3600" dirty="0" smtClean="0"/>
              <a:t>help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Notice that something is happening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Interpret meaning of event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Pluralistic </a:t>
            </a:r>
            <a:r>
              <a:rPr lang="en-US" dirty="0" smtClean="0">
                <a:solidFill>
                  <a:srgbClr val="FF0000"/>
                </a:solidFill>
              </a:rPr>
              <a:t>ignorance</a:t>
            </a:r>
            <a:r>
              <a:rPr lang="en-US" dirty="0" smtClean="0"/>
              <a:t>: we look to others to see how to act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Taking responsibility for providing help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Diffusion of </a:t>
            </a:r>
            <a:r>
              <a:rPr lang="en-US" dirty="0" smtClean="0">
                <a:solidFill>
                  <a:srgbClr val="FF0000"/>
                </a:solidFill>
              </a:rPr>
              <a:t>responsibility</a:t>
            </a:r>
            <a:r>
              <a:rPr lang="en-US" dirty="0" smtClean="0"/>
              <a:t>: burden of helping is shared with others.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Know how to help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Provide help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53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978"/>
    </mc:Choice>
    <mc:Fallback xmlns="">
      <p:transition spd="slow" advTm="24797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that increase or decrease the tendency to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8756" y="2671232"/>
            <a:ext cx="5458690" cy="3318936"/>
          </a:xfrm>
        </p:spPr>
        <p:txBody>
          <a:bodyPr>
            <a:normAutofit/>
          </a:bodyPr>
          <a:lstStyle/>
          <a:p>
            <a:r>
              <a:rPr lang="en-US" dirty="0"/>
              <a:t>Helping can be increased </a:t>
            </a:r>
            <a:r>
              <a:rPr lang="en-US" dirty="0" smtClean="0"/>
              <a:t>by</a:t>
            </a:r>
            <a:endParaRPr lang="en-US" dirty="0"/>
          </a:p>
          <a:p>
            <a:pPr lvl="1"/>
            <a:r>
              <a:rPr lang="en-US" dirty="0" smtClean="0"/>
              <a:t>Reducing </a:t>
            </a:r>
            <a:r>
              <a:rPr lang="en-US" dirty="0"/>
              <a:t>distractions</a:t>
            </a:r>
          </a:p>
          <a:p>
            <a:pPr lvl="1"/>
            <a:r>
              <a:rPr lang="en-US" dirty="0" smtClean="0"/>
              <a:t>Reducing </a:t>
            </a:r>
            <a:r>
              <a:rPr lang="en-US" dirty="0"/>
              <a:t>pluralistic ignorance</a:t>
            </a:r>
          </a:p>
          <a:p>
            <a:pPr lvl="1"/>
            <a:r>
              <a:rPr lang="en-US" dirty="0" smtClean="0"/>
              <a:t>Reducing </a:t>
            </a:r>
            <a:r>
              <a:rPr lang="en-US" dirty="0"/>
              <a:t>diffusion of responsibility</a:t>
            </a:r>
          </a:p>
          <a:p>
            <a:pPr lvl="1"/>
            <a:r>
              <a:rPr lang="en-US" dirty="0" smtClean="0"/>
              <a:t>Reducing </a:t>
            </a:r>
            <a:r>
              <a:rPr lang="en-US" dirty="0" smtClean="0">
                <a:solidFill>
                  <a:srgbClr val="FF0000"/>
                </a:solidFill>
              </a:rPr>
              <a:t>social inhibitions</a:t>
            </a:r>
            <a:r>
              <a:rPr lang="en-US" dirty="0" smtClean="0"/>
              <a:t> (we don’t want to draw negative attention to our self)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69627" y="3054926"/>
            <a:ext cx="497724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Reducing uncertainties of obstacles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Reducing bystander effect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Modeling helping behavior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Teach moral inclusion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0985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544"/>
    </mc:Choice>
    <mc:Fallback xmlns="">
      <p:transition spd="slow" advTm="188544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480</TotalTime>
  <Words>520</Words>
  <Application>Microsoft Office PowerPoint</Application>
  <PresentationFormat>Widescreen</PresentationFormat>
  <Paragraphs>69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Book Antiqua</vt:lpstr>
      <vt:lpstr>Garamond</vt:lpstr>
      <vt:lpstr>Segoe Script</vt:lpstr>
      <vt:lpstr>Organic</vt:lpstr>
      <vt:lpstr>PowerPoint Presentation</vt:lpstr>
      <vt:lpstr>What is Prosocial Behavior?</vt:lpstr>
      <vt:lpstr>Altruistic helping</vt:lpstr>
      <vt:lpstr>PowerPoint Presentation</vt:lpstr>
      <vt:lpstr>Why people help? Motives of prosocial behavior </vt:lpstr>
      <vt:lpstr>Responding to an emergency: does bystander help? </vt:lpstr>
      <vt:lpstr>Belief in a Just World</vt:lpstr>
      <vt:lpstr>Key steps in deciding to help</vt:lpstr>
      <vt:lpstr>Factors that increase or decrease the tendency to help</vt:lpstr>
      <vt:lpstr>How people react to being helped?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Shahida</dc:creator>
  <cp:lastModifiedBy>Shahida</cp:lastModifiedBy>
  <cp:revision>20</cp:revision>
  <dcterms:created xsi:type="dcterms:W3CDTF">2020-04-13T09:49:33Z</dcterms:created>
  <dcterms:modified xsi:type="dcterms:W3CDTF">2020-05-03T15:22:46Z</dcterms:modified>
</cp:coreProperties>
</file>